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91" r:id="rId2"/>
    <p:sldId id="392" r:id="rId3"/>
    <p:sldId id="393" r:id="rId4"/>
    <p:sldId id="394" r:id="rId5"/>
    <p:sldId id="395" r:id="rId6"/>
    <p:sldId id="396" r:id="rId7"/>
    <p:sldId id="397" r:id="rId8"/>
    <p:sldId id="268" r:id="rId9"/>
    <p:sldId id="270" r:id="rId10"/>
    <p:sldId id="269" r:id="rId11"/>
    <p:sldId id="271" r:id="rId12"/>
    <p:sldId id="273" r:id="rId13"/>
    <p:sldId id="274" r:id="rId14"/>
    <p:sldId id="275" r:id="rId15"/>
    <p:sldId id="276" r:id="rId16"/>
    <p:sldId id="277" r:id="rId17"/>
    <p:sldId id="278" r:id="rId18"/>
    <p:sldId id="279" r:id="rId19"/>
    <p:sldId id="280" r:id="rId20"/>
    <p:sldId id="281" r:id="rId21"/>
    <p:sldId id="282" r:id="rId22"/>
    <p:sldId id="290" r:id="rId23"/>
    <p:sldId id="292" r:id="rId24"/>
    <p:sldId id="294" r:id="rId25"/>
    <p:sldId id="296" r:id="rId26"/>
    <p:sldId id="298" r:id="rId27"/>
    <p:sldId id="300" r:id="rId28"/>
    <p:sldId id="302" r:id="rId29"/>
    <p:sldId id="303" r:id="rId30"/>
    <p:sldId id="304" r:id="rId31"/>
    <p:sldId id="305" r:id="rId32"/>
    <p:sldId id="306" r:id="rId33"/>
    <p:sldId id="283" r:id="rId34"/>
    <p:sldId id="388" r:id="rId35"/>
    <p:sldId id="386" r:id="rId36"/>
    <p:sldId id="285" r:id="rId37"/>
    <p:sldId id="387" r:id="rId38"/>
    <p:sldId id="288" r:id="rId39"/>
    <p:sldId id="354" r:id="rId40"/>
    <p:sldId id="355" r:id="rId41"/>
    <p:sldId id="356" r:id="rId42"/>
    <p:sldId id="357" r:id="rId43"/>
    <p:sldId id="358" r:id="rId44"/>
    <p:sldId id="359" r:id="rId45"/>
    <p:sldId id="363" r:id="rId46"/>
    <p:sldId id="360" r:id="rId47"/>
    <p:sldId id="362" r:id="rId48"/>
    <p:sldId id="361" r:id="rId49"/>
    <p:sldId id="364" r:id="rId50"/>
    <p:sldId id="365" r:id="rId51"/>
    <p:sldId id="366" r:id="rId52"/>
    <p:sldId id="367" r:id="rId53"/>
    <p:sldId id="368" r:id="rId54"/>
    <p:sldId id="369" r:id="rId55"/>
    <p:sldId id="370" r:id="rId56"/>
    <p:sldId id="371" r:id="rId57"/>
    <p:sldId id="372" r:id="rId58"/>
    <p:sldId id="373" r:id="rId59"/>
    <p:sldId id="374" r:id="rId60"/>
    <p:sldId id="377" r:id="rId61"/>
    <p:sldId id="375" r:id="rId62"/>
    <p:sldId id="376" r:id="rId63"/>
    <p:sldId id="385" r:id="rId64"/>
    <p:sldId id="379" r:id="rId65"/>
    <p:sldId id="380" r:id="rId66"/>
    <p:sldId id="381" r:id="rId67"/>
    <p:sldId id="382" r:id="rId68"/>
    <p:sldId id="383" r:id="rId69"/>
    <p:sldId id="384" r:id="rId70"/>
  </p:sldIdLst>
  <p:sldSz cx="24387175" cy="13716000"/>
  <p:notesSz cx="6858000" cy="9144000"/>
  <p:custDataLst>
    <p:tags r:id="rId72"/>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7" autoAdjust="0"/>
    <p:restoredTop sz="86355" autoAdjust="0"/>
  </p:normalViewPr>
  <p:slideViewPr>
    <p:cSldViewPr>
      <p:cViewPr>
        <p:scale>
          <a:sx n="50" d="100"/>
          <a:sy n="50" d="100"/>
        </p:scale>
        <p:origin x="90" y="-510"/>
      </p:cViewPr>
      <p:guideLst>
        <p:guide orient="horz" pos="4320"/>
        <p:guide pos="76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 Id="rId4" Type="http://schemas.openxmlformats.org/officeDocument/2006/relationships/image" Target="../media/image12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68.wmf"/><Relationship Id="rId2" Type="http://schemas.openxmlformats.org/officeDocument/2006/relationships/image" Target="../media/image267.wmf"/><Relationship Id="rId1" Type="http://schemas.openxmlformats.org/officeDocument/2006/relationships/image" Target="../media/image266.wmf"/><Relationship Id="rId4" Type="http://schemas.openxmlformats.org/officeDocument/2006/relationships/image" Target="../media/image26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68.wmf"/><Relationship Id="rId2" Type="http://schemas.openxmlformats.org/officeDocument/2006/relationships/image" Target="../media/image267.wmf"/><Relationship Id="rId1" Type="http://schemas.openxmlformats.org/officeDocument/2006/relationships/image" Target="../media/image266.wmf"/><Relationship Id="rId4" Type="http://schemas.openxmlformats.org/officeDocument/2006/relationships/image" Target="../media/image26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81.wmf"/><Relationship Id="rId2" Type="http://schemas.openxmlformats.org/officeDocument/2006/relationships/image" Target="../media/image280.wmf"/><Relationship Id="rId1" Type="http://schemas.openxmlformats.org/officeDocument/2006/relationships/image" Target="../media/image279.wmf"/><Relationship Id="rId4" Type="http://schemas.openxmlformats.org/officeDocument/2006/relationships/image" Target="../media/image28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90.wmf"/><Relationship Id="rId2" Type="http://schemas.openxmlformats.org/officeDocument/2006/relationships/image" Target="../media/image289.wmf"/><Relationship Id="rId1" Type="http://schemas.openxmlformats.org/officeDocument/2006/relationships/image" Target="../media/image288.wmf"/><Relationship Id="rId4" Type="http://schemas.openxmlformats.org/officeDocument/2006/relationships/image" Target="../media/image29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94.wmf"/><Relationship Id="rId2" Type="http://schemas.openxmlformats.org/officeDocument/2006/relationships/image" Target="../media/image293.wmf"/><Relationship Id="rId1" Type="http://schemas.openxmlformats.org/officeDocument/2006/relationships/image" Target="../media/image292.wmf"/><Relationship Id="rId4" Type="http://schemas.openxmlformats.org/officeDocument/2006/relationships/image" Target="../media/image29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 Id="rId4" Type="http://schemas.openxmlformats.org/officeDocument/2006/relationships/image" Target="../media/image12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 Id="rId4" Type="http://schemas.openxmlformats.org/officeDocument/2006/relationships/image" Target="../media/image12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7.wmf"/><Relationship Id="rId2" Type="http://schemas.openxmlformats.org/officeDocument/2006/relationships/image" Target="../media/image216.wmf"/><Relationship Id="rId1" Type="http://schemas.openxmlformats.org/officeDocument/2006/relationships/image" Target="../media/image215.wmf"/><Relationship Id="rId4" Type="http://schemas.openxmlformats.org/officeDocument/2006/relationships/image" Target="../media/image2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7.wmf"/><Relationship Id="rId2" Type="http://schemas.openxmlformats.org/officeDocument/2006/relationships/image" Target="../media/image216.wmf"/><Relationship Id="rId1" Type="http://schemas.openxmlformats.org/officeDocument/2006/relationships/image" Target="../media/image215.wmf"/><Relationship Id="rId4" Type="http://schemas.openxmlformats.org/officeDocument/2006/relationships/image" Target="../media/image2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7.wmf"/><Relationship Id="rId2" Type="http://schemas.openxmlformats.org/officeDocument/2006/relationships/image" Target="../media/image226.wmf"/><Relationship Id="rId1" Type="http://schemas.openxmlformats.org/officeDocument/2006/relationships/image" Target="../media/image225.wmf"/><Relationship Id="rId4" Type="http://schemas.openxmlformats.org/officeDocument/2006/relationships/image" Target="../media/image22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8.wmf"/><Relationship Id="rId2" Type="http://schemas.openxmlformats.org/officeDocument/2006/relationships/image" Target="../media/image237.wmf"/><Relationship Id="rId1" Type="http://schemas.openxmlformats.org/officeDocument/2006/relationships/image" Target="../media/image236.wmf"/><Relationship Id="rId4" Type="http://schemas.openxmlformats.org/officeDocument/2006/relationships/image" Target="../media/image23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1.wmf"/><Relationship Id="rId2" Type="http://schemas.openxmlformats.org/officeDocument/2006/relationships/image" Target="../media/image250.wmf"/><Relationship Id="rId1" Type="http://schemas.openxmlformats.org/officeDocument/2006/relationships/image" Target="../media/image249.wmf"/><Relationship Id="rId4" Type="http://schemas.openxmlformats.org/officeDocument/2006/relationships/image" Target="../media/image25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4.wmf"/><Relationship Id="rId2" Type="http://schemas.openxmlformats.org/officeDocument/2006/relationships/image" Target="../media/image263.wmf"/><Relationship Id="rId1" Type="http://schemas.openxmlformats.org/officeDocument/2006/relationships/image" Target="../media/image262.wmf"/><Relationship Id="rId4" Type="http://schemas.openxmlformats.org/officeDocument/2006/relationships/image" Target="../media/image26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3/17/2020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721636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A8B73-FCCD-4D4C-BC4E-0CE5120A1B5B}" type="slidenum">
              <a:rPr lang="en-US" smtClean="0"/>
              <a:pPr/>
              <a:t>20</a:t>
            </a:fld>
            <a:endParaRPr lang="en-US"/>
          </a:p>
        </p:txBody>
      </p:sp>
    </p:spTree>
    <p:extLst>
      <p:ext uri="{BB962C8B-B14F-4D97-AF65-F5344CB8AC3E}">
        <p14:creationId xmlns:p14="http://schemas.microsoft.com/office/powerpoint/2010/main" val="3240654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29</a:t>
            </a:fld>
            <a:endParaRPr lang="en-US"/>
          </a:p>
        </p:txBody>
      </p:sp>
    </p:spTree>
    <p:extLst>
      <p:ext uri="{BB962C8B-B14F-4D97-AF65-F5344CB8AC3E}">
        <p14:creationId xmlns:p14="http://schemas.microsoft.com/office/powerpoint/2010/main" val="196878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32</a:t>
            </a:fld>
            <a:endParaRPr lang="en-US"/>
          </a:p>
        </p:txBody>
      </p:sp>
    </p:spTree>
    <p:extLst>
      <p:ext uri="{BB962C8B-B14F-4D97-AF65-F5344CB8AC3E}">
        <p14:creationId xmlns:p14="http://schemas.microsoft.com/office/powerpoint/2010/main" val="2642718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37</a:t>
            </a:fld>
            <a:endParaRPr lang="en-US"/>
          </a:p>
        </p:txBody>
      </p:sp>
    </p:spTree>
    <p:extLst>
      <p:ext uri="{BB962C8B-B14F-4D97-AF65-F5344CB8AC3E}">
        <p14:creationId xmlns:p14="http://schemas.microsoft.com/office/powerpoint/2010/main" val="2558532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40</a:t>
            </a:fld>
            <a:endParaRPr lang="en-US"/>
          </a:p>
        </p:txBody>
      </p:sp>
    </p:spTree>
    <p:extLst>
      <p:ext uri="{BB962C8B-B14F-4D97-AF65-F5344CB8AC3E}">
        <p14:creationId xmlns:p14="http://schemas.microsoft.com/office/powerpoint/2010/main" val="2558532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904D20-948C-400D-BEB9-062C0A88D1C5}" type="slidenum">
              <a:rPr lang="en-US" smtClean="0"/>
              <a:pPr/>
              <a:t>44</a:t>
            </a:fld>
            <a:endParaRPr lang="en-US"/>
          </a:p>
        </p:txBody>
      </p:sp>
    </p:spTree>
    <p:extLst>
      <p:ext uri="{BB962C8B-B14F-4D97-AF65-F5344CB8AC3E}">
        <p14:creationId xmlns:p14="http://schemas.microsoft.com/office/powerpoint/2010/main" val="1365302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904D20-948C-400D-BEB9-062C0A88D1C5}" type="slidenum">
              <a:rPr lang="en-US" smtClean="0"/>
              <a:pPr/>
              <a:t>48</a:t>
            </a:fld>
            <a:endParaRPr lang="en-US"/>
          </a:p>
        </p:txBody>
      </p:sp>
    </p:spTree>
    <p:extLst>
      <p:ext uri="{BB962C8B-B14F-4D97-AF65-F5344CB8AC3E}">
        <p14:creationId xmlns:p14="http://schemas.microsoft.com/office/powerpoint/2010/main" val="4224249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904D20-948C-400D-BEB9-062C0A88D1C5}" type="slidenum">
              <a:rPr lang="en-US" smtClean="0"/>
              <a:pPr/>
              <a:t>64</a:t>
            </a:fld>
            <a:endParaRPr lang="en-US"/>
          </a:p>
        </p:txBody>
      </p:sp>
    </p:spTree>
    <p:extLst>
      <p:ext uri="{BB962C8B-B14F-4D97-AF65-F5344CB8AC3E}">
        <p14:creationId xmlns:p14="http://schemas.microsoft.com/office/powerpoint/2010/main" val="414100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260851"/>
            <a:ext cx="20729099" cy="29400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658076" y="7772400"/>
            <a:ext cx="17071023" cy="3505200"/>
          </a:xfrm>
          <a:prstGeom prst="rect">
            <a:avLst/>
          </a:prstGeom>
        </p:spPr>
        <p:txBody>
          <a:bodyPr/>
          <a:lstStyle>
            <a:lvl1pPr marL="0" indent="0" algn="ctr">
              <a:buNone/>
              <a:defRPr>
                <a:solidFill>
                  <a:schemeClr val="tx1">
                    <a:tint val="75000"/>
                  </a:schemeClr>
                </a:solidFill>
              </a:defRPr>
            </a:lvl1pPr>
            <a:lvl2pPr marL="1088639" indent="0" algn="ctr">
              <a:buNone/>
              <a:defRPr>
                <a:solidFill>
                  <a:schemeClr val="tx1">
                    <a:tint val="75000"/>
                  </a:schemeClr>
                </a:solidFill>
              </a:defRPr>
            </a:lvl2pPr>
            <a:lvl3pPr marL="2177278" indent="0" algn="ctr">
              <a:buNone/>
              <a:defRPr>
                <a:solidFill>
                  <a:schemeClr val="tx1">
                    <a:tint val="75000"/>
                  </a:schemeClr>
                </a:solidFill>
              </a:defRPr>
            </a:lvl3pPr>
            <a:lvl4pPr marL="3265917" indent="0" algn="ctr">
              <a:buNone/>
              <a:defRPr>
                <a:solidFill>
                  <a:schemeClr val="tx1">
                    <a:tint val="75000"/>
                  </a:schemeClr>
                </a:solidFill>
              </a:defRPr>
            </a:lvl4pPr>
            <a:lvl5pPr marL="4354556" indent="0" algn="ctr">
              <a:buNone/>
              <a:defRPr>
                <a:solidFill>
                  <a:schemeClr val="tx1">
                    <a:tint val="75000"/>
                  </a:schemeClr>
                </a:solidFill>
              </a:defRPr>
            </a:lvl5pPr>
            <a:lvl6pPr marL="5443195" indent="0" algn="ctr">
              <a:buNone/>
              <a:defRPr>
                <a:solidFill>
                  <a:schemeClr val="tx1">
                    <a:tint val="75000"/>
                  </a:schemeClr>
                </a:solidFill>
              </a:defRPr>
            </a:lvl6pPr>
            <a:lvl7pPr marL="6531834" indent="0" algn="ctr">
              <a:buNone/>
              <a:defRPr>
                <a:solidFill>
                  <a:schemeClr val="tx1">
                    <a:tint val="75000"/>
                  </a:schemeClr>
                </a:solidFill>
              </a:defRPr>
            </a:lvl7pPr>
            <a:lvl8pPr marL="7620472" indent="0" algn="ctr">
              <a:buNone/>
              <a:defRPr>
                <a:solidFill>
                  <a:schemeClr val="tx1">
                    <a:tint val="75000"/>
                  </a:schemeClr>
                </a:solidFill>
              </a:defRPr>
            </a:lvl8pPr>
            <a:lvl9pPr marL="870911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3/17/2020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219359" y="3200401"/>
            <a:ext cx="21948458" cy="90519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3/17/2020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80702" y="549277"/>
            <a:ext cx="5487114" cy="117030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359" y="549277"/>
            <a:ext cx="16054890" cy="117030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3/17/2020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00235-F541-40B0-8C81-4FD52BA694F0}"/>
              </a:ext>
            </a:extLst>
          </p:cNvPr>
          <p:cNvSpPr>
            <a:spLocks noGrp="1"/>
          </p:cNvSpPr>
          <p:nvPr>
            <p:ph type="title"/>
          </p:nvPr>
        </p:nvSpPr>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582B39F-9DDE-47BC-BD06-8574FF74101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8270BD7-569E-4F44-A680-3D422A0F96AA}"/>
              </a:ext>
            </a:extLst>
          </p:cNvPr>
          <p:cNvSpPr>
            <a:spLocks noGrp="1"/>
          </p:cNvSpPr>
          <p:nvPr>
            <p:ph type="dt" sz="half" idx="10"/>
          </p:nvPr>
        </p:nvSpPr>
        <p:spPr/>
        <p:txBody>
          <a:bodyPr/>
          <a:lstStyle/>
          <a:p>
            <a:fld id="{46374A9C-1B12-4F59-AD8D-A4633FFB0FF2}" type="datetimeFigureOut">
              <a:rPr lang="vi-VN" smtClean="0"/>
              <a:t>17/03/2020</a:t>
            </a:fld>
            <a:endParaRPr lang="vi-VN"/>
          </a:p>
        </p:txBody>
      </p:sp>
      <p:sp>
        <p:nvSpPr>
          <p:cNvPr id="5" name="Footer Placeholder 4">
            <a:extLst>
              <a:ext uri="{FF2B5EF4-FFF2-40B4-BE49-F238E27FC236}">
                <a16:creationId xmlns:a16="http://schemas.microsoft.com/office/drawing/2014/main" id="{E3C3AAE2-FFF2-4553-8C13-DE9C9BE9A9A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2FD58B-94B2-490B-A7A1-89D5F077600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105614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361" y="12712703"/>
            <a:ext cx="5690341" cy="730250"/>
          </a:xfrm>
          <a:prstGeom prst="rect">
            <a:avLst/>
          </a:prstGeom>
        </p:spPr>
        <p:txBody>
          <a:bodyPr lIns="182889" tIns="91445" rIns="182889" bIns="91445"/>
          <a:lstStyle/>
          <a:p>
            <a:fld id="{D15044BE-B3F3-4258-B55D-9238C2EBFDF1}" type="datetimeFigureOut">
              <a:rPr lang="en-US" smtClean="0"/>
              <a:pPr/>
              <a:t>3/17/2020</a:t>
            </a:fld>
            <a:endParaRPr lang="en-US"/>
          </a:p>
        </p:txBody>
      </p:sp>
      <p:sp>
        <p:nvSpPr>
          <p:cNvPr id="5" name="Footer Placeholder 4"/>
          <p:cNvSpPr>
            <a:spLocks noGrp="1"/>
          </p:cNvSpPr>
          <p:nvPr>
            <p:ph type="ftr" sz="quarter" idx="11"/>
          </p:nvPr>
        </p:nvSpPr>
        <p:spPr>
          <a:xfrm>
            <a:off x="8332285" y="12712703"/>
            <a:ext cx="7722605" cy="730250"/>
          </a:xfrm>
          <a:prstGeom prst="rect">
            <a:avLst/>
          </a:prstGeom>
        </p:spPr>
        <p:txBody>
          <a:bodyPr lIns="182889" tIns="91445" rIns="182889" bIns="91445"/>
          <a:lstStyle/>
          <a:p>
            <a:endParaRPr lang="en-US"/>
          </a:p>
        </p:txBody>
      </p:sp>
      <p:sp>
        <p:nvSpPr>
          <p:cNvPr id="6" name="Slide Number Placeholder 5"/>
          <p:cNvSpPr>
            <a:spLocks noGrp="1"/>
          </p:cNvSpPr>
          <p:nvPr>
            <p:ph type="sldNum" sz="quarter" idx="12"/>
          </p:nvPr>
        </p:nvSpPr>
        <p:spPr>
          <a:xfrm>
            <a:off x="17477477" y="12712703"/>
            <a:ext cx="5690341" cy="730250"/>
          </a:xfrm>
          <a:prstGeom prst="rect">
            <a:avLst/>
          </a:prstGeom>
        </p:spPr>
        <p:txBody>
          <a:bodyPr lIns="182889" tIns="91445" rIns="182889" bIns="91445"/>
          <a:lstStyle/>
          <a:p>
            <a:fld id="{E56A0A80-8336-46B1-B89F-89FB7E7362A5}" type="slidenum">
              <a:rPr lang="en-US" smtClean="0"/>
              <a:pPr/>
              <a:t>‹#›</a:t>
            </a:fld>
            <a:endParaRPr lang="en-US"/>
          </a:p>
        </p:txBody>
      </p:sp>
    </p:spTree>
    <p:extLst>
      <p:ext uri="{BB962C8B-B14F-4D97-AF65-F5344CB8AC3E}">
        <p14:creationId xmlns:p14="http://schemas.microsoft.com/office/powerpoint/2010/main" val="168196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359" y="3200401"/>
            <a:ext cx="21948458" cy="9051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3/17/2020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19" y="8813801"/>
            <a:ext cx="20729099" cy="2724150"/>
          </a:xfrm>
          <a:prstGeom prst="rect">
            <a:avLst/>
          </a:prstGeom>
        </p:spPr>
        <p:txBody>
          <a:bodyPr anchor="t"/>
          <a:lstStyle>
            <a:lvl1pPr algn="l">
              <a:defRPr sz="9500" b="1" cap="all"/>
            </a:lvl1pPr>
          </a:lstStyle>
          <a:p>
            <a:r>
              <a:rPr lang="en-US"/>
              <a:t>Click to edit Master title style</a:t>
            </a:r>
          </a:p>
        </p:txBody>
      </p:sp>
      <p:sp>
        <p:nvSpPr>
          <p:cNvPr id="3" name="Text Placeholder 2"/>
          <p:cNvSpPr>
            <a:spLocks noGrp="1"/>
          </p:cNvSpPr>
          <p:nvPr>
            <p:ph type="body" idx="1"/>
          </p:nvPr>
        </p:nvSpPr>
        <p:spPr>
          <a:xfrm>
            <a:off x="1926419" y="5813427"/>
            <a:ext cx="20729099" cy="3000374"/>
          </a:xfrm>
          <a:prstGeom prst="rect">
            <a:avLst/>
          </a:prstGeom>
        </p:spPr>
        <p:txBody>
          <a:bodyPr anchor="b"/>
          <a:lstStyle>
            <a:lvl1pPr marL="0" indent="0">
              <a:buNone/>
              <a:defRPr sz="4800">
                <a:solidFill>
                  <a:schemeClr val="tx1">
                    <a:tint val="75000"/>
                  </a:schemeClr>
                </a:solidFill>
              </a:defRPr>
            </a:lvl1pPr>
            <a:lvl2pPr marL="1088639" indent="0">
              <a:buNone/>
              <a:defRPr sz="4300">
                <a:solidFill>
                  <a:schemeClr val="tx1">
                    <a:tint val="75000"/>
                  </a:schemeClr>
                </a:solidFill>
              </a:defRPr>
            </a:lvl2pPr>
            <a:lvl3pPr marL="2177278" indent="0">
              <a:buNone/>
              <a:defRPr sz="3800">
                <a:solidFill>
                  <a:schemeClr val="tx1">
                    <a:tint val="75000"/>
                  </a:schemeClr>
                </a:solidFill>
              </a:defRPr>
            </a:lvl3pPr>
            <a:lvl4pPr marL="3265917" indent="0">
              <a:buNone/>
              <a:defRPr sz="3300">
                <a:solidFill>
                  <a:schemeClr val="tx1">
                    <a:tint val="75000"/>
                  </a:schemeClr>
                </a:solidFill>
              </a:defRPr>
            </a:lvl4pPr>
            <a:lvl5pPr marL="4354556" indent="0">
              <a:buNone/>
              <a:defRPr sz="3300">
                <a:solidFill>
                  <a:schemeClr val="tx1">
                    <a:tint val="75000"/>
                  </a:schemeClr>
                </a:solidFill>
              </a:defRPr>
            </a:lvl5pPr>
            <a:lvl6pPr marL="5443195" indent="0">
              <a:buNone/>
              <a:defRPr sz="3300">
                <a:solidFill>
                  <a:schemeClr val="tx1">
                    <a:tint val="75000"/>
                  </a:schemeClr>
                </a:solidFill>
              </a:defRPr>
            </a:lvl6pPr>
            <a:lvl7pPr marL="6531834" indent="0">
              <a:buNone/>
              <a:defRPr sz="3300">
                <a:solidFill>
                  <a:schemeClr val="tx1">
                    <a:tint val="75000"/>
                  </a:schemeClr>
                </a:solidFill>
              </a:defRPr>
            </a:lvl7pPr>
            <a:lvl8pPr marL="7620472" indent="0">
              <a:buNone/>
              <a:defRPr sz="3300">
                <a:solidFill>
                  <a:schemeClr val="tx1">
                    <a:tint val="75000"/>
                  </a:schemeClr>
                </a:solidFill>
              </a:defRPr>
            </a:lvl8pPr>
            <a:lvl9pPr marL="8709111" indent="0">
              <a:buNone/>
              <a:defRPr sz="3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3/17/2020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19359" y="3200401"/>
            <a:ext cx="10771002" cy="9051926"/>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6814" y="3200401"/>
            <a:ext cx="10771002" cy="9051926"/>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3/17/2020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59" y="3070226"/>
            <a:ext cx="10775238" cy="1279524"/>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a:t>Click to edit Master text styles</a:t>
            </a:r>
          </a:p>
        </p:txBody>
      </p:sp>
      <p:sp>
        <p:nvSpPr>
          <p:cNvPr id="4" name="Content Placeholder 3"/>
          <p:cNvSpPr>
            <a:spLocks noGrp="1"/>
          </p:cNvSpPr>
          <p:nvPr>
            <p:ph sz="half" idx="2"/>
          </p:nvPr>
        </p:nvSpPr>
        <p:spPr>
          <a:xfrm>
            <a:off x="1219359" y="4349750"/>
            <a:ext cx="10775238" cy="7902576"/>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48" y="3070226"/>
            <a:ext cx="10779470" cy="1279524"/>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8348" y="4349750"/>
            <a:ext cx="10779470" cy="7902576"/>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3/17/2020</a:t>
            </a:fld>
            <a:endParaRPr lang="en-US"/>
          </a:p>
        </p:txBody>
      </p:sp>
      <p:sp>
        <p:nvSpPr>
          <p:cNvPr id="8" name="Footer Placeholder 7"/>
          <p:cNvSpPr>
            <a:spLocks noGrp="1"/>
          </p:cNvSpPr>
          <p:nvPr>
            <p:ph type="ftr" sz="quarter" idx="11"/>
          </p:nvPr>
        </p:nvSpPr>
        <p:spPr>
          <a:xfrm>
            <a:off x="8332285" y="12712701"/>
            <a:ext cx="7722605"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3/17/2020</a:t>
            </a:fld>
            <a:endParaRPr lang="en-US"/>
          </a:p>
        </p:txBody>
      </p:sp>
      <p:sp>
        <p:nvSpPr>
          <p:cNvPr id="4" name="Footer Placeholder 3"/>
          <p:cNvSpPr>
            <a:spLocks noGrp="1"/>
          </p:cNvSpPr>
          <p:nvPr>
            <p:ph type="ftr" sz="quarter" idx="11"/>
          </p:nvPr>
        </p:nvSpPr>
        <p:spPr>
          <a:xfrm>
            <a:off x="8332285" y="12712701"/>
            <a:ext cx="7722605"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3/17/2020</a:t>
            </a:fld>
            <a:endParaRPr lang="en-US"/>
          </a:p>
        </p:txBody>
      </p:sp>
      <p:sp>
        <p:nvSpPr>
          <p:cNvPr id="3" name="Footer Placeholder 2"/>
          <p:cNvSpPr>
            <a:spLocks noGrp="1"/>
          </p:cNvSpPr>
          <p:nvPr>
            <p:ph type="ftr" sz="quarter" idx="11"/>
          </p:nvPr>
        </p:nvSpPr>
        <p:spPr>
          <a:xfrm>
            <a:off x="8332285" y="12712701"/>
            <a:ext cx="7722605"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0" y="546100"/>
            <a:ext cx="8023213" cy="2324100"/>
          </a:xfrm>
          <a:prstGeom prst="rect">
            <a:avLst/>
          </a:prstGeom>
        </p:spPr>
        <p:txBody>
          <a:bodyPr anchor="b"/>
          <a:lstStyle>
            <a:lvl1pPr algn="l">
              <a:defRPr sz="4800" b="1"/>
            </a:lvl1pPr>
          </a:lstStyle>
          <a:p>
            <a:r>
              <a:rPr lang="en-US"/>
              <a:t>Click to edit Master title style</a:t>
            </a:r>
          </a:p>
        </p:txBody>
      </p:sp>
      <p:sp>
        <p:nvSpPr>
          <p:cNvPr id="3" name="Content Placeholder 2"/>
          <p:cNvSpPr>
            <a:spLocks noGrp="1"/>
          </p:cNvSpPr>
          <p:nvPr>
            <p:ph idx="1"/>
          </p:nvPr>
        </p:nvSpPr>
        <p:spPr>
          <a:xfrm>
            <a:off x="9534708" y="546101"/>
            <a:ext cx="13633108" cy="11706226"/>
          </a:xfrm>
          <a:prstGeom prst="rect">
            <a:avLst/>
          </a:prstGeo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0" y="2870201"/>
            <a:ext cx="8023213" cy="9382126"/>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3/17/2020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57" y="9601200"/>
            <a:ext cx="14632305" cy="1133476"/>
          </a:xfrm>
          <a:prstGeom prst="rect">
            <a:avLst/>
          </a:prstGeom>
        </p:spPr>
        <p:txBody>
          <a:bodyPr anchor="b"/>
          <a:lstStyle>
            <a:lvl1pPr algn="l">
              <a:defRPr sz="4800" b="1"/>
            </a:lvl1pPr>
          </a:lstStyle>
          <a:p>
            <a:r>
              <a:rPr lang="en-US"/>
              <a:t>Click to edit Master title style</a:t>
            </a:r>
          </a:p>
        </p:txBody>
      </p:sp>
      <p:sp>
        <p:nvSpPr>
          <p:cNvPr id="3" name="Picture Placeholder 2"/>
          <p:cNvSpPr>
            <a:spLocks noGrp="1"/>
          </p:cNvSpPr>
          <p:nvPr>
            <p:ph type="pic" idx="1"/>
          </p:nvPr>
        </p:nvSpPr>
        <p:spPr>
          <a:xfrm>
            <a:off x="4780057" y="1225550"/>
            <a:ext cx="14632305" cy="8229600"/>
          </a:xfrm>
          <a:prstGeom prst="rect">
            <a:avLst/>
          </a:prstGeom>
        </p:spPr>
        <p:txBody>
          <a:bodyPr/>
          <a:lstStyle>
            <a:lvl1pPr marL="0" indent="0">
              <a:buNone/>
              <a:defRPr sz="7600"/>
            </a:lvl1pPr>
            <a:lvl2pPr marL="1088639" indent="0">
              <a:buNone/>
              <a:defRPr sz="6700"/>
            </a:lvl2pPr>
            <a:lvl3pPr marL="2177278" indent="0">
              <a:buNone/>
              <a:defRPr sz="5700"/>
            </a:lvl3pPr>
            <a:lvl4pPr marL="3265917" indent="0">
              <a:buNone/>
              <a:defRPr sz="4800"/>
            </a:lvl4pPr>
            <a:lvl5pPr marL="4354556" indent="0">
              <a:buNone/>
              <a:defRPr sz="4800"/>
            </a:lvl5pPr>
            <a:lvl6pPr marL="5443195" indent="0">
              <a:buNone/>
              <a:defRPr sz="4800"/>
            </a:lvl6pPr>
            <a:lvl7pPr marL="6531834" indent="0">
              <a:buNone/>
              <a:defRPr sz="4800"/>
            </a:lvl7pPr>
            <a:lvl8pPr marL="7620472" indent="0">
              <a:buNone/>
              <a:defRPr sz="4800"/>
            </a:lvl8pPr>
            <a:lvl9pPr marL="8709111" indent="0">
              <a:buNone/>
              <a:defRPr sz="4800"/>
            </a:lvl9pPr>
          </a:lstStyle>
          <a:p>
            <a:endParaRPr lang="en-US"/>
          </a:p>
        </p:txBody>
      </p:sp>
      <p:sp>
        <p:nvSpPr>
          <p:cNvPr id="4" name="Text Placeholder 3"/>
          <p:cNvSpPr>
            <a:spLocks noGrp="1"/>
          </p:cNvSpPr>
          <p:nvPr>
            <p:ph type="body" sz="half" idx="2"/>
          </p:nvPr>
        </p:nvSpPr>
        <p:spPr>
          <a:xfrm>
            <a:off x="4780057" y="10734676"/>
            <a:ext cx="14632305" cy="1609724"/>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3/17/2020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136" y="3523"/>
            <a:ext cx="24387048" cy="1428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0688637" y="333375"/>
            <a:ext cx="9494907" cy="877163"/>
          </a:xfrm>
          <a:prstGeom prst="rect">
            <a:avLst/>
          </a:prstGeom>
          <a:noFill/>
        </p:spPr>
        <p:txBody>
          <a:bodyPr wrap="none" rtlCol="0">
            <a:spAutoFit/>
          </a:bodyPr>
          <a:lstStyle/>
          <a:p>
            <a:pPr algn="ctr"/>
            <a:r>
              <a:rPr lang="en-US" sz="5100">
                <a:solidFill>
                  <a:schemeClr val="bg1"/>
                </a:solidFill>
                <a:latin typeface="AvantGarde-Demi" pitchFamily="18" charset="0"/>
                <a:ea typeface="AvantGarde-Demi" pitchFamily="18" charset="0"/>
                <a:cs typeface="AvantGarde-Demi" pitchFamily="18" charset="0"/>
              </a:rPr>
              <a:t>LŨY</a:t>
            </a:r>
            <a:r>
              <a:rPr lang="en-US" sz="5100" baseline="0">
                <a:solidFill>
                  <a:schemeClr val="bg1"/>
                </a:solidFill>
                <a:latin typeface="AvantGarde-Demi" pitchFamily="18" charset="0"/>
                <a:ea typeface="AvantGarde-Demi" pitchFamily="18" charset="0"/>
                <a:cs typeface="AvantGarde-Demi" pitchFamily="18" charset="0"/>
              </a:rPr>
              <a:t> THỪA – HÀM SỐ LŨY THỪA</a:t>
            </a:r>
            <a:endParaRPr lang="en-US" sz="5100">
              <a:solidFill>
                <a:schemeClr val="bg1"/>
              </a:solidFill>
              <a:latin typeface="AvantGarde-Demi" pitchFamily="18" charset="0"/>
              <a:ea typeface="AvantGarde-Demi" pitchFamily="18" charset="0"/>
              <a:cs typeface="AvantGarde-Demi" pitchFamily="18" charset="0"/>
            </a:endParaRPr>
          </a:p>
        </p:txBody>
      </p:sp>
      <p:sp>
        <p:nvSpPr>
          <p:cNvPr id="9" name="TextBox 8"/>
          <p:cNvSpPr txBox="1"/>
          <p:nvPr userDrawn="1"/>
        </p:nvSpPr>
        <p:spPr>
          <a:xfrm>
            <a:off x="3217920" y="455250"/>
            <a:ext cx="2068195" cy="584775"/>
          </a:xfrm>
          <a:prstGeom prst="rect">
            <a:avLst/>
          </a:prstGeom>
          <a:noFill/>
        </p:spPr>
        <p:txBody>
          <a:bodyPr wrap="none" rtlCol="0">
            <a:spAutoFit/>
          </a:bodyPr>
          <a:lstStyle/>
          <a:p>
            <a:pPr algn="ctr"/>
            <a:r>
              <a:rPr lang="en-US" sz="3200" b="0" baseline="0">
                <a:solidFill>
                  <a:schemeClr val="bg1"/>
                </a:solidFill>
                <a:latin typeface="AvantGarde-Demi" pitchFamily="18" charset="0"/>
                <a:ea typeface="AvantGarde-Demi" pitchFamily="18" charset="0"/>
                <a:cs typeface="AvantGarde-Demi" pitchFamily="18" charset="0"/>
              </a:rPr>
              <a:t>GIẢI </a:t>
            </a:r>
            <a:r>
              <a:rPr lang="en-US" sz="3200" b="0" baseline="0" dirty="0">
                <a:solidFill>
                  <a:schemeClr val="bg1"/>
                </a:solidFill>
                <a:latin typeface="AvantGarde-Demi" pitchFamily="18" charset="0"/>
                <a:ea typeface="AvantGarde-Demi" pitchFamily="18" charset="0"/>
                <a:cs typeface="AvantGarde-Demi" pitchFamily="18" charset="0"/>
              </a:rPr>
              <a:t>TÍCH</a:t>
            </a:r>
            <a:endParaRPr lang="en-US" sz="3200" b="0" dirty="0">
              <a:solidFill>
                <a:schemeClr val="bg1"/>
              </a:solidFill>
              <a:latin typeface="AvantGarde-Demi" pitchFamily="18" charset="0"/>
              <a:ea typeface="AvantGarde-Demi" pitchFamily="18" charset="0"/>
              <a:cs typeface="AvantGarde-Demi" pitchFamily="18" charset="0"/>
            </a:endParaRPr>
          </a:p>
        </p:txBody>
      </p:sp>
      <p:sp>
        <p:nvSpPr>
          <p:cNvPr id="10" name="TextBox 9"/>
          <p:cNvSpPr txBox="1"/>
          <p:nvPr userDrawn="1"/>
        </p:nvSpPr>
        <p:spPr>
          <a:xfrm>
            <a:off x="2135187" y="185946"/>
            <a:ext cx="873957" cy="1246495"/>
          </a:xfrm>
          <a:prstGeom prst="rect">
            <a:avLst/>
          </a:prstGeom>
          <a:noFill/>
        </p:spPr>
        <p:txBody>
          <a:bodyPr wrap="none" rtlCol="0">
            <a:spAutoFit/>
          </a:bodyPr>
          <a:lstStyle/>
          <a:p>
            <a:pPr algn="ctr">
              <a:lnSpc>
                <a:spcPts val="4500"/>
              </a:lnSpc>
            </a:pPr>
            <a:r>
              <a:rPr lang="en-US" sz="2800" dirty="0">
                <a:solidFill>
                  <a:schemeClr val="bg1"/>
                </a:solidFill>
                <a:latin typeface="AvantGarde-Demi" pitchFamily="18" charset="0"/>
                <a:ea typeface="AvantGarde-Demi" pitchFamily="18" charset="0"/>
                <a:cs typeface="AvantGarde-Demi" pitchFamily="18" charset="0"/>
              </a:rPr>
              <a:t>LỚP</a:t>
            </a:r>
          </a:p>
          <a:p>
            <a:pPr algn="ctr">
              <a:lnSpc>
                <a:spcPts val="4500"/>
              </a:lnSpc>
            </a:pPr>
            <a:r>
              <a:rPr lang="en-US" sz="4800">
                <a:solidFill>
                  <a:schemeClr val="bg1"/>
                </a:solidFill>
                <a:latin typeface="AvantGarde-Demi" pitchFamily="18" charset="0"/>
                <a:ea typeface="AvantGarde-Demi" pitchFamily="18" charset="0"/>
                <a:cs typeface="AvantGarde-Demi" pitchFamily="18" charset="0"/>
              </a:rPr>
              <a:t>12</a:t>
            </a:r>
            <a:endParaRPr lang="en-US" sz="4800" dirty="0">
              <a:solidFill>
                <a:schemeClr val="bg1"/>
              </a:solidFill>
              <a:latin typeface="AvantGarde-Demi" pitchFamily="18" charset="0"/>
              <a:ea typeface="AvantGarde-Demi" pitchFamily="18" charset="0"/>
              <a:cs typeface="AvantGarde-Demi" pitchFamily="18" charset="0"/>
            </a:endParaRPr>
          </a:p>
        </p:txBody>
      </p:sp>
      <p:sp>
        <p:nvSpPr>
          <p:cNvPr id="11" name="TextBox 10"/>
          <p:cNvSpPr txBox="1"/>
          <p:nvPr userDrawn="1"/>
        </p:nvSpPr>
        <p:spPr>
          <a:xfrm>
            <a:off x="5115175" y="276523"/>
            <a:ext cx="2303836" cy="1077218"/>
          </a:xfrm>
          <a:prstGeom prst="rect">
            <a:avLst/>
          </a:prstGeom>
          <a:noFill/>
        </p:spPr>
        <p:txBody>
          <a:bodyPr wrap="none" rtlCol="0">
            <a:spAutoFit/>
          </a:bodyPr>
          <a:lstStyle/>
          <a:p>
            <a:pPr algn="ctr"/>
            <a:r>
              <a:rPr lang="en-US" sz="3200" b="0">
                <a:solidFill>
                  <a:schemeClr val="bg1"/>
                </a:solidFill>
                <a:latin typeface="AvantGarde-Demi" pitchFamily="18" charset="0"/>
                <a:ea typeface="AvantGarde-Demi" pitchFamily="18" charset="0"/>
                <a:cs typeface="AvantGarde-Demi" pitchFamily="18" charset="0"/>
              </a:rPr>
              <a:t>BÀI</a:t>
            </a:r>
            <a:r>
              <a:rPr lang="en-US" sz="3200" b="0" baseline="0">
                <a:solidFill>
                  <a:schemeClr val="bg1"/>
                </a:solidFill>
                <a:latin typeface="AvantGarde-Demi" pitchFamily="18" charset="0"/>
                <a:ea typeface="AvantGarde-Demi" pitchFamily="18" charset="0"/>
                <a:cs typeface="AvantGarde-Demi" pitchFamily="18" charset="0"/>
              </a:rPr>
              <a:t> 9</a:t>
            </a:r>
            <a:endParaRPr lang="en-US" sz="3200" b="0" baseline="0" dirty="0">
              <a:solidFill>
                <a:schemeClr val="bg1"/>
              </a:solidFill>
              <a:latin typeface="AvantGarde-Demi" pitchFamily="18" charset="0"/>
              <a:ea typeface="AvantGarde-Demi" pitchFamily="18" charset="0"/>
              <a:cs typeface="AvantGarde-Demi" pitchFamily="18" charset="0"/>
            </a:endParaRPr>
          </a:p>
          <a:p>
            <a:pPr algn="ctr"/>
            <a:r>
              <a:rPr lang="en-US" sz="3200" b="0" baseline="0" err="1">
                <a:solidFill>
                  <a:schemeClr val="bg1"/>
                </a:solidFill>
                <a:latin typeface="AvantGarde-Demi" pitchFamily="18" charset="0"/>
                <a:ea typeface="AvantGarde-Demi" pitchFamily="18" charset="0"/>
                <a:cs typeface="AvantGarde-Demi" pitchFamily="18" charset="0"/>
              </a:rPr>
              <a:t>Chương</a:t>
            </a:r>
            <a:r>
              <a:rPr lang="en-US" sz="3200" b="0" baseline="0">
                <a:solidFill>
                  <a:schemeClr val="bg1"/>
                </a:solidFill>
                <a:latin typeface="AvantGarde-Demi" pitchFamily="18" charset="0"/>
                <a:ea typeface="AvantGarde-Demi" pitchFamily="18" charset="0"/>
                <a:cs typeface="AvantGarde-Demi" pitchFamily="18" charset="0"/>
              </a:rPr>
              <a:t> </a:t>
            </a:r>
            <a:r>
              <a:rPr lang="vi-VN" sz="3200" b="1" baseline="0">
                <a:solidFill>
                  <a:schemeClr val="bg1"/>
                </a:solidFill>
                <a:latin typeface="Tahoma" pitchFamily="34" charset="0"/>
                <a:ea typeface="Tahoma" pitchFamily="34" charset="0"/>
                <a:cs typeface="Tahoma" pitchFamily="34" charset="0"/>
              </a:rPr>
              <a:t>I</a:t>
            </a:r>
            <a:r>
              <a:rPr lang="en-US" sz="3200" b="1" baseline="0">
                <a:solidFill>
                  <a:schemeClr val="bg1"/>
                </a:solidFill>
                <a:latin typeface="Tahoma" pitchFamily="34" charset="0"/>
                <a:ea typeface="Tahoma" pitchFamily="34" charset="0"/>
                <a:cs typeface="Tahoma" pitchFamily="34" charset="0"/>
              </a:rPr>
              <a:t>I</a:t>
            </a:r>
            <a:endParaRPr lang="en-US" sz="3200" b="1" dirty="0">
              <a:solidFill>
                <a:schemeClr val="bg1"/>
              </a:solidFill>
              <a:latin typeface="AvantGarde-Demi" pitchFamily="18" charset="0"/>
              <a:ea typeface="AvantGarde-Demi" pitchFamily="18" charset="0"/>
              <a:cs typeface="AvantGarde-Demi" pitchFamily="18" charset="0"/>
            </a:endParaRPr>
          </a:p>
        </p:txBody>
      </p:sp>
      <p:sp>
        <p:nvSpPr>
          <p:cNvPr id="2" name="Title Placeholder 1"/>
          <p:cNvSpPr>
            <a:spLocks noGrp="1"/>
          </p:cNvSpPr>
          <p:nvPr>
            <p:ph type="title"/>
          </p:nvPr>
        </p:nvSpPr>
        <p:spPr>
          <a:xfrm>
            <a:off x="1219200" y="549275"/>
            <a:ext cx="21948775" cy="2286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2177278" rtl="0" eaLnBrk="1" latinLnBrk="0" hangingPunct="1">
        <a:spcBef>
          <a:spcPct val="0"/>
        </a:spcBef>
        <a:buNone/>
        <a:defRPr sz="10500" kern="1200">
          <a:solidFill>
            <a:schemeClr val="tx1"/>
          </a:solidFill>
          <a:latin typeface="+mj-lt"/>
          <a:ea typeface="+mj-ea"/>
          <a:cs typeface="+mj-cs"/>
        </a:defRPr>
      </a:lvl1pPr>
    </p:titleStyle>
    <p:bodyStyle>
      <a:lvl1pPr marL="816479" indent="-816479" algn="l" defTabSz="2177278"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9038" indent="-680399" algn="l" defTabSz="2177278"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597" indent="-544319" algn="l" defTabSz="2177278"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10236"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875"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20.png"/><Relationship Id="rId7" Type="http://schemas.openxmlformats.org/officeDocument/2006/relationships/image" Target="../media/image142.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131.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161.png"/></Relationships>
</file>

<file path=ppt/slides/_rels/slide10.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6.png"/><Relationship Id="rId2"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10.png"/></Relationships>
</file>

<file path=ppt/slides/_rels/slide11.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4.png"/><Relationship Id="rId7"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slide" Target="slide10.xml"/><Relationship Id="rId7" Type="http://schemas.openxmlformats.org/officeDocument/2006/relationships/image" Target="../media/image5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1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0.png"/><Relationship Id="rId7" Type="http://schemas.openxmlformats.org/officeDocument/2006/relationships/image" Target="../media/image64.png"/><Relationship Id="rId2" Type="http://schemas.openxmlformats.org/officeDocument/2006/relationships/image" Target="../media/image590.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0.png"/><Relationship Id="rId9" Type="http://schemas.openxmlformats.org/officeDocument/2006/relationships/image" Target="../media/image66.png"/></Relationships>
</file>

<file path=ppt/slides/_rels/slide1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0.png"/><Relationship Id="rId7" Type="http://schemas.openxmlformats.org/officeDocument/2006/relationships/image" Target="../media/image70.png"/><Relationship Id="rId2" Type="http://schemas.openxmlformats.org/officeDocument/2006/relationships/image" Target="../media/image650.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72.png"/><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8.png"/><Relationship Id="rId7" Type="http://schemas.openxmlformats.org/officeDocument/2006/relationships/image" Target="../media/image77.png"/><Relationship Id="rId2" Type="http://schemas.openxmlformats.org/officeDocument/2006/relationships/image" Target="../media/image710.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84.png"/><Relationship Id="rId7" Type="http://schemas.openxmlformats.org/officeDocument/2006/relationships/image" Target="../media/image821.png"/><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88.png"/><Relationship Id="rId5" Type="http://schemas.openxmlformats.org/officeDocument/2006/relationships/image" Target="../media/image86.png"/><Relationship Id="rId4" Type="http://schemas.openxmlformats.org/officeDocument/2006/relationships/image" Target="../media/image8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10.png"/><Relationship Id="rId4" Type="http://schemas.openxmlformats.org/officeDocument/2006/relationships/image" Target="../media/image161.png"/></Relationships>
</file>

<file path=ppt/slides/_rels/slide24.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200.png"/><Relationship Id="rId7"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0.png"/><Relationship Id="rId4" Type="http://schemas.openxmlformats.org/officeDocument/2006/relationships/image" Target="../media/image21.png"/><Relationship Id="rId9" Type="http://schemas.openxmlformats.org/officeDocument/2006/relationships/image" Target="../media/image93.png"/></Relationships>
</file>

<file path=ppt/slides/_rels/slide25.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26.png"/><Relationship Id="rId7" Type="http://schemas.openxmlformats.org/officeDocument/2006/relationships/image" Target="../media/image94.png"/><Relationship Id="rId2" Type="http://schemas.openxmlformats.org/officeDocument/2006/relationships/image" Target="../media/image920.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10.png"/></Relationships>
</file>

<file path=ppt/slides/_rels/slide26.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32.png"/><Relationship Id="rId7" Type="http://schemas.openxmlformats.org/officeDocument/2006/relationships/image" Target="../media/image54.png"/><Relationship Id="rId2"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0.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420.png"/><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0.png"/><Relationship Id="rId11" Type="http://schemas.openxmlformats.org/officeDocument/2006/relationships/image" Target="../media/image540.png"/><Relationship Id="rId5" Type="http://schemas.openxmlformats.org/officeDocument/2006/relationships/image" Target="../media/image480.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2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55.png"/><Relationship Id="rId7" Type="http://schemas.openxmlformats.org/officeDocument/2006/relationships/slide" Target="slide10.xml"/><Relationship Id="rId12" Type="http://schemas.openxmlformats.org/officeDocument/2006/relationships/image" Target="../media/image7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9.png"/><Relationship Id="rId11" Type="http://schemas.openxmlformats.org/officeDocument/2006/relationships/image" Target="../media/image103.png"/><Relationship Id="rId5" Type="http://schemas.openxmlformats.org/officeDocument/2006/relationships/image" Target="../media/image57.png"/><Relationship Id="rId10" Type="http://schemas.openxmlformats.org/officeDocument/2006/relationships/image" Target="../media/image102.png"/><Relationship Id="rId9" Type="http://schemas.openxmlformats.org/officeDocument/2006/relationships/image" Target="../media/image10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slide" Target="slide10.xml"/><Relationship Id="rId7" Type="http://schemas.openxmlformats.org/officeDocument/2006/relationships/image" Target="../media/image69.png"/><Relationship Id="rId2" Type="http://schemas.openxmlformats.org/officeDocument/2006/relationships/image" Target="../media/image640.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1000.png"/><Relationship Id="rId5" Type="http://schemas.openxmlformats.org/officeDocument/2006/relationships/image" Target="../media/image67.png"/><Relationship Id="rId10" Type="http://schemas.openxmlformats.org/officeDocument/2006/relationships/image" Target="../media/image105.png"/><Relationship Id="rId4" Type="http://schemas.openxmlformats.org/officeDocument/2006/relationships/image" Target="../media/image660.png"/><Relationship Id="rId9" Type="http://schemas.openxmlformats.org/officeDocument/2006/relationships/image" Target="../media/image980.png"/></Relationships>
</file>

<file path=ppt/slides/_rels/slide31.xml.rels><?xml version="1.0" encoding="UTF-8" standalone="yes"?>
<Relationships xmlns="http://schemas.openxmlformats.org/package/2006/relationships"><Relationship Id="rId3" Type="http://schemas.openxmlformats.org/officeDocument/2006/relationships/image" Target="../media/image1020.png"/><Relationship Id="rId7" Type="http://schemas.openxmlformats.org/officeDocument/2006/relationships/image" Target="../media/image96.png"/><Relationship Id="rId2" Type="http://schemas.openxmlformats.org/officeDocument/2006/relationships/image" Target="../media/image1010.png"/><Relationship Id="rId1" Type="http://schemas.openxmlformats.org/officeDocument/2006/relationships/slideLayout" Target="../slideLayouts/slideLayout2.xml"/><Relationship Id="rId6" Type="http://schemas.openxmlformats.org/officeDocument/2006/relationships/image" Target="../media/image1040.png"/><Relationship Id="rId5" Type="http://schemas.openxmlformats.org/officeDocument/2006/relationships/image" Target="../media/image760.png"/><Relationship Id="rId4" Type="http://schemas.openxmlformats.org/officeDocument/2006/relationships/image" Target="../media/image1030.png"/></Relationships>
</file>

<file path=ppt/slides/_rels/slide32.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60.png"/><Relationship Id="rId7" Type="http://schemas.openxmlformats.org/officeDocument/2006/relationships/image" Target="../media/image8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30.png"/><Relationship Id="rId5" Type="http://schemas.openxmlformats.org/officeDocument/2006/relationships/image" Target="../media/image820.png"/><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840.png"/><Relationship Id="rId7"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870.png"/><Relationship Id="rId5" Type="http://schemas.openxmlformats.org/officeDocument/2006/relationships/image" Target="../media/image860.png"/><Relationship Id="rId4" Type="http://schemas.openxmlformats.org/officeDocument/2006/relationships/image" Target="../media/image850.png"/></Relationships>
</file>

<file path=ppt/slides/_rels/slide34.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21.png"/><Relationship Id="rId7" Type="http://schemas.openxmlformats.org/officeDocument/2006/relationships/image" Target="../media/image122.png"/><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19.png"/><Relationship Id="rId4" Type="http://schemas.openxmlformats.org/officeDocument/2006/relationships/image" Target="../media/image118.png"/><Relationship Id="rId9" Type="http://schemas.openxmlformats.org/officeDocument/2006/relationships/image" Target="../media/image113.png"/></Relationships>
</file>

<file path=ppt/slides/_rels/slide35.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14.png"/><Relationship Id="rId7" Type="http://schemas.openxmlformats.org/officeDocument/2006/relationships/image" Target="../media/image129.png"/><Relationship Id="rId2"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104.png"/><Relationship Id="rId11" Type="http://schemas.openxmlformats.org/officeDocument/2006/relationships/image" Target="../media/image126.png"/><Relationship Id="rId5" Type="http://schemas.openxmlformats.org/officeDocument/2006/relationships/image" Target="../media/image116.png"/><Relationship Id="rId10" Type="http://schemas.openxmlformats.org/officeDocument/2006/relationships/image" Target="../media/image132.png"/><Relationship Id="rId4" Type="http://schemas.openxmlformats.org/officeDocument/2006/relationships/image" Target="../media/image115.png"/><Relationship Id="rId9" Type="http://schemas.openxmlformats.org/officeDocument/2006/relationships/image" Target="../media/image131.png"/></Relationships>
</file>

<file path=ppt/slides/_rels/slide36.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960.png"/><Relationship Id="rId7" Type="http://schemas.openxmlformats.org/officeDocument/2006/relationships/image" Target="../media/image127.png"/><Relationship Id="rId2" Type="http://schemas.openxmlformats.org/officeDocument/2006/relationships/image" Target="../media/image950.png"/><Relationship Id="rId1" Type="http://schemas.openxmlformats.org/officeDocument/2006/relationships/slideLayout" Target="../slideLayouts/slideLayout2.xml"/><Relationship Id="rId6" Type="http://schemas.openxmlformats.org/officeDocument/2006/relationships/image" Target="../media/image990.png"/><Relationship Id="rId5" Type="http://schemas.openxmlformats.org/officeDocument/2006/relationships/image" Target="../media/image1141.png"/><Relationship Id="rId4" Type="http://schemas.openxmlformats.org/officeDocument/2006/relationships/image" Target="../media/image1131.png"/><Relationship Id="rId9" Type="http://schemas.openxmlformats.org/officeDocument/2006/relationships/image" Target="../media/image133.png"/></Relationships>
</file>

<file path=ppt/slides/_rels/slide37.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2.png"/><Relationship Id="rId7" Type="http://schemas.openxmlformats.org/officeDocument/2006/relationships/image" Target="../media/image14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5.png"/><Relationship Id="rId11" Type="http://schemas.openxmlformats.org/officeDocument/2006/relationships/image" Target="../media/image150.png"/><Relationship Id="rId5" Type="http://schemas.openxmlformats.org/officeDocument/2006/relationships/image" Target="../media/image144.png"/><Relationship Id="rId10" Type="http://schemas.openxmlformats.org/officeDocument/2006/relationships/image" Target="../media/image149.png"/><Relationship Id="rId4" Type="http://schemas.openxmlformats.org/officeDocument/2006/relationships/image" Target="../media/image143.png"/><Relationship Id="rId9" Type="http://schemas.openxmlformats.org/officeDocument/2006/relationships/image" Target="../media/image148.png"/></Relationships>
</file>

<file path=ppt/slides/_rels/slide38.xml.rels><?xml version="1.0" encoding="UTF-8" standalone="yes"?>
<Relationships xmlns="http://schemas.openxmlformats.org/package/2006/relationships"><Relationship Id="rId3" Type="http://schemas.openxmlformats.org/officeDocument/2006/relationships/image" Target="../media/image1130.png"/><Relationship Id="rId2" Type="http://schemas.openxmlformats.org/officeDocument/2006/relationships/image" Target="../media/image1120.png"/><Relationship Id="rId1" Type="http://schemas.openxmlformats.org/officeDocument/2006/relationships/slideLayout" Target="../slideLayouts/slideLayout2.xml"/><Relationship Id="rId6" Type="http://schemas.openxmlformats.org/officeDocument/2006/relationships/image" Target="../media/image1160.png"/><Relationship Id="rId5" Type="http://schemas.openxmlformats.org/officeDocument/2006/relationships/image" Target="../media/image1150.png"/><Relationship Id="rId4" Type="http://schemas.openxmlformats.org/officeDocument/2006/relationships/image" Target="../media/image1140.png"/></Relationships>
</file>

<file path=ppt/slides/_rels/slide39.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5.png"/><Relationship Id="rId7" Type="http://schemas.openxmlformats.org/officeDocument/2006/relationships/image" Target="../media/image106.png"/><Relationship Id="rId2"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 Id="rId9" Type="http://schemas.openxmlformats.org/officeDocument/2006/relationships/image" Target="../media/image1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2.png"/><Relationship Id="rId7" Type="http://schemas.openxmlformats.org/officeDocument/2006/relationships/image" Target="../media/image14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5.png"/><Relationship Id="rId11" Type="http://schemas.openxmlformats.org/officeDocument/2006/relationships/image" Target="../media/image150.png"/><Relationship Id="rId5" Type="http://schemas.openxmlformats.org/officeDocument/2006/relationships/image" Target="../media/image144.png"/><Relationship Id="rId10" Type="http://schemas.openxmlformats.org/officeDocument/2006/relationships/image" Target="../media/image149.png"/><Relationship Id="rId4" Type="http://schemas.openxmlformats.org/officeDocument/2006/relationships/image" Target="../media/image143.png"/><Relationship Id="rId9" Type="http://schemas.openxmlformats.org/officeDocument/2006/relationships/image" Target="../media/image148.png"/></Relationships>
</file>

<file path=ppt/slides/_rels/slide41.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image" Target="../media/image151.png"/><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42.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59.png"/><Relationship Id="rId7" Type="http://schemas.openxmlformats.org/officeDocument/2006/relationships/image" Target="../media/image165.png"/><Relationship Id="rId2" Type="http://schemas.openxmlformats.org/officeDocument/2006/relationships/image" Target="../media/image158.png"/><Relationship Id="rId1" Type="http://schemas.openxmlformats.org/officeDocument/2006/relationships/slideLayout" Target="../slideLayouts/slideLayout2.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 Id="rId9" Type="http://schemas.openxmlformats.org/officeDocument/2006/relationships/image" Target="../media/image167.png"/></Relationships>
</file>

<file path=ppt/slides/_rels/slide43.xml.rels><?xml version="1.0" encoding="UTF-8" standalone="yes"?>
<Relationships xmlns="http://schemas.openxmlformats.org/package/2006/relationships"><Relationship Id="rId8" Type="http://schemas.openxmlformats.org/officeDocument/2006/relationships/image" Target="../media/image174.png"/><Relationship Id="rId3" Type="http://schemas.openxmlformats.org/officeDocument/2006/relationships/image" Target="../media/image169.png"/><Relationship Id="rId7" Type="http://schemas.openxmlformats.org/officeDocument/2006/relationships/image" Target="../media/image173.png"/><Relationship Id="rId2" Type="http://schemas.openxmlformats.org/officeDocument/2006/relationships/image" Target="../media/image168.png"/><Relationship Id="rId1" Type="http://schemas.openxmlformats.org/officeDocument/2006/relationships/slideLayout" Target="../slideLayouts/slideLayout2.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70.png"/></Relationships>
</file>

<file path=ppt/slides/_rels/slide44.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75.png"/><Relationship Id="rId7" Type="http://schemas.openxmlformats.org/officeDocument/2006/relationships/image" Target="../media/image17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8.png"/><Relationship Id="rId11" Type="http://schemas.openxmlformats.org/officeDocument/2006/relationships/image" Target="../media/image183.png"/><Relationship Id="rId5" Type="http://schemas.openxmlformats.org/officeDocument/2006/relationships/image" Target="../media/image177.png"/><Relationship Id="rId10" Type="http://schemas.openxmlformats.org/officeDocument/2006/relationships/image" Target="../media/image182.png"/><Relationship Id="rId4" Type="http://schemas.openxmlformats.org/officeDocument/2006/relationships/image" Target="../media/image176.png"/><Relationship Id="rId9" Type="http://schemas.openxmlformats.org/officeDocument/2006/relationships/image" Target="../media/image181.png"/></Relationships>
</file>

<file path=ppt/slides/_rels/slide45.xml.rels><?xml version="1.0" encoding="UTF-8" standalone="yes"?>
<Relationships xmlns="http://schemas.openxmlformats.org/package/2006/relationships"><Relationship Id="rId8" Type="http://schemas.openxmlformats.org/officeDocument/2006/relationships/image" Target="../media/image185.png"/><Relationship Id="rId3" Type="http://schemas.openxmlformats.org/officeDocument/2006/relationships/image" Target="../media/image176.png"/><Relationship Id="rId7" Type="http://schemas.openxmlformats.org/officeDocument/2006/relationships/image" Target="../media/image184.png"/><Relationship Id="rId2" Type="http://schemas.openxmlformats.org/officeDocument/2006/relationships/image" Target="../media/image175.png"/><Relationship Id="rId1" Type="http://schemas.openxmlformats.org/officeDocument/2006/relationships/slideLayout" Target="../slideLayouts/slideLayout2.xml"/><Relationship Id="rId6" Type="http://schemas.openxmlformats.org/officeDocument/2006/relationships/image" Target="../media/image179.png"/><Relationship Id="rId5" Type="http://schemas.openxmlformats.org/officeDocument/2006/relationships/image" Target="../media/image178.png"/><Relationship Id="rId10" Type="http://schemas.openxmlformats.org/officeDocument/2006/relationships/image" Target="../media/image187.png"/><Relationship Id="rId4" Type="http://schemas.openxmlformats.org/officeDocument/2006/relationships/image" Target="../media/image177.png"/><Relationship Id="rId9" Type="http://schemas.openxmlformats.org/officeDocument/2006/relationships/image" Target="../media/image186.png"/></Relationships>
</file>

<file path=ppt/slides/_rels/slide46.xml.rels><?xml version="1.0" encoding="UTF-8" standalone="yes"?>
<Relationships xmlns="http://schemas.openxmlformats.org/package/2006/relationships"><Relationship Id="rId8" Type="http://schemas.openxmlformats.org/officeDocument/2006/relationships/image" Target="../media/image194.png"/><Relationship Id="rId3" Type="http://schemas.openxmlformats.org/officeDocument/2006/relationships/image" Target="../media/image189.png"/><Relationship Id="rId7" Type="http://schemas.openxmlformats.org/officeDocument/2006/relationships/image" Target="../media/image193.png"/><Relationship Id="rId2"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92.png"/><Relationship Id="rId5" Type="http://schemas.openxmlformats.org/officeDocument/2006/relationships/image" Target="../media/image191.png"/><Relationship Id="rId10" Type="http://schemas.openxmlformats.org/officeDocument/2006/relationships/image" Target="../media/image196.png"/><Relationship Id="rId4" Type="http://schemas.openxmlformats.org/officeDocument/2006/relationships/image" Target="../media/image190.png"/><Relationship Id="rId9" Type="http://schemas.openxmlformats.org/officeDocument/2006/relationships/image" Target="../media/image195.png"/></Relationships>
</file>

<file path=ppt/slides/_rels/slide47.xml.rels><?xml version="1.0" encoding="UTF-8" standalone="yes"?>
<Relationships xmlns="http://schemas.openxmlformats.org/package/2006/relationships"><Relationship Id="rId3" Type="http://schemas.openxmlformats.org/officeDocument/2006/relationships/image" Target="../media/image198.png"/><Relationship Id="rId7" Type="http://schemas.openxmlformats.org/officeDocument/2006/relationships/image" Target="../media/image203.png"/><Relationship Id="rId2" Type="http://schemas.openxmlformats.org/officeDocument/2006/relationships/image" Target="../media/image197.png"/><Relationship Id="rId1" Type="http://schemas.openxmlformats.org/officeDocument/2006/relationships/slideLayout" Target="../slideLayouts/slideLayout2.xml"/><Relationship Id="rId6" Type="http://schemas.openxmlformats.org/officeDocument/2006/relationships/image" Target="../media/image202.png"/><Relationship Id="rId5" Type="http://schemas.openxmlformats.org/officeDocument/2006/relationships/image" Target="../media/image201.png"/><Relationship Id="rId4" Type="http://schemas.openxmlformats.org/officeDocument/2006/relationships/image" Target="../media/image199.png"/></Relationships>
</file>

<file path=ppt/slides/_rels/slide48.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04.png"/><Relationship Id="rId7" Type="http://schemas.openxmlformats.org/officeDocument/2006/relationships/image" Target="../media/image20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7.png"/><Relationship Id="rId5" Type="http://schemas.openxmlformats.org/officeDocument/2006/relationships/image" Target="../media/image124.png"/><Relationship Id="rId4" Type="http://schemas.openxmlformats.org/officeDocument/2006/relationships/image" Target="../media/image205.png"/><Relationship Id="rId9" Type="http://schemas.openxmlformats.org/officeDocument/2006/relationships/image" Target="../media/image210.png"/></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11.png"/><Relationship Id="rId3" Type="http://schemas.openxmlformats.org/officeDocument/2006/relationships/image" Target="../media/image139.png"/><Relationship Id="rId7" Type="http://schemas.openxmlformats.org/officeDocument/2006/relationships/image" Target="../media/image126.wmf"/><Relationship Id="rId12" Type="http://schemas.openxmlformats.org/officeDocument/2006/relationships/image" Target="../media/image206.png"/><Relationship Id="rId17" Type="http://schemas.openxmlformats.org/officeDocument/2006/relationships/image" Target="../media/image222.png"/><Relationship Id="rId2" Type="http://schemas.openxmlformats.org/officeDocument/2006/relationships/slideLayout" Target="../slideLayouts/slideLayout2.xml"/><Relationship Id="rId16" Type="http://schemas.openxmlformats.org/officeDocument/2006/relationships/image" Target="../media/image221.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28.wmf"/><Relationship Id="rId5" Type="http://schemas.openxmlformats.org/officeDocument/2006/relationships/image" Target="../media/image125.wmf"/><Relationship Id="rId15" Type="http://schemas.openxmlformats.org/officeDocument/2006/relationships/image" Target="../media/image219.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7.wmf"/><Relationship Id="rId14" Type="http://schemas.openxmlformats.org/officeDocument/2006/relationships/image" Target="../media/image218.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11.png"/><Relationship Id="rId18" Type="http://schemas.openxmlformats.org/officeDocument/2006/relationships/image" Target="../media/image229.png"/><Relationship Id="rId3" Type="http://schemas.openxmlformats.org/officeDocument/2006/relationships/image" Target="../media/image212.png"/><Relationship Id="rId7" Type="http://schemas.openxmlformats.org/officeDocument/2006/relationships/image" Target="../media/image126.wmf"/><Relationship Id="rId12" Type="http://schemas.openxmlformats.org/officeDocument/2006/relationships/image" Target="../media/image213.png"/><Relationship Id="rId17" Type="http://schemas.openxmlformats.org/officeDocument/2006/relationships/image" Target="../media/image228.png"/><Relationship Id="rId2" Type="http://schemas.openxmlformats.org/officeDocument/2006/relationships/slideLayout" Target="../slideLayouts/slideLayout2.xml"/><Relationship Id="rId16" Type="http://schemas.openxmlformats.org/officeDocument/2006/relationships/image" Target="../media/image227.png"/><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28.wmf"/><Relationship Id="rId5" Type="http://schemas.openxmlformats.org/officeDocument/2006/relationships/image" Target="../media/image125.wmf"/><Relationship Id="rId15" Type="http://schemas.openxmlformats.org/officeDocument/2006/relationships/image" Target="../media/image226.png"/><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27.wmf"/><Relationship Id="rId14" Type="http://schemas.openxmlformats.org/officeDocument/2006/relationships/image" Target="../media/image225.png"/></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11.png"/><Relationship Id="rId18" Type="http://schemas.openxmlformats.org/officeDocument/2006/relationships/image" Target="../media/image214.png"/><Relationship Id="rId3" Type="http://schemas.openxmlformats.org/officeDocument/2006/relationships/image" Target="../media/image212.png"/><Relationship Id="rId7" Type="http://schemas.openxmlformats.org/officeDocument/2006/relationships/image" Target="../media/image126.wmf"/><Relationship Id="rId12" Type="http://schemas.openxmlformats.org/officeDocument/2006/relationships/image" Target="../media/image213.png"/><Relationship Id="rId17" Type="http://schemas.openxmlformats.org/officeDocument/2006/relationships/image" Target="../media/image233.png"/><Relationship Id="rId2" Type="http://schemas.openxmlformats.org/officeDocument/2006/relationships/slideLayout" Target="../slideLayouts/slideLayout2.xml"/><Relationship Id="rId16" Type="http://schemas.openxmlformats.org/officeDocument/2006/relationships/image" Target="../media/image232.png"/><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128.wmf"/><Relationship Id="rId5" Type="http://schemas.openxmlformats.org/officeDocument/2006/relationships/image" Target="../media/image125.wmf"/><Relationship Id="rId15" Type="http://schemas.openxmlformats.org/officeDocument/2006/relationships/image" Target="../media/image231.png"/><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27.wmf"/><Relationship Id="rId14" Type="http://schemas.openxmlformats.org/officeDocument/2006/relationships/image" Target="../media/image230.png"/></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18.wmf"/><Relationship Id="rId18" Type="http://schemas.openxmlformats.org/officeDocument/2006/relationships/image" Target="../media/image244.png"/><Relationship Id="rId3" Type="http://schemas.openxmlformats.org/officeDocument/2006/relationships/image" Target="../media/image213.png"/><Relationship Id="rId7" Type="http://schemas.openxmlformats.org/officeDocument/2006/relationships/image" Target="../media/image215.wmf"/><Relationship Id="rId12" Type="http://schemas.openxmlformats.org/officeDocument/2006/relationships/oleObject" Target="../embeddings/oleObject16.bin"/><Relationship Id="rId17" Type="http://schemas.openxmlformats.org/officeDocument/2006/relationships/image" Target="../media/image243.png"/><Relationship Id="rId2" Type="http://schemas.openxmlformats.org/officeDocument/2006/relationships/slideLayout" Target="../slideLayouts/slideLayout2.xml"/><Relationship Id="rId16" Type="http://schemas.openxmlformats.org/officeDocument/2006/relationships/image" Target="../media/image242.png"/><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image" Target="../media/image217.wmf"/><Relationship Id="rId5" Type="http://schemas.openxmlformats.org/officeDocument/2006/relationships/image" Target="../media/image223.png"/><Relationship Id="rId15" Type="http://schemas.openxmlformats.org/officeDocument/2006/relationships/image" Target="../media/image241.png"/><Relationship Id="rId10" Type="http://schemas.openxmlformats.org/officeDocument/2006/relationships/oleObject" Target="../embeddings/oleObject15.bin"/><Relationship Id="rId4" Type="http://schemas.openxmlformats.org/officeDocument/2006/relationships/image" Target="../media/image211.png"/><Relationship Id="rId9" Type="http://schemas.openxmlformats.org/officeDocument/2006/relationships/image" Target="../media/image216.wmf"/><Relationship Id="rId14" Type="http://schemas.openxmlformats.org/officeDocument/2006/relationships/image" Target="../media/image240.png"/></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18.wmf"/><Relationship Id="rId3" Type="http://schemas.openxmlformats.org/officeDocument/2006/relationships/image" Target="../media/image213.png"/><Relationship Id="rId7" Type="http://schemas.openxmlformats.org/officeDocument/2006/relationships/image" Target="../media/image215.wmf"/><Relationship Id="rId12" Type="http://schemas.openxmlformats.org/officeDocument/2006/relationships/oleObject" Target="../embeddings/oleObject20.bin"/><Relationship Id="rId17" Type="http://schemas.openxmlformats.org/officeDocument/2006/relationships/image" Target="../media/image247.png"/><Relationship Id="rId2" Type="http://schemas.openxmlformats.org/officeDocument/2006/relationships/slideLayout" Target="../slideLayouts/slideLayout2.xml"/><Relationship Id="rId16" Type="http://schemas.openxmlformats.org/officeDocument/2006/relationships/image" Target="../media/image224.emf"/><Relationship Id="rId1" Type="http://schemas.openxmlformats.org/officeDocument/2006/relationships/vmlDrawing" Target="../drawings/vmlDrawing5.vml"/><Relationship Id="rId6" Type="http://schemas.openxmlformats.org/officeDocument/2006/relationships/oleObject" Target="../embeddings/oleObject17.bin"/><Relationship Id="rId11" Type="http://schemas.openxmlformats.org/officeDocument/2006/relationships/image" Target="../media/image217.wmf"/><Relationship Id="rId5" Type="http://schemas.openxmlformats.org/officeDocument/2006/relationships/image" Target="../media/image223.png"/><Relationship Id="rId15" Type="http://schemas.openxmlformats.org/officeDocument/2006/relationships/image" Target="../media/image245.png"/><Relationship Id="rId10" Type="http://schemas.openxmlformats.org/officeDocument/2006/relationships/oleObject" Target="../embeddings/oleObject19.bin"/><Relationship Id="rId4" Type="http://schemas.openxmlformats.org/officeDocument/2006/relationships/image" Target="../media/image211.png"/><Relationship Id="rId9" Type="http://schemas.openxmlformats.org/officeDocument/2006/relationships/image" Target="../media/image216.wmf"/><Relationship Id="rId14" Type="http://schemas.openxmlformats.org/officeDocument/2006/relationships/image" Target="../media/image240.png"/></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28.wmf"/><Relationship Id="rId18" Type="http://schemas.openxmlformats.org/officeDocument/2006/relationships/image" Target="../media/image257.png"/><Relationship Id="rId3" Type="http://schemas.openxmlformats.org/officeDocument/2006/relationships/image" Target="../media/image213.png"/><Relationship Id="rId21" Type="http://schemas.openxmlformats.org/officeDocument/2006/relationships/image" Target="../media/image260.png"/><Relationship Id="rId7" Type="http://schemas.openxmlformats.org/officeDocument/2006/relationships/image" Target="../media/image225.wmf"/><Relationship Id="rId12" Type="http://schemas.openxmlformats.org/officeDocument/2006/relationships/oleObject" Target="../embeddings/oleObject24.bin"/><Relationship Id="rId17" Type="http://schemas.openxmlformats.org/officeDocument/2006/relationships/image" Target="../media/image256.png"/><Relationship Id="rId2" Type="http://schemas.openxmlformats.org/officeDocument/2006/relationships/slideLayout" Target="../slideLayouts/slideLayout2.xml"/><Relationship Id="rId16" Type="http://schemas.openxmlformats.org/officeDocument/2006/relationships/image" Target="../media/image255.png"/><Relationship Id="rId20" Type="http://schemas.openxmlformats.org/officeDocument/2006/relationships/image" Target="../media/image259.png"/><Relationship Id="rId1" Type="http://schemas.openxmlformats.org/officeDocument/2006/relationships/vmlDrawing" Target="../drawings/vmlDrawing6.vml"/><Relationship Id="rId6" Type="http://schemas.openxmlformats.org/officeDocument/2006/relationships/oleObject" Target="../embeddings/oleObject21.bin"/><Relationship Id="rId11" Type="http://schemas.openxmlformats.org/officeDocument/2006/relationships/image" Target="../media/image227.wmf"/><Relationship Id="rId5" Type="http://schemas.openxmlformats.org/officeDocument/2006/relationships/image" Target="../media/image234.png"/><Relationship Id="rId15" Type="http://schemas.openxmlformats.org/officeDocument/2006/relationships/image" Target="../media/image254.png"/><Relationship Id="rId23" Type="http://schemas.openxmlformats.org/officeDocument/2006/relationships/image" Target="../media/image262.png"/><Relationship Id="rId10" Type="http://schemas.openxmlformats.org/officeDocument/2006/relationships/oleObject" Target="../embeddings/oleObject23.bin"/><Relationship Id="rId19" Type="http://schemas.openxmlformats.org/officeDocument/2006/relationships/image" Target="../media/image258.png"/><Relationship Id="rId4" Type="http://schemas.openxmlformats.org/officeDocument/2006/relationships/image" Target="../media/image211.png"/><Relationship Id="rId9" Type="http://schemas.openxmlformats.org/officeDocument/2006/relationships/image" Target="../media/image226.wmf"/><Relationship Id="rId14" Type="http://schemas.openxmlformats.org/officeDocument/2006/relationships/image" Target="../media/image253.png"/><Relationship Id="rId22" Type="http://schemas.openxmlformats.org/officeDocument/2006/relationships/image" Target="../media/image235.png"/></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239.wmf"/><Relationship Id="rId18" Type="http://schemas.openxmlformats.org/officeDocument/2006/relationships/image" Target="../media/image272.png"/><Relationship Id="rId3" Type="http://schemas.openxmlformats.org/officeDocument/2006/relationships/image" Target="../media/image213.png"/><Relationship Id="rId7" Type="http://schemas.openxmlformats.org/officeDocument/2006/relationships/image" Target="../media/image236.wmf"/><Relationship Id="rId12" Type="http://schemas.openxmlformats.org/officeDocument/2006/relationships/oleObject" Target="../embeddings/oleObject28.bin"/><Relationship Id="rId17" Type="http://schemas.openxmlformats.org/officeDocument/2006/relationships/image" Target="../media/image271.png"/><Relationship Id="rId2" Type="http://schemas.openxmlformats.org/officeDocument/2006/relationships/slideLayout" Target="../slideLayouts/slideLayout2.xml"/><Relationship Id="rId16" Type="http://schemas.openxmlformats.org/officeDocument/2006/relationships/image" Target="../media/image270.png"/><Relationship Id="rId1" Type="http://schemas.openxmlformats.org/officeDocument/2006/relationships/vmlDrawing" Target="../drawings/vmlDrawing7.vml"/><Relationship Id="rId6" Type="http://schemas.openxmlformats.org/officeDocument/2006/relationships/oleObject" Target="../embeddings/oleObject25.bin"/><Relationship Id="rId11" Type="http://schemas.openxmlformats.org/officeDocument/2006/relationships/image" Target="../media/image238.wmf"/><Relationship Id="rId5" Type="http://schemas.openxmlformats.org/officeDocument/2006/relationships/image" Target="../media/image246.png"/><Relationship Id="rId15" Type="http://schemas.openxmlformats.org/officeDocument/2006/relationships/image" Target="../media/image248.png"/><Relationship Id="rId10" Type="http://schemas.openxmlformats.org/officeDocument/2006/relationships/oleObject" Target="../embeddings/oleObject27.bin"/><Relationship Id="rId19" Type="http://schemas.openxmlformats.org/officeDocument/2006/relationships/image" Target="../media/image273.png"/><Relationship Id="rId4" Type="http://schemas.openxmlformats.org/officeDocument/2006/relationships/image" Target="../media/image211.png"/><Relationship Id="rId9" Type="http://schemas.openxmlformats.org/officeDocument/2006/relationships/image" Target="../media/image237.wmf"/><Relationship Id="rId14" Type="http://schemas.openxmlformats.org/officeDocument/2006/relationships/image" Target="../media/image268.png"/></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252.wmf"/><Relationship Id="rId18" Type="http://schemas.openxmlformats.org/officeDocument/2006/relationships/image" Target="../media/image283.png"/><Relationship Id="rId3" Type="http://schemas.openxmlformats.org/officeDocument/2006/relationships/image" Target="../media/image213.png"/><Relationship Id="rId21" Type="http://schemas.openxmlformats.org/officeDocument/2006/relationships/image" Target="../media/image286.png"/><Relationship Id="rId7" Type="http://schemas.openxmlformats.org/officeDocument/2006/relationships/image" Target="../media/image249.wmf"/><Relationship Id="rId12" Type="http://schemas.openxmlformats.org/officeDocument/2006/relationships/oleObject" Target="../embeddings/oleObject32.bin"/><Relationship Id="rId17" Type="http://schemas.openxmlformats.org/officeDocument/2006/relationships/image" Target="../media/image282.png"/><Relationship Id="rId2" Type="http://schemas.openxmlformats.org/officeDocument/2006/relationships/slideLayout" Target="../slideLayouts/slideLayout2.xml"/><Relationship Id="rId16" Type="http://schemas.openxmlformats.org/officeDocument/2006/relationships/image" Target="../media/image281.png"/><Relationship Id="rId20" Type="http://schemas.openxmlformats.org/officeDocument/2006/relationships/image" Target="../media/image285.png"/><Relationship Id="rId1" Type="http://schemas.openxmlformats.org/officeDocument/2006/relationships/vmlDrawing" Target="../drawings/vmlDrawing8.vml"/><Relationship Id="rId6" Type="http://schemas.openxmlformats.org/officeDocument/2006/relationships/oleObject" Target="../embeddings/oleObject29.bin"/><Relationship Id="rId11" Type="http://schemas.openxmlformats.org/officeDocument/2006/relationships/image" Target="../media/image251.wmf"/><Relationship Id="rId5" Type="http://schemas.openxmlformats.org/officeDocument/2006/relationships/image" Target="../media/image261.png"/><Relationship Id="rId15" Type="http://schemas.openxmlformats.org/officeDocument/2006/relationships/image" Target="../media/image280.png"/><Relationship Id="rId10" Type="http://schemas.openxmlformats.org/officeDocument/2006/relationships/oleObject" Target="../embeddings/oleObject31.bin"/><Relationship Id="rId19" Type="http://schemas.openxmlformats.org/officeDocument/2006/relationships/image" Target="../media/image284.png"/><Relationship Id="rId4" Type="http://schemas.openxmlformats.org/officeDocument/2006/relationships/image" Target="../media/image211.png"/><Relationship Id="rId9" Type="http://schemas.openxmlformats.org/officeDocument/2006/relationships/image" Target="../media/image250.wmf"/><Relationship Id="rId14" Type="http://schemas.openxmlformats.org/officeDocument/2006/relationships/image" Target="../media/image279.png"/></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265.wmf"/><Relationship Id="rId18" Type="http://schemas.openxmlformats.org/officeDocument/2006/relationships/image" Target="../media/image295.png"/><Relationship Id="rId3" Type="http://schemas.openxmlformats.org/officeDocument/2006/relationships/image" Target="../media/image213.png"/><Relationship Id="rId7" Type="http://schemas.openxmlformats.org/officeDocument/2006/relationships/image" Target="../media/image262.wmf"/><Relationship Id="rId12" Type="http://schemas.openxmlformats.org/officeDocument/2006/relationships/oleObject" Target="../embeddings/oleObject36.bin"/><Relationship Id="rId17" Type="http://schemas.openxmlformats.org/officeDocument/2006/relationships/image" Target="../media/image294.png"/><Relationship Id="rId2" Type="http://schemas.openxmlformats.org/officeDocument/2006/relationships/slideLayout" Target="../slideLayouts/slideLayout2.xml"/><Relationship Id="rId16" Type="http://schemas.openxmlformats.org/officeDocument/2006/relationships/image" Target="../media/image293.png"/><Relationship Id="rId1" Type="http://schemas.openxmlformats.org/officeDocument/2006/relationships/vmlDrawing" Target="../drawings/vmlDrawing9.vml"/><Relationship Id="rId6" Type="http://schemas.openxmlformats.org/officeDocument/2006/relationships/oleObject" Target="../embeddings/oleObject33.bin"/><Relationship Id="rId11" Type="http://schemas.openxmlformats.org/officeDocument/2006/relationships/image" Target="../media/image264.wmf"/><Relationship Id="rId5" Type="http://schemas.openxmlformats.org/officeDocument/2006/relationships/image" Target="../media/image139.png"/><Relationship Id="rId15" Type="http://schemas.openxmlformats.org/officeDocument/2006/relationships/image" Target="../media/image292.png"/><Relationship Id="rId10" Type="http://schemas.openxmlformats.org/officeDocument/2006/relationships/oleObject" Target="../embeddings/oleObject35.bin"/><Relationship Id="rId19" Type="http://schemas.openxmlformats.org/officeDocument/2006/relationships/image" Target="../media/image296.png"/><Relationship Id="rId4" Type="http://schemas.openxmlformats.org/officeDocument/2006/relationships/image" Target="../media/image211.png"/><Relationship Id="rId9" Type="http://schemas.openxmlformats.org/officeDocument/2006/relationships/image" Target="../media/image263.wmf"/><Relationship Id="rId14" Type="http://schemas.openxmlformats.org/officeDocument/2006/relationships/image" Target="../media/image291.png"/></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269.wmf"/><Relationship Id="rId18" Type="http://schemas.openxmlformats.org/officeDocument/2006/relationships/image" Target="../media/image306.png"/><Relationship Id="rId3" Type="http://schemas.openxmlformats.org/officeDocument/2006/relationships/image" Target="../media/image213.png"/><Relationship Id="rId7" Type="http://schemas.openxmlformats.org/officeDocument/2006/relationships/image" Target="../media/image266.wmf"/><Relationship Id="rId12" Type="http://schemas.openxmlformats.org/officeDocument/2006/relationships/oleObject" Target="../embeddings/oleObject40.bin"/><Relationship Id="rId17" Type="http://schemas.openxmlformats.org/officeDocument/2006/relationships/image" Target="../media/image305.png"/><Relationship Id="rId2" Type="http://schemas.openxmlformats.org/officeDocument/2006/relationships/slideLayout" Target="../slideLayouts/slideLayout2.xml"/><Relationship Id="rId16" Type="http://schemas.openxmlformats.org/officeDocument/2006/relationships/image" Target="../media/image304.png"/><Relationship Id="rId20" Type="http://schemas.openxmlformats.org/officeDocument/2006/relationships/image" Target="../media/image308.png"/><Relationship Id="rId1" Type="http://schemas.openxmlformats.org/officeDocument/2006/relationships/vmlDrawing" Target="../drawings/vmlDrawing10.vml"/><Relationship Id="rId6" Type="http://schemas.openxmlformats.org/officeDocument/2006/relationships/oleObject" Target="../embeddings/oleObject37.bin"/><Relationship Id="rId11" Type="http://schemas.openxmlformats.org/officeDocument/2006/relationships/image" Target="../media/image268.wmf"/><Relationship Id="rId5" Type="http://schemas.openxmlformats.org/officeDocument/2006/relationships/image" Target="../media/image274.png"/><Relationship Id="rId15" Type="http://schemas.openxmlformats.org/officeDocument/2006/relationships/image" Target="../media/image303.png"/><Relationship Id="rId10" Type="http://schemas.openxmlformats.org/officeDocument/2006/relationships/oleObject" Target="../embeddings/oleObject39.bin"/><Relationship Id="rId19" Type="http://schemas.openxmlformats.org/officeDocument/2006/relationships/image" Target="../media/image275.png"/><Relationship Id="rId4" Type="http://schemas.openxmlformats.org/officeDocument/2006/relationships/image" Target="../media/image211.png"/><Relationship Id="rId9" Type="http://schemas.openxmlformats.org/officeDocument/2006/relationships/image" Target="../media/image267.wmf"/><Relationship Id="rId14" Type="http://schemas.openxmlformats.org/officeDocument/2006/relationships/image" Target="../media/image302.png"/></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269.wmf"/><Relationship Id="rId18" Type="http://schemas.openxmlformats.org/officeDocument/2006/relationships/image" Target="../media/image278.png"/><Relationship Id="rId3" Type="http://schemas.openxmlformats.org/officeDocument/2006/relationships/image" Target="../media/image213.png"/><Relationship Id="rId7" Type="http://schemas.openxmlformats.org/officeDocument/2006/relationships/image" Target="../media/image266.wmf"/><Relationship Id="rId12" Type="http://schemas.openxmlformats.org/officeDocument/2006/relationships/oleObject" Target="../embeddings/oleObject44.bin"/><Relationship Id="rId17" Type="http://schemas.openxmlformats.org/officeDocument/2006/relationships/image" Target="../media/image277.png"/><Relationship Id="rId2" Type="http://schemas.openxmlformats.org/officeDocument/2006/relationships/slideLayout" Target="../slideLayouts/slideLayout2.xml"/><Relationship Id="rId16" Type="http://schemas.openxmlformats.org/officeDocument/2006/relationships/image" Target="../media/image313.png"/><Relationship Id="rId1" Type="http://schemas.openxmlformats.org/officeDocument/2006/relationships/vmlDrawing" Target="../drawings/vmlDrawing11.vml"/><Relationship Id="rId6" Type="http://schemas.openxmlformats.org/officeDocument/2006/relationships/oleObject" Target="../embeddings/oleObject41.bin"/><Relationship Id="rId11" Type="http://schemas.openxmlformats.org/officeDocument/2006/relationships/image" Target="../media/image268.wmf"/><Relationship Id="rId5" Type="http://schemas.openxmlformats.org/officeDocument/2006/relationships/image" Target="../media/image276.png"/><Relationship Id="rId15" Type="http://schemas.openxmlformats.org/officeDocument/2006/relationships/image" Target="../media/image312.png"/><Relationship Id="rId10" Type="http://schemas.openxmlformats.org/officeDocument/2006/relationships/oleObject" Target="../embeddings/oleObject43.bin"/><Relationship Id="rId19" Type="http://schemas.openxmlformats.org/officeDocument/2006/relationships/image" Target="../media/image316.png"/><Relationship Id="rId4" Type="http://schemas.openxmlformats.org/officeDocument/2006/relationships/image" Target="../media/image211.png"/><Relationship Id="rId9" Type="http://schemas.openxmlformats.org/officeDocument/2006/relationships/image" Target="../media/image267.wmf"/><Relationship Id="rId14" Type="http://schemas.openxmlformats.org/officeDocument/2006/relationships/image" Target="../media/image311.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282.wmf"/><Relationship Id="rId18" Type="http://schemas.openxmlformats.org/officeDocument/2006/relationships/image" Target="../media/image326.png"/><Relationship Id="rId3" Type="http://schemas.openxmlformats.org/officeDocument/2006/relationships/image" Target="../media/image213.png"/><Relationship Id="rId7" Type="http://schemas.openxmlformats.org/officeDocument/2006/relationships/image" Target="../media/image279.wmf"/><Relationship Id="rId12" Type="http://schemas.openxmlformats.org/officeDocument/2006/relationships/oleObject" Target="../embeddings/oleObject48.bin"/><Relationship Id="rId17" Type="http://schemas.openxmlformats.org/officeDocument/2006/relationships/image" Target="../media/image325.png"/><Relationship Id="rId2" Type="http://schemas.openxmlformats.org/officeDocument/2006/relationships/slideLayout" Target="../slideLayouts/slideLayout2.xml"/><Relationship Id="rId16" Type="http://schemas.openxmlformats.org/officeDocument/2006/relationships/image" Target="../media/image324.png"/><Relationship Id="rId1" Type="http://schemas.openxmlformats.org/officeDocument/2006/relationships/vmlDrawing" Target="../drawings/vmlDrawing12.vml"/><Relationship Id="rId6" Type="http://schemas.openxmlformats.org/officeDocument/2006/relationships/oleObject" Target="../embeddings/oleObject45.bin"/><Relationship Id="rId11" Type="http://schemas.openxmlformats.org/officeDocument/2006/relationships/image" Target="../media/image281.wmf"/><Relationship Id="rId5" Type="http://schemas.openxmlformats.org/officeDocument/2006/relationships/image" Target="../media/image287.png"/><Relationship Id="rId15" Type="http://schemas.openxmlformats.org/officeDocument/2006/relationships/image" Target="../media/image323.png"/><Relationship Id="rId10" Type="http://schemas.openxmlformats.org/officeDocument/2006/relationships/oleObject" Target="../embeddings/oleObject47.bin"/><Relationship Id="rId4" Type="http://schemas.openxmlformats.org/officeDocument/2006/relationships/image" Target="../media/image211.png"/><Relationship Id="rId9" Type="http://schemas.openxmlformats.org/officeDocument/2006/relationships/image" Target="../media/image280.wmf"/><Relationship Id="rId14" Type="http://schemas.openxmlformats.org/officeDocument/2006/relationships/image" Target="../media/image322.png"/></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291.wmf"/><Relationship Id="rId18" Type="http://schemas.openxmlformats.org/officeDocument/2006/relationships/image" Target="../media/image335.png"/><Relationship Id="rId3" Type="http://schemas.openxmlformats.org/officeDocument/2006/relationships/image" Target="../media/image213.png"/><Relationship Id="rId7" Type="http://schemas.openxmlformats.org/officeDocument/2006/relationships/image" Target="../media/image288.wmf"/><Relationship Id="rId12" Type="http://schemas.openxmlformats.org/officeDocument/2006/relationships/oleObject" Target="../embeddings/oleObject52.bin"/><Relationship Id="rId17" Type="http://schemas.openxmlformats.org/officeDocument/2006/relationships/image" Target="../media/image334.png"/><Relationship Id="rId2" Type="http://schemas.openxmlformats.org/officeDocument/2006/relationships/slideLayout" Target="../slideLayouts/slideLayout2.xml"/><Relationship Id="rId16" Type="http://schemas.openxmlformats.org/officeDocument/2006/relationships/image" Target="../media/image333.png"/><Relationship Id="rId1" Type="http://schemas.openxmlformats.org/officeDocument/2006/relationships/vmlDrawing" Target="../drawings/vmlDrawing13.vml"/><Relationship Id="rId6" Type="http://schemas.openxmlformats.org/officeDocument/2006/relationships/oleObject" Target="../embeddings/oleObject49.bin"/><Relationship Id="rId11" Type="http://schemas.openxmlformats.org/officeDocument/2006/relationships/image" Target="../media/image290.wmf"/><Relationship Id="rId5" Type="http://schemas.openxmlformats.org/officeDocument/2006/relationships/image" Target="../media/image234.png"/><Relationship Id="rId15" Type="http://schemas.openxmlformats.org/officeDocument/2006/relationships/image" Target="../media/image332.png"/><Relationship Id="rId10" Type="http://schemas.openxmlformats.org/officeDocument/2006/relationships/oleObject" Target="../embeddings/oleObject51.bin"/><Relationship Id="rId4" Type="http://schemas.openxmlformats.org/officeDocument/2006/relationships/image" Target="../media/image211.png"/><Relationship Id="rId9" Type="http://schemas.openxmlformats.org/officeDocument/2006/relationships/image" Target="../media/image289.wmf"/><Relationship Id="rId14" Type="http://schemas.openxmlformats.org/officeDocument/2006/relationships/image" Target="../media/image331.png"/></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295.wmf"/><Relationship Id="rId18" Type="http://schemas.openxmlformats.org/officeDocument/2006/relationships/image" Target="../media/image345.png"/><Relationship Id="rId3" Type="http://schemas.openxmlformats.org/officeDocument/2006/relationships/image" Target="../media/image213.png"/><Relationship Id="rId7" Type="http://schemas.openxmlformats.org/officeDocument/2006/relationships/image" Target="../media/image292.wmf"/><Relationship Id="rId12" Type="http://schemas.openxmlformats.org/officeDocument/2006/relationships/oleObject" Target="../embeddings/oleObject56.bin"/><Relationship Id="rId17" Type="http://schemas.openxmlformats.org/officeDocument/2006/relationships/image" Target="../media/image344.png"/><Relationship Id="rId2" Type="http://schemas.openxmlformats.org/officeDocument/2006/relationships/slideLayout" Target="../slideLayouts/slideLayout2.xml"/><Relationship Id="rId16" Type="http://schemas.openxmlformats.org/officeDocument/2006/relationships/image" Target="../media/image343.png"/><Relationship Id="rId1" Type="http://schemas.openxmlformats.org/officeDocument/2006/relationships/vmlDrawing" Target="../drawings/vmlDrawing14.vml"/><Relationship Id="rId6" Type="http://schemas.openxmlformats.org/officeDocument/2006/relationships/oleObject" Target="../embeddings/oleObject53.bin"/><Relationship Id="rId11" Type="http://schemas.openxmlformats.org/officeDocument/2006/relationships/image" Target="../media/image294.wmf"/><Relationship Id="rId5" Type="http://schemas.openxmlformats.org/officeDocument/2006/relationships/image" Target="../media/image297.png"/><Relationship Id="rId15" Type="http://schemas.openxmlformats.org/officeDocument/2006/relationships/image" Target="../media/image342.png"/><Relationship Id="rId10" Type="http://schemas.openxmlformats.org/officeDocument/2006/relationships/oleObject" Target="../embeddings/oleObject55.bin"/><Relationship Id="rId19" Type="http://schemas.openxmlformats.org/officeDocument/2006/relationships/image" Target="../media/image346.png"/><Relationship Id="rId4" Type="http://schemas.openxmlformats.org/officeDocument/2006/relationships/image" Target="../media/image211.png"/><Relationship Id="rId9" Type="http://schemas.openxmlformats.org/officeDocument/2006/relationships/image" Target="../media/image293.wmf"/><Relationship Id="rId14" Type="http://schemas.openxmlformats.org/officeDocument/2006/relationships/image" Target="../media/image341.png"/></Relationships>
</file>

<file path=ppt/slides/_rels/slide63.xml.rels><?xml version="1.0" encoding="UTF-8" standalone="yes"?>
<Relationships xmlns="http://schemas.openxmlformats.org/package/2006/relationships"><Relationship Id="rId3" Type="http://schemas.openxmlformats.org/officeDocument/2006/relationships/image" Target="../media/image211.png"/><Relationship Id="rId7" Type="http://schemas.openxmlformats.org/officeDocument/2006/relationships/image" Target="../media/image301.png"/><Relationship Id="rId2" Type="http://schemas.openxmlformats.org/officeDocument/2006/relationships/image" Target="../media/image213.png"/><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9.png"/><Relationship Id="rId4" Type="http://schemas.openxmlformats.org/officeDocument/2006/relationships/image" Target="../media/image298.png"/></Relationships>
</file>

<file path=ppt/slides/_rels/slide64.xml.rels><?xml version="1.0" encoding="UTF-8" standalone="yes"?>
<Relationships xmlns="http://schemas.openxmlformats.org/package/2006/relationships"><Relationship Id="rId8" Type="http://schemas.openxmlformats.org/officeDocument/2006/relationships/image" Target="../media/image1680.png"/><Relationship Id="rId13" Type="http://schemas.openxmlformats.org/officeDocument/2006/relationships/image" Target="../media/image350.png"/><Relationship Id="rId3" Type="http://schemas.openxmlformats.org/officeDocument/2006/relationships/image" Target="../media/image213.png"/><Relationship Id="rId7" Type="http://schemas.openxmlformats.org/officeDocument/2006/relationships/image" Target="../media/image1670.png"/><Relationship Id="rId12" Type="http://schemas.openxmlformats.org/officeDocument/2006/relationships/image" Target="../media/image34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30.png"/><Relationship Id="rId11" Type="http://schemas.openxmlformats.org/officeDocument/2006/relationships/image" Target="../media/image348.png"/><Relationship Id="rId5" Type="http://schemas.openxmlformats.org/officeDocument/2006/relationships/image" Target="../media/image297.png"/><Relationship Id="rId10" Type="http://schemas.openxmlformats.org/officeDocument/2006/relationships/image" Target="../media/image347.png"/><Relationship Id="rId4" Type="http://schemas.openxmlformats.org/officeDocument/2006/relationships/image" Target="../media/image211.png"/><Relationship Id="rId9" Type="http://schemas.openxmlformats.org/officeDocument/2006/relationships/image" Target="../media/image1700.png"/><Relationship Id="rId14" Type="http://schemas.openxmlformats.org/officeDocument/2006/relationships/image" Target="../media/image298.tmp"/></Relationships>
</file>

<file path=ppt/slides/_rels/slide65.xml.rels><?xml version="1.0" encoding="UTF-8" standalone="yes"?>
<Relationships xmlns="http://schemas.openxmlformats.org/package/2006/relationships"><Relationship Id="rId8" Type="http://schemas.openxmlformats.org/officeDocument/2006/relationships/image" Target="../media/image1830.png"/><Relationship Id="rId3" Type="http://schemas.openxmlformats.org/officeDocument/2006/relationships/image" Target="../media/image211.png"/><Relationship Id="rId7" Type="http://schemas.openxmlformats.org/officeDocument/2006/relationships/image" Target="../media/image1820.png"/><Relationship Id="rId12" Type="http://schemas.openxmlformats.org/officeDocument/2006/relationships/image" Target="../media/image355.png"/><Relationship Id="rId2" Type="http://schemas.openxmlformats.org/officeDocument/2006/relationships/image" Target="../media/image213.png"/><Relationship Id="rId1" Type="http://schemas.openxmlformats.org/officeDocument/2006/relationships/slideLayout" Target="../slideLayouts/slideLayout2.xml"/><Relationship Id="rId6" Type="http://schemas.openxmlformats.org/officeDocument/2006/relationships/image" Target="../media/image1810.png"/><Relationship Id="rId11" Type="http://schemas.openxmlformats.org/officeDocument/2006/relationships/image" Target="../media/image354.png"/><Relationship Id="rId5" Type="http://schemas.openxmlformats.org/officeDocument/2006/relationships/image" Target="../media/image1800.png"/><Relationship Id="rId10" Type="http://schemas.openxmlformats.org/officeDocument/2006/relationships/image" Target="../media/image353.png"/><Relationship Id="rId4" Type="http://schemas.openxmlformats.org/officeDocument/2006/relationships/image" Target="../media/image297.png"/><Relationship Id="rId9" Type="http://schemas.openxmlformats.org/officeDocument/2006/relationships/image" Target="../media/image352.png"/></Relationships>
</file>

<file path=ppt/slides/_rels/slide66.xml.rels><?xml version="1.0" encoding="UTF-8" standalone="yes"?>
<Relationships xmlns="http://schemas.openxmlformats.org/package/2006/relationships"><Relationship Id="rId3" Type="http://schemas.openxmlformats.org/officeDocument/2006/relationships/image" Target="../media/image1930.png"/><Relationship Id="rId7" Type="http://schemas.openxmlformats.org/officeDocument/2006/relationships/image" Target="../media/image356.png"/><Relationship Id="rId2" Type="http://schemas.openxmlformats.org/officeDocument/2006/relationships/image" Target="../media/image297.png"/><Relationship Id="rId1" Type="http://schemas.openxmlformats.org/officeDocument/2006/relationships/slideLayout" Target="../slideLayouts/slideLayout2.xml"/><Relationship Id="rId6" Type="http://schemas.openxmlformats.org/officeDocument/2006/relationships/image" Target="../media/image2020.png"/><Relationship Id="rId5" Type="http://schemas.openxmlformats.org/officeDocument/2006/relationships/image" Target="../media/image2010.png"/><Relationship Id="rId4" Type="http://schemas.openxmlformats.org/officeDocument/2006/relationships/image" Target="../media/image2000.png"/></Relationships>
</file>

<file path=ppt/slides/_rels/slide67.xml.rels><?xml version="1.0" encoding="UTF-8" standalone="yes"?>
<Relationships xmlns="http://schemas.openxmlformats.org/package/2006/relationships"><Relationship Id="rId8" Type="http://schemas.openxmlformats.org/officeDocument/2006/relationships/image" Target="../media/image361.png"/><Relationship Id="rId3" Type="http://schemas.openxmlformats.org/officeDocument/2006/relationships/image" Target="../media/image211.png"/><Relationship Id="rId7" Type="http://schemas.openxmlformats.org/officeDocument/2006/relationships/image" Target="../media/image360.png"/><Relationship Id="rId2" Type="http://schemas.openxmlformats.org/officeDocument/2006/relationships/image" Target="../media/image213.png"/><Relationship Id="rId1" Type="http://schemas.openxmlformats.org/officeDocument/2006/relationships/slideLayout" Target="../slideLayouts/slideLayout12.xml"/><Relationship Id="rId6" Type="http://schemas.openxmlformats.org/officeDocument/2006/relationships/image" Target="../media/image359.png"/><Relationship Id="rId5" Type="http://schemas.openxmlformats.org/officeDocument/2006/relationships/image" Target="../media/image358.png"/><Relationship Id="rId4" Type="http://schemas.openxmlformats.org/officeDocument/2006/relationships/image" Target="../media/image357.png"/><Relationship Id="rId9" Type="http://schemas.openxmlformats.org/officeDocument/2006/relationships/image" Target="../media/image362.png"/></Relationships>
</file>

<file path=ppt/slides/_rels/slide68.xml.rels><?xml version="1.0" encoding="UTF-8" standalone="yes"?>
<Relationships xmlns="http://schemas.openxmlformats.org/package/2006/relationships"><Relationship Id="rId8" Type="http://schemas.openxmlformats.org/officeDocument/2006/relationships/image" Target="../media/image2130.png"/><Relationship Id="rId13" Type="http://schemas.openxmlformats.org/officeDocument/2006/relationships/image" Target="../media/image367.png"/><Relationship Id="rId3" Type="http://schemas.openxmlformats.org/officeDocument/2006/relationships/image" Target="../media/image211.png"/><Relationship Id="rId7" Type="http://schemas.openxmlformats.org/officeDocument/2006/relationships/image" Target="../media/image2120.png"/><Relationship Id="rId12" Type="http://schemas.openxmlformats.org/officeDocument/2006/relationships/image" Target="../media/image366.png"/><Relationship Id="rId2" Type="http://schemas.openxmlformats.org/officeDocument/2006/relationships/image" Target="../media/image213.png"/><Relationship Id="rId1" Type="http://schemas.openxmlformats.org/officeDocument/2006/relationships/slideLayout" Target="../slideLayouts/slideLayout2.xml"/><Relationship Id="rId6" Type="http://schemas.openxmlformats.org/officeDocument/2006/relationships/image" Target="../media/image2110.png"/><Relationship Id="rId11" Type="http://schemas.openxmlformats.org/officeDocument/2006/relationships/image" Target="../media/image365.png"/><Relationship Id="rId5" Type="http://schemas.openxmlformats.org/officeDocument/2006/relationships/image" Target="../media/image2100.png"/><Relationship Id="rId10" Type="http://schemas.openxmlformats.org/officeDocument/2006/relationships/image" Target="../media/image364.png"/><Relationship Id="rId4" Type="http://schemas.openxmlformats.org/officeDocument/2006/relationships/image" Target="../media/image297.png"/><Relationship Id="rId9" Type="http://schemas.openxmlformats.org/officeDocument/2006/relationships/image" Target="../media/image363.png"/><Relationship Id="rId14" Type="http://schemas.openxmlformats.org/officeDocument/2006/relationships/image" Target="../media/image368.png"/></Relationships>
</file>

<file path=ppt/slides/_rels/slide69.xml.rels><?xml version="1.0" encoding="UTF-8" standalone="yes"?>
<Relationships xmlns="http://schemas.openxmlformats.org/package/2006/relationships"><Relationship Id="rId8" Type="http://schemas.openxmlformats.org/officeDocument/2006/relationships/image" Target="../media/image2230.png"/><Relationship Id="rId13" Type="http://schemas.openxmlformats.org/officeDocument/2006/relationships/image" Target="../media/image373.png"/><Relationship Id="rId3" Type="http://schemas.openxmlformats.org/officeDocument/2006/relationships/image" Target="../media/image211.png"/><Relationship Id="rId7" Type="http://schemas.openxmlformats.org/officeDocument/2006/relationships/image" Target="../media/image2220.png"/><Relationship Id="rId12" Type="http://schemas.openxmlformats.org/officeDocument/2006/relationships/image" Target="../media/image372.png"/><Relationship Id="rId2" Type="http://schemas.openxmlformats.org/officeDocument/2006/relationships/image" Target="../media/image213.png"/><Relationship Id="rId1" Type="http://schemas.openxmlformats.org/officeDocument/2006/relationships/slideLayout" Target="../slideLayouts/slideLayout2.xml"/><Relationship Id="rId6" Type="http://schemas.openxmlformats.org/officeDocument/2006/relationships/image" Target="../media/image2210.png"/><Relationship Id="rId11" Type="http://schemas.openxmlformats.org/officeDocument/2006/relationships/image" Target="../media/image371.png"/><Relationship Id="rId5" Type="http://schemas.openxmlformats.org/officeDocument/2006/relationships/image" Target="../media/image2200.png"/><Relationship Id="rId10" Type="http://schemas.openxmlformats.org/officeDocument/2006/relationships/image" Target="../media/image370.png"/><Relationship Id="rId4" Type="http://schemas.openxmlformats.org/officeDocument/2006/relationships/image" Target="../media/image297.png"/><Relationship Id="rId9" Type="http://schemas.openxmlformats.org/officeDocument/2006/relationships/image" Target="../media/image369.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0.xm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11.png"/></Relationships>
</file>

<file path=ppt/slides/_rels/slide9.xml.rels><?xml version="1.0" encoding="UTF-8" standalone="yes"?>
<Relationships xmlns="http://schemas.openxmlformats.org/package/2006/relationships"><Relationship Id="rId8" Type="http://schemas.openxmlformats.org/officeDocument/2006/relationships/image" Target="../media/image1210.png"/><Relationship Id="rId3" Type="http://schemas.openxmlformats.org/officeDocument/2006/relationships/image" Target="../media/image11.png"/><Relationship Id="rId7" Type="http://schemas.openxmlformats.org/officeDocument/2006/relationships/image" Target="../media/image1110.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60.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118651" y="2209801"/>
            <a:ext cx="21727141" cy="10674210"/>
            <a:chOff x="1120323" y="10988402"/>
            <a:chExt cx="21729655" cy="5155080"/>
          </a:xfrm>
        </p:grpSpPr>
        <p:sp>
          <p:nvSpPr>
            <p:cNvPr id="27" name="Rounded Rectangle 26"/>
            <p:cNvSpPr/>
            <p:nvPr/>
          </p:nvSpPr>
          <p:spPr>
            <a:xfrm>
              <a:off x="1323892" y="11370896"/>
              <a:ext cx="21526086" cy="4772586"/>
            </a:xfrm>
            <a:prstGeom prst="roundRect">
              <a:avLst>
                <a:gd name="adj" fmla="val 4648"/>
              </a:avLst>
            </a:prstGeom>
            <a:solidFill>
              <a:srgbClr val="E2E2E2"/>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28" name="Group 2"/>
            <p:cNvGrpSpPr/>
            <p:nvPr/>
          </p:nvGrpSpPr>
          <p:grpSpPr>
            <a:xfrm>
              <a:off x="1120323" y="10988402"/>
              <a:ext cx="3727654" cy="956588"/>
              <a:chOff x="1120323" y="10988402"/>
              <a:chExt cx="3727654" cy="956588"/>
            </a:xfrm>
          </p:grpSpPr>
          <p:sp>
            <p:nvSpPr>
              <p:cNvPr id="29" name="Right Triangle 28"/>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0"/>
              <p:cNvSpPr>
                <a:spLocks/>
              </p:cNvSpPr>
              <p:nvPr/>
            </p:nvSpPr>
            <p:spPr bwMode="auto">
              <a:xfrm rot="5400000">
                <a:off x="2607591" y="9548236"/>
                <a:ext cx="780389" cy="3700383"/>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1" name="TextBox 30"/>
              <p:cNvSpPr txBox="1"/>
              <p:nvPr/>
            </p:nvSpPr>
            <p:spPr>
              <a:xfrm>
                <a:off x="1314449" y="10988402"/>
                <a:ext cx="2958203" cy="460783"/>
              </a:xfrm>
              <a:prstGeom prst="rect">
                <a:avLst/>
              </a:prstGeom>
              <a:noFill/>
            </p:spPr>
            <p:txBody>
              <a:bodyPr wrap="none" rtlCol="0">
                <a:spAutoFit/>
              </a:bodyPr>
              <a:lstStyle/>
              <a:p>
                <a:r>
                  <a:rPr lang="en-US" sz="5600" b="1" dirty="0" err="1">
                    <a:solidFill>
                      <a:schemeClr val="bg1"/>
                    </a:solidFill>
                    <a:latin typeface="Times New Roman" pitchFamily="18" charset="0"/>
                    <a:ea typeface="Tahoma" pitchFamily="34" charset="0"/>
                    <a:cs typeface="Times New Roman" pitchFamily="18" charset="0"/>
                  </a:rPr>
                  <a:t>Đạo</a:t>
                </a:r>
                <a:r>
                  <a:rPr lang="en-US" sz="5600" b="1" dirty="0">
                    <a:solidFill>
                      <a:schemeClr val="bg1"/>
                    </a:solidFill>
                    <a:latin typeface="Times New Roman" pitchFamily="18" charset="0"/>
                    <a:ea typeface="Tahoma" pitchFamily="34" charset="0"/>
                    <a:cs typeface="Times New Roman" pitchFamily="18" charset="0"/>
                  </a:rPr>
                  <a:t> </a:t>
                </a:r>
                <a:r>
                  <a:rPr lang="en-US" sz="5600" b="1" dirty="0" err="1">
                    <a:solidFill>
                      <a:schemeClr val="bg1"/>
                    </a:solidFill>
                    <a:latin typeface="Times New Roman" pitchFamily="18" charset="0"/>
                    <a:ea typeface="Tahoma" pitchFamily="34" charset="0"/>
                    <a:cs typeface="Times New Roman" pitchFamily="18" charset="0"/>
                  </a:rPr>
                  <a:t>hàm</a:t>
                </a:r>
                <a:endParaRPr lang="en-US" sz="5600" b="1" dirty="0">
                  <a:solidFill>
                    <a:schemeClr val="bg1"/>
                  </a:solidFill>
                  <a:latin typeface="Times New Roman" pitchFamily="18" charset="0"/>
                  <a:ea typeface="Tahoma" pitchFamily="34" charset="0"/>
                  <a:cs typeface="Times New Roman" pitchFamily="18" charset="0"/>
                </a:endParaRPr>
              </a:p>
            </p:txBody>
          </p:sp>
        </p:grpSp>
      </p:grpSp>
      <p:sp>
        <p:nvSpPr>
          <p:cNvPr id="15" name="Rectangle 4">
            <a:extLst>
              <a:ext uri="{FF2B5EF4-FFF2-40B4-BE49-F238E27FC236}">
                <a16:creationId xmlns:a16="http://schemas.microsoft.com/office/drawing/2014/main" id="{C747A885-F2D1-409F-9DDA-9CB0AA9B9FF6}"/>
              </a:ext>
            </a:extLst>
          </p:cNvPr>
          <p:cNvSpPr>
            <a:spLocks noChangeArrowheads="1"/>
          </p:cNvSpPr>
          <p:nvPr/>
        </p:nvSpPr>
        <p:spPr bwMode="auto">
          <a:xfrm>
            <a:off x="788992" y="344679"/>
            <a:ext cx="23367996" cy="1169514"/>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82853" tIns="91427" rIns="182853" bIns="91427" numCol="1" anchor="ctr" anchorCtr="0" compatLnSpc="1">
            <a:prstTxWarp prst="textNoShape">
              <a:avLst/>
            </a:prstTxWarp>
            <a:spAutoFit/>
          </a:bodyPr>
          <a:lstStyle/>
          <a:p>
            <a:pPr algn="ctr" defTabSz="1828525"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63588" y="457201"/>
            <a:ext cx="22100149" cy="1077218"/>
          </a:xfrm>
          <a:prstGeom prst="rect">
            <a:avLst/>
          </a:prstGeom>
          <a:noFill/>
        </p:spPr>
        <p:txBody>
          <a:bodyPr wrap="square" lIns="91427" tIns="45712" rIns="91427" bIns="45712" rtlCol="0">
            <a:spAutoFit/>
          </a:bodyPr>
          <a:lstStyle/>
          <a:p>
            <a:pPr algn="ctr"/>
            <a:r>
              <a:rPr lang="en-US" sz="6400" b="1" dirty="0">
                <a:solidFill>
                  <a:srgbClr val="FF0000"/>
                </a:solidFill>
                <a:latin typeface="Times New Roman" panose="02020603050405020304" pitchFamily="18" charset="0"/>
                <a:cs typeface="Times New Roman" panose="02020603050405020304" pitchFamily="18" charset="0"/>
              </a:rPr>
              <a:t>HÀM SỐ MŨ VÀ HÀM SỐ LOGARIT</a:t>
            </a:r>
            <a:endParaRPr lang="en-US" sz="6400" b="1" dirty="0">
              <a:solidFill>
                <a:srgbClr val="0000CC"/>
              </a:solidFill>
              <a:latin typeface="Times New Roman" panose="02020603050405020304" pitchFamily="18" charset="0"/>
              <a:cs typeface="Times New Roman" panose="02020603050405020304"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93963090"/>
              </p:ext>
            </p:extLst>
          </p:nvPr>
        </p:nvGraphicFramePr>
        <p:xfrm>
          <a:off x="1391332" y="3954948"/>
          <a:ext cx="21472406" cy="9568076"/>
        </p:xfrm>
        <a:graphic>
          <a:graphicData uri="http://schemas.openxmlformats.org/drawingml/2006/table">
            <a:tbl>
              <a:tblPr firstRow="1" firstCol="1" bandRow="1">
                <a:tableStyleId>{5940675A-B579-460E-94D1-54222C63F5DA}</a:tableStyleId>
              </a:tblPr>
              <a:tblGrid>
                <a:gridCol w="6776222">
                  <a:extLst>
                    <a:ext uri="{9D8B030D-6E8A-4147-A177-3AD203B41FA5}">
                      <a16:colId xmlns:a16="http://schemas.microsoft.com/office/drawing/2014/main" val="20000"/>
                    </a:ext>
                  </a:extLst>
                </a:gridCol>
                <a:gridCol w="7347065">
                  <a:extLst>
                    <a:ext uri="{9D8B030D-6E8A-4147-A177-3AD203B41FA5}">
                      <a16:colId xmlns:a16="http://schemas.microsoft.com/office/drawing/2014/main" val="20001"/>
                    </a:ext>
                  </a:extLst>
                </a:gridCol>
                <a:gridCol w="7349119">
                  <a:extLst>
                    <a:ext uri="{9D8B030D-6E8A-4147-A177-3AD203B41FA5}">
                      <a16:colId xmlns:a16="http://schemas.microsoft.com/office/drawing/2014/main" val="20002"/>
                    </a:ext>
                  </a:extLst>
                </a:gridCol>
              </a:tblGrid>
              <a:tr h="1051560">
                <a:tc>
                  <a:txBody>
                    <a:bodyPr/>
                    <a:lstStyle/>
                    <a:p>
                      <a:pPr algn="ctr">
                        <a:lnSpc>
                          <a:spcPct val="115000"/>
                        </a:lnSpc>
                        <a:spcAft>
                          <a:spcPts val="0"/>
                        </a:spcAft>
                      </a:pPr>
                      <a:r>
                        <a:rPr lang="en-US" sz="6000" b="0" dirty="0" err="1">
                          <a:solidFill>
                            <a:srgbClr val="FF0000"/>
                          </a:solidFill>
                          <a:effectLst/>
                          <a:latin typeface="Times New Roman" panose="02020603050405020304" pitchFamily="18" charset="0"/>
                        </a:rPr>
                        <a:t>Hàm</a:t>
                      </a:r>
                      <a:r>
                        <a:rPr lang="en-US" sz="6000" b="0" dirty="0">
                          <a:solidFill>
                            <a:srgbClr val="FF0000"/>
                          </a:solidFill>
                          <a:effectLst/>
                          <a:latin typeface="Times New Roman" panose="02020603050405020304" pitchFamily="18" charset="0"/>
                        </a:rPr>
                        <a:t> </a:t>
                      </a:r>
                      <a:r>
                        <a:rPr lang="en-US" sz="6000" b="0" dirty="0" err="1">
                          <a:solidFill>
                            <a:srgbClr val="FF0000"/>
                          </a:solidFill>
                          <a:effectLst/>
                          <a:latin typeface="Times New Roman" panose="02020603050405020304" pitchFamily="18" charset="0"/>
                        </a:rPr>
                        <a:t>số</a:t>
                      </a:r>
                      <a:r>
                        <a:rPr lang="en-US" sz="6000" b="0" dirty="0">
                          <a:solidFill>
                            <a:srgbClr val="FF0000"/>
                          </a:solidFill>
                          <a:effectLst/>
                          <a:latin typeface="Times New Roman" panose="02020603050405020304" pitchFamily="18" charset="0"/>
                        </a:rPr>
                        <a:t> </a:t>
                      </a:r>
                      <a:endParaRPr lang="en-US" sz="6000" b="0" dirty="0">
                        <a:solidFill>
                          <a:srgbClr val="FF0000"/>
                        </a:solidFill>
                        <a:effectLst/>
                        <a:latin typeface="Times New Roman"/>
                        <a:ea typeface="Times New Roman"/>
                        <a:cs typeface="Times New Roman"/>
                      </a:endParaRPr>
                    </a:p>
                  </a:txBody>
                  <a:tcPr marL="137178" marR="137178" marT="0" marB="0"/>
                </a:tc>
                <a:tc>
                  <a:txBody>
                    <a:bodyPr/>
                    <a:lstStyle/>
                    <a:p>
                      <a:pPr algn="ctr">
                        <a:lnSpc>
                          <a:spcPct val="115000"/>
                        </a:lnSpc>
                        <a:spcAft>
                          <a:spcPts val="0"/>
                        </a:spcAft>
                      </a:pPr>
                      <a:r>
                        <a:rPr lang="en-US" sz="6000" b="0">
                          <a:solidFill>
                            <a:srgbClr val="FF0000"/>
                          </a:solidFill>
                          <a:effectLst/>
                          <a:latin typeface="Times New Roman" panose="02020603050405020304" pitchFamily="18" charset="0"/>
                        </a:rPr>
                        <a:t>Hàm đơn</a:t>
                      </a:r>
                      <a:endParaRPr lang="en-US" sz="6000" b="0">
                        <a:solidFill>
                          <a:srgbClr val="FF0000"/>
                        </a:solidFill>
                        <a:effectLst/>
                        <a:latin typeface="Times New Roman"/>
                        <a:ea typeface="Times New Roman"/>
                        <a:cs typeface="Times New Roman"/>
                      </a:endParaRPr>
                    </a:p>
                  </a:txBody>
                  <a:tcPr marL="137178" marR="137178" marT="0" marB="0"/>
                </a:tc>
                <a:tc>
                  <a:txBody>
                    <a:bodyPr/>
                    <a:lstStyle/>
                    <a:p>
                      <a:pPr algn="ctr">
                        <a:lnSpc>
                          <a:spcPct val="115000"/>
                        </a:lnSpc>
                        <a:spcAft>
                          <a:spcPts val="0"/>
                        </a:spcAft>
                      </a:pPr>
                      <a:r>
                        <a:rPr lang="en-US" sz="6000" b="0">
                          <a:solidFill>
                            <a:srgbClr val="FF0000"/>
                          </a:solidFill>
                          <a:effectLst/>
                          <a:latin typeface="Times New Roman" panose="02020603050405020304" pitchFamily="18" charset="0"/>
                        </a:rPr>
                        <a:t>Hàm hợp</a:t>
                      </a:r>
                      <a:endParaRPr lang="en-US" sz="6000" b="0">
                        <a:solidFill>
                          <a:srgbClr val="FF0000"/>
                        </a:solidFill>
                        <a:effectLst/>
                        <a:latin typeface="Times New Roman"/>
                        <a:ea typeface="Times New Roman"/>
                        <a:cs typeface="Times New Roman"/>
                      </a:endParaRPr>
                    </a:p>
                  </a:txBody>
                  <a:tcPr marL="137178" marR="137178" marT="0" marB="0"/>
                </a:tc>
                <a:extLst>
                  <a:ext uri="{0D108BD9-81ED-4DB2-BD59-A6C34878D82A}">
                    <a16:rowId xmlns:a16="http://schemas.microsoft.com/office/drawing/2014/main" val="10000"/>
                  </a:ext>
                </a:extLst>
              </a:tr>
              <a:tr h="3504920">
                <a:tc>
                  <a:txBody>
                    <a:bodyPr/>
                    <a:lstStyle/>
                    <a:p>
                      <a:pPr algn="ctr">
                        <a:lnSpc>
                          <a:spcPct val="115000"/>
                        </a:lnSpc>
                        <a:spcAft>
                          <a:spcPts val="0"/>
                        </a:spcAft>
                      </a:pPr>
                      <a:endParaRPr lang="en-US" sz="5000" dirty="0">
                        <a:effectLst/>
                        <a:latin typeface="Times New Roman"/>
                        <a:ea typeface="Times New Roman"/>
                        <a:cs typeface="Times New Roman"/>
                      </a:endParaRPr>
                    </a:p>
                  </a:txBody>
                  <a:tcPr marL="137178" marR="137178" marT="0" marB="0"/>
                </a:tc>
                <a:tc>
                  <a:txBody>
                    <a:bodyPr/>
                    <a:lstStyle/>
                    <a:p>
                      <a:pPr indent="457200">
                        <a:lnSpc>
                          <a:spcPct val="115000"/>
                        </a:lnSpc>
                        <a:spcAft>
                          <a:spcPts val="0"/>
                        </a:spcAft>
                      </a:pPr>
                      <a:r>
                        <a:rPr lang="en-US" sz="5000" dirty="0">
                          <a:effectLst/>
                          <a:latin typeface="Times New Roman" panose="02020603050405020304" pitchFamily="18" charset="0"/>
                        </a:rPr>
                        <a:t> </a:t>
                      </a:r>
                      <a:endParaRPr lang="en-US" sz="5000" dirty="0">
                        <a:effectLst/>
                        <a:latin typeface="Times New Roman"/>
                        <a:ea typeface="Times New Roman"/>
                        <a:cs typeface="Times New Roman"/>
                      </a:endParaRPr>
                    </a:p>
                  </a:txBody>
                  <a:tcPr marL="137178" marR="137178" marT="0" marB="0"/>
                </a:tc>
                <a:tc>
                  <a:txBody>
                    <a:bodyPr/>
                    <a:lstStyle/>
                    <a:p>
                      <a:pPr>
                        <a:lnSpc>
                          <a:spcPct val="115000"/>
                        </a:lnSpc>
                        <a:spcAft>
                          <a:spcPts val="0"/>
                        </a:spcAft>
                      </a:pPr>
                      <a:endParaRPr lang="en-US" sz="5000" dirty="0">
                        <a:effectLst/>
                        <a:latin typeface="Times New Roman"/>
                        <a:ea typeface="Times New Roman"/>
                        <a:cs typeface="Times New Roman"/>
                      </a:endParaRPr>
                    </a:p>
                  </a:txBody>
                  <a:tcPr marL="137178" marR="137178" marT="0" marB="0"/>
                </a:tc>
                <a:extLst>
                  <a:ext uri="{0D108BD9-81ED-4DB2-BD59-A6C34878D82A}">
                    <a16:rowId xmlns:a16="http://schemas.microsoft.com/office/drawing/2014/main" val="10001"/>
                  </a:ext>
                </a:extLst>
              </a:tr>
              <a:tr h="5011596">
                <a:tc>
                  <a:txBody>
                    <a:bodyPr/>
                    <a:lstStyle/>
                    <a:p>
                      <a:pPr algn="ctr">
                        <a:lnSpc>
                          <a:spcPct val="115000"/>
                        </a:lnSpc>
                        <a:spcAft>
                          <a:spcPts val="0"/>
                        </a:spcAft>
                      </a:pPr>
                      <a:endParaRPr lang="en-US" sz="5000" dirty="0">
                        <a:effectLst/>
                        <a:latin typeface="Times New Roman"/>
                        <a:ea typeface="Times New Roman"/>
                        <a:cs typeface="Times New Roman"/>
                      </a:endParaRPr>
                    </a:p>
                  </a:txBody>
                  <a:tcPr marL="137178" marR="137178" marT="0" marB="0"/>
                </a:tc>
                <a:tc>
                  <a:txBody>
                    <a:bodyPr/>
                    <a:lstStyle/>
                    <a:p>
                      <a:pPr algn="ctr">
                        <a:lnSpc>
                          <a:spcPct val="115000"/>
                        </a:lnSpc>
                        <a:spcAft>
                          <a:spcPts val="0"/>
                        </a:spcAft>
                      </a:pPr>
                      <a:endParaRPr lang="en-US" sz="5000" dirty="0">
                        <a:effectLst/>
                        <a:latin typeface="Times New Roman"/>
                        <a:ea typeface="Times New Roman"/>
                        <a:cs typeface="Times New Roman"/>
                      </a:endParaRPr>
                    </a:p>
                  </a:txBody>
                  <a:tcPr marL="137178" marR="137178" marT="0" marB="0"/>
                </a:tc>
                <a:tc>
                  <a:txBody>
                    <a:bodyPr/>
                    <a:lstStyle/>
                    <a:p>
                      <a:pPr>
                        <a:lnSpc>
                          <a:spcPct val="115000"/>
                        </a:lnSpc>
                        <a:spcAft>
                          <a:spcPts val="0"/>
                        </a:spcAft>
                      </a:pPr>
                      <a:endParaRPr lang="en-US" sz="5000" dirty="0">
                        <a:effectLst/>
                        <a:latin typeface="Times New Roman"/>
                        <a:ea typeface="Times New Roman"/>
                        <a:cs typeface="Times New Roman"/>
                      </a:endParaRPr>
                    </a:p>
                  </a:txBody>
                  <a:tcPr marL="137178" marR="137178" marT="0" marB="0"/>
                </a:tc>
                <a:extLst>
                  <a:ext uri="{0D108BD9-81ED-4DB2-BD59-A6C34878D82A}">
                    <a16:rowId xmlns:a16="http://schemas.microsoft.com/office/drawing/2014/main" val="10002"/>
                  </a:ext>
                </a:extLst>
              </a:tr>
            </a:tbl>
          </a:graphicData>
        </a:graphic>
      </p:graphicFrame>
      <p:sp>
        <p:nvSpPr>
          <p:cNvPr id="2" name="Rectangle 1"/>
          <p:cNvSpPr/>
          <p:nvPr/>
        </p:nvSpPr>
        <p:spPr>
          <a:xfrm>
            <a:off x="2995896" y="5200227"/>
            <a:ext cx="3272250" cy="1034130"/>
          </a:xfrm>
          <a:prstGeom prst="rect">
            <a:avLst/>
          </a:prstGeom>
        </p:spPr>
        <p:txBody>
          <a:bodyPr wrap="square" lIns="182889" tIns="91445" rIns="182889" bIns="91445">
            <a:spAutoFit/>
          </a:bodyPr>
          <a:lstStyle/>
          <a:p>
            <a:pPr algn="ctr">
              <a:lnSpc>
                <a:spcPct val="115000"/>
              </a:lnSpc>
            </a:pPr>
            <a:r>
              <a:rPr lang="en-US" sz="4800" dirty="0" err="1">
                <a:latin typeface="Times New Roman" panose="02020603050405020304" pitchFamily="18" charset="0"/>
              </a:rPr>
              <a:t>Hàm</a:t>
            </a:r>
            <a:r>
              <a:rPr lang="en-US" sz="4800" dirty="0">
                <a:latin typeface="Times New Roman" panose="02020603050405020304" pitchFamily="18" charset="0"/>
              </a:rPr>
              <a:t> </a:t>
            </a:r>
            <a:r>
              <a:rPr lang="en-US" sz="4800" dirty="0" err="1">
                <a:latin typeface="Times New Roman" panose="02020603050405020304" pitchFamily="18" charset="0"/>
              </a:rPr>
              <a:t>số</a:t>
            </a:r>
            <a:r>
              <a:rPr lang="en-US" sz="4800" dirty="0">
                <a:latin typeface="Times New Roman" panose="02020603050405020304" pitchFamily="18" charset="0"/>
              </a:rPr>
              <a:t> </a:t>
            </a:r>
            <a:r>
              <a:rPr lang="en-US" sz="4800" dirty="0" err="1">
                <a:latin typeface="Times New Roman" panose="02020603050405020304" pitchFamily="18" charset="0"/>
              </a:rPr>
              <a:t>mũ</a:t>
            </a:r>
            <a:endParaRPr lang="en-US" sz="4800" dirty="0">
              <a:latin typeface="Times New Roman"/>
              <a:ea typeface="Times New Roman"/>
              <a:cs typeface="Times New Roman"/>
            </a:endParaRPr>
          </a:p>
        </p:txBody>
      </p:sp>
      <mc:AlternateContent xmlns:mc="http://schemas.openxmlformats.org/markup-compatibility/2006" xmlns:a14="http://schemas.microsoft.com/office/drawing/2010/main">
        <mc:Choice Requires="a14">
          <p:sp>
            <p:nvSpPr>
              <p:cNvPr id="3" name="Rectangle 2"/>
              <p:cNvSpPr/>
              <p:nvPr/>
            </p:nvSpPr>
            <p:spPr>
              <a:xfrm>
                <a:off x="9301141" y="5274461"/>
                <a:ext cx="6179933" cy="1034130"/>
              </a:xfrm>
              <a:prstGeom prst="rect">
                <a:avLst/>
              </a:prstGeom>
            </p:spPr>
            <p:txBody>
              <a:bodyPr wrap="square" lIns="182889" tIns="91445" rIns="182889" bIns="91445">
                <a:spAutoFit/>
              </a:bodyPr>
              <a:lstStyle/>
              <a:p>
                <a:pPr indent="914446">
                  <a:lnSpc>
                    <a:spcPct val="115000"/>
                  </a:lnSpc>
                </a:pPr>
                <a14:m>
                  <m:oMathPara xmlns:m="http://schemas.openxmlformats.org/officeDocument/2006/math">
                    <m:oMathParaPr>
                      <m:jc m:val="left"/>
                    </m:oMathParaPr>
                    <m:oMath xmlns:m="http://schemas.openxmlformats.org/officeDocument/2006/math">
                      <m:r>
                        <a:rPr lang="vi-VN" sz="4800">
                          <a:latin typeface="Cambria Math"/>
                        </a:rPr>
                        <m:t>(</m:t>
                      </m:r>
                      <m:sSup>
                        <m:sSupPr>
                          <m:ctrlPr>
                            <a:rPr lang="en-US" sz="4800" i="1">
                              <a:latin typeface="Cambria Math" panose="02040503050406030204" pitchFamily="18" charset="0"/>
                            </a:rPr>
                          </m:ctrlPr>
                        </m:sSupPr>
                        <m:e>
                          <m:r>
                            <a:rPr lang="vi-VN" sz="4800">
                              <a:latin typeface="Cambria Math"/>
                            </a:rPr>
                            <m:t>𝒂</m:t>
                          </m:r>
                        </m:e>
                        <m:sup>
                          <m:r>
                            <a:rPr lang="vi-VN" sz="4800">
                              <a:latin typeface="Cambria Math"/>
                            </a:rPr>
                            <m:t>𝒙</m:t>
                          </m:r>
                        </m:sup>
                      </m:sSup>
                      <m:sSup>
                        <m:sSupPr>
                          <m:ctrlPr>
                            <a:rPr lang="en-US" sz="4800" i="1">
                              <a:latin typeface="Cambria Math" panose="02040503050406030204" pitchFamily="18" charset="0"/>
                            </a:rPr>
                          </m:ctrlPr>
                        </m:sSupPr>
                        <m:e>
                          <m:r>
                            <a:rPr lang="vi-VN" sz="4800">
                              <a:latin typeface="Cambria Math"/>
                            </a:rPr>
                            <m:t>)</m:t>
                          </m:r>
                        </m:e>
                        <m:sup>
                          <m:r>
                            <a:rPr lang="vi-VN" sz="4800">
                              <a:latin typeface="Cambria Math"/>
                            </a:rPr>
                            <m:t>′</m:t>
                          </m:r>
                        </m:sup>
                      </m:sSup>
                      <m:r>
                        <a:rPr lang="vi-VN" sz="4800">
                          <a:latin typeface="Cambria Math"/>
                        </a:rPr>
                        <m:t>=</m:t>
                      </m:r>
                      <m:sSup>
                        <m:sSupPr>
                          <m:ctrlPr>
                            <a:rPr lang="en-US" sz="4800" i="1">
                              <a:latin typeface="Cambria Math" panose="02040503050406030204" pitchFamily="18" charset="0"/>
                            </a:rPr>
                          </m:ctrlPr>
                        </m:sSupPr>
                        <m:e>
                          <m:r>
                            <a:rPr lang="vi-VN" sz="4800">
                              <a:latin typeface="Cambria Math"/>
                            </a:rPr>
                            <m:t>𝒂</m:t>
                          </m:r>
                        </m:e>
                        <m:sup>
                          <m:r>
                            <a:rPr lang="vi-VN" sz="4800">
                              <a:latin typeface="Cambria Math"/>
                            </a:rPr>
                            <m:t>𝒙</m:t>
                          </m:r>
                        </m:sup>
                      </m:sSup>
                      <m:r>
                        <a:rPr lang="vi-VN" sz="4800">
                          <a:latin typeface="Cambria Math"/>
                        </a:rPr>
                        <m:t>.</m:t>
                      </m:r>
                      <m:func>
                        <m:funcPr>
                          <m:ctrlPr>
                            <a:rPr lang="en-US" sz="4800" i="1">
                              <a:latin typeface="Cambria Math" panose="02040503050406030204" pitchFamily="18" charset="0"/>
                            </a:rPr>
                          </m:ctrlPr>
                        </m:funcPr>
                        <m:fName>
                          <m:r>
                            <a:rPr lang="vi-VN" sz="4800">
                              <a:latin typeface="Cambria Math"/>
                            </a:rPr>
                            <m:t>𝒍𝒏</m:t>
                          </m:r>
                        </m:fName>
                        <m:e>
                          <m:r>
                            <a:rPr lang="vi-VN" sz="4800">
                              <a:latin typeface="Cambria Math"/>
                            </a:rPr>
                            <m:t>𝒂</m:t>
                          </m:r>
                        </m:e>
                      </m:func>
                    </m:oMath>
                  </m:oMathPara>
                </a14:m>
                <a:endParaRPr lang="en-US" sz="4800" dirty="0">
                  <a:latin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649965" y="2637230"/>
                <a:ext cx="3089564" cy="51706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0184399" y="6908775"/>
                <a:ext cx="3266447" cy="1034130"/>
              </a:xfrm>
              <a:prstGeom prst="rect">
                <a:avLst/>
              </a:prstGeom>
            </p:spPr>
            <p:txBody>
              <a:bodyPr wrap="none" lIns="182889" tIns="91445" rIns="182889" bIns="91445">
                <a:spAutoFit/>
              </a:bodyPr>
              <a:lstStyle/>
              <a:p>
                <a:pPr indent="914446">
                  <a:lnSpc>
                    <a:spcPct val="115000"/>
                  </a:lnSpc>
                </a:pPr>
                <a14:m>
                  <m:oMathPara xmlns:m="http://schemas.openxmlformats.org/officeDocument/2006/math">
                    <m:oMathParaPr>
                      <m:jc m:val="centerGroup"/>
                    </m:oMathParaPr>
                    <m:oMath xmlns:m="http://schemas.openxmlformats.org/officeDocument/2006/math">
                      <m:r>
                        <a:rPr lang="vi-VN" sz="4800">
                          <a:latin typeface="Cambria Math"/>
                        </a:rPr>
                        <m:t>(</m:t>
                      </m:r>
                      <m:sSup>
                        <m:sSupPr>
                          <m:ctrlPr>
                            <a:rPr lang="en-US" sz="4800" i="1">
                              <a:latin typeface="Cambria Math" panose="02040503050406030204" pitchFamily="18" charset="0"/>
                            </a:rPr>
                          </m:ctrlPr>
                        </m:sSupPr>
                        <m:e>
                          <m:r>
                            <a:rPr lang="vi-VN" sz="4800">
                              <a:latin typeface="Cambria Math"/>
                            </a:rPr>
                            <m:t>𝒆</m:t>
                          </m:r>
                        </m:e>
                        <m:sup>
                          <m:r>
                            <a:rPr lang="vi-VN" sz="4800">
                              <a:latin typeface="Cambria Math"/>
                            </a:rPr>
                            <m:t>𝒙</m:t>
                          </m:r>
                        </m:sup>
                      </m:sSup>
                      <m:sSup>
                        <m:sSupPr>
                          <m:ctrlPr>
                            <a:rPr lang="en-US" sz="4800" i="1">
                              <a:latin typeface="Cambria Math" panose="02040503050406030204" pitchFamily="18" charset="0"/>
                            </a:rPr>
                          </m:ctrlPr>
                        </m:sSupPr>
                        <m:e>
                          <m:r>
                            <a:rPr lang="vi-VN" sz="4800">
                              <a:latin typeface="Cambria Math"/>
                            </a:rPr>
                            <m:t>)</m:t>
                          </m:r>
                        </m:e>
                        <m:sup>
                          <m:r>
                            <a:rPr lang="vi-VN" sz="4800">
                              <a:latin typeface="Cambria Math"/>
                            </a:rPr>
                            <m:t>′</m:t>
                          </m:r>
                        </m:sup>
                      </m:sSup>
                      <m:r>
                        <a:rPr lang="vi-VN" sz="4800">
                          <a:latin typeface="Cambria Math"/>
                        </a:rPr>
                        <m:t>=</m:t>
                      </m:r>
                      <m:sSup>
                        <m:sSupPr>
                          <m:ctrlPr>
                            <a:rPr lang="en-US" sz="4800" i="1">
                              <a:latin typeface="Cambria Math" panose="02040503050406030204" pitchFamily="18" charset="0"/>
                            </a:rPr>
                          </m:ctrlPr>
                        </m:sSupPr>
                        <m:e>
                          <m:r>
                            <a:rPr lang="vi-VN" sz="4800">
                              <a:latin typeface="Cambria Math"/>
                            </a:rPr>
                            <m:t>𝒆</m:t>
                          </m:r>
                        </m:e>
                        <m:sup>
                          <m:r>
                            <a:rPr lang="vi-VN" sz="4800">
                              <a:latin typeface="Cambria Math"/>
                            </a:rPr>
                            <m:t>𝒙</m:t>
                          </m:r>
                        </m:sup>
                      </m:sSup>
                    </m:oMath>
                  </m:oMathPara>
                </a14:m>
                <a:endParaRPr lang="en-US" sz="4800" dirty="0">
                  <a:latin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091536" y="3454387"/>
                <a:ext cx="1633011" cy="517065"/>
              </a:xfrm>
              <a:prstGeom prst="rect">
                <a:avLst/>
              </a:prstGeom>
              <a:blipFill rotWithShape="1">
                <a:blip r:embed="rId3"/>
                <a:stretch>
                  <a:fillRect r="-160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6932399" y="6908773"/>
                <a:ext cx="5562120" cy="1034130"/>
              </a:xfrm>
              <a:prstGeom prst="rect">
                <a:avLst/>
              </a:prstGeom>
            </p:spPr>
            <p:txBody>
              <a:bodyPr wrap="none" lIns="182889" tIns="91445" rIns="182889" bIns="91445">
                <a:spAutoFit/>
              </a:bodyPr>
              <a:lstStyle/>
              <a:p>
                <a:pPr>
                  <a:lnSpc>
                    <a:spcPct val="115000"/>
                  </a:lnSpc>
                  <a:defRPr/>
                </a:pPr>
                <a14:m>
                  <m:oMathPara xmlns:m="http://schemas.openxmlformats.org/officeDocument/2006/math">
                    <m:oMathParaPr>
                      <m:jc m:val="centerGroup"/>
                    </m:oMathParaPr>
                    <m:oMath xmlns:m="http://schemas.openxmlformats.org/officeDocument/2006/math">
                      <m:r>
                        <a:rPr lang="vi-VN" sz="4800">
                          <a:latin typeface="Cambria Math"/>
                        </a:rPr>
                        <m:t>(</m:t>
                      </m:r>
                      <m:sSup>
                        <m:sSupPr>
                          <m:ctrlPr>
                            <a:rPr lang="en-US" sz="4800" i="1">
                              <a:latin typeface="Cambria Math" panose="02040503050406030204" pitchFamily="18" charset="0"/>
                            </a:rPr>
                          </m:ctrlPr>
                        </m:sSupPr>
                        <m:e>
                          <m:r>
                            <a:rPr lang="vi-VN" sz="4800">
                              <a:latin typeface="Cambria Math"/>
                            </a:rPr>
                            <m:t>𝒂</m:t>
                          </m:r>
                        </m:e>
                        <m:sup>
                          <m:r>
                            <a:rPr lang="vi-VN" sz="4800">
                              <a:latin typeface="Cambria Math"/>
                            </a:rPr>
                            <m:t>𝒖</m:t>
                          </m:r>
                        </m:sup>
                      </m:sSup>
                      <m:sSup>
                        <m:sSupPr>
                          <m:ctrlPr>
                            <a:rPr lang="en-US" sz="4800" i="1">
                              <a:latin typeface="Cambria Math" panose="02040503050406030204" pitchFamily="18" charset="0"/>
                            </a:rPr>
                          </m:ctrlPr>
                        </m:sSupPr>
                        <m:e>
                          <m:r>
                            <a:rPr lang="vi-VN" sz="4800">
                              <a:latin typeface="Cambria Math"/>
                            </a:rPr>
                            <m:t>)</m:t>
                          </m:r>
                        </m:e>
                        <m:sup>
                          <m:r>
                            <a:rPr lang="vi-VN" sz="4800">
                              <a:latin typeface="Cambria Math"/>
                            </a:rPr>
                            <m:t>′</m:t>
                          </m:r>
                        </m:sup>
                      </m:sSup>
                      <m:r>
                        <a:rPr lang="vi-VN" sz="4800">
                          <a:latin typeface="Cambria Math"/>
                        </a:rPr>
                        <m:t>=</m:t>
                      </m:r>
                      <m:sSup>
                        <m:sSupPr>
                          <m:ctrlPr>
                            <a:rPr lang="en-US" sz="4800" i="1">
                              <a:latin typeface="Cambria Math" panose="02040503050406030204" pitchFamily="18" charset="0"/>
                            </a:rPr>
                          </m:ctrlPr>
                        </m:sSupPr>
                        <m:e>
                          <m:r>
                            <a:rPr lang="vi-VN" sz="4800">
                              <a:latin typeface="Cambria Math"/>
                            </a:rPr>
                            <m:t>𝒖</m:t>
                          </m:r>
                        </m:e>
                        <m:sup>
                          <m:r>
                            <a:rPr lang="vi-VN" sz="4800">
                              <a:latin typeface="Cambria Math"/>
                            </a:rPr>
                            <m:t>′</m:t>
                          </m:r>
                        </m:sup>
                      </m:sSup>
                      <m:r>
                        <a:rPr lang="vi-VN" sz="4800">
                          <a:latin typeface="Cambria Math"/>
                        </a:rPr>
                        <m:t>.</m:t>
                      </m:r>
                      <m:sSup>
                        <m:sSupPr>
                          <m:ctrlPr>
                            <a:rPr lang="en-US" sz="4800" i="1">
                              <a:latin typeface="Cambria Math" panose="02040503050406030204" pitchFamily="18" charset="0"/>
                            </a:rPr>
                          </m:ctrlPr>
                        </m:sSupPr>
                        <m:e>
                          <m:r>
                            <a:rPr lang="vi-VN" sz="4800">
                              <a:latin typeface="Cambria Math"/>
                            </a:rPr>
                            <m:t>𝒂</m:t>
                          </m:r>
                        </m:e>
                        <m:sup>
                          <m:r>
                            <a:rPr lang="vi-VN" sz="4800">
                              <a:latin typeface="Cambria Math"/>
                            </a:rPr>
                            <m:t>𝒖</m:t>
                          </m:r>
                        </m:sup>
                      </m:sSup>
                      <m:r>
                        <a:rPr lang="vi-VN" sz="4800">
                          <a:latin typeface="Cambria Math"/>
                        </a:rPr>
                        <m:t>.</m:t>
                      </m:r>
                      <m:func>
                        <m:funcPr>
                          <m:ctrlPr>
                            <a:rPr lang="en-US" sz="4800" i="1">
                              <a:latin typeface="Cambria Math" panose="02040503050406030204" pitchFamily="18" charset="0"/>
                            </a:rPr>
                          </m:ctrlPr>
                        </m:funcPr>
                        <m:fName>
                          <m:r>
                            <a:rPr lang="vi-VN" sz="4800">
                              <a:latin typeface="Cambria Math"/>
                            </a:rPr>
                            <m:t>𝒍𝒏</m:t>
                          </m:r>
                        </m:fName>
                        <m:e>
                          <m:r>
                            <a:rPr lang="vi-VN" sz="4800">
                              <a:latin typeface="Cambria Math"/>
                            </a:rPr>
                            <m:t>𝒂</m:t>
                          </m:r>
                        </m:e>
                      </m:func>
                    </m:oMath>
                  </m:oMathPara>
                </a14:m>
                <a:endParaRPr lang="en-US" sz="4800" dirty="0">
                  <a:latin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465097" y="3454386"/>
                <a:ext cx="2780698" cy="5170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6860809" y="5274461"/>
                <a:ext cx="3907605" cy="1034130"/>
              </a:xfrm>
              <a:prstGeom prst="rect">
                <a:avLst/>
              </a:prstGeom>
            </p:spPr>
            <p:txBody>
              <a:bodyPr wrap="none" lIns="182889" tIns="91445" rIns="182889" bIns="91445">
                <a:spAutoFit/>
              </a:bodyPr>
              <a:lstStyle/>
              <a:p>
                <a:pPr>
                  <a:lnSpc>
                    <a:spcPct val="115000"/>
                  </a:lnSpc>
                </a:pPr>
                <a14:m>
                  <m:oMathPara xmlns:m="http://schemas.openxmlformats.org/officeDocument/2006/math">
                    <m:oMathParaPr>
                      <m:jc m:val="centerGroup"/>
                    </m:oMathParaPr>
                    <m:oMath xmlns:m="http://schemas.openxmlformats.org/officeDocument/2006/math">
                      <m:r>
                        <a:rPr lang="vi-VN" sz="4800">
                          <a:latin typeface="Cambria Math"/>
                        </a:rPr>
                        <m:t>(</m:t>
                      </m:r>
                      <m:sSup>
                        <m:sSupPr>
                          <m:ctrlPr>
                            <a:rPr lang="en-US" sz="4800" i="1">
                              <a:latin typeface="Cambria Math" panose="02040503050406030204" pitchFamily="18" charset="0"/>
                            </a:rPr>
                          </m:ctrlPr>
                        </m:sSupPr>
                        <m:e>
                          <m:r>
                            <a:rPr lang="vi-VN" sz="4800">
                              <a:latin typeface="Cambria Math"/>
                            </a:rPr>
                            <m:t>𝒆</m:t>
                          </m:r>
                        </m:e>
                        <m:sup>
                          <m:r>
                            <a:rPr lang="vi-VN" sz="4800">
                              <a:latin typeface="Cambria Math"/>
                            </a:rPr>
                            <m:t>𝒖</m:t>
                          </m:r>
                        </m:sup>
                      </m:sSup>
                      <m:sSup>
                        <m:sSupPr>
                          <m:ctrlPr>
                            <a:rPr lang="en-US" sz="4800" i="1">
                              <a:latin typeface="Cambria Math" panose="02040503050406030204" pitchFamily="18" charset="0"/>
                            </a:rPr>
                          </m:ctrlPr>
                        </m:sSupPr>
                        <m:e>
                          <m:r>
                            <a:rPr lang="vi-VN" sz="4800">
                              <a:latin typeface="Cambria Math"/>
                            </a:rPr>
                            <m:t>)</m:t>
                          </m:r>
                        </m:e>
                        <m:sup>
                          <m:r>
                            <a:rPr lang="vi-VN" sz="4800">
                              <a:latin typeface="Cambria Math"/>
                            </a:rPr>
                            <m:t>′</m:t>
                          </m:r>
                        </m:sup>
                      </m:sSup>
                      <m:r>
                        <a:rPr lang="vi-VN" sz="4800">
                          <a:latin typeface="Cambria Math"/>
                        </a:rPr>
                        <m:t>=</m:t>
                      </m:r>
                      <m:sSup>
                        <m:sSupPr>
                          <m:ctrlPr>
                            <a:rPr lang="en-US" sz="4800" i="1">
                              <a:latin typeface="Cambria Math" panose="02040503050406030204" pitchFamily="18" charset="0"/>
                            </a:rPr>
                          </m:ctrlPr>
                        </m:sSupPr>
                        <m:e>
                          <m:r>
                            <a:rPr lang="vi-VN" sz="4800">
                              <a:latin typeface="Cambria Math"/>
                            </a:rPr>
                            <m:t>𝒖</m:t>
                          </m:r>
                        </m:e>
                        <m:sup>
                          <m:r>
                            <a:rPr lang="vi-VN" sz="4800">
                              <a:latin typeface="Cambria Math"/>
                            </a:rPr>
                            <m:t>′</m:t>
                          </m:r>
                        </m:sup>
                      </m:sSup>
                      <m:sSup>
                        <m:sSupPr>
                          <m:ctrlPr>
                            <a:rPr lang="en-US" sz="4800" i="1">
                              <a:latin typeface="Cambria Math" panose="02040503050406030204" pitchFamily="18" charset="0"/>
                            </a:rPr>
                          </m:ctrlPr>
                        </m:sSupPr>
                        <m:e>
                          <m:r>
                            <a:rPr lang="vi-VN" sz="4800">
                              <a:latin typeface="Cambria Math"/>
                            </a:rPr>
                            <m:t>𝒆</m:t>
                          </m:r>
                        </m:e>
                        <m:sup>
                          <m:r>
                            <a:rPr lang="vi-VN" sz="4800">
                              <a:latin typeface="Cambria Math"/>
                            </a:rPr>
                            <m:t>𝒖</m:t>
                          </m:r>
                        </m:sup>
                      </m:sSup>
                    </m:oMath>
                  </m:oMathPara>
                </a14:m>
                <a:endParaRPr lang="en-US" sz="4800" dirty="0">
                  <a:latin typeface="Times New Roman"/>
                  <a:ea typeface="Times New Roman"/>
                  <a:cs typeface="Times New Roman"/>
                </a:endParaRPr>
              </a:p>
            </p:txBody>
          </p:sp>
        </mc:Choice>
        <mc:Fallback xmlns="">
          <p:sp>
            <p:nvSpPr>
              <p:cNvPr id="6" name="Rectangle 5"/>
              <p:cNvSpPr>
                <a:spLocks noRot="1" noChangeAspect="1" noMove="1" noResize="1" noEditPoints="1" noAdjustHandles="1" noChangeArrowheads="1" noChangeShapeType="1" noTextEdit="1"/>
              </p:cNvSpPr>
              <p:nvPr/>
            </p:nvSpPr>
            <p:spPr>
              <a:xfrm>
                <a:off x="8429307" y="2637230"/>
                <a:ext cx="1953548" cy="5170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931664" y="8526424"/>
                <a:ext cx="5763996" cy="1780616"/>
              </a:xfrm>
              <a:prstGeom prst="rect">
                <a:avLst/>
              </a:prstGeom>
            </p:spPr>
            <p:txBody>
              <a:bodyPr wrap="none" lIns="182889" tIns="91445" rIns="182889" bIns="91445">
                <a:spAutoFit/>
              </a:bodyPr>
              <a:lstStyle/>
              <a:p>
                <a:pPr algn="ctr">
                  <a:lnSpc>
                    <a:spcPct val="115000"/>
                  </a:lnSpc>
                </a:pPr>
                <a14:m>
                  <m:oMathPara xmlns:m="http://schemas.openxmlformats.org/officeDocument/2006/math">
                    <m:oMathParaPr>
                      <m:jc m:val="centerGroup"/>
                    </m:oMathParaPr>
                    <m:oMath xmlns:m="http://schemas.openxmlformats.org/officeDocument/2006/math">
                      <m:sSup>
                        <m:sSupPr>
                          <m:ctrlPr>
                            <a:rPr lang="en-US" sz="4800" i="1">
                              <a:latin typeface="Cambria Math" panose="02040503050406030204" pitchFamily="18" charset="0"/>
                            </a:rPr>
                          </m:ctrlPr>
                        </m:sSupPr>
                        <m:e>
                          <m:d>
                            <m:dPr>
                              <m:ctrlPr>
                                <a:rPr lang="en-US" sz="4800" i="1">
                                  <a:latin typeface="Cambria Math" panose="02040503050406030204" pitchFamily="18" charset="0"/>
                                </a:rPr>
                              </m:ctrlPr>
                            </m:dPr>
                            <m:e>
                              <m:func>
                                <m:funcPr>
                                  <m:ctrlPr>
                                    <a:rPr lang="en-US" sz="4800" i="1">
                                      <a:latin typeface="Cambria Math" panose="02040503050406030204" pitchFamily="18" charset="0"/>
                                    </a:rPr>
                                  </m:ctrlPr>
                                </m:funcPr>
                                <m:fName>
                                  <m:sSub>
                                    <m:sSubPr>
                                      <m:ctrlPr>
                                        <a:rPr lang="en-US" sz="4800" i="1">
                                          <a:latin typeface="Cambria Math" panose="02040503050406030204" pitchFamily="18" charset="0"/>
                                        </a:rPr>
                                      </m:ctrlPr>
                                    </m:sSubPr>
                                    <m:e>
                                      <m:r>
                                        <a:rPr lang="vi-VN" sz="4800">
                                          <a:latin typeface="Cambria Math"/>
                                        </a:rPr>
                                        <m:t>𝒍𝒐𝒈</m:t>
                                      </m:r>
                                    </m:e>
                                    <m:sub>
                                      <m:r>
                                        <a:rPr lang="vi-VN" sz="4800">
                                          <a:latin typeface="Cambria Math"/>
                                        </a:rPr>
                                        <m:t>𝒂</m:t>
                                      </m:r>
                                    </m:sub>
                                  </m:sSub>
                                </m:fName>
                                <m:e>
                                  <m:d>
                                    <m:dPr>
                                      <m:begChr m:val="|"/>
                                      <m:endChr m:val="|"/>
                                      <m:ctrlPr>
                                        <a:rPr lang="en-US" sz="4800" i="1">
                                          <a:latin typeface="Cambria Math" panose="02040503050406030204" pitchFamily="18" charset="0"/>
                                        </a:rPr>
                                      </m:ctrlPr>
                                    </m:dPr>
                                    <m:e>
                                      <m:r>
                                        <a:rPr lang="vi-VN" sz="4800">
                                          <a:latin typeface="Cambria Math"/>
                                        </a:rPr>
                                        <m:t>𝒙</m:t>
                                      </m:r>
                                    </m:e>
                                  </m:d>
                                </m:e>
                              </m:func>
                            </m:e>
                          </m:d>
                        </m:e>
                        <m:sup>
                          <m:r>
                            <a:rPr lang="vi-VN" sz="4800">
                              <a:latin typeface="Cambria Math"/>
                            </a:rPr>
                            <m:t>′</m:t>
                          </m:r>
                        </m:sup>
                      </m:sSup>
                      <m:r>
                        <a:rPr lang="vi-VN" sz="4800">
                          <a:latin typeface="Cambria Math"/>
                        </a:rPr>
                        <m:t>=</m:t>
                      </m:r>
                      <m:f>
                        <m:fPr>
                          <m:ctrlPr>
                            <a:rPr lang="en-US" sz="4800" i="1">
                              <a:latin typeface="Cambria Math" panose="02040503050406030204" pitchFamily="18" charset="0"/>
                            </a:rPr>
                          </m:ctrlPr>
                        </m:fPr>
                        <m:num>
                          <m:r>
                            <a:rPr lang="vi-VN" sz="4800">
                              <a:latin typeface="Cambria Math"/>
                            </a:rPr>
                            <m:t>𝟏</m:t>
                          </m:r>
                        </m:num>
                        <m:den>
                          <m:r>
                            <a:rPr lang="vi-VN" sz="4800">
                              <a:latin typeface="Cambria Math"/>
                            </a:rPr>
                            <m:t>𝒙</m:t>
                          </m:r>
                          <m:r>
                            <a:rPr lang="vi-VN" sz="4800">
                              <a:latin typeface="Cambria Math"/>
                            </a:rPr>
                            <m:t>.</m:t>
                          </m:r>
                          <m:func>
                            <m:funcPr>
                              <m:ctrlPr>
                                <a:rPr lang="en-US" sz="4800" i="1">
                                  <a:latin typeface="Cambria Math" panose="02040503050406030204" pitchFamily="18" charset="0"/>
                                </a:rPr>
                              </m:ctrlPr>
                            </m:funcPr>
                            <m:fName>
                              <m:r>
                                <a:rPr lang="vi-VN" sz="4800">
                                  <a:latin typeface="Cambria Math"/>
                                </a:rPr>
                                <m:t>𝒍𝒏</m:t>
                              </m:r>
                            </m:fName>
                            <m:e>
                              <m:r>
                                <a:rPr lang="vi-VN" sz="4800">
                                  <a:latin typeface="Cambria Math"/>
                                </a:rPr>
                                <m:t>𝒂</m:t>
                              </m:r>
                            </m:e>
                          </m:func>
                        </m:den>
                      </m:f>
                    </m:oMath>
                  </m:oMathPara>
                </a14:m>
                <a:endParaRPr lang="en-US" sz="4800"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465250" y="4263212"/>
                <a:ext cx="2881623" cy="890308"/>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894262" y="10183090"/>
                <a:ext cx="5846721" cy="1780488"/>
              </a:xfrm>
              <a:prstGeom prst="rect">
                <a:avLst/>
              </a:prstGeom>
            </p:spPr>
            <p:txBody>
              <a:bodyPr wrap="none" lIns="182889" tIns="91445" rIns="182889" bIns="91445">
                <a:spAutoFit/>
              </a:bodyPr>
              <a:lstStyle/>
              <a:p>
                <a:pPr algn="ctr">
                  <a:lnSpc>
                    <a:spcPct val="115000"/>
                  </a:lnSpc>
                </a:pPr>
                <a14:m>
                  <m:oMathPara xmlns:m="http://schemas.openxmlformats.org/officeDocument/2006/math">
                    <m:oMathParaPr>
                      <m:jc m:val="centerGroup"/>
                    </m:oMathParaPr>
                    <m:oMath xmlns:m="http://schemas.openxmlformats.org/officeDocument/2006/math">
                      <m:r>
                        <a:rPr lang="vi-VN" sz="4800">
                          <a:latin typeface="Cambria Math"/>
                        </a:rPr>
                        <m:t>(</m:t>
                      </m:r>
                      <m:func>
                        <m:funcPr>
                          <m:ctrlPr>
                            <a:rPr lang="en-US" sz="4800" i="1">
                              <a:latin typeface="Cambria Math" panose="02040503050406030204" pitchFamily="18" charset="0"/>
                            </a:rPr>
                          </m:ctrlPr>
                        </m:funcPr>
                        <m:fName>
                          <m:r>
                            <a:rPr lang="vi-VN" sz="4800">
                              <a:latin typeface="Cambria Math"/>
                            </a:rPr>
                            <m:t>𝒍𝒏</m:t>
                          </m:r>
                        </m:fName>
                        <m:e>
                          <m:r>
                            <a:rPr lang="vi-VN" sz="4800">
                              <a:latin typeface="Cambria Math"/>
                            </a:rPr>
                            <m:t>𝒙</m:t>
                          </m:r>
                        </m:e>
                      </m:func>
                      <m:sSup>
                        <m:sSupPr>
                          <m:ctrlPr>
                            <a:rPr lang="en-US" sz="4800" i="1">
                              <a:latin typeface="Cambria Math" panose="02040503050406030204" pitchFamily="18" charset="0"/>
                            </a:rPr>
                          </m:ctrlPr>
                        </m:sSupPr>
                        <m:e>
                          <m:r>
                            <a:rPr lang="vi-VN" sz="4800">
                              <a:latin typeface="Cambria Math"/>
                            </a:rPr>
                            <m:t>)</m:t>
                          </m:r>
                        </m:e>
                        <m:sup>
                          <m:r>
                            <a:rPr lang="vi-VN" sz="4800">
                              <a:latin typeface="Cambria Math"/>
                            </a:rPr>
                            <m:t>′</m:t>
                          </m:r>
                        </m:sup>
                      </m:sSup>
                      <m:r>
                        <a:rPr lang="vi-VN" sz="4800">
                          <a:latin typeface="Cambria Math"/>
                        </a:rPr>
                        <m:t>=</m:t>
                      </m:r>
                      <m:f>
                        <m:fPr>
                          <m:ctrlPr>
                            <a:rPr lang="en-US" sz="4800" i="1">
                              <a:latin typeface="Cambria Math" panose="02040503050406030204" pitchFamily="18" charset="0"/>
                            </a:rPr>
                          </m:ctrlPr>
                        </m:fPr>
                        <m:num>
                          <m:r>
                            <a:rPr lang="vi-VN" sz="4800">
                              <a:latin typeface="Cambria Math"/>
                            </a:rPr>
                            <m:t>𝟏</m:t>
                          </m:r>
                        </m:num>
                        <m:den>
                          <m:r>
                            <a:rPr lang="vi-VN" sz="4800">
                              <a:latin typeface="Cambria Math"/>
                            </a:rPr>
                            <m:t>𝒙</m:t>
                          </m:r>
                        </m:den>
                      </m:f>
                      <m:r>
                        <a:rPr lang="vi-VN" sz="4800">
                          <a:latin typeface="Cambria Math"/>
                        </a:rPr>
                        <m:t>, (</m:t>
                      </m:r>
                      <m:r>
                        <a:rPr lang="vi-VN" sz="4800">
                          <a:latin typeface="Cambria Math"/>
                        </a:rPr>
                        <m:t>𝒙</m:t>
                      </m:r>
                      <m:r>
                        <a:rPr lang="vi-VN" sz="4800">
                          <a:latin typeface="Cambria Math"/>
                        </a:rPr>
                        <m:t>&gt;</m:t>
                      </m:r>
                      <m:r>
                        <a:rPr lang="vi-VN" sz="4800">
                          <a:latin typeface="Cambria Math"/>
                        </a:rPr>
                        <m:t>𝟎</m:t>
                      </m:r>
                      <m:r>
                        <a:rPr lang="vi-VN" sz="4800">
                          <a:latin typeface="Cambria Math"/>
                        </a:rPr>
                        <m:t>)</m:t>
                      </m:r>
                    </m:oMath>
                  </m:oMathPara>
                </a14:m>
                <a:endParaRPr lang="en-US" sz="4800" dirty="0">
                  <a:latin typeface="Times New Roman"/>
                  <a:ea typeface="Times New Roman"/>
                  <a:cs typeface="Times New Roman"/>
                </a:endParaRPr>
              </a:p>
            </p:txBody>
          </p:sp>
        </mc:Choice>
        <mc:Fallback xmlns="">
          <p:sp>
            <p:nvSpPr>
              <p:cNvPr id="8" name="Rectangle 7"/>
              <p:cNvSpPr>
                <a:spLocks noRot="1" noChangeAspect="1" noMove="1" noResize="1" noEditPoints="1" noAdjustHandles="1" noChangeArrowheads="1" noChangeShapeType="1" noTextEdit="1"/>
              </p:cNvSpPr>
              <p:nvPr/>
            </p:nvSpPr>
            <p:spPr>
              <a:xfrm>
                <a:off x="4446552" y="5091545"/>
                <a:ext cx="2922980" cy="890244"/>
              </a:xfrm>
              <a:prstGeom prst="rect">
                <a:avLst/>
              </a:prstGeom>
              <a:blipFill rotWithShape="1">
                <a:blip r:embed="rId7"/>
                <a:stretch>
                  <a:fillRect/>
                </a:stretch>
              </a:blipFill>
            </p:spPr>
            <p:txBody>
              <a:bodyPr/>
              <a:lstStyle/>
              <a:p>
                <a:r>
                  <a:rPr lang="en-US">
                    <a:noFill/>
                  </a:rPr>
                  <a:t> </a:t>
                </a:r>
              </a:p>
            </p:txBody>
          </p:sp>
        </mc:Fallback>
      </mc:AlternateContent>
      <p:sp>
        <p:nvSpPr>
          <p:cNvPr id="9" name="Rectangle 8"/>
          <p:cNvSpPr/>
          <p:nvPr/>
        </p:nvSpPr>
        <p:spPr>
          <a:xfrm>
            <a:off x="2446545" y="8806311"/>
            <a:ext cx="4024704" cy="1034130"/>
          </a:xfrm>
          <a:prstGeom prst="rect">
            <a:avLst/>
          </a:prstGeom>
        </p:spPr>
        <p:txBody>
          <a:bodyPr wrap="none" lIns="182889" tIns="91445" rIns="182889" bIns="91445">
            <a:spAutoFit/>
          </a:bodyPr>
          <a:lstStyle/>
          <a:p>
            <a:pPr algn="ctr">
              <a:lnSpc>
                <a:spcPct val="115000"/>
              </a:lnSpc>
            </a:pPr>
            <a:r>
              <a:rPr lang="en-US" sz="4800" dirty="0" err="1">
                <a:latin typeface="Times New Roman" panose="02020603050405020304" pitchFamily="18" charset="0"/>
              </a:rPr>
              <a:t>Hàm</a:t>
            </a:r>
            <a:r>
              <a:rPr lang="en-US" sz="4800" dirty="0">
                <a:latin typeface="Times New Roman" panose="02020603050405020304" pitchFamily="18" charset="0"/>
              </a:rPr>
              <a:t> </a:t>
            </a:r>
            <a:r>
              <a:rPr lang="en-US" sz="4800" dirty="0" err="1">
                <a:latin typeface="Times New Roman" panose="02020603050405020304" pitchFamily="18" charset="0"/>
              </a:rPr>
              <a:t>số</a:t>
            </a:r>
            <a:r>
              <a:rPr lang="en-US" sz="4800" dirty="0">
                <a:latin typeface="Times New Roman" panose="02020603050405020304" pitchFamily="18" charset="0"/>
              </a:rPr>
              <a:t> </a:t>
            </a:r>
            <a:r>
              <a:rPr lang="en-US" sz="4800" dirty="0" err="1">
                <a:latin typeface="Times New Roman" panose="02020603050405020304" pitchFamily="18" charset="0"/>
              </a:rPr>
              <a:t>logarit</a:t>
            </a:r>
            <a:endParaRPr lang="en-US" sz="4800" dirty="0">
              <a:latin typeface="Times New Roman"/>
              <a:ea typeface="Times New Roman"/>
              <a:cs typeface="Times New Roman"/>
            </a:endParaRPr>
          </a:p>
        </p:txBody>
      </p:sp>
      <mc:AlternateContent xmlns:mc="http://schemas.openxmlformats.org/markup-compatibility/2006" xmlns:a14="http://schemas.microsoft.com/office/drawing/2010/main">
        <mc:Choice Requires="a14">
          <p:sp>
            <p:nvSpPr>
              <p:cNvPr id="10" name="Rectangle 9"/>
              <p:cNvSpPr/>
              <p:nvPr/>
            </p:nvSpPr>
            <p:spPr>
              <a:xfrm>
                <a:off x="16313143" y="8806311"/>
                <a:ext cx="6550595" cy="1830118"/>
              </a:xfrm>
              <a:prstGeom prst="rect">
                <a:avLst/>
              </a:prstGeom>
            </p:spPr>
            <p:txBody>
              <a:bodyPr wrap="none" lIns="182889" tIns="91445" rIns="182889" bIns="91445">
                <a:spAutoFit/>
              </a:bodyPr>
              <a:lstStyle/>
              <a:p>
                <a:pPr>
                  <a:lnSpc>
                    <a:spcPct val="115000"/>
                  </a:lnSpc>
                </a:pPr>
                <a14:m>
                  <m:oMathPara xmlns:m="http://schemas.openxmlformats.org/officeDocument/2006/math">
                    <m:oMathParaPr>
                      <m:jc m:val="centerGroup"/>
                    </m:oMathParaPr>
                    <m:oMath xmlns:m="http://schemas.openxmlformats.org/officeDocument/2006/math">
                      <m:r>
                        <a:rPr lang="vi-VN" sz="4800">
                          <a:latin typeface="Cambria Math"/>
                        </a:rPr>
                        <m:t>⇒</m:t>
                      </m:r>
                      <m:sSup>
                        <m:sSupPr>
                          <m:ctrlPr>
                            <a:rPr lang="en-US" sz="4800" i="1">
                              <a:latin typeface="Cambria Math" panose="02040503050406030204" pitchFamily="18" charset="0"/>
                            </a:rPr>
                          </m:ctrlPr>
                        </m:sSupPr>
                        <m:e>
                          <m:d>
                            <m:dPr>
                              <m:ctrlPr>
                                <a:rPr lang="en-US" sz="4800" i="1">
                                  <a:latin typeface="Cambria Math" panose="02040503050406030204" pitchFamily="18" charset="0"/>
                                </a:rPr>
                              </m:ctrlPr>
                            </m:dPr>
                            <m:e>
                              <m:func>
                                <m:funcPr>
                                  <m:ctrlPr>
                                    <a:rPr lang="en-US" sz="4800" i="1">
                                      <a:latin typeface="Cambria Math" panose="02040503050406030204" pitchFamily="18" charset="0"/>
                                    </a:rPr>
                                  </m:ctrlPr>
                                </m:funcPr>
                                <m:fName>
                                  <m:sSub>
                                    <m:sSubPr>
                                      <m:ctrlPr>
                                        <a:rPr lang="en-US" sz="4800" i="1">
                                          <a:latin typeface="Cambria Math" panose="02040503050406030204" pitchFamily="18" charset="0"/>
                                        </a:rPr>
                                      </m:ctrlPr>
                                    </m:sSubPr>
                                    <m:e>
                                      <m:r>
                                        <a:rPr lang="vi-VN" sz="4800">
                                          <a:latin typeface="Cambria Math"/>
                                        </a:rPr>
                                        <m:t>𝒍𝒐𝒈</m:t>
                                      </m:r>
                                    </m:e>
                                    <m:sub>
                                      <m:r>
                                        <a:rPr lang="vi-VN" sz="4800">
                                          <a:latin typeface="Cambria Math"/>
                                        </a:rPr>
                                        <m:t>𝒂</m:t>
                                      </m:r>
                                    </m:sub>
                                  </m:sSub>
                                </m:fName>
                                <m:e>
                                  <m:d>
                                    <m:dPr>
                                      <m:begChr m:val="|"/>
                                      <m:endChr m:val="|"/>
                                      <m:ctrlPr>
                                        <a:rPr lang="en-US" sz="4800" i="1">
                                          <a:latin typeface="Cambria Math" panose="02040503050406030204" pitchFamily="18" charset="0"/>
                                        </a:rPr>
                                      </m:ctrlPr>
                                    </m:dPr>
                                    <m:e>
                                      <m:r>
                                        <a:rPr lang="vi-VN" sz="4800">
                                          <a:latin typeface="Cambria Math"/>
                                        </a:rPr>
                                        <m:t>𝒖</m:t>
                                      </m:r>
                                    </m:e>
                                  </m:d>
                                </m:e>
                              </m:func>
                            </m:e>
                          </m:d>
                        </m:e>
                        <m:sup>
                          <m:r>
                            <a:rPr lang="vi-VN" sz="4800">
                              <a:latin typeface="Cambria Math"/>
                            </a:rPr>
                            <m:t>′</m:t>
                          </m:r>
                        </m:sup>
                      </m:sSup>
                      <m:r>
                        <a:rPr lang="vi-VN" sz="4800">
                          <a:latin typeface="Cambria Math"/>
                        </a:rPr>
                        <m:t>=</m:t>
                      </m:r>
                      <m:f>
                        <m:fPr>
                          <m:ctrlPr>
                            <a:rPr lang="en-US" sz="4800" i="1">
                              <a:latin typeface="Cambria Math" panose="02040503050406030204" pitchFamily="18" charset="0"/>
                            </a:rPr>
                          </m:ctrlPr>
                        </m:fPr>
                        <m:num>
                          <m:sSup>
                            <m:sSupPr>
                              <m:ctrlPr>
                                <a:rPr lang="en-US" sz="4800" i="1">
                                  <a:latin typeface="Cambria Math" panose="02040503050406030204" pitchFamily="18" charset="0"/>
                                </a:rPr>
                              </m:ctrlPr>
                            </m:sSupPr>
                            <m:e>
                              <m:r>
                                <a:rPr lang="vi-VN" sz="4800">
                                  <a:latin typeface="Cambria Math"/>
                                </a:rPr>
                                <m:t>𝒖</m:t>
                              </m:r>
                            </m:e>
                            <m:sup>
                              <m:r>
                                <a:rPr lang="vi-VN" sz="4800">
                                  <a:latin typeface="Cambria Math"/>
                                </a:rPr>
                                <m:t>′</m:t>
                              </m:r>
                            </m:sup>
                          </m:sSup>
                        </m:num>
                        <m:den>
                          <m:r>
                            <a:rPr lang="vi-VN" sz="4800">
                              <a:latin typeface="Cambria Math"/>
                            </a:rPr>
                            <m:t>𝒖</m:t>
                          </m:r>
                          <m:r>
                            <a:rPr lang="vi-VN" sz="4800">
                              <a:latin typeface="Cambria Math"/>
                            </a:rPr>
                            <m:t>.</m:t>
                          </m:r>
                          <m:func>
                            <m:funcPr>
                              <m:ctrlPr>
                                <a:rPr lang="en-US" sz="4800" i="1">
                                  <a:latin typeface="Cambria Math" panose="02040503050406030204" pitchFamily="18" charset="0"/>
                                </a:rPr>
                              </m:ctrlPr>
                            </m:funcPr>
                            <m:fName>
                              <m:r>
                                <a:rPr lang="vi-VN" sz="4800">
                                  <a:latin typeface="Cambria Math"/>
                                </a:rPr>
                                <m:t>𝒍𝒏</m:t>
                              </m:r>
                            </m:fName>
                            <m:e>
                              <m:r>
                                <a:rPr lang="vi-VN" sz="4800">
                                  <a:latin typeface="Cambria Math"/>
                                </a:rPr>
                                <m:t>𝒂</m:t>
                              </m:r>
                            </m:e>
                          </m:func>
                        </m:den>
                      </m:f>
                    </m:oMath>
                  </m:oMathPara>
                </a14:m>
                <a:endParaRPr lang="en-US" sz="4800"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8155509" y="4403155"/>
                <a:ext cx="3274871" cy="915059"/>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6860810" y="10183090"/>
                <a:ext cx="4721781" cy="1829860"/>
              </a:xfrm>
              <a:prstGeom prst="rect">
                <a:avLst/>
              </a:prstGeom>
            </p:spPr>
            <p:txBody>
              <a:bodyPr wrap="none" lIns="182889" tIns="91445" rIns="182889" bIns="91445">
                <a:spAutoFit/>
              </a:bodyPr>
              <a:lstStyle/>
              <a:p>
                <a:pPr>
                  <a:lnSpc>
                    <a:spcPct val="115000"/>
                  </a:lnSpc>
                </a:pPr>
                <a14:m>
                  <m:oMathPara xmlns:m="http://schemas.openxmlformats.org/officeDocument/2006/math">
                    <m:oMathParaPr>
                      <m:jc m:val="centerGroup"/>
                    </m:oMathParaPr>
                    <m:oMath xmlns:m="http://schemas.openxmlformats.org/officeDocument/2006/math">
                      <m:r>
                        <a:rPr lang="vi-VN" sz="4800">
                          <a:latin typeface="Cambria Math"/>
                        </a:rPr>
                        <m:t>⇒(</m:t>
                      </m:r>
                      <m:func>
                        <m:funcPr>
                          <m:ctrlPr>
                            <a:rPr lang="en-US" sz="4800" i="1">
                              <a:latin typeface="Cambria Math" panose="02040503050406030204" pitchFamily="18" charset="0"/>
                            </a:rPr>
                          </m:ctrlPr>
                        </m:funcPr>
                        <m:fName>
                          <m:r>
                            <a:rPr lang="vi-VN" sz="4800">
                              <a:latin typeface="Cambria Math"/>
                            </a:rPr>
                            <m:t>𝒍𝒏</m:t>
                          </m:r>
                        </m:fName>
                        <m:e>
                          <m:d>
                            <m:dPr>
                              <m:begChr m:val="|"/>
                              <m:endChr m:val="|"/>
                              <m:ctrlPr>
                                <a:rPr lang="en-US" sz="4800" i="1">
                                  <a:latin typeface="Cambria Math" panose="02040503050406030204" pitchFamily="18" charset="0"/>
                                </a:rPr>
                              </m:ctrlPr>
                            </m:dPr>
                            <m:e>
                              <m:r>
                                <a:rPr lang="vi-VN" sz="4800">
                                  <a:latin typeface="Cambria Math"/>
                                </a:rPr>
                                <m:t>𝒖</m:t>
                              </m:r>
                            </m:e>
                          </m:d>
                        </m:e>
                      </m:func>
                      <m:sSup>
                        <m:sSupPr>
                          <m:ctrlPr>
                            <a:rPr lang="en-US" sz="4800" i="1">
                              <a:latin typeface="Cambria Math" panose="02040503050406030204" pitchFamily="18" charset="0"/>
                            </a:rPr>
                          </m:ctrlPr>
                        </m:sSupPr>
                        <m:e>
                          <m:r>
                            <a:rPr lang="vi-VN" sz="4800">
                              <a:latin typeface="Cambria Math"/>
                            </a:rPr>
                            <m:t>)</m:t>
                          </m:r>
                        </m:e>
                        <m:sup>
                          <m:r>
                            <a:rPr lang="vi-VN" sz="4800">
                              <a:latin typeface="Cambria Math"/>
                            </a:rPr>
                            <m:t>′</m:t>
                          </m:r>
                        </m:sup>
                      </m:sSup>
                      <m:r>
                        <a:rPr lang="vi-VN" sz="4800">
                          <a:latin typeface="Cambria Math"/>
                        </a:rPr>
                        <m:t>=</m:t>
                      </m:r>
                      <m:f>
                        <m:fPr>
                          <m:ctrlPr>
                            <a:rPr lang="en-US" sz="4800" i="1">
                              <a:latin typeface="Cambria Math" panose="02040503050406030204" pitchFamily="18" charset="0"/>
                            </a:rPr>
                          </m:ctrlPr>
                        </m:fPr>
                        <m:num>
                          <m:sSup>
                            <m:sSupPr>
                              <m:ctrlPr>
                                <a:rPr lang="en-US" sz="4800" i="1">
                                  <a:latin typeface="Cambria Math" panose="02040503050406030204" pitchFamily="18" charset="0"/>
                                </a:rPr>
                              </m:ctrlPr>
                            </m:sSupPr>
                            <m:e>
                              <m:r>
                                <a:rPr lang="vi-VN" sz="4800">
                                  <a:latin typeface="Cambria Math"/>
                                </a:rPr>
                                <m:t>𝒖</m:t>
                              </m:r>
                            </m:e>
                            <m:sup>
                              <m:r>
                                <a:rPr lang="vi-VN" sz="4800">
                                  <a:latin typeface="Cambria Math"/>
                                </a:rPr>
                                <m:t>′</m:t>
                              </m:r>
                            </m:sup>
                          </m:sSup>
                        </m:num>
                        <m:den>
                          <m:r>
                            <a:rPr lang="vi-VN" sz="4800">
                              <a:latin typeface="Cambria Math"/>
                            </a:rPr>
                            <m:t>𝒖</m:t>
                          </m:r>
                        </m:den>
                      </m:f>
                    </m:oMath>
                  </m:oMathPara>
                </a14:m>
                <a:endParaRPr lang="en-US" sz="4800" dirty="0">
                  <a:latin typeface="Times New Roman"/>
                  <a:ea typeface="Times New Roman"/>
                  <a:cs typeface="Times New Roman"/>
                </a:endParaRPr>
              </a:p>
            </p:txBody>
          </p:sp>
        </mc:Choice>
        <mc:Fallback xmlns="">
          <p:sp>
            <p:nvSpPr>
              <p:cNvPr id="11" name="Rectangle 10"/>
              <p:cNvSpPr>
                <a:spLocks noRot="1" noChangeAspect="1" noMove="1" noResize="1" noEditPoints="1" noAdjustHandles="1" noChangeArrowheads="1" noChangeShapeType="1" noTextEdit="1"/>
              </p:cNvSpPr>
              <p:nvPr/>
            </p:nvSpPr>
            <p:spPr>
              <a:xfrm>
                <a:off x="8429307" y="5091545"/>
                <a:ext cx="2360583" cy="914930"/>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000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50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50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50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50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1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50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50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1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50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1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50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1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50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6851" y="5413446"/>
            <a:ext cx="23857074" cy="3425754"/>
            <a:chOff x="184495" y="3636275"/>
            <a:chExt cx="11926984" cy="4646577"/>
          </a:xfrm>
        </p:grpSpPr>
        <p:sp>
          <p:nvSpPr>
            <p:cNvPr id="5" name="Rounded Rectangle 4"/>
            <p:cNvSpPr/>
            <p:nvPr/>
          </p:nvSpPr>
          <p:spPr>
            <a:xfrm>
              <a:off x="184495" y="3865217"/>
              <a:ext cx="11926984" cy="441763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6" name="Group 5"/>
            <p:cNvGrpSpPr/>
            <p:nvPr/>
          </p:nvGrpSpPr>
          <p:grpSpPr>
            <a:xfrm>
              <a:off x="203200" y="3636275"/>
              <a:ext cx="2342698" cy="1235859"/>
              <a:chOff x="1275608" y="6239450"/>
              <a:chExt cx="4592537" cy="2245496"/>
            </a:xfrm>
          </p:grpSpPr>
          <p:sp>
            <p:nvSpPr>
              <p:cNvPr id="7" name="Freeform 20"/>
              <p:cNvSpPr>
                <a:spLocks/>
              </p:cNvSpPr>
              <p:nvPr/>
            </p:nvSpPr>
            <p:spPr bwMode="auto">
              <a:xfrm rot="16200000" flipV="1">
                <a:off x="2751126" y="5367924"/>
                <a:ext cx="2162148"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a:p>
            </p:txBody>
          </p:sp>
          <p:sp>
            <p:nvSpPr>
              <p:cNvPr id="8" name="TextBox 7"/>
              <p:cNvSpPr txBox="1"/>
              <p:nvPr/>
            </p:nvSpPr>
            <p:spPr>
              <a:xfrm>
                <a:off x="2187353" y="6239450"/>
                <a:ext cx="2633359" cy="922706"/>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3"/>
                <a:ext cx="852450" cy="2153998"/>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0" y="6378164"/>
                <a:ext cx="609910" cy="210678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p:grpSp>
        <p:nvGrpSpPr>
          <p:cNvPr id="20" name="Group 19"/>
          <p:cNvGrpSpPr/>
          <p:nvPr/>
        </p:nvGrpSpPr>
        <p:grpSpPr>
          <a:xfrm>
            <a:off x="290856" y="-11380"/>
            <a:ext cx="24128137" cy="2515109"/>
            <a:chOff x="534989" y="1869705"/>
            <a:chExt cx="23646864" cy="2109144"/>
          </a:xfrm>
        </p:grpSpPr>
        <p:grpSp>
          <p:nvGrpSpPr>
            <p:cNvPr id="21" name="Group 20"/>
            <p:cNvGrpSpPr/>
            <p:nvPr/>
          </p:nvGrpSpPr>
          <p:grpSpPr>
            <a:xfrm>
              <a:off x="534989" y="1869705"/>
              <a:ext cx="23561504" cy="1930735"/>
              <a:chOff x="534989" y="1647866"/>
              <a:chExt cx="23561504" cy="1930735"/>
            </a:xfrm>
          </p:grpSpPr>
          <p:sp>
            <p:nvSpPr>
              <p:cNvPr id="25" name="Rounded Rectangle 24"/>
              <p:cNvSpPr/>
              <p:nvPr/>
            </p:nvSpPr>
            <p:spPr bwMode="auto">
              <a:xfrm>
                <a:off x="755649" y="1720890"/>
                <a:ext cx="23340844"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262858" y="1702079"/>
                  <a:ext cx="2658427" cy="8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600" err="1">
                      <a:solidFill>
                        <a:schemeClr val="bg1"/>
                      </a:solidFill>
                      <a:latin typeface="Tahoma" pitchFamily="34" charset="0"/>
                      <a:cs typeface="Tahoma" pitchFamily="34" charset="0"/>
                    </a:rPr>
                    <a:t>Câu</a:t>
                  </a:r>
                  <a:r>
                    <a:rPr lang="en-US" sz="5600">
                      <a:solidFill>
                        <a:schemeClr val="bg1"/>
                      </a:solidFill>
                      <a:latin typeface="Tahoma" pitchFamily="34" charset="0"/>
                      <a:cs typeface="Tahoma" pitchFamily="34" charset="0"/>
                    </a:rPr>
                    <a:t> 3</a:t>
                  </a:r>
                  <a:endParaRPr lang="en-US" sz="56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1939336" y="1953316"/>
                  <a:ext cx="22242517" cy="2025533"/>
                </a:xfrm>
                <a:prstGeom prst="rect">
                  <a:avLst/>
                </a:prstGeom>
                <a:noFill/>
              </p:spPr>
              <p:txBody>
                <a:bodyPr wrap="square" rtlCol="0">
                  <a:spAutoFit/>
                </a:bodyPr>
                <a:lstStyle/>
                <a:p>
                  <a:pPr>
                    <a:lnSpc>
                      <a:spcPct val="107000"/>
                    </a:lnSpc>
                  </a:pP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b="1">
                      <a:solidFill>
                        <a:srgbClr val="FF0000"/>
                      </a:solidFill>
                    </a:rPr>
                    <a:t> </a:t>
                  </a:r>
                  <a:r>
                    <a:rPr lang="vi-VN" sz="5400">
                      <a:solidFill>
                        <a:schemeClr val="tx1"/>
                      </a:solidFill>
                      <a:latin typeface="+mj-lt"/>
                    </a:rPr>
                    <a:t>Tập xác định </a:t>
                  </a:r>
                  <a14:m>
                    <m:oMath xmlns:m="http://schemas.openxmlformats.org/officeDocument/2006/math">
                      <m:r>
                        <a:rPr lang="vi-VN" sz="5400" i="1">
                          <a:solidFill>
                            <a:schemeClr val="tx1"/>
                          </a:solidFill>
                          <a:latin typeface="Cambria Math"/>
                        </a:rPr>
                        <m:t>𝐷</m:t>
                      </m:r>
                    </m:oMath>
                  </a14:m>
                  <a:r>
                    <a:rPr lang="vi-VN" sz="5400">
                      <a:solidFill>
                        <a:schemeClr val="tx1"/>
                      </a:solidFill>
                      <a:latin typeface="+mj-lt"/>
                    </a:rPr>
                    <a:t> của hàm số </a:t>
                  </a:r>
                  <a14:m>
                    <m:oMath xmlns:m="http://schemas.openxmlformats.org/officeDocument/2006/math">
                      <m:r>
                        <a:rPr lang="vi-VN" sz="5400" i="1">
                          <a:solidFill>
                            <a:schemeClr val="tx1"/>
                          </a:solidFill>
                          <a:latin typeface="Cambria Math"/>
                        </a:rPr>
                        <m:t>𝑦</m:t>
                      </m:r>
                      <m:r>
                        <a:rPr lang="vi-VN" sz="5400" i="1">
                          <a:solidFill>
                            <a:schemeClr val="tx1"/>
                          </a:solidFill>
                          <a:latin typeface="Cambria Math"/>
                        </a:rPr>
                        <m:t>=</m:t>
                      </m:r>
                      <m:sSup>
                        <m:sSupPr>
                          <m:ctrlPr>
                            <a:rPr lang="en-US" sz="5400" i="1">
                              <a:solidFill>
                                <a:schemeClr val="tx1"/>
                              </a:solidFill>
                              <a:latin typeface="Cambria Math" panose="02040503050406030204" pitchFamily="18" charset="0"/>
                            </a:rPr>
                          </m:ctrlPr>
                        </m:sSupPr>
                        <m:e>
                          <m:d>
                            <m:dPr>
                              <m:ctrlPr>
                                <a:rPr lang="en-US" sz="5400" i="1">
                                  <a:solidFill>
                                    <a:schemeClr val="tx1"/>
                                  </a:solidFill>
                                  <a:latin typeface="Cambria Math" panose="02040503050406030204" pitchFamily="18" charset="0"/>
                                </a:rPr>
                              </m:ctrlPr>
                            </m:dPr>
                            <m:e>
                              <m:f>
                                <m:fPr>
                                  <m:ctrlPr>
                                    <a:rPr lang="en-US" sz="5400" i="1">
                                      <a:solidFill>
                                        <a:schemeClr val="tx1"/>
                                      </a:solidFill>
                                      <a:latin typeface="Cambria Math" panose="02040503050406030204" pitchFamily="18" charset="0"/>
                                    </a:rPr>
                                  </m:ctrlPr>
                                </m:fPr>
                                <m:num>
                                  <m:r>
                                    <a:rPr lang="vi-VN" sz="5400" i="1">
                                      <a:solidFill>
                                        <a:schemeClr val="tx1"/>
                                      </a:solidFill>
                                      <a:latin typeface="Cambria Math"/>
                                    </a:rPr>
                                    <m:t>1</m:t>
                                  </m:r>
                                </m:num>
                                <m:den>
                                  <m:r>
                                    <a:rPr lang="vi-VN" sz="5400" i="1">
                                      <a:solidFill>
                                        <a:schemeClr val="tx1"/>
                                      </a:solidFill>
                                      <a:latin typeface="Cambria Math"/>
                                    </a:rPr>
                                    <m:t>2</m:t>
                                  </m:r>
                                </m:den>
                              </m:f>
                            </m:e>
                          </m:d>
                        </m:e>
                        <m:sup>
                          <m:r>
                            <a:rPr lang="vi-VN" sz="5400" i="1">
                              <a:solidFill>
                                <a:schemeClr val="tx1"/>
                              </a:solidFill>
                              <a:latin typeface="Cambria Math"/>
                            </a:rPr>
                            <m:t>𝑥</m:t>
                          </m:r>
                        </m:sup>
                      </m:sSup>
                    </m:oMath>
                  </a14:m>
                  <a:r>
                    <a:rPr lang="vi-VN" sz="5400">
                      <a:solidFill>
                        <a:schemeClr val="tx1"/>
                      </a:solidFill>
                      <a:latin typeface="+mj-lt"/>
                    </a:rPr>
                    <a:t> là</a:t>
                  </a:r>
                  <a:br>
                    <a:rPr lang="en-US" sz="5400">
                      <a:solidFill>
                        <a:schemeClr val="tx1"/>
                      </a:solidFill>
                      <a:latin typeface="+mj-lt"/>
                    </a:rPr>
                  </a:br>
                  <a:endParaRPr lang="en-US" sz="5400" dirty="0">
                    <a:solidFill>
                      <a:schemeClr val="tx1"/>
                    </a:solidFill>
                    <a:latin typeface="+mj-lt"/>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939336" y="1953316"/>
                  <a:ext cx="22242517" cy="2025533"/>
                </a:xfrm>
                <a:prstGeom prst="rect">
                  <a:avLst/>
                </a:prstGeom>
                <a:blipFill rotWithShape="1">
                  <a:blip r:embed="rId2"/>
                  <a:stretch>
                    <a:fillRect/>
                  </a:stretch>
                </a:blipFill>
                <a:extLst/>
              </p:spPr>
              <p:txBody>
                <a:bodyPr/>
                <a:lstStyle/>
                <a:p>
                  <a:r>
                    <a:rPr lang="en-US">
                      <a:noFill/>
                    </a:rPr>
                    <a:t> </a:t>
                  </a:r>
                </a:p>
              </p:txBody>
            </p:sp>
          </mc:Fallback>
        </mc:AlternateContent>
      </p:grpSp>
      <p:grpSp>
        <p:nvGrpSpPr>
          <p:cNvPr id="12" name="Group 11"/>
          <p:cNvGrpSpPr/>
          <p:nvPr/>
        </p:nvGrpSpPr>
        <p:grpSpPr>
          <a:xfrm>
            <a:off x="1338160" y="2352763"/>
            <a:ext cx="8493227" cy="1247420"/>
            <a:chOff x="531850" y="1176381"/>
            <a:chExt cx="4246061" cy="623710"/>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71" name="TextBox 70"/>
                <p:cNvSpPr txBox="1"/>
                <p:nvPr/>
              </p:nvSpPr>
              <p:spPr>
                <a:xfrm>
                  <a:off x="600384" y="1176381"/>
                  <a:ext cx="4177527" cy="575286"/>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5400">
                            <a:latin typeface="Cambria Math"/>
                          </a:rPr>
                          <m:t>𝐷</m:t>
                        </m:r>
                        <m:r>
                          <a:rPr lang="en-US" sz="5400">
                            <a:latin typeface="Cambria Math"/>
                          </a:rPr>
                          <m:t>=</m:t>
                        </m:r>
                        <m:r>
                          <a:rPr lang="en-US" sz="5400">
                            <a:latin typeface="Cambria Math"/>
                          </a:rPr>
                          <m:t>ℝ</m:t>
                        </m:r>
                      </m:oMath>
                    </m:oMathPara>
                  </a14:m>
                  <a:endParaRPr lang="en-US" sz="5400" dirty="0"/>
                </a:p>
              </p:txBody>
            </p:sp>
          </mc:Choice>
          <mc:Fallback xmlns="">
            <p:sp>
              <p:nvSpPr>
                <p:cNvPr id="71" name="TextBox 70"/>
                <p:cNvSpPr txBox="1">
                  <a:spLocks noRot="1" noChangeAspect="1" noMove="1" noResize="1" noEditPoints="1" noAdjustHandles="1" noChangeArrowheads="1" noChangeShapeType="1" noTextEdit="1"/>
                </p:cNvSpPr>
                <p:nvPr/>
              </p:nvSpPr>
              <p:spPr>
                <a:xfrm>
                  <a:off x="600384" y="1176381"/>
                  <a:ext cx="4177527" cy="575286"/>
                </a:xfrm>
                <a:prstGeom prst="rect">
                  <a:avLst/>
                </a:prstGeom>
                <a:blipFill rotWithShape="1">
                  <a:blip r:embed="rId3"/>
                  <a:stretch>
                    <a:fillRect/>
                  </a:stretch>
                </a:blipFill>
              </p:spPr>
              <p:txBody>
                <a:bodyPr/>
                <a:lstStyle/>
                <a:p>
                  <a:r>
                    <a:rPr lang="en-US">
                      <a:noFill/>
                    </a:rPr>
                    <a:t> </a:t>
                  </a:r>
                </a:p>
              </p:txBody>
            </p:sp>
          </mc:Fallback>
        </mc:AlternateContent>
      </p:grpSp>
      <p:grpSp>
        <p:nvGrpSpPr>
          <p:cNvPr id="13" name="Group 12"/>
          <p:cNvGrpSpPr/>
          <p:nvPr/>
        </p:nvGrpSpPr>
        <p:grpSpPr>
          <a:xfrm>
            <a:off x="9831385" y="2352763"/>
            <a:ext cx="11395228" cy="1299262"/>
            <a:chOff x="4754081" y="1176381"/>
            <a:chExt cx="2835361" cy="649631"/>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6" name="Oval 65"/>
            <p:cNvSpPr/>
            <p:nvPr/>
          </p:nvSpPr>
          <p:spPr>
            <a:xfrm>
              <a:off x="4754081" y="1176381"/>
              <a:ext cx="336234" cy="63474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68" name="TextBox 67"/>
                <p:cNvSpPr txBox="1"/>
                <p:nvPr/>
              </p:nvSpPr>
              <p:spPr>
                <a:xfrm>
                  <a:off x="5090316" y="1197635"/>
                  <a:ext cx="2499126" cy="628377"/>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6000">
                            <a:latin typeface="Cambria Math"/>
                          </a:rPr>
                          <m:t>𝐷</m:t>
                        </m:r>
                        <m:r>
                          <a:rPr lang="en-US" sz="6000">
                            <a:latin typeface="Cambria Math"/>
                          </a:rPr>
                          <m:t>=</m:t>
                        </m:r>
                        <m:d>
                          <m:dPr>
                            <m:ctrlPr>
                              <a:rPr lang="en-US" sz="6000" i="1">
                                <a:latin typeface="Cambria Math" panose="02040503050406030204" pitchFamily="18" charset="0"/>
                              </a:rPr>
                            </m:ctrlPr>
                          </m:dPr>
                          <m:e>
                            <m:r>
                              <a:rPr lang="en-US" sz="6000">
                                <a:latin typeface="Cambria Math"/>
                              </a:rPr>
                              <m:t>−∞;0</m:t>
                            </m:r>
                          </m:e>
                        </m:d>
                        <m:r>
                          <a:rPr lang="en-US" sz="6000">
                            <a:latin typeface="Cambria Math"/>
                          </a:rPr>
                          <m:t>.</m:t>
                        </m:r>
                      </m:oMath>
                    </m:oMathPara>
                  </a14:m>
                  <a:endParaRPr lang="en-US" sz="5600" dirty="0"/>
                </a:p>
              </p:txBody>
            </p:sp>
          </mc:Choice>
          <mc:Fallback xmlns="">
            <p:sp>
              <p:nvSpPr>
                <p:cNvPr id="68" name="TextBox 67"/>
                <p:cNvSpPr txBox="1">
                  <a:spLocks noRot="1" noChangeAspect="1" noMove="1" noResize="1" noEditPoints="1" noAdjustHandles="1" noChangeArrowheads="1" noChangeShapeType="1" noTextEdit="1"/>
                </p:cNvSpPr>
                <p:nvPr/>
              </p:nvSpPr>
              <p:spPr>
                <a:xfrm>
                  <a:off x="5090316" y="1197635"/>
                  <a:ext cx="2499126" cy="628377"/>
                </a:xfrm>
                <a:prstGeom prst="rect">
                  <a:avLst/>
                </a:prstGeom>
                <a:blipFill rotWithShape="1">
                  <a:blip r:embed="rId4"/>
                  <a:stretch>
                    <a:fillRect/>
                  </a:stretch>
                </a:blipFill>
              </p:spPr>
              <p:txBody>
                <a:bodyPr/>
                <a:lstStyle/>
                <a:p>
                  <a:r>
                    <a:rPr lang="en-US">
                      <a:noFill/>
                    </a:rPr>
                    <a:t> </a:t>
                  </a:r>
                </a:p>
              </p:txBody>
            </p:sp>
          </mc:Fallback>
        </mc:AlternateContent>
      </p:grpSp>
      <p:grpSp>
        <p:nvGrpSpPr>
          <p:cNvPr id="14" name="Group 13"/>
          <p:cNvGrpSpPr/>
          <p:nvPr/>
        </p:nvGrpSpPr>
        <p:grpSpPr>
          <a:xfrm>
            <a:off x="1260459" y="3643845"/>
            <a:ext cx="8178344" cy="1264318"/>
            <a:chOff x="7909599" y="1193853"/>
            <a:chExt cx="4088640" cy="632159"/>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74" name="TextBox 73"/>
                <p:cNvSpPr txBox="1"/>
                <p:nvPr/>
              </p:nvSpPr>
              <p:spPr>
                <a:xfrm>
                  <a:off x="7909599" y="1197635"/>
                  <a:ext cx="4088639" cy="628377"/>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6000">
                            <a:latin typeface="Cambria Math"/>
                          </a:rPr>
                          <m:t>𝐷</m:t>
                        </m:r>
                        <m:r>
                          <a:rPr lang="en-US" sz="6000">
                            <a:latin typeface="Cambria Math"/>
                          </a:rPr>
                          <m:t>=</m:t>
                        </m:r>
                        <m:d>
                          <m:dPr>
                            <m:ctrlPr>
                              <a:rPr lang="en-US" sz="6000" i="1">
                                <a:latin typeface="Cambria Math" panose="02040503050406030204" pitchFamily="18" charset="0"/>
                              </a:rPr>
                            </m:ctrlPr>
                          </m:dPr>
                          <m:e>
                            <m:r>
                              <a:rPr lang="en-US" sz="6000">
                                <a:latin typeface="Cambria Math"/>
                              </a:rPr>
                              <m:t>0;+∞</m:t>
                            </m:r>
                          </m:e>
                        </m:d>
                        <m:r>
                          <a:rPr lang="en-US" sz="6000">
                            <a:latin typeface="Cambria Math"/>
                          </a:rPr>
                          <m:t>.</m:t>
                        </m:r>
                      </m:oMath>
                    </m:oMathPara>
                  </a14:m>
                  <a:endParaRPr lang="en-US" sz="5600" dirty="0"/>
                </a:p>
              </p:txBody>
            </p:sp>
          </mc:Choice>
          <mc:Fallback xmlns="">
            <p:sp>
              <p:nvSpPr>
                <p:cNvPr id="74" name="TextBox 73"/>
                <p:cNvSpPr txBox="1">
                  <a:spLocks noRot="1" noChangeAspect="1" noMove="1" noResize="1" noEditPoints="1" noAdjustHandles="1" noChangeArrowheads="1" noChangeShapeType="1" noTextEdit="1"/>
                </p:cNvSpPr>
                <p:nvPr/>
              </p:nvSpPr>
              <p:spPr>
                <a:xfrm>
                  <a:off x="7909599" y="1197635"/>
                  <a:ext cx="4088639" cy="628377"/>
                </a:xfrm>
                <a:prstGeom prst="rect">
                  <a:avLst/>
                </a:prstGeom>
                <a:blipFill rotWithShape="1">
                  <a:blip r:embed="rId5"/>
                  <a:stretch>
                    <a:fillRect/>
                  </a:stretch>
                </a:blipFill>
              </p:spPr>
              <p:txBody>
                <a:bodyPr/>
                <a:lstStyle/>
                <a:p>
                  <a:r>
                    <a:rPr lang="en-US">
                      <a:noFill/>
                    </a:rPr>
                    <a:t> </a:t>
                  </a:r>
                </a:p>
              </p:txBody>
            </p:sp>
          </mc:Fallback>
        </mc:AlternateContent>
      </p:grpSp>
      <p:grpSp>
        <p:nvGrpSpPr>
          <p:cNvPr id="3" name="Group 2"/>
          <p:cNvGrpSpPr/>
          <p:nvPr/>
        </p:nvGrpSpPr>
        <p:grpSpPr>
          <a:xfrm>
            <a:off x="10620581" y="3643845"/>
            <a:ext cx="10606030" cy="1264318"/>
            <a:chOff x="9551159" y="1182823"/>
            <a:chExt cx="2633336" cy="632159"/>
          </a:xfrm>
        </p:grpSpPr>
        <p:sp>
          <p:nvSpPr>
            <p:cNvPr id="75" name="Rectangle 74"/>
            <p:cNvSpPr/>
            <p:nvPr/>
          </p:nvSpPr>
          <p:spPr>
            <a:xfrm>
              <a:off x="9551159" y="118282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77" name="TextBox 76"/>
                <p:cNvSpPr txBox="1"/>
                <p:nvPr/>
              </p:nvSpPr>
              <p:spPr>
                <a:xfrm>
                  <a:off x="9753474" y="1186605"/>
                  <a:ext cx="2431021" cy="628377"/>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6000">
                            <a:latin typeface="Cambria Math"/>
                          </a:rPr>
                          <m:t>𝐷</m:t>
                        </m:r>
                        <m:r>
                          <a:rPr lang="en-US" sz="6000">
                            <a:latin typeface="Cambria Math"/>
                          </a:rPr>
                          <m:t>=</m:t>
                        </m:r>
                        <m:r>
                          <a:rPr lang="en-US" sz="6000">
                            <a:latin typeface="Cambria Math"/>
                          </a:rPr>
                          <m:t>ℝ</m:t>
                        </m:r>
                        <m:r>
                          <a:rPr lang="en-US" sz="6000">
                            <a:latin typeface="Cambria Math"/>
                          </a:rPr>
                          <m:t>\</m:t>
                        </m:r>
                        <m:d>
                          <m:dPr>
                            <m:begChr m:val="{"/>
                            <m:endChr m:val="}"/>
                            <m:ctrlPr>
                              <a:rPr lang="en-US" sz="6000" i="1">
                                <a:latin typeface="Cambria Math" panose="02040503050406030204" pitchFamily="18" charset="0"/>
                              </a:rPr>
                            </m:ctrlPr>
                          </m:dPr>
                          <m:e>
                            <m:r>
                              <a:rPr lang="en-US" sz="6000">
                                <a:latin typeface="Cambria Math"/>
                              </a:rPr>
                              <m:t>0</m:t>
                            </m:r>
                          </m:e>
                        </m:d>
                        <m:r>
                          <a:rPr lang="en-US" sz="6000">
                            <a:latin typeface="Cambria Math"/>
                          </a:rPr>
                          <m:t>.</m:t>
                        </m:r>
                      </m:oMath>
                    </m:oMathPara>
                  </a14:m>
                  <a:endParaRPr lang="en-US" sz="6000"/>
                </a:p>
              </p:txBody>
            </p:sp>
          </mc:Choice>
          <mc:Fallback xmlns="">
            <p:sp>
              <p:nvSpPr>
                <p:cNvPr id="77" name="TextBox 76"/>
                <p:cNvSpPr txBox="1">
                  <a:spLocks noRot="1" noChangeAspect="1" noMove="1" noResize="1" noEditPoints="1" noAdjustHandles="1" noChangeArrowheads="1" noChangeShapeType="1" noTextEdit="1"/>
                </p:cNvSpPr>
                <p:nvPr/>
              </p:nvSpPr>
              <p:spPr>
                <a:xfrm>
                  <a:off x="9753474" y="1186605"/>
                  <a:ext cx="2431021" cy="628377"/>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4" name="Rectangle 93"/>
              <p:cNvSpPr/>
              <p:nvPr/>
            </p:nvSpPr>
            <p:spPr>
              <a:xfrm>
                <a:off x="5151786" y="5626678"/>
                <a:ext cx="19180110" cy="1939002"/>
              </a:xfrm>
              <a:prstGeom prst="rect">
                <a:avLst/>
              </a:prstGeom>
              <a:noFill/>
            </p:spPr>
            <p:txBody>
              <a:bodyPr wrap="square" lIns="182889" tIns="91445" rIns="182889" bIns="91445" rtlCol="0">
                <a:spAutoFit/>
              </a:bodyPr>
              <a:lstStyle/>
              <a:p>
                <a:pPr algn="ctr"/>
                <a14:m>
                  <m:oMath xmlns:m="http://schemas.openxmlformats.org/officeDocument/2006/math">
                    <m:r>
                      <m:rPr>
                        <m:nor/>
                      </m:rPr>
                      <a:rPr lang="en-US" sz="5400" i="0" smtClean="0">
                        <a:solidFill>
                          <a:schemeClr val="tx1"/>
                        </a:solidFill>
                        <a:latin typeface="Times New Roman" pitchFamily="18" charset="0"/>
                        <a:cs typeface="Times New Roman" pitchFamily="18" charset="0"/>
                      </a:rPr>
                      <m:t>H</m:t>
                    </m:r>
                    <m:r>
                      <m:rPr>
                        <m:nor/>
                      </m:rPr>
                      <a:rPr lang="en-US" sz="5400" i="0" smtClean="0">
                        <a:solidFill>
                          <a:schemeClr val="tx1"/>
                        </a:solidFill>
                        <a:latin typeface="Times New Roman" pitchFamily="18" charset="0"/>
                        <a:cs typeface="Times New Roman" pitchFamily="18" charset="0"/>
                      </a:rPr>
                      <m:t>à</m:t>
                    </m:r>
                    <m:r>
                      <m:rPr>
                        <m:nor/>
                      </m:rPr>
                      <a:rPr lang="en-US" sz="5400" i="0" smtClean="0">
                        <a:solidFill>
                          <a:schemeClr val="tx1"/>
                        </a:solidFill>
                        <a:latin typeface="Times New Roman" pitchFamily="18" charset="0"/>
                        <a:cs typeface="Times New Roman" pitchFamily="18" charset="0"/>
                      </a:rPr>
                      <m:t>m</m:t>
                    </m:r>
                  </m:oMath>
                </a14:m>
                <a:r>
                  <a:rPr lang="en-US" sz="5400">
                    <a:solidFill>
                      <a:schemeClr val="tx1"/>
                    </a:solidFill>
                    <a:latin typeface="Times New Roman" pitchFamily="18" charset="0"/>
                    <a:cs typeface="Times New Roman" pitchFamily="18" charset="0"/>
                  </a:rPr>
                  <a:t> số đã cho là hàm số mũ nên có tập xác định là </a:t>
                </a:r>
                <a14:m>
                  <m:oMath xmlns:m="http://schemas.openxmlformats.org/officeDocument/2006/math">
                    <m:r>
                      <a:rPr lang="en-US" sz="5400">
                        <a:latin typeface="Cambria Math"/>
                      </a:rPr>
                      <m:t>𝐷</m:t>
                    </m:r>
                    <m:r>
                      <a:rPr lang="en-US" sz="5400">
                        <a:latin typeface="Cambria Math"/>
                      </a:rPr>
                      <m:t>=</m:t>
                    </m:r>
                    <m:r>
                      <a:rPr lang="en-US" sz="5400">
                        <a:latin typeface="Cambria Math"/>
                      </a:rPr>
                      <m:t>ℝ</m:t>
                    </m:r>
                  </m:oMath>
                </a14:m>
                <a:endParaRPr lang="en-US" sz="5400" dirty="0"/>
              </a:p>
              <a:p>
                <a:pPr algn="ctr"/>
                <a:endParaRPr lang="en-US" sz="6000">
                  <a:solidFill>
                    <a:schemeClr val="tx1"/>
                  </a:solidFill>
                  <a:latin typeface="Times New Roman" pitchFamily="18" charset="0"/>
                  <a:cs typeface="Times New Roman" pitchFamily="18" charset="0"/>
                </a:endParaRPr>
              </a:p>
            </p:txBody>
          </p:sp>
        </mc:Choice>
        <mc:Fallback xmlns="">
          <p:sp>
            <p:nvSpPr>
              <p:cNvPr id="94" name="Rectangle 93"/>
              <p:cNvSpPr>
                <a:spLocks noRot="1" noChangeAspect="1" noMove="1" noResize="1" noEditPoints="1" noAdjustHandles="1" noChangeArrowheads="1" noChangeShapeType="1" noTextEdit="1"/>
              </p:cNvSpPr>
              <p:nvPr/>
            </p:nvSpPr>
            <p:spPr>
              <a:xfrm>
                <a:off x="5151786" y="5626678"/>
                <a:ext cx="19180110" cy="1939002"/>
              </a:xfrm>
              <a:prstGeom prst="rect">
                <a:avLst/>
              </a:prstGeom>
              <a:blipFill rotWithShape="1">
                <a:blip r:embed="rId7"/>
                <a:stretch>
                  <a:fillRect t="-7233"/>
                </a:stretch>
              </a:blipFill>
            </p:spPr>
            <p:txBody>
              <a:bodyPr/>
              <a:lstStyle/>
              <a:p>
                <a:r>
                  <a:rPr lang="en-US">
                    <a:noFill/>
                  </a:rPr>
                  <a:t> </a:t>
                </a:r>
              </a:p>
            </p:txBody>
          </p:sp>
        </mc:Fallback>
      </mc:AlternateContent>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
        <p:nvSpPr>
          <p:cNvPr id="45" name="Oval 44"/>
          <p:cNvSpPr/>
          <p:nvPr/>
        </p:nvSpPr>
        <p:spPr>
          <a:xfrm>
            <a:off x="190709" y="2314589"/>
            <a:ext cx="1351314" cy="126948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sp>
        <p:nvSpPr>
          <p:cNvPr id="46" name="Oval 45"/>
          <p:cNvSpPr/>
          <p:nvPr/>
        </p:nvSpPr>
        <p:spPr>
          <a:xfrm>
            <a:off x="9799241" y="3693961"/>
            <a:ext cx="1351314" cy="126948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D</a:t>
            </a:r>
            <a:endParaRPr lang="en-US" sz="6400" dirty="0"/>
          </a:p>
        </p:txBody>
      </p:sp>
      <p:sp>
        <p:nvSpPr>
          <p:cNvPr id="47" name="Oval 46"/>
          <p:cNvSpPr/>
          <p:nvPr/>
        </p:nvSpPr>
        <p:spPr>
          <a:xfrm>
            <a:off x="243635" y="3655787"/>
            <a:ext cx="1351314" cy="126948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C</a:t>
            </a:r>
            <a:endParaRPr lang="en-US" sz="6400" dirty="0"/>
          </a:p>
        </p:txBody>
      </p:sp>
      <p:sp>
        <p:nvSpPr>
          <p:cNvPr id="49" name="Oval 48"/>
          <p:cNvSpPr/>
          <p:nvPr/>
        </p:nvSpPr>
        <p:spPr>
          <a:xfrm>
            <a:off x="85582" y="2295017"/>
            <a:ext cx="1516753" cy="1371600"/>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A</a:t>
            </a:r>
            <a:r>
              <a:rPr lang="en-US" sz="6400" b="1">
                <a:latin typeface="Tahoma" pitchFamily="34" charset="0"/>
                <a:ea typeface="Tahoma" pitchFamily="34" charset="0"/>
                <a:cs typeface="Tahoma" pitchFamily="34" charset="0"/>
              </a:rPr>
              <a:t> </a:t>
            </a:r>
            <a:endParaRPr lang="en-US" sz="6400" dirty="0"/>
          </a:p>
        </p:txBody>
      </p:sp>
    </p:spTree>
    <p:extLst>
      <p:ext uri="{BB962C8B-B14F-4D97-AF65-F5344CB8AC3E}">
        <p14:creationId xmlns:p14="http://schemas.microsoft.com/office/powerpoint/2010/main" val="22973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wipe(left)">
                                      <p:cBhvr>
                                        <p:cTn id="12" dur="500"/>
                                        <p:tgtEl>
                                          <p:spTgt spid="9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63" grpId="0" animBg="1"/>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69038" y="4928041"/>
            <a:ext cx="23672882" cy="2844359"/>
            <a:chOff x="184495" y="3636270"/>
            <a:chExt cx="11834900" cy="4481563"/>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36270"/>
              <a:ext cx="2342698" cy="1626000"/>
              <a:chOff x="1275608" y="6239450"/>
              <a:chExt cx="4592537" cy="2954367"/>
            </a:xfrm>
          </p:grpSpPr>
          <p:sp>
            <p:nvSpPr>
              <p:cNvPr id="7" name="Freeform 20"/>
              <p:cNvSpPr>
                <a:spLocks/>
              </p:cNvSpPr>
              <p:nvPr/>
            </p:nvSpPr>
            <p:spPr bwMode="auto">
              <a:xfrm rot="16200000" flipV="1">
                <a:off x="2396689" y="5722360"/>
                <a:ext cx="2871022"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5"/>
                <a:ext cx="852450" cy="2862872"/>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395907" y="6655439"/>
                <a:ext cx="628173" cy="138014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294153" y="90050"/>
            <a:ext cx="24201901" cy="3110350"/>
            <a:chOff x="534987" y="1869705"/>
            <a:chExt cx="2371915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4599" y="1653394"/>
                  <a:ext cx="2097638"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err="1">
                      <a:solidFill>
                        <a:schemeClr val="bg1"/>
                      </a:solidFill>
                      <a:latin typeface="Tahoma" pitchFamily="34" charset="0"/>
                      <a:cs typeface="Tahoma" pitchFamily="34" charset="0"/>
                    </a:rPr>
                    <a:t>Câu</a:t>
                  </a:r>
                  <a:r>
                    <a:rPr lang="en-US" sz="6000">
                      <a:solidFill>
                        <a:schemeClr val="bg1"/>
                      </a:solidFill>
                      <a:latin typeface="Tahoma" pitchFamily="34" charset="0"/>
                      <a:cs typeface="Tahoma" pitchFamily="34" charset="0"/>
                    </a:rPr>
                    <a:t> 4</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682433" y="1933278"/>
                  <a:ext cx="20571712" cy="9291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fontAlgn="base">
                    <a:buClr>
                      <a:srgbClr val="0000FF"/>
                    </a:buClr>
                    <a:tabLst>
                      <a:tab pos="1259903" algn="l"/>
                    </a:tabLst>
                  </a:pPr>
                  <a:r>
                    <a:rPr lang="en-US" sz="6000" b="1">
                      <a:solidFill>
                        <a:schemeClr val="tx1"/>
                      </a:solidFill>
                      <a:latin typeface="Times New Roman" pitchFamily="18" charset="0"/>
                      <a:cs typeface="Times New Roman" pitchFamily="18" charset="0"/>
                    </a:rPr>
                    <a:t>   Tập xác định của hàm số </a:t>
                  </a:r>
                  <a14:m>
                    <m:oMath xmlns:m="http://schemas.openxmlformats.org/officeDocument/2006/math">
                      <m:r>
                        <a:rPr lang="en-US" sz="6000" b="1" i="1">
                          <a:solidFill>
                            <a:schemeClr val="tx1"/>
                          </a:solidFill>
                          <a:latin typeface="Cambria Math"/>
                        </a:rPr>
                        <m:t>𝒚</m:t>
                      </m:r>
                      <m:r>
                        <a:rPr lang="en-US" sz="6000" b="1" i="1">
                          <a:solidFill>
                            <a:schemeClr val="tx1"/>
                          </a:solidFill>
                          <a:latin typeface="Cambria Math"/>
                        </a:rPr>
                        <m:t>=</m:t>
                      </m:r>
                      <m:func>
                        <m:funcPr>
                          <m:ctrlPr>
                            <a:rPr lang="en-US" sz="6000" b="1" i="1">
                              <a:solidFill>
                                <a:schemeClr val="tx1"/>
                              </a:solidFill>
                              <a:latin typeface="Cambria Math" panose="02040503050406030204" pitchFamily="18" charset="0"/>
                            </a:rPr>
                          </m:ctrlPr>
                        </m:funcPr>
                        <m:fName>
                          <m:sSub>
                            <m:sSubPr>
                              <m:ctrlPr>
                                <a:rPr lang="en-US" sz="6000" b="1" i="1">
                                  <a:solidFill>
                                    <a:schemeClr val="tx1"/>
                                  </a:solidFill>
                                  <a:latin typeface="Cambria Math" panose="02040503050406030204" pitchFamily="18" charset="0"/>
                                </a:rPr>
                              </m:ctrlPr>
                            </m:sSubPr>
                            <m:e>
                              <m:r>
                                <a:rPr lang="en-US" sz="6000" b="1" i="1">
                                  <a:solidFill>
                                    <a:schemeClr val="tx1"/>
                                  </a:solidFill>
                                  <a:latin typeface="Cambria Math"/>
                                </a:rPr>
                                <m:t>𝒍𝒐𝒈</m:t>
                              </m:r>
                            </m:e>
                            <m:sub>
                              <m:r>
                                <a:rPr lang="en-US" sz="6000" b="1" i="1">
                                  <a:solidFill>
                                    <a:schemeClr val="tx1"/>
                                  </a:solidFill>
                                  <a:latin typeface="Cambria Math"/>
                                </a:rPr>
                                <m:t>𝟐</m:t>
                              </m:r>
                            </m:sub>
                          </m:sSub>
                        </m:fName>
                        <m:e>
                          <m:d>
                            <m:dPr>
                              <m:ctrlPr>
                                <a:rPr lang="en-US" sz="6000" b="1" i="1">
                                  <a:solidFill>
                                    <a:schemeClr val="tx1"/>
                                  </a:solidFill>
                                  <a:latin typeface="Cambria Math" panose="02040503050406030204" pitchFamily="18" charset="0"/>
                                </a:rPr>
                              </m:ctrlPr>
                            </m:dPr>
                            <m:e>
                              <m:r>
                                <a:rPr lang="en-US" sz="6000" b="1" i="1">
                                  <a:solidFill>
                                    <a:schemeClr val="tx1"/>
                                  </a:solidFill>
                                  <a:latin typeface="Cambria Math"/>
                                </a:rPr>
                                <m:t>𝟏𝟎</m:t>
                              </m:r>
                              <m:r>
                                <a:rPr lang="en-US" sz="6000" b="1" i="1">
                                  <a:solidFill>
                                    <a:schemeClr val="tx1"/>
                                  </a:solidFill>
                                  <a:latin typeface="Cambria Math"/>
                                </a:rPr>
                                <m:t>−</m:t>
                              </m:r>
                              <m:r>
                                <a:rPr lang="en-US" sz="6000" b="1" i="1">
                                  <a:solidFill>
                                    <a:schemeClr val="tx1"/>
                                  </a:solidFill>
                                  <a:latin typeface="Cambria Math"/>
                                </a:rPr>
                                <m:t>𝟐</m:t>
                              </m:r>
                              <m:r>
                                <a:rPr lang="en-US" sz="6000" b="1" i="1">
                                  <a:solidFill>
                                    <a:schemeClr val="tx1"/>
                                  </a:solidFill>
                                  <a:latin typeface="Cambria Math"/>
                                </a:rPr>
                                <m:t>𝒙</m:t>
                              </m:r>
                            </m:e>
                          </m:d>
                        </m:e>
                      </m:func>
                    </m:oMath>
                  </a14:m>
                  <a:r>
                    <a:rPr lang="en-US" sz="6000" b="1">
                      <a:solidFill>
                        <a:schemeClr val="tx1"/>
                      </a:solidFill>
                      <a:latin typeface="Times New Roman" pitchFamily="18" charset="0"/>
                      <a:cs typeface="Times New Roman" pitchFamily="18" charset="0"/>
                    </a:rPr>
                    <a:t> là</a:t>
                  </a:r>
                  <a:endParaRPr lang="en-US" sz="6000" dirty="0">
                    <a:solidFill>
                      <a:schemeClr val="tx1"/>
                    </a:solidFill>
                    <a:latin typeface="Times New Roman" panose="02020603050405020304" pitchFamily="18" charset="0"/>
                    <a:ea typeface="Times New Roman" panose="02020603050405020304" pitchFamily="18" charset="0"/>
                    <a:cs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682433" y="1933278"/>
                  <a:ext cx="20571712" cy="929162"/>
                </a:xfrm>
                <a:prstGeom prst="rect">
                  <a:avLst/>
                </a:prstGeom>
                <a:blipFill rotWithShape="1">
                  <a:blip r:embed="rId2"/>
                  <a:stretch>
                    <a:fillRect t="-10476" b="-147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5199695" y="5359862"/>
                <a:ext cx="16174884" cy="1250994"/>
              </a:xfrm>
              <a:prstGeom prst="rect">
                <a:avLst/>
              </a:prstGeom>
              <a:noFill/>
            </p:spPr>
            <p:txBody>
              <a:bodyPr wrap="square" lIns="182889" tIns="91445" rIns="182889" bIns="91445" rtlCol="0">
                <a:spAutoFit/>
              </a:bodyPr>
              <a:lstStyle/>
              <a:p>
                <a:pPr algn="ctr"/>
                <a:r>
                  <a:rPr lang="en-US" sz="6600" dirty="0">
                    <a:latin typeface="Times New Roman" pitchFamily="18" charset="0"/>
                    <a:cs typeface="Times New Roman" pitchFamily="18" charset="0"/>
                  </a:rPr>
                  <a:t>Đ</a:t>
                </a:r>
                <a14:m>
                  <m:oMath xmlns:m="http://schemas.openxmlformats.org/officeDocument/2006/math">
                    <m:r>
                      <m:rPr>
                        <m:sty m:val="p"/>
                      </m:rPr>
                      <a:rPr lang="en-US" sz="6600" b="0" i="0" smtClean="0">
                        <a:solidFill>
                          <a:schemeClr val="tx1"/>
                        </a:solidFill>
                        <a:latin typeface="Cambria Math"/>
                        <a:cs typeface="Times New Roman" pitchFamily="18" charset="0"/>
                      </a:rPr>
                      <m:t>i</m:t>
                    </m:r>
                    <m:r>
                      <m:rPr>
                        <m:nor/>
                      </m:rPr>
                      <a:rPr lang="en-US" sz="6600" b="0" i="0" smtClean="0">
                        <a:solidFill>
                          <a:schemeClr val="tx1"/>
                        </a:solidFill>
                        <a:latin typeface="Times New Roman" pitchFamily="18" charset="0"/>
                        <a:cs typeface="Times New Roman" pitchFamily="18" charset="0"/>
                      </a:rPr>
                      <m:t>ề</m:t>
                    </m:r>
                    <m:r>
                      <m:rPr>
                        <m:nor/>
                      </m:rPr>
                      <a:rPr lang="en-US" sz="6600" b="0" i="0" smtClean="0">
                        <a:solidFill>
                          <a:schemeClr val="tx1"/>
                        </a:solidFill>
                        <a:latin typeface="Times New Roman" pitchFamily="18" charset="0"/>
                        <a:cs typeface="Times New Roman" pitchFamily="18" charset="0"/>
                      </a:rPr>
                      <m:t>u</m:t>
                    </m:r>
                    <m:r>
                      <m:rPr>
                        <m:nor/>
                      </m:rPr>
                      <a:rPr lang="en-US" sz="6600" b="0" i="0" smtClean="0">
                        <a:solidFill>
                          <a:schemeClr val="tx1"/>
                        </a:solidFill>
                        <a:latin typeface="Times New Roman" pitchFamily="18" charset="0"/>
                        <a:cs typeface="Times New Roman" pitchFamily="18" charset="0"/>
                      </a:rPr>
                      <m:t> </m:t>
                    </m:r>
                    <m:r>
                      <m:rPr>
                        <m:nor/>
                      </m:rPr>
                      <a:rPr lang="en-US" sz="6600" b="0" i="0" smtClean="0">
                        <a:solidFill>
                          <a:schemeClr val="tx1"/>
                        </a:solidFill>
                        <a:latin typeface="Times New Roman" pitchFamily="18" charset="0"/>
                        <a:cs typeface="Times New Roman" pitchFamily="18" charset="0"/>
                      </a:rPr>
                      <m:t>ki</m:t>
                    </m:r>
                    <m:r>
                      <m:rPr>
                        <m:nor/>
                      </m:rPr>
                      <a:rPr lang="en-US" sz="6600" b="0" i="0" smtClean="0">
                        <a:solidFill>
                          <a:schemeClr val="tx1"/>
                        </a:solidFill>
                        <a:latin typeface="Times New Roman" pitchFamily="18" charset="0"/>
                        <a:cs typeface="Times New Roman" pitchFamily="18" charset="0"/>
                      </a:rPr>
                      <m:t>ệ</m:t>
                    </m:r>
                    <m:r>
                      <m:rPr>
                        <m:nor/>
                      </m:rPr>
                      <a:rPr lang="en-US" sz="6600" b="0" i="0" smtClean="0">
                        <a:solidFill>
                          <a:schemeClr val="tx1"/>
                        </a:solidFill>
                        <a:latin typeface="Times New Roman" pitchFamily="18" charset="0"/>
                        <a:cs typeface="Times New Roman" pitchFamily="18" charset="0"/>
                      </a:rPr>
                      <m:t>n</m:t>
                    </m:r>
                    <m:r>
                      <m:rPr>
                        <m:nor/>
                      </m:rPr>
                      <a:rPr lang="en-US" sz="6600" b="0" i="0" smtClean="0">
                        <a:solidFill>
                          <a:schemeClr val="tx1"/>
                        </a:solidFill>
                        <a:latin typeface="Times New Roman" pitchFamily="18" charset="0"/>
                        <a:cs typeface="Times New Roman" pitchFamily="18" charset="0"/>
                      </a:rPr>
                      <m:t>:</m:t>
                    </m:r>
                    <m:r>
                      <a:rPr lang="en-US" sz="6600" i="1">
                        <a:latin typeface="Cambria Math"/>
                      </a:rPr>
                      <m:t>10−2</m:t>
                    </m:r>
                    <m:r>
                      <a:rPr lang="en-US" sz="6600" i="1">
                        <a:latin typeface="Cambria Math"/>
                      </a:rPr>
                      <m:t>𝑥</m:t>
                    </m:r>
                    <m:r>
                      <a:rPr lang="en-US" sz="6600" i="1">
                        <a:latin typeface="Cambria Math"/>
                      </a:rPr>
                      <m:t>&gt;0⇔</m:t>
                    </m:r>
                    <m:r>
                      <a:rPr lang="en-US" sz="6600" i="1">
                        <a:latin typeface="Cambria Math"/>
                      </a:rPr>
                      <m:t>𝑥</m:t>
                    </m:r>
                    <m:r>
                      <a:rPr lang="en-US" sz="6600" b="0" i="1" smtClean="0">
                        <a:latin typeface="Cambria Math"/>
                      </a:rPr>
                      <m:t>&lt;5</m:t>
                    </m:r>
                  </m:oMath>
                </a14:m>
                <a:endParaRPr lang="en-US" sz="6600" dirty="0"/>
              </a:p>
            </p:txBody>
          </p:sp>
        </mc:Choice>
        <mc:Fallback xmlns="">
          <p:sp>
            <p:nvSpPr>
              <p:cNvPr id="88" name="Rectangle 87"/>
              <p:cNvSpPr>
                <a:spLocks noRot="1" noChangeAspect="1" noMove="1" noResize="1" noEditPoints="1" noAdjustHandles="1" noChangeArrowheads="1" noChangeShapeType="1" noTextEdit="1"/>
              </p:cNvSpPr>
              <p:nvPr/>
            </p:nvSpPr>
            <p:spPr>
              <a:xfrm>
                <a:off x="5199695" y="5359862"/>
                <a:ext cx="16174884" cy="1250994"/>
              </a:xfrm>
              <a:prstGeom prst="rect">
                <a:avLst/>
              </a:prstGeom>
              <a:blipFill rotWithShape="1">
                <a:blip r:embed="rId3"/>
                <a:stretch>
                  <a:fillRect t="-10244" b="-31707"/>
                </a:stretch>
              </a:blipFill>
            </p:spPr>
            <p:txBody>
              <a:bodyPr/>
              <a:lstStyle/>
              <a:p>
                <a:r>
                  <a:rPr lang="en-US">
                    <a:noFill/>
                  </a:rPr>
                  <a:t> </a:t>
                </a:r>
              </a:p>
            </p:txBody>
          </p:sp>
        </mc:Fallback>
      </mc:AlternateContent>
      <p:grpSp>
        <p:nvGrpSpPr>
          <p:cNvPr id="3" name="Group 2"/>
          <p:cNvGrpSpPr/>
          <p:nvPr/>
        </p:nvGrpSpPr>
        <p:grpSpPr>
          <a:xfrm>
            <a:off x="494427" y="2722652"/>
            <a:ext cx="23679365" cy="1654552"/>
            <a:chOff x="247181" y="1361326"/>
            <a:chExt cx="11838141" cy="827276"/>
          </a:xfrm>
        </p:grpSpPr>
        <p:grpSp>
          <p:nvGrpSpPr>
            <p:cNvPr id="51" name="Group 50"/>
            <p:cNvGrpSpPr/>
            <p:nvPr/>
          </p:nvGrpSpPr>
          <p:grpSpPr>
            <a:xfrm>
              <a:off x="247181" y="1371598"/>
              <a:ext cx="3090381" cy="817003"/>
              <a:chOff x="5537206" y="1437381"/>
              <a:chExt cx="3079904" cy="759521"/>
            </a:xfrm>
          </p:grpSpPr>
          <p:sp>
            <p:nvSpPr>
              <p:cNvPr id="52" name="Rectangle 51"/>
              <p:cNvSpPr/>
              <p:nvPr/>
            </p:nvSpPr>
            <p:spPr>
              <a:xfrm>
                <a:off x="5827750" y="1437381"/>
                <a:ext cx="2789360" cy="75952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5392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123623" y="1536001"/>
                    <a:ext cx="2280848"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ctrlPr>
                                <a:rPr lang="en-US" sz="6000" i="1">
                                  <a:latin typeface="Cambria Math" panose="02040503050406030204" pitchFamily="18" charset="0"/>
                                </a:rPr>
                              </m:ctrlPr>
                            </m:dPr>
                            <m:e>
                              <m:r>
                                <a:rPr lang="en-US" sz="6000">
                                  <a:latin typeface="Cambria Math"/>
                                </a:rPr>
                                <m:t>−∞;2</m:t>
                              </m:r>
                            </m:e>
                          </m:d>
                          <m:r>
                            <m:rPr>
                              <m:nor/>
                            </m:rPr>
                            <a:rPr lang="en-US" sz="6000"/>
                            <m:t>.</m:t>
                          </m:r>
                        </m:oMath>
                      </m:oMathPara>
                    </a14:m>
                    <a:endParaRPr lang="en-US" sz="6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23623" y="1536001"/>
                    <a:ext cx="2280848" cy="472101"/>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2" y="1361326"/>
              <a:ext cx="3061391" cy="827276"/>
              <a:chOff x="5537206" y="1427824"/>
              <a:chExt cx="3051012" cy="769069"/>
            </a:xfrm>
          </p:grpSpPr>
          <p:sp>
            <p:nvSpPr>
              <p:cNvPr id="56" name="Rectangle 55"/>
              <p:cNvSpPr/>
              <p:nvPr/>
            </p:nvSpPr>
            <p:spPr>
              <a:xfrm>
                <a:off x="5798858" y="1427824"/>
                <a:ext cx="2789360" cy="76906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579052"/>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6123623" y="1537519"/>
                    <a:ext cx="2280848"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ctrlPr>
                                <a:rPr lang="en-US" sz="6000" i="1">
                                  <a:latin typeface="Cambria Math" panose="02040503050406030204" pitchFamily="18" charset="0"/>
                                </a:rPr>
                              </m:ctrlPr>
                            </m:dPr>
                            <m:e>
                              <m:r>
                                <a:rPr lang="en-US" sz="6000">
                                  <a:latin typeface="Cambria Math"/>
                                </a:rPr>
                                <m:t>5;+∞</m:t>
                              </m:r>
                            </m:e>
                          </m:d>
                          <m:r>
                            <m:rPr>
                              <m:nor/>
                            </m:rPr>
                            <a:rPr lang="en-US" sz="6000"/>
                            <m:t>.</m:t>
                          </m:r>
                        </m:oMath>
                      </m:oMathPara>
                    </a14:m>
                    <a:endParaRPr lang="en-US" sz="6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123623" y="1537519"/>
                    <a:ext cx="2280848" cy="472101"/>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371598"/>
              <a:ext cx="3090381" cy="817001"/>
              <a:chOff x="5537206" y="1437379"/>
              <a:chExt cx="3079904" cy="759517"/>
            </a:xfrm>
          </p:grpSpPr>
          <p:sp>
            <p:nvSpPr>
              <p:cNvPr id="46" name="Rectangle 45"/>
              <p:cNvSpPr/>
              <p:nvPr/>
            </p:nvSpPr>
            <p:spPr>
              <a:xfrm>
                <a:off x="5827750" y="1437379"/>
                <a:ext cx="2789360" cy="75951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579056"/>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123623" y="1606610"/>
                    <a:ext cx="2280848" cy="47210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ctrlPr>
                                <a:rPr lang="en-US" sz="6000" i="1">
                                  <a:latin typeface="Cambria Math" panose="02040503050406030204" pitchFamily="18" charset="0"/>
                                </a:rPr>
                              </m:ctrlPr>
                            </m:dPr>
                            <m:e>
                              <m:r>
                                <a:rPr lang="en-US" sz="6000">
                                  <a:latin typeface="Cambria Math"/>
                                </a:rPr>
                                <m:t>−∞;10</m:t>
                              </m:r>
                            </m:e>
                          </m:d>
                          <m:r>
                            <m:rPr>
                              <m:nor/>
                            </m:rPr>
                            <a:rPr lang="en-US" sz="6000"/>
                            <m:t>.</m:t>
                          </m:r>
                        </m:oMath>
                      </m:oMathPara>
                    </a14:m>
                    <a:endParaRPr lang="en-US" sz="6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606610"/>
                    <a:ext cx="2280848" cy="472100"/>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371598"/>
              <a:ext cx="3090381" cy="817002"/>
              <a:chOff x="5537206" y="1437377"/>
              <a:chExt cx="3079904" cy="759518"/>
            </a:xfrm>
          </p:grpSpPr>
          <p:sp>
            <p:nvSpPr>
              <p:cNvPr id="60" name="Rectangle 59"/>
              <p:cNvSpPr/>
              <p:nvPr/>
            </p:nvSpPr>
            <p:spPr>
              <a:xfrm>
                <a:off x="5827750" y="1437377"/>
                <a:ext cx="2789360" cy="75951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579056"/>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6078059" y="1614473"/>
                    <a:ext cx="2493487"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ctrlPr>
                                <a:rPr lang="en-US" sz="6000" i="1">
                                  <a:latin typeface="Cambria Math" panose="02040503050406030204" pitchFamily="18" charset="0"/>
                                </a:rPr>
                              </m:ctrlPr>
                            </m:dPr>
                            <m:e>
                              <m:r>
                                <a:rPr lang="en-US" sz="6000">
                                  <a:latin typeface="Cambria Math"/>
                                </a:rPr>
                                <m:t>−∞;5</m:t>
                              </m:r>
                            </m:e>
                          </m:d>
                          <m:r>
                            <a:rPr lang="en-US" sz="6000" i="0">
                              <a:latin typeface="Cambria Math"/>
                            </a:rPr>
                            <m:t>.</m:t>
                          </m:r>
                        </m:oMath>
                      </m:oMathPara>
                    </a14:m>
                    <a:endParaRPr lang="en-US" sz="6000"/>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614473"/>
                    <a:ext cx="2493487" cy="472101"/>
                  </a:xfrm>
                  <a:prstGeom prst="rect">
                    <a:avLst/>
                  </a:prstGeom>
                  <a:blipFill rotWithShape="1">
                    <a:blip r:embed="rId7"/>
                    <a:stretch>
                      <a:fillRect/>
                    </a:stretch>
                  </a:blipFill>
                </p:spPr>
                <p:txBody>
                  <a:bodyPr/>
                  <a:lstStyle/>
                  <a:p>
                    <a:r>
                      <a:rPr lang="en-US">
                        <a:noFill/>
                      </a:rPr>
                      <a:t> </a:t>
                    </a:r>
                  </a:p>
                </p:txBody>
              </p:sp>
            </mc:Fallback>
          </mc:AlternateContent>
        </p:grpSp>
      </p:grpSp>
      <p:sp>
        <p:nvSpPr>
          <p:cNvPr id="49" name="Oval 48"/>
          <p:cNvSpPr/>
          <p:nvPr/>
        </p:nvSpPr>
        <p:spPr>
          <a:xfrm>
            <a:off x="17750752" y="2865778"/>
            <a:ext cx="1575320" cy="1388838"/>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D</a:t>
            </a:r>
            <a:r>
              <a:rPr lang="en-US" sz="6400" b="1">
                <a:latin typeface="Tahoma" pitchFamily="34" charset="0"/>
                <a:ea typeface="Tahoma" pitchFamily="34" charset="0"/>
                <a:cs typeface="Tahoma" pitchFamily="34" charset="0"/>
              </a:rPr>
              <a:t> </a:t>
            </a:r>
            <a:endParaRPr lang="en-US" sz="6400" dirty="0"/>
          </a:p>
        </p:txBody>
      </p:sp>
      <p:sp>
        <p:nvSpPr>
          <p:cNvPr id="63" name="Action Button: Forward or Next 62">
            <a:hlinkClick r:id="rId8"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50" name="Rectangle 49"/>
              <p:cNvSpPr/>
              <p:nvPr/>
            </p:nvSpPr>
            <p:spPr>
              <a:xfrm>
                <a:off x="5183187" y="6292806"/>
                <a:ext cx="16174884" cy="1200339"/>
              </a:xfrm>
              <a:prstGeom prst="rect">
                <a:avLst/>
              </a:prstGeom>
              <a:noFill/>
            </p:spPr>
            <p:txBody>
              <a:bodyPr wrap="square" lIns="182889" tIns="91445" rIns="182889" bIns="91445" rtlCol="0">
                <a:spAutoFit/>
              </a:bodyPr>
              <a:lstStyle/>
              <a:p>
                <a:pPr algn="ctr"/>
                <a14:m>
                  <m:oMathPara xmlns:m="http://schemas.openxmlformats.org/officeDocument/2006/math">
                    <m:oMathParaPr>
                      <m:jc m:val="centerGroup"/>
                    </m:oMathParaPr>
                    <m:oMath xmlns:m="http://schemas.openxmlformats.org/officeDocument/2006/math">
                      <m:r>
                        <a:rPr lang="en-US" sz="6600" i="1">
                          <a:latin typeface="Cambria Math"/>
                        </a:rPr>
                        <m:t>𝑥</m:t>
                      </m:r>
                      <m:r>
                        <a:rPr lang="en-US" sz="6600" i="1">
                          <a:latin typeface="Cambria Math"/>
                        </a:rPr>
                        <m:t>∈(−∞;5)</m:t>
                      </m:r>
                    </m:oMath>
                  </m:oMathPara>
                </a14:m>
                <a:endParaRPr lang="en-US" sz="6600" dirty="0"/>
              </a:p>
            </p:txBody>
          </p:sp>
        </mc:Choice>
        <mc:Fallback xmlns="">
          <p:sp>
            <p:nvSpPr>
              <p:cNvPr id="50" name="Rectangle 49"/>
              <p:cNvSpPr>
                <a:spLocks noRot="1" noChangeAspect="1" noMove="1" noResize="1" noEditPoints="1" noAdjustHandles="1" noChangeArrowheads="1" noChangeShapeType="1" noTextEdit="1"/>
              </p:cNvSpPr>
              <p:nvPr/>
            </p:nvSpPr>
            <p:spPr>
              <a:xfrm>
                <a:off x="5183187" y="6292806"/>
                <a:ext cx="16174884" cy="1200339"/>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6153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left)">
                                      <p:cBhvr>
                                        <p:cTn id="21" dur="500"/>
                                        <p:tgtEl>
                                          <p:spTgt spid="6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left)">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49" grpId="0" animBg="1"/>
      <p:bldP spid="63" grpId="0" animBg="1"/>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95714" y="7470846"/>
            <a:ext cx="23857074" cy="5805702"/>
            <a:chOff x="184495" y="3636275"/>
            <a:chExt cx="11926984" cy="7874658"/>
          </a:xfrm>
        </p:grpSpPr>
        <p:sp>
          <p:nvSpPr>
            <p:cNvPr id="5" name="Rounded Rectangle 4"/>
            <p:cNvSpPr/>
            <p:nvPr/>
          </p:nvSpPr>
          <p:spPr>
            <a:xfrm>
              <a:off x="184495" y="3865217"/>
              <a:ext cx="11926984" cy="7645716"/>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6" name="Group 5"/>
            <p:cNvGrpSpPr/>
            <p:nvPr/>
          </p:nvGrpSpPr>
          <p:grpSpPr>
            <a:xfrm>
              <a:off x="203200" y="3636275"/>
              <a:ext cx="2342698" cy="1377612"/>
              <a:chOff x="1275608" y="6239450"/>
              <a:chExt cx="4592537" cy="2503054"/>
            </a:xfrm>
          </p:grpSpPr>
          <p:sp>
            <p:nvSpPr>
              <p:cNvPr id="7" name="Freeform 20"/>
              <p:cNvSpPr>
                <a:spLocks/>
              </p:cNvSpPr>
              <p:nvPr/>
            </p:nvSpPr>
            <p:spPr bwMode="auto">
              <a:xfrm rot="16200000" flipV="1">
                <a:off x="2622344" y="5496701"/>
                <a:ext cx="2419709" cy="4071892"/>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a:p>
            </p:txBody>
          </p:sp>
          <p:sp>
            <p:nvSpPr>
              <p:cNvPr id="8" name="TextBox 7"/>
              <p:cNvSpPr txBox="1"/>
              <p:nvPr/>
            </p:nvSpPr>
            <p:spPr>
              <a:xfrm>
                <a:off x="2187352" y="6239450"/>
                <a:ext cx="2749253" cy="2503054"/>
              </a:xfrm>
              <a:prstGeom prst="rect">
                <a:avLst/>
              </a:prstGeom>
              <a:noFill/>
            </p:spPr>
            <p:txBody>
              <a:bodyPr wrap="squar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3"/>
                <a:ext cx="852450" cy="2411556"/>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1" y="6378164"/>
                <a:ext cx="609074" cy="1731198"/>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p:grpSp>
        <p:nvGrpSpPr>
          <p:cNvPr id="20" name="Group 19"/>
          <p:cNvGrpSpPr/>
          <p:nvPr/>
        </p:nvGrpSpPr>
        <p:grpSpPr>
          <a:xfrm>
            <a:off x="290856" y="-11380"/>
            <a:ext cx="24128137" cy="2302360"/>
            <a:chOff x="534989" y="1869705"/>
            <a:chExt cx="23646864" cy="1930735"/>
          </a:xfrm>
        </p:grpSpPr>
        <p:grpSp>
          <p:nvGrpSpPr>
            <p:cNvPr id="21" name="Group 20"/>
            <p:cNvGrpSpPr/>
            <p:nvPr/>
          </p:nvGrpSpPr>
          <p:grpSpPr>
            <a:xfrm>
              <a:off x="534989" y="1869705"/>
              <a:ext cx="23561504" cy="1930735"/>
              <a:chOff x="534989" y="1647866"/>
              <a:chExt cx="23561504" cy="1930735"/>
            </a:xfrm>
          </p:grpSpPr>
          <p:sp>
            <p:nvSpPr>
              <p:cNvPr id="25" name="Rounded Rectangle 24"/>
              <p:cNvSpPr/>
              <p:nvPr/>
            </p:nvSpPr>
            <p:spPr bwMode="auto">
              <a:xfrm>
                <a:off x="755649" y="1720890"/>
                <a:ext cx="23340844"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262858" y="1702079"/>
                  <a:ext cx="2658427" cy="8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600" err="1">
                      <a:solidFill>
                        <a:schemeClr val="bg1"/>
                      </a:solidFill>
                      <a:latin typeface="Tahoma" pitchFamily="34" charset="0"/>
                      <a:cs typeface="Tahoma" pitchFamily="34" charset="0"/>
                    </a:rPr>
                    <a:t>Câu</a:t>
                  </a:r>
                  <a:r>
                    <a:rPr lang="en-US" sz="5600">
                      <a:solidFill>
                        <a:schemeClr val="bg1"/>
                      </a:solidFill>
                      <a:latin typeface="Tahoma" pitchFamily="34" charset="0"/>
                      <a:cs typeface="Tahoma" pitchFamily="34" charset="0"/>
                    </a:rPr>
                    <a:t> 5</a:t>
                  </a:r>
                  <a:endParaRPr lang="en-US" sz="5600" dirty="0">
                    <a:solidFill>
                      <a:schemeClr val="bg1"/>
                    </a:solidFill>
                    <a:latin typeface="Tahoma" pitchFamily="34" charset="0"/>
                    <a:cs typeface="Tahoma" pitchFamily="34" charset="0"/>
                  </a:endParaRPr>
                </a:p>
              </p:txBody>
            </p:sp>
          </p:grpSp>
        </p:grpSp>
        <p:sp>
          <p:nvSpPr>
            <p:cNvPr id="23" name="Rectangle 22"/>
            <p:cNvSpPr/>
            <p:nvPr/>
          </p:nvSpPr>
          <p:spPr>
            <a:xfrm>
              <a:off x="1939336" y="1953316"/>
              <a:ext cx="22242517" cy="1568699"/>
            </a:xfrm>
            <a:prstGeom prst="rect">
              <a:avLst/>
            </a:prstGeom>
            <a:noFill/>
          </p:spPr>
          <p:txBody>
            <a:bodyPr wrap="square" rtlCol="0">
              <a:spAutoFit/>
            </a:bodyPr>
            <a:lstStyle/>
            <a:p>
              <a:pPr>
                <a:lnSpc>
                  <a:spcPct val="107000"/>
                </a:lnSpc>
              </a:pP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a:solidFill>
                    <a:srgbClr val="FF0000"/>
                  </a:solidFill>
                </a:rPr>
                <a:t> </a:t>
              </a:r>
              <a:r>
                <a:rPr lang="en-US" sz="5400" dirty="0" err="1">
                  <a:latin typeface="Times New Roman" pitchFamily="18" charset="0"/>
                  <a:cs typeface="Times New Roman" pitchFamily="18" charset="0"/>
                </a:rPr>
                <a:t>Chọn</a:t>
              </a:r>
              <a:r>
                <a:rPr lang="en-US" sz="5400" dirty="0">
                  <a:latin typeface="Times New Roman" pitchFamily="18" charset="0"/>
                  <a:cs typeface="Times New Roman" pitchFamily="18" charset="0"/>
                </a:rPr>
                <a:t> </a:t>
              </a:r>
              <a:r>
                <a:rPr lang="en-US" sz="5400" err="1">
                  <a:latin typeface="Times New Roman" pitchFamily="18" charset="0"/>
                  <a:cs typeface="Times New Roman" pitchFamily="18" charset="0"/>
                </a:rPr>
                <a:t>mệnh</a:t>
              </a:r>
              <a:r>
                <a:rPr lang="en-US" sz="5400">
                  <a:latin typeface="Times New Roman" pitchFamily="18" charset="0"/>
                  <a:cs typeface="Times New Roman" pitchFamily="18" charset="0"/>
                </a:rPr>
                <a:t> đề</a:t>
              </a:r>
              <a:br>
                <a:rPr lang="en-US" sz="5400">
                  <a:latin typeface="Times New Roman" pitchFamily="18" charset="0"/>
                  <a:cs typeface="Times New Roman" pitchFamily="18" charset="0"/>
                </a:rPr>
              </a:br>
              <a:r>
                <a:rPr lang="en-US" sz="5400" b="1">
                  <a:latin typeface="Times New Roman" pitchFamily="18" charset="0"/>
                  <a:cs typeface="Times New Roman" pitchFamily="18" charset="0"/>
                </a:rPr>
                <a:t>đúng</a:t>
              </a:r>
              <a:endParaRPr lang="en-US" sz="5400" dirty="0">
                <a:latin typeface="Times New Roman" pitchFamily="18" charset="0"/>
                <a:ea typeface="Times New Roman" panose="02020603050405020304" pitchFamily="18" charset="0"/>
                <a:cs typeface="Times New Roman" pitchFamily="18" charset="0"/>
              </a:endParaRPr>
            </a:p>
          </p:txBody>
        </p:sp>
      </p:grpSp>
      <p:grpSp>
        <p:nvGrpSpPr>
          <p:cNvPr id="12" name="Group 11"/>
          <p:cNvGrpSpPr/>
          <p:nvPr/>
        </p:nvGrpSpPr>
        <p:grpSpPr>
          <a:xfrm>
            <a:off x="380488" y="1190182"/>
            <a:ext cx="9831907" cy="2202609"/>
            <a:chOff x="53076" y="1124934"/>
            <a:chExt cx="4915310" cy="675157"/>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0" name="Oval 69"/>
            <p:cNvSpPr/>
            <p:nvPr/>
          </p:nvSpPr>
          <p:spPr>
            <a:xfrm>
              <a:off x="53076" y="1257019"/>
              <a:ext cx="763574" cy="4648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71" name="TextBox 70"/>
                <p:cNvSpPr txBox="1"/>
                <p:nvPr/>
              </p:nvSpPr>
              <p:spPr>
                <a:xfrm>
                  <a:off x="790859" y="1124934"/>
                  <a:ext cx="4177527" cy="610075"/>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en-US" sz="5400" i="1" smtClean="0">
                                <a:latin typeface="Cambria Math" panose="02040503050406030204" pitchFamily="18" charset="0"/>
                              </a:rPr>
                            </m:ctrlPr>
                          </m:sSupPr>
                          <m:e>
                            <m:d>
                              <m:dPr>
                                <m:ctrlPr>
                                  <a:rPr lang="en-US" sz="5400" i="1">
                                    <a:latin typeface="Cambria Math" panose="02040503050406030204" pitchFamily="18" charset="0"/>
                                  </a:rPr>
                                </m:ctrlPr>
                              </m:dPr>
                              <m:e>
                                <m:func>
                                  <m:funcPr>
                                    <m:ctrlPr>
                                      <a:rPr lang="en-US" sz="5400" i="1">
                                        <a:latin typeface="Cambria Math" panose="02040503050406030204" pitchFamily="18" charset="0"/>
                                      </a:rPr>
                                    </m:ctrlPr>
                                  </m:funcPr>
                                  <m:fName>
                                    <m:r>
                                      <a:rPr lang="en-US" sz="5400">
                                        <a:latin typeface="Cambria Math"/>
                                      </a:rPr>
                                      <m:t>𝑙𝑛</m:t>
                                    </m:r>
                                  </m:fName>
                                  <m:e>
                                    <m:r>
                                      <a:rPr lang="en-US" sz="5400">
                                        <a:latin typeface="Cambria Math"/>
                                      </a:rPr>
                                      <m:t>4</m:t>
                                    </m:r>
                                  </m:e>
                                </m:func>
                                <m:r>
                                  <a:rPr lang="en-US" sz="5400">
                                    <a:latin typeface="Cambria Math"/>
                                  </a:rPr>
                                  <m:t>𝑥</m:t>
                                </m:r>
                              </m:e>
                            </m:d>
                          </m:e>
                          <m:sup>
                            <m:r>
                              <a:rPr lang="en-US" sz="5400">
                                <a:latin typeface="Cambria Math"/>
                              </a:rPr>
                              <m:t>′</m:t>
                            </m:r>
                          </m:sup>
                        </m:sSup>
                        <m:r>
                          <a:rPr lang="en-US" sz="5400">
                            <a:latin typeface="Cambria Math"/>
                          </a:rPr>
                          <m:t>=</m:t>
                        </m:r>
                        <m:f>
                          <m:fPr>
                            <m:ctrlPr>
                              <a:rPr lang="en-US" sz="5400" i="1">
                                <a:latin typeface="Cambria Math" panose="02040503050406030204" pitchFamily="18" charset="0"/>
                              </a:rPr>
                            </m:ctrlPr>
                          </m:fPr>
                          <m:num>
                            <m:r>
                              <a:rPr lang="en-US" sz="5400">
                                <a:latin typeface="Cambria Math"/>
                              </a:rPr>
                              <m:t>1</m:t>
                            </m:r>
                          </m:num>
                          <m:den>
                            <m:r>
                              <a:rPr lang="en-US" sz="5400">
                                <a:latin typeface="Cambria Math"/>
                              </a:rPr>
                              <m:t>𝑥</m:t>
                            </m:r>
                          </m:den>
                        </m:f>
                        <m:r>
                          <a:rPr lang="en-US" sz="5400">
                            <a:latin typeface="Cambria Math"/>
                          </a:rPr>
                          <m:t>;</m:t>
                        </m:r>
                        <m:d>
                          <m:dPr>
                            <m:ctrlPr>
                              <a:rPr lang="en-US" sz="5400" i="1">
                                <a:latin typeface="Cambria Math" panose="02040503050406030204" pitchFamily="18" charset="0"/>
                              </a:rPr>
                            </m:ctrlPr>
                          </m:dPr>
                          <m:e>
                            <m:r>
                              <a:rPr lang="en-US" sz="5400">
                                <a:latin typeface="Cambria Math"/>
                              </a:rPr>
                              <m:t>𝑥</m:t>
                            </m:r>
                            <m:r>
                              <a:rPr lang="en-US" sz="5400">
                                <a:latin typeface="Cambria Math"/>
                              </a:rPr>
                              <m:t>&gt;0</m:t>
                            </m:r>
                          </m:e>
                        </m:d>
                        <m:r>
                          <a:rPr lang="en-US" sz="5400">
                            <a:latin typeface="Cambria Math"/>
                          </a:rPr>
                          <m:t>.</m:t>
                        </m:r>
                      </m:oMath>
                    </m:oMathPara>
                  </a14:m>
                  <a:endParaRPr lang="en-US" sz="5400" dirty="0"/>
                </a:p>
              </p:txBody>
            </p:sp>
          </mc:Choice>
          <mc:Fallback xmlns="">
            <p:sp>
              <p:nvSpPr>
                <p:cNvPr id="71" name="TextBox 70"/>
                <p:cNvSpPr txBox="1">
                  <a:spLocks noRot="1" noChangeAspect="1" noMove="1" noResize="1" noEditPoints="1" noAdjustHandles="1" noChangeArrowheads="1" noChangeShapeType="1" noTextEdit="1"/>
                </p:cNvSpPr>
                <p:nvPr/>
              </p:nvSpPr>
              <p:spPr>
                <a:xfrm>
                  <a:off x="790859" y="1124934"/>
                  <a:ext cx="4177527" cy="610075"/>
                </a:xfrm>
                <a:prstGeom prst="rect">
                  <a:avLst/>
                </a:prstGeom>
                <a:blipFill rotWithShape="1">
                  <a:blip r:embed="rId2"/>
                  <a:stretch>
                    <a:fillRect/>
                  </a:stretch>
                </a:blipFill>
              </p:spPr>
              <p:txBody>
                <a:bodyPr/>
                <a:lstStyle/>
                <a:p>
                  <a:r>
                    <a:rPr lang="en-US">
                      <a:noFill/>
                    </a:rPr>
                    <a:t> </a:t>
                  </a:r>
                </a:p>
              </p:txBody>
            </p:sp>
          </mc:Fallback>
        </mc:AlternateContent>
      </p:grpSp>
      <p:grpSp>
        <p:nvGrpSpPr>
          <p:cNvPr id="13" name="Group 12"/>
          <p:cNvGrpSpPr/>
          <p:nvPr/>
        </p:nvGrpSpPr>
        <p:grpSpPr>
          <a:xfrm>
            <a:off x="9629347" y="1128242"/>
            <a:ext cx="11597266" cy="5805958"/>
            <a:chOff x="4703810" y="1076500"/>
            <a:chExt cx="2885632" cy="1883456"/>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6" name="Oval 65"/>
            <p:cNvSpPr/>
            <p:nvPr/>
          </p:nvSpPr>
          <p:spPr>
            <a:xfrm>
              <a:off x="4703810" y="1254323"/>
              <a:ext cx="369857" cy="49568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68" name="TextBox 67"/>
                <p:cNvSpPr txBox="1"/>
                <p:nvPr/>
              </p:nvSpPr>
              <p:spPr>
                <a:xfrm>
                  <a:off x="5090316" y="1076500"/>
                  <a:ext cx="2499126" cy="1883456"/>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en-US" sz="6000" i="1">
                                <a:latin typeface="Cambria Math" panose="02040503050406030204" pitchFamily="18" charset="0"/>
                              </a:rPr>
                            </m:ctrlPr>
                          </m:sSupPr>
                          <m:e>
                            <m:d>
                              <m:dPr>
                                <m:ctrlPr>
                                  <a:rPr lang="en-US" sz="6000" i="1">
                                    <a:latin typeface="Cambria Math" panose="02040503050406030204" pitchFamily="18" charset="0"/>
                                  </a:rPr>
                                </m:ctrlPr>
                              </m:dPr>
                              <m:e>
                                <m:func>
                                  <m:funcPr>
                                    <m:ctrlPr>
                                      <a:rPr lang="en-US" sz="6000" i="1">
                                        <a:latin typeface="Cambria Math" panose="02040503050406030204" pitchFamily="18" charset="0"/>
                                      </a:rPr>
                                    </m:ctrlPr>
                                  </m:funcPr>
                                  <m:fName>
                                    <m:r>
                                      <a:rPr lang="en-US" sz="6000">
                                        <a:latin typeface="Cambria Math"/>
                                      </a:rPr>
                                      <m:t>𝑙𝑛</m:t>
                                    </m:r>
                                  </m:fName>
                                  <m:e>
                                    <m:r>
                                      <a:rPr lang="en-US" sz="6000">
                                        <a:latin typeface="Cambria Math"/>
                                      </a:rPr>
                                      <m:t>𝑥</m:t>
                                    </m:r>
                                  </m:e>
                                </m:func>
                              </m:e>
                            </m:d>
                          </m:e>
                          <m:sup>
                            <m:r>
                              <a:rPr lang="en-US" sz="6000">
                                <a:latin typeface="Cambria Math"/>
                              </a:rPr>
                              <m:t>′</m:t>
                            </m:r>
                          </m:sup>
                        </m:sSup>
                        <m:r>
                          <a:rPr lang="en-US" sz="6000">
                            <a:latin typeface="Cambria Math"/>
                          </a:rPr>
                          <m:t>=</m:t>
                        </m:r>
                        <m:f>
                          <m:fPr>
                            <m:ctrlPr>
                              <a:rPr lang="en-US" sz="6000" i="1">
                                <a:latin typeface="Cambria Math" panose="02040503050406030204" pitchFamily="18" charset="0"/>
                              </a:rPr>
                            </m:ctrlPr>
                          </m:fPr>
                          <m:num>
                            <m:r>
                              <a:rPr lang="en-US" sz="6000">
                                <a:latin typeface="Cambria Math"/>
                              </a:rPr>
                              <m:t>1</m:t>
                            </m:r>
                          </m:num>
                          <m:den>
                            <m:r>
                              <a:rPr lang="en-US" sz="6000">
                                <a:latin typeface="Cambria Math"/>
                              </a:rPr>
                              <m:t>𝑥</m:t>
                            </m:r>
                            <m:func>
                              <m:funcPr>
                                <m:ctrlPr>
                                  <a:rPr lang="en-US" sz="6000" i="1">
                                    <a:latin typeface="Cambria Math" panose="02040503050406030204" pitchFamily="18" charset="0"/>
                                  </a:rPr>
                                </m:ctrlPr>
                              </m:funcPr>
                              <m:fName>
                                <m:r>
                                  <a:rPr lang="en-US" sz="6000">
                                    <a:latin typeface="Cambria Math"/>
                                  </a:rPr>
                                  <m:t>𝑙𝑛</m:t>
                                </m:r>
                              </m:fName>
                              <m:e>
                                <m:r>
                                  <a:rPr lang="en-US" sz="6000">
                                    <a:latin typeface="Cambria Math"/>
                                  </a:rPr>
                                  <m:t>𝑎</m:t>
                                </m:r>
                              </m:e>
                            </m:func>
                          </m:den>
                        </m:f>
                        <m:r>
                          <a:rPr lang="en-US" sz="6000">
                            <a:latin typeface="Cambria Math"/>
                          </a:rPr>
                          <m:t>;</m:t>
                        </m:r>
                        <m:d>
                          <m:dPr>
                            <m:ctrlPr>
                              <a:rPr lang="en-US" sz="6000" i="1">
                                <a:latin typeface="Cambria Math" panose="02040503050406030204" pitchFamily="18" charset="0"/>
                              </a:rPr>
                            </m:ctrlPr>
                          </m:dPr>
                          <m:e>
                            <m:r>
                              <a:rPr lang="en-US" sz="6000">
                                <a:latin typeface="Cambria Math"/>
                              </a:rPr>
                              <m:t>𝑥</m:t>
                            </m:r>
                            <m:r>
                              <a:rPr lang="en-US" sz="6000">
                                <a:latin typeface="Cambria Math"/>
                              </a:rPr>
                              <m:t>&gt;0</m:t>
                            </m:r>
                          </m:e>
                        </m:d>
                        <m:r>
                          <a:rPr lang="en-US" sz="6000">
                            <a:latin typeface="Cambria Math"/>
                          </a:rPr>
                          <m:t>.</m:t>
                        </m:r>
                      </m:oMath>
                    </m:oMathPara>
                  </a14:m>
                  <a:endParaRPr lang="en-US" sz="6000"/>
                </a:p>
                <a:p>
                  <a:pPr/>
                  <a14:m>
                    <m:oMathPara xmlns:m="http://schemas.openxmlformats.org/officeDocument/2006/math">
                      <m:oMathParaPr>
                        <m:jc m:val="centerGroup"/>
                      </m:oMathParaPr>
                      <m:oMath xmlns:m="http://schemas.openxmlformats.org/officeDocument/2006/math">
                        <m:r>
                          <m:rPr>
                            <m:nor/>
                          </m:rPr>
                          <a:rPr lang="en-US" sz="6000" b="1"/>
                          <m:t>C</m:t>
                        </m:r>
                        <m:r>
                          <m:rPr>
                            <m:nor/>
                          </m:rPr>
                          <a:rPr lang="en-US" sz="6000" b="1"/>
                          <m:t>. </m:t>
                        </m:r>
                        <m:sSup>
                          <m:sSupPr>
                            <m:ctrlPr>
                              <a:rPr lang="en-US" sz="6000" i="1">
                                <a:latin typeface="Cambria Math" panose="02040503050406030204" pitchFamily="18" charset="0"/>
                              </a:rPr>
                            </m:ctrlPr>
                          </m:sSupPr>
                          <m:e>
                            <m:d>
                              <m:dPr>
                                <m:ctrlPr>
                                  <a:rPr lang="en-US" sz="6000" i="1">
                                    <a:latin typeface="Cambria Math" panose="02040503050406030204" pitchFamily="18" charset="0"/>
                                  </a:rPr>
                                </m:ctrlPr>
                              </m:dPr>
                              <m:e>
                                <m:func>
                                  <m:funcPr>
                                    <m:ctrlPr>
                                      <a:rPr lang="en-US" sz="6000" i="1">
                                        <a:latin typeface="Cambria Math" panose="02040503050406030204" pitchFamily="18" charset="0"/>
                                      </a:rPr>
                                    </m:ctrlPr>
                                  </m:funcPr>
                                  <m:fName>
                                    <m:sSub>
                                      <m:sSubPr>
                                        <m:ctrlPr>
                                          <a:rPr lang="en-US" sz="6000" i="1">
                                            <a:latin typeface="Cambria Math" panose="02040503050406030204" pitchFamily="18" charset="0"/>
                                          </a:rPr>
                                        </m:ctrlPr>
                                      </m:sSubPr>
                                      <m:e>
                                        <m:r>
                                          <a:rPr lang="en-US" sz="6000">
                                            <a:latin typeface="Cambria Math"/>
                                          </a:rPr>
                                          <m:t>𝑙𝑜𝑔</m:t>
                                        </m:r>
                                      </m:e>
                                      <m:sub>
                                        <m:r>
                                          <a:rPr lang="en-US" sz="6000">
                                            <a:latin typeface="Cambria Math"/>
                                          </a:rPr>
                                          <m:t>𝑎</m:t>
                                        </m:r>
                                      </m:sub>
                                    </m:sSub>
                                  </m:fName>
                                  <m:e>
                                    <m:r>
                                      <a:rPr lang="en-US" sz="6000">
                                        <a:latin typeface="Cambria Math"/>
                                      </a:rPr>
                                      <m:t>𝑥</m:t>
                                    </m:r>
                                  </m:e>
                                </m:func>
                              </m:e>
                            </m:d>
                          </m:e>
                          <m:sup>
                            <m:r>
                              <a:rPr lang="en-US" sz="6000">
                                <a:latin typeface="Cambria Math"/>
                              </a:rPr>
                              <m:t>′</m:t>
                            </m:r>
                          </m:sup>
                        </m:sSup>
                        <m:r>
                          <a:rPr lang="en-US" sz="6000">
                            <a:latin typeface="Cambria Math"/>
                          </a:rPr>
                          <m:t>=</m:t>
                        </m:r>
                        <m:f>
                          <m:fPr>
                            <m:ctrlPr>
                              <a:rPr lang="en-US" sz="6000" i="1">
                                <a:latin typeface="Cambria Math" panose="02040503050406030204" pitchFamily="18" charset="0"/>
                              </a:rPr>
                            </m:ctrlPr>
                          </m:fPr>
                          <m:num>
                            <m:r>
                              <a:rPr lang="en-US" sz="6000">
                                <a:latin typeface="Cambria Math"/>
                              </a:rPr>
                              <m:t>1</m:t>
                            </m:r>
                          </m:num>
                          <m:den>
                            <m:r>
                              <a:rPr lang="en-US" sz="6000">
                                <a:latin typeface="Cambria Math"/>
                              </a:rPr>
                              <m:t>𝑥</m:t>
                            </m:r>
                          </m:den>
                        </m:f>
                        <m:r>
                          <a:rPr lang="en-US" sz="6000">
                            <a:latin typeface="Cambria Math"/>
                          </a:rPr>
                          <m:t>;</m:t>
                        </m:r>
                        <m:d>
                          <m:dPr>
                            <m:ctrlPr>
                              <a:rPr lang="en-US" sz="6000" i="1">
                                <a:latin typeface="Cambria Math" panose="02040503050406030204" pitchFamily="18" charset="0"/>
                              </a:rPr>
                            </m:ctrlPr>
                          </m:dPr>
                          <m:e>
                            <m:r>
                              <a:rPr lang="en-US" sz="6000">
                                <a:latin typeface="Cambria Math"/>
                              </a:rPr>
                              <m:t>𝑥</m:t>
                            </m:r>
                            <m:r>
                              <a:rPr lang="en-US" sz="6000">
                                <a:latin typeface="Cambria Math"/>
                              </a:rPr>
                              <m:t>&gt;0</m:t>
                            </m:r>
                          </m:e>
                        </m:d>
                        <m:r>
                          <a:rPr lang="en-US" sz="6000">
                            <a:latin typeface="Cambria Math"/>
                          </a:rPr>
                          <m:t>.</m:t>
                        </m:r>
                        <m:r>
                          <m:rPr>
                            <m:nor/>
                          </m:rPr>
                          <a:rPr lang="en-US" sz="6000"/>
                          <m:t>	</m:t>
                        </m:r>
                      </m:oMath>
                    </m:oMathPara>
                  </a14:m>
                  <a:endParaRPr lang="en-US" sz="6000"/>
                </a:p>
                <a:p>
                  <a:pPr/>
                  <a14:m>
                    <m:oMathPara xmlns:m="http://schemas.openxmlformats.org/officeDocument/2006/math">
                      <m:oMathParaPr>
                        <m:jc m:val="centerGroup"/>
                      </m:oMathParaPr>
                      <m:oMath xmlns:m="http://schemas.openxmlformats.org/officeDocument/2006/math">
                        <m:r>
                          <a:rPr lang="en-US" sz="6000">
                            <a:latin typeface="Cambria Math"/>
                          </a:rPr>
                          <m:t>.</m:t>
                        </m:r>
                      </m:oMath>
                    </m:oMathPara>
                  </a14:m>
                  <a:endParaRPr lang="en-US" sz="5600" dirty="0"/>
                </a:p>
              </p:txBody>
            </p:sp>
          </mc:Choice>
          <mc:Fallback xmlns="">
            <p:sp>
              <p:nvSpPr>
                <p:cNvPr id="68" name="TextBox 67"/>
                <p:cNvSpPr txBox="1">
                  <a:spLocks noRot="1" noChangeAspect="1" noMove="1" noResize="1" noEditPoints="1" noAdjustHandles="1" noChangeArrowheads="1" noChangeShapeType="1" noTextEdit="1"/>
                </p:cNvSpPr>
                <p:nvPr/>
              </p:nvSpPr>
              <p:spPr>
                <a:xfrm>
                  <a:off x="5090316" y="1076500"/>
                  <a:ext cx="2499126" cy="1883456"/>
                </a:xfrm>
                <a:prstGeom prst="rect">
                  <a:avLst/>
                </a:prstGeom>
                <a:blipFill rotWithShape="1">
                  <a:blip r:embed="rId3"/>
                  <a:stretch>
                    <a:fillRect/>
                  </a:stretch>
                </a:blipFill>
              </p:spPr>
              <p:txBody>
                <a:bodyPr/>
                <a:lstStyle/>
                <a:p>
                  <a:r>
                    <a:rPr lang="en-US">
                      <a:noFill/>
                    </a:rPr>
                    <a:t> </a:t>
                  </a:r>
                </a:p>
              </p:txBody>
            </p:sp>
          </mc:Fallback>
        </mc:AlternateContent>
      </p:grpSp>
      <p:grpSp>
        <p:nvGrpSpPr>
          <p:cNvPr id="14" name="Group 13"/>
          <p:cNvGrpSpPr/>
          <p:nvPr/>
        </p:nvGrpSpPr>
        <p:grpSpPr>
          <a:xfrm>
            <a:off x="412725" y="3893520"/>
            <a:ext cx="9418662" cy="2507278"/>
            <a:chOff x="7427407" y="1143014"/>
            <a:chExt cx="4708718" cy="734591"/>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3" name="Oval 72"/>
            <p:cNvSpPr/>
            <p:nvPr/>
          </p:nvSpPr>
          <p:spPr>
            <a:xfrm>
              <a:off x="7427407" y="1294630"/>
              <a:ext cx="760279" cy="416627"/>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74" name="TextBox 73"/>
                <p:cNvSpPr txBox="1"/>
                <p:nvPr/>
              </p:nvSpPr>
              <p:spPr>
                <a:xfrm>
                  <a:off x="8047486" y="1143014"/>
                  <a:ext cx="4088639" cy="734591"/>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en-US" sz="6000" i="1">
                                <a:latin typeface="Cambria Math" panose="02040503050406030204" pitchFamily="18" charset="0"/>
                              </a:rPr>
                            </m:ctrlPr>
                          </m:sSupPr>
                          <m:e>
                            <m:d>
                              <m:dPr>
                                <m:ctrlPr>
                                  <a:rPr lang="en-US" sz="6000" i="1">
                                    <a:latin typeface="Cambria Math" panose="02040503050406030204" pitchFamily="18" charset="0"/>
                                  </a:rPr>
                                </m:ctrlPr>
                              </m:dPr>
                              <m:e>
                                <m:func>
                                  <m:funcPr>
                                    <m:ctrlPr>
                                      <a:rPr lang="en-US" sz="6000" i="1">
                                        <a:latin typeface="Cambria Math" panose="02040503050406030204" pitchFamily="18" charset="0"/>
                                      </a:rPr>
                                    </m:ctrlPr>
                                  </m:funcPr>
                                  <m:fName>
                                    <m:sSub>
                                      <m:sSubPr>
                                        <m:ctrlPr>
                                          <a:rPr lang="en-US" sz="6000" i="1">
                                            <a:latin typeface="Cambria Math" panose="02040503050406030204" pitchFamily="18" charset="0"/>
                                          </a:rPr>
                                        </m:ctrlPr>
                                      </m:sSubPr>
                                      <m:e>
                                        <m:r>
                                          <a:rPr lang="en-US" sz="6000">
                                            <a:latin typeface="Cambria Math"/>
                                          </a:rPr>
                                          <m:t>𝑙𝑜𝑔</m:t>
                                        </m:r>
                                      </m:e>
                                      <m:sub>
                                        <m:r>
                                          <a:rPr lang="en-US" sz="6000">
                                            <a:latin typeface="Cambria Math"/>
                                          </a:rPr>
                                          <m:t>𝑎</m:t>
                                        </m:r>
                                      </m:sub>
                                    </m:sSub>
                                  </m:fName>
                                  <m:e>
                                    <m:r>
                                      <a:rPr lang="en-US" sz="6000">
                                        <a:latin typeface="Cambria Math"/>
                                      </a:rPr>
                                      <m:t>𝑥</m:t>
                                    </m:r>
                                  </m:e>
                                </m:func>
                              </m:e>
                            </m:d>
                          </m:e>
                          <m:sup>
                            <m:r>
                              <a:rPr lang="en-US" sz="6000">
                                <a:latin typeface="Cambria Math"/>
                              </a:rPr>
                              <m:t>′</m:t>
                            </m:r>
                          </m:sup>
                        </m:sSup>
                        <m:r>
                          <a:rPr lang="en-US" sz="6000">
                            <a:latin typeface="Cambria Math"/>
                          </a:rPr>
                          <m:t>=</m:t>
                        </m:r>
                        <m:f>
                          <m:fPr>
                            <m:ctrlPr>
                              <a:rPr lang="en-US" sz="6000" i="1">
                                <a:latin typeface="Cambria Math" panose="02040503050406030204" pitchFamily="18" charset="0"/>
                              </a:rPr>
                            </m:ctrlPr>
                          </m:fPr>
                          <m:num>
                            <m:r>
                              <a:rPr lang="en-US" sz="6000">
                                <a:latin typeface="Cambria Math"/>
                              </a:rPr>
                              <m:t>1</m:t>
                            </m:r>
                          </m:num>
                          <m:den>
                            <m:r>
                              <a:rPr lang="en-US" sz="6000">
                                <a:latin typeface="Cambria Math"/>
                              </a:rPr>
                              <m:t>𝑥</m:t>
                            </m:r>
                          </m:den>
                        </m:f>
                        <m:r>
                          <a:rPr lang="en-US" sz="6000">
                            <a:latin typeface="Cambria Math"/>
                          </a:rPr>
                          <m:t>;</m:t>
                        </m:r>
                        <m:d>
                          <m:dPr>
                            <m:ctrlPr>
                              <a:rPr lang="en-US" sz="6000" i="1">
                                <a:latin typeface="Cambria Math" panose="02040503050406030204" pitchFamily="18" charset="0"/>
                              </a:rPr>
                            </m:ctrlPr>
                          </m:dPr>
                          <m:e>
                            <m:r>
                              <a:rPr lang="en-US" sz="6000">
                                <a:latin typeface="Cambria Math"/>
                              </a:rPr>
                              <m:t>𝑥</m:t>
                            </m:r>
                            <m:r>
                              <a:rPr lang="en-US" sz="6000">
                                <a:latin typeface="Cambria Math"/>
                              </a:rPr>
                              <m:t>&gt;0</m:t>
                            </m:r>
                          </m:e>
                        </m:d>
                        <m:r>
                          <a:rPr lang="en-US" sz="6000">
                            <a:latin typeface="Cambria Math"/>
                          </a:rPr>
                          <m:t>.</m:t>
                        </m:r>
                      </m:oMath>
                    </m:oMathPara>
                  </a14:m>
                  <a:endParaRPr lang="en-US" sz="5600" dirty="0"/>
                </a:p>
              </p:txBody>
            </p:sp>
          </mc:Choice>
          <mc:Fallback xmlns="">
            <p:sp>
              <p:nvSpPr>
                <p:cNvPr id="74" name="TextBox 73"/>
                <p:cNvSpPr txBox="1">
                  <a:spLocks noRot="1" noChangeAspect="1" noMove="1" noResize="1" noEditPoints="1" noAdjustHandles="1" noChangeArrowheads="1" noChangeShapeType="1" noTextEdit="1"/>
                </p:cNvSpPr>
                <p:nvPr/>
              </p:nvSpPr>
              <p:spPr>
                <a:xfrm>
                  <a:off x="8047486" y="1143014"/>
                  <a:ext cx="4088639" cy="734591"/>
                </a:xfrm>
                <a:prstGeom prst="rect">
                  <a:avLst/>
                </a:prstGeom>
                <a:blipFill rotWithShape="1">
                  <a:blip r:embed="rId4"/>
                  <a:stretch>
                    <a:fillRect/>
                  </a:stretch>
                </a:blipFill>
              </p:spPr>
              <p:txBody>
                <a:bodyPr/>
                <a:lstStyle/>
                <a:p>
                  <a:r>
                    <a:rPr lang="en-US">
                      <a:noFill/>
                    </a:rPr>
                    <a:t> </a:t>
                  </a:r>
                </a:p>
              </p:txBody>
            </p:sp>
          </mc:Fallback>
        </mc:AlternateContent>
      </p:grpSp>
      <p:grpSp>
        <p:nvGrpSpPr>
          <p:cNvPr id="3" name="Group 2"/>
          <p:cNvGrpSpPr/>
          <p:nvPr/>
        </p:nvGrpSpPr>
        <p:grpSpPr>
          <a:xfrm>
            <a:off x="9683140" y="3935736"/>
            <a:ext cx="11543470" cy="2617464"/>
            <a:chOff x="9318405" y="1130519"/>
            <a:chExt cx="2866090" cy="776000"/>
          </a:xfrm>
        </p:grpSpPr>
        <p:sp>
          <p:nvSpPr>
            <p:cNvPr id="75" name="Rectangle 74"/>
            <p:cNvSpPr/>
            <p:nvPr/>
          </p:nvSpPr>
          <p:spPr>
            <a:xfrm>
              <a:off x="9551159" y="118282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6" name="Oval 75"/>
            <p:cNvSpPr/>
            <p:nvPr/>
          </p:nvSpPr>
          <p:spPr>
            <a:xfrm>
              <a:off x="9318405" y="1296561"/>
              <a:ext cx="369065" cy="4292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77" name="TextBox 76"/>
                <p:cNvSpPr txBox="1"/>
                <p:nvPr/>
              </p:nvSpPr>
              <p:spPr>
                <a:xfrm>
                  <a:off x="9753474" y="1130519"/>
                  <a:ext cx="2431021" cy="776000"/>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en-US" sz="6000" i="1">
                                <a:latin typeface="Cambria Math" panose="02040503050406030204" pitchFamily="18" charset="0"/>
                              </a:rPr>
                            </m:ctrlPr>
                          </m:sSupPr>
                          <m:e>
                            <m:d>
                              <m:dPr>
                                <m:ctrlPr>
                                  <a:rPr lang="en-US" sz="6000" i="1">
                                    <a:latin typeface="Cambria Math" panose="02040503050406030204" pitchFamily="18" charset="0"/>
                                  </a:rPr>
                                </m:ctrlPr>
                              </m:dPr>
                              <m:e>
                                <m:func>
                                  <m:funcPr>
                                    <m:ctrlPr>
                                      <a:rPr lang="en-US" sz="6000" i="1">
                                        <a:latin typeface="Cambria Math" panose="02040503050406030204" pitchFamily="18" charset="0"/>
                                      </a:rPr>
                                    </m:ctrlPr>
                                  </m:funcPr>
                                  <m:fName>
                                    <m:sSub>
                                      <m:sSubPr>
                                        <m:ctrlPr>
                                          <a:rPr lang="en-US" sz="6000" i="1">
                                            <a:latin typeface="Cambria Math" panose="02040503050406030204" pitchFamily="18" charset="0"/>
                                          </a:rPr>
                                        </m:ctrlPr>
                                      </m:sSubPr>
                                      <m:e>
                                        <m:r>
                                          <a:rPr lang="en-US" sz="6000">
                                            <a:latin typeface="Cambria Math"/>
                                          </a:rPr>
                                          <m:t>𝑙𝑜𝑔</m:t>
                                        </m:r>
                                      </m:e>
                                      <m:sub>
                                        <m:r>
                                          <a:rPr lang="en-US" sz="6000">
                                            <a:latin typeface="Cambria Math"/>
                                          </a:rPr>
                                          <m:t>𝑎</m:t>
                                        </m:r>
                                      </m:sub>
                                    </m:sSub>
                                  </m:fName>
                                  <m:e>
                                    <m:r>
                                      <a:rPr lang="en-US" sz="6000">
                                        <a:latin typeface="Cambria Math"/>
                                      </a:rPr>
                                      <m:t>𝑥</m:t>
                                    </m:r>
                                  </m:e>
                                </m:func>
                              </m:e>
                            </m:d>
                          </m:e>
                          <m:sup>
                            <m:r>
                              <a:rPr lang="en-US" sz="6000">
                                <a:latin typeface="Cambria Math"/>
                              </a:rPr>
                              <m:t>′</m:t>
                            </m:r>
                          </m:sup>
                        </m:sSup>
                        <m:r>
                          <a:rPr lang="en-US" sz="6000">
                            <a:latin typeface="Cambria Math"/>
                          </a:rPr>
                          <m:t>=</m:t>
                        </m:r>
                        <m:f>
                          <m:fPr>
                            <m:ctrlPr>
                              <a:rPr lang="en-US" sz="6000" i="1">
                                <a:latin typeface="Cambria Math" panose="02040503050406030204" pitchFamily="18" charset="0"/>
                              </a:rPr>
                            </m:ctrlPr>
                          </m:fPr>
                          <m:num>
                            <m:r>
                              <a:rPr lang="en-US" sz="6000">
                                <a:latin typeface="Cambria Math"/>
                              </a:rPr>
                              <m:t>𝑥</m:t>
                            </m:r>
                          </m:num>
                          <m:den>
                            <m:func>
                              <m:funcPr>
                                <m:ctrlPr>
                                  <a:rPr lang="en-US" sz="6000" i="1">
                                    <a:latin typeface="Cambria Math" panose="02040503050406030204" pitchFamily="18" charset="0"/>
                                  </a:rPr>
                                </m:ctrlPr>
                              </m:funcPr>
                              <m:fName>
                                <m:r>
                                  <a:rPr lang="en-US" sz="6000">
                                    <a:latin typeface="Cambria Math"/>
                                  </a:rPr>
                                  <m:t>𝑙𝑛</m:t>
                                </m:r>
                              </m:fName>
                              <m:e>
                                <m:r>
                                  <a:rPr lang="en-US" sz="6000">
                                    <a:latin typeface="Cambria Math"/>
                                  </a:rPr>
                                  <m:t>𝑎</m:t>
                                </m:r>
                              </m:e>
                            </m:func>
                          </m:den>
                        </m:f>
                        <m:r>
                          <a:rPr lang="en-US" sz="6000">
                            <a:latin typeface="Cambria Math"/>
                          </a:rPr>
                          <m:t>;</m:t>
                        </m:r>
                        <m:d>
                          <m:dPr>
                            <m:ctrlPr>
                              <a:rPr lang="en-US" sz="6000" i="1">
                                <a:latin typeface="Cambria Math" panose="02040503050406030204" pitchFamily="18" charset="0"/>
                              </a:rPr>
                            </m:ctrlPr>
                          </m:dPr>
                          <m:e>
                            <m:r>
                              <a:rPr lang="en-US" sz="6000">
                                <a:latin typeface="Cambria Math"/>
                              </a:rPr>
                              <m:t>𝑥</m:t>
                            </m:r>
                            <m:r>
                              <a:rPr lang="en-US" sz="6000">
                                <a:latin typeface="Cambria Math"/>
                              </a:rPr>
                              <m:t>&gt;0</m:t>
                            </m:r>
                          </m:e>
                        </m:d>
                        <m:r>
                          <a:rPr lang="en-US" sz="6000">
                            <a:latin typeface="Cambria Math"/>
                          </a:rPr>
                          <m:t>.</m:t>
                        </m:r>
                      </m:oMath>
                    </m:oMathPara>
                  </a14:m>
                  <a:endParaRPr lang="en-US" sz="6000"/>
                </a:p>
              </p:txBody>
            </p:sp>
          </mc:Choice>
          <mc:Fallback xmlns="">
            <p:sp>
              <p:nvSpPr>
                <p:cNvPr id="77" name="TextBox 76"/>
                <p:cNvSpPr txBox="1">
                  <a:spLocks noRot="1" noChangeAspect="1" noMove="1" noResize="1" noEditPoints="1" noAdjustHandles="1" noChangeArrowheads="1" noChangeShapeType="1" noTextEdit="1"/>
                </p:cNvSpPr>
                <p:nvPr/>
              </p:nvSpPr>
              <p:spPr>
                <a:xfrm>
                  <a:off x="9753474" y="1130519"/>
                  <a:ext cx="2431021" cy="776000"/>
                </a:xfrm>
                <a:prstGeom prst="rect">
                  <a:avLst/>
                </a:prstGeom>
                <a:blipFill rotWithShape="1">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4" name="Rectangle 93"/>
              <p:cNvSpPr/>
              <p:nvPr/>
            </p:nvSpPr>
            <p:spPr>
              <a:xfrm>
                <a:off x="1198647" y="8493194"/>
                <a:ext cx="22631576" cy="2625152"/>
              </a:xfrm>
              <a:prstGeom prst="rect">
                <a:avLst/>
              </a:prstGeom>
              <a:noFill/>
            </p:spPr>
            <p:txBody>
              <a:bodyPr wrap="square" lIns="182889" tIns="91445" rIns="182889" bIns="91445" rtlCol="0">
                <a:spAutoFit/>
              </a:bodyPr>
              <a:lstStyle/>
              <a:p>
                <a:pPr algn="ctr"/>
                <a14:m>
                  <m:oMath xmlns:m="http://schemas.openxmlformats.org/officeDocument/2006/math">
                    <m:r>
                      <m:rPr>
                        <m:nor/>
                      </m:rPr>
                      <a:rPr lang="en-US" sz="5400" i="0" smtClean="0">
                        <a:solidFill>
                          <a:schemeClr val="tx1"/>
                        </a:solidFill>
                        <a:latin typeface="Times New Roman" pitchFamily="18" charset="0"/>
                        <a:cs typeface="Times New Roman" pitchFamily="18" charset="0"/>
                      </a:rPr>
                      <m:t>S</m:t>
                    </m:r>
                    <m:r>
                      <m:rPr>
                        <m:nor/>
                      </m:rPr>
                      <a:rPr lang="en-US" sz="5400" i="0" smtClean="0">
                        <a:solidFill>
                          <a:schemeClr val="tx1"/>
                        </a:solidFill>
                        <a:latin typeface="Times New Roman" pitchFamily="18" charset="0"/>
                        <a:cs typeface="Times New Roman" pitchFamily="18" charset="0"/>
                      </a:rPr>
                      <m:t>ử </m:t>
                    </m:r>
                    <m:r>
                      <m:rPr>
                        <m:nor/>
                      </m:rPr>
                      <a:rPr lang="en-US" sz="5400" i="0" smtClean="0">
                        <a:solidFill>
                          <a:schemeClr val="tx1"/>
                        </a:solidFill>
                        <a:latin typeface="Times New Roman" pitchFamily="18" charset="0"/>
                        <a:cs typeface="Times New Roman" pitchFamily="18" charset="0"/>
                      </a:rPr>
                      <m:t>d</m:t>
                    </m:r>
                    <m:r>
                      <m:rPr>
                        <m:nor/>
                      </m:rPr>
                      <a:rPr lang="en-US" sz="5400" i="0" smtClean="0">
                        <a:solidFill>
                          <a:schemeClr val="tx1"/>
                        </a:solidFill>
                        <a:latin typeface="Times New Roman" pitchFamily="18" charset="0"/>
                        <a:cs typeface="Times New Roman" pitchFamily="18" charset="0"/>
                      </a:rPr>
                      <m:t>ụ</m:t>
                    </m:r>
                    <m:r>
                      <m:rPr>
                        <m:nor/>
                      </m:rPr>
                      <a:rPr lang="en-US" sz="5400" i="0" smtClean="0">
                        <a:solidFill>
                          <a:schemeClr val="tx1"/>
                        </a:solidFill>
                        <a:latin typeface="Times New Roman" pitchFamily="18" charset="0"/>
                        <a:cs typeface="Times New Roman" pitchFamily="18" charset="0"/>
                      </a:rPr>
                      <m:t>ng</m:t>
                    </m:r>
                    <m:r>
                      <m:rPr>
                        <m:nor/>
                      </m:rPr>
                      <a:rPr lang="en-US" sz="5400" i="0" smtClean="0">
                        <a:solidFill>
                          <a:schemeClr val="tx1"/>
                        </a:solidFill>
                        <a:latin typeface="Times New Roman" pitchFamily="18" charset="0"/>
                        <a:cs typeface="Times New Roman" pitchFamily="18" charset="0"/>
                      </a:rPr>
                      <m:t> </m:t>
                    </m:r>
                    <m:r>
                      <m:rPr>
                        <m:nor/>
                      </m:rPr>
                      <a:rPr lang="en-US" sz="5400" i="0" smtClean="0">
                        <a:solidFill>
                          <a:schemeClr val="tx1"/>
                        </a:solidFill>
                        <a:latin typeface="Times New Roman" pitchFamily="18" charset="0"/>
                        <a:cs typeface="Times New Roman" pitchFamily="18" charset="0"/>
                      </a:rPr>
                      <m:t>c</m:t>
                    </m:r>
                    <m:r>
                      <m:rPr>
                        <m:nor/>
                      </m:rPr>
                      <a:rPr lang="en-US" sz="5400" i="0" smtClean="0">
                        <a:solidFill>
                          <a:schemeClr val="tx1"/>
                        </a:solidFill>
                        <a:latin typeface="Times New Roman" pitchFamily="18" charset="0"/>
                        <a:cs typeface="Times New Roman" pitchFamily="18" charset="0"/>
                      </a:rPr>
                      <m:t>á</m:t>
                    </m:r>
                    <m:r>
                      <m:rPr>
                        <m:nor/>
                      </m:rPr>
                      <a:rPr lang="en-US" sz="5400" i="0" smtClean="0">
                        <a:solidFill>
                          <a:schemeClr val="tx1"/>
                        </a:solidFill>
                        <a:latin typeface="Times New Roman" pitchFamily="18" charset="0"/>
                        <a:cs typeface="Times New Roman" pitchFamily="18" charset="0"/>
                      </a:rPr>
                      <m:t>c</m:t>
                    </m:r>
                    <m:r>
                      <m:rPr>
                        <m:nor/>
                      </m:rPr>
                      <a:rPr lang="en-US" sz="5400" i="0" smtClean="0">
                        <a:solidFill>
                          <a:schemeClr val="tx1"/>
                        </a:solidFill>
                        <a:latin typeface="Times New Roman" pitchFamily="18" charset="0"/>
                        <a:cs typeface="Times New Roman" pitchFamily="18" charset="0"/>
                      </a:rPr>
                      <m:t> </m:t>
                    </m:r>
                    <m:r>
                      <m:rPr>
                        <m:nor/>
                      </m:rPr>
                      <a:rPr lang="en-US" sz="5400" i="0" smtClean="0">
                        <a:solidFill>
                          <a:schemeClr val="tx1"/>
                        </a:solidFill>
                        <a:latin typeface="Times New Roman" pitchFamily="18" charset="0"/>
                        <a:cs typeface="Times New Roman" pitchFamily="18" charset="0"/>
                      </a:rPr>
                      <m:t>c</m:t>
                    </m:r>
                    <m:r>
                      <m:rPr>
                        <m:nor/>
                      </m:rPr>
                      <a:rPr lang="en-US" sz="5400" i="0" smtClean="0">
                        <a:solidFill>
                          <a:schemeClr val="tx1"/>
                        </a:solidFill>
                        <a:latin typeface="Times New Roman" pitchFamily="18" charset="0"/>
                        <a:cs typeface="Times New Roman" pitchFamily="18" charset="0"/>
                      </a:rPr>
                      <m:t>ô</m:t>
                    </m:r>
                    <m:r>
                      <m:rPr>
                        <m:nor/>
                      </m:rPr>
                      <a:rPr lang="en-US" sz="5400" i="0" smtClean="0">
                        <a:solidFill>
                          <a:schemeClr val="tx1"/>
                        </a:solidFill>
                        <a:latin typeface="Times New Roman" pitchFamily="18" charset="0"/>
                        <a:cs typeface="Times New Roman" pitchFamily="18" charset="0"/>
                      </a:rPr>
                      <m:t>ng</m:t>
                    </m:r>
                    <m:r>
                      <m:rPr>
                        <m:nor/>
                      </m:rPr>
                      <a:rPr lang="en-US" sz="5400" i="0" smtClean="0">
                        <a:solidFill>
                          <a:schemeClr val="tx1"/>
                        </a:solidFill>
                        <a:latin typeface="Times New Roman" pitchFamily="18" charset="0"/>
                        <a:cs typeface="Times New Roman" pitchFamily="18" charset="0"/>
                      </a:rPr>
                      <m:t> </m:t>
                    </m:r>
                    <m:r>
                      <m:rPr>
                        <m:nor/>
                      </m:rPr>
                      <a:rPr lang="en-US" sz="5400" i="0" smtClean="0">
                        <a:solidFill>
                          <a:schemeClr val="tx1"/>
                        </a:solidFill>
                        <a:latin typeface="Times New Roman" pitchFamily="18" charset="0"/>
                        <a:cs typeface="Times New Roman" pitchFamily="18" charset="0"/>
                      </a:rPr>
                      <m:t>th</m:t>
                    </m:r>
                    <m:r>
                      <m:rPr>
                        <m:nor/>
                      </m:rPr>
                      <a:rPr lang="en-US" sz="5400" i="0" smtClean="0">
                        <a:solidFill>
                          <a:schemeClr val="tx1"/>
                        </a:solidFill>
                        <a:latin typeface="Times New Roman" pitchFamily="18" charset="0"/>
                        <a:cs typeface="Times New Roman" pitchFamily="18" charset="0"/>
                      </a:rPr>
                      <m:t>ứ</m:t>
                    </m:r>
                    <m:r>
                      <m:rPr>
                        <m:nor/>
                      </m:rPr>
                      <a:rPr lang="en-US" sz="5400" i="0" smtClean="0">
                        <a:solidFill>
                          <a:schemeClr val="tx1"/>
                        </a:solidFill>
                        <a:latin typeface="Times New Roman" pitchFamily="18" charset="0"/>
                        <a:cs typeface="Times New Roman" pitchFamily="18" charset="0"/>
                      </a:rPr>
                      <m:t>c</m:t>
                    </m:r>
                    <m:r>
                      <m:rPr>
                        <m:nor/>
                      </m:rPr>
                      <a:rPr lang="en-US" sz="5400" i="0" smtClean="0">
                        <a:solidFill>
                          <a:schemeClr val="tx1"/>
                        </a:solidFill>
                        <a:latin typeface="Times New Roman" pitchFamily="18" charset="0"/>
                        <a:cs typeface="Times New Roman" pitchFamily="18" charset="0"/>
                      </a:rPr>
                      <m:t> đạ</m:t>
                    </m:r>
                    <m:r>
                      <m:rPr>
                        <m:nor/>
                      </m:rPr>
                      <a:rPr lang="en-US" sz="5400" i="0" smtClean="0">
                        <a:solidFill>
                          <a:schemeClr val="tx1"/>
                        </a:solidFill>
                        <a:latin typeface="Times New Roman" pitchFamily="18" charset="0"/>
                        <a:cs typeface="Times New Roman" pitchFamily="18" charset="0"/>
                      </a:rPr>
                      <m:t>o</m:t>
                    </m:r>
                    <m:r>
                      <m:rPr>
                        <m:nor/>
                      </m:rPr>
                      <a:rPr lang="en-US" sz="5400" i="0" smtClean="0">
                        <a:solidFill>
                          <a:schemeClr val="tx1"/>
                        </a:solidFill>
                        <a:latin typeface="Times New Roman" pitchFamily="18" charset="0"/>
                        <a:cs typeface="Times New Roman" pitchFamily="18" charset="0"/>
                      </a:rPr>
                      <m:t> </m:t>
                    </m:r>
                    <m:r>
                      <m:rPr>
                        <m:nor/>
                      </m:rPr>
                      <a:rPr lang="en-US" sz="5400" i="0" smtClean="0">
                        <a:solidFill>
                          <a:schemeClr val="tx1"/>
                        </a:solidFill>
                        <a:latin typeface="Times New Roman" pitchFamily="18" charset="0"/>
                        <a:cs typeface="Times New Roman" pitchFamily="18" charset="0"/>
                      </a:rPr>
                      <m:t>h</m:t>
                    </m:r>
                    <m:r>
                      <m:rPr>
                        <m:nor/>
                      </m:rPr>
                      <a:rPr lang="en-US" sz="5400" i="0" smtClean="0">
                        <a:solidFill>
                          <a:schemeClr val="tx1"/>
                        </a:solidFill>
                        <a:latin typeface="Times New Roman" pitchFamily="18" charset="0"/>
                        <a:cs typeface="Times New Roman" pitchFamily="18" charset="0"/>
                      </a:rPr>
                      <m:t>à</m:t>
                    </m:r>
                    <m:r>
                      <m:rPr>
                        <m:nor/>
                      </m:rPr>
                      <a:rPr lang="en-US" sz="5400" i="0" smtClean="0">
                        <a:solidFill>
                          <a:schemeClr val="tx1"/>
                        </a:solidFill>
                        <a:latin typeface="Times New Roman" pitchFamily="18" charset="0"/>
                        <a:cs typeface="Times New Roman" pitchFamily="18" charset="0"/>
                      </a:rPr>
                      <m:t>m</m:t>
                    </m:r>
                    <m:r>
                      <m:rPr>
                        <m:nor/>
                      </m:rPr>
                      <a:rPr lang="en-US" sz="5400" i="0" smtClean="0">
                        <a:solidFill>
                          <a:schemeClr val="tx1"/>
                        </a:solidFill>
                        <a:latin typeface="Times New Roman" pitchFamily="18" charset="0"/>
                        <a:cs typeface="Times New Roman" pitchFamily="18" charset="0"/>
                      </a:rPr>
                      <m:t> </m:t>
                    </m:r>
                    <m:r>
                      <m:rPr>
                        <m:nor/>
                      </m:rPr>
                      <a:rPr lang="en-US" sz="5400" i="0" smtClean="0">
                        <a:solidFill>
                          <a:schemeClr val="tx1"/>
                        </a:solidFill>
                        <a:latin typeface="Times New Roman" pitchFamily="18" charset="0"/>
                        <a:cs typeface="Times New Roman" pitchFamily="18" charset="0"/>
                      </a:rPr>
                      <m:t>c</m:t>
                    </m:r>
                    <m:r>
                      <m:rPr>
                        <m:nor/>
                      </m:rPr>
                      <a:rPr lang="en-US" sz="5400" i="0" smtClean="0">
                        <a:solidFill>
                          <a:schemeClr val="tx1"/>
                        </a:solidFill>
                        <a:latin typeface="Times New Roman" pitchFamily="18" charset="0"/>
                        <a:cs typeface="Times New Roman" pitchFamily="18" charset="0"/>
                      </a:rPr>
                      <m:t>ủ</m:t>
                    </m:r>
                    <m:r>
                      <m:rPr>
                        <m:nor/>
                      </m:rPr>
                      <a:rPr lang="en-US" sz="5400" i="0" smtClean="0">
                        <a:solidFill>
                          <a:schemeClr val="tx1"/>
                        </a:solidFill>
                        <a:latin typeface="Times New Roman" pitchFamily="18" charset="0"/>
                        <a:cs typeface="Times New Roman" pitchFamily="18" charset="0"/>
                      </a:rPr>
                      <m:t>a</m:t>
                    </m:r>
                    <m:r>
                      <m:rPr>
                        <m:nor/>
                      </m:rPr>
                      <a:rPr lang="en-US" sz="5400" i="0" smtClean="0">
                        <a:solidFill>
                          <a:schemeClr val="tx1"/>
                        </a:solidFill>
                        <a:latin typeface="Times New Roman" pitchFamily="18" charset="0"/>
                        <a:cs typeface="Times New Roman" pitchFamily="18" charset="0"/>
                      </a:rPr>
                      <m:t> </m:t>
                    </m:r>
                    <m:r>
                      <m:rPr>
                        <m:nor/>
                      </m:rPr>
                      <a:rPr lang="en-US" sz="5400" i="0" smtClean="0">
                        <a:solidFill>
                          <a:schemeClr val="tx1"/>
                        </a:solidFill>
                        <a:latin typeface="Times New Roman" pitchFamily="18" charset="0"/>
                        <a:cs typeface="Times New Roman" pitchFamily="18" charset="0"/>
                      </a:rPr>
                      <m:t>h</m:t>
                    </m:r>
                    <m:r>
                      <m:rPr>
                        <m:nor/>
                      </m:rPr>
                      <a:rPr lang="en-US" sz="5400" i="0" smtClean="0">
                        <a:solidFill>
                          <a:schemeClr val="tx1"/>
                        </a:solidFill>
                        <a:latin typeface="Times New Roman" pitchFamily="18" charset="0"/>
                        <a:cs typeface="Times New Roman" pitchFamily="18" charset="0"/>
                      </a:rPr>
                      <m:t>à</m:t>
                    </m:r>
                    <m:r>
                      <m:rPr>
                        <m:nor/>
                      </m:rPr>
                      <a:rPr lang="en-US" sz="5400" i="0" smtClean="0">
                        <a:solidFill>
                          <a:schemeClr val="tx1"/>
                        </a:solidFill>
                        <a:latin typeface="Times New Roman" pitchFamily="18" charset="0"/>
                        <a:cs typeface="Times New Roman" pitchFamily="18" charset="0"/>
                      </a:rPr>
                      <m:t>m</m:t>
                    </m:r>
                    <m:r>
                      <m:rPr>
                        <m:nor/>
                      </m:rPr>
                      <a:rPr lang="en-US" sz="5400" i="0" smtClean="0">
                        <a:solidFill>
                          <a:schemeClr val="tx1"/>
                        </a:solidFill>
                        <a:latin typeface="Times New Roman" pitchFamily="18" charset="0"/>
                        <a:cs typeface="Times New Roman" pitchFamily="18" charset="0"/>
                      </a:rPr>
                      <m:t> </m:t>
                    </m:r>
                    <m:r>
                      <m:rPr>
                        <m:nor/>
                      </m:rPr>
                      <a:rPr lang="en-US" sz="5400" i="0" smtClean="0">
                        <a:solidFill>
                          <a:schemeClr val="tx1"/>
                        </a:solidFill>
                        <a:latin typeface="Times New Roman" pitchFamily="18" charset="0"/>
                        <a:cs typeface="Times New Roman" pitchFamily="18" charset="0"/>
                      </a:rPr>
                      <m:t>l</m:t>
                    </m:r>
                    <m:r>
                      <m:rPr>
                        <m:nor/>
                      </m:rPr>
                      <a:rPr lang="en-US" sz="5400" i="0" smtClean="0">
                        <a:solidFill>
                          <a:schemeClr val="tx1"/>
                        </a:solidFill>
                        <a:latin typeface="Times New Roman" pitchFamily="18" charset="0"/>
                        <a:cs typeface="Times New Roman" pitchFamily="18" charset="0"/>
                      </a:rPr>
                      <m:t>ô</m:t>
                    </m:r>
                    <m:r>
                      <m:rPr>
                        <m:nor/>
                      </m:rPr>
                      <a:rPr lang="en-US" sz="5400" i="0" smtClean="0">
                        <a:solidFill>
                          <a:schemeClr val="tx1"/>
                        </a:solidFill>
                        <a:latin typeface="Times New Roman" pitchFamily="18" charset="0"/>
                        <a:cs typeface="Times New Roman" pitchFamily="18" charset="0"/>
                      </a:rPr>
                      <m:t>garit</m:t>
                    </m:r>
                  </m:oMath>
                </a14:m>
                <a:r>
                  <a:rPr lang="en-US" sz="5400" i="0" dirty="0">
                    <a:solidFill>
                      <a:schemeClr val="tx1"/>
                    </a:solidFill>
                    <a:latin typeface="Times New Roman" pitchFamily="18" charset="0"/>
                    <a:cs typeface="Times New Roman" pitchFamily="18" charset="0"/>
                  </a:rPr>
                  <a:t>:</a:t>
                </a:r>
              </a:p>
              <a:p>
                <a:pPr algn="ctr"/>
                <a14:m>
                  <m:oMathPara xmlns:m="http://schemas.openxmlformats.org/officeDocument/2006/math">
                    <m:oMathParaPr>
                      <m:jc m:val="centerGroup"/>
                    </m:oMathParaPr>
                    <m:oMath xmlns:m="http://schemas.openxmlformats.org/officeDocument/2006/math">
                      <m:sSup>
                        <m:sSupPr>
                          <m:ctrlPr>
                            <a:rPr lang="en-US" sz="5400" i="1">
                              <a:latin typeface="Cambria Math" panose="02040503050406030204" pitchFamily="18" charset="0"/>
                            </a:rPr>
                          </m:ctrlPr>
                        </m:sSupPr>
                        <m:e>
                          <m:d>
                            <m:dPr>
                              <m:ctrlPr>
                                <a:rPr lang="en-US" sz="5400" i="1">
                                  <a:latin typeface="Cambria Math" panose="02040503050406030204" pitchFamily="18" charset="0"/>
                                </a:rPr>
                              </m:ctrlPr>
                            </m:dPr>
                            <m:e>
                              <m:func>
                                <m:funcPr>
                                  <m:ctrlPr>
                                    <a:rPr lang="en-US" sz="5400" i="1">
                                      <a:latin typeface="Cambria Math" panose="02040503050406030204" pitchFamily="18" charset="0"/>
                                    </a:rPr>
                                  </m:ctrlPr>
                                </m:funcPr>
                                <m:fName>
                                  <m:r>
                                    <a:rPr lang="en-US" sz="5400" i="1">
                                      <a:latin typeface="Cambria Math"/>
                                    </a:rPr>
                                    <m:t>𝑙𝑛</m:t>
                                  </m:r>
                                </m:fName>
                                <m:e>
                                  <m:r>
                                    <a:rPr lang="en-US" sz="5400" i="1">
                                      <a:latin typeface="Cambria Math"/>
                                    </a:rPr>
                                    <m:t>𝑥</m:t>
                                  </m:r>
                                </m:e>
                              </m:func>
                            </m:e>
                          </m:d>
                        </m:e>
                        <m:sup>
                          <m:r>
                            <a:rPr lang="en-US" sz="5400" i="1">
                              <a:latin typeface="Cambria Math"/>
                            </a:rPr>
                            <m:t>′</m:t>
                          </m:r>
                        </m:sup>
                      </m:sSup>
                      <m:r>
                        <a:rPr lang="en-US" sz="5400" i="1">
                          <a:latin typeface="Cambria Math"/>
                        </a:rPr>
                        <m:t>=</m:t>
                      </m:r>
                      <m:f>
                        <m:fPr>
                          <m:ctrlPr>
                            <a:rPr lang="en-US" sz="5400" i="1">
                              <a:latin typeface="Cambria Math" panose="02040503050406030204" pitchFamily="18" charset="0"/>
                            </a:rPr>
                          </m:ctrlPr>
                        </m:fPr>
                        <m:num>
                          <m:r>
                            <a:rPr lang="en-US" sz="5400" i="1">
                              <a:latin typeface="Cambria Math"/>
                            </a:rPr>
                            <m:t>1</m:t>
                          </m:r>
                        </m:num>
                        <m:den>
                          <m:r>
                            <a:rPr lang="en-US" sz="5400" i="1">
                              <a:latin typeface="Cambria Math"/>
                            </a:rPr>
                            <m:t>𝑥</m:t>
                          </m:r>
                        </m:den>
                      </m:f>
                      <m:r>
                        <a:rPr lang="en-US" sz="5400" i="1">
                          <a:latin typeface="Cambria Math"/>
                        </a:rPr>
                        <m:t>,</m:t>
                      </m:r>
                      <m:sSup>
                        <m:sSupPr>
                          <m:ctrlPr>
                            <a:rPr lang="en-US" sz="5400" i="1">
                              <a:latin typeface="Cambria Math" panose="02040503050406030204" pitchFamily="18" charset="0"/>
                            </a:rPr>
                          </m:ctrlPr>
                        </m:sSupPr>
                        <m:e>
                          <m:d>
                            <m:dPr>
                              <m:ctrlPr>
                                <a:rPr lang="en-US" sz="5400" i="1">
                                  <a:latin typeface="Cambria Math" panose="02040503050406030204" pitchFamily="18" charset="0"/>
                                </a:rPr>
                              </m:ctrlPr>
                            </m:dPr>
                            <m:e>
                              <m:func>
                                <m:funcPr>
                                  <m:ctrlPr>
                                    <a:rPr lang="en-US" sz="5400" i="1">
                                      <a:latin typeface="Cambria Math" panose="02040503050406030204" pitchFamily="18" charset="0"/>
                                    </a:rPr>
                                  </m:ctrlPr>
                                </m:funcPr>
                                <m:fName>
                                  <m:r>
                                    <a:rPr lang="en-US" sz="5400" i="1">
                                      <a:latin typeface="Cambria Math"/>
                                    </a:rPr>
                                    <m:t>𝑙𝑛</m:t>
                                  </m:r>
                                </m:fName>
                                <m:e>
                                  <m:r>
                                    <a:rPr lang="en-US" sz="5400" i="1">
                                      <a:latin typeface="Cambria Math"/>
                                    </a:rPr>
                                    <m:t>𝑢</m:t>
                                  </m:r>
                                </m:e>
                              </m:func>
                            </m:e>
                          </m:d>
                        </m:e>
                        <m:sup>
                          <m:r>
                            <a:rPr lang="en-US" sz="5400" i="1">
                              <a:latin typeface="Cambria Math"/>
                            </a:rPr>
                            <m:t>′</m:t>
                          </m:r>
                        </m:sup>
                      </m:sSup>
                      <m:r>
                        <a:rPr lang="en-US" sz="5400" i="1">
                          <a:latin typeface="Cambria Math"/>
                        </a:rPr>
                        <m:t>=</m:t>
                      </m:r>
                      <m:f>
                        <m:fPr>
                          <m:ctrlPr>
                            <a:rPr lang="en-US" sz="5400" i="1">
                              <a:latin typeface="Cambria Math" panose="02040503050406030204" pitchFamily="18" charset="0"/>
                            </a:rPr>
                          </m:ctrlPr>
                        </m:fPr>
                        <m:num>
                          <m:sSup>
                            <m:sSupPr>
                              <m:ctrlPr>
                                <a:rPr lang="en-US" sz="5400" i="1">
                                  <a:latin typeface="Cambria Math" panose="02040503050406030204" pitchFamily="18" charset="0"/>
                                </a:rPr>
                              </m:ctrlPr>
                            </m:sSupPr>
                            <m:e>
                              <m:r>
                                <a:rPr lang="en-US" sz="5400" i="1">
                                  <a:latin typeface="Cambria Math"/>
                                </a:rPr>
                                <m:t>𝑢</m:t>
                              </m:r>
                            </m:e>
                            <m:sup>
                              <m:r>
                                <a:rPr lang="en-US" sz="5400" i="1">
                                  <a:latin typeface="Cambria Math"/>
                                </a:rPr>
                                <m:t>′</m:t>
                              </m:r>
                            </m:sup>
                          </m:sSup>
                        </m:num>
                        <m:den>
                          <m:r>
                            <a:rPr lang="en-US" sz="5400" b="0" i="1" smtClean="0">
                              <a:latin typeface="Cambria Math"/>
                            </a:rPr>
                            <m:t>𝑢</m:t>
                          </m:r>
                        </m:den>
                      </m:f>
                      <m:r>
                        <a:rPr lang="en-US" sz="5400" i="1">
                          <a:latin typeface="Cambria Math"/>
                        </a:rPr>
                        <m:t>,</m:t>
                      </m:r>
                      <m:sSup>
                        <m:sSupPr>
                          <m:ctrlPr>
                            <a:rPr lang="en-US" sz="5400" i="1">
                              <a:latin typeface="Cambria Math" panose="02040503050406030204" pitchFamily="18" charset="0"/>
                            </a:rPr>
                          </m:ctrlPr>
                        </m:sSupPr>
                        <m:e>
                          <m:d>
                            <m:dPr>
                              <m:ctrlPr>
                                <a:rPr lang="en-US" sz="5400" i="1">
                                  <a:latin typeface="Cambria Math" panose="02040503050406030204" pitchFamily="18" charset="0"/>
                                </a:rPr>
                              </m:ctrlPr>
                            </m:dPr>
                            <m:e>
                              <m:func>
                                <m:funcPr>
                                  <m:ctrlPr>
                                    <a:rPr lang="en-US" sz="5400" i="1">
                                      <a:latin typeface="Cambria Math" panose="02040503050406030204" pitchFamily="18" charset="0"/>
                                    </a:rPr>
                                  </m:ctrlPr>
                                </m:funcPr>
                                <m:fName>
                                  <m:sSub>
                                    <m:sSubPr>
                                      <m:ctrlPr>
                                        <a:rPr lang="en-US" sz="5400" i="1">
                                          <a:latin typeface="Cambria Math" panose="02040503050406030204" pitchFamily="18" charset="0"/>
                                        </a:rPr>
                                      </m:ctrlPr>
                                    </m:sSubPr>
                                    <m:e>
                                      <m:r>
                                        <a:rPr lang="en-US" sz="5400" i="1">
                                          <a:latin typeface="Cambria Math"/>
                                        </a:rPr>
                                        <m:t>𝑙𝑜𝑔</m:t>
                                      </m:r>
                                    </m:e>
                                    <m:sub>
                                      <m:r>
                                        <a:rPr lang="en-US" sz="5400" i="1">
                                          <a:latin typeface="Cambria Math"/>
                                        </a:rPr>
                                        <m:t>𝑎</m:t>
                                      </m:r>
                                    </m:sub>
                                  </m:sSub>
                                </m:fName>
                                <m:e>
                                  <m:r>
                                    <a:rPr lang="en-US" sz="5400" i="1">
                                      <a:latin typeface="Cambria Math"/>
                                    </a:rPr>
                                    <m:t>𝑥</m:t>
                                  </m:r>
                                </m:e>
                              </m:func>
                            </m:e>
                          </m:d>
                        </m:e>
                        <m:sup>
                          <m:r>
                            <a:rPr lang="en-US" sz="5400" i="1">
                              <a:latin typeface="Cambria Math"/>
                            </a:rPr>
                            <m:t>′</m:t>
                          </m:r>
                        </m:sup>
                      </m:sSup>
                      <m:r>
                        <a:rPr lang="en-US" sz="5400" i="1">
                          <a:latin typeface="Cambria Math"/>
                        </a:rPr>
                        <m:t>=</m:t>
                      </m:r>
                      <m:f>
                        <m:fPr>
                          <m:ctrlPr>
                            <a:rPr lang="en-US" sz="5400" i="1">
                              <a:latin typeface="Cambria Math" panose="02040503050406030204" pitchFamily="18" charset="0"/>
                            </a:rPr>
                          </m:ctrlPr>
                        </m:fPr>
                        <m:num>
                          <m:r>
                            <a:rPr lang="en-US" sz="5400" i="1">
                              <a:latin typeface="Cambria Math"/>
                            </a:rPr>
                            <m:t>1</m:t>
                          </m:r>
                        </m:num>
                        <m:den>
                          <m:r>
                            <a:rPr lang="en-US" sz="5400" i="1">
                              <a:latin typeface="Cambria Math"/>
                            </a:rPr>
                            <m:t>𝑥</m:t>
                          </m:r>
                          <m:func>
                            <m:funcPr>
                              <m:ctrlPr>
                                <a:rPr lang="en-US" sz="5400" i="1">
                                  <a:latin typeface="Cambria Math" panose="02040503050406030204" pitchFamily="18" charset="0"/>
                                </a:rPr>
                              </m:ctrlPr>
                            </m:funcPr>
                            <m:fName>
                              <m:r>
                                <a:rPr lang="en-US" sz="5400" i="1">
                                  <a:latin typeface="Cambria Math"/>
                                </a:rPr>
                                <m:t>𝑙𝑛</m:t>
                              </m:r>
                            </m:fName>
                            <m:e>
                              <m:r>
                                <a:rPr lang="en-US" sz="5400" i="1">
                                  <a:latin typeface="Cambria Math"/>
                                </a:rPr>
                                <m:t>𝑎</m:t>
                              </m:r>
                            </m:e>
                          </m:func>
                        </m:den>
                      </m:f>
                    </m:oMath>
                  </m:oMathPara>
                </a14:m>
                <a:endParaRPr lang="en-US" sz="5400" dirty="0"/>
              </a:p>
            </p:txBody>
          </p:sp>
        </mc:Choice>
        <mc:Fallback xmlns="">
          <p:sp>
            <p:nvSpPr>
              <p:cNvPr id="94" name="Rectangle 93"/>
              <p:cNvSpPr>
                <a:spLocks noRot="1" noChangeAspect="1" noMove="1" noResize="1" noEditPoints="1" noAdjustHandles="1" noChangeArrowheads="1" noChangeShapeType="1" noTextEdit="1"/>
              </p:cNvSpPr>
              <p:nvPr/>
            </p:nvSpPr>
            <p:spPr>
              <a:xfrm>
                <a:off x="1198647" y="8493194"/>
                <a:ext cx="22631576" cy="2625152"/>
              </a:xfrm>
              <a:prstGeom prst="rect">
                <a:avLst/>
              </a:prstGeom>
              <a:blipFill rotWithShape="1">
                <a:blip r:embed="rId6"/>
                <a:stretch>
                  <a:fillRect t="-4640"/>
                </a:stretch>
              </a:blipFill>
            </p:spPr>
            <p:txBody>
              <a:bodyPr/>
              <a:lstStyle/>
              <a:p>
                <a:r>
                  <a:rPr lang="en-US">
                    <a:noFill/>
                  </a:rPr>
                  <a:t> </a:t>
                </a:r>
              </a:p>
            </p:txBody>
          </p:sp>
        </mc:Fallback>
      </mc:AlternateContent>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
        <p:nvSpPr>
          <p:cNvPr id="49" name="Oval 48"/>
          <p:cNvSpPr/>
          <p:nvPr/>
        </p:nvSpPr>
        <p:spPr>
          <a:xfrm>
            <a:off x="395261" y="1658670"/>
            <a:ext cx="1497801" cy="152054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A </a:t>
            </a:r>
            <a:endParaRPr lang="en-US" sz="6400" dirty="0"/>
          </a:p>
        </p:txBody>
      </p:sp>
    </p:spTree>
    <p:extLst>
      <p:ext uri="{BB962C8B-B14F-4D97-AF65-F5344CB8AC3E}">
        <p14:creationId xmlns:p14="http://schemas.microsoft.com/office/powerpoint/2010/main" val="403464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wipe(left)">
                                      <p:cBhvr>
                                        <p:cTn id="26" dur="500"/>
                                        <p:tgtEl>
                                          <p:spTgt spid="9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left)">
                                      <p:cBhvr>
                                        <p:cTn id="29" dur="500"/>
                                        <p:tgtEl>
                                          <p:spTgt spid="49"/>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63"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99913" y="7470846"/>
            <a:ext cx="23857074" cy="5805702"/>
            <a:chOff x="184495" y="3636275"/>
            <a:chExt cx="11926984" cy="7874658"/>
          </a:xfrm>
        </p:grpSpPr>
        <p:sp>
          <p:nvSpPr>
            <p:cNvPr id="5" name="Rounded Rectangle 4"/>
            <p:cNvSpPr/>
            <p:nvPr/>
          </p:nvSpPr>
          <p:spPr>
            <a:xfrm>
              <a:off x="184495" y="3865217"/>
              <a:ext cx="11926984" cy="7645716"/>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6" name="Group 5"/>
            <p:cNvGrpSpPr/>
            <p:nvPr/>
          </p:nvGrpSpPr>
          <p:grpSpPr>
            <a:xfrm>
              <a:off x="203200" y="3636275"/>
              <a:ext cx="2342698" cy="1377612"/>
              <a:chOff x="1275608" y="6239450"/>
              <a:chExt cx="4592537" cy="2503054"/>
            </a:xfrm>
          </p:grpSpPr>
          <p:sp>
            <p:nvSpPr>
              <p:cNvPr id="7" name="Freeform 20"/>
              <p:cNvSpPr>
                <a:spLocks/>
              </p:cNvSpPr>
              <p:nvPr/>
            </p:nvSpPr>
            <p:spPr bwMode="auto">
              <a:xfrm rot="16200000" flipV="1">
                <a:off x="2622344" y="5496701"/>
                <a:ext cx="2419709" cy="4071892"/>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a:p>
            </p:txBody>
          </p:sp>
          <p:sp>
            <p:nvSpPr>
              <p:cNvPr id="8" name="TextBox 7"/>
              <p:cNvSpPr txBox="1"/>
              <p:nvPr/>
            </p:nvSpPr>
            <p:spPr>
              <a:xfrm>
                <a:off x="2187352" y="6239450"/>
                <a:ext cx="2749253" cy="2503054"/>
              </a:xfrm>
              <a:prstGeom prst="rect">
                <a:avLst/>
              </a:prstGeom>
              <a:noFill/>
            </p:spPr>
            <p:txBody>
              <a:bodyPr wrap="squar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3"/>
                <a:ext cx="852450" cy="2411556"/>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0" y="6378164"/>
                <a:ext cx="724357" cy="1731198"/>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p:grpSp>
        <p:nvGrpSpPr>
          <p:cNvPr id="20" name="Group 19"/>
          <p:cNvGrpSpPr/>
          <p:nvPr/>
        </p:nvGrpSpPr>
        <p:grpSpPr>
          <a:xfrm>
            <a:off x="290856" y="-11380"/>
            <a:ext cx="24128137" cy="2302360"/>
            <a:chOff x="534989" y="1869705"/>
            <a:chExt cx="23646864" cy="1930735"/>
          </a:xfrm>
        </p:grpSpPr>
        <p:grpSp>
          <p:nvGrpSpPr>
            <p:cNvPr id="21" name="Group 20"/>
            <p:cNvGrpSpPr/>
            <p:nvPr/>
          </p:nvGrpSpPr>
          <p:grpSpPr>
            <a:xfrm>
              <a:off x="534989" y="1869705"/>
              <a:ext cx="23561504" cy="1930735"/>
              <a:chOff x="534989" y="1647866"/>
              <a:chExt cx="23561504" cy="1930735"/>
            </a:xfrm>
          </p:grpSpPr>
          <p:sp>
            <p:nvSpPr>
              <p:cNvPr id="25" name="Rounded Rectangle 24"/>
              <p:cNvSpPr/>
              <p:nvPr/>
            </p:nvSpPr>
            <p:spPr bwMode="auto">
              <a:xfrm>
                <a:off x="755649" y="1720890"/>
                <a:ext cx="23340844"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262858" y="1702079"/>
                  <a:ext cx="2658427" cy="8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600" err="1">
                      <a:solidFill>
                        <a:schemeClr val="bg1"/>
                      </a:solidFill>
                      <a:latin typeface="Tahoma" pitchFamily="34" charset="0"/>
                      <a:cs typeface="Tahoma" pitchFamily="34" charset="0"/>
                    </a:rPr>
                    <a:t>Câu</a:t>
                  </a:r>
                  <a:r>
                    <a:rPr lang="en-US" sz="5600">
                      <a:solidFill>
                        <a:schemeClr val="bg1"/>
                      </a:solidFill>
                      <a:latin typeface="Tahoma" pitchFamily="34" charset="0"/>
                      <a:cs typeface="Tahoma" pitchFamily="34" charset="0"/>
                    </a:rPr>
                    <a:t> 6</a:t>
                  </a:r>
                  <a:endParaRPr lang="en-US" sz="56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1939336" y="1953316"/>
                  <a:ext cx="22242517" cy="774295"/>
                </a:xfrm>
                <a:prstGeom prst="rect">
                  <a:avLst/>
                </a:prstGeom>
                <a:noFill/>
              </p:spPr>
              <p:txBody>
                <a:bodyPr wrap="square" rtlCol="0">
                  <a:spAutoFit/>
                </a:bodyPr>
                <a:lstStyle/>
                <a:p>
                  <a:pPr lvl="0"/>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a:solidFill>
                        <a:srgbClr val="FF0000"/>
                      </a:solidFill>
                    </a:rPr>
                    <a:t> </a:t>
                  </a:r>
                  <a:r>
                    <a:rPr lang="pt-BR" sz="5400" dirty="0">
                      <a:solidFill>
                        <a:schemeClr val="tx1"/>
                      </a:solidFill>
                      <a:latin typeface="Times New Roman" pitchFamily="18" charset="0"/>
                    </a:rPr>
                    <a:t>Đạo hàm của hàm số </a:t>
                  </a:r>
                  <a14:m>
                    <m:oMath xmlns:m="http://schemas.openxmlformats.org/officeDocument/2006/math">
                      <m:r>
                        <a:rPr lang="en-US" sz="5400" b="0" i="1">
                          <a:solidFill>
                            <a:schemeClr val="tx1"/>
                          </a:solidFill>
                          <a:latin typeface="Cambria Math"/>
                        </a:rPr>
                        <m:t>𝑦</m:t>
                      </m:r>
                      <m:r>
                        <a:rPr lang="en-US" sz="5400" b="0" i="1">
                          <a:solidFill>
                            <a:schemeClr val="tx1"/>
                          </a:solidFill>
                          <a:latin typeface="Cambria Math"/>
                        </a:rPr>
                        <m:t>=</m:t>
                      </m:r>
                      <m:func>
                        <m:funcPr>
                          <m:ctrlPr>
                            <a:rPr lang="en-US" sz="5400" i="1">
                              <a:solidFill>
                                <a:schemeClr val="tx1"/>
                              </a:solidFill>
                              <a:latin typeface="Cambria Math" panose="02040503050406030204" pitchFamily="18" charset="0"/>
                            </a:rPr>
                          </m:ctrlPr>
                        </m:funcPr>
                        <m:fName>
                          <m:sSub>
                            <m:sSubPr>
                              <m:ctrlPr>
                                <a:rPr lang="en-US" sz="5400" i="1">
                                  <a:solidFill>
                                    <a:schemeClr val="tx1"/>
                                  </a:solidFill>
                                  <a:latin typeface="Cambria Math" panose="02040503050406030204" pitchFamily="18" charset="0"/>
                                </a:rPr>
                              </m:ctrlPr>
                            </m:sSubPr>
                            <m:e>
                              <m:r>
                                <a:rPr lang="en-US" sz="5400" b="0" i="1">
                                  <a:solidFill>
                                    <a:schemeClr val="tx1"/>
                                  </a:solidFill>
                                  <a:latin typeface="Cambria Math"/>
                                </a:rPr>
                                <m:t>𝑙𝑜𝑔</m:t>
                              </m:r>
                            </m:e>
                            <m:sub>
                              <m:r>
                                <a:rPr lang="en-US" sz="5400" b="0" i="1">
                                  <a:solidFill>
                                    <a:schemeClr val="tx1"/>
                                  </a:solidFill>
                                  <a:latin typeface="Cambria Math"/>
                                </a:rPr>
                                <m:t>8</m:t>
                              </m:r>
                            </m:sub>
                          </m:sSub>
                        </m:fName>
                        <m:e>
                          <m:d>
                            <m:dPr>
                              <m:ctrlPr>
                                <a:rPr lang="en-US" sz="5400" i="1">
                                  <a:solidFill>
                                    <a:schemeClr val="tx1"/>
                                  </a:solidFill>
                                  <a:latin typeface="Cambria Math" panose="02040503050406030204" pitchFamily="18" charset="0"/>
                                </a:rPr>
                              </m:ctrlPr>
                            </m:dPr>
                            <m:e>
                              <m:sSup>
                                <m:sSupPr>
                                  <m:ctrlPr>
                                    <a:rPr lang="en-US" sz="5400" i="1">
                                      <a:solidFill>
                                        <a:schemeClr val="tx1"/>
                                      </a:solidFill>
                                      <a:latin typeface="Cambria Math" panose="02040503050406030204" pitchFamily="18" charset="0"/>
                                    </a:rPr>
                                  </m:ctrlPr>
                                </m:sSupPr>
                                <m:e>
                                  <m:r>
                                    <a:rPr lang="en-US" sz="5400" b="0" i="1">
                                      <a:solidFill>
                                        <a:schemeClr val="tx1"/>
                                      </a:solidFill>
                                      <a:latin typeface="Cambria Math"/>
                                    </a:rPr>
                                    <m:t>𝑥</m:t>
                                  </m:r>
                                </m:e>
                                <m:sup>
                                  <m:r>
                                    <a:rPr lang="en-US" sz="5400" b="0" i="1">
                                      <a:solidFill>
                                        <a:schemeClr val="tx1"/>
                                      </a:solidFill>
                                      <a:latin typeface="Cambria Math"/>
                                    </a:rPr>
                                    <m:t>2</m:t>
                                  </m:r>
                                </m:sup>
                              </m:sSup>
                              <m:r>
                                <a:rPr lang="en-US" sz="5400" b="0" i="1">
                                  <a:solidFill>
                                    <a:schemeClr val="tx1"/>
                                  </a:solidFill>
                                  <a:latin typeface="Cambria Math"/>
                                </a:rPr>
                                <m:t>−3</m:t>
                              </m:r>
                              <m:r>
                                <a:rPr lang="en-US" sz="5400" b="0" i="1">
                                  <a:solidFill>
                                    <a:schemeClr val="tx1"/>
                                  </a:solidFill>
                                  <a:latin typeface="Cambria Math"/>
                                </a:rPr>
                                <m:t>𝑥</m:t>
                              </m:r>
                              <m:r>
                                <a:rPr lang="en-US" sz="5400" b="0" i="1">
                                  <a:solidFill>
                                    <a:schemeClr val="tx1"/>
                                  </a:solidFill>
                                  <a:latin typeface="Cambria Math"/>
                                </a:rPr>
                                <m:t>−4</m:t>
                              </m:r>
                            </m:e>
                          </m:d>
                        </m:e>
                      </m:func>
                    </m:oMath>
                  </a14:m>
                  <a:r>
                    <a:rPr lang="pt-BR" sz="5400" dirty="0">
                      <a:solidFill>
                        <a:schemeClr val="tx1"/>
                      </a:solidFill>
                      <a:latin typeface="Times New Roman" pitchFamily="18" charset="0"/>
                    </a:rPr>
                    <a:t> là</a:t>
                  </a:r>
                  <a:endParaRPr lang="en-US" sz="5400" dirty="0">
                    <a:solidFill>
                      <a:schemeClr val="tx1"/>
                    </a:solidFill>
                    <a:latin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939336" y="1953316"/>
                  <a:ext cx="22242517" cy="774295"/>
                </a:xfrm>
                <a:prstGeom prst="rect">
                  <a:avLst/>
                </a:prstGeom>
                <a:blipFill rotWithShape="1">
                  <a:blip r:embed="rId2"/>
                  <a:stretch>
                    <a:fillRect t="-20395" b="-36842"/>
                  </a:stretch>
                </a:blipFill>
                <a:extLst/>
              </p:spPr>
              <p:txBody>
                <a:bodyPr/>
                <a:lstStyle/>
                <a:p>
                  <a:r>
                    <a:rPr lang="en-US">
                      <a:noFill/>
                    </a:rPr>
                    <a:t> </a:t>
                  </a:r>
                </a:p>
              </p:txBody>
            </p:sp>
          </mc:Fallback>
        </mc:AlternateContent>
      </p:grpSp>
      <p:grpSp>
        <p:nvGrpSpPr>
          <p:cNvPr id="12" name="Group 11"/>
          <p:cNvGrpSpPr/>
          <p:nvPr/>
        </p:nvGrpSpPr>
        <p:grpSpPr>
          <a:xfrm>
            <a:off x="246018" y="1454991"/>
            <a:ext cx="9966377" cy="2202609"/>
            <a:chOff x="-14149" y="1124934"/>
            <a:chExt cx="4982535" cy="675157"/>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0" name="Oval 69"/>
            <p:cNvSpPr/>
            <p:nvPr/>
          </p:nvSpPr>
          <p:spPr>
            <a:xfrm>
              <a:off x="-14149" y="1280841"/>
              <a:ext cx="763574" cy="462414"/>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71" name="TextBox 70"/>
                <p:cNvSpPr txBox="1"/>
                <p:nvPr/>
              </p:nvSpPr>
              <p:spPr>
                <a:xfrm>
                  <a:off x="790859" y="1124934"/>
                  <a:ext cx="4177527" cy="651507"/>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
                          <m:fPr>
                            <m:ctrlPr>
                              <a:rPr lang="en-US" sz="5400" b="1" i="1">
                                <a:latin typeface="Cambria Math" panose="02040503050406030204" pitchFamily="18" charset="0"/>
                              </a:rPr>
                            </m:ctrlPr>
                          </m:fPr>
                          <m:num>
                            <m:r>
                              <a:rPr lang="vi-VN" sz="5400" b="1">
                                <a:latin typeface="Cambria Math"/>
                              </a:rPr>
                              <m:t>𝟐</m:t>
                            </m:r>
                            <m:r>
                              <a:rPr lang="vi-VN" sz="5400" b="1">
                                <a:latin typeface="Cambria Math"/>
                              </a:rPr>
                              <m:t>𝒙</m:t>
                            </m:r>
                            <m:r>
                              <a:rPr lang="vi-VN" sz="5400" b="1">
                                <a:latin typeface="Cambria Math"/>
                              </a:rPr>
                              <m:t>−</m:t>
                            </m:r>
                            <m:r>
                              <a:rPr lang="vi-VN" sz="5400" b="1">
                                <a:latin typeface="Cambria Math"/>
                              </a:rPr>
                              <m:t>𝟑</m:t>
                            </m:r>
                          </m:num>
                          <m:den>
                            <m:d>
                              <m:dPr>
                                <m:ctrlPr>
                                  <a:rPr lang="en-US" sz="5400" b="1" i="1">
                                    <a:latin typeface="Cambria Math" panose="02040503050406030204" pitchFamily="18" charset="0"/>
                                  </a:rPr>
                                </m:ctrlPr>
                              </m:dPr>
                              <m:e>
                                <m:sSup>
                                  <m:sSupPr>
                                    <m:ctrlPr>
                                      <a:rPr lang="en-US" sz="5400" b="1" i="1">
                                        <a:latin typeface="Cambria Math" panose="02040503050406030204" pitchFamily="18" charset="0"/>
                                      </a:rPr>
                                    </m:ctrlPr>
                                  </m:sSupPr>
                                  <m:e>
                                    <m:r>
                                      <a:rPr lang="vi-VN" sz="5400" b="1">
                                        <a:latin typeface="Cambria Math"/>
                                      </a:rPr>
                                      <m:t>𝒙</m:t>
                                    </m:r>
                                  </m:e>
                                  <m:sup>
                                    <m:r>
                                      <a:rPr lang="vi-VN" sz="5400" b="1">
                                        <a:latin typeface="Cambria Math"/>
                                      </a:rPr>
                                      <m:t>𝟐</m:t>
                                    </m:r>
                                  </m:sup>
                                </m:sSup>
                                <m:r>
                                  <a:rPr lang="vi-VN" sz="5400" b="1">
                                    <a:latin typeface="Cambria Math"/>
                                  </a:rPr>
                                  <m:t>−</m:t>
                                </m:r>
                                <m:r>
                                  <a:rPr lang="vi-VN" sz="5400" b="1">
                                    <a:latin typeface="Cambria Math"/>
                                  </a:rPr>
                                  <m:t>𝟑</m:t>
                                </m:r>
                                <m:r>
                                  <a:rPr lang="vi-VN" sz="5400" b="1">
                                    <a:latin typeface="Cambria Math"/>
                                  </a:rPr>
                                  <m:t>𝒙</m:t>
                                </m:r>
                                <m:r>
                                  <a:rPr lang="vi-VN" sz="5400" b="1">
                                    <a:latin typeface="Cambria Math"/>
                                  </a:rPr>
                                  <m:t>−</m:t>
                                </m:r>
                                <m:r>
                                  <a:rPr lang="vi-VN" sz="5400" b="1">
                                    <a:latin typeface="Cambria Math"/>
                                  </a:rPr>
                                  <m:t>𝟒</m:t>
                                </m:r>
                              </m:e>
                            </m:d>
                            <m:func>
                              <m:funcPr>
                                <m:ctrlPr>
                                  <a:rPr lang="en-US" sz="5400" b="1" i="1">
                                    <a:latin typeface="Cambria Math" panose="02040503050406030204" pitchFamily="18" charset="0"/>
                                  </a:rPr>
                                </m:ctrlPr>
                              </m:funcPr>
                              <m:fName>
                                <m:r>
                                  <a:rPr lang="vi-VN" sz="5400" b="1">
                                    <a:latin typeface="Cambria Math"/>
                                  </a:rPr>
                                  <m:t>𝒍𝒏</m:t>
                                </m:r>
                              </m:fName>
                              <m:e>
                                <m:r>
                                  <a:rPr lang="vi-VN" sz="5400" b="1">
                                    <a:latin typeface="Cambria Math"/>
                                  </a:rPr>
                                  <m:t>𝟖</m:t>
                                </m:r>
                              </m:e>
                            </m:func>
                          </m:den>
                        </m:f>
                        <m:r>
                          <m:rPr>
                            <m:nor/>
                          </m:rPr>
                          <a:rPr lang="vi-VN" sz="5400" dirty="0"/>
                          <m:t>.	</m:t>
                        </m:r>
                      </m:oMath>
                    </m:oMathPara>
                  </a14:m>
                  <a:endParaRPr lang="en-US" sz="5400" dirty="0"/>
                </a:p>
              </p:txBody>
            </p:sp>
          </mc:Choice>
          <mc:Fallback xmlns="">
            <p:sp>
              <p:nvSpPr>
                <p:cNvPr id="71" name="TextBox 70"/>
                <p:cNvSpPr txBox="1">
                  <a:spLocks noRot="1" noChangeAspect="1" noMove="1" noResize="1" noEditPoints="1" noAdjustHandles="1" noChangeArrowheads="1" noChangeShapeType="1" noTextEdit="1"/>
                </p:cNvSpPr>
                <p:nvPr/>
              </p:nvSpPr>
              <p:spPr>
                <a:xfrm>
                  <a:off x="790859" y="1124934"/>
                  <a:ext cx="4177527" cy="651507"/>
                </a:xfrm>
                <a:prstGeom prst="rect">
                  <a:avLst/>
                </a:prstGeom>
                <a:blipFill rotWithShape="1">
                  <a:blip r:embed="rId3"/>
                  <a:stretch>
                    <a:fillRect/>
                  </a:stretch>
                </a:blipFill>
              </p:spPr>
              <p:txBody>
                <a:bodyPr/>
                <a:lstStyle/>
                <a:p>
                  <a:r>
                    <a:rPr lang="en-US">
                      <a:noFill/>
                    </a:rPr>
                    <a:t> </a:t>
                  </a:r>
                </a:p>
              </p:txBody>
            </p:sp>
          </mc:Fallback>
        </mc:AlternateContent>
      </p:grpSp>
      <p:grpSp>
        <p:nvGrpSpPr>
          <p:cNvPr id="13" name="Group 12"/>
          <p:cNvGrpSpPr/>
          <p:nvPr/>
        </p:nvGrpSpPr>
        <p:grpSpPr>
          <a:xfrm>
            <a:off x="9759220" y="1209177"/>
            <a:ext cx="11883168" cy="2552357"/>
            <a:chOff x="4737269" y="1102756"/>
            <a:chExt cx="2768354" cy="708365"/>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6" name="Oval 65"/>
            <p:cNvSpPr/>
            <p:nvPr/>
          </p:nvSpPr>
          <p:spPr>
            <a:xfrm>
              <a:off x="4737269" y="1276984"/>
              <a:ext cx="369857" cy="433535"/>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68" name="TextBox 67"/>
                <p:cNvSpPr txBox="1"/>
                <p:nvPr/>
              </p:nvSpPr>
              <p:spPr>
                <a:xfrm>
                  <a:off x="4904223" y="1102756"/>
                  <a:ext cx="2499126" cy="649393"/>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
                          <m:fPr>
                            <m:ctrlPr>
                              <a:rPr lang="en-US" sz="6000" b="1" i="1">
                                <a:latin typeface="Cambria Math" panose="02040503050406030204" pitchFamily="18" charset="0"/>
                              </a:rPr>
                            </m:ctrlPr>
                          </m:fPr>
                          <m:num>
                            <m:r>
                              <a:rPr lang="vi-VN" sz="6000" b="1">
                                <a:latin typeface="Cambria Math"/>
                              </a:rPr>
                              <m:t>𝟐</m:t>
                            </m:r>
                            <m:r>
                              <a:rPr lang="vi-VN" sz="6000" b="1">
                                <a:latin typeface="Cambria Math"/>
                              </a:rPr>
                              <m:t>𝒙</m:t>
                            </m:r>
                            <m:r>
                              <a:rPr lang="vi-VN" sz="6000" b="1">
                                <a:latin typeface="Cambria Math"/>
                              </a:rPr>
                              <m:t>−</m:t>
                            </m:r>
                            <m:r>
                              <a:rPr lang="vi-VN" sz="6000" b="1">
                                <a:latin typeface="Cambria Math"/>
                              </a:rPr>
                              <m:t>𝟑</m:t>
                            </m:r>
                          </m:num>
                          <m:den>
                            <m:d>
                              <m:dPr>
                                <m:ctrlPr>
                                  <a:rPr lang="en-US" sz="6000" b="1" i="1">
                                    <a:latin typeface="Cambria Math" panose="02040503050406030204" pitchFamily="18" charset="0"/>
                                  </a:rPr>
                                </m:ctrlPr>
                              </m:dPr>
                              <m:e>
                                <m:sSup>
                                  <m:sSupPr>
                                    <m:ctrlPr>
                                      <a:rPr lang="en-US" sz="6000" b="1" i="1">
                                        <a:latin typeface="Cambria Math" panose="02040503050406030204" pitchFamily="18" charset="0"/>
                                      </a:rPr>
                                    </m:ctrlPr>
                                  </m:sSupPr>
                                  <m:e>
                                    <m:r>
                                      <a:rPr lang="vi-VN" sz="6000" b="1">
                                        <a:latin typeface="Cambria Math"/>
                                      </a:rPr>
                                      <m:t>𝒙</m:t>
                                    </m:r>
                                  </m:e>
                                  <m:sup>
                                    <m:r>
                                      <a:rPr lang="vi-VN" sz="6000" b="1">
                                        <a:latin typeface="Cambria Math"/>
                                      </a:rPr>
                                      <m:t>𝟐</m:t>
                                    </m:r>
                                  </m:sup>
                                </m:sSup>
                                <m:r>
                                  <a:rPr lang="vi-VN" sz="6000" b="1">
                                    <a:latin typeface="Cambria Math"/>
                                  </a:rPr>
                                  <m:t>−</m:t>
                                </m:r>
                                <m:r>
                                  <a:rPr lang="vi-VN" sz="6000" b="1">
                                    <a:latin typeface="Cambria Math"/>
                                  </a:rPr>
                                  <m:t>𝟑</m:t>
                                </m:r>
                                <m:r>
                                  <a:rPr lang="vi-VN" sz="6000" b="1">
                                    <a:latin typeface="Cambria Math"/>
                                  </a:rPr>
                                  <m:t>𝒙</m:t>
                                </m:r>
                                <m:r>
                                  <a:rPr lang="vi-VN" sz="6000" b="1">
                                    <a:latin typeface="Cambria Math"/>
                                  </a:rPr>
                                  <m:t>−</m:t>
                                </m:r>
                                <m:r>
                                  <a:rPr lang="vi-VN" sz="6000" b="1">
                                    <a:latin typeface="Cambria Math"/>
                                  </a:rPr>
                                  <m:t>𝟒</m:t>
                                </m:r>
                              </m:e>
                            </m:d>
                            <m:func>
                              <m:funcPr>
                                <m:ctrlPr>
                                  <a:rPr lang="en-US" sz="6000" b="1" i="1">
                                    <a:latin typeface="Cambria Math" panose="02040503050406030204" pitchFamily="18" charset="0"/>
                                  </a:rPr>
                                </m:ctrlPr>
                              </m:funcPr>
                              <m:fName>
                                <m:r>
                                  <a:rPr lang="vi-VN" sz="6000" b="1">
                                    <a:latin typeface="Cambria Math"/>
                                  </a:rPr>
                                  <m:t>𝒍𝒏</m:t>
                                </m:r>
                              </m:fName>
                              <m:e>
                                <m:r>
                                  <a:rPr lang="vi-VN" sz="6000" b="1">
                                    <a:latin typeface="Cambria Math"/>
                                  </a:rPr>
                                  <m:t>𝟐</m:t>
                                </m:r>
                              </m:e>
                            </m:func>
                          </m:den>
                        </m:f>
                        <m:r>
                          <m:rPr>
                            <m:nor/>
                          </m:rPr>
                          <a:rPr lang="vi-VN" sz="6000" dirty="0"/>
                          <m:t>.</m:t>
                        </m:r>
                      </m:oMath>
                    </m:oMathPara>
                  </a14:m>
                  <a:endParaRPr lang="en-US" sz="56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904223" y="1102756"/>
                  <a:ext cx="2499126" cy="649393"/>
                </a:xfrm>
                <a:prstGeom prst="rect">
                  <a:avLst/>
                </a:prstGeom>
                <a:blipFill rotWithShape="1">
                  <a:blip r:embed="rId4"/>
                  <a:stretch>
                    <a:fillRect/>
                  </a:stretch>
                </a:blipFill>
              </p:spPr>
              <p:txBody>
                <a:bodyPr/>
                <a:lstStyle/>
                <a:p>
                  <a:r>
                    <a:rPr lang="en-US">
                      <a:noFill/>
                    </a:rPr>
                    <a:t> </a:t>
                  </a:r>
                </a:p>
              </p:txBody>
            </p:sp>
          </mc:Fallback>
        </mc:AlternateContent>
      </p:grpSp>
      <p:grpSp>
        <p:nvGrpSpPr>
          <p:cNvPr id="14" name="Group 13"/>
          <p:cNvGrpSpPr/>
          <p:nvPr/>
        </p:nvGrpSpPr>
        <p:grpSpPr>
          <a:xfrm>
            <a:off x="385832" y="3893520"/>
            <a:ext cx="9445556" cy="2339869"/>
            <a:chOff x="7413962" y="1143014"/>
            <a:chExt cx="4722163" cy="685543"/>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3" name="Oval 72"/>
            <p:cNvSpPr/>
            <p:nvPr/>
          </p:nvSpPr>
          <p:spPr>
            <a:xfrm>
              <a:off x="7413962" y="1261368"/>
              <a:ext cx="760279" cy="45829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74" name="TextBox 73"/>
                <p:cNvSpPr txBox="1"/>
                <p:nvPr/>
              </p:nvSpPr>
              <p:spPr>
                <a:xfrm>
                  <a:off x="8047486" y="1143014"/>
                  <a:ext cx="4088639" cy="685543"/>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
                          <m:fPr>
                            <m:ctrlPr>
                              <a:rPr lang="en-US" sz="6000" b="1" i="1">
                                <a:latin typeface="Cambria Math" panose="02040503050406030204" pitchFamily="18" charset="0"/>
                              </a:rPr>
                            </m:ctrlPr>
                          </m:fPr>
                          <m:num>
                            <m:r>
                              <a:rPr lang="vi-VN" sz="6000" b="1">
                                <a:latin typeface="Cambria Math"/>
                              </a:rPr>
                              <m:t>𝟐</m:t>
                            </m:r>
                            <m:r>
                              <a:rPr lang="vi-VN" sz="6000" b="1">
                                <a:latin typeface="Cambria Math"/>
                              </a:rPr>
                              <m:t>𝒙</m:t>
                            </m:r>
                            <m:r>
                              <a:rPr lang="vi-VN" sz="6000" b="1">
                                <a:latin typeface="Cambria Math"/>
                              </a:rPr>
                              <m:t>−</m:t>
                            </m:r>
                            <m:r>
                              <a:rPr lang="vi-VN" sz="6000" b="1">
                                <a:latin typeface="Cambria Math"/>
                              </a:rPr>
                              <m:t>𝟑</m:t>
                            </m:r>
                          </m:num>
                          <m:den>
                            <m:d>
                              <m:dPr>
                                <m:ctrlPr>
                                  <a:rPr lang="en-US" sz="6000" b="1" i="1">
                                    <a:latin typeface="Cambria Math" panose="02040503050406030204" pitchFamily="18" charset="0"/>
                                  </a:rPr>
                                </m:ctrlPr>
                              </m:dPr>
                              <m:e>
                                <m:sSup>
                                  <m:sSupPr>
                                    <m:ctrlPr>
                                      <a:rPr lang="en-US" sz="6000" b="1" i="1">
                                        <a:latin typeface="Cambria Math" panose="02040503050406030204" pitchFamily="18" charset="0"/>
                                      </a:rPr>
                                    </m:ctrlPr>
                                  </m:sSupPr>
                                  <m:e>
                                    <m:r>
                                      <a:rPr lang="vi-VN" sz="6000" b="1">
                                        <a:latin typeface="Cambria Math"/>
                                      </a:rPr>
                                      <m:t>𝒙</m:t>
                                    </m:r>
                                  </m:e>
                                  <m:sup>
                                    <m:r>
                                      <a:rPr lang="vi-VN" sz="6000" b="1">
                                        <a:latin typeface="Cambria Math"/>
                                      </a:rPr>
                                      <m:t>𝟐</m:t>
                                    </m:r>
                                  </m:sup>
                                </m:sSup>
                                <m:r>
                                  <a:rPr lang="vi-VN" sz="6000" b="1">
                                    <a:latin typeface="Cambria Math"/>
                                  </a:rPr>
                                  <m:t>−</m:t>
                                </m:r>
                                <m:r>
                                  <a:rPr lang="vi-VN" sz="6000" b="1">
                                    <a:latin typeface="Cambria Math"/>
                                  </a:rPr>
                                  <m:t>𝟑</m:t>
                                </m:r>
                                <m:r>
                                  <a:rPr lang="vi-VN" sz="6000" b="1">
                                    <a:latin typeface="Cambria Math"/>
                                  </a:rPr>
                                  <m:t>𝒙</m:t>
                                </m:r>
                                <m:r>
                                  <a:rPr lang="vi-VN" sz="6000" b="1">
                                    <a:latin typeface="Cambria Math"/>
                                  </a:rPr>
                                  <m:t>−</m:t>
                                </m:r>
                                <m:r>
                                  <a:rPr lang="vi-VN" sz="6000" b="1">
                                    <a:latin typeface="Cambria Math"/>
                                  </a:rPr>
                                  <m:t>𝟒</m:t>
                                </m:r>
                              </m:e>
                            </m:d>
                          </m:den>
                        </m:f>
                        <m:r>
                          <m:rPr>
                            <m:nor/>
                          </m:rPr>
                          <a:rPr lang="vi-VN" sz="6000" dirty="0"/>
                          <m:t>.</m:t>
                        </m:r>
                      </m:oMath>
                    </m:oMathPara>
                  </a14:m>
                  <a:endParaRPr lang="en-US" sz="5600" dirty="0"/>
                </a:p>
              </p:txBody>
            </p:sp>
          </mc:Choice>
          <mc:Fallback xmlns="">
            <p:sp>
              <p:nvSpPr>
                <p:cNvPr id="74" name="TextBox 73"/>
                <p:cNvSpPr txBox="1">
                  <a:spLocks noRot="1" noChangeAspect="1" noMove="1" noResize="1" noEditPoints="1" noAdjustHandles="1" noChangeArrowheads="1" noChangeShapeType="1" noTextEdit="1"/>
                </p:cNvSpPr>
                <p:nvPr/>
              </p:nvSpPr>
              <p:spPr>
                <a:xfrm>
                  <a:off x="8047486" y="1143014"/>
                  <a:ext cx="4088639" cy="685543"/>
                </a:xfrm>
                <a:prstGeom prst="rect">
                  <a:avLst/>
                </a:prstGeom>
                <a:blipFill rotWithShape="1">
                  <a:blip r:embed="rId5"/>
                  <a:stretch>
                    <a:fillRect/>
                  </a:stretch>
                </a:blipFill>
              </p:spPr>
              <p:txBody>
                <a:bodyPr/>
                <a:lstStyle/>
                <a:p>
                  <a:r>
                    <a:rPr lang="en-US">
                      <a:noFill/>
                    </a:rPr>
                    <a:t> </a:t>
                  </a:r>
                </a:p>
              </p:txBody>
            </p:sp>
          </mc:Fallback>
        </mc:AlternateContent>
      </p:grpSp>
      <p:grpSp>
        <p:nvGrpSpPr>
          <p:cNvPr id="3" name="Group 2"/>
          <p:cNvGrpSpPr/>
          <p:nvPr/>
        </p:nvGrpSpPr>
        <p:grpSpPr>
          <a:xfrm>
            <a:off x="9759198" y="3935736"/>
            <a:ext cx="12246479" cy="2339871"/>
            <a:chOff x="9338436" y="1130519"/>
            <a:chExt cx="2846059" cy="693702"/>
          </a:xfrm>
        </p:grpSpPr>
        <p:sp>
          <p:nvSpPr>
            <p:cNvPr id="75" name="Rectangle 74"/>
            <p:cNvSpPr/>
            <p:nvPr/>
          </p:nvSpPr>
          <p:spPr>
            <a:xfrm>
              <a:off x="9551159" y="118282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6" name="Oval 75"/>
            <p:cNvSpPr/>
            <p:nvPr/>
          </p:nvSpPr>
          <p:spPr>
            <a:xfrm>
              <a:off x="9338436" y="1279570"/>
              <a:ext cx="369065" cy="44062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77" name="TextBox 76"/>
                <p:cNvSpPr txBox="1"/>
                <p:nvPr/>
              </p:nvSpPr>
              <p:spPr>
                <a:xfrm>
                  <a:off x="9753474" y="1130519"/>
                  <a:ext cx="2431021" cy="693702"/>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
                          <m:fPr>
                            <m:ctrlPr>
                              <a:rPr lang="en-US" sz="6000" b="1" i="1">
                                <a:latin typeface="Cambria Math" panose="02040503050406030204" pitchFamily="18" charset="0"/>
                              </a:rPr>
                            </m:ctrlPr>
                          </m:fPr>
                          <m:num>
                            <m:r>
                              <a:rPr lang="vi-VN" sz="6000" b="1">
                                <a:latin typeface="Cambria Math"/>
                              </a:rPr>
                              <m:t>𝟏</m:t>
                            </m:r>
                          </m:num>
                          <m:den>
                            <m:d>
                              <m:dPr>
                                <m:ctrlPr>
                                  <a:rPr lang="en-US" sz="6000" b="1" i="1">
                                    <a:latin typeface="Cambria Math" panose="02040503050406030204" pitchFamily="18" charset="0"/>
                                  </a:rPr>
                                </m:ctrlPr>
                              </m:dPr>
                              <m:e>
                                <m:sSup>
                                  <m:sSupPr>
                                    <m:ctrlPr>
                                      <a:rPr lang="en-US" sz="6000" b="1" i="1">
                                        <a:latin typeface="Cambria Math" panose="02040503050406030204" pitchFamily="18" charset="0"/>
                                      </a:rPr>
                                    </m:ctrlPr>
                                  </m:sSupPr>
                                  <m:e>
                                    <m:r>
                                      <a:rPr lang="vi-VN" sz="6000" b="1">
                                        <a:latin typeface="Cambria Math"/>
                                      </a:rPr>
                                      <m:t>𝒙</m:t>
                                    </m:r>
                                  </m:e>
                                  <m:sup>
                                    <m:r>
                                      <a:rPr lang="vi-VN" sz="6000" b="1">
                                        <a:latin typeface="Cambria Math"/>
                                      </a:rPr>
                                      <m:t>𝟐</m:t>
                                    </m:r>
                                  </m:sup>
                                </m:sSup>
                                <m:r>
                                  <a:rPr lang="vi-VN" sz="6000" b="1">
                                    <a:latin typeface="Cambria Math"/>
                                  </a:rPr>
                                  <m:t>−</m:t>
                                </m:r>
                                <m:r>
                                  <a:rPr lang="vi-VN" sz="6000" b="1">
                                    <a:latin typeface="Cambria Math"/>
                                  </a:rPr>
                                  <m:t>𝟑</m:t>
                                </m:r>
                                <m:r>
                                  <a:rPr lang="vi-VN" sz="6000" b="1">
                                    <a:latin typeface="Cambria Math"/>
                                  </a:rPr>
                                  <m:t>𝒙</m:t>
                                </m:r>
                                <m:r>
                                  <a:rPr lang="vi-VN" sz="6000" b="1">
                                    <a:latin typeface="Cambria Math"/>
                                  </a:rPr>
                                  <m:t>−</m:t>
                                </m:r>
                                <m:r>
                                  <a:rPr lang="vi-VN" sz="6000" b="1">
                                    <a:latin typeface="Cambria Math"/>
                                  </a:rPr>
                                  <m:t>𝟒</m:t>
                                </m:r>
                              </m:e>
                            </m:d>
                            <m:func>
                              <m:funcPr>
                                <m:ctrlPr>
                                  <a:rPr lang="en-US" sz="6000" b="1" i="1">
                                    <a:latin typeface="Cambria Math" panose="02040503050406030204" pitchFamily="18" charset="0"/>
                                  </a:rPr>
                                </m:ctrlPr>
                              </m:funcPr>
                              <m:fName>
                                <m:r>
                                  <a:rPr lang="vi-VN" sz="6000" b="1">
                                    <a:latin typeface="Cambria Math"/>
                                  </a:rPr>
                                  <m:t>𝒍𝒏</m:t>
                                </m:r>
                              </m:fName>
                              <m:e>
                                <m:r>
                                  <a:rPr lang="vi-VN" sz="6000" b="1">
                                    <a:latin typeface="Cambria Math"/>
                                  </a:rPr>
                                  <m:t>𝟖</m:t>
                                </m:r>
                              </m:e>
                            </m:func>
                          </m:den>
                        </m:f>
                        <m:r>
                          <m:rPr>
                            <m:nor/>
                          </m:rPr>
                          <a:rPr lang="vi-VN" sz="6000" dirty="0"/>
                          <m:t>.</m:t>
                        </m:r>
                      </m:oMath>
                    </m:oMathPara>
                  </a14:m>
                  <a:endParaRPr lang="en-US" sz="6000" dirty="0"/>
                </a:p>
              </p:txBody>
            </p:sp>
          </mc:Choice>
          <mc:Fallback xmlns="">
            <p:sp>
              <p:nvSpPr>
                <p:cNvPr id="77" name="TextBox 76"/>
                <p:cNvSpPr txBox="1">
                  <a:spLocks noRot="1" noChangeAspect="1" noMove="1" noResize="1" noEditPoints="1" noAdjustHandles="1" noChangeArrowheads="1" noChangeShapeType="1" noTextEdit="1"/>
                </p:cNvSpPr>
                <p:nvPr/>
              </p:nvSpPr>
              <p:spPr>
                <a:xfrm>
                  <a:off x="9753474" y="1130519"/>
                  <a:ext cx="2431021" cy="693702"/>
                </a:xfrm>
                <a:prstGeom prst="rect">
                  <a:avLst/>
                </a:prstGeom>
                <a:blipFill rotWithShape="1">
                  <a:blip r:embed="rId6"/>
                  <a:stretch>
                    <a:fillRect/>
                  </a:stretch>
                </a:blipFill>
              </p:spPr>
              <p:txBody>
                <a:bodyPr/>
                <a:lstStyle/>
                <a:p>
                  <a:r>
                    <a:rPr lang="en-US">
                      <a:noFill/>
                    </a:rPr>
                    <a:t> </a:t>
                  </a:r>
                </a:p>
              </p:txBody>
            </p:sp>
          </mc:Fallback>
        </mc:AlternateContent>
      </p:grpSp>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
        <p:nvSpPr>
          <p:cNvPr id="49" name="Oval 48"/>
          <p:cNvSpPr/>
          <p:nvPr/>
        </p:nvSpPr>
        <p:spPr>
          <a:xfrm>
            <a:off x="290856" y="1927811"/>
            <a:ext cx="1561482" cy="1580175"/>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A </a:t>
            </a:r>
            <a:endParaRPr lang="en-US" sz="6400" dirty="0"/>
          </a:p>
        </p:txBody>
      </p:sp>
      <p:sp>
        <p:nvSpPr>
          <p:cNvPr id="2" name="TextBox 1"/>
          <p:cNvSpPr txBox="1"/>
          <p:nvPr/>
        </p:nvSpPr>
        <p:spPr>
          <a:xfrm>
            <a:off x="5508552" y="8229600"/>
            <a:ext cx="6685035" cy="754053"/>
          </a:xfrm>
          <a:prstGeom prst="rect">
            <a:avLst/>
          </a:prstGeom>
          <a:noFill/>
        </p:spPr>
        <p:txBody>
          <a:bodyPr wrap="square" rtlCol="0">
            <a:spAutoFit/>
          </a:bodyPr>
          <a:lstStyle/>
          <a:p>
            <a:endParaRPr lang="en-US"/>
          </a:p>
        </p:txBody>
      </p:sp>
      <p:sp>
        <p:nvSpPr>
          <p:cNvPr id="4" name="TextBox 3"/>
          <p:cNvSpPr txBox="1"/>
          <p:nvPr/>
        </p:nvSpPr>
        <p:spPr>
          <a:xfrm>
            <a:off x="6034316" y="8229600"/>
            <a:ext cx="2816753" cy="1492716"/>
          </a:xfrm>
          <a:prstGeom prst="rect">
            <a:avLst/>
          </a:prstGeom>
          <a:noFill/>
        </p:spPr>
        <p:txBody>
          <a:bodyPr wrap="square" rtlCol="0">
            <a:spAutoFit/>
          </a:bodyPr>
          <a:lstStyle/>
          <a:p>
            <a:r>
              <a:rPr lang="en-US" sz="4800">
                <a:latin typeface="Times New Roman" pitchFamily="18" charset="0"/>
                <a:cs typeface="Times New Roman" pitchFamily="18" charset="0"/>
              </a:rPr>
              <a:t>Sử dụng:</a:t>
            </a:r>
            <a:endParaRPr lang="en-US" sz="4800"/>
          </a:p>
          <a:p>
            <a:endParaRPr lang="en-US">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1" name="TextBox 10"/>
              <p:cNvSpPr txBox="1"/>
              <p:nvPr/>
            </p:nvSpPr>
            <p:spPr>
              <a:xfrm>
                <a:off x="8002587" y="7924800"/>
                <a:ext cx="5152607" cy="13739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a:rPr lang="en-US" i="1">
                                          <a:latin typeface="Cambria Math"/>
                                        </a:rPr>
                                        <m:t>𝑙𝑜𝑔</m:t>
                                      </m:r>
                                    </m:e>
                                    <m:sub>
                                      <m:r>
                                        <a:rPr lang="en-US" i="1">
                                          <a:latin typeface="Cambria Math"/>
                                        </a:rPr>
                                        <m:t>𝑎</m:t>
                                      </m:r>
                                    </m:sub>
                                  </m:sSub>
                                </m:fName>
                                <m:e>
                                  <m:r>
                                    <a:rPr lang="en-US" i="1">
                                      <a:latin typeface="Cambria Math"/>
                                    </a:rPr>
                                    <m:t>𝑢</m:t>
                                  </m:r>
                                </m:e>
                              </m:func>
                            </m:e>
                          </m:d>
                        </m:e>
                        <m:sup>
                          <m:r>
                            <a:rPr lang="en-US" i="1">
                              <a:latin typeface="Cambria Math"/>
                            </a:rPr>
                            <m:t>′</m:t>
                          </m:r>
                        </m:sup>
                      </m:sSup>
                      <m:r>
                        <a:rPr lang="en-US" i="1">
                          <a:latin typeface="Cambria Math"/>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rPr>
                                <m:t>𝑢</m:t>
                              </m:r>
                            </m:e>
                            <m:sup>
                              <m:r>
                                <a:rPr lang="en-US" i="1">
                                  <a:latin typeface="Cambria Math"/>
                                </a:rPr>
                                <m:t>′</m:t>
                              </m:r>
                            </m:sup>
                          </m:sSup>
                        </m:num>
                        <m:den>
                          <m:r>
                            <a:rPr lang="en-US" i="1">
                              <a:latin typeface="Cambria Math"/>
                            </a:rPr>
                            <m:t>𝑥</m:t>
                          </m:r>
                          <m:func>
                            <m:funcPr>
                              <m:ctrlPr>
                                <a:rPr lang="en-US" i="1">
                                  <a:latin typeface="Cambria Math" panose="02040503050406030204" pitchFamily="18" charset="0"/>
                                </a:rPr>
                              </m:ctrlPr>
                            </m:funcPr>
                            <m:fName>
                              <m:r>
                                <a:rPr lang="en-US" i="1">
                                  <a:latin typeface="Cambria Math"/>
                                </a:rPr>
                                <m:t>𝑙𝑛</m:t>
                              </m:r>
                            </m:fName>
                            <m:e>
                              <m:r>
                                <a:rPr lang="en-US" i="1">
                                  <a:latin typeface="Cambria Math"/>
                                </a:rPr>
                                <m:t>𝑎</m:t>
                              </m:r>
                            </m:e>
                          </m:func>
                        </m:den>
                      </m:f>
                    </m:oMath>
                  </m:oMathPara>
                </a14:m>
                <a:endParaRPr lang="en-US"/>
              </a:p>
            </p:txBody>
          </p:sp>
        </mc:Choice>
        <mc:Fallback xmlns="">
          <p:sp>
            <p:nvSpPr>
              <p:cNvPr id="11" name="TextBox 10"/>
              <p:cNvSpPr txBox="1">
                <a:spLocks noRot="1" noChangeAspect="1" noMove="1" noResize="1" noEditPoints="1" noAdjustHandles="1" noChangeArrowheads="1" noChangeShapeType="1" noTextEdit="1"/>
              </p:cNvSpPr>
              <p:nvPr/>
            </p:nvSpPr>
            <p:spPr>
              <a:xfrm>
                <a:off x="8002587" y="7924800"/>
                <a:ext cx="5152607" cy="137390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389805" y="9372600"/>
                <a:ext cx="17423782" cy="2227148"/>
              </a:xfrm>
              <a:prstGeom prst="rect">
                <a:avLst/>
              </a:prstGeom>
              <a:noFill/>
            </p:spPr>
            <p:txBody>
              <a:bodyPr wrap="square" rtlCol="0">
                <a:spAutoFit/>
              </a:bodyPr>
              <a:lstStyle/>
              <a:p>
                <a:r>
                  <a:rPr lang="en-US" sz="4800">
                    <a:latin typeface="Times New Roman" pitchFamily="18" charset="0"/>
                    <a:cs typeface="Times New Roman" pitchFamily="18" charset="0"/>
                  </a:rPr>
                  <a:t>Ta có: </a:t>
                </a:r>
                <a14:m>
                  <m:oMath xmlns:m="http://schemas.openxmlformats.org/officeDocument/2006/math">
                    <m:sSup>
                      <m:sSupPr>
                        <m:ctrlPr>
                          <a:rPr lang="en-US" sz="4800" i="1">
                            <a:latin typeface="Cambria Math" panose="02040503050406030204" pitchFamily="18" charset="0"/>
                          </a:rPr>
                        </m:ctrlPr>
                      </m:sSupPr>
                      <m:e>
                        <m:d>
                          <m:dPr>
                            <m:ctrlPr>
                              <a:rPr lang="en-US" sz="4800" i="1">
                                <a:latin typeface="Cambria Math" panose="02040503050406030204" pitchFamily="18" charset="0"/>
                              </a:rPr>
                            </m:ctrlPr>
                          </m:dPr>
                          <m:e>
                            <m:func>
                              <m:funcPr>
                                <m:ctrlPr>
                                  <a:rPr lang="en-US" sz="4800" i="1">
                                    <a:latin typeface="Cambria Math" panose="02040503050406030204" pitchFamily="18" charset="0"/>
                                  </a:rPr>
                                </m:ctrlPr>
                              </m:funcPr>
                              <m:fName>
                                <m:sSub>
                                  <m:sSubPr>
                                    <m:ctrlPr>
                                      <a:rPr lang="en-US" sz="4800" i="1">
                                        <a:latin typeface="Cambria Math" panose="02040503050406030204" pitchFamily="18" charset="0"/>
                                      </a:rPr>
                                    </m:ctrlPr>
                                  </m:sSubPr>
                                  <m:e>
                                    <m:r>
                                      <a:rPr lang="en-US" sz="4800" i="1">
                                        <a:latin typeface="Cambria Math"/>
                                      </a:rPr>
                                      <m:t>𝑙𝑜𝑔</m:t>
                                    </m:r>
                                  </m:e>
                                  <m:sub>
                                    <m:r>
                                      <a:rPr lang="en-US" sz="4800" i="1">
                                        <a:latin typeface="Cambria Math"/>
                                      </a:rPr>
                                      <m:t>8</m:t>
                                    </m:r>
                                  </m:sub>
                                </m:sSub>
                              </m:fName>
                              <m:e>
                                <m:r>
                                  <a:rPr lang="en-US" sz="4800" i="1">
                                    <a:latin typeface="Cambria Math"/>
                                  </a:rPr>
                                  <m:t>(</m:t>
                                </m:r>
                              </m:e>
                            </m:func>
                            <m:sSup>
                              <m:sSupPr>
                                <m:ctrlPr>
                                  <a:rPr lang="en-US" sz="4800" i="1">
                                    <a:latin typeface="Cambria Math" panose="02040503050406030204" pitchFamily="18" charset="0"/>
                                  </a:rPr>
                                </m:ctrlPr>
                              </m:sSupPr>
                              <m:e>
                                <m:r>
                                  <a:rPr lang="en-US" sz="4800" i="1">
                                    <a:latin typeface="Cambria Math"/>
                                  </a:rPr>
                                  <m:t>𝑥</m:t>
                                </m:r>
                              </m:e>
                              <m:sup>
                                <m:r>
                                  <a:rPr lang="en-US" sz="4800" i="1">
                                    <a:latin typeface="Cambria Math"/>
                                  </a:rPr>
                                  <m:t>2</m:t>
                                </m:r>
                              </m:sup>
                            </m:sSup>
                            <m:r>
                              <a:rPr lang="en-US" sz="4800" i="1">
                                <a:latin typeface="Cambria Math"/>
                              </a:rPr>
                              <m:t>−3</m:t>
                            </m:r>
                            <m:r>
                              <a:rPr lang="en-US" sz="4800" i="1">
                                <a:latin typeface="Cambria Math"/>
                              </a:rPr>
                              <m:t>𝑥</m:t>
                            </m:r>
                            <m:r>
                              <a:rPr lang="en-US" sz="4800" i="1">
                                <a:latin typeface="Cambria Math"/>
                              </a:rPr>
                              <m:t>−4)</m:t>
                            </m:r>
                          </m:e>
                        </m:d>
                      </m:e>
                      <m:sup>
                        <m:r>
                          <a:rPr lang="en-US" sz="4800" i="1">
                            <a:latin typeface="Cambria Math"/>
                          </a:rPr>
                          <m:t>′</m:t>
                        </m:r>
                      </m:sup>
                    </m:sSup>
                    <m:r>
                      <a:rPr lang="en-US" sz="4800" i="1">
                        <a:latin typeface="Cambria Math"/>
                      </a:rPr>
                      <m:t>=</m:t>
                    </m:r>
                    <m:f>
                      <m:fPr>
                        <m:ctrlPr>
                          <a:rPr lang="en-US" sz="4800" i="1">
                            <a:latin typeface="Cambria Math" panose="02040503050406030204" pitchFamily="18" charset="0"/>
                          </a:rPr>
                        </m:ctrlPr>
                      </m:fPr>
                      <m:num>
                        <m:sSup>
                          <m:sSupPr>
                            <m:ctrlPr>
                              <a:rPr lang="en-US" sz="4800" i="1">
                                <a:latin typeface="Cambria Math" panose="02040503050406030204" pitchFamily="18" charset="0"/>
                              </a:rPr>
                            </m:ctrlPr>
                          </m:sSupPr>
                          <m:e>
                            <m:d>
                              <m:dPr>
                                <m:ctrlPr>
                                  <a:rPr lang="en-US" sz="4800" i="1">
                                    <a:latin typeface="Cambria Math" panose="02040503050406030204" pitchFamily="18" charset="0"/>
                                  </a:rPr>
                                </m:ctrlPr>
                              </m:dPr>
                              <m:e>
                                <m:sSup>
                                  <m:sSupPr>
                                    <m:ctrlPr>
                                      <a:rPr lang="en-US" sz="4800" i="1">
                                        <a:latin typeface="Cambria Math" panose="02040503050406030204" pitchFamily="18" charset="0"/>
                                      </a:rPr>
                                    </m:ctrlPr>
                                  </m:sSupPr>
                                  <m:e>
                                    <m:r>
                                      <a:rPr lang="en-US" sz="4800" i="1">
                                        <a:latin typeface="Cambria Math"/>
                                      </a:rPr>
                                      <m:t>𝑥</m:t>
                                    </m:r>
                                  </m:e>
                                  <m:sup>
                                    <m:r>
                                      <a:rPr lang="en-US" sz="4800" i="1">
                                        <a:latin typeface="Cambria Math"/>
                                      </a:rPr>
                                      <m:t>2</m:t>
                                    </m:r>
                                  </m:sup>
                                </m:sSup>
                                <m:r>
                                  <a:rPr lang="en-US" sz="4800" i="1">
                                    <a:latin typeface="Cambria Math"/>
                                  </a:rPr>
                                  <m:t>−3</m:t>
                                </m:r>
                                <m:r>
                                  <a:rPr lang="en-US" sz="4800" i="1">
                                    <a:latin typeface="Cambria Math"/>
                                  </a:rPr>
                                  <m:t>𝑥</m:t>
                                </m:r>
                                <m:r>
                                  <a:rPr lang="en-US" sz="4800" i="1">
                                    <a:latin typeface="Cambria Math"/>
                                  </a:rPr>
                                  <m:t>−4</m:t>
                                </m:r>
                              </m:e>
                            </m:d>
                          </m:e>
                          <m:sup>
                            <m:r>
                              <a:rPr lang="en-US" sz="4800" i="1">
                                <a:latin typeface="Cambria Math"/>
                              </a:rPr>
                              <m:t>′</m:t>
                            </m:r>
                          </m:sup>
                        </m:sSup>
                      </m:num>
                      <m:den>
                        <m:r>
                          <a:rPr lang="en-US" sz="4800" i="1">
                            <a:latin typeface="Cambria Math"/>
                          </a:rPr>
                          <m:t>(</m:t>
                        </m:r>
                        <m:sSup>
                          <m:sSupPr>
                            <m:ctrlPr>
                              <a:rPr lang="en-US" sz="4800" i="1">
                                <a:latin typeface="Cambria Math" panose="02040503050406030204" pitchFamily="18" charset="0"/>
                              </a:rPr>
                            </m:ctrlPr>
                          </m:sSupPr>
                          <m:e>
                            <m:r>
                              <a:rPr lang="en-US" sz="4800" i="1">
                                <a:latin typeface="Cambria Math"/>
                              </a:rPr>
                              <m:t>𝑥</m:t>
                            </m:r>
                          </m:e>
                          <m:sup>
                            <m:r>
                              <a:rPr lang="en-US" sz="4800" i="1">
                                <a:latin typeface="Cambria Math"/>
                              </a:rPr>
                              <m:t>2</m:t>
                            </m:r>
                          </m:sup>
                        </m:sSup>
                        <m:r>
                          <a:rPr lang="en-US" sz="4800" i="1">
                            <a:latin typeface="Cambria Math"/>
                          </a:rPr>
                          <m:t>−3</m:t>
                        </m:r>
                        <m:r>
                          <a:rPr lang="en-US" sz="4800" i="1">
                            <a:latin typeface="Cambria Math"/>
                          </a:rPr>
                          <m:t>𝑥</m:t>
                        </m:r>
                        <m:r>
                          <a:rPr lang="en-US" sz="4800" i="1">
                            <a:latin typeface="Cambria Math"/>
                          </a:rPr>
                          <m:t>−4)</m:t>
                        </m:r>
                        <m:func>
                          <m:funcPr>
                            <m:ctrlPr>
                              <a:rPr lang="en-US" sz="4800" i="1">
                                <a:latin typeface="Cambria Math" panose="02040503050406030204" pitchFamily="18" charset="0"/>
                              </a:rPr>
                            </m:ctrlPr>
                          </m:funcPr>
                          <m:fName>
                            <m:r>
                              <a:rPr lang="en-US" sz="4800" i="1">
                                <a:latin typeface="Cambria Math"/>
                              </a:rPr>
                              <m:t>𝑙𝑛</m:t>
                            </m:r>
                          </m:fName>
                          <m:e>
                            <m:r>
                              <a:rPr lang="en-US" sz="4800" i="1">
                                <a:latin typeface="Cambria Math"/>
                              </a:rPr>
                              <m:t>8</m:t>
                            </m:r>
                          </m:e>
                        </m:func>
                      </m:den>
                    </m:f>
                    <m:r>
                      <a:rPr lang="en-US" sz="4800" i="1">
                        <a:latin typeface="Cambria Math"/>
                      </a:rPr>
                      <m:t>=</m:t>
                    </m:r>
                    <m:f>
                      <m:fPr>
                        <m:ctrlPr>
                          <a:rPr lang="en-US" sz="4800" i="1">
                            <a:latin typeface="Cambria Math" panose="02040503050406030204" pitchFamily="18" charset="0"/>
                          </a:rPr>
                        </m:ctrlPr>
                      </m:fPr>
                      <m:num>
                        <m:r>
                          <a:rPr lang="en-US" sz="4800" i="1">
                            <a:latin typeface="Cambria Math"/>
                          </a:rPr>
                          <m:t>2</m:t>
                        </m:r>
                        <m:r>
                          <a:rPr lang="en-US" sz="4800" i="1">
                            <a:latin typeface="Cambria Math"/>
                          </a:rPr>
                          <m:t>𝑥</m:t>
                        </m:r>
                        <m:r>
                          <a:rPr lang="en-US" sz="4800" i="1">
                            <a:latin typeface="Cambria Math"/>
                          </a:rPr>
                          <m:t>−3</m:t>
                        </m:r>
                      </m:num>
                      <m:den>
                        <m:r>
                          <a:rPr lang="en-US" sz="4800" i="1">
                            <a:latin typeface="Cambria Math"/>
                          </a:rPr>
                          <m:t>(</m:t>
                        </m:r>
                        <m:sSup>
                          <m:sSupPr>
                            <m:ctrlPr>
                              <a:rPr lang="en-US" sz="4800" i="1">
                                <a:latin typeface="Cambria Math" panose="02040503050406030204" pitchFamily="18" charset="0"/>
                              </a:rPr>
                            </m:ctrlPr>
                          </m:sSupPr>
                          <m:e>
                            <m:r>
                              <a:rPr lang="en-US" sz="4800" i="1">
                                <a:latin typeface="Cambria Math"/>
                              </a:rPr>
                              <m:t>𝑥</m:t>
                            </m:r>
                          </m:e>
                          <m:sup>
                            <m:r>
                              <a:rPr lang="en-US" sz="4800" i="1">
                                <a:latin typeface="Cambria Math"/>
                              </a:rPr>
                              <m:t>2</m:t>
                            </m:r>
                          </m:sup>
                        </m:sSup>
                        <m:r>
                          <a:rPr lang="en-US" sz="4800" i="1">
                            <a:latin typeface="Cambria Math"/>
                          </a:rPr>
                          <m:t>−3</m:t>
                        </m:r>
                        <m:r>
                          <a:rPr lang="en-US" sz="4800" i="1">
                            <a:latin typeface="Cambria Math"/>
                          </a:rPr>
                          <m:t>𝑥</m:t>
                        </m:r>
                        <m:r>
                          <a:rPr lang="en-US" sz="4800" i="1">
                            <a:latin typeface="Cambria Math"/>
                          </a:rPr>
                          <m:t>−4)</m:t>
                        </m:r>
                        <m:func>
                          <m:funcPr>
                            <m:ctrlPr>
                              <a:rPr lang="en-US" sz="4800" i="1">
                                <a:latin typeface="Cambria Math" panose="02040503050406030204" pitchFamily="18" charset="0"/>
                              </a:rPr>
                            </m:ctrlPr>
                          </m:funcPr>
                          <m:fName>
                            <m:r>
                              <a:rPr lang="en-US" sz="4800" i="1">
                                <a:latin typeface="Cambria Math"/>
                              </a:rPr>
                              <m:t>𝑙𝑛</m:t>
                            </m:r>
                          </m:fName>
                          <m:e>
                            <m:r>
                              <a:rPr lang="en-US" sz="4800" i="1">
                                <a:latin typeface="Cambria Math"/>
                              </a:rPr>
                              <m:t>8</m:t>
                            </m:r>
                          </m:e>
                        </m:func>
                      </m:den>
                    </m:f>
                  </m:oMath>
                </a14:m>
                <a:endParaRPr lang="en-US" sz="4800"/>
              </a:p>
              <a:p>
                <a:endParaRPr lang="en-US">
                  <a:latin typeface="Times New Roman" pitchFamily="18" charset="0"/>
                  <a:cs typeface="Times New Roman"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389805" y="9372600"/>
                <a:ext cx="17423782" cy="2227148"/>
              </a:xfrm>
              <a:prstGeom prst="rect">
                <a:avLst/>
              </a:prstGeom>
              <a:blipFill rotWithShape="1">
                <a:blip r:embed="rId9"/>
                <a:stretch>
                  <a:fillRect l="-1575"/>
                </a:stretch>
              </a:blipFill>
            </p:spPr>
            <p:txBody>
              <a:bodyPr/>
              <a:lstStyle/>
              <a:p>
                <a:r>
                  <a:rPr lang="en-US">
                    <a:noFill/>
                  </a:rPr>
                  <a:t> </a:t>
                </a:r>
              </a:p>
            </p:txBody>
          </p:sp>
        </mc:Fallback>
      </mc:AlternateContent>
    </p:spTree>
    <p:extLst>
      <p:ext uri="{BB962C8B-B14F-4D97-AF65-F5344CB8AC3E}">
        <p14:creationId xmlns:p14="http://schemas.microsoft.com/office/powerpoint/2010/main" val="27798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500"/>
                                        <p:tgtEl>
                                          <p:spTgt spid="6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left)">
                                      <p:cBhvr>
                                        <p:cTn id="4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9" grpId="0" animBg="1"/>
      <p:bldP spid="4" grpId="0"/>
      <p:bldP spid="11"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6851" y="7470846"/>
            <a:ext cx="23857074" cy="3425754"/>
            <a:chOff x="184495" y="3636275"/>
            <a:chExt cx="11926984" cy="4646577"/>
          </a:xfrm>
        </p:grpSpPr>
        <p:sp>
          <p:nvSpPr>
            <p:cNvPr id="5" name="Rounded Rectangle 4"/>
            <p:cNvSpPr/>
            <p:nvPr/>
          </p:nvSpPr>
          <p:spPr>
            <a:xfrm>
              <a:off x="184495" y="3865217"/>
              <a:ext cx="11926984" cy="441763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6" name="Group 5"/>
            <p:cNvGrpSpPr/>
            <p:nvPr/>
          </p:nvGrpSpPr>
          <p:grpSpPr>
            <a:xfrm>
              <a:off x="203200" y="3636275"/>
              <a:ext cx="2342698" cy="1377612"/>
              <a:chOff x="1275608" y="6239450"/>
              <a:chExt cx="4592537" cy="2503054"/>
            </a:xfrm>
          </p:grpSpPr>
          <p:sp>
            <p:nvSpPr>
              <p:cNvPr id="7" name="Freeform 20"/>
              <p:cNvSpPr>
                <a:spLocks/>
              </p:cNvSpPr>
              <p:nvPr/>
            </p:nvSpPr>
            <p:spPr bwMode="auto">
              <a:xfrm rot="16200000" flipV="1">
                <a:off x="2622344" y="5496701"/>
                <a:ext cx="2419709" cy="4071892"/>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a:p>
            </p:txBody>
          </p:sp>
          <p:sp>
            <p:nvSpPr>
              <p:cNvPr id="8" name="TextBox 7"/>
              <p:cNvSpPr txBox="1"/>
              <p:nvPr/>
            </p:nvSpPr>
            <p:spPr>
              <a:xfrm>
                <a:off x="2187352" y="6239450"/>
                <a:ext cx="2749253" cy="2503054"/>
              </a:xfrm>
              <a:prstGeom prst="rect">
                <a:avLst/>
              </a:prstGeom>
              <a:noFill/>
            </p:spPr>
            <p:txBody>
              <a:bodyPr wrap="squar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3"/>
                <a:ext cx="852450" cy="2411556"/>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1" y="6378164"/>
                <a:ext cx="602970" cy="1731198"/>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p:grpSp>
        <p:nvGrpSpPr>
          <p:cNvPr id="20" name="Group 19"/>
          <p:cNvGrpSpPr/>
          <p:nvPr/>
        </p:nvGrpSpPr>
        <p:grpSpPr>
          <a:xfrm>
            <a:off x="290856" y="-11380"/>
            <a:ext cx="24128137" cy="2302360"/>
            <a:chOff x="534989" y="1869705"/>
            <a:chExt cx="23646864" cy="1930735"/>
          </a:xfrm>
        </p:grpSpPr>
        <p:grpSp>
          <p:nvGrpSpPr>
            <p:cNvPr id="21" name="Group 20"/>
            <p:cNvGrpSpPr/>
            <p:nvPr/>
          </p:nvGrpSpPr>
          <p:grpSpPr>
            <a:xfrm>
              <a:off x="534989" y="1869705"/>
              <a:ext cx="23561504" cy="1930735"/>
              <a:chOff x="534989" y="1647866"/>
              <a:chExt cx="23561504" cy="1930735"/>
            </a:xfrm>
          </p:grpSpPr>
          <p:sp>
            <p:nvSpPr>
              <p:cNvPr id="25" name="Rounded Rectangle 24"/>
              <p:cNvSpPr/>
              <p:nvPr/>
            </p:nvSpPr>
            <p:spPr bwMode="auto">
              <a:xfrm>
                <a:off x="755649" y="1720890"/>
                <a:ext cx="23340844"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262858" y="1702079"/>
                  <a:ext cx="2658427" cy="8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600" dirty="0" err="1">
                      <a:solidFill>
                        <a:schemeClr val="bg1"/>
                      </a:solidFill>
                      <a:latin typeface="Tahoma" pitchFamily="34" charset="0"/>
                      <a:cs typeface="Tahoma" pitchFamily="34" charset="0"/>
                    </a:rPr>
                    <a:t>Câu</a:t>
                  </a:r>
                  <a:r>
                    <a:rPr lang="en-US" sz="5600" dirty="0">
                      <a:solidFill>
                        <a:schemeClr val="bg1"/>
                      </a:solidFill>
                      <a:latin typeface="Tahoma" pitchFamily="34" charset="0"/>
                      <a:cs typeface="Tahoma" pitchFamily="34" charset="0"/>
                    </a:rPr>
                    <a:t> 7 </a:t>
                  </a:r>
                </a:p>
              </p:txBody>
            </p:sp>
          </p:grpSp>
        </p:grpSp>
        <mc:AlternateContent xmlns:mc="http://schemas.openxmlformats.org/markup-compatibility/2006" xmlns:a14="http://schemas.microsoft.com/office/drawing/2010/main">
          <mc:Choice Requires="a14">
            <p:sp>
              <p:nvSpPr>
                <p:cNvPr id="23" name="Rectangle 22"/>
                <p:cNvSpPr/>
                <p:nvPr/>
              </p:nvSpPr>
              <p:spPr>
                <a:xfrm>
                  <a:off x="1939336" y="1953316"/>
                  <a:ext cx="22242517" cy="1471159"/>
                </a:xfrm>
                <a:prstGeom prst="rect">
                  <a:avLst/>
                </a:prstGeom>
                <a:noFill/>
              </p:spPr>
              <p:txBody>
                <a:bodyPr wrap="square" rtlCol="0">
                  <a:spAutoFit/>
                </a:bodyPr>
                <a:lstStyle/>
                <a:p>
                  <a:pPr lvl="0"/>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a:solidFill>
                        <a:srgbClr val="FF0000"/>
                      </a:solidFill>
                    </a:rPr>
                    <a:t> </a:t>
                  </a:r>
                  <a:r>
                    <a:rPr lang="en-US" sz="5400" dirty="0">
                      <a:latin typeface="Times New Roman" pitchFamily="18" charset="0"/>
                      <a:cs typeface="Times New Roman" pitchFamily="18" charset="0"/>
                    </a:rPr>
                    <a:t>Trong </a:t>
                  </a:r>
                  <a:r>
                    <a:rPr lang="en-US" sz="5400" dirty="0" err="1">
                      <a:latin typeface="Times New Roman" pitchFamily="18" charset="0"/>
                      <a:cs typeface="Times New Roman" pitchFamily="18" charset="0"/>
                    </a:rPr>
                    <a:t>các</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hàm</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số</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dưới</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đây</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hàm</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số</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nào</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nghịch</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biến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trên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tập</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số</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thực</a:t>
                  </a:r>
                  <a:r>
                    <a:rPr lang="en-US" sz="5400" dirty="0">
                      <a:solidFill>
                        <a:schemeClr val="tx1"/>
                      </a:solidFill>
                      <a:latin typeface="Times New Roman" pitchFamily="18" charset="0"/>
                      <a:cs typeface="Times New Roman" pitchFamily="18" charset="0"/>
                    </a:rPr>
                    <a:t> </a:t>
                  </a:r>
                  <a14:m>
                    <m:oMath xmlns:m="http://schemas.openxmlformats.org/officeDocument/2006/math">
                      <m:r>
                        <a:rPr lang="en-US" sz="5400" b="1" i="1">
                          <a:solidFill>
                            <a:schemeClr val="tx1"/>
                          </a:solidFill>
                          <a:latin typeface="Cambria Math"/>
                        </a:rPr>
                        <m:t>ℝ</m:t>
                      </m:r>
                    </m:oMath>
                  </a14:m>
                  <a:r>
                    <a:rPr lang="en-US" sz="5400" b="1" dirty="0">
                      <a:solidFill>
                        <a:schemeClr val="tx1"/>
                      </a:solidFill>
                    </a:rPr>
                    <a:t>?</a:t>
                  </a:r>
                  <a:br>
                    <a:rPr lang="en-US" sz="5400" b="1" dirty="0">
                      <a:solidFill>
                        <a:srgbClr val="FF0000"/>
                      </a:solidFill>
                    </a:rPr>
                  </a:br>
                  <a:endParaRPr lang="en-US" sz="5400" dirty="0">
                    <a:solidFill>
                      <a:schemeClr val="tx1"/>
                    </a:solidFill>
                    <a:latin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939336" y="1953316"/>
                  <a:ext cx="22242517" cy="1471159"/>
                </a:xfrm>
                <a:prstGeom prst="rect">
                  <a:avLst/>
                </a:prstGeom>
                <a:blipFill rotWithShape="1">
                  <a:blip r:embed="rId2"/>
                  <a:stretch>
                    <a:fillRect t="-10764"/>
                  </a:stretch>
                </a:blipFill>
                <a:extLst/>
              </p:spPr>
              <p:txBody>
                <a:bodyPr/>
                <a:lstStyle/>
                <a:p>
                  <a:r>
                    <a:rPr lang="en-US">
                      <a:noFill/>
                    </a:rPr>
                    <a:t> </a:t>
                  </a:r>
                </a:p>
              </p:txBody>
            </p:sp>
          </mc:Fallback>
        </mc:AlternateContent>
      </p:grpSp>
      <p:grpSp>
        <p:nvGrpSpPr>
          <p:cNvPr id="12" name="Group 11"/>
          <p:cNvGrpSpPr/>
          <p:nvPr/>
        </p:nvGrpSpPr>
        <p:grpSpPr>
          <a:xfrm>
            <a:off x="306387" y="1190181"/>
            <a:ext cx="9906000" cy="2453106"/>
            <a:chOff x="16031" y="1124934"/>
            <a:chExt cx="4952355" cy="751941"/>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0" name="Oval 69"/>
            <p:cNvSpPr/>
            <p:nvPr/>
          </p:nvSpPr>
          <p:spPr>
            <a:xfrm>
              <a:off x="16031" y="1272597"/>
              <a:ext cx="763574" cy="462415"/>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71" name="TextBox 70"/>
                <p:cNvSpPr txBox="1"/>
                <p:nvPr/>
              </p:nvSpPr>
              <p:spPr>
                <a:xfrm>
                  <a:off x="790859" y="1124934"/>
                  <a:ext cx="4177527" cy="751941"/>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5400">
                            <a:latin typeface="Cambria Math"/>
                          </a:rPr>
                          <m:t>𝑦</m:t>
                        </m:r>
                        <m:r>
                          <a:rPr lang="en-US" sz="5400">
                            <a:latin typeface="Cambria Math"/>
                          </a:rPr>
                          <m:t>=</m:t>
                        </m:r>
                        <m:sSup>
                          <m:sSupPr>
                            <m:ctrlPr>
                              <a:rPr lang="en-US" sz="5400" i="1">
                                <a:latin typeface="Cambria Math" panose="02040503050406030204" pitchFamily="18" charset="0"/>
                              </a:rPr>
                            </m:ctrlPr>
                          </m:sSupPr>
                          <m:e>
                            <m:d>
                              <m:dPr>
                                <m:ctrlPr>
                                  <a:rPr lang="en-US" sz="5400" i="1">
                                    <a:latin typeface="Cambria Math" panose="02040503050406030204" pitchFamily="18" charset="0"/>
                                  </a:rPr>
                                </m:ctrlPr>
                              </m:dPr>
                              <m:e>
                                <m:f>
                                  <m:fPr>
                                    <m:ctrlPr>
                                      <a:rPr lang="en-US" sz="5400" i="1">
                                        <a:latin typeface="Cambria Math" panose="02040503050406030204" pitchFamily="18" charset="0"/>
                                      </a:rPr>
                                    </m:ctrlPr>
                                  </m:fPr>
                                  <m:num>
                                    <m:r>
                                      <a:rPr lang="en-US" sz="5400">
                                        <a:latin typeface="Cambria Math"/>
                                      </a:rPr>
                                      <m:t>2</m:t>
                                    </m:r>
                                  </m:num>
                                  <m:den>
                                    <m:r>
                                      <a:rPr lang="en-US" sz="5400">
                                        <a:latin typeface="Cambria Math"/>
                                      </a:rPr>
                                      <m:t>𝑒</m:t>
                                    </m:r>
                                  </m:den>
                                </m:f>
                              </m:e>
                            </m:d>
                          </m:e>
                          <m:sup>
                            <m:r>
                              <a:rPr lang="en-US" sz="5400">
                                <a:latin typeface="Cambria Math"/>
                              </a:rPr>
                              <m:t>𝑥</m:t>
                            </m:r>
                          </m:sup>
                        </m:sSup>
                        <m:r>
                          <m:rPr>
                            <m:nor/>
                          </m:rPr>
                          <a:rPr lang="vi-VN" sz="5400" dirty="0"/>
                          <m:t>.</m:t>
                        </m:r>
                      </m:oMath>
                    </m:oMathPara>
                  </a14:m>
                  <a:endParaRPr lang="en-US" sz="5400" dirty="0"/>
                </a:p>
              </p:txBody>
            </p:sp>
          </mc:Choice>
          <mc:Fallback xmlns="">
            <p:sp>
              <p:nvSpPr>
                <p:cNvPr id="71" name="TextBox 70"/>
                <p:cNvSpPr txBox="1">
                  <a:spLocks noRot="1" noChangeAspect="1" noMove="1" noResize="1" noEditPoints="1" noAdjustHandles="1" noChangeArrowheads="1" noChangeShapeType="1" noTextEdit="1"/>
                </p:cNvSpPr>
                <p:nvPr/>
              </p:nvSpPr>
              <p:spPr>
                <a:xfrm>
                  <a:off x="790859" y="1124934"/>
                  <a:ext cx="4177527" cy="751941"/>
                </a:xfrm>
                <a:prstGeom prst="rect">
                  <a:avLst/>
                </a:prstGeom>
                <a:blipFill rotWithShape="1">
                  <a:blip r:embed="rId3"/>
                  <a:stretch>
                    <a:fillRect/>
                  </a:stretch>
                </a:blipFill>
              </p:spPr>
              <p:txBody>
                <a:bodyPr/>
                <a:lstStyle/>
                <a:p>
                  <a:r>
                    <a:rPr lang="en-US">
                      <a:noFill/>
                    </a:rPr>
                    <a:t> </a:t>
                  </a:r>
                </a:p>
              </p:txBody>
            </p:sp>
          </mc:Fallback>
        </mc:AlternateContent>
      </p:grpSp>
      <p:grpSp>
        <p:nvGrpSpPr>
          <p:cNvPr id="13" name="Group 12"/>
          <p:cNvGrpSpPr/>
          <p:nvPr/>
        </p:nvGrpSpPr>
        <p:grpSpPr>
          <a:xfrm>
            <a:off x="9831385" y="1209177"/>
            <a:ext cx="11811002" cy="2552357"/>
            <a:chOff x="4754081" y="1102756"/>
            <a:chExt cx="2751542" cy="708365"/>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6" name="Oval 65"/>
            <p:cNvSpPr/>
            <p:nvPr/>
          </p:nvSpPr>
          <p:spPr>
            <a:xfrm>
              <a:off x="4754081" y="1276984"/>
              <a:ext cx="336234" cy="433535"/>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68" name="TextBox 67"/>
                <p:cNvSpPr txBox="1"/>
                <p:nvPr/>
              </p:nvSpPr>
              <p:spPr>
                <a:xfrm>
                  <a:off x="4904223" y="1102756"/>
                  <a:ext cx="2499126" cy="594192"/>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6000" b="1">
                            <a:latin typeface="Cambria Math"/>
                          </a:rPr>
                          <m:t>𝒚</m:t>
                        </m:r>
                        <m:r>
                          <a:rPr lang="en-US" sz="6000" b="1">
                            <a:latin typeface="Cambria Math"/>
                          </a:rPr>
                          <m:t>=</m:t>
                        </m:r>
                        <m:sSup>
                          <m:sSupPr>
                            <m:ctrlPr>
                              <a:rPr lang="en-US" sz="6000" b="1" i="1">
                                <a:latin typeface="Cambria Math" panose="02040503050406030204" pitchFamily="18" charset="0"/>
                              </a:rPr>
                            </m:ctrlPr>
                          </m:sSupPr>
                          <m:e>
                            <m:d>
                              <m:dPr>
                                <m:ctrlPr>
                                  <a:rPr lang="en-US" sz="6000" b="1" i="1">
                                    <a:latin typeface="Cambria Math" panose="02040503050406030204" pitchFamily="18" charset="0"/>
                                  </a:rPr>
                                </m:ctrlPr>
                              </m:dPr>
                              <m:e>
                                <m:f>
                                  <m:fPr>
                                    <m:ctrlPr>
                                      <a:rPr lang="en-US" sz="6000" b="1" i="1">
                                        <a:latin typeface="Cambria Math" panose="02040503050406030204" pitchFamily="18" charset="0"/>
                                      </a:rPr>
                                    </m:ctrlPr>
                                  </m:fPr>
                                  <m:num>
                                    <m:r>
                                      <a:rPr lang="en-US" sz="6000" b="1">
                                        <a:latin typeface="Cambria Math"/>
                                      </a:rPr>
                                      <m:t>𝝅</m:t>
                                    </m:r>
                                  </m:num>
                                  <m:den>
                                    <m:r>
                                      <a:rPr lang="en-US" sz="6000" b="1">
                                        <a:latin typeface="Cambria Math"/>
                                      </a:rPr>
                                      <m:t>𝟑</m:t>
                                    </m:r>
                                  </m:den>
                                </m:f>
                              </m:e>
                            </m:d>
                          </m:e>
                          <m:sup>
                            <m:r>
                              <a:rPr lang="en-US" sz="6000" b="1">
                                <a:latin typeface="Cambria Math"/>
                              </a:rPr>
                              <m:t>𝒙</m:t>
                            </m:r>
                          </m:sup>
                        </m:sSup>
                        <m:r>
                          <m:rPr>
                            <m:nor/>
                          </m:rPr>
                          <a:rPr lang="vi-VN" sz="6000" dirty="0"/>
                          <m:t>.</m:t>
                        </m:r>
                      </m:oMath>
                    </m:oMathPara>
                  </a14:m>
                  <a:endParaRPr lang="en-US" sz="56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904223" y="1102756"/>
                  <a:ext cx="2499126" cy="594192"/>
                </a:xfrm>
                <a:prstGeom prst="rect">
                  <a:avLst/>
                </a:prstGeom>
                <a:blipFill rotWithShape="1">
                  <a:blip r:embed="rId4"/>
                  <a:stretch>
                    <a:fillRect/>
                  </a:stretch>
                </a:blipFill>
              </p:spPr>
              <p:txBody>
                <a:bodyPr/>
                <a:lstStyle/>
                <a:p>
                  <a:r>
                    <a:rPr lang="en-US">
                      <a:noFill/>
                    </a:rPr>
                    <a:t> </a:t>
                  </a:r>
                </a:p>
              </p:txBody>
            </p:sp>
          </mc:Fallback>
        </mc:AlternateContent>
      </p:grpSp>
      <p:grpSp>
        <p:nvGrpSpPr>
          <p:cNvPr id="14" name="Group 13"/>
          <p:cNvGrpSpPr/>
          <p:nvPr/>
        </p:nvGrpSpPr>
        <p:grpSpPr>
          <a:xfrm>
            <a:off x="385832" y="4067043"/>
            <a:ext cx="9445556" cy="2106836"/>
            <a:chOff x="7413962" y="1193853"/>
            <a:chExt cx="4722163" cy="617268"/>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3" name="Oval 72"/>
            <p:cNvSpPr/>
            <p:nvPr/>
          </p:nvSpPr>
          <p:spPr>
            <a:xfrm>
              <a:off x="7413962" y="1274821"/>
              <a:ext cx="760279" cy="45829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74" name="TextBox 73"/>
                <p:cNvSpPr txBox="1"/>
                <p:nvPr/>
              </p:nvSpPr>
              <p:spPr>
                <a:xfrm>
                  <a:off x="8047486" y="1291576"/>
                  <a:ext cx="4088639" cy="429752"/>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6000" b="1">
                            <a:latin typeface="Cambria Math"/>
                          </a:rPr>
                          <m:t>𝒚</m:t>
                        </m:r>
                        <m:r>
                          <a:rPr lang="en-US" sz="6000" b="1">
                            <a:latin typeface="Cambria Math"/>
                          </a:rPr>
                          <m:t>=</m:t>
                        </m:r>
                        <m:func>
                          <m:funcPr>
                            <m:ctrlPr>
                              <a:rPr lang="en-US" sz="6000" b="1" i="1">
                                <a:latin typeface="Cambria Math" panose="02040503050406030204" pitchFamily="18" charset="0"/>
                              </a:rPr>
                            </m:ctrlPr>
                          </m:funcPr>
                          <m:fName>
                            <m:sSub>
                              <m:sSubPr>
                                <m:ctrlPr>
                                  <a:rPr lang="en-US" sz="6000" b="1" i="1">
                                    <a:latin typeface="Cambria Math" panose="02040503050406030204" pitchFamily="18" charset="0"/>
                                  </a:rPr>
                                </m:ctrlPr>
                              </m:sSubPr>
                              <m:e>
                                <m:r>
                                  <a:rPr lang="en-US" sz="6000" b="1">
                                    <a:latin typeface="Cambria Math"/>
                                  </a:rPr>
                                  <m:t>𝒍𝒐𝒈</m:t>
                                </m:r>
                              </m:e>
                              <m:sub>
                                <m:r>
                                  <a:rPr lang="en-US" sz="6000" b="1">
                                    <a:latin typeface="Cambria Math"/>
                                  </a:rPr>
                                  <m:t>𝝅</m:t>
                                </m:r>
                              </m:sub>
                            </m:sSub>
                          </m:fName>
                          <m:e>
                            <m:d>
                              <m:dPr>
                                <m:ctrlPr>
                                  <a:rPr lang="en-US" sz="6000" b="1" i="1">
                                    <a:latin typeface="Cambria Math" panose="02040503050406030204" pitchFamily="18" charset="0"/>
                                  </a:rPr>
                                </m:ctrlPr>
                              </m:dPr>
                              <m:e>
                                <m:r>
                                  <a:rPr lang="en-US" sz="6000" b="1">
                                    <a:latin typeface="Cambria Math"/>
                                  </a:rPr>
                                  <m:t>𝟒</m:t>
                                </m:r>
                                <m:sSup>
                                  <m:sSupPr>
                                    <m:ctrlPr>
                                      <a:rPr lang="en-US" sz="6000" b="1" i="1">
                                        <a:latin typeface="Cambria Math" panose="02040503050406030204" pitchFamily="18" charset="0"/>
                                      </a:rPr>
                                    </m:ctrlPr>
                                  </m:sSupPr>
                                  <m:e>
                                    <m:r>
                                      <a:rPr lang="en-US" sz="6000" b="1">
                                        <a:latin typeface="Cambria Math"/>
                                      </a:rPr>
                                      <m:t>𝒙</m:t>
                                    </m:r>
                                  </m:e>
                                  <m:sup>
                                    <m:r>
                                      <a:rPr lang="en-US" sz="6000" b="1">
                                        <a:latin typeface="Cambria Math"/>
                                      </a:rPr>
                                      <m:t>𝟐</m:t>
                                    </m:r>
                                  </m:sup>
                                </m:sSup>
                                <m:r>
                                  <a:rPr lang="en-US" sz="6000" b="1">
                                    <a:latin typeface="Cambria Math"/>
                                  </a:rPr>
                                  <m:t>+</m:t>
                                </m:r>
                                <m:r>
                                  <a:rPr lang="en-US" sz="6000" b="1">
                                    <a:latin typeface="Cambria Math"/>
                                  </a:rPr>
                                  <m:t>𝟏</m:t>
                                </m:r>
                              </m:e>
                            </m:d>
                          </m:e>
                        </m:func>
                        <m:r>
                          <m:rPr>
                            <m:nor/>
                          </m:rPr>
                          <a:rPr lang="vi-VN" sz="6000" dirty="0"/>
                          <m:t>.</m:t>
                        </m:r>
                        <m:r>
                          <m:rPr>
                            <m:nor/>
                          </m:rPr>
                          <a:rPr lang="en-US" sz="6000" b="1" dirty="0"/>
                          <m:t>	</m:t>
                        </m:r>
                      </m:oMath>
                    </m:oMathPara>
                  </a14:m>
                  <a:endParaRPr lang="en-US" sz="6000" b="1" dirty="0"/>
                </a:p>
              </p:txBody>
            </p:sp>
          </mc:Choice>
          <mc:Fallback xmlns="">
            <p:sp>
              <p:nvSpPr>
                <p:cNvPr id="74" name="TextBox 73"/>
                <p:cNvSpPr txBox="1">
                  <a:spLocks noRot="1" noChangeAspect="1" noMove="1" noResize="1" noEditPoints="1" noAdjustHandles="1" noChangeArrowheads="1" noChangeShapeType="1" noTextEdit="1"/>
                </p:cNvSpPr>
                <p:nvPr/>
              </p:nvSpPr>
              <p:spPr>
                <a:xfrm>
                  <a:off x="8047486" y="1291576"/>
                  <a:ext cx="4088639" cy="429752"/>
                </a:xfrm>
                <a:prstGeom prst="rect">
                  <a:avLst/>
                </a:prstGeom>
                <a:blipFill rotWithShape="1">
                  <a:blip r:embed="rId5"/>
                  <a:stretch>
                    <a:fillRect/>
                  </a:stretch>
                </a:blipFill>
              </p:spPr>
              <p:txBody>
                <a:bodyPr/>
                <a:lstStyle/>
                <a:p>
                  <a:r>
                    <a:rPr lang="en-US">
                      <a:noFill/>
                    </a:rPr>
                    <a:t> </a:t>
                  </a:r>
                </a:p>
              </p:txBody>
            </p:sp>
          </mc:Fallback>
        </mc:AlternateContent>
      </p:grpSp>
      <p:grpSp>
        <p:nvGrpSpPr>
          <p:cNvPr id="3" name="Group 2"/>
          <p:cNvGrpSpPr/>
          <p:nvPr/>
        </p:nvGrpSpPr>
        <p:grpSpPr>
          <a:xfrm>
            <a:off x="9831386" y="3935738"/>
            <a:ext cx="12174293" cy="2258481"/>
            <a:chOff x="9355212" y="1130519"/>
            <a:chExt cx="2829283" cy="669572"/>
          </a:xfrm>
        </p:grpSpPr>
        <p:sp>
          <p:nvSpPr>
            <p:cNvPr id="75" name="Rectangle 74"/>
            <p:cNvSpPr/>
            <p:nvPr/>
          </p:nvSpPr>
          <p:spPr>
            <a:xfrm>
              <a:off x="9551159" y="118282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6" name="Oval 75"/>
            <p:cNvSpPr/>
            <p:nvPr/>
          </p:nvSpPr>
          <p:spPr>
            <a:xfrm>
              <a:off x="9355212" y="1295516"/>
              <a:ext cx="335514" cy="44062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77" name="TextBox 76"/>
                <p:cNvSpPr txBox="1"/>
                <p:nvPr/>
              </p:nvSpPr>
              <p:spPr>
                <a:xfrm>
                  <a:off x="9753474" y="1130519"/>
                  <a:ext cx="2431021" cy="548848"/>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6000" b="1" smtClean="0">
                            <a:latin typeface="Cambria Math"/>
                          </a:rPr>
                          <m:t>𝒚</m:t>
                        </m:r>
                        <m:r>
                          <a:rPr lang="en-US" sz="6000" b="1" smtClean="0">
                            <a:latin typeface="Cambria Math"/>
                          </a:rPr>
                          <m:t>=</m:t>
                        </m:r>
                        <m:func>
                          <m:funcPr>
                            <m:ctrlPr>
                              <a:rPr lang="en-US" sz="6000" b="1" i="1">
                                <a:latin typeface="Cambria Math" panose="02040503050406030204" pitchFamily="18" charset="0"/>
                              </a:rPr>
                            </m:ctrlPr>
                          </m:funcPr>
                          <m:fName>
                            <m:r>
                              <a:rPr lang="en-US" sz="6000" b="1" i="1" smtClean="0">
                                <a:latin typeface="Cambria Math"/>
                              </a:rPr>
                              <m:t>−</m:t>
                            </m:r>
                            <m:sSub>
                              <m:sSubPr>
                                <m:ctrlPr>
                                  <a:rPr lang="en-US" sz="6000" b="1" i="1">
                                    <a:latin typeface="Cambria Math" panose="02040503050406030204" pitchFamily="18" charset="0"/>
                                  </a:rPr>
                                </m:ctrlPr>
                              </m:sSubPr>
                              <m:e>
                                <m:r>
                                  <a:rPr lang="en-US" sz="6000" b="1">
                                    <a:latin typeface="Cambria Math"/>
                                  </a:rPr>
                                  <m:t>𝒍𝒐𝒈</m:t>
                                </m:r>
                              </m:e>
                              <m:sub>
                                <m:f>
                                  <m:fPr>
                                    <m:ctrlPr>
                                      <a:rPr lang="en-US" sz="6000" b="1" i="1">
                                        <a:latin typeface="Cambria Math" panose="02040503050406030204" pitchFamily="18" charset="0"/>
                                      </a:rPr>
                                    </m:ctrlPr>
                                  </m:fPr>
                                  <m:num>
                                    <m:r>
                                      <a:rPr lang="en-US" sz="6000" b="1">
                                        <a:latin typeface="Cambria Math"/>
                                      </a:rPr>
                                      <m:t>𝟏</m:t>
                                    </m:r>
                                  </m:num>
                                  <m:den>
                                    <m:r>
                                      <a:rPr lang="en-US" sz="6000" b="1">
                                        <a:latin typeface="Cambria Math"/>
                                      </a:rPr>
                                      <m:t>𝟑</m:t>
                                    </m:r>
                                  </m:den>
                                </m:f>
                              </m:sub>
                            </m:sSub>
                          </m:fName>
                          <m:e>
                            <m:r>
                              <a:rPr lang="en-US" sz="6000" b="1">
                                <a:latin typeface="Cambria Math"/>
                              </a:rPr>
                              <m:t>𝒙</m:t>
                            </m:r>
                          </m:e>
                        </m:func>
                        <m:r>
                          <m:rPr>
                            <m:nor/>
                          </m:rPr>
                          <a:rPr lang="vi-VN" sz="6000" dirty="0"/>
                          <m:t>.</m:t>
                        </m:r>
                      </m:oMath>
                    </m:oMathPara>
                  </a14:m>
                  <a:endParaRPr lang="en-US" sz="6000" dirty="0"/>
                </a:p>
              </p:txBody>
            </p:sp>
          </mc:Choice>
          <mc:Fallback xmlns="">
            <p:sp>
              <p:nvSpPr>
                <p:cNvPr id="77" name="TextBox 76"/>
                <p:cNvSpPr txBox="1">
                  <a:spLocks noRot="1" noChangeAspect="1" noMove="1" noResize="1" noEditPoints="1" noAdjustHandles="1" noChangeArrowheads="1" noChangeShapeType="1" noTextEdit="1"/>
                </p:cNvSpPr>
                <p:nvPr/>
              </p:nvSpPr>
              <p:spPr>
                <a:xfrm>
                  <a:off x="9753474" y="1130519"/>
                  <a:ext cx="2431021" cy="548848"/>
                </a:xfrm>
                <a:prstGeom prst="rect">
                  <a:avLst/>
                </a:prstGeom>
                <a:blipFill rotWithShape="1">
                  <a:blip r:embed="rId6"/>
                  <a:stretch>
                    <a:fillRect/>
                  </a:stretch>
                </a:blipFill>
              </p:spPr>
              <p:txBody>
                <a:bodyPr/>
                <a:lstStyle/>
                <a:p>
                  <a:r>
                    <a:rPr lang="en-US">
                      <a:noFill/>
                    </a:rPr>
                    <a:t> </a:t>
                  </a:r>
                </a:p>
              </p:txBody>
            </p:sp>
          </mc:Fallback>
        </mc:AlternateContent>
      </p:grpSp>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
        <p:nvSpPr>
          <p:cNvPr id="49" name="Oval 48"/>
          <p:cNvSpPr/>
          <p:nvPr/>
        </p:nvSpPr>
        <p:spPr>
          <a:xfrm>
            <a:off x="321307" y="1636107"/>
            <a:ext cx="1561482" cy="1580175"/>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A </a:t>
            </a:r>
            <a:endParaRPr lang="en-US" sz="6400" dirty="0"/>
          </a:p>
        </p:txBody>
      </p:sp>
    </p:spTree>
    <p:extLst>
      <p:ext uri="{BB962C8B-B14F-4D97-AF65-F5344CB8AC3E}">
        <p14:creationId xmlns:p14="http://schemas.microsoft.com/office/powerpoint/2010/main" val="286033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69038" y="6523862"/>
            <a:ext cx="23672882" cy="7192138"/>
            <a:chOff x="184495" y="3636275"/>
            <a:chExt cx="11834900" cy="3558303"/>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36275"/>
              <a:ext cx="2342698" cy="507832"/>
              <a:chOff x="1275608" y="6239450"/>
              <a:chExt cx="4592537" cy="92270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633359" cy="922706"/>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294152" y="175299"/>
            <a:ext cx="23815893" cy="3700767"/>
            <a:chOff x="534987" y="1819475"/>
            <a:chExt cx="23340848" cy="3103430"/>
          </a:xfrm>
        </p:grpSpPr>
        <p:grpSp>
          <p:nvGrpSpPr>
            <p:cNvPr id="21" name="Group 20"/>
            <p:cNvGrpSpPr/>
            <p:nvPr/>
          </p:nvGrpSpPr>
          <p:grpSpPr>
            <a:xfrm>
              <a:off x="534987" y="1869705"/>
              <a:ext cx="23340848" cy="3053200"/>
              <a:chOff x="534987" y="1647866"/>
              <a:chExt cx="23340848" cy="3053200"/>
            </a:xfrm>
          </p:grpSpPr>
          <p:sp>
            <p:nvSpPr>
              <p:cNvPr id="25" name="Rounded Rectangle 24"/>
              <p:cNvSpPr/>
              <p:nvPr/>
            </p:nvSpPr>
            <p:spPr bwMode="auto">
              <a:xfrm>
                <a:off x="755649" y="1720892"/>
                <a:ext cx="23120186" cy="298017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4599" y="1653394"/>
                  <a:ext cx="2097638" cy="8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8</a:t>
                  </a:r>
                </a:p>
              </p:txBody>
            </p:sp>
          </p:grpSp>
        </p:grpSp>
        <p:sp>
          <p:nvSpPr>
            <p:cNvPr id="23" name="Rectangle 22"/>
            <p:cNvSpPr/>
            <p:nvPr/>
          </p:nvSpPr>
          <p:spPr>
            <a:xfrm>
              <a:off x="4018856" y="1819475"/>
              <a:ext cx="19835650" cy="211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en-US" sz="6600" dirty="0" err="1">
                  <a:latin typeface="Times New Roman" pitchFamily="18" charset="0"/>
                  <a:cs typeface="Times New Roman" pitchFamily="18" charset="0"/>
                </a:rPr>
                <a:t>Đường</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cong</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trong</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hình</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vẽ</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bên</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là</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đồ</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thị</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của</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hàm</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số</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nào</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dưới</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đây</a:t>
              </a:r>
              <a:r>
                <a:rPr lang="en-US" sz="6600" dirty="0">
                  <a:latin typeface="Times New Roman" pitchFamily="18" charset="0"/>
                  <a:cs typeface="Times New Roman" pitchFamily="18" charset="0"/>
                </a:rPr>
                <a:t> ?</a:t>
              </a: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2" name="Group 1"/>
          <p:cNvGrpSpPr/>
          <p:nvPr/>
        </p:nvGrpSpPr>
        <p:grpSpPr>
          <a:xfrm>
            <a:off x="376063" y="4006539"/>
            <a:ext cx="23733982" cy="2233008"/>
            <a:chOff x="219876" y="2080087"/>
            <a:chExt cx="11865446" cy="1116504"/>
          </a:xfrm>
        </p:grpSpPr>
        <p:grpSp>
          <p:nvGrpSpPr>
            <p:cNvPr id="51" name="Group 50"/>
            <p:cNvGrpSpPr/>
            <p:nvPr/>
          </p:nvGrpSpPr>
          <p:grpSpPr>
            <a:xfrm>
              <a:off x="219876" y="2080087"/>
              <a:ext cx="3117687" cy="1116500"/>
              <a:chOff x="5509993" y="1557992"/>
              <a:chExt cx="3107117"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09993" y="1786180"/>
                <a:ext cx="598692" cy="55029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524557" y="1811197"/>
                    <a:ext cx="1711728" cy="42918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a:latin typeface="Cambria Math"/>
                            </a:rPr>
                            <m:t>𝑦</m:t>
                          </m:r>
                          <m:r>
                            <a:rPr lang="en-US" sz="5400">
                              <a:latin typeface="Cambria Math"/>
                            </a:rPr>
                            <m:t>=</m:t>
                          </m:r>
                          <m:func>
                            <m:funcPr>
                              <m:ctrlPr>
                                <a:rPr lang="en-US" sz="5400" i="1">
                                  <a:latin typeface="Cambria Math" panose="02040503050406030204" pitchFamily="18" charset="0"/>
                                </a:rPr>
                              </m:ctrlPr>
                            </m:funcPr>
                            <m:fName>
                              <m:r>
                                <a:rPr lang="en-US" sz="5400">
                                  <a:latin typeface="Cambria Math"/>
                                </a:rPr>
                                <m:t>𝑙𝑛</m:t>
                              </m:r>
                            </m:fName>
                            <m:e>
                              <m:r>
                                <a:rPr lang="en-US" sz="5400">
                                  <a:latin typeface="Cambria Math"/>
                                </a:rPr>
                                <m:t>𝑥</m:t>
                              </m:r>
                            </m:e>
                          </m:func>
                          <m:r>
                            <a:rPr lang="en-US" sz="5400">
                              <a:latin typeface="Cambria Math"/>
                            </a:rPr>
                            <m:t>.</m:t>
                          </m:r>
                        </m:oMath>
                      </m:oMathPara>
                    </a14:m>
                    <a:endParaRPr lang="en-US" sz="54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524557" y="1811197"/>
                    <a:ext cx="1711728" cy="429183"/>
                  </a:xfrm>
                  <a:prstGeom prst="rect">
                    <a:avLst/>
                  </a:prstGeom>
                  <a:blipFill rotWithShape="1">
                    <a:blip r:embed="rId3"/>
                    <a:stretch>
                      <a:fillRect/>
                    </a:stretch>
                  </a:blipFill>
                </p:spPr>
                <p:txBody>
                  <a:bodyPr/>
                  <a:lstStyle/>
                  <a:p>
                    <a:r>
                      <a:rPr lang="en-US">
                        <a:noFill/>
                      </a:rPr>
                      <a:t> </a:t>
                    </a:r>
                  </a:p>
                </p:txBody>
              </p:sp>
            </mc:Fallback>
          </mc:AlternateContent>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6407159" y="1811191"/>
                    <a:ext cx="1748335" cy="42918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a:latin typeface="Cambria Math"/>
                            </a:rPr>
                            <m:t>𝑦</m:t>
                          </m:r>
                          <m:r>
                            <a:rPr lang="en-US" sz="5400">
                              <a:latin typeface="Cambria Math"/>
                            </a:rPr>
                            <m:t>=−</m:t>
                          </m:r>
                          <m:sSup>
                            <m:sSupPr>
                              <m:ctrlPr>
                                <a:rPr lang="en-US" sz="5400" i="1">
                                  <a:latin typeface="Cambria Math" panose="02040503050406030204" pitchFamily="18" charset="0"/>
                                </a:rPr>
                              </m:ctrlPr>
                            </m:sSupPr>
                            <m:e>
                              <m:r>
                                <a:rPr lang="en-US" sz="5400">
                                  <a:latin typeface="Cambria Math"/>
                                </a:rPr>
                                <m:t>𝑒</m:t>
                              </m:r>
                            </m:e>
                            <m:sup>
                              <m:r>
                                <a:rPr lang="en-US" sz="5400">
                                  <a:latin typeface="Cambria Math"/>
                                </a:rPr>
                                <m:t>𝑥</m:t>
                              </m:r>
                            </m:sup>
                          </m:sSup>
                          <m:r>
                            <m:rPr>
                              <m:nor/>
                            </m:rPr>
                            <a:rPr lang="fr-FR" sz="5400" dirty="0"/>
                            <m:t>.</m:t>
                          </m:r>
                        </m:oMath>
                      </m:oMathPara>
                    </a14:m>
                    <a:endParaRPr lang="en-US" sz="5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407159" y="1811191"/>
                    <a:ext cx="1748335" cy="429183"/>
                  </a:xfrm>
                  <a:prstGeom prst="rect">
                    <a:avLst/>
                  </a:prstGeom>
                  <a:blipFill rotWithShape="1">
                    <a:blip r:embed="rId4"/>
                    <a:stretch>
                      <a:fillRect/>
                    </a:stretch>
                  </a:blipFill>
                </p:spPr>
                <p:txBody>
                  <a:bodyPr/>
                  <a:lstStyle/>
                  <a:p>
                    <a:r>
                      <a:rPr lang="en-US">
                        <a:noFill/>
                      </a:rPr>
                      <a:t> </a:t>
                    </a:r>
                  </a:p>
                </p:txBody>
              </p:sp>
            </mc:Fallback>
          </mc:AlternateContent>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438511" y="1769093"/>
                    <a:ext cx="1735262" cy="42918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a:latin typeface="Cambria Math"/>
                            </a:rPr>
                            <m:t>𝑦</m:t>
                          </m:r>
                          <m:r>
                            <a:rPr lang="en-US" sz="5400">
                              <a:latin typeface="Cambria Math"/>
                            </a:rPr>
                            <m:t>=</m:t>
                          </m:r>
                          <m:d>
                            <m:dPr>
                              <m:begChr m:val="|"/>
                              <m:endChr m:val="|"/>
                              <m:ctrlPr>
                                <a:rPr lang="en-US" sz="5400" i="1">
                                  <a:latin typeface="Cambria Math" panose="02040503050406030204" pitchFamily="18" charset="0"/>
                                </a:rPr>
                              </m:ctrlPr>
                            </m:dPr>
                            <m:e>
                              <m:func>
                                <m:funcPr>
                                  <m:ctrlPr>
                                    <a:rPr lang="en-US" sz="5400" i="1">
                                      <a:latin typeface="Cambria Math" panose="02040503050406030204" pitchFamily="18" charset="0"/>
                                    </a:rPr>
                                  </m:ctrlPr>
                                </m:funcPr>
                                <m:fName>
                                  <m:r>
                                    <a:rPr lang="en-US" sz="5400">
                                      <a:latin typeface="Cambria Math"/>
                                    </a:rPr>
                                    <m:t>𝑙𝑛</m:t>
                                  </m:r>
                                </m:fName>
                                <m:e>
                                  <m:r>
                                    <a:rPr lang="en-US" sz="5400">
                                      <a:latin typeface="Cambria Math"/>
                                    </a:rPr>
                                    <m:t>𝑥</m:t>
                                  </m:r>
                                </m:e>
                              </m:func>
                            </m:e>
                          </m:d>
                          <m:r>
                            <m:rPr>
                              <m:nor/>
                            </m:rPr>
                            <a:rPr lang="fr-FR" sz="5400" dirty="0"/>
                            <m:t>.</m:t>
                          </m:r>
                        </m:oMath>
                      </m:oMathPara>
                    </a14:m>
                    <a:endParaRPr lang="en-US" sz="5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438511" y="1769093"/>
                    <a:ext cx="1735262" cy="429183"/>
                  </a:xfrm>
                  <a:prstGeom prst="rect">
                    <a:avLst/>
                  </a:prstGeom>
                  <a:blipFill rotWithShape="1">
                    <a:blip r:embed="rId5"/>
                    <a:stretch>
                      <a:fillRect/>
                    </a:stretch>
                  </a:blipFill>
                </p:spPr>
                <p:txBody>
                  <a:bodyPr/>
                  <a:lstStyle/>
                  <a:p>
                    <a:r>
                      <a:rPr lang="en-US">
                        <a:noFill/>
                      </a:rPr>
                      <a:t> </a:t>
                    </a:r>
                  </a:p>
                </p:txBody>
              </p:sp>
            </mc:Fallback>
          </mc:AlternateContent>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6558580" y="1769092"/>
                    <a:ext cx="1729599" cy="42918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a:latin typeface="Cambria Math"/>
                            </a:rPr>
                            <m:t>𝑦</m:t>
                          </m:r>
                          <m:r>
                            <a:rPr lang="en-US" sz="5400">
                              <a:latin typeface="Cambria Math"/>
                            </a:rPr>
                            <m:t>=</m:t>
                          </m:r>
                          <m:sSup>
                            <m:sSupPr>
                              <m:ctrlPr>
                                <a:rPr lang="en-US" sz="5400" i="1">
                                  <a:latin typeface="Cambria Math" panose="02040503050406030204" pitchFamily="18" charset="0"/>
                                </a:rPr>
                              </m:ctrlPr>
                            </m:sSupPr>
                            <m:e>
                              <m:r>
                                <a:rPr lang="en-US" sz="5400">
                                  <a:latin typeface="Cambria Math"/>
                                </a:rPr>
                                <m:t>𝑒</m:t>
                              </m:r>
                            </m:e>
                            <m:sup>
                              <m:r>
                                <a:rPr lang="en-US" sz="5400">
                                  <a:latin typeface="Cambria Math"/>
                                </a:rPr>
                                <m:t>𝑥</m:t>
                              </m:r>
                            </m:sup>
                          </m:sSup>
                          <m:r>
                            <m:rPr>
                              <m:nor/>
                            </m:rPr>
                            <a:rPr lang="fr-FR" sz="5400" dirty="0"/>
                            <m:t>.</m:t>
                          </m:r>
                        </m:oMath>
                      </m:oMathPara>
                    </a14:m>
                    <a:endParaRPr lang="en-US" sz="5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558580" y="1769092"/>
                    <a:ext cx="1729599" cy="429182"/>
                  </a:xfrm>
                  <a:prstGeom prst="rect">
                    <a:avLst/>
                  </a:prstGeom>
                  <a:blipFill rotWithShape="1">
                    <a:blip r:embed="rId6"/>
                    <a:stretch>
                      <a:fillRect/>
                    </a:stretch>
                  </a:blipFill>
                </p:spPr>
                <p:txBody>
                  <a:bodyPr/>
                  <a:lstStyle/>
                  <a:p>
                    <a:r>
                      <a:rPr lang="en-US">
                        <a:noFill/>
                      </a:rPr>
                      <a:t> </a:t>
                    </a:r>
                  </a:p>
                </p:txBody>
              </p:sp>
            </mc:Fallback>
          </mc:AlternateContent>
        </p:grpSp>
      </p:grpSp>
      <p:sp>
        <p:nvSpPr>
          <p:cNvPr id="49" name="Oval 48"/>
          <p:cNvSpPr/>
          <p:nvPr/>
        </p:nvSpPr>
        <p:spPr>
          <a:xfrm>
            <a:off x="276876" y="4497455"/>
            <a:ext cx="1473891" cy="1304441"/>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A </a:t>
            </a:r>
            <a:endParaRPr lang="en-US" sz="6400" dirty="0"/>
          </a:p>
        </p:txBody>
      </p:sp>
      <p:sp>
        <p:nvSpPr>
          <p:cNvPr id="97" name="Action Button: Forward or Next 96">
            <a:hlinkClick r:id="rId7"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pic>
        <p:nvPicPr>
          <p:cNvPr id="7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79787" y="7049624"/>
            <a:ext cx="7345759" cy="5790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53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500"/>
                                        <p:tgtEl>
                                          <p:spTgt spid="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wipe(left)">
                                      <p:cBhvr>
                                        <p:cTn id="15" dur="500"/>
                                        <p:tgtEl>
                                          <p:spTgt spid="8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left)">
                                      <p:cBhvr>
                                        <p:cTn id="20" dur="500"/>
                                        <p:tgtEl>
                                          <p:spTgt spid="4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wipe(left)">
                                      <p:cBhvr>
                                        <p:cTn id="2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69038" y="6523862"/>
            <a:ext cx="23672882" cy="7192138"/>
            <a:chOff x="184495" y="3636275"/>
            <a:chExt cx="11834900" cy="3558303"/>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36275"/>
              <a:ext cx="2342698" cy="507832"/>
              <a:chOff x="1275608" y="6239450"/>
              <a:chExt cx="4592537" cy="92270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633359" cy="922706"/>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294152" y="175299"/>
            <a:ext cx="23815893" cy="3712951"/>
            <a:chOff x="534987" y="1819475"/>
            <a:chExt cx="23340848" cy="3113647"/>
          </a:xfrm>
        </p:grpSpPr>
        <p:grpSp>
          <p:nvGrpSpPr>
            <p:cNvPr id="21" name="Group 20"/>
            <p:cNvGrpSpPr/>
            <p:nvPr/>
          </p:nvGrpSpPr>
          <p:grpSpPr>
            <a:xfrm>
              <a:off x="534987" y="1869705"/>
              <a:ext cx="23340848" cy="3053200"/>
              <a:chOff x="534987" y="1647866"/>
              <a:chExt cx="23340848" cy="3053200"/>
            </a:xfrm>
          </p:grpSpPr>
          <p:sp>
            <p:nvSpPr>
              <p:cNvPr id="25" name="Rounded Rectangle 24"/>
              <p:cNvSpPr/>
              <p:nvPr/>
            </p:nvSpPr>
            <p:spPr bwMode="auto">
              <a:xfrm>
                <a:off x="755649" y="1720892"/>
                <a:ext cx="23120186" cy="298017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4599" y="1653394"/>
                  <a:ext cx="2097638" cy="8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9</a:t>
                  </a:r>
                </a:p>
              </p:txBody>
            </p:sp>
          </p:grpSp>
        </p:grpSp>
        <mc:AlternateContent xmlns:mc="http://schemas.openxmlformats.org/markup-compatibility/2006">
          <mc:Choice xmlns:a14="http://schemas.microsoft.com/office/drawing/2010/main" Requires="a14">
            <p:sp>
              <p:nvSpPr>
                <p:cNvPr id="23" name="Rectangle 22"/>
                <p:cNvSpPr/>
                <p:nvPr/>
              </p:nvSpPr>
              <p:spPr>
                <a:xfrm>
                  <a:off x="4018856" y="1819475"/>
                  <a:ext cx="19835650" cy="31136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nSpc>
                      <a:spcPct val="115000"/>
                    </a:lnSpc>
                    <a:spcBef>
                      <a:spcPts val="1200"/>
                    </a:spcBef>
                    <a:buClr>
                      <a:srgbClr val="0000FF"/>
                    </a:buClr>
                    <a:tabLst>
                      <a:tab pos="1259903" algn="l"/>
                    </a:tabLst>
                  </a:pPr>
                  <a:r>
                    <a:rPr lang="en-US" sz="6600" dirty="0">
                      <a:solidFill>
                        <a:schemeClr val="tx1"/>
                      </a:solidFill>
                    </a:rPr>
                    <a:t>Tập </a:t>
                  </a:r>
                  <a:r>
                    <a:rPr lang="en-US" sz="6600" dirty="0" err="1">
                      <a:solidFill>
                        <a:schemeClr val="tx1"/>
                      </a:solidFill>
                    </a:rPr>
                    <a:t>xác</a:t>
                  </a:r>
                  <a:r>
                    <a:rPr lang="en-US" sz="6600" dirty="0">
                      <a:solidFill>
                        <a:schemeClr val="tx1"/>
                      </a:solidFill>
                    </a:rPr>
                    <a:t> </a:t>
                  </a:r>
                  <a:r>
                    <a:rPr lang="en-US" sz="6600" dirty="0" err="1">
                      <a:solidFill>
                        <a:schemeClr val="tx1"/>
                      </a:solidFill>
                    </a:rPr>
                    <a:t>định</a:t>
                  </a:r>
                  <a:r>
                    <a:rPr lang="en-US" sz="6600" dirty="0">
                      <a:solidFill>
                        <a:schemeClr val="tx1"/>
                      </a:solidFill>
                    </a:rPr>
                    <a:t> </a:t>
                  </a:r>
                  <a:r>
                    <a:rPr lang="en-US" sz="6600" dirty="0" err="1">
                      <a:solidFill>
                        <a:schemeClr val="tx1"/>
                      </a:solidFill>
                    </a:rPr>
                    <a:t>của</a:t>
                  </a:r>
                  <a:r>
                    <a:rPr lang="en-US" sz="6600" dirty="0">
                      <a:solidFill>
                        <a:schemeClr val="tx1"/>
                      </a:solidFill>
                    </a:rPr>
                    <a:t> </a:t>
                  </a:r>
                  <a:r>
                    <a:rPr lang="en-US" sz="6600" dirty="0" err="1">
                      <a:solidFill>
                        <a:schemeClr val="tx1"/>
                      </a:solidFill>
                    </a:rPr>
                    <a:t>hàm</a:t>
                  </a:r>
                  <a:r>
                    <a:rPr lang="en-US" sz="6600" dirty="0">
                      <a:solidFill>
                        <a:schemeClr val="tx1"/>
                      </a:solidFill>
                    </a:rPr>
                    <a:t> </a:t>
                  </a:r>
                  <a:r>
                    <a:rPr lang="en-US" sz="6600" dirty="0" err="1">
                      <a:solidFill>
                        <a:schemeClr val="tx1"/>
                      </a:solidFill>
                    </a:rPr>
                    <a:t>số</a:t>
                  </a:r>
                  <a:r>
                    <a:rPr lang="en-US" sz="6600" dirty="0">
                      <a:solidFill>
                        <a:schemeClr val="tx1"/>
                      </a:solidFill>
                    </a:rPr>
                    <a:t> </a:t>
                  </a:r>
                  <a14:m>
                    <m:oMath xmlns:m="http://schemas.openxmlformats.org/officeDocument/2006/math">
                      <m:r>
                        <a:rPr lang="en-US" sz="6600" b="0" i="1">
                          <a:solidFill>
                            <a:schemeClr val="tx1"/>
                          </a:solidFill>
                          <a:latin typeface="Cambria Math"/>
                        </a:rPr>
                        <m:t>𝑦</m:t>
                      </m:r>
                      <m:r>
                        <a:rPr lang="en-US" sz="6600" b="0" i="1">
                          <a:solidFill>
                            <a:schemeClr val="tx1"/>
                          </a:solidFill>
                          <a:latin typeface="Cambria Math"/>
                        </a:rPr>
                        <m:t>=</m:t>
                      </m:r>
                      <m:func>
                        <m:funcPr>
                          <m:ctrlPr>
                            <a:rPr lang="en-US" sz="6600" i="1">
                              <a:solidFill>
                                <a:schemeClr val="tx1"/>
                              </a:solidFill>
                              <a:latin typeface="Cambria Math" panose="02040503050406030204" pitchFamily="18" charset="0"/>
                            </a:rPr>
                          </m:ctrlPr>
                        </m:funcPr>
                        <m:fName>
                          <m:r>
                            <a:rPr lang="en-US" sz="6600" b="0" i="1">
                              <a:solidFill>
                                <a:schemeClr val="tx1"/>
                              </a:solidFill>
                              <a:latin typeface="Cambria Math"/>
                            </a:rPr>
                            <m:t>𝑙𝑜𝑔</m:t>
                          </m:r>
                        </m:fName>
                        <m:e>
                          <m:d>
                            <m:dPr>
                              <m:ctrlPr>
                                <a:rPr lang="en-US" sz="6600" i="1">
                                  <a:solidFill>
                                    <a:schemeClr val="tx1"/>
                                  </a:solidFill>
                                  <a:latin typeface="Cambria Math" panose="02040503050406030204" pitchFamily="18" charset="0"/>
                                </a:rPr>
                              </m:ctrlPr>
                            </m:dPr>
                            <m:e>
                              <m:r>
                                <a:rPr lang="en-US" sz="6600" b="0" i="1">
                                  <a:solidFill>
                                    <a:schemeClr val="tx1"/>
                                  </a:solidFill>
                                  <a:latin typeface="Cambria Math"/>
                                </a:rPr>
                                <m:t>−</m:t>
                              </m:r>
                              <m:sSup>
                                <m:sSupPr>
                                  <m:ctrlPr>
                                    <a:rPr lang="en-US" sz="6600" i="1">
                                      <a:solidFill>
                                        <a:schemeClr val="tx1"/>
                                      </a:solidFill>
                                      <a:latin typeface="Cambria Math" panose="02040503050406030204" pitchFamily="18" charset="0"/>
                                    </a:rPr>
                                  </m:ctrlPr>
                                </m:sSupPr>
                                <m:e>
                                  <m:r>
                                    <a:rPr lang="en-US" sz="6600" b="0" i="1">
                                      <a:solidFill>
                                        <a:schemeClr val="tx1"/>
                                      </a:solidFill>
                                      <a:latin typeface="Cambria Math"/>
                                    </a:rPr>
                                    <m:t>𝑥</m:t>
                                  </m:r>
                                </m:e>
                                <m:sup>
                                  <m:r>
                                    <a:rPr lang="en-US" sz="6600" b="0" i="1">
                                      <a:solidFill>
                                        <a:schemeClr val="tx1"/>
                                      </a:solidFill>
                                      <a:latin typeface="Cambria Math"/>
                                    </a:rPr>
                                    <m:t>2</m:t>
                                  </m:r>
                                </m:sup>
                              </m:sSup>
                              <m:r>
                                <a:rPr lang="en-US" sz="6600" b="0" i="1">
                                  <a:solidFill>
                                    <a:schemeClr val="tx1"/>
                                  </a:solidFill>
                                  <a:latin typeface="Cambria Math"/>
                                </a:rPr>
                                <m:t>+6</m:t>
                              </m:r>
                              <m:r>
                                <a:rPr lang="en-US" sz="6600" b="0" i="1">
                                  <a:solidFill>
                                    <a:schemeClr val="tx1"/>
                                  </a:solidFill>
                                  <a:latin typeface="Cambria Math"/>
                                </a:rPr>
                                <m:t>𝑥</m:t>
                              </m:r>
                              <m:r>
                                <a:rPr lang="en-US" sz="6600" b="0" i="1">
                                  <a:solidFill>
                                    <a:schemeClr val="tx1"/>
                                  </a:solidFill>
                                  <a:latin typeface="Cambria Math"/>
                                </a:rPr>
                                <m:t>−5</m:t>
                              </m:r>
                            </m:e>
                          </m:d>
                        </m:e>
                      </m:func>
                    </m:oMath>
                  </a14:m>
                  <a:r>
                    <a:rPr lang="en-US" sz="6600" dirty="0">
                      <a:solidFill>
                        <a:schemeClr val="tx1"/>
                      </a:solidFill>
                    </a:rPr>
                    <a:t> </a:t>
                  </a:r>
                  <a:r>
                    <a:rPr lang="en-US" sz="6600" dirty="0" err="1">
                      <a:solidFill>
                        <a:schemeClr val="tx1"/>
                      </a:solidFill>
                    </a:rPr>
                    <a:t>là</a:t>
                  </a:r>
                  <a:r>
                    <a:rPr lang="en-US" sz="6600" dirty="0">
                      <a:solidFill>
                        <a:schemeClr val="tx1"/>
                      </a:solidFill>
                    </a:rPr>
                    <a:t> </a:t>
                  </a:r>
                  <a:endParaRPr lang="en-US" sz="6600" b="0" i="1">
                    <a:solidFill>
                      <a:schemeClr val="tx1"/>
                    </a:solidFill>
                    <a:latin typeface="Cambria Math"/>
                  </a:endParaRPr>
                </a:p>
                <a:p>
                  <a:pPr>
                    <a:lnSpc>
                      <a:spcPct val="115000"/>
                    </a:lnSpc>
                    <a:spcBef>
                      <a:spcPts val="1200"/>
                    </a:spcBef>
                    <a:buClr>
                      <a:srgbClr val="0000FF"/>
                    </a:buClr>
                    <a:tabLst>
                      <a:tab pos="1259903" algn="l"/>
                    </a:tabLst>
                  </a:pPr>
                  <a14:m>
                    <m:oMath xmlns:m="http://schemas.openxmlformats.org/officeDocument/2006/math">
                      <m:r>
                        <a:rPr lang="en-US" sz="6600" b="0" i="1">
                          <a:solidFill>
                            <a:schemeClr val="tx1"/>
                          </a:solidFill>
                          <a:latin typeface="Cambria Math"/>
                        </a:rPr>
                        <m:t>𝐷</m:t>
                      </m:r>
                      <m:r>
                        <a:rPr lang="en-US" sz="6600" b="0" i="1">
                          <a:solidFill>
                            <a:schemeClr val="tx1"/>
                          </a:solidFill>
                          <a:latin typeface="Cambria Math"/>
                        </a:rPr>
                        <m:t>=</m:t>
                      </m:r>
                      <m:d>
                        <m:dPr>
                          <m:ctrlPr>
                            <a:rPr lang="en-US" sz="6600" i="1">
                              <a:solidFill>
                                <a:schemeClr val="tx1"/>
                              </a:solidFill>
                              <a:latin typeface="Cambria Math" panose="02040503050406030204" pitchFamily="18" charset="0"/>
                            </a:rPr>
                          </m:ctrlPr>
                        </m:dPr>
                        <m:e>
                          <m:r>
                            <a:rPr lang="en-US" sz="6600" b="0" i="1">
                              <a:solidFill>
                                <a:schemeClr val="tx1"/>
                              </a:solidFill>
                              <a:latin typeface="Cambria Math"/>
                            </a:rPr>
                            <m:t>𝑎</m:t>
                          </m:r>
                          <m:r>
                            <a:rPr lang="en-US" sz="6600" b="0" i="1">
                              <a:solidFill>
                                <a:schemeClr val="tx1"/>
                              </a:solidFill>
                              <a:latin typeface="Cambria Math"/>
                            </a:rPr>
                            <m:t>;</m:t>
                          </m:r>
                          <m:r>
                            <a:rPr lang="en-US" sz="6600" b="0" i="1">
                              <a:solidFill>
                                <a:schemeClr val="tx1"/>
                              </a:solidFill>
                              <a:latin typeface="Cambria Math"/>
                            </a:rPr>
                            <m:t>𝑏</m:t>
                          </m:r>
                        </m:e>
                      </m:d>
                    </m:oMath>
                  </a14:m>
                  <a:r>
                    <a:rPr lang="en-US" sz="6600" dirty="0">
                      <a:solidFill>
                        <a:schemeClr val="tx1"/>
                      </a:solidFill>
                    </a:rPr>
                    <a:t>. </a:t>
                  </a:r>
                  <a:r>
                    <a:rPr lang="en-US" sz="6600" dirty="0" err="1">
                      <a:solidFill>
                        <a:schemeClr val="tx1"/>
                      </a:solidFill>
                    </a:rPr>
                    <a:t>Tính</a:t>
                  </a:r>
                  <a:r>
                    <a:rPr lang="en-US" sz="6600" dirty="0">
                      <a:solidFill>
                        <a:schemeClr val="tx1"/>
                      </a:solidFill>
                    </a:rPr>
                    <a:t> </a:t>
                  </a:r>
                  <a14:m>
                    <m:oMath xmlns:m="http://schemas.openxmlformats.org/officeDocument/2006/math">
                      <m:r>
                        <a:rPr lang="en-US" sz="6600" b="0" i="1">
                          <a:solidFill>
                            <a:schemeClr val="tx1"/>
                          </a:solidFill>
                          <a:latin typeface="Cambria Math"/>
                        </a:rPr>
                        <m:t>𝑏</m:t>
                      </m:r>
                      <m:r>
                        <a:rPr lang="en-US" sz="6600" b="0" i="1">
                          <a:solidFill>
                            <a:schemeClr val="tx1"/>
                          </a:solidFill>
                          <a:latin typeface="Cambria Math"/>
                        </a:rPr>
                        <m:t>−</m:t>
                      </m:r>
                      <m:r>
                        <a:rPr lang="en-US" sz="6600" b="0" i="1">
                          <a:solidFill>
                            <a:schemeClr val="tx1"/>
                          </a:solidFill>
                          <a:latin typeface="Cambria Math"/>
                        </a:rPr>
                        <m:t>𝑎</m:t>
                      </m:r>
                    </m:oMath>
                  </a14:m>
                  <a:r>
                    <a:rPr lang="en-US" sz="6600" dirty="0">
                      <a:solidFill>
                        <a:schemeClr val="tx1"/>
                      </a:solidFill>
                    </a:rPr>
                    <a:t>.</a:t>
                  </a:r>
                  <a:br>
                    <a:rPr lang="en-US" sz="6600" b="1" dirty="0">
                      <a:solidFill>
                        <a:srgbClr val="FF0000"/>
                      </a:solidFill>
                    </a:rPr>
                  </a:b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4018856" y="1819475"/>
                  <a:ext cx="19835650" cy="3113647"/>
                </a:xfrm>
                <a:prstGeom prst="rect">
                  <a:avLst/>
                </a:prstGeom>
                <a:blipFill>
                  <a:blip r:embed="rId2"/>
                  <a:stretch>
                    <a:fillRect l="-1596" t="-22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2" name="Group 1"/>
          <p:cNvGrpSpPr/>
          <p:nvPr/>
        </p:nvGrpSpPr>
        <p:grpSpPr>
          <a:xfrm>
            <a:off x="376063" y="4006539"/>
            <a:ext cx="23733982" cy="2233008"/>
            <a:chOff x="219876" y="2080087"/>
            <a:chExt cx="11865446" cy="1116504"/>
          </a:xfrm>
        </p:grpSpPr>
        <p:grpSp>
          <p:nvGrpSpPr>
            <p:cNvPr id="51" name="Group 50"/>
            <p:cNvGrpSpPr/>
            <p:nvPr/>
          </p:nvGrpSpPr>
          <p:grpSpPr>
            <a:xfrm>
              <a:off x="219876" y="2080087"/>
              <a:ext cx="3117687" cy="1116500"/>
              <a:chOff x="5509993" y="1557992"/>
              <a:chExt cx="3107117"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09993" y="1786180"/>
                <a:ext cx="598692" cy="55029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524557" y="1811197"/>
                    <a:ext cx="1711728" cy="42918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a:latin typeface="Cambria Math"/>
                            </a:rPr>
                            <m:t>4</m:t>
                          </m:r>
                          <m:r>
                            <m:rPr>
                              <m:nor/>
                            </m:rPr>
                            <a:rPr lang="en-US" sz="5400" dirty="0"/>
                            <m:t>.</m:t>
                          </m:r>
                        </m:oMath>
                      </m:oMathPara>
                    </a14:m>
                    <a:endParaRPr lang="en-US" sz="54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524557" y="1811197"/>
                    <a:ext cx="1711728" cy="429183"/>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6407159" y="1811191"/>
                    <a:ext cx="1748335" cy="42918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a:latin typeface="Cambria Math"/>
                            </a:rPr>
                            <m:t>5</m:t>
                          </m:r>
                          <m:r>
                            <m:rPr>
                              <m:nor/>
                            </m:rPr>
                            <a:rPr lang="en-US" sz="5400" dirty="0"/>
                            <m:t>.</m:t>
                          </m:r>
                        </m:oMath>
                      </m:oMathPara>
                    </a14:m>
                    <a:endParaRPr lang="en-US" sz="5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407159" y="1811191"/>
                    <a:ext cx="1748335" cy="429183"/>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438511" y="1769093"/>
                    <a:ext cx="1735262" cy="47633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a:latin typeface="Cambria Math"/>
                            </a:rPr>
                            <m:t>2</m:t>
                          </m:r>
                          <m:r>
                            <m:rPr>
                              <m:nor/>
                            </m:rPr>
                            <a:rPr lang="en-US" sz="5400" dirty="0"/>
                            <m:t>.	</m:t>
                          </m:r>
                        </m:oMath>
                      </m:oMathPara>
                    </a14:m>
                    <a:endParaRPr lang="en-US" sz="5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438511" y="1769093"/>
                    <a:ext cx="1735262" cy="476333"/>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6558580" y="1769092"/>
                    <a:ext cx="1729599" cy="42918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a:latin typeface="Cambria Math"/>
                            </a:rPr>
                            <m:t>1</m:t>
                          </m:r>
                          <m:r>
                            <m:rPr>
                              <m:nor/>
                            </m:rPr>
                            <a:rPr lang="en-US" sz="5400" dirty="0"/>
                            <m:t>.</m:t>
                          </m:r>
                        </m:oMath>
                      </m:oMathPara>
                    </a14:m>
                    <a:endParaRPr lang="en-US" sz="5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558580" y="1769092"/>
                    <a:ext cx="1729599" cy="429182"/>
                  </a:xfrm>
                  <a:prstGeom prst="rect">
                    <a:avLst/>
                  </a:prstGeom>
                  <a:blipFill rotWithShape="1">
                    <a:blip r:embed="rId7"/>
                    <a:stretch>
                      <a:fillRect/>
                    </a:stretch>
                  </a:blipFill>
                </p:spPr>
                <p:txBody>
                  <a:bodyPr/>
                  <a:lstStyle/>
                  <a:p>
                    <a:r>
                      <a:rPr lang="en-US">
                        <a:noFill/>
                      </a:rPr>
                      <a:t> </a:t>
                    </a:r>
                  </a:p>
                </p:txBody>
              </p:sp>
            </mc:Fallback>
          </mc:AlternateContent>
        </p:grpSp>
      </p:grpSp>
      <p:sp>
        <p:nvSpPr>
          <p:cNvPr id="49" name="Oval 48"/>
          <p:cNvSpPr/>
          <p:nvPr/>
        </p:nvSpPr>
        <p:spPr>
          <a:xfrm>
            <a:off x="239924" y="4437183"/>
            <a:ext cx="1473891" cy="1304441"/>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A </a:t>
            </a:r>
            <a:endParaRPr lang="en-US" sz="6400" dirty="0"/>
          </a:p>
        </p:txBody>
      </p:sp>
      <p:sp>
        <p:nvSpPr>
          <p:cNvPr id="97" name="Action Button: Forward or Next 96">
            <a:hlinkClick r:id="rId8"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mc:Choice xmlns:a14="http://schemas.microsoft.com/office/drawing/2010/main" Requires="a14">
          <p:sp>
            <p:nvSpPr>
              <p:cNvPr id="50" name="Rectangle 49"/>
              <p:cNvSpPr/>
              <p:nvPr/>
            </p:nvSpPr>
            <p:spPr>
              <a:xfrm>
                <a:off x="1838208" y="7878447"/>
                <a:ext cx="21175779" cy="1172639"/>
              </a:xfrm>
              <a:prstGeom prst="rect">
                <a:avLst/>
              </a:prstGeom>
              <a:noFill/>
            </p:spPr>
            <p:txBody>
              <a:bodyPr wrap="square" lIns="182889" tIns="91445" rIns="182889" bIns="91445" rtlCol="0">
                <a:spAutoFit/>
              </a:bodyPr>
              <a:lstStyle/>
              <a:p>
                <a:pPr>
                  <a:lnSpc>
                    <a:spcPct val="107000"/>
                  </a:lnSpc>
                </a:pPr>
                <a14:m>
                  <m:oMathPara xmlns:m="http://schemas.openxmlformats.org/officeDocument/2006/math">
                    <m:oMathParaPr>
                      <m:jc m:val="left"/>
                    </m:oMathParaPr>
                    <m:oMath xmlns:m="http://schemas.openxmlformats.org/officeDocument/2006/math">
                      <m:r>
                        <m:rPr>
                          <m:nor/>
                        </m:rPr>
                        <a:rPr lang="en-US" sz="5600" dirty="0" smtClean="0">
                          <a:latin typeface="Times New Roman" pitchFamily="18" charset="0"/>
                          <a:ea typeface="Calibri" panose="020F0502020204030204" pitchFamily="34" charset="0"/>
                          <a:cs typeface="Times New Roman" pitchFamily="18" charset="0"/>
                        </a:rPr>
                        <m:t>Đ</m:t>
                      </m:r>
                      <m:r>
                        <m:rPr>
                          <m:nor/>
                        </m:rPr>
                        <a:rPr lang="en-US" sz="5600" b="0" i="0" dirty="0" smtClean="0">
                          <a:latin typeface="Times New Roman" pitchFamily="18" charset="0"/>
                          <a:ea typeface="Calibri" panose="020F0502020204030204" pitchFamily="34" charset="0"/>
                          <a:cs typeface="Times New Roman" pitchFamily="18" charset="0"/>
                        </a:rPr>
                        <m:t>i</m:t>
                      </m:r>
                      <m:r>
                        <m:rPr>
                          <m:nor/>
                        </m:rPr>
                        <a:rPr lang="en-US" sz="5600" b="0" i="0" dirty="0" smtClean="0">
                          <a:latin typeface="Times New Roman" pitchFamily="18" charset="0"/>
                          <a:ea typeface="Calibri" panose="020F0502020204030204" pitchFamily="34" charset="0"/>
                          <a:cs typeface="Times New Roman" pitchFamily="18" charset="0"/>
                        </a:rPr>
                        <m:t>ề</m:t>
                      </m:r>
                      <m:r>
                        <m:rPr>
                          <m:nor/>
                        </m:rPr>
                        <a:rPr lang="en-US" sz="5600" b="0" i="0" dirty="0" smtClean="0">
                          <a:latin typeface="Times New Roman" pitchFamily="18" charset="0"/>
                          <a:ea typeface="Calibri" panose="020F0502020204030204" pitchFamily="34" charset="0"/>
                          <a:cs typeface="Times New Roman" pitchFamily="18" charset="0"/>
                        </a:rPr>
                        <m:t>u</m:t>
                      </m:r>
                      <m:r>
                        <m:rPr>
                          <m:nor/>
                        </m:rPr>
                        <a:rPr lang="en-US" sz="5600" b="0" i="0" dirty="0" smtClean="0">
                          <a:latin typeface="Times New Roman" pitchFamily="18" charset="0"/>
                          <a:ea typeface="Calibri" panose="020F0502020204030204" pitchFamily="34" charset="0"/>
                          <a:cs typeface="Times New Roman" pitchFamily="18" charset="0"/>
                        </a:rPr>
                        <m:t> </m:t>
                      </m:r>
                      <m:r>
                        <m:rPr>
                          <m:nor/>
                        </m:rPr>
                        <a:rPr lang="en-US" sz="5600" b="0" i="0" dirty="0" smtClean="0">
                          <a:latin typeface="Times New Roman" pitchFamily="18" charset="0"/>
                          <a:ea typeface="Calibri" panose="020F0502020204030204" pitchFamily="34" charset="0"/>
                          <a:cs typeface="Times New Roman" pitchFamily="18" charset="0"/>
                        </a:rPr>
                        <m:t>ki</m:t>
                      </m:r>
                      <m:r>
                        <m:rPr>
                          <m:nor/>
                        </m:rPr>
                        <a:rPr lang="en-US" sz="5600" b="0" i="0" dirty="0" smtClean="0">
                          <a:latin typeface="Times New Roman" pitchFamily="18" charset="0"/>
                          <a:ea typeface="Calibri" panose="020F0502020204030204" pitchFamily="34" charset="0"/>
                          <a:cs typeface="Times New Roman" pitchFamily="18" charset="0"/>
                        </a:rPr>
                        <m:t>ệ</m:t>
                      </m:r>
                      <m:r>
                        <m:rPr>
                          <m:nor/>
                        </m:rPr>
                        <a:rPr lang="en-US" sz="5600" b="0" i="0" dirty="0" smtClean="0">
                          <a:latin typeface="Times New Roman" pitchFamily="18" charset="0"/>
                          <a:ea typeface="Calibri" panose="020F0502020204030204" pitchFamily="34" charset="0"/>
                          <a:cs typeface="Times New Roman" pitchFamily="18" charset="0"/>
                        </a:rPr>
                        <m:t>n</m:t>
                      </m:r>
                      <m:r>
                        <m:rPr>
                          <m:nor/>
                        </m:rPr>
                        <a:rPr lang="en-US" sz="5600" b="0" i="0" dirty="0" smtClean="0">
                          <a:latin typeface="Times New Roman" pitchFamily="18" charset="0"/>
                          <a:ea typeface="Calibri" panose="020F0502020204030204" pitchFamily="34" charset="0"/>
                          <a:cs typeface="Times New Roman" pitchFamily="18" charset="0"/>
                        </a:rPr>
                        <m:t> </m:t>
                      </m:r>
                      <m:r>
                        <m:rPr>
                          <m:nor/>
                        </m:rPr>
                        <a:rPr lang="en-US" sz="5600" b="0" i="0" dirty="0" smtClean="0">
                          <a:latin typeface="Times New Roman" pitchFamily="18" charset="0"/>
                          <a:ea typeface="Calibri" panose="020F0502020204030204" pitchFamily="34" charset="0"/>
                          <a:cs typeface="Times New Roman" pitchFamily="18" charset="0"/>
                        </a:rPr>
                        <m:t>x</m:t>
                      </m:r>
                      <m:r>
                        <m:rPr>
                          <m:nor/>
                        </m:rPr>
                        <a:rPr lang="en-US" sz="5600" b="0" i="0" dirty="0" smtClean="0">
                          <a:latin typeface="Times New Roman" pitchFamily="18" charset="0"/>
                          <a:ea typeface="Calibri" panose="020F0502020204030204" pitchFamily="34" charset="0"/>
                          <a:cs typeface="Times New Roman" pitchFamily="18" charset="0"/>
                        </a:rPr>
                        <m:t>á</m:t>
                      </m:r>
                      <m:r>
                        <m:rPr>
                          <m:nor/>
                        </m:rPr>
                        <a:rPr lang="en-US" sz="5600" b="0" i="0" dirty="0" smtClean="0">
                          <a:latin typeface="Times New Roman" pitchFamily="18" charset="0"/>
                          <a:ea typeface="Calibri" panose="020F0502020204030204" pitchFamily="34" charset="0"/>
                          <a:cs typeface="Times New Roman" pitchFamily="18" charset="0"/>
                        </a:rPr>
                        <m:t>c</m:t>
                      </m:r>
                      <m:r>
                        <m:rPr>
                          <m:nor/>
                        </m:rPr>
                        <a:rPr lang="en-US" sz="5600" b="0" i="0" dirty="0" smtClean="0">
                          <a:latin typeface="Times New Roman" pitchFamily="18" charset="0"/>
                          <a:ea typeface="Calibri" panose="020F0502020204030204" pitchFamily="34" charset="0"/>
                          <a:cs typeface="Times New Roman" pitchFamily="18" charset="0"/>
                        </a:rPr>
                        <m:t> đị</m:t>
                      </m:r>
                      <m:r>
                        <m:rPr>
                          <m:nor/>
                        </m:rPr>
                        <a:rPr lang="en-US" sz="5600" b="0" i="0" dirty="0" smtClean="0">
                          <a:latin typeface="Times New Roman" pitchFamily="18" charset="0"/>
                          <a:ea typeface="Calibri" panose="020F0502020204030204" pitchFamily="34" charset="0"/>
                          <a:cs typeface="Times New Roman" pitchFamily="18" charset="0"/>
                        </a:rPr>
                        <m:t>nh</m:t>
                      </m:r>
                      <m:r>
                        <m:rPr>
                          <m:nor/>
                        </m:rPr>
                        <a:rPr lang="en-US" sz="5600" b="0" i="0" dirty="0" smtClean="0">
                          <a:latin typeface="Times New Roman" pitchFamily="18" charset="0"/>
                          <a:ea typeface="Calibri" panose="020F0502020204030204" pitchFamily="34" charset="0"/>
                          <a:cs typeface="Times New Roman" pitchFamily="18" charset="0"/>
                        </a:rPr>
                        <m:t> </m:t>
                      </m:r>
                      <m:r>
                        <m:rPr>
                          <m:nor/>
                        </m:rPr>
                        <a:rPr lang="vi-VN" sz="5600" dirty="0" smtClean="0">
                          <a:latin typeface="Times New Roman" panose="02020603050405020304" pitchFamily="18" charset="0"/>
                          <a:ea typeface="Calibri" panose="020F0502020204030204" pitchFamily="34" charset="0"/>
                          <a:cs typeface="Times New Roman" panose="02020603050405020304" pitchFamily="18" charset="0"/>
                        </a:rPr>
                        <m:t>:</m:t>
                      </m:r>
                      <m:r>
                        <a:rPr lang="en-US" sz="6000" i="1">
                          <a:latin typeface="Cambria Math"/>
                        </a:rPr>
                        <m:t>−</m:t>
                      </m:r>
                      <m:sSup>
                        <m:sSupPr>
                          <m:ctrlPr>
                            <a:rPr lang="en-US" sz="6000" i="1">
                              <a:latin typeface="Cambria Math" panose="02040503050406030204" pitchFamily="18" charset="0"/>
                            </a:rPr>
                          </m:ctrlPr>
                        </m:sSupPr>
                        <m:e>
                          <m:r>
                            <a:rPr lang="en-US" sz="6000" i="1">
                              <a:latin typeface="Cambria Math"/>
                            </a:rPr>
                            <m:t>𝑥</m:t>
                          </m:r>
                        </m:e>
                        <m:sup>
                          <m:r>
                            <a:rPr lang="en-US" sz="6000" i="1">
                              <a:latin typeface="Cambria Math"/>
                            </a:rPr>
                            <m:t>2</m:t>
                          </m:r>
                        </m:sup>
                      </m:sSup>
                      <m:r>
                        <a:rPr lang="en-US" sz="6000" i="1">
                          <a:latin typeface="Cambria Math"/>
                        </a:rPr>
                        <m:t>+6</m:t>
                      </m:r>
                      <m:r>
                        <m:rPr>
                          <m:nor/>
                        </m:rPr>
                        <a:rPr lang="en-US" sz="6000"/>
                        <m:t>x</m:t>
                      </m:r>
                      <m:r>
                        <m:rPr>
                          <m:nor/>
                        </m:rPr>
                        <a:rPr lang="en-US" sz="6000" i="1"/>
                        <m:t>−</m:t>
                      </m:r>
                      <m:r>
                        <m:rPr>
                          <m:nor/>
                        </m:rPr>
                        <a:rPr lang="en-US" sz="6000"/>
                        <m:t>5</m:t>
                      </m:r>
                      <m:r>
                        <a:rPr lang="en-US" sz="6000">
                          <a:latin typeface="Cambria Math"/>
                        </a:rPr>
                        <m:t>&gt;0⇔</m:t>
                      </m:r>
                      <m:r>
                        <a:rPr lang="en-US" sz="6000" i="1">
                          <a:latin typeface="Cambria Math"/>
                        </a:rPr>
                        <m:t>𝑥</m:t>
                      </m:r>
                      <m:r>
                        <a:rPr lang="en-US" sz="6000">
                          <a:latin typeface="Cambria Math"/>
                        </a:rPr>
                        <m:t>∈(1;5)⇒</m:t>
                      </m:r>
                      <m:r>
                        <a:rPr lang="en-US" sz="6000" i="1">
                          <a:latin typeface="Cambria Math"/>
                        </a:rPr>
                        <m:t>𝑎</m:t>
                      </m:r>
                      <m:r>
                        <a:rPr lang="en-US" sz="6000">
                          <a:latin typeface="Cambria Math"/>
                        </a:rPr>
                        <m:t>=1,</m:t>
                      </m:r>
                      <m:r>
                        <a:rPr lang="en-US" sz="6000" i="1">
                          <a:latin typeface="Cambria Math"/>
                        </a:rPr>
                        <m:t>𝑏</m:t>
                      </m:r>
                      <m:r>
                        <a:rPr lang="en-US" sz="6000">
                          <a:latin typeface="Cambria Math"/>
                        </a:rPr>
                        <m:t>=5</m:t>
                      </m:r>
                    </m:oMath>
                  </m:oMathPara>
                </a14:m>
                <a:endParaRPr lang="en-US" sz="6000" dirty="0"/>
              </a:p>
            </p:txBody>
          </p:sp>
        </mc:Choice>
        <mc:Fallback>
          <p:sp>
            <p:nvSpPr>
              <p:cNvPr id="50" name="Rectangle 49"/>
              <p:cNvSpPr>
                <a:spLocks noRot="1" noChangeAspect="1" noMove="1" noResize="1" noEditPoints="1" noAdjustHandles="1" noChangeArrowheads="1" noChangeShapeType="1" noTextEdit="1"/>
              </p:cNvSpPr>
              <p:nvPr/>
            </p:nvSpPr>
            <p:spPr>
              <a:xfrm>
                <a:off x="1838208" y="7878447"/>
                <a:ext cx="21175779" cy="1172639"/>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7746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left)">
                                      <p:cBhvr>
                                        <p:cTn id="20" dur="500"/>
                                        <p:tgtEl>
                                          <p:spTgt spid="4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wipe(left)">
                                      <p:cBhvr>
                                        <p:cTn id="2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7"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6851" y="7470844"/>
            <a:ext cx="23857074" cy="5342626"/>
            <a:chOff x="184495" y="3636274"/>
            <a:chExt cx="11926984" cy="6713680"/>
          </a:xfrm>
        </p:grpSpPr>
        <p:sp>
          <p:nvSpPr>
            <p:cNvPr id="5" name="Rounded Rectangle 4"/>
            <p:cNvSpPr/>
            <p:nvPr/>
          </p:nvSpPr>
          <p:spPr>
            <a:xfrm>
              <a:off x="184495" y="3865217"/>
              <a:ext cx="11926984" cy="648473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itchFamily="18" charset="0"/>
                <a:cs typeface="Times New Roman" pitchFamily="18" charset="0"/>
              </a:endParaRPr>
            </a:p>
          </p:txBody>
        </p:sp>
        <p:grpSp>
          <p:nvGrpSpPr>
            <p:cNvPr id="6" name="Group 5"/>
            <p:cNvGrpSpPr/>
            <p:nvPr/>
          </p:nvGrpSpPr>
          <p:grpSpPr>
            <a:xfrm>
              <a:off x="203200" y="3636274"/>
              <a:ext cx="2342698" cy="1377610"/>
              <a:chOff x="1275608" y="6239450"/>
              <a:chExt cx="4592537" cy="2503051"/>
            </a:xfrm>
          </p:grpSpPr>
          <p:sp>
            <p:nvSpPr>
              <p:cNvPr id="7" name="Freeform 20"/>
              <p:cNvSpPr>
                <a:spLocks/>
              </p:cNvSpPr>
              <p:nvPr/>
            </p:nvSpPr>
            <p:spPr bwMode="auto">
              <a:xfrm rot="16200000" flipV="1">
                <a:off x="2622344" y="5496701"/>
                <a:ext cx="2419709" cy="4071892"/>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a:latin typeface="Times New Roman" pitchFamily="18" charset="0"/>
                  <a:cs typeface="Times New Roman" pitchFamily="18" charset="0"/>
                </a:endParaRPr>
              </a:p>
            </p:txBody>
          </p:sp>
          <p:sp>
            <p:nvSpPr>
              <p:cNvPr id="8" name="TextBox 7"/>
              <p:cNvSpPr txBox="1"/>
              <p:nvPr/>
            </p:nvSpPr>
            <p:spPr>
              <a:xfrm>
                <a:off x="2187352" y="6239450"/>
                <a:ext cx="2749253" cy="2318991"/>
              </a:xfrm>
              <a:prstGeom prst="rect">
                <a:avLst/>
              </a:prstGeom>
              <a:noFill/>
            </p:spPr>
            <p:txBody>
              <a:bodyPr wrap="square" rtlCol="0">
                <a:spAutoFit/>
              </a:bodyPr>
              <a:lstStyle/>
              <a:p>
                <a:r>
                  <a:rPr lang="vi-VN" sz="6000" dirty="0">
                    <a:solidFill>
                      <a:srgbClr val="FF0000"/>
                    </a:solidFill>
                    <a:latin typeface="Times New Roman" pitchFamily="18" charset="0"/>
                    <a:ea typeface="Tahoma" pitchFamily="34" charset="0"/>
                    <a:cs typeface="Times New Roman" pitchFamily="18" charset="0"/>
                  </a:rPr>
                  <a:t>Lời Giải</a:t>
                </a:r>
                <a:endParaRPr lang="en-US" sz="6000" dirty="0">
                  <a:solidFill>
                    <a:srgbClr val="FF0000"/>
                  </a:solidFill>
                  <a:latin typeface="Times New Roman" pitchFamily="18" charset="0"/>
                  <a:ea typeface="Tahoma" pitchFamily="34" charset="0"/>
                  <a:cs typeface="Times New Roman" pitchFamily="18" charset="0"/>
                </a:endParaRPr>
              </a:p>
            </p:txBody>
          </p:sp>
          <p:sp>
            <p:nvSpPr>
              <p:cNvPr id="9" name="Round Diagonal Corner Rectangle 8"/>
              <p:cNvSpPr/>
              <p:nvPr/>
            </p:nvSpPr>
            <p:spPr>
              <a:xfrm flipV="1">
                <a:off x="1275608" y="6330943"/>
                <a:ext cx="852450" cy="2411556"/>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itchFamily="18" charset="0"/>
                  <a:cs typeface="Times New Roman" pitchFamily="18" charset="0"/>
                </a:endParaRPr>
              </a:p>
            </p:txBody>
          </p:sp>
          <p:sp>
            <p:nvSpPr>
              <p:cNvPr id="10" name="Freeform 9"/>
              <p:cNvSpPr>
                <a:spLocks noEditPoints="1"/>
              </p:cNvSpPr>
              <p:nvPr/>
            </p:nvSpPr>
            <p:spPr bwMode="auto">
              <a:xfrm>
                <a:off x="1403701" y="6378164"/>
                <a:ext cx="609074" cy="236433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latin typeface="Times New Roman" pitchFamily="18" charset="0"/>
                  <a:cs typeface="Times New Roman" pitchFamily="18" charset="0"/>
                </a:endParaRPr>
              </a:p>
            </p:txBody>
          </p:sp>
        </p:grpSp>
      </p:grpSp>
      <p:grpSp>
        <p:nvGrpSpPr>
          <p:cNvPr id="20" name="Group 19"/>
          <p:cNvGrpSpPr/>
          <p:nvPr/>
        </p:nvGrpSpPr>
        <p:grpSpPr>
          <a:xfrm>
            <a:off x="290856" y="-11380"/>
            <a:ext cx="24128137" cy="2302360"/>
            <a:chOff x="534989" y="1869705"/>
            <a:chExt cx="23646864" cy="1930735"/>
          </a:xfrm>
        </p:grpSpPr>
        <p:grpSp>
          <p:nvGrpSpPr>
            <p:cNvPr id="21" name="Group 20"/>
            <p:cNvGrpSpPr/>
            <p:nvPr/>
          </p:nvGrpSpPr>
          <p:grpSpPr>
            <a:xfrm>
              <a:off x="534989" y="1869705"/>
              <a:ext cx="23561504" cy="1930735"/>
              <a:chOff x="534989" y="1647866"/>
              <a:chExt cx="23561504" cy="1930735"/>
            </a:xfrm>
          </p:grpSpPr>
          <p:sp>
            <p:nvSpPr>
              <p:cNvPr id="25" name="Rounded Rectangle 24"/>
              <p:cNvSpPr/>
              <p:nvPr/>
            </p:nvSpPr>
            <p:spPr bwMode="auto">
              <a:xfrm>
                <a:off x="755649" y="1720890"/>
                <a:ext cx="23340844"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latin typeface="Times New Roman" pitchFamily="18" charset="0"/>
                  <a:cs typeface="Times New Roman" pitchFamily="18" charset="0"/>
                </a:endParaRPr>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latin typeface="Times New Roman" pitchFamily="18" charset="0"/>
                    <a:cs typeface="Times New Roman" pitchFamily="18" charset="0"/>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latin typeface="Times New Roman" pitchFamily="18" charset="0"/>
                    <a:cs typeface="Times New Roman" pitchFamily="18" charset="0"/>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000">
                      <a:latin typeface="Times New Roman" pitchFamily="18" charset="0"/>
                      <a:cs typeface="Times New Roman" pitchFamily="18" charset="0"/>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000">
                      <a:latin typeface="Times New Roman" pitchFamily="18" charset="0"/>
                      <a:cs typeface="Times New Roman" pitchFamily="18" charset="0"/>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000">
                      <a:latin typeface="Times New Roman" pitchFamily="18" charset="0"/>
                      <a:cs typeface="Times New Roman" pitchFamily="18" charset="0"/>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000">
                      <a:latin typeface="Times New Roman" pitchFamily="18" charset="0"/>
                      <a:cs typeface="Times New Roman" pitchFamily="18" charset="0"/>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000">
                      <a:latin typeface="Times New Roman" pitchFamily="18" charset="0"/>
                      <a:cs typeface="Times New Roman" pitchFamily="18" charset="0"/>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000">
                      <a:latin typeface="Times New Roman" pitchFamily="18" charset="0"/>
                      <a:cs typeface="Times New Roman" pitchFamily="18" charset="0"/>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000">
                      <a:latin typeface="Times New Roman" pitchFamily="18" charset="0"/>
                      <a:cs typeface="Times New Roman" pitchFamily="18" charset="0"/>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solidFill>
                      <a:schemeClr val="tx1"/>
                    </a:solidFill>
                    <a:latin typeface="Times New Roman" pitchFamily="18" charset="0"/>
                    <a:cs typeface="Times New Roman" pitchFamily="18" charset="0"/>
                  </a:endParaRPr>
                </a:p>
              </p:txBody>
            </p:sp>
            <p:sp>
              <p:nvSpPr>
                <p:cNvPr id="31" name="TextBox 13"/>
                <p:cNvSpPr txBox="1">
                  <a:spLocks noChangeArrowheads="1"/>
                </p:cNvSpPr>
                <p:nvPr/>
              </p:nvSpPr>
              <p:spPr bwMode="auto">
                <a:xfrm>
                  <a:off x="1262858" y="1702079"/>
                  <a:ext cx="2658427"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imes New Roman" pitchFamily="18" charset="0"/>
                      <a:cs typeface="Times New Roman" pitchFamily="18" charset="0"/>
                    </a:rPr>
                    <a:t>Câu</a:t>
                  </a:r>
                  <a:r>
                    <a:rPr lang="en-US" sz="6000" dirty="0">
                      <a:solidFill>
                        <a:schemeClr val="bg1"/>
                      </a:solidFill>
                      <a:latin typeface="Times New Roman" pitchFamily="18" charset="0"/>
                      <a:cs typeface="Times New Roman" pitchFamily="18" charset="0"/>
                    </a:rPr>
                    <a:t> 10 </a:t>
                  </a:r>
                </a:p>
              </p:txBody>
            </p:sp>
          </p:grpSp>
        </p:grpSp>
        <mc:AlternateContent xmlns:mc="http://schemas.openxmlformats.org/markup-compatibility/2006" xmlns:a14="http://schemas.microsoft.com/office/drawing/2010/main">
          <mc:Choice Requires="a14">
            <p:sp>
              <p:nvSpPr>
                <p:cNvPr id="23" name="Rectangle 22"/>
                <p:cNvSpPr/>
                <p:nvPr/>
              </p:nvSpPr>
              <p:spPr>
                <a:xfrm>
                  <a:off x="1939336" y="1953316"/>
                  <a:ext cx="22242517" cy="1217901"/>
                </a:xfrm>
                <a:prstGeom prst="rect">
                  <a:avLst/>
                </a:prstGeom>
                <a:noFill/>
              </p:spPr>
              <p:txBody>
                <a:bodyPr wrap="square" rtlCol="0">
                  <a:spAutoFit/>
                </a:bodyPr>
                <a:lstStyle/>
                <a:p>
                  <a:pPr lvl="0"/>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a:solidFill>
                        <a:srgbClr val="FF0000"/>
                      </a:solidFill>
                      <a:latin typeface="Times New Roman" pitchFamily="18" charset="0"/>
                      <a:cs typeface="Times New Roman" pitchFamily="18" charset="0"/>
                    </a:rPr>
                    <a:t> </a:t>
                  </a:r>
                  <a:r>
                    <a:rPr lang="nl-NL" sz="6000" dirty="0">
                      <a:solidFill>
                        <a:schemeClr val="tx1"/>
                      </a:solidFill>
                      <a:latin typeface="Times New Roman" pitchFamily="18" charset="0"/>
                      <a:cs typeface="Times New Roman" pitchFamily="18" charset="0"/>
                    </a:rPr>
                    <a:t>Tìm tập xác định của hàm số  </a:t>
                  </a:r>
                  <a14:m>
                    <m:oMath xmlns:m="http://schemas.openxmlformats.org/officeDocument/2006/math">
                      <m:r>
                        <m:rPr>
                          <m:sty m:val="p"/>
                        </m:rPr>
                        <a:rPr lang="en-US" sz="6000" b="0" i="1">
                          <a:solidFill>
                            <a:schemeClr val="tx1"/>
                          </a:solidFill>
                          <a:latin typeface="Cambria Math"/>
                        </a:rPr>
                        <m:t>y</m:t>
                      </m:r>
                      <m:r>
                        <a:rPr lang="en-US" sz="6000" b="0">
                          <a:solidFill>
                            <a:schemeClr val="tx1"/>
                          </a:solidFill>
                          <a:latin typeface="Cambria Math"/>
                        </a:rPr>
                        <m:t>=</m:t>
                      </m:r>
                      <m:f>
                        <m:fPr>
                          <m:ctrlPr>
                            <a:rPr lang="en-US" sz="6000" i="1">
                              <a:solidFill>
                                <a:schemeClr val="tx1"/>
                              </a:solidFill>
                              <a:latin typeface="Cambria Math" panose="02040503050406030204" pitchFamily="18" charset="0"/>
                            </a:rPr>
                          </m:ctrlPr>
                        </m:fPr>
                        <m:num>
                          <m:r>
                            <a:rPr lang="en-US" sz="6000" b="0" i="1">
                              <a:solidFill>
                                <a:schemeClr val="tx1"/>
                              </a:solidFill>
                              <a:latin typeface="Cambria Math"/>
                            </a:rPr>
                            <m:t>1</m:t>
                          </m:r>
                        </m:num>
                        <m:den>
                          <m:rad>
                            <m:radPr>
                              <m:degHide m:val="on"/>
                              <m:ctrlPr>
                                <a:rPr lang="en-US" sz="6000" i="1">
                                  <a:solidFill>
                                    <a:schemeClr val="tx1"/>
                                  </a:solidFill>
                                  <a:latin typeface="Cambria Math" panose="02040503050406030204" pitchFamily="18" charset="0"/>
                                </a:rPr>
                              </m:ctrlPr>
                            </m:radPr>
                            <m:deg/>
                            <m:e>
                              <m:r>
                                <a:rPr lang="en-US" sz="6000" b="0" i="1">
                                  <a:solidFill>
                                    <a:schemeClr val="tx1"/>
                                  </a:solidFill>
                                  <a:latin typeface="Cambria Math"/>
                                </a:rPr>
                                <m:t>2</m:t>
                              </m:r>
                              <m:r>
                                <a:rPr lang="en-US" sz="6000" b="0">
                                  <a:solidFill>
                                    <a:schemeClr val="tx1"/>
                                  </a:solidFill>
                                  <a:latin typeface="Cambria Math"/>
                                </a:rPr>
                                <m:t>−</m:t>
                              </m:r>
                              <m:r>
                                <a:rPr lang="en-US" sz="6000" b="0" i="1">
                                  <a:solidFill>
                                    <a:schemeClr val="tx1"/>
                                  </a:solidFill>
                                  <a:latin typeface="Cambria Math"/>
                                </a:rPr>
                                <m:t>𝑥</m:t>
                              </m:r>
                            </m:e>
                          </m:rad>
                        </m:den>
                      </m:f>
                      <m:r>
                        <a:rPr lang="en-US" sz="6000" b="0">
                          <a:solidFill>
                            <a:schemeClr val="tx1"/>
                          </a:solidFill>
                          <a:latin typeface="Cambria Math"/>
                        </a:rPr>
                        <m:t>−</m:t>
                      </m:r>
                      <m:func>
                        <m:funcPr>
                          <m:ctrlPr>
                            <a:rPr lang="en-US" sz="6000" i="1">
                              <a:solidFill>
                                <a:schemeClr val="tx1"/>
                              </a:solidFill>
                              <a:latin typeface="Cambria Math" panose="02040503050406030204" pitchFamily="18" charset="0"/>
                            </a:rPr>
                          </m:ctrlPr>
                        </m:funcPr>
                        <m:fName>
                          <m:r>
                            <m:rPr>
                              <m:sty m:val="p"/>
                            </m:rPr>
                            <a:rPr lang="en-US" sz="6000" b="0" i="1">
                              <a:solidFill>
                                <a:schemeClr val="tx1"/>
                              </a:solidFill>
                              <a:latin typeface="Cambria Math"/>
                            </a:rPr>
                            <m:t>ln</m:t>
                          </m:r>
                        </m:fName>
                        <m:e>
                          <m:d>
                            <m:dPr>
                              <m:ctrlPr>
                                <a:rPr lang="en-US" sz="6000" i="1">
                                  <a:solidFill>
                                    <a:schemeClr val="tx1"/>
                                  </a:solidFill>
                                  <a:latin typeface="Cambria Math" panose="02040503050406030204" pitchFamily="18" charset="0"/>
                                </a:rPr>
                              </m:ctrlPr>
                            </m:dPr>
                            <m:e>
                              <m:sSup>
                                <m:sSupPr>
                                  <m:ctrlPr>
                                    <a:rPr lang="en-US" sz="6000" i="1">
                                      <a:solidFill>
                                        <a:schemeClr val="tx1"/>
                                      </a:solidFill>
                                      <a:latin typeface="Cambria Math" panose="02040503050406030204" pitchFamily="18" charset="0"/>
                                    </a:rPr>
                                  </m:ctrlPr>
                                </m:sSupPr>
                                <m:e>
                                  <m:r>
                                    <a:rPr lang="en-US" sz="6000" b="0" i="1">
                                      <a:solidFill>
                                        <a:schemeClr val="tx1"/>
                                      </a:solidFill>
                                      <a:latin typeface="Cambria Math"/>
                                    </a:rPr>
                                    <m:t>𝑥</m:t>
                                  </m:r>
                                </m:e>
                                <m:sup>
                                  <m:r>
                                    <a:rPr lang="en-US" sz="6000" b="0" i="1">
                                      <a:solidFill>
                                        <a:schemeClr val="tx1"/>
                                      </a:solidFill>
                                      <a:latin typeface="Cambria Math"/>
                                    </a:rPr>
                                    <m:t>2</m:t>
                                  </m:r>
                                </m:sup>
                              </m:sSup>
                              <m:r>
                                <a:rPr lang="en-US" sz="6000" b="0">
                                  <a:solidFill>
                                    <a:schemeClr val="tx1"/>
                                  </a:solidFill>
                                  <a:latin typeface="Cambria Math"/>
                                </a:rPr>
                                <m:t>−</m:t>
                              </m:r>
                              <m:r>
                                <a:rPr lang="en-US" sz="6000" b="0" i="1">
                                  <a:solidFill>
                                    <a:schemeClr val="tx1"/>
                                  </a:solidFill>
                                  <a:latin typeface="Cambria Math"/>
                                </a:rPr>
                                <m:t>1</m:t>
                              </m:r>
                            </m:e>
                          </m:d>
                        </m:e>
                      </m:func>
                    </m:oMath>
                  </a14:m>
                  <a:r>
                    <a:rPr lang="nl-NL" sz="6000" dirty="0">
                      <a:solidFill>
                        <a:schemeClr val="tx1"/>
                      </a:solidFill>
                      <a:latin typeface="Times New Roman" pitchFamily="18" charset="0"/>
                      <a:cs typeface="Times New Roman" pitchFamily="18" charset="0"/>
                    </a:rPr>
                    <a:t>.</a:t>
                  </a:r>
                  <a:endParaRPr lang="en-US" sz="6000" dirty="0">
                    <a:solidFill>
                      <a:schemeClr val="tx1"/>
                    </a:solidFill>
                    <a:latin typeface="Times New Roman" pitchFamily="18" charset="0"/>
                    <a:cs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939336" y="1953316"/>
                  <a:ext cx="22242517" cy="1217901"/>
                </a:xfrm>
                <a:prstGeom prst="rect">
                  <a:avLst/>
                </a:prstGeom>
                <a:blipFill rotWithShape="1">
                  <a:blip r:embed="rId2"/>
                  <a:stretch>
                    <a:fillRect t="-837" b="-9205"/>
                  </a:stretch>
                </a:blipFill>
              </p:spPr>
              <p:txBody>
                <a:bodyPr/>
                <a:lstStyle/>
                <a:p>
                  <a:r>
                    <a:rPr lang="en-US">
                      <a:noFill/>
                    </a:rPr>
                    <a:t> </a:t>
                  </a:r>
                </a:p>
              </p:txBody>
            </p:sp>
          </mc:Fallback>
        </mc:AlternateContent>
      </p:grpSp>
      <p:grpSp>
        <p:nvGrpSpPr>
          <p:cNvPr id="12" name="Group 11"/>
          <p:cNvGrpSpPr/>
          <p:nvPr/>
        </p:nvGrpSpPr>
        <p:grpSpPr>
          <a:xfrm>
            <a:off x="987706" y="2270322"/>
            <a:ext cx="9910482" cy="2013754"/>
            <a:chOff x="13791" y="1182823"/>
            <a:chExt cx="4954595" cy="617268"/>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imes New Roman" pitchFamily="18" charset="0"/>
                <a:ea typeface="Tahoma" pitchFamily="34" charset="0"/>
                <a:cs typeface="Times New Roman" pitchFamily="18" charset="0"/>
              </a:endParaRPr>
            </a:p>
          </p:txBody>
        </p:sp>
        <p:sp>
          <p:nvSpPr>
            <p:cNvPr id="70" name="Oval 69"/>
            <p:cNvSpPr/>
            <p:nvPr/>
          </p:nvSpPr>
          <p:spPr>
            <a:xfrm>
              <a:off x="13791" y="1272597"/>
              <a:ext cx="763574" cy="462414"/>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imes New Roman" pitchFamily="18" charset="0"/>
                  <a:ea typeface="Tahoma" pitchFamily="34" charset="0"/>
                  <a:cs typeface="Times New Roman" pitchFamily="18" charset="0"/>
                </a:rPr>
                <a:t>A</a:t>
              </a:r>
              <a:endParaRPr lang="en-US" sz="60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1" name="TextBox 70"/>
                <p:cNvSpPr txBox="1"/>
                <p:nvPr/>
              </p:nvSpPr>
              <p:spPr>
                <a:xfrm>
                  <a:off x="790859" y="1372166"/>
                  <a:ext cx="4177527" cy="385228"/>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d>
                          <m:dPr>
                            <m:ctrlPr>
                              <a:rPr lang="en-US" sz="6000" b="1" i="1">
                                <a:latin typeface="Cambria Math" panose="02040503050406030204" pitchFamily="18" charset="0"/>
                              </a:rPr>
                            </m:ctrlPr>
                          </m:dPr>
                          <m:e>
                            <m:r>
                              <a:rPr lang="nl-NL" sz="6000" b="1">
                                <a:latin typeface="Cambria Math"/>
                              </a:rPr>
                              <m:t>−∞;−</m:t>
                            </m:r>
                            <m:r>
                              <a:rPr lang="nl-NL" sz="6000" b="1">
                                <a:latin typeface="Cambria Math"/>
                              </a:rPr>
                              <m:t>𝟏</m:t>
                            </m:r>
                          </m:e>
                        </m:d>
                        <m:r>
                          <a:rPr lang="nl-NL" sz="6000" b="1">
                            <a:latin typeface="Cambria Math"/>
                          </a:rPr>
                          <m:t>∪</m:t>
                        </m:r>
                        <m:d>
                          <m:dPr>
                            <m:ctrlPr>
                              <a:rPr lang="en-US" sz="6000" b="1" i="1">
                                <a:latin typeface="Cambria Math" panose="02040503050406030204" pitchFamily="18" charset="0"/>
                              </a:rPr>
                            </m:ctrlPr>
                          </m:dPr>
                          <m:e>
                            <m:r>
                              <a:rPr lang="nl-NL" sz="6000" b="1">
                                <a:latin typeface="Cambria Math"/>
                              </a:rPr>
                              <m:t>𝟏</m:t>
                            </m:r>
                            <m:r>
                              <a:rPr lang="nl-NL" sz="6000" b="1">
                                <a:latin typeface="Cambria Math"/>
                              </a:rPr>
                              <m:t>;</m:t>
                            </m:r>
                            <m:r>
                              <a:rPr lang="nl-NL" sz="6000" b="1">
                                <a:latin typeface="Cambria Math"/>
                              </a:rPr>
                              <m:t>𝟐</m:t>
                            </m:r>
                          </m:e>
                        </m:d>
                        <m:r>
                          <m:rPr>
                            <m:nor/>
                          </m:rPr>
                          <a:rPr lang="nl-NL" sz="6000" dirty="0">
                            <a:latin typeface="Times New Roman" pitchFamily="18" charset="0"/>
                          </a:rPr>
                          <m:t>.</m:t>
                        </m:r>
                      </m:oMath>
                    </m:oMathPara>
                  </a14:m>
                  <a:endParaRPr lang="en-US" sz="6000" dirty="0">
                    <a:latin typeface="Times New Roman" pitchFamily="18"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790859" y="1372166"/>
                  <a:ext cx="4177527" cy="352680"/>
                </a:xfrm>
                <a:prstGeom prst="rect">
                  <a:avLst/>
                </a:prstGeom>
                <a:blipFill rotWithShape="1">
                  <a:blip r:embed="rId3"/>
                  <a:stretch>
                    <a:fillRect/>
                  </a:stretch>
                </a:blipFill>
              </p:spPr>
              <p:txBody>
                <a:bodyPr/>
                <a:lstStyle/>
                <a:p>
                  <a:r>
                    <a:rPr lang="en-US">
                      <a:noFill/>
                    </a:rPr>
                    <a:t> </a:t>
                  </a:r>
                </a:p>
              </p:txBody>
            </p:sp>
          </mc:Fallback>
        </mc:AlternateContent>
      </p:grpSp>
      <p:grpSp>
        <p:nvGrpSpPr>
          <p:cNvPr id="13" name="Group 12"/>
          <p:cNvGrpSpPr/>
          <p:nvPr/>
        </p:nvGrpSpPr>
        <p:grpSpPr>
          <a:xfrm>
            <a:off x="11297125" y="2302571"/>
            <a:ext cx="11945467" cy="1981506"/>
            <a:chOff x="4722756" y="1193853"/>
            <a:chExt cx="2782867" cy="617268"/>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imes New Roman" pitchFamily="18" charset="0"/>
                <a:ea typeface="Tahoma" pitchFamily="34" charset="0"/>
                <a:cs typeface="Times New Roman" pitchFamily="18" charset="0"/>
              </a:endParaRPr>
            </a:p>
          </p:txBody>
        </p:sp>
        <p:sp>
          <p:nvSpPr>
            <p:cNvPr id="66" name="Oval 65"/>
            <p:cNvSpPr/>
            <p:nvPr/>
          </p:nvSpPr>
          <p:spPr>
            <a:xfrm>
              <a:off x="4722756" y="1272063"/>
              <a:ext cx="336234" cy="476889"/>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imes New Roman" pitchFamily="18" charset="0"/>
                  <a:ea typeface="Tahoma" pitchFamily="34" charset="0"/>
                  <a:cs typeface="Times New Roman" pitchFamily="18" charset="0"/>
                </a:rPr>
                <a:t>B</a:t>
              </a:r>
              <a:endParaRPr lang="en-US" sz="60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68" name="TextBox 67"/>
                <p:cNvSpPr txBox="1"/>
                <p:nvPr/>
              </p:nvSpPr>
              <p:spPr>
                <a:xfrm>
                  <a:off x="4904223" y="1346110"/>
                  <a:ext cx="2499126" cy="391497"/>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nl-NL" sz="6000" b="1">
                            <a:latin typeface="Cambria Math"/>
                          </a:rPr>
                          <m:t>ℝ</m:t>
                        </m:r>
                        <m:r>
                          <a:rPr lang="nl-NL" sz="6000" b="1">
                            <a:latin typeface="Cambria Math"/>
                          </a:rPr>
                          <m:t>\</m:t>
                        </m:r>
                        <m:d>
                          <m:dPr>
                            <m:begChr m:val="{"/>
                            <m:endChr m:val="}"/>
                            <m:ctrlPr>
                              <a:rPr lang="en-US" sz="6000" b="1" i="1">
                                <a:latin typeface="Cambria Math" panose="02040503050406030204" pitchFamily="18" charset="0"/>
                              </a:rPr>
                            </m:ctrlPr>
                          </m:dPr>
                          <m:e>
                            <m:r>
                              <a:rPr lang="nl-NL" sz="6000" b="1">
                                <a:latin typeface="Cambria Math"/>
                              </a:rPr>
                              <m:t>𝟐</m:t>
                            </m:r>
                          </m:e>
                        </m:d>
                        <m:r>
                          <m:rPr>
                            <m:nor/>
                          </m:rPr>
                          <a:rPr lang="nl-NL" sz="6000" dirty="0">
                            <a:latin typeface="Times New Roman" pitchFamily="18" charset="0"/>
                          </a:rPr>
                          <m:t>.</m:t>
                        </m:r>
                      </m:oMath>
                    </m:oMathPara>
                  </a14:m>
                  <a:endParaRPr lang="en-US" sz="6000" dirty="0">
                    <a:latin typeface="Times New Roman" pitchFamily="18" charset="0"/>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4904223" y="1346110"/>
                  <a:ext cx="2499126" cy="348792"/>
                </a:xfrm>
                <a:prstGeom prst="rect">
                  <a:avLst/>
                </a:prstGeom>
                <a:blipFill rotWithShape="1">
                  <a:blip r:embed="rId4"/>
                  <a:stretch>
                    <a:fillRect/>
                  </a:stretch>
                </a:blipFill>
              </p:spPr>
              <p:txBody>
                <a:bodyPr/>
                <a:lstStyle/>
                <a:p>
                  <a:r>
                    <a:rPr lang="en-US">
                      <a:noFill/>
                    </a:rPr>
                    <a:t> </a:t>
                  </a:r>
                </a:p>
              </p:txBody>
            </p:sp>
          </mc:Fallback>
        </mc:AlternateContent>
      </p:grpSp>
      <p:grpSp>
        <p:nvGrpSpPr>
          <p:cNvPr id="14" name="Group 13"/>
          <p:cNvGrpSpPr/>
          <p:nvPr/>
        </p:nvGrpSpPr>
        <p:grpSpPr>
          <a:xfrm>
            <a:off x="919231" y="4408194"/>
            <a:ext cx="9445556" cy="2163894"/>
            <a:chOff x="7413962" y="1193853"/>
            <a:chExt cx="4722163" cy="617268"/>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imes New Roman" pitchFamily="18" charset="0"/>
                <a:ea typeface="Tahoma" pitchFamily="34" charset="0"/>
                <a:cs typeface="Times New Roman" pitchFamily="18" charset="0"/>
              </a:endParaRPr>
            </a:p>
          </p:txBody>
        </p:sp>
        <p:sp>
          <p:nvSpPr>
            <p:cNvPr id="73" name="Oval 72"/>
            <p:cNvSpPr/>
            <p:nvPr/>
          </p:nvSpPr>
          <p:spPr>
            <a:xfrm>
              <a:off x="7413962" y="1251218"/>
              <a:ext cx="760279" cy="45829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itchFamily="18" charset="0"/>
                  <a:ea typeface="Tahoma" pitchFamily="34" charset="0"/>
                  <a:cs typeface="Times New Roman" pitchFamily="18" charset="0"/>
                </a:rPr>
                <a:t>C</a:t>
              </a:r>
              <a:endParaRPr lang="en-US" sz="60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4" name="TextBox 73"/>
                <p:cNvSpPr txBox="1"/>
                <p:nvPr/>
              </p:nvSpPr>
              <p:spPr>
                <a:xfrm>
                  <a:off x="8047486" y="1335604"/>
                  <a:ext cx="4088639" cy="358499"/>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d>
                          <m:dPr>
                            <m:ctrlPr>
                              <a:rPr lang="en-US" sz="6000" b="1" i="1">
                                <a:latin typeface="Cambria Math" panose="02040503050406030204" pitchFamily="18" charset="0"/>
                              </a:rPr>
                            </m:ctrlPr>
                          </m:dPr>
                          <m:e>
                            <m:r>
                              <a:rPr lang="nl-NL" sz="6000" b="1">
                                <a:latin typeface="Cambria Math"/>
                              </a:rPr>
                              <m:t>−∞;</m:t>
                            </m:r>
                            <m:r>
                              <a:rPr lang="nl-NL" sz="6000" b="1">
                                <a:latin typeface="Cambria Math"/>
                              </a:rPr>
                              <m:t>𝟏</m:t>
                            </m:r>
                          </m:e>
                        </m:d>
                        <m:r>
                          <a:rPr lang="nl-NL" sz="6000" b="1">
                            <a:latin typeface="Cambria Math"/>
                          </a:rPr>
                          <m:t>∪</m:t>
                        </m:r>
                        <m:d>
                          <m:dPr>
                            <m:ctrlPr>
                              <a:rPr lang="en-US" sz="6000" b="1" i="1">
                                <a:latin typeface="Cambria Math" panose="02040503050406030204" pitchFamily="18" charset="0"/>
                              </a:rPr>
                            </m:ctrlPr>
                          </m:dPr>
                          <m:e>
                            <m:r>
                              <a:rPr lang="nl-NL" sz="6000" b="1">
                                <a:latin typeface="Cambria Math"/>
                              </a:rPr>
                              <m:t>𝟏</m:t>
                            </m:r>
                            <m:r>
                              <a:rPr lang="nl-NL" sz="6000" b="1">
                                <a:latin typeface="Cambria Math"/>
                              </a:rPr>
                              <m:t>;</m:t>
                            </m:r>
                            <m:r>
                              <a:rPr lang="nl-NL" sz="6000" b="1">
                                <a:latin typeface="Cambria Math"/>
                              </a:rPr>
                              <m:t>𝟐</m:t>
                            </m:r>
                          </m:e>
                        </m:d>
                        <m:r>
                          <m:rPr>
                            <m:nor/>
                          </m:rPr>
                          <a:rPr lang="nl-NL" sz="6000" dirty="0">
                            <a:latin typeface="Times New Roman" pitchFamily="18" charset="0"/>
                          </a:rPr>
                          <m:t>.</m:t>
                        </m:r>
                      </m:oMath>
                    </m:oMathPara>
                  </a14:m>
                  <a:endParaRPr lang="en-US" sz="6000" b="1" dirty="0">
                    <a:latin typeface="Times New Roman" pitchFamily="18" charset="0"/>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8047486" y="1335604"/>
                  <a:ext cx="4088639" cy="305332"/>
                </a:xfrm>
                <a:prstGeom prst="rect">
                  <a:avLst/>
                </a:prstGeom>
                <a:blipFill rotWithShape="1">
                  <a:blip r:embed="rId5"/>
                  <a:stretch>
                    <a:fillRect/>
                  </a:stretch>
                </a:blipFill>
              </p:spPr>
              <p:txBody>
                <a:bodyPr/>
                <a:lstStyle/>
                <a:p>
                  <a:r>
                    <a:rPr lang="en-US">
                      <a:noFill/>
                    </a:rPr>
                    <a:t> </a:t>
                  </a:r>
                </a:p>
              </p:txBody>
            </p:sp>
          </mc:Fallback>
        </mc:AlternateContent>
      </p:grpSp>
      <p:grpSp>
        <p:nvGrpSpPr>
          <p:cNvPr id="3" name="Group 2"/>
          <p:cNvGrpSpPr/>
          <p:nvPr/>
        </p:nvGrpSpPr>
        <p:grpSpPr>
          <a:xfrm>
            <a:off x="11373094" y="4443620"/>
            <a:ext cx="11860108" cy="2082057"/>
            <a:chOff x="9355212" y="1182823"/>
            <a:chExt cx="2756267" cy="617268"/>
          </a:xfrm>
        </p:grpSpPr>
        <p:sp>
          <p:nvSpPr>
            <p:cNvPr id="75" name="Rectangle 74"/>
            <p:cNvSpPr/>
            <p:nvPr/>
          </p:nvSpPr>
          <p:spPr>
            <a:xfrm>
              <a:off x="9551159" y="118282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imes New Roman" pitchFamily="18" charset="0"/>
                <a:ea typeface="Tahoma" pitchFamily="34" charset="0"/>
                <a:cs typeface="Times New Roman" pitchFamily="18" charset="0"/>
              </a:endParaRPr>
            </a:p>
          </p:txBody>
        </p:sp>
        <p:sp>
          <p:nvSpPr>
            <p:cNvPr id="76" name="Oval 75"/>
            <p:cNvSpPr/>
            <p:nvPr/>
          </p:nvSpPr>
          <p:spPr>
            <a:xfrm>
              <a:off x="9355212" y="1240479"/>
              <a:ext cx="335514" cy="480147"/>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itchFamily="18" charset="0"/>
                  <a:ea typeface="Tahoma" pitchFamily="34" charset="0"/>
                  <a:cs typeface="Times New Roman" pitchFamily="18" charset="0"/>
                </a:rPr>
                <a:t>D</a:t>
              </a:r>
              <a:endParaRPr lang="en-US" sz="60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7" name="TextBox 76"/>
                <p:cNvSpPr txBox="1"/>
                <p:nvPr/>
              </p:nvSpPr>
              <p:spPr>
                <a:xfrm>
                  <a:off x="9829233" y="1322705"/>
                  <a:ext cx="1952189" cy="372590"/>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d>
                          <m:dPr>
                            <m:ctrlPr>
                              <a:rPr lang="en-US" sz="6000" b="1" i="1">
                                <a:latin typeface="Cambria Math" panose="02040503050406030204" pitchFamily="18" charset="0"/>
                              </a:rPr>
                            </m:ctrlPr>
                          </m:dPr>
                          <m:e>
                            <m:r>
                              <a:rPr lang="nl-NL" sz="6000" b="1">
                                <a:latin typeface="Cambria Math"/>
                              </a:rPr>
                              <m:t>𝟏</m:t>
                            </m:r>
                            <m:r>
                              <a:rPr lang="nl-NL" sz="6000" b="1">
                                <a:latin typeface="Cambria Math"/>
                              </a:rPr>
                              <m:t>;</m:t>
                            </m:r>
                            <m:r>
                              <a:rPr lang="nl-NL" sz="6000" b="1">
                                <a:latin typeface="Cambria Math"/>
                              </a:rPr>
                              <m:t>𝟐</m:t>
                            </m:r>
                          </m:e>
                        </m:d>
                        <m:r>
                          <m:rPr>
                            <m:nor/>
                          </m:rPr>
                          <a:rPr lang="nl-NL" sz="6000" dirty="0">
                            <a:latin typeface="Times New Roman" pitchFamily="18" charset="0"/>
                          </a:rPr>
                          <m:t>.</m:t>
                        </m:r>
                      </m:oMath>
                    </m:oMathPara>
                  </a14:m>
                  <a:endParaRPr lang="en-US" sz="6000" dirty="0">
                    <a:latin typeface="Times New Roman" pitchFamily="18" charset="0"/>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9829233" y="1322705"/>
                  <a:ext cx="1952189" cy="372590"/>
                </a:xfrm>
                <a:prstGeom prst="rect">
                  <a:avLst/>
                </a:prstGeom>
                <a:blipFill rotWithShape="1">
                  <a:blip r:embed="rId6"/>
                  <a:stretch>
                    <a:fillRect/>
                  </a:stretch>
                </a:blipFill>
              </p:spPr>
              <p:txBody>
                <a:bodyPr/>
                <a:lstStyle/>
                <a:p>
                  <a:r>
                    <a:rPr lang="en-US">
                      <a:noFill/>
                    </a:rPr>
                    <a:t> </a:t>
                  </a:r>
                </a:p>
              </p:txBody>
            </p:sp>
          </mc:Fallback>
        </mc:AlternateContent>
      </p:grpSp>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sz="6000">
              <a:latin typeface="Times New Roman" pitchFamily="18" charset="0"/>
              <a:cs typeface="Times New Roman" pitchFamily="18" charset="0"/>
            </a:endParaRPr>
          </a:p>
        </p:txBody>
      </p:sp>
      <p:sp>
        <p:nvSpPr>
          <p:cNvPr id="49" name="Oval 48"/>
          <p:cNvSpPr/>
          <p:nvPr/>
        </p:nvSpPr>
        <p:spPr>
          <a:xfrm>
            <a:off x="970638" y="2603125"/>
            <a:ext cx="1561482" cy="1580175"/>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000" b="1" dirty="0">
                <a:latin typeface="Times New Roman" pitchFamily="18" charset="0"/>
                <a:ea typeface="Tahoma" pitchFamily="34" charset="0"/>
                <a:cs typeface="Times New Roman" pitchFamily="18" charset="0"/>
              </a:rPr>
              <a:t>A </a:t>
            </a:r>
            <a:endParaRPr lang="en-US" sz="60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5" name="Rectangle 44"/>
              <p:cNvSpPr/>
              <p:nvPr/>
            </p:nvSpPr>
            <p:spPr>
              <a:xfrm>
                <a:off x="1754187" y="7696200"/>
                <a:ext cx="16527579" cy="1731831"/>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en-US" sz="6000" dirty="0" smtClean="0">
                          <a:latin typeface="Times New Roman" pitchFamily="18" charset="0"/>
                          <a:ea typeface="Calibri" panose="020F0502020204030204" pitchFamily="34" charset="0"/>
                          <a:cs typeface="Times New Roman" pitchFamily="18" charset="0"/>
                        </a:rPr>
                        <m:t>Đ</m:t>
                      </m:r>
                      <m:r>
                        <m:rPr>
                          <m:nor/>
                        </m:rPr>
                        <a:rPr lang="en-US" sz="6000" b="0" i="0" dirty="0" smtClean="0">
                          <a:latin typeface="Times New Roman" pitchFamily="18" charset="0"/>
                          <a:ea typeface="Calibri" panose="020F0502020204030204" pitchFamily="34" charset="0"/>
                          <a:cs typeface="Times New Roman" pitchFamily="18" charset="0"/>
                        </a:rPr>
                        <m:t>i</m:t>
                      </m:r>
                      <m:r>
                        <m:rPr>
                          <m:nor/>
                        </m:rPr>
                        <a:rPr lang="en-US" sz="6000" b="0" i="0" dirty="0" smtClean="0">
                          <a:latin typeface="Times New Roman" pitchFamily="18" charset="0"/>
                          <a:ea typeface="Calibri" panose="020F0502020204030204" pitchFamily="34" charset="0"/>
                          <a:cs typeface="Times New Roman" pitchFamily="18" charset="0"/>
                        </a:rPr>
                        <m:t>ề</m:t>
                      </m:r>
                      <m:r>
                        <m:rPr>
                          <m:nor/>
                        </m:rPr>
                        <a:rPr lang="en-US" sz="6000" b="0" i="0" dirty="0" smtClean="0">
                          <a:latin typeface="Times New Roman" pitchFamily="18" charset="0"/>
                          <a:ea typeface="Calibri" panose="020F0502020204030204" pitchFamily="34" charset="0"/>
                          <a:cs typeface="Times New Roman" pitchFamily="18" charset="0"/>
                        </a:rPr>
                        <m:t>u</m:t>
                      </m:r>
                      <m:r>
                        <m:rPr>
                          <m:nor/>
                        </m:rPr>
                        <a:rPr lang="en-US" sz="6000" b="0" i="0" dirty="0" smtClean="0">
                          <a:latin typeface="Times New Roman" pitchFamily="18" charset="0"/>
                          <a:ea typeface="Calibri" panose="020F0502020204030204" pitchFamily="34" charset="0"/>
                          <a:cs typeface="Times New Roman" pitchFamily="18" charset="0"/>
                        </a:rPr>
                        <m:t> </m:t>
                      </m:r>
                      <m:r>
                        <m:rPr>
                          <m:nor/>
                        </m:rPr>
                        <a:rPr lang="en-US" sz="6000" b="0" i="0" dirty="0" smtClean="0">
                          <a:latin typeface="Times New Roman" pitchFamily="18" charset="0"/>
                          <a:ea typeface="Calibri" panose="020F0502020204030204" pitchFamily="34" charset="0"/>
                          <a:cs typeface="Times New Roman" pitchFamily="18" charset="0"/>
                        </a:rPr>
                        <m:t>ki</m:t>
                      </m:r>
                      <m:r>
                        <m:rPr>
                          <m:nor/>
                        </m:rPr>
                        <a:rPr lang="en-US" sz="6000" b="0" i="0" dirty="0" smtClean="0">
                          <a:latin typeface="Times New Roman" pitchFamily="18" charset="0"/>
                          <a:ea typeface="Calibri" panose="020F0502020204030204" pitchFamily="34" charset="0"/>
                          <a:cs typeface="Times New Roman" pitchFamily="18" charset="0"/>
                        </a:rPr>
                        <m:t>ệ</m:t>
                      </m:r>
                      <m:r>
                        <m:rPr>
                          <m:nor/>
                        </m:rPr>
                        <a:rPr lang="en-US" sz="6000" b="0" i="0" dirty="0" smtClean="0">
                          <a:latin typeface="Times New Roman" pitchFamily="18" charset="0"/>
                          <a:ea typeface="Calibri" panose="020F0502020204030204" pitchFamily="34" charset="0"/>
                          <a:cs typeface="Times New Roman" pitchFamily="18" charset="0"/>
                        </a:rPr>
                        <m:t>n</m:t>
                      </m:r>
                      <m:r>
                        <m:rPr>
                          <m:nor/>
                        </m:rPr>
                        <a:rPr lang="en-US" sz="6000" b="0" i="0" dirty="0" smtClean="0">
                          <a:latin typeface="Times New Roman" pitchFamily="18" charset="0"/>
                          <a:ea typeface="Calibri" panose="020F0502020204030204" pitchFamily="34" charset="0"/>
                          <a:cs typeface="Times New Roman" pitchFamily="18" charset="0"/>
                        </a:rPr>
                        <m:t> </m:t>
                      </m:r>
                      <m:r>
                        <m:rPr>
                          <m:nor/>
                        </m:rPr>
                        <a:rPr lang="en-US" sz="6000" b="0" i="0" dirty="0" smtClean="0">
                          <a:latin typeface="Times New Roman" pitchFamily="18" charset="0"/>
                          <a:ea typeface="Calibri" panose="020F0502020204030204" pitchFamily="34" charset="0"/>
                          <a:cs typeface="Times New Roman" pitchFamily="18" charset="0"/>
                        </a:rPr>
                        <m:t>x</m:t>
                      </m:r>
                      <m:r>
                        <m:rPr>
                          <m:nor/>
                        </m:rPr>
                        <a:rPr lang="en-US" sz="6000" b="0" i="0" dirty="0" smtClean="0">
                          <a:latin typeface="Times New Roman" pitchFamily="18" charset="0"/>
                          <a:ea typeface="Calibri" panose="020F0502020204030204" pitchFamily="34" charset="0"/>
                          <a:cs typeface="Times New Roman" pitchFamily="18" charset="0"/>
                        </a:rPr>
                        <m:t>á</m:t>
                      </m:r>
                      <m:r>
                        <m:rPr>
                          <m:nor/>
                        </m:rPr>
                        <a:rPr lang="en-US" sz="6000" b="0" i="0" dirty="0" smtClean="0">
                          <a:latin typeface="Times New Roman" pitchFamily="18" charset="0"/>
                          <a:ea typeface="Calibri" panose="020F0502020204030204" pitchFamily="34" charset="0"/>
                          <a:cs typeface="Times New Roman" pitchFamily="18" charset="0"/>
                        </a:rPr>
                        <m:t>c</m:t>
                      </m:r>
                      <m:r>
                        <m:rPr>
                          <m:nor/>
                        </m:rPr>
                        <a:rPr lang="en-US" sz="6000" b="0" i="0" dirty="0" smtClean="0">
                          <a:latin typeface="Times New Roman" pitchFamily="18" charset="0"/>
                          <a:ea typeface="Calibri" panose="020F0502020204030204" pitchFamily="34" charset="0"/>
                          <a:cs typeface="Times New Roman" pitchFamily="18" charset="0"/>
                        </a:rPr>
                        <m:t> đị</m:t>
                      </m:r>
                      <m:r>
                        <m:rPr>
                          <m:nor/>
                        </m:rPr>
                        <a:rPr lang="en-US" sz="6000" b="0" i="0" dirty="0" smtClean="0">
                          <a:latin typeface="Times New Roman" pitchFamily="18" charset="0"/>
                          <a:ea typeface="Calibri" panose="020F0502020204030204" pitchFamily="34" charset="0"/>
                          <a:cs typeface="Times New Roman" pitchFamily="18" charset="0"/>
                        </a:rPr>
                        <m:t>nh</m:t>
                      </m:r>
                      <m:r>
                        <m:rPr>
                          <m:nor/>
                        </m:rPr>
                        <a:rPr lang="en-US" sz="6000" b="0" i="0" dirty="0" smtClean="0">
                          <a:latin typeface="Times New Roman" pitchFamily="18" charset="0"/>
                          <a:ea typeface="Calibri" panose="020F0502020204030204" pitchFamily="34" charset="0"/>
                          <a:cs typeface="Times New Roman" pitchFamily="18" charset="0"/>
                        </a:rPr>
                        <m:t> </m:t>
                      </m:r>
                      <m:r>
                        <m:rPr>
                          <m:nor/>
                        </m:rPr>
                        <a:rPr lang="vi-VN" sz="6000" dirty="0" smtClean="0">
                          <a:latin typeface="Times New Roman" panose="02020603050405020304" pitchFamily="18" charset="0"/>
                          <a:ea typeface="Calibri" panose="020F0502020204030204" pitchFamily="34" charset="0"/>
                          <a:cs typeface="Times New Roman" panose="02020603050405020304" pitchFamily="18" charset="0"/>
                        </a:rPr>
                        <m:t>:</m:t>
                      </m:r>
                      <m:d>
                        <m:dPr>
                          <m:begChr m:val="{"/>
                          <m:endChr m:val=""/>
                          <m:ctrlPr>
                            <a:rPr lang="en-US" sz="6000" i="1">
                              <a:latin typeface="Cambria Math" panose="02040503050406030204" pitchFamily="18" charset="0"/>
                            </a:rPr>
                          </m:ctrlPr>
                        </m:dPr>
                        <m:e>
                          <m:eqArr>
                            <m:eqArrPr>
                              <m:ctrlPr>
                                <a:rPr lang="en-US" sz="6000" i="1">
                                  <a:latin typeface="Cambria Math" panose="02040503050406030204" pitchFamily="18" charset="0"/>
                                </a:rPr>
                              </m:ctrlPr>
                            </m:eqArrPr>
                            <m:e>
                              <m:r>
                                <a:rPr lang="en-US" sz="6000" i="1">
                                  <a:latin typeface="Cambria Math"/>
                                </a:rPr>
                                <m:t>2−</m:t>
                              </m:r>
                              <m:r>
                                <a:rPr lang="en-US" sz="6000" i="1">
                                  <a:latin typeface="Cambria Math"/>
                                </a:rPr>
                                <m:t>𝑥</m:t>
                              </m:r>
                              <m:r>
                                <a:rPr lang="en-US" sz="6000" i="1">
                                  <a:latin typeface="Cambria Math"/>
                                </a:rPr>
                                <m:t>&gt;0</m:t>
                              </m:r>
                            </m:e>
                            <m:e>
                              <m:sSup>
                                <m:sSupPr>
                                  <m:ctrlPr>
                                    <a:rPr lang="en-US" sz="6000" i="1" smtClean="0">
                                      <a:latin typeface="Cambria Math" panose="02040503050406030204" pitchFamily="18" charset="0"/>
                                    </a:rPr>
                                  </m:ctrlPr>
                                </m:sSupPr>
                                <m:e>
                                  <m:r>
                                    <a:rPr lang="en-US" sz="6000" i="1">
                                      <a:latin typeface="Cambria Math"/>
                                    </a:rPr>
                                    <m:t>𝑥</m:t>
                                  </m:r>
                                </m:e>
                                <m:sup>
                                  <m:r>
                                    <a:rPr lang="en-US" sz="6000" i="1">
                                      <a:latin typeface="Cambria Math"/>
                                    </a:rPr>
                                    <m:t>2</m:t>
                                  </m:r>
                                </m:sup>
                              </m:sSup>
                              <m:r>
                                <a:rPr lang="en-US" sz="6000" i="1">
                                  <a:latin typeface="Cambria Math"/>
                                </a:rPr>
                                <m:t>−1&gt;0</m:t>
                              </m:r>
                            </m:e>
                          </m:eqArr>
                        </m:e>
                      </m:d>
                    </m:oMath>
                  </m:oMathPara>
                </a14:m>
                <a:endParaRPr lang="en-US" sz="6000" i="1" dirty="0">
                  <a:latin typeface="Times New Roman" pitchFamily="18" charset="0"/>
                  <a:cs typeface="Times New Roman" pitchFamily="18" charset="0"/>
                </a:endParaRPr>
              </a:p>
            </p:txBody>
          </p:sp>
        </mc:Choice>
        <mc:Fallback xmlns="">
          <p:sp>
            <p:nvSpPr>
              <p:cNvPr id="45" name="Rectangle 44"/>
              <p:cNvSpPr>
                <a:spLocks noRot="1" noChangeAspect="1" noMove="1" noResize="1" noEditPoints="1" noAdjustHandles="1" noChangeArrowheads="1" noChangeShapeType="1" noTextEdit="1"/>
              </p:cNvSpPr>
              <p:nvPr/>
            </p:nvSpPr>
            <p:spPr>
              <a:xfrm>
                <a:off x="1754187" y="7696200"/>
                <a:ext cx="16527579" cy="1731831"/>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7697787" y="11658600"/>
                <a:ext cx="8598572" cy="1015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6000" i="1">
                          <a:latin typeface="Cambria Math"/>
                        </a:rPr>
                        <m:t>⇔</m:t>
                      </m:r>
                      <m:r>
                        <a:rPr lang="en-US" sz="6000" i="1">
                          <a:latin typeface="Cambria Math"/>
                        </a:rPr>
                        <m:t>𝑥</m:t>
                      </m:r>
                      <m:r>
                        <a:rPr lang="en-US" sz="6000" i="1">
                          <a:latin typeface="Cambria Math"/>
                        </a:rPr>
                        <m:t>∈(−∞;−1)∪(1;2)</m:t>
                      </m:r>
                    </m:oMath>
                  </m:oMathPara>
                </a14:m>
                <a:endParaRPr lang="en-US" sz="6000" dirty="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697787" y="11658600"/>
                <a:ext cx="8598572" cy="1015663"/>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564745" y="9533155"/>
                <a:ext cx="9699578" cy="1875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6000" i="1">
                          <a:latin typeface="Cambria Math"/>
                        </a:rPr>
                        <m:t>⇔</m:t>
                      </m:r>
                      <m:d>
                        <m:dPr>
                          <m:begChr m:val="{"/>
                          <m:endChr m:val=""/>
                          <m:ctrlPr>
                            <a:rPr lang="en-US" sz="6000" i="1">
                              <a:latin typeface="Cambria Math" panose="02040503050406030204" pitchFamily="18" charset="0"/>
                            </a:rPr>
                          </m:ctrlPr>
                        </m:dPr>
                        <m:e>
                          <m:eqArr>
                            <m:eqArrPr>
                              <m:ctrlPr>
                                <a:rPr lang="en-US" sz="6000" i="1">
                                  <a:latin typeface="Cambria Math" panose="02040503050406030204" pitchFamily="18" charset="0"/>
                                </a:rPr>
                              </m:ctrlPr>
                            </m:eqArrPr>
                            <m:e>
                              <m:r>
                                <a:rPr lang="en-US" sz="6000" i="1">
                                  <a:latin typeface="Cambria Math"/>
                                </a:rPr>
                                <m:t>𝑥</m:t>
                              </m:r>
                              <m:r>
                                <a:rPr lang="en-US" sz="6000" i="1">
                                  <a:latin typeface="Cambria Math"/>
                                </a:rPr>
                                <m:t>∈(−∞;2)</m:t>
                              </m:r>
                            </m:e>
                            <m:e>
                              <m:r>
                                <a:rPr lang="en-US" sz="6000" i="1">
                                  <a:latin typeface="Cambria Math"/>
                                </a:rPr>
                                <m:t>𝑥</m:t>
                              </m:r>
                              <m:r>
                                <a:rPr lang="en-US" sz="6000" i="1">
                                  <a:latin typeface="Cambria Math"/>
                                </a:rPr>
                                <m:t>∈(−∞;−1)∪(1;+∞)</m:t>
                              </m:r>
                            </m:e>
                          </m:eqArr>
                        </m:e>
                      </m:d>
                    </m:oMath>
                  </m:oMathPara>
                </a14:m>
                <a:endParaRPr lang="en-US" sz="6000" i="1" dirty="0">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564745" y="9533155"/>
                <a:ext cx="9699578" cy="1875770"/>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0689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1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500"/>
                                        <p:tgtEl>
                                          <p:spTgt spid="4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1000"/>
                                        <p:tgtEl>
                                          <p:spTgt spid="6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left)">
                                      <p:cBhvr>
                                        <p:cTn id="2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9" grpId="0" animBg="1"/>
      <p:bldP spid="45" grpId="0"/>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0564" y="7417927"/>
            <a:ext cx="23857074" cy="5368974"/>
            <a:chOff x="184495" y="3636275"/>
            <a:chExt cx="11926984" cy="7282295"/>
          </a:xfrm>
        </p:grpSpPr>
        <p:sp>
          <p:nvSpPr>
            <p:cNvPr id="5" name="Rounded Rectangle 4"/>
            <p:cNvSpPr/>
            <p:nvPr/>
          </p:nvSpPr>
          <p:spPr>
            <a:xfrm>
              <a:off x="184495" y="3865217"/>
              <a:ext cx="11926984" cy="705335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6" name="Group 5"/>
            <p:cNvGrpSpPr/>
            <p:nvPr/>
          </p:nvGrpSpPr>
          <p:grpSpPr>
            <a:xfrm>
              <a:off x="203200" y="3636275"/>
              <a:ext cx="2342698" cy="1377612"/>
              <a:chOff x="1275608" y="6239450"/>
              <a:chExt cx="4592537" cy="2503054"/>
            </a:xfrm>
          </p:grpSpPr>
          <p:sp>
            <p:nvSpPr>
              <p:cNvPr id="7" name="Freeform 20"/>
              <p:cNvSpPr>
                <a:spLocks/>
              </p:cNvSpPr>
              <p:nvPr/>
            </p:nvSpPr>
            <p:spPr bwMode="auto">
              <a:xfrm rot="16200000" flipV="1">
                <a:off x="2622344" y="5496701"/>
                <a:ext cx="2419709" cy="4071892"/>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a:p>
            </p:txBody>
          </p:sp>
          <p:sp>
            <p:nvSpPr>
              <p:cNvPr id="8" name="TextBox 7"/>
              <p:cNvSpPr txBox="1"/>
              <p:nvPr/>
            </p:nvSpPr>
            <p:spPr>
              <a:xfrm>
                <a:off x="2187352" y="6239450"/>
                <a:ext cx="2749253" cy="2503054"/>
              </a:xfrm>
              <a:prstGeom prst="rect">
                <a:avLst/>
              </a:prstGeom>
              <a:noFill/>
            </p:spPr>
            <p:txBody>
              <a:bodyPr wrap="squar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3"/>
                <a:ext cx="852450" cy="2411556"/>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1" y="6378164"/>
                <a:ext cx="688652" cy="1731198"/>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p:grpSp>
        <p:nvGrpSpPr>
          <p:cNvPr id="20" name="Group 19"/>
          <p:cNvGrpSpPr/>
          <p:nvPr/>
        </p:nvGrpSpPr>
        <p:grpSpPr>
          <a:xfrm>
            <a:off x="290856" y="-11380"/>
            <a:ext cx="24128137" cy="2302360"/>
            <a:chOff x="534989" y="1869705"/>
            <a:chExt cx="23646864" cy="1930735"/>
          </a:xfrm>
        </p:grpSpPr>
        <p:grpSp>
          <p:nvGrpSpPr>
            <p:cNvPr id="21" name="Group 20"/>
            <p:cNvGrpSpPr/>
            <p:nvPr/>
          </p:nvGrpSpPr>
          <p:grpSpPr>
            <a:xfrm>
              <a:off x="534989" y="1869705"/>
              <a:ext cx="23561504" cy="1930735"/>
              <a:chOff x="534989" y="1647866"/>
              <a:chExt cx="23561504" cy="1930735"/>
            </a:xfrm>
          </p:grpSpPr>
          <p:sp>
            <p:nvSpPr>
              <p:cNvPr id="25" name="Rounded Rectangle 24"/>
              <p:cNvSpPr/>
              <p:nvPr/>
            </p:nvSpPr>
            <p:spPr bwMode="auto">
              <a:xfrm>
                <a:off x="755649" y="1720890"/>
                <a:ext cx="23340844"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0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0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0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0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0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0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0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solidFill>
                      <a:schemeClr val="tx1"/>
                    </a:solidFill>
                  </a:endParaRPr>
                </a:p>
              </p:txBody>
            </p:sp>
            <p:sp>
              <p:nvSpPr>
                <p:cNvPr id="31" name="TextBox 13"/>
                <p:cNvSpPr txBox="1">
                  <a:spLocks noChangeArrowheads="1"/>
                </p:cNvSpPr>
                <p:nvPr/>
              </p:nvSpPr>
              <p:spPr bwMode="auto">
                <a:xfrm>
                  <a:off x="1262858" y="1702079"/>
                  <a:ext cx="2658427"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11 </a:t>
                  </a:r>
                </a:p>
              </p:txBody>
            </p:sp>
          </p:grpSp>
        </p:grpSp>
        <mc:AlternateContent xmlns:mc="http://schemas.openxmlformats.org/markup-compatibility/2006" xmlns:a14="http://schemas.microsoft.com/office/drawing/2010/main">
          <mc:Choice Requires="a14">
            <p:sp>
              <p:nvSpPr>
                <p:cNvPr id="23" name="Rectangle 22"/>
                <p:cNvSpPr/>
                <p:nvPr/>
              </p:nvSpPr>
              <p:spPr>
                <a:xfrm>
                  <a:off x="1939336" y="1953316"/>
                  <a:ext cx="22242517" cy="1634783"/>
                </a:xfrm>
                <a:prstGeom prst="rect">
                  <a:avLst/>
                </a:prstGeom>
                <a:noFill/>
              </p:spPr>
              <p:txBody>
                <a:bodyPr wrap="square" rtlCol="0">
                  <a:spAutoFit/>
                </a:bodyPr>
                <a:lstStyle/>
                <a:p>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a:solidFill>
                        <a:srgbClr val="FF0000"/>
                      </a:solidFill>
                    </a:rPr>
                    <a:t> </a:t>
                  </a:r>
                  <a:r>
                    <a:rPr lang="nl-NL" sz="6000" dirty="0">
                      <a:solidFill>
                        <a:schemeClr val="tx1"/>
                      </a:solidFill>
                      <a:latin typeface="Times New Roman" pitchFamily="18" charset="0"/>
                      <a:cs typeface="Times New Roman" pitchFamily="18" charset="0"/>
                    </a:rPr>
                    <a:t>Hàm số </a:t>
                  </a:r>
                  <a14:m>
                    <m:oMath xmlns:m="http://schemas.openxmlformats.org/officeDocument/2006/math">
                      <m:r>
                        <a:rPr lang="en-US" sz="6000" i="1">
                          <a:solidFill>
                            <a:schemeClr val="tx1"/>
                          </a:solidFill>
                          <a:latin typeface="Cambria Math"/>
                        </a:rPr>
                        <m:t>𝑦</m:t>
                      </m:r>
                      <m:r>
                        <a:rPr lang="en-US" sz="6000" i="1">
                          <a:solidFill>
                            <a:schemeClr val="tx1"/>
                          </a:solidFill>
                          <a:latin typeface="Cambria Math"/>
                        </a:rPr>
                        <m:t>=</m:t>
                      </m:r>
                      <m:d>
                        <m:dPr>
                          <m:ctrlPr>
                            <a:rPr lang="en-US" sz="6000" i="1">
                              <a:solidFill>
                                <a:schemeClr val="tx1"/>
                              </a:solidFill>
                              <a:latin typeface="Cambria Math" panose="02040503050406030204" pitchFamily="18" charset="0"/>
                            </a:rPr>
                          </m:ctrlPr>
                        </m:dPr>
                        <m:e>
                          <m:sSup>
                            <m:sSupPr>
                              <m:ctrlPr>
                                <a:rPr lang="en-US" sz="6000" i="1">
                                  <a:solidFill>
                                    <a:schemeClr val="tx1"/>
                                  </a:solidFill>
                                  <a:latin typeface="Cambria Math" panose="02040503050406030204" pitchFamily="18" charset="0"/>
                                </a:rPr>
                              </m:ctrlPr>
                            </m:sSupPr>
                            <m:e>
                              <m:r>
                                <a:rPr lang="en-US" sz="6000" i="1">
                                  <a:solidFill>
                                    <a:schemeClr val="tx1"/>
                                  </a:solidFill>
                                  <a:latin typeface="Cambria Math"/>
                                </a:rPr>
                                <m:t>𝑥</m:t>
                              </m:r>
                            </m:e>
                            <m:sup>
                              <m:r>
                                <a:rPr lang="en-US" sz="6000" i="1">
                                  <a:solidFill>
                                    <a:schemeClr val="tx1"/>
                                  </a:solidFill>
                                  <a:latin typeface="Cambria Math"/>
                                </a:rPr>
                                <m:t>2</m:t>
                              </m:r>
                            </m:sup>
                          </m:sSup>
                          <m:r>
                            <a:rPr lang="en-US" sz="6000" i="1">
                              <a:solidFill>
                                <a:schemeClr val="tx1"/>
                              </a:solidFill>
                              <a:latin typeface="Cambria Math"/>
                            </a:rPr>
                            <m:t>−16</m:t>
                          </m:r>
                          <m:sSup>
                            <m:sSupPr>
                              <m:ctrlPr>
                                <a:rPr lang="en-US" sz="6000" i="1">
                                  <a:solidFill>
                                    <a:schemeClr val="tx1"/>
                                  </a:solidFill>
                                  <a:latin typeface="Cambria Math" panose="02040503050406030204" pitchFamily="18" charset="0"/>
                                </a:rPr>
                              </m:ctrlPr>
                            </m:sSupPr>
                            <m:e>
                              <m:r>
                                <a:rPr lang="en-US" sz="6000" i="1">
                                  <a:solidFill>
                                    <a:schemeClr val="tx1"/>
                                  </a:solidFill>
                                  <a:latin typeface="Cambria Math"/>
                                </a:rPr>
                                <m:t>)</m:t>
                              </m:r>
                            </m:e>
                            <m:sup>
                              <m:r>
                                <a:rPr lang="en-US" sz="6000" i="1">
                                  <a:solidFill>
                                    <a:schemeClr val="tx1"/>
                                  </a:solidFill>
                                  <a:latin typeface="Cambria Math"/>
                                </a:rPr>
                                <m:t>−5</m:t>
                              </m:r>
                            </m:sup>
                          </m:sSup>
                          <m:r>
                            <a:rPr lang="en-US" sz="6000" i="1">
                              <a:solidFill>
                                <a:schemeClr val="tx1"/>
                              </a:solidFill>
                              <a:latin typeface="Cambria Math"/>
                            </a:rPr>
                            <m:t>−</m:t>
                          </m:r>
                          <m:func>
                            <m:funcPr>
                              <m:ctrlPr>
                                <a:rPr lang="en-US" sz="6000" i="1">
                                  <a:solidFill>
                                    <a:schemeClr val="tx1"/>
                                  </a:solidFill>
                                  <a:latin typeface="Cambria Math" panose="02040503050406030204" pitchFamily="18" charset="0"/>
                                </a:rPr>
                              </m:ctrlPr>
                            </m:funcPr>
                            <m:fName>
                              <m:r>
                                <a:rPr lang="en-US" sz="6000" i="1">
                                  <a:solidFill>
                                    <a:schemeClr val="tx1"/>
                                  </a:solidFill>
                                  <a:latin typeface="Cambria Math"/>
                                </a:rPr>
                                <m:t>𝑙𝑛</m:t>
                              </m:r>
                            </m:fName>
                            <m:e>
                              <m:r>
                                <a:rPr lang="en-US" sz="6000" i="1">
                                  <a:solidFill>
                                    <a:schemeClr val="tx1"/>
                                  </a:solidFill>
                                  <a:latin typeface="Cambria Math"/>
                                </a:rPr>
                                <m:t>(</m:t>
                              </m:r>
                            </m:e>
                          </m:func>
                          <m:r>
                            <a:rPr lang="en-US" sz="6000" i="1">
                              <a:solidFill>
                                <a:schemeClr val="tx1"/>
                              </a:solidFill>
                              <a:latin typeface="Cambria Math"/>
                            </a:rPr>
                            <m:t>24−5</m:t>
                          </m:r>
                          <m:r>
                            <a:rPr lang="en-US" sz="6000" i="1">
                              <a:solidFill>
                                <a:schemeClr val="tx1"/>
                              </a:solidFill>
                              <a:latin typeface="Cambria Math"/>
                            </a:rPr>
                            <m:t>𝑥</m:t>
                          </m:r>
                          <m:r>
                            <a:rPr lang="en-US" sz="6000" i="1">
                              <a:solidFill>
                                <a:schemeClr val="tx1"/>
                              </a:solidFill>
                              <a:latin typeface="Cambria Math"/>
                            </a:rPr>
                            <m:t>−</m:t>
                          </m:r>
                          <m:sSup>
                            <m:sSupPr>
                              <m:ctrlPr>
                                <a:rPr lang="en-US" sz="6000" i="1">
                                  <a:solidFill>
                                    <a:schemeClr val="tx1"/>
                                  </a:solidFill>
                                  <a:latin typeface="Cambria Math" panose="02040503050406030204" pitchFamily="18" charset="0"/>
                                </a:rPr>
                              </m:ctrlPr>
                            </m:sSupPr>
                            <m:e>
                              <m:r>
                                <a:rPr lang="en-US" sz="6000" i="1">
                                  <a:solidFill>
                                    <a:schemeClr val="tx1"/>
                                  </a:solidFill>
                                  <a:latin typeface="Cambria Math"/>
                                </a:rPr>
                                <m:t>𝑥</m:t>
                              </m:r>
                            </m:e>
                            <m:sup>
                              <m:r>
                                <a:rPr lang="en-US" sz="6000" i="1">
                                  <a:solidFill>
                                    <a:schemeClr val="tx1"/>
                                  </a:solidFill>
                                  <a:latin typeface="Cambria Math"/>
                                </a:rPr>
                                <m:t>2</m:t>
                              </m:r>
                            </m:sup>
                          </m:sSup>
                        </m:e>
                      </m:d>
                      <m:r>
                        <a:rPr lang="en-US" sz="6000" b="0" i="1" smtClean="0">
                          <a:solidFill>
                            <a:schemeClr val="tx1"/>
                          </a:solidFill>
                          <a:latin typeface="Cambria Math"/>
                        </a:rPr>
                        <m:t>  </m:t>
                      </m:r>
                    </m:oMath>
                  </a14:m>
                  <a:r>
                    <a:rPr lang="nl-NL" sz="6000" dirty="0">
                      <a:solidFill>
                        <a:schemeClr val="tx1"/>
                      </a:solidFill>
                      <a:latin typeface="Times New Roman" pitchFamily="18" charset="0"/>
                      <a:cs typeface="Times New Roman" pitchFamily="18" charset="0"/>
                    </a:rPr>
                    <a:t>có tập xác định là</a:t>
                  </a:r>
                </a:p>
              </p:txBody>
            </p:sp>
          </mc:Choice>
          <mc:Fallback xmlns="">
            <p:sp>
              <p:nvSpPr>
                <p:cNvPr id="23" name="Rectangle 22"/>
                <p:cNvSpPr>
                  <a:spLocks noRot="1" noChangeAspect="1" noMove="1" noResize="1" noEditPoints="1" noAdjustHandles="1" noChangeArrowheads="1" noChangeShapeType="1" noTextEdit="1"/>
                </p:cNvSpPr>
                <p:nvPr/>
              </p:nvSpPr>
              <p:spPr>
                <a:xfrm>
                  <a:off x="1939336" y="1953316"/>
                  <a:ext cx="22242517" cy="782145"/>
                </a:xfrm>
                <a:prstGeom prst="rect">
                  <a:avLst/>
                </a:prstGeom>
                <a:blipFill rotWithShape="1">
                  <a:blip r:embed="rId2"/>
                  <a:stretch>
                    <a:fillRect t="-18954" b="-37255"/>
                  </a:stretch>
                </a:blipFill>
                <a:extLst/>
              </p:spPr>
              <p:txBody>
                <a:bodyPr/>
                <a:lstStyle/>
                <a:p>
                  <a:r>
                    <a:rPr lang="en-US">
                      <a:noFill/>
                    </a:rPr>
                    <a:t> </a:t>
                  </a:r>
                </a:p>
              </p:txBody>
            </p:sp>
          </mc:Fallback>
        </mc:AlternateContent>
      </p:grpSp>
      <p:grpSp>
        <p:nvGrpSpPr>
          <p:cNvPr id="12" name="Group 11"/>
          <p:cNvGrpSpPr/>
          <p:nvPr/>
        </p:nvGrpSpPr>
        <p:grpSpPr>
          <a:xfrm>
            <a:off x="915987" y="2270322"/>
            <a:ext cx="9982200" cy="2013754"/>
            <a:chOff x="-22064" y="1182823"/>
            <a:chExt cx="4990450" cy="617268"/>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0" name="Oval 69"/>
            <p:cNvSpPr/>
            <p:nvPr/>
          </p:nvSpPr>
          <p:spPr>
            <a:xfrm>
              <a:off x="-22064" y="1234343"/>
              <a:ext cx="763574" cy="508655"/>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ahoma" pitchFamily="34" charset="0"/>
                  <a:ea typeface="Tahoma" pitchFamily="34" charset="0"/>
                  <a:cs typeface="Tahoma" pitchFamily="34" charset="0"/>
                </a:rPr>
                <a:t>A</a:t>
              </a:r>
              <a:endParaRPr lang="en-US" sz="6000" dirty="0"/>
            </a:p>
          </p:txBody>
        </p:sp>
        <mc:AlternateContent xmlns:mc="http://schemas.openxmlformats.org/markup-compatibility/2006" xmlns:a14="http://schemas.microsoft.com/office/drawing/2010/main">
          <mc:Choice Requires="a14">
            <p:sp>
              <p:nvSpPr>
                <p:cNvPr id="71" name="TextBox 70"/>
                <p:cNvSpPr txBox="1"/>
                <p:nvPr/>
              </p:nvSpPr>
              <p:spPr>
                <a:xfrm>
                  <a:off x="790859" y="1372166"/>
                  <a:ext cx="4177527" cy="385228"/>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nl-NL" sz="6000" b="1">
                            <a:latin typeface="Cambria Math"/>
                          </a:rPr>
                          <m:t>(−</m:t>
                        </m:r>
                        <m:r>
                          <a:rPr lang="nl-NL" sz="6000" b="1">
                            <a:latin typeface="Cambria Math"/>
                          </a:rPr>
                          <m:t>𝟖</m:t>
                        </m:r>
                        <m:r>
                          <a:rPr lang="nl-NL" sz="6000" b="1">
                            <a:latin typeface="Cambria Math"/>
                          </a:rPr>
                          <m:t>;−</m:t>
                        </m:r>
                        <m:r>
                          <a:rPr lang="nl-NL" sz="6000" b="1">
                            <a:latin typeface="Cambria Math"/>
                          </a:rPr>
                          <m:t>𝟒</m:t>
                        </m:r>
                        <m:r>
                          <a:rPr lang="nl-NL" sz="6000" b="1">
                            <a:latin typeface="Cambria Math"/>
                          </a:rPr>
                          <m:t>)∪(</m:t>
                        </m:r>
                        <m:r>
                          <a:rPr lang="nl-NL" sz="6000" b="1">
                            <a:latin typeface="Cambria Math"/>
                          </a:rPr>
                          <m:t>𝟑</m:t>
                        </m:r>
                        <m:r>
                          <a:rPr lang="nl-NL" sz="6000" b="1">
                            <a:latin typeface="Cambria Math"/>
                          </a:rPr>
                          <m:t>;+∞)</m:t>
                        </m:r>
                        <m:r>
                          <m:rPr>
                            <m:nor/>
                          </m:rPr>
                          <a:rPr lang="nl-NL" sz="6000" b="1" dirty="0"/>
                          <m:t>.</m:t>
                        </m:r>
                      </m:oMath>
                    </m:oMathPara>
                  </a14:m>
                  <a:endParaRPr lang="en-US" sz="6000" dirty="0"/>
                </a:p>
              </p:txBody>
            </p:sp>
          </mc:Choice>
          <mc:Fallback xmlns="">
            <p:sp>
              <p:nvSpPr>
                <p:cNvPr id="71" name="TextBox 70"/>
                <p:cNvSpPr txBox="1">
                  <a:spLocks noRot="1" noChangeAspect="1" noMove="1" noResize="1" noEditPoints="1" noAdjustHandles="1" noChangeArrowheads="1" noChangeShapeType="1" noTextEdit="1"/>
                </p:cNvSpPr>
                <p:nvPr/>
              </p:nvSpPr>
              <p:spPr>
                <a:xfrm>
                  <a:off x="790859" y="1372166"/>
                  <a:ext cx="4177527" cy="352680"/>
                </a:xfrm>
                <a:prstGeom prst="rect">
                  <a:avLst/>
                </a:prstGeom>
                <a:blipFill rotWithShape="1">
                  <a:blip r:embed="rId3"/>
                  <a:stretch>
                    <a:fillRect/>
                  </a:stretch>
                </a:blipFill>
              </p:spPr>
              <p:txBody>
                <a:bodyPr/>
                <a:lstStyle/>
                <a:p>
                  <a:r>
                    <a:rPr lang="en-US">
                      <a:noFill/>
                    </a:rPr>
                    <a:t> </a:t>
                  </a:r>
                </a:p>
              </p:txBody>
            </p:sp>
          </mc:Fallback>
        </mc:AlternateContent>
      </p:grpSp>
      <p:grpSp>
        <p:nvGrpSpPr>
          <p:cNvPr id="13" name="Group 12"/>
          <p:cNvGrpSpPr/>
          <p:nvPr/>
        </p:nvGrpSpPr>
        <p:grpSpPr>
          <a:xfrm>
            <a:off x="11431585" y="2302571"/>
            <a:ext cx="11811002" cy="1981506"/>
            <a:chOff x="4754081" y="1193853"/>
            <a:chExt cx="2751542" cy="617268"/>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66" name="Oval 65"/>
            <p:cNvSpPr/>
            <p:nvPr/>
          </p:nvSpPr>
          <p:spPr>
            <a:xfrm>
              <a:off x="4754081" y="1255307"/>
              <a:ext cx="336234" cy="476889"/>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ahoma" pitchFamily="34" charset="0"/>
                  <a:ea typeface="Tahoma" pitchFamily="34" charset="0"/>
                  <a:cs typeface="Tahoma" pitchFamily="34" charset="0"/>
                </a:rPr>
                <a:t>B</a:t>
              </a:r>
              <a:endParaRPr lang="en-US" sz="6000" dirty="0"/>
            </a:p>
          </p:txBody>
        </p:sp>
        <mc:AlternateContent xmlns:mc="http://schemas.openxmlformats.org/markup-compatibility/2006" xmlns:a14="http://schemas.microsoft.com/office/drawing/2010/main">
          <mc:Choice Requires="a14">
            <p:sp>
              <p:nvSpPr>
                <p:cNvPr id="68" name="TextBox 67"/>
                <p:cNvSpPr txBox="1"/>
                <p:nvPr/>
              </p:nvSpPr>
              <p:spPr>
                <a:xfrm>
                  <a:off x="4904223" y="1346110"/>
                  <a:ext cx="2499126" cy="391497"/>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nl-NL" sz="6000" b="1">
                            <a:latin typeface="Cambria Math"/>
                          </a:rPr>
                          <m:t>(−∞;−</m:t>
                        </m:r>
                        <m:r>
                          <a:rPr lang="nl-NL" sz="6000" b="1">
                            <a:latin typeface="Cambria Math"/>
                          </a:rPr>
                          <m:t>𝟒</m:t>
                        </m:r>
                        <m:r>
                          <a:rPr lang="nl-NL" sz="6000" b="1">
                            <a:latin typeface="Cambria Math"/>
                          </a:rPr>
                          <m:t>)∪(</m:t>
                        </m:r>
                        <m:r>
                          <a:rPr lang="nl-NL" sz="6000" b="1">
                            <a:latin typeface="Cambria Math"/>
                          </a:rPr>
                          <m:t>𝟑</m:t>
                        </m:r>
                        <m:r>
                          <a:rPr lang="nl-NL" sz="6000" b="1">
                            <a:latin typeface="Cambria Math"/>
                          </a:rPr>
                          <m:t>;+∞)</m:t>
                        </m:r>
                        <m:r>
                          <m:rPr>
                            <m:nor/>
                          </m:rPr>
                          <a:rPr lang="nl-NL" sz="6000" dirty="0"/>
                          <m:t>.</m:t>
                        </m:r>
                      </m:oMath>
                    </m:oMathPara>
                  </a14:m>
                  <a:endParaRPr lang="en-US" sz="60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904223" y="1346110"/>
                  <a:ext cx="2499126" cy="391497"/>
                </a:xfrm>
                <a:prstGeom prst="rect">
                  <a:avLst/>
                </a:prstGeom>
                <a:blipFill rotWithShape="1">
                  <a:blip r:embed="rId4"/>
                  <a:stretch>
                    <a:fillRect/>
                  </a:stretch>
                </a:blipFill>
              </p:spPr>
              <p:txBody>
                <a:bodyPr/>
                <a:lstStyle/>
                <a:p>
                  <a:r>
                    <a:rPr lang="en-US">
                      <a:noFill/>
                    </a:rPr>
                    <a:t> </a:t>
                  </a:r>
                </a:p>
              </p:txBody>
            </p:sp>
          </mc:Fallback>
        </mc:AlternateContent>
      </p:grpSp>
      <p:grpSp>
        <p:nvGrpSpPr>
          <p:cNvPr id="14" name="Group 13"/>
          <p:cNvGrpSpPr/>
          <p:nvPr/>
        </p:nvGrpSpPr>
        <p:grpSpPr>
          <a:xfrm>
            <a:off x="919231" y="4408194"/>
            <a:ext cx="9445556" cy="2163894"/>
            <a:chOff x="7413962" y="1193853"/>
            <a:chExt cx="4722163" cy="617268"/>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3" name="Oval 72"/>
            <p:cNvSpPr/>
            <p:nvPr/>
          </p:nvSpPr>
          <p:spPr>
            <a:xfrm>
              <a:off x="7413962" y="1266562"/>
              <a:ext cx="760279" cy="45829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C</a:t>
              </a:r>
              <a:endParaRPr lang="en-US" sz="6000" dirty="0"/>
            </a:p>
          </p:txBody>
        </p:sp>
        <mc:AlternateContent xmlns:mc="http://schemas.openxmlformats.org/markup-compatibility/2006" xmlns:a14="http://schemas.microsoft.com/office/drawing/2010/main">
          <mc:Choice Requires="a14">
            <p:sp>
              <p:nvSpPr>
                <p:cNvPr id="74" name="TextBox 73"/>
                <p:cNvSpPr txBox="1"/>
                <p:nvPr/>
              </p:nvSpPr>
              <p:spPr>
                <a:xfrm>
                  <a:off x="8047486" y="1335604"/>
                  <a:ext cx="4088639" cy="358499"/>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nl-NL" sz="6000" b="1">
                            <a:latin typeface="Cambria Math"/>
                          </a:rPr>
                          <m:t>(−</m:t>
                        </m:r>
                        <m:r>
                          <a:rPr lang="nl-NL" sz="6000" b="1">
                            <a:latin typeface="Cambria Math"/>
                          </a:rPr>
                          <m:t>𝟖</m:t>
                        </m:r>
                        <m:r>
                          <a:rPr lang="nl-NL" sz="6000" b="1">
                            <a:latin typeface="Cambria Math"/>
                          </a:rPr>
                          <m:t>;</m:t>
                        </m:r>
                        <m:r>
                          <a:rPr lang="nl-NL" sz="6000" b="1">
                            <a:latin typeface="Cambria Math"/>
                          </a:rPr>
                          <m:t>𝟑</m:t>
                        </m:r>
                        <m:r>
                          <a:rPr lang="nl-NL" sz="6000" b="1">
                            <a:latin typeface="Cambria Math"/>
                          </a:rPr>
                          <m:t>)\</m:t>
                        </m:r>
                        <m:d>
                          <m:dPr>
                            <m:begChr m:val="{"/>
                            <m:endChr m:val="}"/>
                            <m:ctrlPr>
                              <a:rPr lang="en-US" sz="6000" b="1" i="1">
                                <a:latin typeface="Cambria Math" panose="02040503050406030204" pitchFamily="18" charset="0"/>
                              </a:rPr>
                            </m:ctrlPr>
                          </m:dPr>
                          <m:e>
                            <m:r>
                              <a:rPr lang="nl-NL" sz="6000" b="1">
                                <a:latin typeface="Cambria Math"/>
                              </a:rPr>
                              <m:t>−</m:t>
                            </m:r>
                            <m:r>
                              <a:rPr lang="nl-NL" sz="6000" b="1">
                                <a:latin typeface="Cambria Math"/>
                              </a:rPr>
                              <m:t>𝟒</m:t>
                            </m:r>
                          </m:e>
                        </m:d>
                        <m:r>
                          <m:rPr>
                            <m:nor/>
                          </m:rPr>
                          <a:rPr lang="nl-NL" sz="6000" dirty="0"/>
                          <m:t>.</m:t>
                        </m:r>
                      </m:oMath>
                    </m:oMathPara>
                  </a14:m>
                  <a:endParaRPr lang="en-US" sz="6000" b="1" dirty="0"/>
                </a:p>
              </p:txBody>
            </p:sp>
          </mc:Choice>
          <mc:Fallback xmlns="">
            <p:sp>
              <p:nvSpPr>
                <p:cNvPr id="74" name="TextBox 73"/>
                <p:cNvSpPr txBox="1">
                  <a:spLocks noRot="1" noChangeAspect="1" noMove="1" noResize="1" noEditPoints="1" noAdjustHandles="1" noChangeArrowheads="1" noChangeShapeType="1" noTextEdit="1"/>
                </p:cNvSpPr>
                <p:nvPr/>
              </p:nvSpPr>
              <p:spPr>
                <a:xfrm>
                  <a:off x="8047486" y="1335604"/>
                  <a:ext cx="4088639" cy="358499"/>
                </a:xfrm>
                <a:prstGeom prst="rect">
                  <a:avLst/>
                </a:prstGeom>
                <a:blipFill rotWithShape="1">
                  <a:blip r:embed="rId5"/>
                  <a:stretch>
                    <a:fillRect/>
                  </a:stretch>
                </a:blipFill>
              </p:spPr>
              <p:txBody>
                <a:bodyPr/>
                <a:lstStyle/>
                <a:p>
                  <a:r>
                    <a:rPr lang="en-US">
                      <a:noFill/>
                    </a:rPr>
                    <a:t> </a:t>
                  </a:r>
                </a:p>
              </p:txBody>
            </p:sp>
          </mc:Fallback>
        </mc:AlternateContent>
      </p:grpSp>
      <p:grpSp>
        <p:nvGrpSpPr>
          <p:cNvPr id="3" name="Group 2"/>
          <p:cNvGrpSpPr/>
          <p:nvPr/>
        </p:nvGrpSpPr>
        <p:grpSpPr>
          <a:xfrm>
            <a:off x="11373094" y="4443620"/>
            <a:ext cx="11860108" cy="2082057"/>
            <a:chOff x="9355212" y="1182823"/>
            <a:chExt cx="2756267" cy="617268"/>
          </a:xfrm>
        </p:grpSpPr>
        <p:sp>
          <p:nvSpPr>
            <p:cNvPr id="75" name="Rectangle 74"/>
            <p:cNvSpPr/>
            <p:nvPr/>
          </p:nvSpPr>
          <p:spPr>
            <a:xfrm>
              <a:off x="9551159" y="118282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6" name="Oval 75"/>
            <p:cNvSpPr/>
            <p:nvPr/>
          </p:nvSpPr>
          <p:spPr>
            <a:xfrm>
              <a:off x="9355212" y="1240479"/>
              <a:ext cx="335514" cy="480147"/>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D</a:t>
              </a:r>
              <a:endParaRPr lang="en-US" sz="6000" dirty="0"/>
            </a:p>
          </p:txBody>
        </p:sp>
        <mc:AlternateContent xmlns:mc="http://schemas.openxmlformats.org/markup-compatibility/2006" xmlns:a14="http://schemas.microsoft.com/office/drawing/2010/main">
          <mc:Choice Requires="a14">
            <p:sp>
              <p:nvSpPr>
                <p:cNvPr id="77" name="TextBox 76"/>
                <p:cNvSpPr txBox="1"/>
                <p:nvPr/>
              </p:nvSpPr>
              <p:spPr>
                <a:xfrm>
                  <a:off x="9829233" y="1322705"/>
                  <a:ext cx="1952189" cy="372590"/>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nl-NL" sz="6000" b="1">
                            <a:latin typeface="Cambria Math"/>
                          </a:rPr>
                          <m:t>(−</m:t>
                        </m:r>
                        <m:r>
                          <a:rPr lang="nl-NL" sz="6000" b="1">
                            <a:latin typeface="Cambria Math"/>
                          </a:rPr>
                          <m:t>𝟒</m:t>
                        </m:r>
                        <m:r>
                          <a:rPr lang="nl-NL" sz="6000" b="1">
                            <a:latin typeface="Cambria Math"/>
                          </a:rPr>
                          <m:t>;</m:t>
                        </m:r>
                        <m:r>
                          <a:rPr lang="nl-NL" sz="6000" b="1">
                            <a:latin typeface="Cambria Math"/>
                          </a:rPr>
                          <m:t>𝟑</m:t>
                        </m:r>
                        <m:r>
                          <a:rPr lang="nl-NL" sz="6000" b="1">
                            <a:latin typeface="Cambria Math"/>
                          </a:rPr>
                          <m:t>)</m:t>
                        </m:r>
                        <m:r>
                          <m:rPr>
                            <m:nor/>
                          </m:rPr>
                          <a:rPr lang="nl-NL" sz="6000" b="1" dirty="0"/>
                          <m:t>.</m:t>
                        </m:r>
                      </m:oMath>
                    </m:oMathPara>
                  </a14:m>
                  <a:endParaRPr lang="en-US" sz="6000" dirty="0"/>
                </a:p>
              </p:txBody>
            </p:sp>
          </mc:Choice>
          <mc:Fallback xmlns="">
            <p:sp>
              <p:nvSpPr>
                <p:cNvPr id="77" name="TextBox 76"/>
                <p:cNvSpPr txBox="1">
                  <a:spLocks noRot="1" noChangeAspect="1" noMove="1" noResize="1" noEditPoints="1" noAdjustHandles="1" noChangeArrowheads="1" noChangeShapeType="1" noTextEdit="1"/>
                </p:cNvSpPr>
                <p:nvPr/>
              </p:nvSpPr>
              <p:spPr>
                <a:xfrm>
                  <a:off x="9829233" y="1322705"/>
                  <a:ext cx="1952189" cy="372590"/>
                </a:xfrm>
                <a:prstGeom prst="rect">
                  <a:avLst/>
                </a:prstGeom>
                <a:blipFill rotWithShape="1">
                  <a:blip r:embed="rId6"/>
                  <a:stretch>
                    <a:fillRect/>
                  </a:stretch>
                </a:blipFill>
              </p:spPr>
              <p:txBody>
                <a:bodyPr/>
                <a:lstStyle/>
                <a:p>
                  <a:r>
                    <a:rPr lang="en-US">
                      <a:noFill/>
                    </a:rPr>
                    <a:t> </a:t>
                  </a:r>
                </a:p>
              </p:txBody>
            </p:sp>
          </mc:Fallback>
        </mc:AlternateContent>
      </p:grpSp>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sz="6000"/>
          </a:p>
        </p:txBody>
      </p:sp>
      <p:sp>
        <p:nvSpPr>
          <p:cNvPr id="45" name="Oval 44"/>
          <p:cNvSpPr/>
          <p:nvPr/>
        </p:nvSpPr>
        <p:spPr>
          <a:xfrm>
            <a:off x="820794" y="4597277"/>
            <a:ext cx="1717630" cy="173819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000" b="1" dirty="0">
                <a:latin typeface="Tahoma" pitchFamily="34" charset="0"/>
                <a:ea typeface="Tahoma" pitchFamily="34" charset="0"/>
                <a:cs typeface="Tahoma" pitchFamily="34" charset="0"/>
              </a:rPr>
              <a:t>C </a:t>
            </a:r>
            <a:endParaRPr lang="en-US" sz="6000" dirty="0"/>
          </a:p>
        </p:txBody>
      </p:sp>
      <mc:AlternateContent xmlns:mc="http://schemas.openxmlformats.org/markup-compatibility/2006" xmlns:a14="http://schemas.microsoft.com/office/drawing/2010/main">
        <mc:Choice Requires="a14">
          <p:sp>
            <p:nvSpPr>
              <p:cNvPr id="46" name="Rectangle 45"/>
              <p:cNvSpPr/>
              <p:nvPr/>
            </p:nvSpPr>
            <p:spPr>
              <a:xfrm>
                <a:off x="4206197" y="7727576"/>
                <a:ext cx="17221200" cy="1849940"/>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en-US" sz="6000" dirty="0" smtClean="0">
                          <a:latin typeface="Times New Roman" pitchFamily="18" charset="0"/>
                          <a:ea typeface="Calibri" panose="020F0502020204030204" pitchFamily="34" charset="0"/>
                          <a:cs typeface="Times New Roman" pitchFamily="18" charset="0"/>
                        </a:rPr>
                        <m:t>Đ</m:t>
                      </m:r>
                      <m:r>
                        <m:rPr>
                          <m:nor/>
                        </m:rPr>
                        <a:rPr lang="en-US" sz="6000" b="0" i="0" dirty="0" smtClean="0">
                          <a:latin typeface="Times New Roman" pitchFamily="18" charset="0"/>
                          <a:ea typeface="Calibri" panose="020F0502020204030204" pitchFamily="34" charset="0"/>
                          <a:cs typeface="Times New Roman" pitchFamily="18" charset="0"/>
                        </a:rPr>
                        <m:t>i</m:t>
                      </m:r>
                      <m:r>
                        <m:rPr>
                          <m:nor/>
                        </m:rPr>
                        <a:rPr lang="en-US" sz="6000" b="0" i="0" dirty="0" smtClean="0">
                          <a:latin typeface="Times New Roman" pitchFamily="18" charset="0"/>
                          <a:ea typeface="Calibri" panose="020F0502020204030204" pitchFamily="34" charset="0"/>
                          <a:cs typeface="Times New Roman" pitchFamily="18" charset="0"/>
                        </a:rPr>
                        <m:t>ề</m:t>
                      </m:r>
                      <m:r>
                        <m:rPr>
                          <m:nor/>
                        </m:rPr>
                        <a:rPr lang="en-US" sz="6000" b="0" i="0" dirty="0" smtClean="0">
                          <a:latin typeface="Times New Roman" pitchFamily="18" charset="0"/>
                          <a:ea typeface="Calibri" panose="020F0502020204030204" pitchFamily="34" charset="0"/>
                          <a:cs typeface="Times New Roman" pitchFamily="18" charset="0"/>
                        </a:rPr>
                        <m:t>u</m:t>
                      </m:r>
                      <m:r>
                        <m:rPr>
                          <m:nor/>
                        </m:rPr>
                        <a:rPr lang="en-US" sz="6000" b="0" i="0" dirty="0" smtClean="0">
                          <a:latin typeface="Times New Roman" pitchFamily="18" charset="0"/>
                          <a:ea typeface="Calibri" panose="020F0502020204030204" pitchFamily="34" charset="0"/>
                          <a:cs typeface="Times New Roman" pitchFamily="18" charset="0"/>
                        </a:rPr>
                        <m:t> </m:t>
                      </m:r>
                      <m:r>
                        <m:rPr>
                          <m:nor/>
                        </m:rPr>
                        <a:rPr lang="en-US" sz="6000" b="0" i="0" dirty="0" smtClean="0">
                          <a:latin typeface="Times New Roman" pitchFamily="18" charset="0"/>
                          <a:ea typeface="Calibri" panose="020F0502020204030204" pitchFamily="34" charset="0"/>
                          <a:cs typeface="Times New Roman" pitchFamily="18" charset="0"/>
                        </a:rPr>
                        <m:t>ki</m:t>
                      </m:r>
                      <m:r>
                        <m:rPr>
                          <m:nor/>
                        </m:rPr>
                        <a:rPr lang="en-US" sz="6000" b="0" i="0" dirty="0" smtClean="0">
                          <a:latin typeface="Times New Roman" pitchFamily="18" charset="0"/>
                          <a:ea typeface="Calibri" panose="020F0502020204030204" pitchFamily="34" charset="0"/>
                          <a:cs typeface="Times New Roman" pitchFamily="18" charset="0"/>
                        </a:rPr>
                        <m:t>ệ</m:t>
                      </m:r>
                      <m:r>
                        <m:rPr>
                          <m:nor/>
                        </m:rPr>
                        <a:rPr lang="en-US" sz="6000" b="0" i="0" dirty="0" smtClean="0">
                          <a:latin typeface="Times New Roman" pitchFamily="18" charset="0"/>
                          <a:ea typeface="Calibri" panose="020F0502020204030204" pitchFamily="34" charset="0"/>
                          <a:cs typeface="Times New Roman" pitchFamily="18" charset="0"/>
                        </a:rPr>
                        <m:t>n</m:t>
                      </m:r>
                      <m:r>
                        <m:rPr>
                          <m:nor/>
                        </m:rPr>
                        <a:rPr lang="en-US" sz="6000" b="0" i="0" dirty="0" smtClean="0">
                          <a:latin typeface="Times New Roman" pitchFamily="18" charset="0"/>
                          <a:ea typeface="Calibri" panose="020F0502020204030204" pitchFamily="34" charset="0"/>
                          <a:cs typeface="Times New Roman" pitchFamily="18" charset="0"/>
                        </a:rPr>
                        <m:t> </m:t>
                      </m:r>
                      <m:r>
                        <m:rPr>
                          <m:nor/>
                        </m:rPr>
                        <a:rPr lang="en-US" sz="6000" b="0" i="0" dirty="0" smtClean="0">
                          <a:latin typeface="Times New Roman" pitchFamily="18" charset="0"/>
                          <a:ea typeface="Calibri" panose="020F0502020204030204" pitchFamily="34" charset="0"/>
                          <a:cs typeface="Times New Roman" pitchFamily="18" charset="0"/>
                        </a:rPr>
                        <m:t>x</m:t>
                      </m:r>
                      <m:r>
                        <m:rPr>
                          <m:nor/>
                        </m:rPr>
                        <a:rPr lang="en-US" sz="6000" b="0" i="0" dirty="0" smtClean="0">
                          <a:latin typeface="Times New Roman" pitchFamily="18" charset="0"/>
                          <a:ea typeface="Calibri" panose="020F0502020204030204" pitchFamily="34" charset="0"/>
                          <a:cs typeface="Times New Roman" pitchFamily="18" charset="0"/>
                        </a:rPr>
                        <m:t>á</m:t>
                      </m:r>
                      <m:r>
                        <m:rPr>
                          <m:nor/>
                        </m:rPr>
                        <a:rPr lang="en-US" sz="6000" b="0" i="0" dirty="0" smtClean="0">
                          <a:latin typeface="Times New Roman" pitchFamily="18" charset="0"/>
                          <a:ea typeface="Calibri" panose="020F0502020204030204" pitchFamily="34" charset="0"/>
                          <a:cs typeface="Times New Roman" pitchFamily="18" charset="0"/>
                        </a:rPr>
                        <m:t>c</m:t>
                      </m:r>
                      <m:r>
                        <m:rPr>
                          <m:nor/>
                        </m:rPr>
                        <a:rPr lang="en-US" sz="6000" b="0" i="0" dirty="0" smtClean="0">
                          <a:latin typeface="Times New Roman" pitchFamily="18" charset="0"/>
                          <a:ea typeface="Calibri" panose="020F0502020204030204" pitchFamily="34" charset="0"/>
                          <a:cs typeface="Times New Roman" pitchFamily="18" charset="0"/>
                        </a:rPr>
                        <m:t> đị</m:t>
                      </m:r>
                      <m:r>
                        <m:rPr>
                          <m:nor/>
                        </m:rPr>
                        <a:rPr lang="en-US" sz="6000" b="0" i="0" dirty="0" smtClean="0">
                          <a:latin typeface="Times New Roman" pitchFamily="18" charset="0"/>
                          <a:ea typeface="Calibri" panose="020F0502020204030204" pitchFamily="34" charset="0"/>
                          <a:cs typeface="Times New Roman" pitchFamily="18" charset="0"/>
                        </a:rPr>
                        <m:t>nh</m:t>
                      </m:r>
                      <m:r>
                        <m:rPr>
                          <m:nor/>
                        </m:rPr>
                        <a:rPr lang="vi-VN" sz="6000" dirty="0" smtClean="0">
                          <a:latin typeface="Times New Roman" panose="02020603050405020304" pitchFamily="18" charset="0"/>
                          <a:ea typeface="Calibri" panose="020F0502020204030204" pitchFamily="34" charset="0"/>
                          <a:cs typeface="Times New Roman" panose="02020603050405020304" pitchFamily="18" charset="0"/>
                        </a:rPr>
                        <m:t>:</m:t>
                      </m:r>
                      <m:d>
                        <m:dPr>
                          <m:begChr m:val="{"/>
                          <m:endChr m:val=""/>
                          <m:ctrlPr>
                            <a:rPr lang="en-US" sz="6000" i="1">
                              <a:latin typeface="Cambria Math" panose="02040503050406030204" pitchFamily="18" charset="0"/>
                            </a:rPr>
                          </m:ctrlPr>
                        </m:dPr>
                        <m:e>
                          <m:eqArr>
                            <m:eqArrPr>
                              <m:ctrlPr>
                                <a:rPr lang="en-US" sz="6000" i="1">
                                  <a:latin typeface="Cambria Math" panose="02040503050406030204" pitchFamily="18" charset="0"/>
                                </a:rPr>
                              </m:ctrlPr>
                            </m:eqArrPr>
                            <m:e>
                              <m:sSup>
                                <m:sSupPr>
                                  <m:ctrlPr>
                                    <a:rPr lang="en-US" sz="6000" i="1">
                                      <a:latin typeface="Cambria Math" panose="02040503050406030204" pitchFamily="18" charset="0"/>
                                    </a:rPr>
                                  </m:ctrlPr>
                                </m:sSupPr>
                                <m:e>
                                  <m:r>
                                    <a:rPr lang="en-US" sz="6000" i="1">
                                      <a:latin typeface="Cambria Math"/>
                                    </a:rPr>
                                    <m:t>𝑥</m:t>
                                  </m:r>
                                </m:e>
                                <m:sup>
                                  <m:r>
                                    <a:rPr lang="en-US" sz="6000" i="1">
                                      <a:latin typeface="Cambria Math"/>
                                    </a:rPr>
                                    <m:t>2</m:t>
                                  </m:r>
                                </m:sup>
                              </m:sSup>
                              <m:r>
                                <a:rPr lang="en-US" sz="6000" i="1">
                                  <a:latin typeface="Cambria Math"/>
                                </a:rPr>
                                <m:t>−16≠0</m:t>
                              </m:r>
                            </m:e>
                            <m:e>
                              <m:r>
                                <a:rPr lang="en-US" sz="6000" i="1">
                                  <a:latin typeface="Cambria Math"/>
                                </a:rPr>
                                <m:t>24−5</m:t>
                              </m:r>
                              <m:r>
                                <a:rPr lang="en-US" sz="6000" i="1">
                                  <a:latin typeface="Cambria Math"/>
                                </a:rPr>
                                <m:t>𝑥</m:t>
                              </m:r>
                              <m:r>
                                <a:rPr lang="en-US" sz="6000" i="1">
                                  <a:latin typeface="Cambria Math"/>
                                </a:rPr>
                                <m:t>−</m:t>
                              </m:r>
                              <m:sSup>
                                <m:sSupPr>
                                  <m:ctrlPr>
                                    <a:rPr lang="en-US" sz="6000" i="1">
                                      <a:latin typeface="Cambria Math" panose="02040503050406030204" pitchFamily="18" charset="0"/>
                                    </a:rPr>
                                  </m:ctrlPr>
                                </m:sSupPr>
                                <m:e>
                                  <m:r>
                                    <a:rPr lang="en-US" sz="6000" i="1">
                                      <a:latin typeface="Cambria Math"/>
                                    </a:rPr>
                                    <m:t>𝑥</m:t>
                                  </m:r>
                                </m:e>
                                <m:sup>
                                  <m:r>
                                    <a:rPr lang="en-US" sz="6000" i="1">
                                      <a:latin typeface="Cambria Math"/>
                                    </a:rPr>
                                    <m:t>2</m:t>
                                  </m:r>
                                </m:sup>
                              </m:sSup>
                              <m:r>
                                <a:rPr lang="en-US" sz="6000" i="1">
                                  <a:latin typeface="Cambria Math"/>
                                </a:rPr>
                                <m:t>&gt;0</m:t>
                              </m:r>
                            </m:e>
                          </m:eqArr>
                        </m:e>
                      </m:d>
                    </m:oMath>
                  </m:oMathPara>
                </a14:m>
                <a:endParaRPr lang="en-US" sz="60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4206197" y="7727576"/>
                <a:ext cx="17221200" cy="184994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2252406" y="9677400"/>
                <a:ext cx="5404556" cy="17923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6000" i="1">
                          <a:latin typeface="Cambria Math"/>
                        </a:rPr>
                        <m:t>⇔</m:t>
                      </m:r>
                      <m:d>
                        <m:dPr>
                          <m:begChr m:val="{"/>
                          <m:endChr m:val=""/>
                          <m:ctrlPr>
                            <a:rPr lang="en-US" sz="6000" i="1">
                              <a:latin typeface="Cambria Math" panose="02040503050406030204" pitchFamily="18" charset="0"/>
                            </a:rPr>
                          </m:ctrlPr>
                        </m:dPr>
                        <m:e>
                          <m:eqArr>
                            <m:eqArrPr>
                              <m:ctrlPr>
                                <a:rPr lang="en-US" sz="6000" i="1">
                                  <a:latin typeface="Cambria Math" panose="02040503050406030204" pitchFamily="18" charset="0"/>
                                </a:rPr>
                              </m:ctrlPr>
                            </m:eqArrPr>
                            <m:e>
                              <m:r>
                                <a:rPr lang="en-US" sz="6000" i="1">
                                  <a:latin typeface="Cambria Math"/>
                                </a:rPr>
                                <m:t>𝑥</m:t>
                              </m:r>
                              <m:r>
                                <a:rPr lang="en-US" sz="6000" i="1">
                                  <a:latin typeface="Cambria Math"/>
                                </a:rPr>
                                <m:t>≠±4</m:t>
                              </m:r>
                            </m:e>
                            <m:e>
                              <m:r>
                                <a:rPr lang="en-US" sz="6000" i="1">
                                  <a:latin typeface="Cambria Math"/>
                                </a:rPr>
                                <m:t>𝑥</m:t>
                              </m:r>
                              <m:r>
                                <a:rPr lang="en-US" sz="6000" i="1">
                                  <a:latin typeface="Cambria Math"/>
                                </a:rPr>
                                <m:t>∈(−8;3)</m:t>
                              </m:r>
                            </m:e>
                          </m:eqArr>
                        </m:e>
                      </m:d>
                    </m:oMath>
                  </m:oMathPara>
                </a14:m>
                <a:endParaRPr lang="en-US" sz="6000" dirty="0"/>
              </a:p>
            </p:txBody>
          </p:sp>
        </mc:Choice>
        <mc:Fallback xmlns="">
          <p:sp>
            <p:nvSpPr>
              <p:cNvPr id="2" name="Rectangle 1"/>
              <p:cNvSpPr>
                <a:spLocks noRot="1" noChangeAspect="1" noMove="1" noResize="1" noEditPoints="1" noAdjustHandles="1" noChangeArrowheads="1" noChangeShapeType="1" noTextEdit="1"/>
              </p:cNvSpPr>
              <p:nvPr/>
            </p:nvSpPr>
            <p:spPr>
              <a:xfrm>
                <a:off x="12252406" y="9677400"/>
                <a:ext cx="5404556" cy="179235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2269787" y="11658600"/>
                <a:ext cx="7081041" cy="1015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6000" i="1">
                          <a:latin typeface="Cambria Math"/>
                        </a:rPr>
                        <m:t>⇔</m:t>
                      </m:r>
                      <m:r>
                        <a:rPr lang="en-US" sz="6000" i="1">
                          <a:latin typeface="Cambria Math"/>
                        </a:rPr>
                        <m:t>𝑥</m:t>
                      </m:r>
                      <m:r>
                        <a:rPr lang="en-US" sz="6000" i="1">
                          <a:latin typeface="Cambria Math"/>
                        </a:rPr>
                        <m:t>∈(−8;3)\</m:t>
                      </m:r>
                      <m:d>
                        <m:dPr>
                          <m:begChr m:val="{"/>
                          <m:endChr m:val="}"/>
                          <m:ctrlPr>
                            <a:rPr lang="en-US" sz="6000" i="1">
                              <a:latin typeface="Cambria Math" panose="02040503050406030204" pitchFamily="18" charset="0"/>
                            </a:rPr>
                          </m:ctrlPr>
                        </m:dPr>
                        <m:e>
                          <m:r>
                            <a:rPr lang="en-US" sz="6000" i="1">
                              <a:latin typeface="Cambria Math"/>
                            </a:rPr>
                            <m:t>−4</m:t>
                          </m:r>
                        </m:e>
                      </m:d>
                    </m:oMath>
                  </m:oMathPara>
                </a14:m>
                <a:endParaRPr lang="en-US" sz="6000" dirty="0"/>
              </a:p>
            </p:txBody>
          </p:sp>
        </mc:Choice>
        <mc:Fallback xmlns="">
          <p:sp>
            <p:nvSpPr>
              <p:cNvPr id="4" name="Rectangle 3"/>
              <p:cNvSpPr>
                <a:spLocks noRot="1" noChangeAspect="1" noMove="1" noResize="1" noEditPoints="1" noAdjustHandles="1" noChangeArrowheads="1" noChangeShapeType="1" noTextEdit="1"/>
              </p:cNvSpPr>
              <p:nvPr/>
            </p:nvSpPr>
            <p:spPr>
              <a:xfrm>
                <a:off x="12269787" y="11658600"/>
                <a:ext cx="7081041" cy="1015663"/>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4999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1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1000"/>
                                        <p:tgtEl>
                                          <p:spTgt spid="46"/>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1000"/>
                                        <p:tgtEl>
                                          <p:spTgt spid="6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5" grpId="0" animBg="1"/>
      <p:bldP spid="46" grpId="0"/>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50813" y="8458200"/>
            <a:ext cx="24537053" cy="5255075"/>
            <a:chOff x="122522" y="2598321"/>
            <a:chExt cx="12266929" cy="7127807"/>
          </a:xfrm>
        </p:grpSpPr>
        <p:sp>
          <p:nvSpPr>
            <p:cNvPr id="5" name="Rounded Rectangle 4"/>
            <p:cNvSpPr/>
            <p:nvPr/>
          </p:nvSpPr>
          <p:spPr>
            <a:xfrm>
              <a:off x="122522" y="2636717"/>
              <a:ext cx="12266929" cy="708941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6" name="Group 5"/>
            <p:cNvGrpSpPr/>
            <p:nvPr/>
          </p:nvGrpSpPr>
          <p:grpSpPr>
            <a:xfrm>
              <a:off x="203200" y="2598321"/>
              <a:ext cx="2428243" cy="1433115"/>
              <a:chOff x="1275608" y="4353540"/>
              <a:chExt cx="4760237" cy="2603900"/>
            </a:xfrm>
          </p:grpSpPr>
          <p:sp>
            <p:nvSpPr>
              <p:cNvPr id="7" name="Freeform 20"/>
              <p:cNvSpPr>
                <a:spLocks/>
              </p:cNvSpPr>
              <p:nvPr/>
            </p:nvSpPr>
            <p:spPr bwMode="auto">
              <a:xfrm rot="16200000" flipV="1">
                <a:off x="2790044" y="3711640"/>
                <a:ext cx="2419709" cy="4071892"/>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a:p>
            </p:txBody>
          </p:sp>
          <p:sp>
            <p:nvSpPr>
              <p:cNvPr id="8" name="TextBox 7"/>
              <p:cNvSpPr txBox="1"/>
              <p:nvPr/>
            </p:nvSpPr>
            <p:spPr>
              <a:xfrm>
                <a:off x="2187352" y="4353540"/>
                <a:ext cx="2749253" cy="2503054"/>
              </a:xfrm>
              <a:prstGeom prst="rect">
                <a:avLst/>
              </a:prstGeom>
              <a:noFill/>
            </p:spPr>
            <p:txBody>
              <a:bodyPr wrap="squar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4475131"/>
                <a:ext cx="852450" cy="2411557"/>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1" y="4783739"/>
                <a:ext cx="609074" cy="1696243"/>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p:grpSp>
        <p:nvGrpSpPr>
          <p:cNvPr id="20" name="Group 19"/>
          <p:cNvGrpSpPr/>
          <p:nvPr/>
        </p:nvGrpSpPr>
        <p:grpSpPr>
          <a:xfrm>
            <a:off x="290856" y="-11380"/>
            <a:ext cx="24128137" cy="2302360"/>
            <a:chOff x="534989" y="1869705"/>
            <a:chExt cx="23646864" cy="1930735"/>
          </a:xfrm>
        </p:grpSpPr>
        <p:grpSp>
          <p:nvGrpSpPr>
            <p:cNvPr id="21" name="Group 20"/>
            <p:cNvGrpSpPr/>
            <p:nvPr/>
          </p:nvGrpSpPr>
          <p:grpSpPr>
            <a:xfrm>
              <a:off x="534989" y="1869705"/>
              <a:ext cx="23561504" cy="1930735"/>
              <a:chOff x="534989" y="1647866"/>
              <a:chExt cx="23561504" cy="1930735"/>
            </a:xfrm>
          </p:grpSpPr>
          <p:sp>
            <p:nvSpPr>
              <p:cNvPr id="25" name="Rounded Rectangle 24"/>
              <p:cNvSpPr/>
              <p:nvPr/>
            </p:nvSpPr>
            <p:spPr bwMode="auto">
              <a:xfrm>
                <a:off x="755649" y="1720890"/>
                <a:ext cx="23340844"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262858" y="1702079"/>
                  <a:ext cx="2658427" cy="8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600" dirty="0" err="1">
                      <a:solidFill>
                        <a:schemeClr val="bg1"/>
                      </a:solidFill>
                      <a:latin typeface="Tahoma" pitchFamily="34" charset="0"/>
                      <a:cs typeface="Tahoma" pitchFamily="34" charset="0"/>
                    </a:rPr>
                    <a:t>Câu</a:t>
                  </a:r>
                  <a:r>
                    <a:rPr lang="en-US" sz="5600" dirty="0">
                      <a:solidFill>
                        <a:schemeClr val="bg1"/>
                      </a:solidFill>
                      <a:latin typeface="Tahoma" pitchFamily="34" charset="0"/>
                      <a:cs typeface="Tahoma" pitchFamily="34" charset="0"/>
                    </a:rPr>
                    <a:t> 12 </a:t>
                  </a:r>
                </a:p>
              </p:txBody>
            </p:sp>
          </p:grpSp>
        </p:grpSp>
        <mc:AlternateContent xmlns:mc="http://schemas.openxmlformats.org/markup-compatibility/2006" xmlns:a14="http://schemas.microsoft.com/office/drawing/2010/main">
          <mc:Choice Requires="a14">
            <p:sp>
              <p:nvSpPr>
                <p:cNvPr id="23" name="Rectangle 22"/>
                <p:cNvSpPr/>
                <p:nvPr/>
              </p:nvSpPr>
              <p:spPr>
                <a:xfrm>
                  <a:off x="1939336" y="1953316"/>
                  <a:ext cx="22242517" cy="774295"/>
                </a:xfrm>
                <a:prstGeom prst="rect">
                  <a:avLst/>
                </a:prstGeom>
                <a:noFill/>
              </p:spPr>
              <p:txBody>
                <a:bodyPr wrap="square" rtlCol="0">
                  <a:spAutoFit/>
                </a:bodyPr>
                <a:lstStyle/>
                <a:p>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pt-BR" sz="5400" b="1" dirty="0">
                      <a:solidFill>
                        <a:srgbClr val="FF0000"/>
                      </a:solidFill>
                    </a:rPr>
                    <a:t> </a:t>
                  </a:r>
                  <a:r>
                    <a:rPr lang="pt-BR" sz="5400" dirty="0">
                      <a:solidFill>
                        <a:schemeClr val="tx1"/>
                      </a:solidFill>
                    </a:rPr>
                    <a:t>Tính đạo hàm của hàm số </a:t>
                  </a:r>
                  <a14:m>
                    <m:oMath xmlns:m="http://schemas.openxmlformats.org/officeDocument/2006/math">
                      <m:r>
                        <a:rPr lang="en-US" sz="5400" b="0">
                          <a:solidFill>
                            <a:schemeClr val="tx1"/>
                          </a:solidFill>
                          <a:latin typeface="Cambria Math"/>
                        </a:rPr>
                        <m:t> </m:t>
                      </m:r>
                      <m:r>
                        <a:rPr lang="en-US" sz="5400" b="0" i="1">
                          <a:solidFill>
                            <a:schemeClr val="tx1"/>
                          </a:solidFill>
                          <a:latin typeface="Cambria Math"/>
                        </a:rPr>
                        <m:t>𝑦</m:t>
                      </m:r>
                      <m:r>
                        <a:rPr lang="en-US" sz="5400" b="0" i="1">
                          <a:solidFill>
                            <a:schemeClr val="tx1"/>
                          </a:solidFill>
                          <a:latin typeface="Cambria Math"/>
                        </a:rPr>
                        <m:t>=</m:t>
                      </m:r>
                      <m:func>
                        <m:funcPr>
                          <m:ctrlPr>
                            <a:rPr lang="en-US" sz="5400" i="1">
                              <a:solidFill>
                                <a:schemeClr val="tx1"/>
                              </a:solidFill>
                              <a:latin typeface="Cambria Math" panose="02040503050406030204" pitchFamily="18" charset="0"/>
                            </a:rPr>
                          </m:ctrlPr>
                        </m:funcPr>
                        <m:fName>
                          <m:sSub>
                            <m:sSubPr>
                              <m:ctrlPr>
                                <a:rPr lang="en-US" sz="5400" i="1">
                                  <a:solidFill>
                                    <a:schemeClr val="tx1"/>
                                  </a:solidFill>
                                  <a:latin typeface="Cambria Math" panose="02040503050406030204" pitchFamily="18" charset="0"/>
                                </a:rPr>
                              </m:ctrlPr>
                            </m:sSubPr>
                            <m:e>
                              <m:r>
                                <a:rPr lang="en-US" sz="5400" b="0" i="1">
                                  <a:solidFill>
                                    <a:schemeClr val="tx1"/>
                                  </a:solidFill>
                                  <a:latin typeface="Cambria Math"/>
                                </a:rPr>
                                <m:t>𝑙𝑜𝑔</m:t>
                              </m:r>
                            </m:e>
                            <m:sub>
                              <m:r>
                                <a:rPr lang="en-US" sz="5400" b="0" i="1">
                                  <a:solidFill>
                                    <a:schemeClr val="tx1"/>
                                  </a:solidFill>
                                  <a:latin typeface="Cambria Math"/>
                                </a:rPr>
                                <m:t>2020</m:t>
                              </m:r>
                            </m:sub>
                          </m:sSub>
                        </m:fName>
                        <m:e>
                          <m:d>
                            <m:dPr>
                              <m:ctrlPr>
                                <a:rPr lang="en-US" sz="5400" i="1">
                                  <a:solidFill>
                                    <a:schemeClr val="tx1"/>
                                  </a:solidFill>
                                  <a:latin typeface="Cambria Math" panose="02040503050406030204" pitchFamily="18" charset="0"/>
                                </a:rPr>
                              </m:ctrlPr>
                            </m:dPr>
                            <m:e>
                              <m:sSup>
                                <m:sSupPr>
                                  <m:ctrlPr>
                                    <a:rPr lang="en-US" sz="5400" i="1">
                                      <a:solidFill>
                                        <a:schemeClr val="tx1"/>
                                      </a:solidFill>
                                      <a:latin typeface="Cambria Math" panose="02040503050406030204" pitchFamily="18" charset="0"/>
                                    </a:rPr>
                                  </m:ctrlPr>
                                </m:sSupPr>
                                <m:e>
                                  <m:r>
                                    <a:rPr lang="en-US" sz="5400" b="0" i="1">
                                      <a:solidFill>
                                        <a:schemeClr val="tx1"/>
                                      </a:solidFill>
                                      <a:latin typeface="Cambria Math"/>
                                    </a:rPr>
                                    <m:t>𝑥</m:t>
                                  </m:r>
                                </m:e>
                                <m:sup>
                                  <m:r>
                                    <a:rPr lang="en-US" sz="5400" b="0" i="1">
                                      <a:solidFill>
                                        <a:schemeClr val="tx1"/>
                                      </a:solidFill>
                                      <a:latin typeface="Cambria Math"/>
                                    </a:rPr>
                                    <m:t>2</m:t>
                                  </m:r>
                                </m:sup>
                              </m:sSup>
                              <m:r>
                                <a:rPr lang="en-US" sz="5400" b="0" i="1">
                                  <a:solidFill>
                                    <a:schemeClr val="tx1"/>
                                  </a:solidFill>
                                  <a:latin typeface="Cambria Math"/>
                                </a:rPr>
                                <m:t>+1</m:t>
                              </m:r>
                            </m:e>
                          </m:d>
                        </m:e>
                      </m:func>
                    </m:oMath>
                  </a14:m>
                  <a:endParaRPr lang="nl-NL" sz="5400" dirty="0">
                    <a:solidFill>
                      <a:schemeClr val="tx1"/>
                    </a:solidFill>
                    <a:latin typeface="Times New Roman" pitchFamily="18" charset="0"/>
                    <a:cs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939336" y="1953316"/>
                  <a:ext cx="22242517" cy="774295"/>
                </a:xfrm>
                <a:prstGeom prst="rect">
                  <a:avLst/>
                </a:prstGeom>
                <a:blipFill rotWithShape="1">
                  <a:blip r:embed="rId2"/>
                  <a:stretch>
                    <a:fillRect t="-17763" b="-39474"/>
                  </a:stretch>
                </a:blipFill>
                <a:extLst/>
              </p:spPr>
              <p:txBody>
                <a:bodyPr/>
                <a:lstStyle/>
                <a:p>
                  <a:r>
                    <a:rPr lang="en-US">
                      <a:noFill/>
                    </a:rPr>
                    <a:t> </a:t>
                  </a:r>
                </a:p>
              </p:txBody>
            </p:sp>
          </mc:Fallback>
        </mc:AlternateContent>
      </p:grpSp>
      <p:grpSp>
        <p:nvGrpSpPr>
          <p:cNvPr id="12" name="Group 11"/>
          <p:cNvGrpSpPr/>
          <p:nvPr/>
        </p:nvGrpSpPr>
        <p:grpSpPr>
          <a:xfrm>
            <a:off x="1068387" y="2269123"/>
            <a:ext cx="10304707" cy="3042860"/>
            <a:chOff x="54126" y="1140914"/>
            <a:chExt cx="4672763" cy="659177"/>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0" name="Oval 69"/>
            <p:cNvSpPr/>
            <p:nvPr/>
          </p:nvSpPr>
          <p:spPr>
            <a:xfrm>
              <a:off x="54126" y="1271504"/>
              <a:ext cx="763574" cy="38216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71" name="TextBox 70"/>
                <p:cNvSpPr txBox="1"/>
                <p:nvPr/>
              </p:nvSpPr>
              <p:spPr>
                <a:xfrm>
                  <a:off x="549362" y="1140914"/>
                  <a:ext cx="4177527" cy="610075"/>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5400" b="1">
                            <a:latin typeface="Cambria Math"/>
                          </a:rPr>
                          <m:t>𝒚</m:t>
                        </m:r>
                        <m:r>
                          <a:rPr lang="vi-VN" sz="5400" b="1">
                            <a:latin typeface="Cambria Math"/>
                          </a:rPr>
                          <m:t>′=</m:t>
                        </m:r>
                        <m:f>
                          <m:fPr>
                            <m:ctrlPr>
                              <a:rPr lang="en-US" sz="5400" b="1" i="1">
                                <a:latin typeface="Cambria Math" panose="02040503050406030204" pitchFamily="18" charset="0"/>
                              </a:rPr>
                            </m:ctrlPr>
                          </m:fPr>
                          <m:num>
                            <m:r>
                              <a:rPr lang="vi-VN" sz="5400" b="1">
                                <a:latin typeface="Cambria Math"/>
                              </a:rPr>
                              <m:t>𝟐</m:t>
                            </m:r>
                            <m:r>
                              <a:rPr lang="vi-VN" sz="5400" b="1">
                                <a:latin typeface="Cambria Math"/>
                              </a:rPr>
                              <m:t>𝒙</m:t>
                            </m:r>
                          </m:num>
                          <m:den>
                            <m:r>
                              <a:rPr lang="en-US" sz="5400" b="1">
                                <a:latin typeface="Cambria Math"/>
                              </a:rPr>
                              <m:t>𝟐𝟎𝟐𝟎</m:t>
                            </m:r>
                          </m:den>
                        </m:f>
                        <m:r>
                          <a:rPr lang="vi-VN" sz="5400" b="1">
                            <a:latin typeface="Cambria Math"/>
                          </a:rPr>
                          <m:t>.</m:t>
                        </m:r>
                      </m:oMath>
                    </m:oMathPara>
                  </a14:m>
                  <a:endParaRPr lang="en-US" sz="5400" dirty="0"/>
                </a:p>
              </p:txBody>
            </p:sp>
          </mc:Choice>
          <mc:Fallback xmlns="">
            <p:sp>
              <p:nvSpPr>
                <p:cNvPr id="71" name="TextBox 70"/>
                <p:cNvSpPr txBox="1">
                  <a:spLocks noRot="1" noChangeAspect="1" noMove="1" noResize="1" noEditPoints="1" noAdjustHandles="1" noChangeArrowheads="1" noChangeShapeType="1" noTextEdit="1"/>
                </p:cNvSpPr>
                <p:nvPr/>
              </p:nvSpPr>
              <p:spPr>
                <a:xfrm>
                  <a:off x="549362" y="1140914"/>
                  <a:ext cx="4177527" cy="610075"/>
                </a:xfrm>
                <a:prstGeom prst="rect">
                  <a:avLst/>
                </a:prstGeom>
                <a:blipFill rotWithShape="1">
                  <a:blip r:embed="rId3"/>
                  <a:stretch>
                    <a:fillRect/>
                  </a:stretch>
                </a:blipFill>
              </p:spPr>
              <p:txBody>
                <a:bodyPr/>
                <a:lstStyle/>
                <a:p>
                  <a:r>
                    <a:rPr lang="en-US">
                      <a:noFill/>
                    </a:rPr>
                    <a:t> </a:t>
                  </a:r>
                </a:p>
              </p:txBody>
            </p:sp>
          </mc:Fallback>
        </mc:AlternateContent>
      </p:grpSp>
      <p:grpSp>
        <p:nvGrpSpPr>
          <p:cNvPr id="13" name="Group 12"/>
          <p:cNvGrpSpPr/>
          <p:nvPr/>
        </p:nvGrpSpPr>
        <p:grpSpPr>
          <a:xfrm>
            <a:off x="11280038" y="2330864"/>
            <a:ext cx="11962549" cy="2981119"/>
            <a:chOff x="4718776" y="1193853"/>
            <a:chExt cx="2786847" cy="617268"/>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6" name="Oval 65"/>
            <p:cNvSpPr/>
            <p:nvPr/>
          </p:nvSpPr>
          <p:spPr>
            <a:xfrm>
              <a:off x="4718776" y="1314604"/>
              <a:ext cx="406843" cy="358294"/>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68" name="TextBox 67"/>
                <p:cNvSpPr txBox="1"/>
                <p:nvPr/>
              </p:nvSpPr>
              <p:spPr>
                <a:xfrm>
                  <a:off x="4904223" y="1216119"/>
                  <a:ext cx="2499126" cy="484492"/>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6000" b="1">
                            <a:latin typeface="Cambria Math"/>
                          </a:rPr>
                          <m:t>𝒚</m:t>
                        </m:r>
                        <m:r>
                          <a:rPr lang="vi-VN" sz="6000" b="1">
                            <a:latin typeface="Cambria Math"/>
                          </a:rPr>
                          <m:t>′=</m:t>
                        </m:r>
                        <m:f>
                          <m:fPr>
                            <m:ctrlPr>
                              <a:rPr lang="en-US" sz="6000" b="1" i="1">
                                <a:latin typeface="Cambria Math" panose="02040503050406030204" pitchFamily="18" charset="0"/>
                              </a:rPr>
                            </m:ctrlPr>
                          </m:fPr>
                          <m:num>
                            <m:r>
                              <a:rPr lang="vi-VN" sz="6000" b="1">
                                <a:latin typeface="Cambria Math"/>
                              </a:rPr>
                              <m:t>𝟐</m:t>
                            </m:r>
                            <m:r>
                              <a:rPr lang="vi-VN" sz="6000" b="1">
                                <a:latin typeface="Cambria Math"/>
                              </a:rPr>
                              <m:t>𝒙</m:t>
                            </m:r>
                          </m:num>
                          <m:den>
                            <m:d>
                              <m:dPr>
                                <m:ctrlPr>
                                  <a:rPr lang="en-US" sz="6000" b="1" i="1">
                                    <a:latin typeface="Cambria Math" panose="02040503050406030204" pitchFamily="18" charset="0"/>
                                  </a:rPr>
                                </m:ctrlPr>
                              </m:dPr>
                              <m:e>
                                <m:sSup>
                                  <m:sSupPr>
                                    <m:ctrlPr>
                                      <a:rPr lang="en-US" sz="6000" b="1" i="1">
                                        <a:latin typeface="Cambria Math" panose="02040503050406030204" pitchFamily="18" charset="0"/>
                                      </a:rPr>
                                    </m:ctrlPr>
                                  </m:sSupPr>
                                  <m:e>
                                    <m:r>
                                      <a:rPr lang="vi-VN" sz="6000" b="1">
                                        <a:latin typeface="Cambria Math"/>
                                      </a:rPr>
                                      <m:t>𝒙</m:t>
                                    </m:r>
                                  </m:e>
                                  <m:sup>
                                    <m:r>
                                      <a:rPr lang="vi-VN" sz="6000" b="1">
                                        <a:latin typeface="Cambria Math"/>
                                      </a:rPr>
                                      <m:t>𝟐</m:t>
                                    </m:r>
                                  </m:sup>
                                </m:sSup>
                                <m:r>
                                  <a:rPr lang="vi-VN" sz="6000" b="1">
                                    <a:latin typeface="Cambria Math"/>
                                  </a:rPr>
                                  <m:t>+</m:t>
                                </m:r>
                                <m:r>
                                  <a:rPr lang="vi-VN" sz="6000" b="1">
                                    <a:latin typeface="Cambria Math"/>
                                  </a:rPr>
                                  <m:t>𝟏</m:t>
                                </m:r>
                              </m:e>
                            </m:d>
                            <m:func>
                              <m:funcPr>
                                <m:ctrlPr>
                                  <a:rPr lang="en-US" sz="6000" b="1" i="1">
                                    <a:latin typeface="Cambria Math" panose="02040503050406030204" pitchFamily="18" charset="0"/>
                                  </a:rPr>
                                </m:ctrlPr>
                              </m:funcPr>
                              <m:fName>
                                <m:r>
                                  <a:rPr lang="vi-VN" sz="6000" b="1">
                                    <a:latin typeface="Cambria Math"/>
                                  </a:rPr>
                                  <m:t>𝒍𝒏</m:t>
                                </m:r>
                              </m:fName>
                              <m:e>
                                <m:r>
                                  <a:rPr lang="vi-VN" sz="6000" b="1">
                                    <a:latin typeface="Cambria Math"/>
                                  </a:rPr>
                                  <m:t>𝟐</m:t>
                                </m:r>
                              </m:e>
                            </m:func>
                            <m:r>
                              <a:rPr lang="vi-VN" sz="6000" b="1">
                                <a:latin typeface="Cambria Math"/>
                              </a:rPr>
                              <m:t>𝟎</m:t>
                            </m:r>
                            <m:r>
                              <a:rPr lang="en-US" sz="6000" b="1">
                                <a:latin typeface="Cambria Math"/>
                              </a:rPr>
                              <m:t>𝟐𝟎</m:t>
                            </m:r>
                          </m:den>
                        </m:f>
                        <m:r>
                          <a:rPr lang="vi-VN" sz="6000" b="1">
                            <a:latin typeface="Cambria Math"/>
                          </a:rPr>
                          <m:t>.</m:t>
                        </m:r>
                      </m:oMath>
                    </m:oMathPara>
                  </a14:m>
                  <a:endParaRPr lang="en-US" sz="60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904223" y="1216119"/>
                  <a:ext cx="2499126" cy="484492"/>
                </a:xfrm>
                <a:prstGeom prst="rect">
                  <a:avLst/>
                </a:prstGeom>
                <a:blipFill rotWithShape="1">
                  <a:blip r:embed="rId4"/>
                  <a:stretch>
                    <a:fillRect/>
                  </a:stretch>
                </a:blipFill>
              </p:spPr>
              <p:txBody>
                <a:bodyPr/>
                <a:lstStyle/>
                <a:p>
                  <a:r>
                    <a:rPr lang="en-US">
                      <a:noFill/>
                    </a:rPr>
                    <a:t> </a:t>
                  </a:r>
                </a:p>
              </p:txBody>
            </p:sp>
          </mc:Fallback>
        </mc:AlternateContent>
      </p:grpSp>
      <p:grpSp>
        <p:nvGrpSpPr>
          <p:cNvPr id="14" name="Group 13"/>
          <p:cNvGrpSpPr/>
          <p:nvPr/>
        </p:nvGrpSpPr>
        <p:grpSpPr>
          <a:xfrm>
            <a:off x="919230" y="5424828"/>
            <a:ext cx="10453863" cy="3033372"/>
            <a:chOff x="7413962" y="1193853"/>
            <a:chExt cx="4684068" cy="617268"/>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3" name="Oval 72"/>
            <p:cNvSpPr/>
            <p:nvPr/>
          </p:nvSpPr>
          <p:spPr>
            <a:xfrm>
              <a:off x="7413962" y="1308202"/>
              <a:ext cx="760279" cy="34432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74" name="TextBox 73"/>
                <p:cNvSpPr txBox="1"/>
                <p:nvPr/>
              </p:nvSpPr>
              <p:spPr>
                <a:xfrm>
                  <a:off x="8009391" y="1237395"/>
                  <a:ext cx="4088639" cy="476146"/>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6000" b="1">
                            <a:latin typeface="Cambria Math"/>
                          </a:rPr>
                          <m:t>𝒚</m:t>
                        </m:r>
                        <m:r>
                          <a:rPr lang="vi-VN" sz="6000" b="1">
                            <a:latin typeface="Cambria Math"/>
                          </a:rPr>
                          <m:t>′=</m:t>
                        </m:r>
                        <m:f>
                          <m:fPr>
                            <m:ctrlPr>
                              <a:rPr lang="en-US" sz="6000" b="1" i="1">
                                <a:latin typeface="Cambria Math" panose="02040503050406030204" pitchFamily="18" charset="0"/>
                              </a:rPr>
                            </m:ctrlPr>
                          </m:fPr>
                          <m:num>
                            <m:r>
                              <a:rPr lang="vi-VN" sz="6000" b="1">
                                <a:latin typeface="Cambria Math"/>
                              </a:rPr>
                              <m:t>𝟏</m:t>
                            </m:r>
                          </m:num>
                          <m:den>
                            <m:d>
                              <m:dPr>
                                <m:ctrlPr>
                                  <a:rPr lang="en-US" sz="6000" b="1" i="1">
                                    <a:latin typeface="Cambria Math" panose="02040503050406030204" pitchFamily="18" charset="0"/>
                                  </a:rPr>
                                </m:ctrlPr>
                              </m:dPr>
                              <m:e>
                                <m:sSup>
                                  <m:sSupPr>
                                    <m:ctrlPr>
                                      <a:rPr lang="en-US" sz="6000" b="1" i="1">
                                        <a:latin typeface="Cambria Math" panose="02040503050406030204" pitchFamily="18" charset="0"/>
                                      </a:rPr>
                                    </m:ctrlPr>
                                  </m:sSupPr>
                                  <m:e>
                                    <m:r>
                                      <a:rPr lang="vi-VN" sz="6000" b="1">
                                        <a:latin typeface="Cambria Math"/>
                                      </a:rPr>
                                      <m:t>𝒙</m:t>
                                    </m:r>
                                  </m:e>
                                  <m:sup>
                                    <m:r>
                                      <a:rPr lang="vi-VN" sz="6000" b="1">
                                        <a:latin typeface="Cambria Math"/>
                                      </a:rPr>
                                      <m:t>𝟐</m:t>
                                    </m:r>
                                  </m:sup>
                                </m:sSup>
                                <m:r>
                                  <a:rPr lang="vi-VN" sz="6000" b="1">
                                    <a:latin typeface="Cambria Math"/>
                                  </a:rPr>
                                  <m:t>+</m:t>
                                </m:r>
                                <m:r>
                                  <a:rPr lang="vi-VN" sz="6000" b="1">
                                    <a:latin typeface="Cambria Math"/>
                                  </a:rPr>
                                  <m:t>𝟏</m:t>
                                </m:r>
                              </m:e>
                            </m:d>
                            <m:func>
                              <m:funcPr>
                                <m:ctrlPr>
                                  <a:rPr lang="en-US" sz="6000" b="1" i="1">
                                    <a:latin typeface="Cambria Math" panose="02040503050406030204" pitchFamily="18" charset="0"/>
                                  </a:rPr>
                                </m:ctrlPr>
                              </m:funcPr>
                              <m:fName>
                                <m:r>
                                  <a:rPr lang="vi-VN" sz="6000" b="1">
                                    <a:latin typeface="Cambria Math"/>
                                  </a:rPr>
                                  <m:t>𝒍𝒏</m:t>
                                </m:r>
                              </m:fName>
                              <m:e>
                                <m:r>
                                  <a:rPr lang="vi-VN" sz="6000" b="1">
                                    <a:latin typeface="Cambria Math"/>
                                  </a:rPr>
                                  <m:t>𝟐</m:t>
                                </m:r>
                              </m:e>
                            </m:func>
                            <m:r>
                              <a:rPr lang="vi-VN" sz="6000" b="1">
                                <a:latin typeface="Cambria Math"/>
                              </a:rPr>
                              <m:t>𝟎</m:t>
                            </m:r>
                            <m:r>
                              <a:rPr lang="en-US" sz="6000" b="1">
                                <a:latin typeface="Cambria Math"/>
                              </a:rPr>
                              <m:t>𝟐𝟎</m:t>
                            </m:r>
                          </m:den>
                        </m:f>
                        <m:r>
                          <a:rPr lang="vi-VN" sz="6000" b="1">
                            <a:latin typeface="Cambria Math"/>
                          </a:rPr>
                          <m:t>.</m:t>
                        </m:r>
                      </m:oMath>
                    </m:oMathPara>
                  </a14:m>
                  <a:endParaRPr lang="en-US" sz="6000" b="1" dirty="0"/>
                </a:p>
              </p:txBody>
            </p:sp>
          </mc:Choice>
          <mc:Fallback xmlns="">
            <p:sp>
              <p:nvSpPr>
                <p:cNvPr id="74" name="TextBox 73"/>
                <p:cNvSpPr txBox="1">
                  <a:spLocks noRot="1" noChangeAspect="1" noMove="1" noResize="1" noEditPoints="1" noAdjustHandles="1" noChangeArrowheads="1" noChangeShapeType="1" noTextEdit="1"/>
                </p:cNvSpPr>
                <p:nvPr/>
              </p:nvSpPr>
              <p:spPr>
                <a:xfrm>
                  <a:off x="8009391" y="1237395"/>
                  <a:ext cx="4088639" cy="476146"/>
                </a:xfrm>
                <a:prstGeom prst="rect">
                  <a:avLst/>
                </a:prstGeom>
                <a:blipFill rotWithShape="1">
                  <a:blip r:embed="rId5"/>
                  <a:stretch>
                    <a:fillRect/>
                  </a:stretch>
                </a:blipFill>
              </p:spPr>
              <p:txBody>
                <a:bodyPr/>
                <a:lstStyle/>
                <a:p>
                  <a:r>
                    <a:rPr lang="en-US">
                      <a:noFill/>
                    </a:rPr>
                    <a:t> </a:t>
                  </a:r>
                </a:p>
              </p:txBody>
            </p:sp>
          </mc:Fallback>
        </mc:AlternateContent>
      </p:grpSp>
      <p:grpSp>
        <p:nvGrpSpPr>
          <p:cNvPr id="3" name="Group 2"/>
          <p:cNvGrpSpPr/>
          <p:nvPr/>
        </p:nvGrpSpPr>
        <p:grpSpPr>
          <a:xfrm>
            <a:off x="11221505" y="5420312"/>
            <a:ext cx="12011697" cy="3066197"/>
            <a:chOff x="9319983" y="1182823"/>
            <a:chExt cx="2791496" cy="617268"/>
          </a:xfrm>
        </p:grpSpPr>
        <p:sp>
          <p:nvSpPr>
            <p:cNvPr id="75" name="Rectangle 74"/>
            <p:cNvSpPr/>
            <p:nvPr/>
          </p:nvSpPr>
          <p:spPr>
            <a:xfrm>
              <a:off x="9551159" y="118282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6" name="Oval 75"/>
            <p:cNvSpPr/>
            <p:nvPr/>
          </p:nvSpPr>
          <p:spPr>
            <a:xfrm>
              <a:off x="9319983" y="1316579"/>
              <a:ext cx="405971" cy="32794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77" name="TextBox 76"/>
                <p:cNvSpPr txBox="1"/>
                <p:nvPr/>
              </p:nvSpPr>
              <p:spPr>
                <a:xfrm>
                  <a:off x="9829233" y="1257488"/>
                  <a:ext cx="1952189" cy="471049"/>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vi-VN" sz="6000" b="1" i="1">
                                <a:latin typeface="Cambria Math" panose="02040503050406030204" pitchFamily="18" charset="0"/>
                              </a:rPr>
                            </m:ctrlPr>
                          </m:sSupPr>
                          <m:e>
                            <m:r>
                              <a:rPr lang="vi-VN" sz="6000" b="1">
                                <a:latin typeface="Cambria Math"/>
                              </a:rPr>
                              <m:t>𝒚</m:t>
                            </m:r>
                          </m:e>
                          <m:sup>
                            <m:r>
                              <a:rPr lang="vi-VN" sz="6000" b="1">
                                <a:latin typeface="Cambria Math"/>
                              </a:rPr>
                              <m:t>′</m:t>
                            </m:r>
                          </m:sup>
                        </m:sSup>
                        <m:r>
                          <a:rPr lang="vi-VN" sz="6000" b="1">
                            <a:latin typeface="Cambria Math"/>
                          </a:rPr>
                          <m:t>=</m:t>
                        </m:r>
                        <m:f>
                          <m:fPr>
                            <m:ctrlPr>
                              <a:rPr lang="en-US" sz="6000" b="1" i="1">
                                <a:latin typeface="Cambria Math" panose="02040503050406030204" pitchFamily="18" charset="0"/>
                              </a:rPr>
                            </m:ctrlPr>
                          </m:fPr>
                          <m:num>
                            <m:r>
                              <a:rPr lang="vi-VN" sz="6000" b="1">
                                <a:latin typeface="Cambria Math"/>
                              </a:rPr>
                              <m:t>𝟏</m:t>
                            </m:r>
                          </m:num>
                          <m:den>
                            <m:d>
                              <m:dPr>
                                <m:ctrlPr>
                                  <a:rPr lang="en-US" sz="6000" b="1" i="1">
                                    <a:latin typeface="Cambria Math" panose="02040503050406030204" pitchFamily="18" charset="0"/>
                                  </a:rPr>
                                </m:ctrlPr>
                              </m:dPr>
                              <m:e>
                                <m:sSup>
                                  <m:sSupPr>
                                    <m:ctrlPr>
                                      <a:rPr lang="en-US" sz="6000" b="1" i="1">
                                        <a:latin typeface="Cambria Math" panose="02040503050406030204" pitchFamily="18" charset="0"/>
                                      </a:rPr>
                                    </m:ctrlPr>
                                  </m:sSupPr>
                                  <m:e>
                                    <m:r>
                                      <a:rPr lang="vi-VN" sz="6000" b="1">
                                        <a:latin typeface="Cambria Math"/>
                                      </a:rPr>
                                      <m:t>𝒙</m:t>
                                    </m:r>
                                  </m:e>
                                  <m:sup>
                                    <m:r>
                                      <a:rPr lang="vi-VN" sz="6000" b="1">
                                        <a:latin typeface="Cambria Math"/>
                                      </a:rPr>
                                      <m:t>𝟐</m:t>
                                    </m:r>
                                  </m:sup>
                                </m:sSup>
                                <m:r>
                                  <a:rPr lang="vi-VN" sz="6000" b="1">
                                    <a:latin typeface="Cambria Math"/>
                                  </a:rPr>
                                  <m:t>+</m:t>
                                </m:r>
                                <m:r>
                                  <a:rPr lang="vi-VN" sz="6000" b="1">
                                    <a:latin typeface="Cambria Math"/>
                                  </a:rPr>
                                  <m:t>𝟏</m:t>
                                </m:r>
                              </m:e>
                            </m:d>
                          </m:den>
                        </m:f>
                        <m:r>
                          <a:rPr lang="vi-VN" sz="6000" b="1">
                            <a:latin typeface="Cambria Math"/>
                          </a:rPr>
                          <m:t>.</m:t>
                        </m:r>
                      </m:oMath>
                    </m:oMathPara>
                  </a14:m>
                  <a:endParaRPr lang="en-US" sz="6000" b="1" dirty="0"/>
                </a:p>
              </p:txBody>
            </p:sp>
          </mc:Choice>
          <mc:Fallback xmlns="">
            <p:sp>
              <p:nvSpPr>
                <p:cNvPr id="77" name="TextBox 76"/>
                <p:cNvSpPr txBox="1">
                  <a:spLocks noRot="1" noChangeAspect="1" noMove="1" noResize="1" noEditPoints="1" noAdjustHandles="1" noChangeArrowheads="1" noChangeShapeType="1" noTextEdit="1"/>
                </p:cNvSpPr>
                <p:nvPr/>
              </p:nvSpPr>
              <p:spPr>
                <a:xfrm>
                  <a:off x="9829233" y="1257488"/>
                  <a:ext cx="1952189" cy="471049"/>
                </a:xfrm>
                <a:prstGeom prst="rect">
                  <a:avLst/>
                </a:prstGeom>
                <a:blipFill rotWithShape="1">
                  <a:blip r:embed="rId6"/>
                  <a:stretch>
                    <a:fillRect/>
                  </a:stretch>
                </a:blipFill>
              </p:spPr>
              <p:txBody>
                <a:bodyPr/>
                <a:lstStyle/>
                <a:p>
                  <a:r>
                    <a:rPr lang="en-US">
                      <a:noFill/>
                    </a:rPr>
                    <a:t> </a:t>
                  </a:r>
                </a:p>
              </p:txBody>
            </p:sp>
          </mc:Fallback>
        </mc:AlternateContent>
      </p:grpSp>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
        <p:nvSpPr>
          <p:cNvPr id="45" name="Oval 44"/>
          <p:cNvSpPr/>
          <p:nvPr/>
        </p:nvSpPr>
        <p:spPr>
          <a:xfrm>
            <a:off x="11296627" y="2921342"/>
            <a:ext cx="1717630" cy="1717705"/>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B </a:t>
            </a:r>
            <a:endParaRPr lang="en-US" sz="6400" dirty="0"/>
          </a:p>
        </p:txBody>
      </p:sp>
      <mc:AlternateContent xmlns:mc="http://schemas.openxmlformats.org/markup-compatibility/2006" xmlns:a14="http://schemas.microsoft.com/office/drawing/2010/main">
        <mc:Choice Requires="a14">
          <p:sp>
            <p:nvSpPr>
              <p:cNvPr id="46" name="Rectangle 45"/>
              <p:cNvSpPr/>
              <p:nvPr/>
            </p:nvSpPr>
            <p:spPr>
              <a:xfrm>
                <a:off x="2417151" y="8915400"/>
                <a:ext cx="21054036" cy="2201190"/>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sSup>
                        <m:sSupPr>
                          <m:ctrlPr>
                            <a:rPr lang="en-US" sz="6000" i="1">
                              <a:latin typeface="Cambria Math" panose="02040503050406030204" pitchFamily="18" charset="0"/>
                            </a:rPr>
                          </m:ctrlPr>
                        </m:sSupPr>
                        <m:e>
                          <m:r>
                            <a:rPr lang="en-US" sz="6000" i="1">
                              <a:latin typeface="Cambria Math"/>
                            </a:rPr>
                            <m:t>𝑦</m:t>
                          </m:r>
                        </m:e>
                        <m:sup>
                          <m:r>
                            <a:rPr lang="en-US" sz="6000" i="1">
                              <a:latin typeface="Cambria Math"/>
                            </a:rPr>
                            <m:t>′</m:t>
                          </m:r>
                        </m:sup>
                      </m:sSup>
                      <m:r>
                        <a:rPr lang="en-US" sz="6000" i="1">
                          <a:latin typeface="Cambria Math"/>
                        </a:rPr>
                        <m:t>=</m:t>
                      </m:r>
                      <m:sSup>
                        <m:sSupPr>
                          <m:ctrlPr>
                            <a:rPr lang="en-US" sz="6000" i="1">
                              <a:latin typeface="Cambria Math" panose="02040503050406030204" pitchFamily="18" charset="0"/>
                            </a:rPr>
                          </m:ctrlPr>
                        </m:sSupPr>
                        <m:e>
                          <m:d>
                            <m:dPr>
                              <m:ctrlPr>
                                <a:rPr lang="en-US" sz="6000" i="1">
                                  <a:latin typeface="Cambria Math" panose="02040503050406030204" pitchFamily="18" charset="0"/>
                                </a:rPr>
                              </m:ctrlPr>
                            </m:dPr>
                            <m:e>
                              <m:func>
                                <m:funcPr>
                                  <m:ctrlPr>
                                    <a:rPr lang="en-US" sz="6000" i="1">
                                      <a:latin typeface="Cambria Math" panose="02040503050406030204" pitchFamily="18" charset="0"/>
                                    </a:rPr>
                                  </m:ctrlPr>
                                </m:funcPr>
                                <m:fName>
                                  <m:sSub>
                                    <m:sSubPr>
                                      <m:ctrlPr>
                                        <a:rPr lang="en-US" sz="6000" i="1">
                                          <a:latin typeface="Cambria Math" panose="02040503050406030204" pitchFamily="18" charset="0"/>
                                        </a:rPr>
                                      </m:ctrlPr>
                                    </m:sSubPr>
                                    <m:e>
                                      <m:r>
                                        <a:rPr lang="en-US" sz="6000" i="1">
                                          <a:latin typeface="Cambria Math"/>
                                        </a:rPr>
                                        <m:t>𝑙𝑜𝑔</m:t>
                                      </m:r>
                                    </m:e>
                                    <m:sub>
                                      <m:r>
                                        <a:rPr lang="en-US" sz="6000" i="1">
                                          <a:latin typeface="Cambria Math"/>
                                        </a:rPr>
                                        <m:t>2020</m:t>
                                      </m:r>
                                    </m:sub>
                                  </m:sSub>
                                </m:fName>
                                <m:e>
                                  <m:r>
                                    <a:rPr lang="en-US" sz="6000" i="1">
                                      <a:latin typeface="Cambria Math"/>
                                    </a:rPr>
                                    <m:t>(</m:t>
                                  </m:r>
                                </m:e>
                              </m:func>
                              <m:sSup>
                                <m:sSupPr>
                                  <m:ctrlPr>
                                    <a:rPr lang="en-US" sz="6000" i="1">
                                      <a:latin typeface="Cambria Math" panose="02040503050406030204" pitchFamily="18" charset="0"/>
                                    </a:rPr>
                                  </m:ctrlPr>
                                </m:sSupPr>
                                <m:e>
                                  <m:r>
                                    <a:rPr lang="en-US" sz="6000" i="1">
                                      <a:latin typeface="Cambria Math"/>
                                    </a:rPr>
                                    <m:t>𝑥</m:t>
                                  </m:r>
                                </m:e>
                                <m:sup>
                                  <m:r>
                                    <a:rPr lang="en-US" sz="6000" i="1">
                                      <a:latin typeface="Cambria Math"/>
                                    </a:rPr>
                                    <m:t>2</m:t>
                                  </m:r>
                                </m:sup>
                              </m:sSup>
                              <m:r>
                                <a:rPr lang="en-US" sz="6000" i="1">
                                  <a:latin typeface="Cambria Math"/>
                                </a:rPr>
                                <m:t>+1)</m:t>
                              </m:r>
                            </m:e>
                          </m:d>
                        </m:e>
                        <m:sup>
                          <m:r>
                            <a:rPr lang="en-US" sz="6000" i="1">
                              <a:latin typeface="Cambria Math"/>
                            </a:rPr>
                            <m:t>′</m:t>
                          </m:r>
                        </m:sup>
                      </m:sSup>
                      <m:r>
                        <a:rPr lang="en-US" sz="6000" i="1">
                          <a:latin typeface="Cambria Math"/>
                        </a:rPr>
                        <m:t>=</m:t>
                      </m:r>
                      <m:f>
                        <m:fPr>
                          <m:ctrlPr>
                            <a:rPr lang="en-US" sz="6000" i="1">
                              <a:latin typeface="Cambria Math" panose="02040503050406030204" pitchFamily="18" charset="0"/>
                            </a:rPr>
                          </m:ctrlPr>
                        </m:fPr>
                        <m:num>
                          <m:sSup>
                            <m:sSupPr>
                              <m:ctrlPr>
                                <a:rPr lang="en-US" sz="6000" i="1">
                                  <a:latin typeface="Cambria Math" panose="02040503050406030204" pitchFamily="18" charset="0"/>
                                </a:rPr>
                              </m:ctrlPr>
                            </m:sSupPr>
                            <m:e>
                              <m:d>
                                <m:dPr>
                                  <m:ctrlPr>
                                    <a:rPr lang="en-US" sz="6000" i="1">
                                      <a:latin typeface="Cambria Math" panose="02040503050406030204" pitchFamily="18" charset="0"/>
                                    </a:rPr>
                                  </m:ctrlPr>
                                </m:dPr>
                                <m:e>
                                  <m:sSup>
                                    <m:sSupPr>
                                      <m:ctrlPr>
                                        <a:rPr lang="en-US" sz="6000" i="1">
                                          <a:latin typeface="Cambria Math" panose="02040503050406030204" pitchFamily="18" charset="0"/>
                                        </a:rPr>
                                      </m:ctrlPr>
                                    </m:sSupPr>
                                    <m:e>
                                      <m:r>
                                        <a:rPr lang="en-US" sz="6000" i="1">
                                          <a:latin typeface="Cambria Math"/>
                                        </a:rPr>
                                        <m:t>𝑥</m:t>
                                      </m:r>
                                    </m:e>
                                    <m:sup>
                                      <m:r>
                                        <a:rPr lang="en-US" sz="6000" i="1">
                                          <a:latin typeface="Cambria Math"/>
                                        </a:rPr>
                                        <m:t>2</m:t>
                                      </m:r>
                                    </m:sup>
                                  </m:sSup>
                                  <m:r>
                                    <a:rPr lang="en-US" sz="6000" i="1">
                                      <a:latin typeface="Cambria Math"/>
                                    </a:rPr>
                                    <m:t>+1</m:t>
                                  </m:r>
                                </m:e>
                              </m:d>
                            </m:e>
                            <m:sup>
                              <m:r>
                                <a:rPr lang="en-US" sz="6000" i="1">
                                  <a:latin typeface="Cambria Math"/>
                                </a:rPr>
                                <m:t>′</m:t>
                              </m:r>
                            </m:sup>
                          </m:sSup>
                        </m:num>
                        <m:den>
                          <m:r>
                            <a:rPr lang="en-US" sz="6000" i="1">
                              <a:latin typeface="Cambria Math"/>
                            </a:rPr>
                            <m:t>(</m:t>
                          </m:r>
                          <m:sSup>
                            <m:sSupPr>
                              <m:ctrlPr>
                                <a:rPr lang="en-US" sz="6000" i="1">
                                  <a:latin typeface="Cambria Math" panose="02040503050406030204" pitchFamily="18" charset="0"/>
                                </a:rPr>
                              </m:ctrlPr>
                            </m:sSupPr>
                            <m:e>
                              <m:r>
                                <a:rPr lang="en-US" sz="6000" i="1">
                                  <a:latin typeface="Cambria Math"/>
                                </a:rPr>
                                <m:t>𝑥</m:t>
                              </m:r>
                            </m:e>
                            <m:sup>
                              <m:r>
                                <a:rPr lang="en-US" sz="6000" i="1">
                                  <a:latin typeface="Cambria Math"/>
                                </a:rPr>
                                <m:t>2</m:t>
                              </m:r>
                            </m:sup>
                          </m:sSup>
                          <m:r>
                            <a:rPr lang="en-US" sz="6000" i="1">
                              <a:latin typeface="Cambria Math"/>
                            </a:rPr>
                            <m:t>+1)</m:t>
                          </m:r>
                          <m:func>
                            <m:funcPr>
                              <m:ctrlPr>
                                <a:rPr lang="en-US" sz="6000" i="1">
                                  <a:latin typeface="Cambria Math" panose="02040503050406030204" pitchFamily="18" charset="0"/>
                                </a:rPr>
                              </m:ctrlPr>
                            </m:funcPr>
                            <m:fName>
                              <m:r>
                                <a:rPr lang="en-US" sz="6000" i="1">
                                  <a:latin typeface="Cambria Math"/>
                                </a:rPr>
                                <m:t>𝑙𝑛</m:t>
                              </m:r>
                            </m:fName>
                            <m:e>
                              <m:r>
                                <a:rPr lang="en-US" sz="6000" i="1">
                                  <a:latin typeface="Cambria Math"/>
                                </a:rPr>
                                <m:t>2</m:t>
                              </m:r>
                            </m:e>
                          </m:func>
                          <m:r>
                            <a:rPr lang="en-US" sz="6000" i="1">
                              <a:latin typeface="Cambria Math"/>
                            </a:rPr>
                            <m:t>020</m:t>
                          </m:r>
                        </m:den>
                      </m:f>
                    </m:oMath>
                  </m:oMathPara>
                </a14:m>
                <a:endParaRPr lang="en-US" sz="6000" dirty="0"/>
              </a:p>
            </p:txBody>
          </p:sp>
        </mc:Choice>
        <mc:Fallback xmlns="">
          <p:sp>
            <p:nvSpPr>
              <p:cNvPr id="46" name="Rectangle 45"/>
              <p:cNvSpPr>
                <a:spLocks noRot="1" noChangeAspect="1" noMove="1" noResize="1" noEditPoints="1" noAdjustHandles="1" noChangeArrowheads="1" noChangeShapeType="1" noTextEdit="1"/>
              </p:cNvSpPr>
              <p:nvPr/>
            </p:nvSpPr>
            <p:spPr>
              <a:xfrm>
                <a:off x="2417151" y="8915400"/>
                <a:ext cx="21054036" cy="220119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3544202" y="11201400"/>
                <a:ext cx="6726585" cy="1990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6000" i="1">
                          <a:latin typeface="Cambria Math"/>
                        </a:rPr>
                        <m:t>=</m:t>
                      </m:r>
                      <m:f>
                        <m:fPr>
                          <m:ctrlPr>
                            <a:rPr lang="en-US" sz="6000" i="1">
                              <a:latin typeface="Cambria Math" panose="02040503050406030204" pitchFamily="18" charset="0"/>
                            </a:rPr>
                          </m:ctrlPr>
                        </m:fPr>
                        <m:num>
                          <m:r>
                            <a:rPr lang="en-US" sz="6000" i="1">
                              <a:latin typeface="Cambria Math"/>
                            </a:rPr>
                            <m:t>2</m:t>
                          </m:r>
                          <m:r>
                            <a:rPr lang="en-US" sz="6000" i="1">
                              <a:latin typeface="Cambria Math"/>
                            </a:rPr>
                            <m:t>𝑥</m:t>
                          </m:r>
                        </m:num>
                        <m:den>
                          <m:r>
                            <a:rPr lang="en-US" sz="6000" i="1">
                              <a:latin typeface="Cambria Math"/>
                            </a:rPr>
                            <m:t>(</m:t>
                          </m:r>
                          <m:sSup>
                            <m:sSupPr>
                              <m:ctrlPr>
                                <a:rPr lang="en-US" sz="6000" i="1">
                                  <a:latin typeface="Cambria Math" panose="02040503050406030204" pitchFamily="18" charset="0"/>
                                </a:rPr>
                              </m:ctrlPr>
                            </m:sSupPr>
                            <m:e>
                              <m:r>
                                <a:rPr lang="en-US" sz="6000" i="1">
                                  <a:latin typeface="Cambria Math"/>
                                </a:rPr>
                                <m:t>𝑥</m:t>
                              </m:r>
                            </m:e>
                            <m:sup>
                              <m:r>
                                <a:rPr lang="en-US" sz="6000" i="1">
                                  <a:latin typeface="Cambria Math"/>
                                </a:rPr>
                                <m:t>2</m:t>
                              </m:r>
                            </m:sup>
                          </m:sSup>
                          <m:r>
                            <a:rPr lang="en-US" sz="6000" i="1">
                              <a:latin typeface="Cambria Math"/>
                            </a:rPr>
                            <m:t>+1)</m:t>
                          </m:r>
                          <m:func>
                            <m:funcPr>
                              <m:ctrlPr>
                                <a:rPr lang="en-US" sz="6000" i="1">
                                  <a:latin typeface="Cambria Math" panose="02040503050406030204" pitchFamily="18" charset="0"/>
                                </a:rPr>
                              </m:ctrlPr>
                            </m:funcPr>
                            <m:fName>
                              <m:r>
                                <a:rPr lang="en-US" sz="6000" i="1">
                                  <a:latin typeface="Cambria Math"/>
                                </a:rPr>
                                <m:t>𝑙𝑛</m:t>
                              </m:r>
                            </m:fName>
                            <m:e>
                              <m:r>
                                <a:rPr lang="en-US" sz="6000" i="1">
                                  <a:latin typeface="Cambria Math"/>
                                </a:rPr>
                                <m:t>2</m:t>
                              </m:r>
                            </m:e>
                          </m:func>
                          <m:r>
                            <a:rPr lang="en-US" sz="6000" i="1">
                              <a:latin typeface="Cambria Math"/>
                            </a:rPr>
                            <m:t>020</m:t>
                          </m:r>
                        </m:den>
                      </m:f>
                    </m:oMath>
                  </m:oMathPara>
                </a14:m>
                <a:endParaRPr lang="en-US" sz="6000" dirty="0"/>
              </a:p>
            </p:txBody>
          </p:sp>
        </mc:Choice>
        <mc:Fallback xmlns="">
          <p:sp>
            <p:nvSpPr>
              <p:cNvPr id="2" name="Rectangle 1"/>
              <p:cNvSpPr>
                <a:spLocks noRot="1" noChangeAspect="1" noMove="1" noResize="1" noEditPoints="1" noAdjustHandles="1" noChangeArrowheads="1" noChangeShapeType="1" noTextEdit="1"/>
              </p:cNvSpPr>
              <p:nvPr/>
            </p:nvSpPr>
            <p:spPr>
              <a:xfrm>
                <a:off x="13544202" y="11201400"/>
                <a:ext cx="6726585" cy="1990738"/>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0608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5" grpId="0" animBg="1"/>
      <p:bldP spid="4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118651" y="2209801"/>
            <a:ext cx="21727141" cy="10674210"/>
            <a:chOff x="1120323" y="10988402"/>
            <a:chExt cx="21729655" cy="5155080"/>
          </a:xfrm>
        </p:grpSpPr>
        <p:sp>
          <p:nvSpPr>
            <p:cNvPr id="27" name="Rounded Rectangle 26"/>
            <p:cNvSpPr/>
            <p:nvPr/>
          </p:nvSpPr>
          <p:spPr>
            <a:xfrm>
              <a:off x="1323892" y="11370896"/>
              <a:ext cx="21526086" cy="4772586"/>
            </a:xfrm>
            <a:prstGeom prst="roundRect">
              <a:avLst>
                <a:gd name="adj" fmla="val 4648"/>
              </a:avLst>
            </a:prstGeom>
            <a:solidFill>
              <a:srgbClr val="E2E2E2"/>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ea typeface="Tahoma" pitchFamily="34" charset="0"/>
                <a:cs typeface="Times New Roman" pitchFamily="18" charset="0"/>
              </a:endParaRPr>
            </a:p>
          </p:txBody>
        </p:sp>
        <p:grpSp>
          <p:nvGrpSpPr>
            <p:cNvPr id="28" name="Group 2"/>
            <p:cNvGrpSpPr/>
            <p:nvPr/>
          </p:nvGrpSpPr>
          <p:grpSpPr>
            <a:xfrm>
              <a:off x="1120323" y="10988402"/>
              <a:ext cx="3727654" cy="956588"/>
              <a:chOff x="1120323" y="10988402"/>
              <a:chExt cx="3727654" cy="956588"/>
            </a:xfrm>
          </p:grpSpPr>
          <p:sp>
            <p:nvSpPr>
              <p:cNvPr id="29" name="Right Triangle 28"/>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0" name="Freeform 20"/>
              <p:cNvSpPr>
                <a:spLocks/>
              </p:cNvSpPr>
              <p:nvPr/>
            </p:nvSpPr>
            <p:spPr bwMode="auto">
              <a:xfrm rot="5400000">
                <a:off x="2607591" y="9548236"/>
                <a:ext cx="780389" cy="3700383"/>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31" name="TextBox 30"/>
              <p:cNvSpPr txBox="1"/>
              <p:nvPr/>
            </p:nvSpPr>
            <p:spPr>
              <a:xfrm>
                <a:off x="1314449" y="10988402"/>
                <a:ext cx="1972243" cy="386464"/>
              </a:xfrm>
              <a:prstGeom prst="rect">
                <a:avLst/>
              </a:prstGeom>
              <a:noFill/>
            </p:spPr>
            <p:txBody>
              <a:bodyPr wrap="none" rtlCol="0">
                <a:spAutoFit/>
              </a:bodyPr>
              <a:lstStyle/>
              <a:p>
                <a:r>
                  <a:rPr lang="en-US" sz="4600" b="1" dirty="0" err="1">
                    <a:solidFill>
                      <a:schemeClr val="bg1"/>
                    </a:solidFill>
                    <a:latin typeface="Times New Roman" pitchFamily="18" charset="0"/>
                    <a:ea typeface="Tahoma" pitchFamily="34" charset="0"/>
                    <a:cs typeface="Times New Roman" pitchFamily="18" charset="0"/>
                  </a:rPr>
                  <a:t>Dạng</a:t>
                </a:r>
                <a:r>
                  <a:rPr lang="en-US" sz="4600" b="1" dirty="0">
                    <a:solidFill>
                      <a:schemeClr val="bg1"/>
                    </a:solidFill>
                    <a:latin typeface="Times New Roman" pitchFamily="18" charset="0"/>
                    <a:ea typeface="Tahoma" pitchFamily="34" charset="0"/>
                    <a:cs typeface="Times New Roman" pitchFamily="18" charset="0"/>
                  </a:rPr>
                  <a:t> 1</a:t>
                </a:r>
              </a:p>
            </p:txBody>
          </p:sp>
        </p:grpSp>
      </p:grpSp>
      <p:sp>
        <p:nvSpPr>
          <p:cNvPr id="121" name="Rectangle 120"/>
          <p:cNvSpPr/>
          <p:nvPr/>
        </p:nvSpPr>
        <p:spPr>
          <a:xfrm>
            <a:off x="5132178" y="2927970"/>
            <a:ext cx="16718929" cy="1200308"/>
          </a:xfrm>
          <a:prstGeom prst="rect">
            <a:avLst/>
          </a:prstGeom>
        </p:spPr>
        <p:txBody>
          <a:bodyPr wrap="square" lIns="91427" tIns="45712" rIns="91427" bIns="45712">
            <a:spAutoFit/>
          </a:bodyPr>
          <a:lstStyle/>
          <a:p>
            <a:pPr>
              <a:lnSpc>
                <a:spcPct val="150000"/>
              </a:lnSpc>
            </a:pPr>
            <a:r>
              <a:rPr lang="en-US" sz="4800" b="1" dirty="0">
                <a:solidFill>
                  <a:srgbClr val="FF0000"/>
                </a:solidFill>
                <a:latin typeface="Times New Roman" pitchFamily="18" charset="0"/>
                <a:cs typeface="Times New Roman" pitchFamily="18" charset="0"/>
              </a:rPr>
              <a:t>TẬP XÁC ĐỊNH HÀM SỐ MŨ, HÀM SỐ LÔGARIT</a:t>
            </a:r>
            <a:endParaRPr lang="en-US" sz="4800" b="1" dirty="0">
              <a:latin typeface="Times New Roman" pitchFamily="18" charset="0"/>
              <a:ea typeface="Tahoma" panose="020B0604030504040204" pitchFamily="34" charset="0"/>
              <a:cs typeface="Times New Roman" pitchFamily="18" charset="0"/>
              <a:sym typeface="Wingdings"/>
            </a:endParaRPr>
          </a:p>
        </p:txBody>
      </p:sp>
      <p:sp>
        <p:nvSpPr>
          <p:cNvPr id="109" name="Rectangle 108"/>
          <p:cNvSpPr/>
          <p:nvPr/>
        </p:nvSpPr>
        <p:spPr>
          <a:xfrm>
            <a:off x="3840658" y="7294060"/>
            <a:ext cx="16718929" cy="830976"/>
          </a:xfrm>
          <a:prstGeom prst="rect">
            <a:avLst/>
          </a:prstGeom>
        </p:spPr>
        <p:txBody>
          <a:bodyPr wrap="square" lIns="91427" tIns="45712" rIns="91427" bIns="45712">
            <a:spAutoFit/>
          </a:bodyPr>
          <a:lstStyle/>
          <a:p>
            <a:r>
              <a:rPr lang="en-US" sz="4800" b="1" dirty="0">
                <a:latin typeface="Times New Roman" pitchFamily="18" charset="0"/>
                <a:ea typeface="Tahoma" panose="020B0604030504040204" pitchFamily="34" charset="0"/>
                <a:cs typeface="Times New Roman" pitchFamily="18" charset="0"/>
                <a:sym typeface="Wingdings"/>
              </a:rPr>
              <a:t> </a:t>
            </a:r>
            <a:r>
              <a:rPr lang="en-US" sz="4800" dirty="0" err="1">
                <a:latin typeface="Times New Roman" pitchFamily="18" charset="0"/>
                <a:cs typeface="Times New Roman" pitchFamily="18" charset="0"/>
              </a:rPr>
              <a:t>Áp</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dụng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các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hàm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số</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trong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đó</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không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chứa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hàm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số</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lũy</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thừa</a:t>
            </a:r>
            <a:endParaRPr lang="en-US" sz="4800" dirty="0">
              <a:latin typeface="Times New Roman" pitchFamily="18" charset="0"/>
              <a:cs typeface="Times New Roman" pitchFamily="18" charset="0"/>
            </a:endParaRPr>
          </a:p>
        </p:txBody>
      </p:sp>
      <p:sp>
        <p:nvSpPr>
          <p:cNvPr id="111" name="Rectangle 110"/>
          <p:cNvSpPr/>
          <p:nvPr/>
        </p:nvSpPr>
        <p:spPr>
          <a:xfrm>
            <a:off x="3853839" y="8540610"/>
            <a:ext cx="17997269" cy="830976"/>
          </a:xfrm>
          <a:prstGeom prst="rect">
            <a:avLst/>
          </a:prstGeom>
        </p:spPr>
        <p:txBody>
          <a:bodyPr wrap="square" lIns="91427" tIns="45712" rIns="91427" bIns="45712">
            <a:spAutoFit/>
          </a:bodyPr>
          <a:lstStyle/>
          <a:p>
            <a:r>
              <a:rPr lang="en-US" sz="4800" b="1" dirty="0">
                <a:latin typeface="Times New Roman" pitchFamily="18" charset="0"/>
                <a:ea typeface="Tahoma" panose="020B0604030504040204" pitchFamily="34" charset="0"/>
                <a:cs typeface="Times New Roman" pitchFamily="18" charset="0"/>
                <a:sym typeface="Wingdings"/>
              </a:rPr>
              <a:t> </a:t>
            </a:r>
            <a:r>
              <a:rPr lang="en-US" sz="4800" dirty="0" err="1">
                <a:latin typeface="Times New Roman" pitchFamily="18" charset="0"/>
                <a:cs typeface="Times New Roman" pitchFamily="18" charset="0"/>
              </a:rPr>
              <a:t>Nhập</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hàm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số</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cần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tìm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tập</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xác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định</a:t>
            </a:r>
            <a:endParaRPr lang="en-US" sz="4800" dirty="0">
              <a:latin typeface="Times New Roman" pitchFamily="18" charset="0"/>
              <a:cs typeface="Times New Roman" pitchFamily="18" charset="0"/>
            </a:endParaRPr>
          </a:p>
        </p:txBody>
      </p:sp>
      <p:sp>
        <p:nvSpPr>
          <p:cNvPr id="14" name="Rectangle 13"/>
          <p:cNvSpPr/>
          <p:nvPr/>
        </p:nvSpPr>
        <p:spPr>
          <a:xfrm>
            <a:off x="3827586" y="3961582"/>
            <a:ext cx="16718929" cy="1569640"/>
          </a:xfrm>
          <a:prstGeom prst="rect">
            <a:avLst/>
          </a:prstGeom>
        </p:spPr>
        <p:txBody>
          <a:bodyPr wrap="square" lIns="91427" tIns="45712" rIns="91427" bIns="45712">
            <a:spAutoFit/>
          </a:bodyPr>
          <a:lstStyle/>
          <a:p>
            <a:r>
              <a:rPr lang="en-US" sz="4800" b="1" dirty="0">
                <a:latin typeface="Times New Roman" pitchFamily="18" charset="0"/>
                <a:ea typeface="Tahoma" panose="020B0604030504040204" pitchFamily="34" charset="0"/>
                <a:cs typeface="Times New Roman" pitchFamily="18" charset="0"/>
                <a:sym typeface="Wingdings"/>
              </a:rPr>
              <a:t> </a:t>
            </a:r>
            <a:r>
              <a:rPr lang="en-US" sz="4800" dirty="0" err="1">
                <a:latin typeface="Times New Roman" pitchFamily="18" charset="0"/>
                <a:cs typeface="Times New Roman" pitchFamily="18" charset="0"/>
              </a:rPr>
              <a:t>Tìm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điều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kiện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của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hàm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số</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giải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điều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kiện</a:t>
            </a:r>
            <a:r>
              <a:rPr lang="en-US" sz="4800" dirty="0">
                <a:latin typeface="Times New Roman" pitchFamily="18" charset="0"/>
                <a:cs typeface="Times New Roman" pitchFamily="18" charset="0"/>
              </a:rPr>
              <a:t> ta </a:t>
            </a:r>
            <a:r>
              <a:rPr lang="en-US" sz="4800" dirty="0" err="1">
                <a:latin typeface="Times New Roman" pitchFamily="18" charset="0"/>
                <a:cs typeface="Times New Roman" pitchFamily="18" charset="0"/>
              </a:rPr>
              <a:t>thu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được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tập</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xác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định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của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hàm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số</a:t>
            </a:r>
            <a:r>
              <a:rPr lang="en-US" sz="4800" dirty="0">
                <a:latin typeface="Times New Roman" pitchFamily="18" charset="0"/>
                <a:cs typeface="Times New Roman" pitchFamily="18" charset="0"/>
              </a:rPr>
              <a:t>.</a:t>
            </a:r>
          </a:p>
        </p:txBody>
      </p:sp>
      <p:sp>
        <p:nvSpPr>
          <p:cNvPr id="15" name="Rectangle 4">
            <a:extLst>
              <a:ext uri="{FF2B5EF4-FFF2-40B4-BE49-F238E27FC236}">
                <a16:creationId xmlns:a16="http://schemas.microsoft.com/office/drawing/2014/main" id="{C747A885-F2D1-409F-9DDA-9CB0AA9B9FF6}"/>
              </a:ext>
            </a:extLst>
          </p:cNvPr>
          <p:cNvSpPr>
            <a:spLocks noChangeArrowheads="1"/>
          </p:cNvSpPr>
          <p:nvPr/>
        </p:nvSpPr>
        <p:spPr bwMode="auto">
          <a:xfrm>
            <a:off x="788992" y="467789"/>
            <a:ext cx="23367996" cy="923294"/>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82853" tIns="91427" rIns="182853" bIns="91427" numCol="1" anchor="ctr" anchorCtr="0" compatLnSpc="1">
            <a:prstTxWarp prst="textNoShape">
              <a:avLst/>
            </a:prstTxWarp>
            <a:spAutoFit/>
          </a:bodyPr>
          <a:lstStyle/>
          <a:p>
            <a:pPr algn="ctr" defTabSz="1828525" eaLnBrk="0" fontAlgn="base" hangingPunct="0">
              <a:spcBef>
                <a:spcPct val="0"/>
              </a:spcBef>
              <a:spcAft>
                <a:spcPct val="0"/>
              </a:spcAft>
            </a:pPr>
            <a:endParaRPr lang="en-US" altLang="en-US" sz="4800" b="1" dirty="0">
              <a:solidFill>
                <a:srgbClr val="0000CC"/>
              </a:solidFill>
              <a:latin typeface="Times New Roman" pitchFamily="18" charset="0"/>
              <a:cs typeface="Times New Roman" panose="02020603050405020304" pitchFamily="18" charset="0"/>
            </a:endParaRPr>
          </a:p>
        </p:txBody>
      </p:sp>
      <p:sp>
        <p:nvSpPr>
          <p:cNvPr id="16" name="TextBox 15"/>
          <p:cNvSpPr txBox="1"/>
          <p:nvPr/>
        </p:nvSpPr>
        <p:spPr>
          <a:xfrm>
            <a:off x="763588" y="457200"/>
            <a:ext cx="22100149" cy="830976"/>
          </a:xfrm>
          <a:prstGeom prst="rect">
            <a:avLst/>
          </a:prstGeom>
          <a:noFill/>
        </p:spPr>
        <p:txBody>
          <a:bodyPr wrap="square" lIns="91427" tIns="45712" rIns="91427" bIns="45712" rtlCol="0">
            <a:spAutoFit/>
          </a:bodyPr>
          <a:lstStyle/>
          <a:p>
            <a:pPr algn="ctr"/>
            <a:r>
              <a:rPr lang="en-US" sz="4800" b="1" dirty="0">
                <a:solidFill>
                  <a:srgbClr val="FF0000"/>
                </a:solidFill>
                <a:latin typeface="Times New Roman" pitchFamily="18" charset="0"/>
                <a:cs typeface="Times New Roman" panose="02020603050405020304" pitchFamily="18" charset="0"/>
              </a:rPr>
              <a:t>HÀM SỐ MŨ VÀ HÀM SỐ LOGARIT</a:t>
            </a:r>
            <a:endParaRPr lang="en-US" sz="4800" b="1" dirty="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3853838" y="9405209"/>
                <a:ext cx="19535679" cy="1661994"/>
              </a:xfrm>
              <a:prstGeom prst="rect">
                <a:avLst/>
              </a:prstGeom>
            </p:spPr>
            <p:txBody>
              <a:bodyPr wrap="square" lIns="182889" tIns="91445" rIns="182889" bIns="91445">
                <a:spAutoFit/>
              </a:bodyPr>
              <a:lstStyle/>
              <a:p>
                <a:r>
                  <a:rPr lang="en-US" sz="4800" dirty="0">
                    <a:latin typeface="Times New Roman" pitchFamily="18" charset="0"/>
                    <a:cs typeface="Times New Roman" pitchFamily="18" charset="0"/>
                  </a:rPr>
                  <a:t>CALC:  </a:t>
                </a:r>
                <a:r>
                  <a:rPr lang="en-US" sz="4800" dirty="0" err="1">
                    <a:latin typeface="Times New Roman" pitchFamily="18" charset="0"/>
                    <a:cs typeface="Times New Roman" pitchFamily="18" charset="0"/>
                  </a:rPr>
                  <a:t>Nếu</a:t>
                </a:r>
                <a:r>
                  <a:rPr lang="en-US" sz="4800" dirty="0">
                    <a:latin typeface="Times New Roman" pitchFamily="18" charset="0"/>
                    <a:cs typeface="Times New Roman" pitchFamily="18" charset="0"/>
                  </a:rPr>
                  <a:t> Casio </a:t>
                </a:r>
                <a:r>
                  <a:rPr lang="en-US" sz="4800" dirty="0" err="1">
                    <a:latin typeface="Times New Roman" pitchFamily="18" charset="0"/>
                    <a:cs typeface="Times New Roman" pitchFamily="18" charset="0"/>
                  </a:rPr>
                  <a:t>báo</a:t>
                </a:r>
                <a:r>
                  <a:rPr lang="en-US" sz="4800" dirty="0">
                    <a:latin typeface="Times New Roman" pitchFamily="18" charset="0"/>
                    <a:cs typeface="Times New Roman" pitchFamily="18" charset="0"/>
                  </a:rPr>
                  <a:t> Math ERROR </a:t>
                </a:r>
                <a:r>
                  <a:rPr lang="en-US" sz="4800" dirty="0" err="1">
                    <a:latin typeface="Times New Roman" pitchFamily="18" charset="0"/>
                    <a:cs typeface="Times New Roman" pitchFamily="18" charset="0"/>
                  </a:rPr>
                  <a:t>thì</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loại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bỏ</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các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đáp</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án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chứa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giá</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trị</a:t>
                </a:r>
                <a14:m>
                  <m:oMath xmlns:m="http://schemas.openxmlformats.org/officeDocument/2006/math">
                    <m:r>
                      <a:rPr lang="en-US" sz="4800">
                        <a:latin typeface="Cambria Math"/>
                      </a:rPr>
                      <m:t>  </m:t>
                    </m:r>
                    <m:r>
                      <a:rPr lang="en-US" sz="4800" i="1">
                        <a:latin typeface="Cambria Math"/>
                      </a:rPr>
                      <m:t>𝑎</m:t>
                    </m:r>
                  </m:oMath>
                </a14:m>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mà</a:t>
                </a:r>
                <a:r>
                  <a:rPr lang="en-US" sz="4800" dirty="0">
                    <a:latin typeface="Times New Roman" pitchFamily="18" charset="0"/>
                    <a:cs typeface="Times New Roman" pitchFamily="18" charset="0"/>
                  </a:rPr>
                  <a:t> ta </a:t>
                </a:r>
                <a:r>
                  <a:rPr lang="en-US" sz="4800" dirty="0" err="1">
                    <a:latin typeface="Times New Roman" pitchFamily="18" charset="0"/>
                    <a:cs typeface="Times New Roman" pitchFamily="18" charset="0"/>
                  </a:rPr>
                  <a:t>thử</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vào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hàm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số</a:t>
                </a:r>
                <a:r>
                  <a:rPr lang="en-US" sz="4800" dirty="0">
                    <a:latin typeface="Times New Roman" pitchFamily="18" charset="0"/>
                    <a:cs typeface="Times New Roman"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926668" y="4702604"/>
                <a:ext cx="9766568" cy="830997"/>
              </a:xfrm>
              <a:prstGeom prst="rect">
                <a:avLst/>
              </a:prstGeom>
              <a:blipFill rotWithShape="1">
                <a:blip r:embed="rId2"/>
                <a:stretch>
                  <a:fillRect l="-936" t="-5839" r="-437" b="-15328"/>
                </a:stretch>
              </a:blipFill>
            </p:spPr>
            <p:txBody>
              <a:bodyPr/>
              <a:lstStyle/>
              <a:p>
                <a:r>
                  <a:rPr lang="en-US">
                    <a:noFill/>
                  </a:rPr>
                  <a:t> </a:t>
                </a:r>
              </a:p>
            </p:txBody>
          </p:sp>
        </mc:Fallback>
      </mc:AlternateContent>
      <p:sp>
        <p:nvSpPr>
          <p:cNvPr id="3" name="Rectangle 2"/>
          <p:cNvSpPr/>
          <p:nvPr/>
        </p:nvSpPr>
        <p:spPr>
          <a:xfrm>
            <a:off x="3493562" y="6377829"/>
            <a:ext cx="9148089" cy="923330"/>
          </a:xfrm>
          <a:prstGeom prst="rect">
            <a:avLst/>
          </a:prstGeom>
        </p:spPr>
        <p:txBody>
          <a:bodyPr wrap="square" lIns="182889" tIns="91445" rIns="182889" bIns="91445">
            <a:spAutoFit/>
          </a:bodyPr>
          <a:lstStyle/>
          <a:p>
            <a:r>
              <a:rPr lang="en-US" sz="4800" dirty="0">
                <a:latin typeface="Times New Roman" pitchFamily="18" charset="0"/>
                <a:cs typeface="Times New Roman" pitchFamily="18" charset="0"/>
              </a:rPr>
              <a:t> </a:t>
            </a:r>
            <a:r>
              <a:rPr lang="en-US" sz="4800" b="1" dirty="0">
                <a:latin typeface="Times New Roman" pitchFamily="18" charset="0"/>
                <a:cs typeface="Times New Roman" pitchFamily="18" charset="0"/>
              </a:rPr>
              <a:t>Casio:</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147130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21"/>
                                        </p:tgtEl>
                                        <p:attrNameLst>
                                          <p:attrName>style.visibility</p:attrName>
                                        </p:attrNameLst>
                                      </p:cBhvr>
                                      <p:to>
                                        <p:strVal val="visible"/>
                                      </p:to>
                                    </p:set>
                                    <p:animEffect transition="in" filter="wipe(left)">
                                      <p:cBhvr>
                                        <p:cTn id="12" dur="10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50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500"/>
                                  </p:stCondLst>
                                  <p:childTnLst>
                                    <p:set>
                                      <p:cBhvr>
                                        <p:cTn id="26" dur="1" fill="hold">
                                          <p:stCondLst>
                                            <p:cond delay="0"/>
                                          </p:stCondLst>
                                        </p:cTn>
                                        <p:tgtEl>
                                          <p:spTgt spid="109">
                                            <p:txEl>
                                              <p:pRg st="0" end="0"/>
                                            </p:txEl>
                                          </p:spTgt>
                                        </p:tgtEl>
                                        <p:attrNameLst>
                                          <p:attrName>style.visibility</p:attrName>
                                        </p:attrNameLst>
                                      </p:cBhvr>
                                      <p:to>
                                        <p:strVal val="visible"/>
                                      </p:to>
                                    </p:set>
                                    <p:animEffect transition="in" filter="wipe(left)">
                                      <p:cBhvr>
                                        <p:cTn id="27" dur="1000"/>
                                        <p:tgtEl>
                                          <p:spTgt spid="10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500"/>
                                  </p:stCondLst>
                                  <p:childTnLst>
                                    <p:set>
                                      <p:cBhvr>
                                        <p:cTn id="31" dur="1" fill="hold">
                                          <p:stCondLst>
                                            <p:cond delay="0"/>
                                          </p:stCondLst>
                                        </p:cTn>
                                        <p:tgtEl>
                                          <p:spTgt spid="111"/>
                                        </p:tgtEl>
                                        <p:attrNameLst>
                                          <p:attrName>style.visibility</p:attrName>
                                        </p:attrNameLst>
                                      </p:cBhvr>
                                      <p:to>
                                        <p:strVal val="visible"/>
                                      </p:to>
                                    </p:set>
                                    <p:animEffect transition="in" filter="wipe(left)">
                                      <p:cBhvr>
                                        <p:cTn id="32" dur="1000"/>
                                        <p:tgtEl>
                                          <p:spTgt spid="1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50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11" grpId="0"/>
      <p:bldP spid="14"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69038" y="7698884"/>
            <a:ext cx="23672882" cy="5577677"/>
            <a:chOff x="184495" y="4217612"/>
            <a:chExt cx="11834900" cy="2759549"/>
          </a:xfrm>
        </p:grpSpPr>
        <p:sp>
          <p:nvSpPr>
            <p:cNvPr id="5" name="Rounded Rectangle 4"/>
            <p:cNvSpPr/>
            <p:nvPr/>
          </p:nvSpPr>
          <p:spPr>
            <a:xfrm>
              <a:off x="184495" y="4217612"/>
              <a:ext cx="11834900" cy="2759549"/>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4236245"/>
              <a:ext cx="2342698" cy="507831"/>
              <a:chOff x="1275608" y="7329578"/>
              <a:chExt cx="4592537" cy="922706"/>
            </a:xfrm>
          </p:grpSpPr>
          <p:sp>
            <p:nvSpPr>
              <p:cNvPr id="7" name="Freeform 20"/>
              <p:cNvSpPr>
                <a:spLocks/>
              </p:cNvSpPr>
              <p:nvPr/>
            </p:nvSpPr>
            <p:spPr bwMode="auto">
              <a:xfrm rot="16200000" flipV="1">
                <a:off x="3417884" y="5733518"/>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7329578"/>
                <a:ext cx="2633359" cy="922706"/>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7361810"/>
                <a:ext cx="852450" cy="820482"/>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7430307"/>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294152" y="175299"/>
            <a:ext cx="23815893" cy="4755157"/>
            <a:chOff x="534987" y="1819475"/>
            <a:chExt cx="23340848" cy="3214827"/>
          </a:xfrm>
        </p:grpSpPr>
        <p:grpSp>
          <p:nvGrpSpPr>
            <p:cNvPr id="21" name="Group 20"/>
            <p:cNvGrpSpPr/>
            <p:nvPr/>
          </p:nvGrpSpPr>
          <p:grpSpPr>
            <a:xfrm>
              <a:off x="534987" y="1869705"/>
              <a:ext cx="23340848" cy="3053200"/>
              <a:chOff x="534987" y="1647866"/>
              <a:chExt cx="23340848" cy="3053200"/>
            </a:xfrm>
          </p:grpSpPr>
          <p:sp>
            <p:nvSpPr>
              <p:cNvPr id="25" name="Rounded Rectangle 24"/>
              <p:cNvSpPr/>
              <p:nvPr/>
            </p:nvSpPr>
            <p:spPr bwMode="auto">
              <a:xfrm>
                <a:off x="755649" y="1720892"/>
                <a:ext cx="23120186" cy="298017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4" y="1653394"/>
                  <a:ext cx="2509246" cy="8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13</a:t>
                  </a:r>
                </a:p>
              </p:txBody>
            </p:sp>
          </p:grpSp>
        </p:grpSp>
        <p:sp>
          <p:nvSpPr>
            <p:cNvPr id="23" name="Rectangle 22"/>
            <p:cNvSpPr/>
            <p:nvPr/>
          </p:nvSpPr>
          <p:spPr>
            <a:xfrm>
              <a:off x="4018856" y="1819475"/>
              <a:ext cx="19835650" cy="321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nSpc>
                  <a:spcPct val="150000"/>
                </a:lnSpc>
              </a:pPr>
              <a:r>
                <a:rPr lang="en-US" sz="6600" dirty="0" err="1">
                  <a:latin typeface="Times New Roman" pitchFamily="18" charset="0"/>
                  <a:cs typeface="Times New Roman" pitchFamily="18" charset="0"/>
                </a:rPr>
                <a:t>Đường</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cong</a:t>
              </a:r>
              <a:r>
                <a:rPr lang="en-US" sz="6600" dirty="0">
                  <a:latin typeface="Times New Roman" pitchFamily="18" charset="0"/>
                  <a:cs typeface="Times New Roman" pitchFamily="18" charset="0"/>
                </a:rPr>
                <a:t> </a:t>
              </a:r>
              <a:r>
                <a:rPr lang="nl-NL" sz="6600" dirty="0">
                  <a:latin typeface="Times New Roman" pitchFamily="18" charset="0"/>
                  <a:cs typeface="Times New Roman" pitchFamily="18" charset="0"/>
                </a:rPr>
                <a:t>trong</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hình</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bên</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dưới</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là</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đồ</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thị</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của</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một</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hàm</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số</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trong</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bốn</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hàm</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số</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được</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liệt</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kê</a:t>
              </a:r>
              <a:r>
                <a:rPr lang="en-US" sz="6600" dirty="0">
                  <a:latin typeface="Times New Roman" pitchFamily="18" charset="0"/>
                  <a:cs typeface="Times New Roman" pitchFamily="18" charset="0"/>
                </a:rPr>
                <a:t> ở </a:t>
              </a:r>
              <a:r>
                <a:rPr lang="en-US" sz="6600" dirty="0" err="1">
                  <a:latin typeface="Times New Roman" pitchFamily="18" charset="0"/>
                  <a:cs typeface="Times New Roman" pitchFamily="18" charset="0"/>
                </a:rPr>
                <a:t>bốn</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phương</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án</a:t>
              </a:r>
              <a:r>
                <a:rPr lang="en-US" sz="6600" dirty="0">
                  <a:latin typeface="Times New Roman" pitchFamily="18" charset="0"/>
                  <a:cs typeface="Times New Roman" pitchFamily="18" charset="0"/>
                </a:rPr>
                <a:t> A, B, C, D </a:t>
              </a:r>
              <a:r>
                <a:rPr lang="en-US" sz="6600" dirty="0" err="1">
                  <a:latin typeface="Times New Roman" pitchFamily="18" charset="0"/>
                  <a:cs typeface="Times New Roman" pitchFamily="18" charset="0"/>
                </a:rPr>
                <a:t>dưới</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đây</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Hỏi</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hàm</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số</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đó</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là</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hàm</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số</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nào</a:t>
              </a:r>
              <a:r>
                <a:rPr lang="en-US" sz="6600" dirty="0">
                  <a:latin typeface="Times New Roman" pitchFamily="18" charset="0"/>
                  <a:cs typeface="Times New Roman" pitchFamily="18" charset="0"/>
                </a:rPr>
                <a:t>?</a:t>
              </a:r>
            </a:p>
          </p:txBody>
        </p:sp>
      </p:grpSp>
      <p:sp>
        <p:nvSpPr>
          <p:cNvPr id="88" name="Rectangle 87"/>
          <p:cNvSpPr/>
          <p:nvPr/>
        </p:nvSpPr>
        <p:spPr>
          <a:xfrm>
            <a:off x="2178146" y="9183488"/>
            <a:ext cx="9840671" cy="3582529"/>
          </a:xfrm>
          <a:prstGeom prst="rect">
            <a:avLst/>
          </a:prstGeom>
          <a:noFill/>
        </p:spPr>
        <p:txBody>
          <a:bodyPr wrap="square" lIns="182889" tIns="91445" rIns="182889" bIns="91445" rtlCol="0">
            <a:spAutoFit/>
          </a:bodyPr>
          <a:lstStyle/>
          <a:p>
            <a:pPr algn="just">
              <a:lnSpc>
                <a:spcPct val="115000"/>
              </a:lnSpc>
              <a:spcAft>
                <a:spcPts val="1600"/>
              </a:spcAft>
            </a:pP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mũ</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1.</a:t>
            </a:r>
          </a:p>
        </p:txBody>
      </p:sp>
      <p:grpSp>
        <p:nvGrpSpPr>
          <p:cNvPr id="2" name="Group 1"/>
          <p:cNvGrpSpPr/>
          <p:nvPr/>
        </p:nvGrpSpPr>
        <p:grpSpPr>
          <a:xfrm>
            <a:off x="376063" y="5050965"/>
            <a:ext cx="23733982" cy="2416632"/>
            <a:chOff x="219876" y="2080087"/>
            <a:chExt cx="11865446" cy="1116504"/>
          </a:xfrm>
        </p:grpSpPr>
        <p:grpSp>
          <p:nvGrpSpPr>
            <p:cNvPr id="51" name="Group 50"/>
            <p:cNvGrpSpPr/>
            <p:nvPr/>
          </p:nvGrpSpPr>
          <p:grpSpPr>
            <a:xfrm>
              <a:off x="219876" y="2080087"/>
              <a:ext cx="3117687" cy="1116500"/>
              <a:chOff x="5509993" y="1557992"/>
              <a:chExt cx="3107117"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09993" y="1786181"/>
                <a:ext cx="598692" cy="55029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524557" y="1646828"/>
                    <a:ext cx="1711728" cy="88303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a:latin typeface="Cambria Math"/>
                            </a:rPr>
                            <m:t>𝑦</m:t>
                          </m:r>
                          <m:r>
                            <a:rPr lang="en-US" sz="5400">
                              <a:latin typeface="Cambria Math"/>
                            </a:rPr>
                            <m:t>=</m:t>
                          </m:r>
                          <m:sSup>
                            <m:sSupPr>
                              <m:ctrlPr>
                                <a:rPr lang="en-US" sz="5400" i="1">
                                  <a:latin typeface="Cambria Math" panose="02040503050406030204" pitchFamily="18" charset="0"/>
                                </a:rPr>
                              </m:ctrlPr>
                            </m:sSupPr>
                            <m:e>
                              <m:d>
                                <m:dPr>
                                  <m:ctrlPr>
                                    <a:rPr lang="en-US" sz="5400" i="1">
                                      <a:latin typeface="Cambria Math" panose="02040503050406030204" pitchFamily="18" charset="0"/>
                                    </a:rPr>
                                  </m:ctrlPr>
                                </m:dPr>
                                <m:e>
                                  <m:f>
                                    <m:fPr>
                                      <m:ctrlPr>
                                        <a:rPr lang="en-US" sz="5400" i="1">
                                          <a:latin typeface="Cambria Math" panose="02040503050406030204" pitchFamily="18" charset="0"/>
                                        </a:rPr>
                                      </m:ctrlPr>
                                    </m:fPr>
                                    <m:num>
                                      <m:r>
                                        <a:rPr lang="en-US" sz="5400">
                                          <a:latin typeface="Cambria Math"/>
                                        </a:rPr>
                                        <m:t>1</m:t>
                                      </m:r>
                                    </m:num>
                                    <m:den>
                                      <m:r>
                                        <a:rPr lang="en-US" sz="5400">
                                          <a:latin typeface="Cambria Math"/>
                                        </a:rPr>
                                        <m:t>2</m:t>
                                      </m:r>
                                    </m:den>
                                  </m:f>
                                </m:e>
                              </m:d>
                            </m:e>
                            <m:sup>
                              <m:r>
                                <a:rPr lang="en-US" sz="5400">
                                  <a:latin typeface="Cambria Math"/>
                                </a:rPr>
                                <m:t>𝑥</m:t>
                              </m:r>
                            </m:sup>
                          </m:sSup>
                          <m:r>
                            <m:rPr>
                              <m:nor/>
                            </m:rPr>
                            <a:rPr lang="en-US" sz="5400" dirty="0"/>
                            <m:t>.</m:t>
                          </m:r>
                        </m:oMath>
                      </m:oMathPara>
                    </a14:m>
                    <a:endParaRPr lang="en-US" sz="54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524557" y="1646828"/>
                    <a:ext cx="1711728" cy="883033"/>
                  </a:xfrm>
                  <a:prstGeom prst="rect">
                    <a:avLst/>
                  </a:prstGeom>
                  <a:blipFill rotWithShape="1">
                    <a:blip r:embed="rId3"/>
                    <a:stretch>
                      <a:fillRect/>
                    </a:stretch>
                  </a:blipFill>
                </p:spPr>
                <p:txBody>
                  <a:bodyPr/>
                  <a:lstStyle/>
                  <a:p>
                    <a:r>
                      <a:rPr lang="en-US">
                        <a:noFill/>
                      </a:rPr>
                      <a:t> </a:t>
                    </a:r>
                  </a:p>
                </p:txBody>
              </p:sp>
            </mc:Fallback>
          </mc:AlternateContent>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6407159" y="1811191"/>
                    <a:ext cx="1748335" cy="39657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a:latin typeface="Cambria Math"/>
                            </a:rPr>
                            <m:t>𝑦</m:t>
                          </m:r>
                          <m:r>
                            <a:rPr lang="en-US" sz="5400">
                              <a:latin typeface="Cambria Math"/>
                            </a:rPr>
                            <m:t>=</m:t>
                          </m:r>
                          <m:sSup>
                            <m:sSupPr>
                              <m:ctrlPr>
                                <a:rPr lang="en-US" sz="5400" i="1">
                                  <a:latin typeface="Cambria Math" panose="02040503050406030204" pitchFamily="18" charset="0"/>
                                </a:rPr>
                              </m:ctrlPr>
                            </m:sSupPr>
                            <m:e>
                              <m:r>
                                <a:rPr lang="en-US" sz="5400">
                                  <a:latin typeface="Cambria Math"/>
                                </a:rPr>
                                <m:t>𝑥</m:t>
                              </m:r>
                            </m:e>
                            <m:sup>
                              <m:r>
                                <a:rPr lang="en-US" sz="5400">
                                  <a:latin typeface="Cambria Math"/>
                                </a:rPr>
                                <m:t>2</m:t>
                              </m:r>
                            </m:sup>
                          </m:sSup>
                          <m:r>
                            <m:rPr>
                              <m:nor/>
                            </m:rPr>
                            <a:rPr lang="en-US" sz="5400" dirty="0"/>
                            <m:t>.</m:t>
                          </m:r>
                        </m:oMath>
                      </m:oMathPara>
                    </a14:m>
                    <a:endParaRPr lang="en-US" sz="5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407159" y="1811191"/>
                    <a:ext cx="1748335" cy="396572"/>
                  </a:xfrm>
                  <a:prstGeom prst="rect">
                    <a:avLst/>
                  </a:prstGeom>
                  <a:blipFill rotWithShape="1">
                    <a:blip r:embed="rId4"/>
                    <a:stretch>
                      <a:fillRect/>
                    </a:stretch>
                  </a:blipFill>
                </p:spPr>
                <p:txBody>
                  <a:bodyPr/>
                  <a:lstStyle/>
                  <a:p>
                    <a:r>
                      <a:rPr lang="en-US">
                        <a:noFill/>
                      </a:rPr>
                      <a:t> </a:t>
                    </a:r>
                  </a:p>
                </p:txBody>
              </p:sp>
            </mc:Fallback>
          </mc:AlternateContent>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151198" y="1872088"/>
                    <a:ext cx="2092302" cy="39657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a:latin typeface="Cambria Math"/>
                            </a:rPr>
                            <m:t>𝑦</m:t>
                          </m:r>
                          <m:r>
                            <a:rPr lang="en-US" sz="5400">
                              <a:latin typeface="Cambria Math"/>
                            </a:rPr>
                            <m:t>=</m:t>
                          </m:r>
                          <m:func>
                            <m:funcPr>
                              <m:ctrlPr>
                                <a:rPr lang="en-US" sz="5400" i="1">
                                  <a:latin typeface="Cambria Math" panose="02040503050406030204" pitchFamily="18" charset="0"/>
                                </a:rPr>
                              </m:ctrlPr>
                            </m:funcPr>
                            <m:fName>
                              <m:sSub>
                                <m:sSubPr>
                                  <m:ctrlPr>
                                    <a:rPr lang="en-US" sz="5400" i="1">
                                      <a:latin typeface="Cambria Math" panose="02040503050406030204" pitchFamily="18" charset="0"/>
                                    </a:rPr>
                                  </m:ctrlPr>
                                </m:sSubPr>
                                <m:e>
                                  <m:r>
                                    <a:rPr lang="en-US" sz="5400">
                                      <a:latin typeface="Cambria Math"/>
                                    </a:rPr>
                                    <m:t>𝑙𝑜𝑔</m:t>
                                  </m:r>
                                </m:e>
                                <m:sub>
                                  <m:r>
                                    <a:rPr lang="en-US" sz="5400">
                                      <a:latin typeface="Cambria Math"/>
                                    </a:rPr>
                                    <m:t>2</m:t>
                                  </m:r>
                                </m:sub>
                              </m:sSub>
                            </m:fName>
                            <m:e>
                              <m:r>
                                <a:rPr lang="en-US" sz="5400">
                                  <a:latin typeface="Cambria Math"/>
                                </a:rPr>
                                <m:t>𝑥</m:t>
                              </m:r>
                            </m:e>
                          </m:func>
                          <m:r>
                            <m:rPr>
                              <m:nor/>
                            </m:rPr>
                            <a:rPr lang="en-US" sz="5400" dirty="0"/>
                            <m:t>.</m:t>
                          </m:r>
                        </m:oMath>
                      </m:oMathPara>
                    </a14:m>
                    <a:endParaRPr lang="en-US" sz="5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151198" y="1872088"/>
                    <a:ext cx="2092302" cy="396572"/>
                  </a:xfrm>
                  <a:prstGeom prst="rect">
                    <a:avLst/>
                  </a:prstGeom>
                  <a:blipFill rotWithShape="1">
                    <a:blip r:embed="rId5"/>
                    <a:stretch>
                      <a:fillRect/>
                    </a:stretch>
                  </a:blipFill>
                </p:spPr>
                <p:txBody>
                  <a:bodyPr/>
                  <a:lstStyle/>
                  <a:p>
                    <a:r>
                      <a:rPr lang="en-US">
                        <a:noFill/>
                      </a:rPr>
                      <a:t> </a:t>
                    </a:r>
                  </a:p>
                </p:txBody>
              </p:sp>
            </mc:Fallback>
          </mc:AlternateContent>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6558580" y="1839359"/>
                    <a:ext cx="1729599" cy="39657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a:latin typeface="Cambria Math"/>
                            </a:rPr>
                            <m:t>𝑦</m:t>
                          </m:r>
                          <m:r>
                            <a:rPr lang="en-US" sz="5400">
                              <a:latin typeface="Cambria Math"/>
                            </a:rPr>
                            <m:t>=</m:t>
                          </m:r>
                          <m:sSup>
                            <m:sSupPr>
                              <m:ctrlPr>
                                <a:rPr lang="en-US" sz="5400" i="1">
                                  <a:latin typeface="Cambria Math" panose="02040503050406030204" pitchFamily="18" charset="0"/>
                                </a:rPr>
                              </m:ctrlPr>
                            </m:sSupPr>
                            <m:e>
                              <m:r>
                                <a:rPr lang="en-US" sz="5400">
                                  <a:latin typeface="Cambria Math"/>
                                </a:rPr>
                                <m:t>2</m:t>
                              </m:r>
                            </m:e>
                            <m:sup>
                              <m:r>
                                <a:rPr lang="en-US" sz="5400">
                                  <a:latin typeface="Cambria Math"/>
                                </a:rPr>
                                <m:t>𝑥</m:t>
                              </m:r>
                            </m:sup>
                          </m:sSup>
                          <m:r>
                            <m:rPr>
                              <m:nor/>
                            </m:rPr>
                            <a:rPr lang="en-US" sz="5400" dirty="0"/>
                            <m:t>.</m:t>
                          </m:r>
                        </m:oMath>
                      </m:oMathPara>
                    </a14:m>
                    <a:endParaRPr lang="en-US" sz="5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558580" y="1839359"/>
                    <a:ext cx="1729599" cy="396571"/>
                  </a:xfrm>
                  <a:prstGeom prst="rect">
                    <a:avLst/>
                  </a:prstGeom>
                  <a:blipFill rotWithShape="1">
                    <a:blip r:embed="rId6"/>
                    <a:stretch>
                      <a:fillRect/>
                    </a:stretch>
                  </a:blipFill>
                </p:spPr>
                <p:txBody>
                  <a:bodyPr/>
                  <a:lstStyle/>
                  <a:p>
                    <a:r>
                      <a:rPr lang="en-US">
                        <a:noFill/>
                      </a:rPr>
                      <a:t> </a:t>
                    </a:r>
                  </a:p>
                </p:txBody>
              </p:sp>
            </mc:Fallback>
          </mc:AlternateContent>
        </p:grpSp>
      </p:grpSp>
      <p:sp>
        <p:nvSpPr>
          <p:cNvPr id="49" name="Oval 48"/>
          <p:cNvSpPr/>
          <p:nvPr/>
        </p:nvSpPr>
        <p:spPr>
          <a:xfrm>
            <a:off x="17832387" y="5490855"/>
            <a:ext cx="1474845" cy="1578374"/>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D </a:t>
            </a:r>
            <a:endParaRPr lang="en-US" sz="6400" dirty="0"/>
          </a:p>
        </p:txBody>
      </p:sp>
      <p:sp>
        <p:nvSpPr>
          <p:cNvPr id="97" name="Action Button: Forward or Next 96">
            <a:hlinkClick r:id="rId7"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pic>
        <p:nvPicPr>
          <p:cNvPr id="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81603" y="8260564"/>
            <a:ext cx="17021621" cy="4639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07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left)">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7"/>
                                        </p:tgtEl>
                                        <p:attrNameLst>
                                          <p:attrName>style.visibility</p:attrName>
                                        </p:attrNameLst>
                                      </p:cBhvr>
                                      <p:to>
                                        <p:strVal val="visible"/>
                                      </p:to>
                                    </p:set>
                                    <p:animEffect transition="in" filter="wipe(left)">
                                      <p:cBhvr>
                                        <p:cTn id="21"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49" grpId="0" animBg="1"/>
      <p:bldP spid="9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6851" y="8458199"/>
            <a:ext cx="23857074" cy="5029200"/>
            <a:chOff x="184495" y="2598321"/>
            <a:chExt cx="11926984" cy="6821437"/>
          </a:xfrm>
        </p:grpSpPr>
        <p:sp>
          <p:nvSpPr>
            <p:cNvPr id="5" name="Rounded Rectangle 4"/>
            <p:cNvSpPr/>
            <p:nvPr/>
          </p:nvSpPr>
          <p:spPr>
            <a:xfrm>
              <a:off x="184495" y="2636718"/>
              <a:ext cx="11926984" cy="6783040"/>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6" name="Group 5"/>
            <p:cNvGrpSpPr/>
            <p:nvPr/>
          </p:nvGrpSpPr>
          <p:grpSpPr>
            <a:xfrm>
              <a:off x="203200" y="2598321"/>
              <a:ext cx="2428243" cy="1430932"/>
              <a:chOff x="1275608" y="4353541"/>
              <a:chExt cx="4760237" cy="2599936"/>
            </a:xfrm>
          </p:grpSpPr>
          <p:sp>
            <p:nvSpPr>
              <p:cNvPr id="7" name="Freeform 20"/>
              <p:cNvSpPr>
                <a:spLocks/>
              </p:cNvSpPr>
              <p:nvPr/>
            </p:nvSpPr>
            <p:spPr bwMode="auto">
              <a:xfrm rot="16200000" flipV="1">
                <a:off x="2790044" y="3527450"/>
                <a:ext cx="2419709" cy="4071892"/>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a:p>
            </p:txBody>
          </p:sp>
          <p:sp>
            <p:nvSpPr>
              <p:cNvPr id="8" name="TextBox 7"/>
              <p:cNvSpPr txBox="1"/>
              <p:nvPr/>
            </p:nvSpPr>
            <p:spPr>
              <a:xfrm>
                <a:off x="2313600" y="4450424"/>
                <a:ext cx="2749253" cy="2503053"/>
              </a:xfrm>
              <a:prstGeom prst="rect">
                <a:avLst/>
              </a:prstGeom>
              <a:noFill/>
            </p:spPr>
            <p:txBody>
              <a:bodyPr wrap="squar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4423305"/>
                <a:ext cx="852450" cy="2411555"/>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1" y="4729126"/>
                <a:ext cx="609074" cy="1918988"/>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p:grpSp>
        <p:nvGrpSpPr>
          <p:cNvPr id="20" name="Group 19"/>
          <p:cNvGrpSpPr/>
          <p:nvPr/>
        </p:nvGrpSpPr>
        <p:grpSpPr>
          <a:xfrm>
            <a:off x="290856" y="-11380"/>
            <a:ext cx="24128137" cy="2302360"/>
            <a:chOff x="534989" y="1869705"/>
            <a:chExt cx="23646864" cy="1930735"/>
          </a:xfrm>
        </p:grpSpPr>
        <p:grpSp>
          <p:nvGrpSpPr>
            <p:cNvPr id="21" name="Group 20"/>
            <p:cNvGrpSpPr/>
            <p:nvPr/>
          </p:nvGrpSpPr>
          <p:grpSpPr>
            <a:xfrm>
              <a:off x="534989" y="1869705"/>
              <a:ext cx="23561504" cy="1930735"/>
              <a:chOff x="534989" y="1647866"/>
              <a:chExt cx="23561504" cy="1930735"/>
            </a:xfrm>
          </p:grpSpPr>
          <p:sp>
            <p:nvSpPr>
              <p:cNvPr id="25" name="Rounded Rectangle 24"/>
              <p:cNvSpPr/>
              <p:nvPr/>
            </p:nvSpPr>
            <p:spPr bwMode="auto">
              <a:xfrm>
                <a:off x="755649" y="1720890"/>
                <a:ext cx="23340844"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262858" y="1702079"/>
                  <a:ext cx="2658427" cy="8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600" dirty="0" err="1">
                      <a:solidFill>
                        <a:schemeClr val="bg1"/>
                      </a:solidFill>
                      <a:latin typeface="Tahoma" pitchFamily="34" charset="0"/>
                      <a:cs typeface="Tahoma" pitchFamily="34" charset="0"/>
                    </a:rPr>
                    <a:t>Câu</a:t>
                  </a:r>
                  <a:r>
                    <a:rPr lang="en-US" sz="5600" dirty="0">
                      <a:solidFill>
                        <a:schemeClr val="bg1"/>
                      </a:solidFill>
                      <a:latin typeface="Tahoma" pitchFamily="34" charset="0"/>
                      <a:cs typeface="Tahoma" pitchFamily="34" charset="0"/>
                    </a:rPr>
                    <a:t> 14 </a:t>
                  </a:r>
                </a:p>
              </p:txBody>
            </p:sp>
          </p:grpSp>
        </p:grpSp>
        <mc:AlternateContent xmlns:mc="http://schemas.openxmlformats.org/markup-compatibility/2006" xmlns:a14="http://schemas.microsoft.com/office/drawing/2010/main">
          <mc:Choice Requires="a14">
            <p:sp>
              <p:nvSpPr>
                <p:cNvPr id="23" name="Rectangle 22"/>
                <p:cNvSpPr/>
                <p:nvPr/>
              </p:nvSpPr>
              <p:spPr>
                <a:xfrm>
                  <a:off x="1939336" y="2431163"/>
                  <a:ext cx="22242517" cy="789996"/>
                </a:xfrm>
                <a:prstGeom prst="rect">
                  <a:avLst/>
                </a:prstGeom>
                <a:noFill/>
              </p:spPr>
              <p:txBody>
                <a:bodyPr wrap="square" rtlCol="0">
                  <a:spAutoFit/>
                </a:bodyPr>
                <a:lstStyle/>
                <a:p>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pt-BR" sz="5400" b="1" dirty="0">
                      <a:solidFill>
                        <a:srgbClr val="FF0000"/>
                      </a:solidFill>
                    </a:rPr>
                    <a:t> </a:t>
                  </a:r>
                  <a:r>
                    <a:rPr lang="pt-BR" sz="5400" dirty="0">
                      <a:solidFill>
                        <a:schemeClr val="tx1"/>
                      </a:solidFill>
                      <a:latin typeface="Times New Roman" pitchFamily="18" charset="0"/>
                      <a:cs typeface="Times New Roman" pitchFamily="18" charset="0"/>
                    </a:rPr>
                    <a:t>Tính đạo hàm của hàm số</a:t>
                  </a:r>
                  <a14:m>
                    <m:oMath xmlns:m="http://schemas.openxmlformats.org/officeDocument/2006/math">
                      <m:r>
                        <a:rPr lang="en-US" sz="5400" b="0" i="0" smtClean="0">
                          <a:solidFill>
                            <a:srgbClr val="FF0000"/>
                          </a:solidFill>
                          <a:latin typeface="Cambria Math"/>
                        </a:rPr>
                        <m:t> </m:t>
                      </m:r>
                      <m:r>
                        <a:rPr lang="en-US" sz="5400" b="0" i="1" smtClean="0">
                          <a:solidFill>
                            <a:schemeClr val="tx1"/>
                          </a:solidFill>
                          <a:latin typeface="Cambria Math"/>
                        </a:rPr>
                        <m:t>𝑦</m:t>
                      </m:r>
                      <m:r>
                        <a:rPr lang="en-US" sz="5400" b="0" i="1" smtClean="0">
                          <a:solidFill>
                            <a:schemeClr val="tx1"/>
                          </a:solidFill>
                          <a:latin typeface="Cambria Math"/>
                        </a:rPr>
                        <m:t>=</m:t>
                      </m:r>
                      <m:sSup>
                        <m:sSupPr>
                          <m:ctrlPr>
                            <a:rPr lang="en-US" sz="5400" i="1">
                              <a:solidFill>
                                <a:schemeClr val="tx1"/>
                              </a:solidFill>
                              <a:latin typeface="Cambria Math" panose="02040503050406030204" pitchFamily="18" charset="0"/>
                            </a:rPr>
                          </m:ctrlPr>
                        </m:sSupPr>
                        <m:e>
                          <m:r>
                            <a:rPr lang="en-US" sz="5400" b="0" i="1">
                              <a:solidFill>
                                <a:schemeClr val="tx1"/>
                              </a:solidFill>
                              <a:latin typeface="Cambria Math"/>
                            </a:rPr>
                            <m:t>3</m:t>
                          </m:r>
                        </m:e>
                        <m:sup>
                          <m:r>
                            <a:rPr lang="en-US" sz="5400" b="0" i="1">
                              <a:solidFill>
                                <a:schemeClr val="tx1"/>
                              </a:solidFill>
                              <a:latin typeface="Cambria Math"/>
                            </a:rPr>
                            <m:t>6</m:t>
                          </m:r>
                          <m:r>
                            <a:rPr lang="en-US" sz="5400" b="0" i="1">
                              <a:solidFill>
                                <a:schemeClr val="tx1"/>
                              </a:solidFill>
                              <a:latin typeface="Cambria Math"/>
                            </a:rPr>
                            <m:t>𝑥</m:t>
                          </m:r>
                          <m:r>
                            <a:rPr lang="en-US" sz="5400" b="0" i="1">
                              <a:solidFill>
                                <a:schemeClr val="tx1"/>
                              </a:solidFill>
                              <a:latin typeface="Cambria Math"/>
                            </a:rPr>
                            <m:t>+1</m:t>
                          </m:r>
                        </m:sup>
                      </m:sSup>
                      <m:r>
                        <a:rPr lang="en-US" sz="5400" b="0" i="1" smtClean="0">
                          <a:solidFill>
                            <a:schemeClr val="tx1"/>
                          </a:solidFill>
                          <a:latin typeface="Cambria Math"/>
                        </a:rPr>
                        <m:t>.</m:t>
                      </m:r>
                    </m:oMath>
                  </a14:m>
                  <a:endParaRPr lang="nl-NL" sz="5400" dirty="0">
                    <a:solidFill>
                      <a:schemeClr val="tx1"/>
                    </a:solidFill>
                    <a:latin typeface="Times New Roman" pitchFamily="18" charset="0"/>
                    <a:cs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939336" y="2431163"/>
                  <a:ext cx="22242517" cy="789996"/>
                </a:xfrm>
                <a:prstGeom prst="rect">
                  <a:avLst/>
                </a:prstGeom>
                <a:blipFill rotWithShape="1">
                  <a:blip r:embed="rId2"/>
                  <a:stretch>
                    <a:fillRect t="-20000" b="-34194"/>
                  </a:stretch>
                </a:blipFill>
                <a:extLst/>
              </p:spPr>
              <p:txBody>
                <a:bodyPr/>
                <a:lstStyle/>
                <a:p>
                  <a:r>
                    <a:rPr lang="en-US">
                      <a:noFill/>
                    </a:rPr>
                    <a:t> </a:t>
                  </a:r>
                </a:p>
              </p:txBody>
            </p:sp>
          </mc:Fallback>
        </mc:AlternateContent>
      </p:grpSp>
      <p:grpSp>
        <p:nvGrpSpPr>
          <p:cNvPr id="12" name="Group 11"/>
          <p:cNvGrpSpPr/>
          <p:nvPr/>
        </p:nvGrpSpPr>
        <p:grpSpPr>
          <a:xfrm>
            <a:off x="238598" y="2462581"/>
            <a:ext cx="11306635" cy="2849402"/>
            <a:chOff x="88834" y="1182823"/>
            <a:chExt cx="4638055" cy="617268"/>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0" name="Oval 69"/>
            <p:cNvSpPr/>
            <p:nvPr/>
          </p:nvSpPr>
          <p:spPr>
            <a:xfrm>
              <a:off x="88834" y="1271504"/>
              <a:ext cx="694158" cy="38216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71" name="TextBox 70"/>
                <p:cNvSpPr txBox="1"/>
                <p:nvPr/>
              </p:nvSpPr>
              <p:spPr>
                <a:xfrm>
                  <a:off x="549362" y="1352858"/>
                  <a:ext cx="4177527" cy="253916"/>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en-US" sz="5400" b="1" i="1">
                                <a:latin typeface="Cambria Math" panose="02040503050406030204" pitchFamily="18" charset="0"/>
                              </a:rPr>
                            </m:ctrlPr>
                          </m:sSupPr>
                          <m:e>
                            <m:r>
                              <a:rPr lang="en-US" sz="5400" b="1">
                                <a:latin typeface="Cambria Math"/>
                              </a:rPr>
                              <m:t>𝒚</m:t>
                            </m:r>
                          </m:e>
                          <m:sup>
                            <m:r>
                              <a:rPr lang="en-US" sz="5400" b="1">
                                <a:latin typeface="Cambria Math"/>
                              </a:rPr>
                              <m:t>′</m:t>
                            </m:r>
                          </m:sup>
                        </m:sSup>
                        <m:r>
                          <a:rPr lang="en-US" sz="5400" b="1">
                            <a:latin typeface="Cambria Math"/>
                          </a:rPr>
                          <m:t>=</m:t>
                        </m:r>
                        <m:sSup>
                          <m:sSupPr>
                            <m:ctrlPr>
                              <a:rPr lang="en-US" sz="5400" b="1" i="1">
                                <a:latin typeface="Cambria Math" panose="02040503050406030204" pitchFamily="18" charset="0"/>
                              </a:rPr>
                            </m:ctrlPr>
                          </m:sSupPr>
                          <m:e>
                            <m:r>
                              <a:rPr lang="en-US" sz="5400" b="1">
                                <a:latin typeface="Cambria Math"/>
                              </a:rPr>
                              <m:t>𝟑</m:t>
                            </m:r>
                          </m:e>
                          <m:sup>
                            <m:r>
                              <a:rPr lang="en-US" sz="5400" b="1">
                                <a:latin typeface="Cambria Math"/>
                              </a:rPr>
                              <m:t>𝟔</m:t>
                            </m:r>
                            <m:r>
                              <a:rPr lang="en-US" sz="5400" b="1">
                                <a:latin typeface="Cambria Math"/>
                              </a:rPr>
                              <m:t>𝒙</m:t>
                            </m:r>
                            <m:r>
                              <a:rPr lang="en-US" sz="5400" b="1">
                                <a:latin typeface="Cambria Math"/>
                              </a:rPr>
                              <m:t>+</m:t>
                            </m:r>
                            <m:r>
                              <a:rPr lang="en-US" sz="5400" b="1">
                                <a:latin typeface="Cambria Math"/>
                              </a:rPr>
                              <m:t>𝟐</m:t>
                            </m:r>
                          </m:sup>
                        </m:sSup>
                        <m:r>
                          <a:rPr lang="en-US" sz="5400" b="1">
                            <a:latin typeface="Cambria Math"/>
                          </a:rPr>
                          <m:t>.</m:t>
                        </m:r>
                        <m:r>
                          <a:rPr lang="en-US" sz="5400" b="1">
                            <a:latin typeface="Cambria Math"/>
                          </a:rPr>
                          <m:t>𝟐</m:t>
                        </m:r>
                        <m:r>
                          <m:rPr>
                            <m:nor/>
                          </m:rPr>
                          <a:rPr lang="en-US" sz="5400" dirty="0"/>
                          <m:t>.</m:t>
                        </m:r>
                      </m:oMath>
                    </m:oMathPara>
                  </a14:m>
                  <a:endParaRPr lang="en-US" sz="5400" dirty="0"/>
                </a:p>
              </p:txBody>
            </p:sp>
          </mc:Choice>
          <mc:Fallback xmlns="">
            <p:sp>
              <p:nvSpPr>
                <p:cNvPr id="71" name="TextBox 70"/>
                <p:cNvSpPr txBox="1">
                  <a:spLocks noRot="1" noChangeAspect="1" noMove="1" noResize="1" noEditPoints="1" noAdjustHandles="1" noChangeArrowheads="1" noChangeShapeType="1" noTextEdit="1"/>
                </p:cNvSpPr>
                <p:nvPr/>
              </p:nvSpPr>
              <p:spPr>
                <a:xfrm>
                  <a:off x="549362" y="1352858"/>
                  <a:ext cx="4177527" cy="253916"/>
                </a:xfrm>
                <a:prstGeom prst="rect">
                  <a:avLst/>
                </a:prstGeom>
                <a:blipFill rotWithShape="1">
                  <a:blip r:embed="rId3"/>
                  <a:stretch>
                    <a:fillRect/>
                  </a:stretch>
                </a:blipFill>
              </p:spPr>
              <p:txBody>
                <a:bodyPr/>
                <a:lstStyle/>
                <a:p>
                  <a:r>
                    <a:rPr lang="en-US">
                      <a:noFill/>
                    </a:rPr>
                    <a:t> </a:t>
                  </a:r>
                </a:p>
              </p:txBody>
            </p:sp>
          </mc:Fallback>
        </mc:AlternateContent>
      </p:grpSp>
      <p:grpSp>
        <p:nvGrpSpPr>
          <p:cNvPr id="13" name="Group 12"/>
          <p:cNvGrpSpPr/>
          <p:nvPr/>
        </p:nvGrpSpPr>
        <p:grpSpPr>
          <a:xfrm>
            <a:off x="11280038" y="2330864"/>
            <a:ext cx="11962549" cy="2981119"/>
            <a:chOff x="4718776" y="1193853"/>
            <a:chExt cx="2786847" cy="617268"/>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6" name="Oval 65"/>
            <p:cNvSpPr/>
            <p:nvPr/>
          </p:nvSpPr>
          <p:spPr>
            <a:xfrm>
              <a:off x="4718776" y="1314604"/>
              <a:ext cx="406843" cy="358294"/>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68" name="TextBox 67"/>
                <p:cNvSpPr txBox="1"/>
                <p:nvPr/>
              </p:nvSpPr>
              <p:spPr>
                <a:xfrm>
                  <a:off x="4904223" y="1376922"/>
                  <a:ext cx="2499126" cy="265201"/>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en-US" sz="6000" b="1" i="1">
                                <a:latin typeface="Cambria Math" panose="02040503050406030204" pitchFamily="18" charset="0"/>
                              </a:rPr>
                            </m:ctrlPr>
                          </m:sSupPr>
                          <m:e>
                            <m:r>
                              <a:rPr lang="en-US" sz="6000" b="1">
                                <a:latin typeface="Cambria Math"/>
                              </a:rPr>
                              <m:t>𝒚</m:t>
                            </m:r>
                          </m:e>
                          <m:sup>
                            <m:r>
                              <a:rPr lang="en-US" sz="6000" b="1">
                                <a:latin typeface="Cambria Math"/>
                              </a:rPr>
                              <m:t>′</m:t>
                            </m:r>
                          </m:sup>
                        </m:sSup>
                        <m:r>
                          <a:rPr lang="en-US" sz="6000" b="1">
                            <a:latin typeface="Cambria Math"/>
                          </a:rPr>
                          <m:t>=(</m:t>
                        </m:r>
                        <m:r>
                          <a:rPr lang="en-US" sz="6000" b="1">
                            <a:latin typeface="Cambria Math"/>
                          </a:rPr>
                          <m:t>𝟔</m:t>
                        </m:r>
                        <m:r>
                          <a:rPr lang="en-US" sz="6000" b="1">
                            <a:latin typeface="Cambria Math"/>
                          </a:rPr>
                          <m:t>𝒙</m:t>
                        </m:r>
                        <m:r>
                          <a:rPr lang="en-US" sz="6000" b="1">
                            <a:latin typeface="Cambria Math"/>
                          </a:rPr>
                          <m:t>+</m:t>
                        </m:r>
                        <m:r>
                          <a:rPr lang="en-US" sz="6000" b="1">
                            <a:latin typeface="Cambria Math"/>
                          </a:rPr>
                          <m:t>𝟏</m:t>
                        </m:r>
                        <m:r>
                          <a:rPr lang="en-US" sz="6000" b="1">
                            <a:latin typeface="Cambria Math"/>
                          </a:rPr>
                          <m:t>).</m:t>
                        </m:r>
                        <m:sSup>
                          <m:sSupPr>
                            <m:ctrlPr>
                              <a:rPr lang="en-US" sz="6000" b="1" i="1">
                                <a:latin typeface="Cambria Math" panose="02040503050406030204" pitchFamily="18" charset="0"/>
                              </a:rPr>
                            </m:ctrlPr>
                          </m:sSupPr>
                          <m:e>
                            <m:r>
                              <a:rPr lang="en-US" sz="6000" b="1">
                                <a:latin typeface="Cambria Math"/>
                              </a:rPr>
                              <m:t>𝟑</m:t>
                            </m:r>
                          </m:e>
                          <m:sup>
                            <m:r>
                              <a:rPr lang="en-US" sz="6000" b="1">
                                <a:latin typeface="Cambria Math"/>
                              </a:rPr>
                              <m:t>𝟔</m:t>
                            </m:r>
                            <m:r>
                              <a:rPr lang="en-US" sz="6000" b="1">
                                <a:latin typeface="Cambria Math"/>
                              </a:rPr>
                              <m:t>𝒙</m:t>
                            </m:r>
                          </m:sup>
                        </m:sSup>
                        <m:r>
                          <a:rPr lang="en-US" sz="6000" b="1">
                            <a:latin typeface="Cambria Math"/>
                          </a:rPr>
                          <m:t>.</m:t>
                        </m:r>
                      </m:oMath>
                    </m:oMathPara>
                  </a14:m>
                  <a:endParaRPr lang="en-US" sz="60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904223" y="1376922"/>
                  <a:ext cx="2499126" cy="265201"/>
                </a:xfrm>
                <a:prstGeom prst="rect">
                  <a:avLst/>
                </a:prstGeom>
                <a:blipFill rotWithShape="1">
                  <a:blip r:embed="rId4"/>
                  <a:stretch>
                    <a:fillRect/>
                  </a:stretch>
                </a:blipFill>
              </p:spPr>
              <p:txBody>
                <a:bodyPr/>
                <a:lstStyle/>
                <a:p>
                  <a:r>
                    <a:rPr lang="en-US">
                      <a:noFill/>
                    </a:rPr>
                    <a:t> </a:t>
                  </a:r>
                </a:p>
              </p:txBody>
            </p:sp>
          </mc:Fallback>
        </mc:AlternateContent>
      </p:grpSp>
      <p:grpSp>
        <p:nvGrpSpPr>
          <p:cNvPr id="14" name="Group 13"/>
          <p:cNvGrpSpPr/>
          <p:nvPr/>
        </p:nvGrpSpPr>
        <p:grpSpPr>
          <a:xfrm>
            <a:off x="141267" y="5424828"/>
            <a:ext cx="11290319" cy="3033372"/>
            <a:chOff x="7413963" y="1193853"/>
            <a:chExt cx="4684067" cy="617268"/>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3" name="Oval 72"/>
            <p:cNvSpPr/>
            <p:nvPr/>
          </p:nvSpPr>
          <p:spPr>
            <a:xfrm>
              <a:off x="7413963" y="1290986"/>
              <a:ext cx="760279" cy="37875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74" name="TextBox 73"/>
                <p:cNvSpPr txBox="1"/>
                <p:nvPr/>
              </p:nvSpPr>
              <p:spPr>
                <a:xfrm>
                  <a:off x="8009391" y="1364415"/>
                  <a:ext cx="4088639" cy="260633"/>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en-US" sz="6000" b="1" i="1">
                                <a:latin typeface="Cambria Math" panose="02040503050406030204" pitchFamily="18" charset="0"/>
                              </a:rPr>
                            </m:ctrlPr>
                          </m:sSupPr>
                          <m:e>
                            <m:r>
                              <a:rPr lang="en-US" sz="6000" b="1">
                                <a:latin typeface="Cambria Math"/>
                              </a:rPr>
                              <m:t>𝒚</m:t>
                            </m:r>
                          </m:e>
                          <m:sup>
                            <m:r>
                              <a:rPr lang="en-US" sz="6000" b="1">
                                <a:latin typeface="Cambria Math"/>
                              </a:rPr>
                              <m:t>′</m:t>
                            </m:r>
                          </m:sup>
                        </m:sSup>
                        <m:r>
                          <a:rPr lang="en-US" sz="6000" b="1">
                            <a:latin typeface="Cambria Math"/>
                          </a:rPr>
                          <m:t>=</m:t>
                        </m:r>
                        <m:sSup>
                          <m:sSupPr>
                            <m:ctrlPr>
                              <a:rPr lang="en-US" sz="6000" b="1" i="1">
                                <a:latin typeface="Cambria Math" panose="02040503050406030204" pitchFamily="18" charset="0"/>
                              </a:rPr>
                            </m:ctrlPr>
                          </m:sSupPr>
                          <m:e>
                            <m:r>
                              <a:rPr lang="en-US" sz="6000" b="1">
                                <a:latin typeface="Cambria Math"/>
                              </a:rPr>
                              <m:t>𝟑</m:t>
                            </m:r>
                          </m:e>
                          <m:sup>
                            <m:r>
                              <a:rPr lang="en-US" sz="6000" b="1">
                                <a:latin typeface="Cambria Math"/>
                              </a:rPr>
                              <m:t>𝟔</m:t>
                            </m:r>
                            <m:r>
                              <a:rPr lang="en-US" sz="6000" b="1">
                                <a:latin typeface="Cambria Math"/>
                              </a:rPr>
                              <m:t>𝒙</m:t>
                            </m:r>
                            <m:r>
                              <a:rPr lang="en-US" sz="6000" b="1">
                                <a:latin typeface="Cambria Math"/>
                              </a:rPr>
                              <m:t>+</m:t>
                            </m:r>
                            <m:r>
                              <a:rPr lang="en-US" sz="6000" b="1">
                                <a:latin typeface="Cambria Math"/>
                              </a:rPr>
                              <m:t>𝟐</m:t>
                            </m:r>
                          </m:sup>
                        </m:sSup>
                        <m:r>
                          <a:rPr lang="en-US" sz="6000" b="1">
                            <a:latin typeface="Cambria Math"/>
                          </a:rPr>
                          <m:t>.</m:t>
                        </m:r>
                        <m:r>
                          <a:rPr lang="en-US" sz="6000" b="1">
                            <a:latin typeface="Cambria Math"/>
                          </a:rPr>
                          <m:t>𝟐</m:t>
                        </m:r>
                        <m:func>
                          <m:funcPr>
                            <m:ctrlPr>
                              <a:rPr lang="en-US" sz="6000" b="1" i="1">
                                <a:latin typeface="Cambria Math" panose="02040503050406030204" pitchFamily="18" charset="0"/>
                              </a:rPr>
                            </m:ctrlPr>
                          </m:funcPr>
                          <m:fName>
                            <m:r>
                              <a:rPr lang="en-US" sz="6000" b="1">
                                <a:latin typeface="Cambria Math"/>
                              </a:rPr>
                              <m:t>𝒍𝒏</m:t>
                            </m:r>
                          </m:fName>
                          <m:e>
                            <m:r>
                              <a:rPr lang="en-US" sz="6000" b="1">
                                <a:latin typeface="Cambria Math"/>
                              </a:rPr>
                              <m:t>𝟑</m:t>
                            </m:r>
                          </m:e>
                        </m:func>
                        <m:r>
                          <a:rPr lang="en-US" sz="6000" b="1">
                            <a:latin typeface="Cambria Math"/>
                          </a:rPr>
                          <m:t>.</m:t>
                        </m:r>
                      </m:oMath>
                    </m:oMathPara>
                  </a14:m>
                  <a:endParaRPr lang="en-US" sz="6000" b="1" dirty="0"/>
                </a:p>
              </p:txBody>
            </p:sp>
          </mc:Choice>
          <mc:Fallback xmlns="">
            <p:sp>
              <p:nvSpPr>
                <p:cNvPr id="74" name="TextBox 73"/>
                <p:cNvSpPr txBox="1">
                  <a:spLocks noRot="1" noChangeAspect="1" noMove="1" noResize="1" noEditPoints="1" noAdjustHandles="1" noChangeArrowheads="1" noChangeShapeType="1" noTextEdit="1"/>
                </p:cNvSpPr>
                <p:nvPr/>
              </p:nvSpPr>
              <p:spPr>
                <a:xfrm>
                  <a:off x="8009391" y="1364415"/>
                  <a:ext cx="4088639" cy="260633"/>
                </a:xfrm>
                <a:prstGeom prst="rect">
                  <a:avLst/>
                </a:prstGeom>
                <a:blipFill rotWithShape="1">
                  <a:blip r:embed="rId5"/>
                  <a:stretch>
                    <a:fillRect/>
                  </a:stretch>
                </a:blipFill>
              </p:spPr>
              <p:txBody>
                <a:bodyPr/>
                <a:lstStyle/>
                <a:p>
                  <a:r>
                    <a:rPr lang="en-US">
                      <a:noFill/>
                    </a:rPr>
                    <a:t> </a:t>
                  </a:r>
                </a:p>
              </p:txBody>
            </p:sp>
          </mc:Fallback>
        </mc:AlternateContent>
      </p:grpSp>
      <p:grpSp>
        <p:nvGrpSpPr>
          <p:cNvPr id="3" name="Group 2"/>
          <p:cNvGrpSpPr/>
          <p:nvPr/>
        </p:nvGrpSpPr>
        <p:grpSpPr>
          <a:xfrm>
            <a:off x="11221505" y="5420312"/>
            <a:ext cx="12011697" cy="3066197"/>
            <a:chOff x="9319983" y="1182823"/>
            <a:chExt cx="2791496" cy="617268"/>
          </a:xfrm>
        </p:grpSpPr>
        <p:sp>
          <p:nvSpPr>
            <p:cNvPr id="75" name="Rectangle 74"/>
            <p:cNvSpPr/>
            <p:nvPr/>
          </p:nvSpPr>
          <p:spPr>
            <a:xfrm>
              <a:off x="9551159" y="118282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6" name="Oval 75"/>
            <p:cNvSpPr/>
            <p:nvPr/>
          </p:nvSpPr>
          <p:spPr>
            <a:xfrm>
              <a:off x="9319983" y="1300182"/>
              <a:ext cx="405971" cy="360741"/>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77" name="TextBox 76"/>
                <p:cNvSpPr txBox="1"/>
                <p:nvPr/>
              </p:nvSpPr>
              <p:spPr>
                <a:xfrm>
                  <a:off x="9829233" y="1321787"/>
                  <a:ext cx="1952189" cy="257843"/>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en-US" sz="6000" b="1" i="1">
                                <a:latin typeface="Cambria Math" panose="02040503050406030204" pitchFamily="18" charset="0"/>
                              </a:rPr>
                            </m:ctrlPr>
                          </m:sSupPr>
                          <m:e>
                            <m:r>
                              <a:rPr lang="en-US" sz="6000" b="1">
                                <a:latin typeface="Cambria Math"/>
                              </a:rPr>
                              <m:t>𝒚</m:t>
                            </m:r>
                          </m:e>
                          <m:sup>
                            <m:r>
                              <a:rPr lang="en-US" sz="6000" b="1">
                                <a:latin typeface="Cambria Math"/>
                              </a:rPr>
                              <m:t>′</m:t>
                            </m:r>
                          </m:sup>
                        </m:sSup>
                        <m:r>
                          <a:rPr lang="en-US" sz="6000" b="1">
                            <a:latin typeface="Cambria Math"/>
                          </a:rPr>
                          <m:t>=</m:t>
                        </m:r>
                        <m:sSup>
                          <m:sSupPr>
                            <m:ctrlPr>
                              <a:rPr lang="en-US" sz="6000" b="1" i="1">
                                <a:latin typeface="Cambria Math" panose="02040503050406030204" pitchFamily="18" charset="0"/>
                              </a:rPr>
                            </m:ctrlPr>
                          </m:sSupPr>
                          <m:e>
                            <m:r>
                              <a:rPr lang="en-US" sz="6000" b="1">
                                <a:latin typeface="Cambria Math"/>
                              </a:rPr>
                              <m:t>𝟑</m:t>
                            </m:r>
                          </m:e>
                          <m:sup>
                            <m:r>
                              <a:rPr lang="en-US" sz="6000" b="1">
                                <a:latin typeface="Cambria Math"/>
                              </a:rPr>
                              <m:t>𝟔</m:t>
                            </m:r>
                            <m:r>
                              <a:rPr lang="en-US" sz="6000" b="1">
                                <a:latin typeface="Cambria Math"/>
                              </a:rPr>
                              <m:t>𝒙</m:t>
                            </m:r>
                            <m:r>
                              <a:rPr lang="en-US" sz="6000" b="1">
                                <a:latin typeface="Cambria Math"/>
                              </a:rPr>
                              <m:t>+</m:t>
                            </m:r>
                            <m:r>
                              <a:rPr lang="en-US" sz="6000" b="1">
                                <a:latin typeface="Cambria Math"/>
                              </a:rPr>
                              <m:t>𝟏</m:t>
                            </m:r>
                          </m:sup>
                        </m:sSup>
                        <m:r>
                          <a:rPr lang="en-US" sz="6000" b="1">
                            <a:latin typeface="Cambria Math"/>
                          </a:rPr>
                          <m:t>.</m:t>
                        </m:r>
                        <m:func>
                          <m:funcPr>
                            <m:ctrlPr>
                              <a:rPr lang="en-US" sz="6000" b="1" i="1">
                                <a:latin typeface="Cambria Math" panose="02040503050406030204" pitchFamily="18" charset="0"/>
                              </a:rPr>
                            </m:ctrlPr>
                          </m:funcPr>
                          <m:fName>
                            <m:r>
                              <a:rPr lang="en-US" sz="6000" b="1">
                                <a:latin typeface="Cambria Math"/>
                              </a:rPr>
                              <m:t>𝒍𝒏</m:t>
                            </m:r>
                          </m:fName>
                          <m:e>
                            <m:r>
                              <a:rPr lang="en-US" sz="6000" b="1">
                                <a:latin typeface="Cambria Math"/>
                              </a:rPr>
                              <m:t>𝟑</m:t>
                            </m:r>
                          </m:e>
                        </m:func>
                        <m:r>
                          <a:rPr lang="en-US" sz="6000" b="1">
                            <a:latin typeface="Cambria Math"/>
                          </a:rPr>
                          <m:t>.</m:t>
                        </m:r>
                      </m:oMath>
                    </m:oMathPara>
                  </a14:m>
                  <a:endParaRPr lang="en-US" sz="6000" dirty="0"/>
                </a:p>
              </p:txBody>
            </p:sp>
          </mc:Choice>
          <mc:Fallback xmlns="">
            <p:sp>
              <p:nvSpPr>
                <p:cNvPr id="77" name="TextBox 76"/>
                <p:cNvSpPr txBox="1">
                  <a:spLocks noRot="1" noChangeAspect="1" noMove="1" noResize="1" noEditPoints="1" noAdjustHandles="1" noChangeArrowheads="1" noChangeShapeType="1" noTextEdit="1"/>
                </p:cNvSpPr>
                <p:nvPr/>
              </p:nvSpPr>
              <p:spPr>
                <a:xfrm>
                  <a:off x="9829233" y="1321787"/>
                  <a:ext cx="1952189" cy="257843"/>
                </a:xfrm>
                <a:prstGeom prst="rect">
                  <a:avLst/>
                </a:prstGeom>
                <a:blipFill rotWithShape="1">
                  <a:blip r:embed="rId6"/>
                  <a:stretch>
                    <a:fillRect/>
                  </a:stretch>
                </a:blipFill>
              </p:spPr>
              <p:txBody>
                <a:bodyPr/>
                <a:lstStyle/>
                <a:p>
                  <a:r>
                    <a:rPr lang="en-US">
                      <a:noFill/>
                    </a:rPr>
                    <a:t> </a:t>
                  </a:r>
                </a:p>
              </p:txBody>
            </p:sp>
          </mc:Fallback>
        </mc:AlternateContent>
      </p:grpSp>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
        <p:nvSpPr>
          <p:cNvPr id="45" name="Oval 44"/>
          <p:cNvSpPr/>
          <p:nvPr/>
        </p:nvSpPr>
        <p:spPr>
          <a:xfrm>
            <a:off x="103563" y="5905735"/>
            <a:ext cx="1889393" cy="1889475"/>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C </a:t>
            </a:r>
            <a:endParaRPr lang="en-US" sz="6400" dirty="0"/>
          </a:p>
        </p:txBody>
      </p:sp>
      <mc:AlternateContent xmlns:mc="http://schemas.openxmlformats.org/markup-compatibility/2006" xmlns:a14="http://schemas.microsoft.com/office/drawing/2010/main">
        <mc:Choice Requires="a14">
          <p:sp>
            <p:nvSpPr>
              <p:cNvPr id="46" name="Rectangle 45"/>
              <p:cNvSpPr/>
              <p:nvPr/>
            </p:nvSpPr>
            <p:spPr>
              <a:xfrm>
                <a:off x="2086324" y="8497511"/>
                <a:ext cx="21175779" cy="1108006"/>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sSup>
                        <m:sSupPr>
                          <m:ctrlPr>
                            <a:rPr lang="en-US" sz="6000" i="1" smtClean="0">
                              <a:latin typeface="Cambria Math" panose="02040503050406030204" pitchFamily="18" charset="0"/>
                            </a:rPr>
                          </m:ctrlPr>
                        </m:sSupPr>
                        <m:e>
                          <m:d>
                            <m:dPr>
                              <m:ctrlPr>
                                <a:rPr lang="en-US" sz="6000" i="1">
                                  <a:latin typeface="Cambria Math" panose="02040503050406030204" pitchFamily="18" charset="0"/>
                                </a:rPr>
                              </m:ctrlPr>
                            </m:dPr>
                            <m:e>
                              <m:sSup>
                                <m:sSupPr>
                                  <m:ctrlPr>
                                    <a:rPr lang="en-US" sz="6000" i="1">
                                      <a:latin typeface="Cambria Math" panose="02040503050406030204" pitchFamily="18" charset="0"/>
                                    </a:rPr>
                                  </m:ctrlPr>
                                </m:sSupPr>
                                <m:e>
                                  <m:r>
                                    <a:rPr lang="en-US" sz="6000" i="1">
                                      <a:latin typeface="Cambria Math"/>
                                    </a:rPr>
                                    <m:t>𝑎</m:t>
                                  </m:r>
                                </m:e>
                                <m:sup>
                                  <m:r>
                                    <a:rPr lang="en-US" sz="6000" i="1">
                                      <a:latin typeface="Cambria Math"/>
                                    </a:rPr>
                                    <m:t>𝑢</m:t>
                                  </m:r>
                                </m:sup>
                              </m:sSup>
                            </m:e>
                          </m:d>
                        </m:e>
                        <m:sup>
                          <m:r>
                            <a:rPr lang="en-US" sz="6000" i="1">
                              <a:latin typeface="Cambria Math"/>
                            </a:rPr>
                            <m:t>′</m:t>
                          </m:r>
                        </m:sup>
                      </m:sSup>
                      <m:r>
                        <a:rPr lang="en-US" sz="6000" i="1">
                          <a:latin typeface="Cambria Math"/>
                        </a:rPr>
                        <m:t>=</m:t>
                      </m:r>
                      <m:sSup>
                        <m:sSupPr>
                          <m:ctrlPr>
                            <a:rPr lang="en-US" sz="6000" i="1">
                              <a:latin typeface="Cambria Math" panose="02040503050406030204" pitchFamily="18" charset="0"/>
                            </a:rPr>
                          </m:ctrlPr>
                        </m:sSupPr>
                        <m:e>
                          <m:r>
                            <a:rPr lang="en-US" sz="6000" i="1">
                              <a:latin typeface="Cambria Math"/>
                            </a:rPr>
                            <m:t>𝑎</m:t>
                          </m:r>
                        </m:e>
                        <m:sup>
                          <m:r>
                            <a:rPr lang="en-US" sz="6000" i="1">
                              <a:latin typeface="Cambria Math"/>
                            </a:rPr>
                            <m:t>𝑢</m:t>
                          </m:r>
                        </m:sup>
                      </m:sSup>
                      <m:r>
                        <a:rPr lang="en-US" sz="6000" i="1">
                          <a:latin typeface="Cambria Math"/>
                        </a:rPr>
                        <m:t>.</m:t>
                      </m:r>
                      <m:func>
                        <m:funcPr>
                          <m:ctrlPr>
                            <a:rPr lang="en-US" sz="6000" i="1">
                              <a:latin typeface="Cambria Math" panose="02040503050406030204" pitchFamily="18" charset="0"/>
                            </a:rPr>
                          </m:ctrlPr>
                        </m:funcPr>
                        <m:fName>
                          <m:r>
                            <a:rPr lang="en-US" sz="6000" i="1">
                              <a:latin typeface="Cambria Math"/>
                            </a:rPr>
                            <m:t>𝑙𝑛</m:t>
                          </m:r>
                        </m:fName>
                        <m:e>
                          <m:r>
                            <a:rPr lang="en-US" sz="6000" i="1">
                              <a:latin typeface="Cambria Math"/>
                            </a:rPr>
                            <m:t>𝑎</m:t>
                          </m:r>
                        </m:e>
                      </m:func>
                      <m:r>
                        <a:rPr lang="en-US" sz="6000" i="1">
                          <a:latin typeface="Cambria Math"/>
                        </a:rPr>
                        <m:t>.</m:t>
                      </m:r>
                      <m:sSup>
                        <m:sSupPr>
                          <m:ctrlPr>
                            <a:rPr lang="en-US" sz="6000" i="1">
                              <a:latin typeface="Cambria Math" panose="02040503050406030204" pitchFamily="18" charset="0"/>
                            </a:rPr>
                          </m:ctrlPr>
                        </m:sSupPr>
                        <m:e>
                          <m:r>
                            <a:rPr lang="en-US" sz="6000" i="1">
                              <a:latin typeface="Cambria Math"/>
                            </a:rPr>
                            <m:t>𝑢</m:t>
                          </m:r>
                        </m:e>
                        <m:sup>
                          <m:r>
                            <a:rPr lang="en-US" sz="6000" i="1">
                              <a:latin typeface="Cambria Math"/>
                            </a:rPr>
                            <m:t>′</m:t>
                          </m:r>
                        </m:sup>
                      </m:sSup>
                      <m:r>
                        <a:rPr lang="en-US" sz="6000" i="1">
                          <a:latin typeface="Cambria Math"/>
                        </a:rPr>
                        <m:t>,</m:t>
                      </m:r>
                    </m:oMath>
                  </m:oMathPara>
                </a14:m>
                <a:endParaRPr lang="en-US" sz="6000" dirty="0"/>
              </a:p>
            </p:txBody>
          </p:sp>
        </mc:Choice>
        <mc:Fallback xmlns="">
          <p:sp>
            <p:nvSpPr>
              <p:cNvPr id="46" name="Rectangle 45"/>
              <p:cNvSpPr>
                <a:spLocks noRot="1" noChangeAspect="1" noMove="1" noResize="1" noEditPoints="1" noAdjustHandles="1" noChangeArrowheads="1" noChangeShapeType="1" noTextEdit="1"/>
              </p:cNvSpPr>
              <p:nvPr/>
            </p:nvSpPr>
            <p:spPr>
              <a:xfrm>
                <a:off x="2086324" y="8497511"/>
                <a:ext cx="21175779" cy="1108006"/>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7899249" y="9906000"/>
                <a:ext cx="14209787" cy="1015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6000" i="1">
                          <a:latin typeface="Cambria Math"/>
                        </a:rPr>
                        <m:t>⇒</m:t>
                      </m:r>
                      <m:sSup>
                        <m:sSupPr>
                          <m:ctrlPr>
                            <a:rPr lang="en-US" sz="6000" i="1">
                              <a:latin typeface="Cambria Math" panose="02040503050406030204" pitchFamily="18" charset="0"/>
                            </a:rPr>
                          </m:ctrlPr>
                        </m:sSupPr>
                        <m:e>
                          <m:d>
                            <m:dPr>
                              <m:ctrlPr>
                                <a:rPr lang="en-US" sz="6000" i="1">
                                  <a:latin typeface="Cambria Math" panose="02040503050406030204" pitchFamily="18" charset="0"/>
                                </a:rPr>
                              </m:ctrlPr>
                            </m:dPr>
                            <m:e>
                              <m:sSup>
                                <m:sSupPr>
                                  <m:ctrlPr>
                                    <a:rPr lang="en-US" sz="6000" i="1">
                                      <a:latin typeface="Cambria Math" panose="02040503050406030204" pitchFamily="18" charset="0"/>
                                    </a:rPr>
                                  </m:ctrlPr>
                                </m:sSupPr>
                                <m:e>
                                  <m:r>
                                    <a:rPr lang="en-US" sz="6000" i="1">
                                      <a:latin typeface="Cambria Math"/>
                                    </a:rPr>
                                    <m:t>3</m:t>
                                  </m:r>
                                </m:e>
                                <m:sup>
                                  <m:r>
                                    <a:rPr lang="en-US" sz="6000" i="1">
                                      <a:latin typeface="Cambria Math"/>
                                    </a:rPr>
                                    <m:t>6</m:t>
                                  </m:r>
                                  <m:r>
                                    <a:rPr lang="en-US" sz="6000" i="1">
                                      <a:latin typeface="Cambria Math"/>
                                    </a:rPr>
                                    <m:t>𝑥</m:t>
                                  </m:r>
                                  <m:r>
                                    <a:rPr lang="en-US" sz="6000" i="1">
                                      <a:latin typeface="Cambria Math"/>
                                    </a:rPr>
                                    <m:t>+1</m:t>
                                  </m:r>
                                </m:sup>
                              </m:sSup>
                            </m:e>
                          </m:d>
                        </m:e>
                        <m:sup>
                          <m:r>
                            <a:rPr lang="en-US" sz="6000" i="1">
                              <a:latin typeface="Cambria Math"/>
                            </a:rPr>
                            <m:t>′</m:t>
                          </m:r>
                        </m:sup>
                      </m:sSup>
                      <m:r>
                        <a:rPr lang="en-US" sz="6000" i="1">
                          <a:latin typeface="Cambria Math"/>
                        </a:rPr>
                        <m:t>=6.</m:t>
                      </m:r>
                      <m:sSup>
                        <m:sSupPr>
                          <m:ctrlPr>
                            <a:rPr lang="en-US" sz="6000" i="1">
                              <a:latin typeface="Cambria Math" panose="02040503050406030204" pitchFamily="18" charset="0"/>
                            </a:rPr>
                          </m:ctrlPr>
                        </m:sSupPr>
                        <m:e>
                          <m:r>
                            <a:rPr lang="en-US" sz="6000" i="1">
                              <a:latin typeface="Cambria Math"/>
                            </a:rPr>
                            <m:t>3</m:t>
                          </m:r>
                        </m:e>
                        <m:sup>
                          <m:r>
                            <a:rPr lang="en-US" sz="6000" i="1">
                              <a:latin typeface="Cambria Math"/>
                            </a:rPr>
                            <m:t>6</m:t>
                          </m:r>
                          <m:r>
                            <a:rPr lang="en-US" sz="6000" i="1">
                              <a:latin typeface="Cambria Math"/>
                            </a:rPr>
                            <m:t>𝑥</m:t>
                          </m:r>
                          <m:r>
                            <a:rPr lang="en-US" sz="6000" i="1">
                              <a:latin typeface="Cambria Math"/>
                            </a:rPr>
                            <m:t>+1</m:t>
                          </m:r>
                        </m:sup>
                      </m:sSup>
                      <m:r>
                        <a:rPr lang="en-US" sz="6000" i="1">
                          <a:latin typeface="Cambria Math"/>
                        </a:rPr>
                        <m:t>.</m:t>
                      </m:r>
                      <m:func>
                        <m:funcPr>
                          <m:ctrlPr>
                            <a:rPr lang="en-US" sz="6000" i="1">
                              <a:latin typeface="Cambria Math" panose="02040503050406030204" pitchFamily="18" charset="0"/>
                            </a:rPr>
                          </m:ctrlPr>
                        </m:funcPr>
                        <m:fName>
                          <m:r>
                            <a:rPr lang="en-US" sz="6000" i="1">
                              <a:latin typeface="Cambria Math"/>
                            </a:rPr>
                            <m:t>𝑙𝑛</m:t>
                          </m:r>
                        </m:fName>
                        <m:e>
                          <m:r>
                            <a:rPr lang="en-US" sz="6000" i="1">
                              <a:latin typeface="Cambria Math"/>
                            </a:rPr>
                            <m:t>3</m:t>
                          </m:r>
                        </m:e>
                      </m:func>
                      <m:r>
                        <a:rPr lang="en-US" sz="6000" i="1">
                          <a:latin typeface="Cambria Math"/>
                        </a:rPr>
                        <m:t>=2.</m:t>
                      </m:r>
                      <m:sSup>
                        <m:sSupPr>
                          <m:ctrlPr>
                            <a:rPr lang="en-US" sz="6000" i="1">
                              <a:latin typeface="Cambria Math" panose="02040503050406030204" pitchFamily="18" charset="0"/>
                            </a:rPr>
                          </m:ctrlPr>
                        </m:sSupPr>
                        <m:e>
                          <m:r>
                            <a:rPr lang="en-US" sz="6000" i="1">
                              <a:latin typeface="Cambria Math"/>
                            </a:rPr>
                            <m:t>3</m:t>
                          </m:r>
                        </m:e>
                        <m:sup>
                          <m:r>
                            <a:rPr lang="en-US" sz="6000" i="1">
                              <a:latin typeface="Cambria Math"/>
                            </a:rPr>
                            <m:t>6</m:t>
                          </m:r>
                          <m:r>
                            <a:rPr lang="en-US" sz="6000" i="1">
                              <a:latin typeface="Cambria Math"/>
                            </a:rPr>
                            <m:t>𝑥</m:t>
                          </m:r>
                          <m:r>
                            <a:rPr lang="en-US" sz="6000" i="1">
                              <a:latin typeface="Cambria Math"/>
                            </a:rPr>
                            <m:t>+2</m:t>
                          </m:r>
                        </m:sup>
                      </m:sSup>
                      <m:r>
                        <a:rPr lang="en-US" sz="6000" i="1">
                          <a:latin typeface="Cambria Math"/>
                        </a:rPr>
                        <m:t>.</m:t>
                      </m:r>
                      <m:func>
                        <m:funcPr>
                          <m:ctrlPr>
                            <a:rPr lang="en-US" sz="6000" i="1">
                              <a:latin typeface="Cambria Math" panose="02040503050406030204" pitchFamily="18" charset="0"/>
                            </a:rPr>
                          </m:ctrlPr>
                        </m:funcPr>
                        <m:fName>
                          <m:r>
                            <a:rPr lang="en-US" sz="6000" i="1">
                              <a:latin typeface="Cambria Math"/>
                            </a:rPr>
                            <m:t>𝑙𝑛</m:t>
                          </m:r>
                        </m:fName>
                        <m:e>
                          <m:r>
                            <a:rPr lang="en-US" sz="6000" i="1">
                              <a:latin typeface="Cambria Math"/>
                            </a:rPr>
                            <m:t>3</m:t>
                          </m:r>
                        </m:e>
                      </m:func>
                    </m:oMath>
                  </m:oMathPara>
                </a14:m>
                <a:endParaRPr lang="en-US" sz="6000" dirty="0"/>
              </a:p>
            </p:txBody>
          </p:sp>
        </mc:Choice>
        <mc:Fallback xmlns="">
          <p:sp>
            <p:nvSpPr>
              <p:cNvPr id="2" name="Rectangle 1"/>
              <p:cNvSpPr>
                <a:spLocks noRot="1" noChangeAspect="1" noMove="1" noResize="1" noEditPoints="1" noAdjustHandles="1" noChangeArrowheads="1" noChangeShapeType="1" noTextEdit="1"/>
              </p:cNvSpPr>
              <p:nvPr/>
            </p:nvSpPr>
            <p:spPr>
              <a:xfrm>
                <a:off x="7899249" y="9906000"/>
                <a:ext cx="14209787" cy="1015663"/>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5580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left)">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left)">
                                      <p:cBhvr>
                                        <p:cTn id="3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5" grpId="0" animBg="1"/>
      <p:bldP spid="46"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94152" y="238104"/>
            <a:ext cx="23815894" cy="242889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0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0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0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0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0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0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0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solidFill>
                    <a:schemeClr val="tx1"/>
                  </a:solidFill>
                </a:endParaRPr>
              </a:p>
            </p:txBody>
          </p:sp>
          <p:sp>
            <p:nvSpPr>
              <p:cNvPr id="31" name="TextBox 13"/>
              <p:cNvSpPr txBox="1">
                <a:spLocks noChangeArrowheads="1"/>
              </p:cNvSpPr>
              <p:nvPr/>
            </p:nvSpPr>
            <p:spPr bwMode="auto">
              <a:xfrm>
                <a:off x="1418795" y="1653394"/>
                <a:ext cx="2509246" cy="98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15</a:t>
                </a:r>
              </a:p>
            </p:txBody>
          </p:sp>
        </p:grpSp>
      </p:grpSp>
      <p:sp>
        <p:nvSpPr>
          <p:cNvPr id="43" name="Action Button: Forward or Next 42">
            <a:hlinkClick r:id="rId2"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sz="6000"/>
          </a:p>
        </p:txBody>
      </p:sp>
      <p:grpSp>
        <p:nvGrpSpPr>
          <p:cNvPr id="44" name="Group 43"/>
          <p:cNvGrpSpPr/>
          <p:nvPr/>
        </p:nvGrpSpPr>
        <p:grpSpPr>
          <a:xfrm>
            <a:off x="1115932" y="2949186"/>
            <a:ext cx="9295276" cy="1456081"/>
            <a:chOff x="421370" y="1099388"/>
            <a:chExt cx="1378401" cy="903583"/>
          </a:xfrm>
        </p:grpSpPr>
        <p:sp>
          <p:nvSpPr>
            <p:cNvPr id="45" name="Rectangle 44"/>
            <p:cNvSpPr/>
            <p:nvPr/>
          </p:nvSpPr>
          <p:spPr>
            <a:xfrm>
              <a:off x="531850" y="1106599"/>
              <a:ext cx="1267921" cy="89637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46" name="Oval 45"/>
            <p:cNvSpPr/>
            <p:nvPr/>
          </p:nvSpPr>
          <p:spPr>
            <a:xfrm>
              <a:off x="421370" y="1099388"/>
              <a:ext cx="191093" cy="81712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ahoma" pitchFamily="34" charset="0"/>
                  <a:ea typeface="Tahoma" pitchFamily="34" charset="0"/>
                  <a:cs typeface="Tahoma" pitchFamily="34" charset="0"/>
                </a:rPr>
                <a:t>A</a:t>
              </a:r>
              <a:endParaRPr lang="en-US" sz="6000" dirty="0"/>
            </a:p>
          </p:txBody>
        </p:sp>
        <mc:AlternateContent xmlns:mc="http://schemas.openxmlformats.org/markup-compatibility/2006" xmlns:a14="http://schemas.microsoft.com/office/drawing/2010/main">
          <mc:Choice Requires="a14">
            <p:sp>
              <p:nvSpPr>
                <p:cNvPr id="47" name="TextBox 46"/>
                <p:cNvSpPr txBox="1"/>
                <p:nvPr/>
              </p:nvSpPr>
              <p:spPr>
                <a:xfrm>
                  <a:off x="898742" y="1125642"/>
                  <a:ext cx="824575" cy="779889"/>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left"/>
                      </m:oMathParaPr>
                      <m:oMath xmlns:m="http://schemas.openxmlformats.org/officeDocument/2006/math">
                        <m:r>
                          <a:rPr lang="en-US" sz="6000" b="1" i="1">
                            <a:solidFill>
                              <a:schemeClr val="bg1"/>
                            </a:solidFill>
                            <a:latin typeface="Cambria Math"/>
                          </a:rPr>
                          <m:t>𝒆</m:t>
                        </m:r>
                        <m:r>
                          <a:rPr lang="en-US" sz="6000" b="1" i="1">
                            <a:solidFill>
                              <a:schemeClr val="bg1"/>
                            </a:solidFill>
                            <a:latin typeface="Cambria Math"/>
                          </a:rPr>
                          <m:t>.</m:t>
                        </m:r>
                      </m:oMath>
                    </m:oMathPara>
                  </a14:m>
                  <a:endParaRPr lang="en-US" sz="6000" dirty="0">
                    <a:solidFill>
                      <a:schemeClr val="bg1"/>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898742" y="1125642"/>
                  <a:ext cx="824575" cy="779889"/>
                </a:xfrm>
                <a:prstGeom prst="rect">
                  <a:avLst/>
                </a:prstGeom>
                <a:blipFill rotWithShape="1">
                  <a:blip r:embed="rId3"/>
                  <a:stretch>
                    <a:fillRect/>
                  </a:stretch>
                </a:blipFill>
              </p:spPr>
              <p:txBody>
                <a:bodyPr/>
                <a:lstStyle/>
                <a:p>
                  <a:r>
                    <a:rPr lang="en-US">
                      <a:noFill/>
                    </a:rPr>
                    <a:t> </a:t>
                  </a:r>
                </a:p>
              </p:txBody>
            </p:sp>
          </mc:Fallback>
        </mc:AlternateContent>
      </p:grpSp>
      <p:grpSp>
        <p:nvGrpSpPr>
          <p:cNvPr id="48" name="Group 47"/>
          <p:cNvGrpSpPr/>
          <p:nvPr/>
        </p:nvGrpSpPr>
        <p:grpSpPr>
          <a:xfrm>
            <a:off x="13235627" y="2918995"/>
            <a:ext cx="10690900" cy="2423761"/>
            <a:chOff x="409708" y="1106599"/>
            <a:chExt cx="1518523" cy="1504083"/>
          </a:xfrm>
        </p:grpSpPr>
        <p:sp>
          <p:nvSpPr>
            <p:cNvPr id="49" name="Rectangle 48"/>
            <p:cNvSpPr/>
            <p:nvPr/>
          </p:nvSpPr>
          <p:spPr>
            <a:xfrm>
              <a:off x="531850" y="1106599"/>
              <a:ext cx="1267921" cy="89637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63" name="Oval 62"/>
            <p:cNvSpPr/>
            <p:nvPr/>
          </p:nvSpPr>
          <p:spPr>
            <a:xfrm>
              <a:off x="409708" y="1167242"/>
              <a:ext cx="191093" cy="896241"/>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Tahoma" pitchFamily="34" charset="0"/>
                  <a:ea typeface="Tahoma" pitchFamily="34" charset="0"/>
                  <a:cs typeface="Tahoma" pitchFamily="34" charset="0"/>
                </a:rPr>
                <a:t>B</a:t>
              </a:r>
              <a:endParaRPr lang="en-US" sz="6000" dirty="0"/>
            </a:p>
          </p:txBody>
        </p:sp>
        <mc:AlternateContent xmlns:mc="http://schemas.openxmlformats.org/markup-compatibility/2006" xmlns:a14="http://schemas.microsoft.com/office/drawing/2010/main">
          <mc:Choice Requires="a14">
            <p:sp>
              <p:nvSpPr>
                <p:cNvPr id="64" name="TextBox 63"/>
                <p:cNvSpPr txBox="1"/>
                <p:nvPr/>
              </p:nvSpPr>
              <p:spPr>
                <a:xfrm>
                  <a:off x="856983" y="1171868"/>
                  <a:ext cx="1071248" cy="1438814"/>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14:m>
                    <m:oMath xmlns:m="http://schemas.openxmlformats.org/officeDocument/2006/math">
                      <m:r>
                        <a:rPr lang="en-US" sz="6000" b="1" i="1" smtClean="0">
                          <a:solidFill>
                            <a:schemeClr val="bg1"/>
                          </a:solidFill>
                          <a:latin typeface="Cambria Math"/>
                        </a:rPr>
                        <m:t>−</m:t>
                      </m:r>
                      <m:r>
                        <a:rPr lang="en-US" sz="6000" b="1" i="1" smtClean="0">
                          <a:solidFill>
                            <a:schemeClr val="bg1"/>
                          </a:solidFill>
                          <a:latin typeface="Cambria Math"/>
                        </a:rPr>
                        <m:t>𝟏</m:t>
                      </m:r>
                    </m:oMath>
                  </a14:m>
                  <a:r>
                    <a:rPr lang="en-US" sz="6000" dirty="0">
                      <a:solidFill>
                        <a:schemeClr val="bg1"/>
                      </a:solidFill>
                    </a:rPr>
                    <a:t>.</a:t>
                  </a:r>
                </a:p>
                <a:p>
                  <a:endParaRPr lang="en-US" sz="6000" dirty="0">
                    <a:solidFill>
                      <a:schemeClr val="bg1"/>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856983" y="1171868"/>
                  <a:ext cx="1071248" cy="1438814"/>
                </a:xfrm>
                <a:prstGeom prst="rect">
                  <a:avLst/>
                </a:prstGeom>
                <a:blipFill rotWithShape="1">
                  <a:blip r:embed="rId4"/>
                  <a:stretch>
                    <a:fillRect t="-5789"/>
                  </a:stretch>
                </a:blipFill>
              </p:spPr>
              <p:txBody>
                <a:bodyPr/>
                <a:lstStyle/>
                <a:p>
                  <a:r>
                    <a:rPr lang="en-US">
                      <a:noFill/>
                    </a:rPr>
                    <a:t> </a:t>
                  </a:r>
                </a:p>
              </p:txBody>
            </p:sp>
          </mc:Fallback>
        </mc:AlternateContent>
      </p:grpSp>
      <p:grpSp>
        <p:nvGrpSpPr>
          <p:cNvPr id="39" name="Group 38"/>
          <p:cNvGrpSpPr/>
          <p:nvPr/>
        </p:nvGrpSpPr>
        <p:grpSpPr>
          <a:xfrm>
            <a:off x="1100028" y="5180934"/>
            <a:ext cx="9324118" cy="2471943"/>
            <a:chOff x="436303" y="1106599"/>
            <a:chExt cx="1363468" cy="1533984"/>
          </a:xfrm>
        </p:grpSpPr>
        <p:sp>
          <p:nvSpPr>
            <p:cNvPr id="40" name="Rectangle 39"/>
            <p:cNvSpPr/>
            <p:nvPr/>
          </p:nvSpPr>
          <p:spPr>
            <a:xfrm>
              <a:off x="531850" y="1106599"/>
              <a:ext cx="1267921" cy="89637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41" name="Oval 40"/>
            <p:cNvSpPr/>
            <p:nvPr/>
          </p:nvSpPr>
          <p:spPr>
            <a:xfrm>
              <a:off x="436303" y="1150055"/>
              <a:ext cx="191093" cy="853925"/>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Tahoma" pitchFamily="34" charset="0"/>
                  <a:ea typeface="Tahoma" pitchFamily="34" charset="0"/>
                  <a:cs typeface="Tahoma" pitchFamily="34" charset="0"/>
                </a:rPr>
                <a:t>C</a:t>
              </a:r>
              <a:endParaRPr lang="en-US" sz="6000" dirty="0"/>
            </a:p>
          </p:txBody>
        </p:sp>
        <mc:AlternateContent xmlns:mc="http://schemas.openxmlformats.org/markup-compatibility/2006" xmlns:a14="http://schemas.microsoft.com/office/drawing/2010/main">
          <mc:Choice Requires="a14">
            <p:sp>
              <p:nvSpPr>
                <p:cNvPr id="42" name="TextBox 41"/>
                <p:cNvSpPr txBox="1"/>
                <p:nvPr/>
              </p:nvSpPr>
              <p:spPr>
                <a:xfrm>
                  <a:off x="909368" y="1179803"/>
                  <a:ext cx="614297" cy="1460780"/>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sz="6000">
                      <a:solidFill>
                        <a:schemeClr val="bg1"/>
                      </a:solidFill>
                    </a:rPr>
                    <a:t> </a:t>
                  </a:r>
                  <a:r>
                    <a:rPr lang="en-US" sz="6000" b="1"/>
                    <a:t> </a:t>
                  </a:r>
                  <a14:m>
                    <m:oMath xmlns:m="http://schemas.openxmlformats.org/officeDocument/2006/math">
                      <m:r>
                        <a:rPr lang="en-US" sz="6000" b="1" i="1" smtClean="0">
                          <a:solidFill>
                            <a:schemeClr val="bg1"/>
                          </a:solidFill>
                          <a:latin typeface="Cambria Math"/>
                        </a:rPr>
                        <m:t>𝟏</m:t>
                      </m:r>
                      <m:r>
                        <a:rPr lang="en-US" sz="6000" b="1" i="1" smtClean="0">
                          <a:solidFill>
                            <a:schemeClr val="bg1"/>
                          </a:solidFill>
                          <a:latin typeface="Cambria Math"/>
                        </a:rPr>
                        <m:t>.</m:t>
                      </m:r>
                    </m:oMath>
                  </a14:m>
                  <a:endParaRPr lang="en-US" sz="6000" dirty="0">
                    <a:solidFill>
                      <a:schemeClr val="bg1"/>
                    </a:solidFill>
                  </a:endParaRPr>
                </a:p>
                <a:p>
                  <a:endParaRPr lang="en-US" sz="6000" dirty="0">
                    <a:solidFill>
                      <a:schemeClr val="bg1"/>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909368" y="1179803"/>
                  <a:ext cx="614297" cy="1460780"/>
                </a:xfrm>
                <a:prstGeom prst="rect">
                  <a:avLst/>
                </a:prstGeom>
                <a:blipFill rotWithShape="1">
                  <a:blip r:embed="rId5"/>
                  <a:stretch>
                    <a:fillRect/>
                  </a:stretch>
                </a:blipFill>
              </p:spPr>
              <p:txBody>
                <a:bodyPr/>
                <a:lstStyle/>
                <a:p>
                  <a:r>
                    <a:rPr lang="en-US">
                      <a:noFill/>
                    </a:rPr>
                    <a:t> </a:t>
                  </a:r>
                </a:p>
              </p:txBody>
            </p:sp>
          </mc:Fallback>
        </mc:AlternateContent>
      </p:grpSp>
      <p:grpSp>
        <p:nvGrpSpPr>
          <p:cNvPr id="50" name="Group 49"/>
          <p:cNvGrpSpPr/>
          <p:nvPr/>
        </p:nvGrpSpPr>
        <p:grpSpPr>
          <a:xfrm>
            <a:off x="13252780" y="5002000"/>
            <a:ext cx="9747091" cy="2467172"/>
            <a:chOff x="377946" y="1106599"/>
            <a:chExt cx="1421825" cy="1446518"/>
          </a:xfrm>
        </p:grpSpPr>
        <p:sp>
          <p:nvSpPr>
            <p:cNvPr id="51" name="Rectangle 50"/>
            <p:cNvSpPr/>
            <p:nvPr/>
          </p:nvSpPr>
          <p:spPr>
            <a:xfrm>
              <a:off x="531850" y="1106599"/>
              <a:ext cx="1267921" cy="89637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52" name="Oval 51"/>
            <p:cNvSpPr/>
            <p:nvPr/>
          </p:nvSpPr>
          <p:spPr>
            <a:xfrm>
              <a:off x="377946" y="1183943"/>
              <a:ext cx="210202" cy="823625"/>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D</a:t>
              </a:r>
              <a:endParaRPr lang="en-US" sz="6000" dirty="0"/>
            </a:p>
          </p:txBody>
        </p:sp>
        <mc:AlternateContent xmlns:mc="http://schemas.openxmlformats.org/markup-compatibility/2006" xmlns:a14="http://schemas.microsoft.com/office/drawing/2010/main">
          <mc:Choice Requires="a14">
            <p:sp>
              <p:nvSpPr>
                <p:cNvPr id="53" name="TextBox 52"/>
                <p:cNvSpPr txBox="1"/>
                <p:nvPr/>
              </p:nvSpPr>
              <p:spPr>
                <a:xfrm>
                  <a:off x="656941" y="1193717"/>
                  <a:ext cx="727925" cy="1359400"/>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6000" b="1" i="1" smtClean="0">
                            <a:solidFill>
                              <a:schemeClr val="bg1"/>
                            </a:solidFill>
                            <a:latin typeface="Cambria Math"/>
                          </a:rPr>
                          <m:t>𝟎</m:t>
                        </m:r>
                        <m:r>
                          <a:rPr lang="en-US" sz="6000" b="1" i="1" smtClean="0">
                            <a:solidFill>
                              <a:schemeClr val="bg1"/>
                            </a:solidFill>
                            <a:latin typeface="Cambria Math"/>
                          </a:rPr>
                          <m:t>.</m:t>
                        </m:r>
                      </m:oMath>
                    </m:oMathPara>
                  </a14:m>
                  <a:endParaRPr lang="en-US" sz="6000" dirty="0">
                    <a:solidFill>
                      <a:schemeClr val="bg1"/>
                    </a:solidFill>
                  </a:endParaRPr>
                </a:p>
                <a:p>
                  <a:endParaRPr lang="en-US" sz="6000" dirty="0">
                    <a:solidFill>
                      <a:schemeClr val="bg1"/>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56941" y="1193717"/>
                  <a:ext cx="727925" cy="1359400"/>
                </a:xfrm>
                <a:prstGeom prst="rect">
                  <a:avLst/>
                </a:prstGeom>
                <a:blipFill rotWithShape="1">
                  <a:blip r:embed="rId6"/>
                  <a:stretch>
                    <a:fillRect/>
                  </a:stretch>
                </a:blipFill>
              </p:spPr>
              <p:txBody>
                <a:bodyPr/>
                <a:lstStyle/>
                <a:p>
                  <a:r>
                    <a:rPr lang="en-US">
                      <a:noFill/>
                    </a:rPr>
                    <a:t> </a:t>
                  </a:r>
                </a:p>
              </p:txBody>
            </p:sp>
          </mc:Fallback>
        </mc:AlternateContent>
      </p:grpSp>
      <p:sp>
        <p:nvSpPr>
          <p:cNvPr id="54" name="Oval 53"/>
          <p:cNvSpPr/>
          <p:nvPr/>
        </p:nvSpPr>
        <p:spPr>
          <a:xfrm>
            <a:off x="13235627" y="5120470"/>
            <a:ext cx="1452897" cy="1441135"/>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000" b="1" dirty="0">
                <a:latin typeface="Tahoma" pitchFamily="34" charset="0"/>
                <a:ea typeface="Tahoma" pitchFamily="34" charset="0"/>
                <a:cs typeface="Tahoma" pitchFamily="34" charset="0"/>
              </a:rPr>
              <a:t>D </a:t>
            </a:r>
            <a:endParaRPr lang="en-US" sz="6000" dirty="0"/>
          </a:p>
        </p:txBody>
      </p:sp>
      <p:grpSp>
        <p:nvGrpSpPr>
          <p:cNvPr id="55" name="Group 54"/>
          <p:cNvGrpSpPr/>
          <p:nvPr/>
        </p:nvGrpSpPr>
        <p:grpSpPr>
          <a:xfrm>
            <a:off x="191918" y="6733182"/>
            <a:ext cx="24195257" cy="4686306"/>
            <a:chOff x="184495" y="3573866"/>
            <a:chExt cx="11834900" cy="2343153"/>
          </a:xfrm>
        </p:grpSpPr>
        <p:sp>
          <p:nvSpPr>
            <p:cNvPr id="56" name="Rounded Rectangle 55"/>
            <p:cNvSpPr/>
            <p:nvPr/>
          </p:nvSpPr>
          <p:spPr>
            <a:xfrm>
              <a:off x="184495" y="3573866"/>
              <a:ext cx="11834900" cy="234315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57" name="Group 56"/>
            <p:cNvGrpSpPr/>
            <p:nvPr/>
          </p:nvGrpSpPr>
          <p:grpSpPr>
            <a:xfrm>
              <a:off x="203200" y="3636275"/>
              <a:ext cx="2342698" cy="507832"/>
              <a:chOff x="1275608" y="6239450"/>
              <a:chExt cx="4592537" cy="922706"/>
            </a:xfrm>
          </p:grpSpPr>
          <p:sp>
            <p:nvSpPr>
              <p:cNvPr id="58"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a:p>
            </p:txBody>
          </p:sp>
          <p:sp>
            <p:nvSpPr>
              <p:cNvPr id="59" name="TextBox 58"/>
              <p:cNvSpPr txBox="1"/>
              <p:nvPr/>
            </p:nvSpPr>
            <p:spPr>
              <a:xfrm>
                <a:off x="2187353" y="6239450"/>
                <a:ext cx="2633359" cy="922706"/>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60" name="Round Diagonal Corner Rectangle 59"/>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61" name="Freeform 60"/>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mc:AlternateContent xmlns:mc="http://schemas.openxmlformats.org/markup-compatibility/2006" xmlns:a14="http://schemas.microsoft.com/office/drawing/2010/main">
        <mc:Choice Requires="a14">
          <p:sp>
            <p:nvSpPr>
              <p:cNvPr id="71" name="Rectangle 70"/>
              <p:cNvSpPr/>
              <p:nvPr/>
            </p:nvSpPr>
            <p:spPr>
              <a:xfrm>
                <a:off x="4335099" y="7086600"/>
                <a:ext cx="15268370" cy="1773829"/>
              </a:xfrm>
              <a:prstGeom prst="rect">
                <a:avLst/>
              </a:prstGeom>
              <a:noFill/>
            </p:spPr>
            <p:txBody>
              <a:bodyPr wrap="square" lIns="182889" tIns="91445" rIns="182889" bIns="91445" rtlCol="0">
                <a:spAutoFit/>
              </a:bodyPr>
              <a:lstStyle/>
              <a:p>
                <a:pPr marL="1259903" algn="just">
                  <a:lnSpc>
                    <a:spcPct val="115000"/>
                  </a:lnSpc>
                  <a:spcAft>
                    <a:spcPts val="1600"/>
                  </a:spcAft>
                </a:pPr>
                <a14:m>
                  <m:oMath xmlns:m="http://schemas.openxmlformats.org/officeDocument/2006/math">
                    <m:sSup>
                      <m:sSupPr>
                        <m:ctrlPr>
                          <a:rPr lang="en-US" sz="6000" i="1" smtClean="0">
                            <a:solidFill>
                              <a:schemeClr val="tx1"/>
                            </a:solidFill>
                            <a:latin typeface="Cambria Math" panose="02040503050406030204" pitchFamily="18" charset="0"/>
                          </a:rPr>
                        </m:ctrlPr>
                      </m:sSupPr>
                      <m:e>
                        <m:r>
                          <a:rPr lang="en-US" sz="6000" b="0" i="1">
                            <a:solidFill>
                              <a:schemeClr val="tx1"/>
                            </a:solidFill>
                            <a:latin typeface="Cambria Math"/>
                          </a:rPr>
                          <m:t>𝑓</m:t>
                        </m:r>
                      </m:e>
                      <m:sup>
                        <m:r>
                          <a:rPr lang="en-US" sz="6000" b="0" i="1">
                            <a:solidFill>
                              <a:schemeClr val="tx1"/>
                            </a:solidFill>
                            <a:latin typeface="Cambria Math"/>
                          </a:rPr>
                          <m:t>′</m:t>
                        </m:r>
                      </m:sup>
                    </m:sSup>
                    <m:d>
                      <m:dPr>
                        <m:ctrlPr>
                          <a:rPr lang="en-US" sz="6000" i="1">
                            <a:solidFill>
                              <a:schemeClr val="tx1"/>
                            </a:solidFill>
                            <a:latin typeface="Cambria Math" panose="02040503050406030204" pitchFamily="18" charset="0"/>
                          </a:rPr>
                        </m:ctrlPr>
                      </m:dPr>
                      <m:e>
                        <m:r>
                          <a:rPr lang="en-US" sz="6000" b="0" i="1">
                            <a:solidFill>
                              <a:schemeClr val="tx1"/>
                            </a:solidFill>
                            <a:latin typeface="Cambria Math"/>
                          </a:rPr>
                          <m:t>𝑥</m:t>
                        </m:r>
                      </m:e>
                    </m:d>
                  </m:oMath>
                </a14:m>
                <a:r>
                  <a:rPr lang="en-US" sz="6000" dirty="0">
                    <a:solidFill>
                      <a:schemeClr val="tx1"/>
                    </a:solidFill>
                    <a:latin typeface="Times New Roman" pitchFamily="18" charset="0"/>
                    <a:cs typeface="Times New Roman" pitchFamily="18" charset="0"/>
                  </a:rPr>
                  <a:t>= </a:t>
                </a:r>
                <a14:m>
                  <m:oMath xmlns:m="http://schemas.openxmlformats.org/officeDocument/2006/math">
                    <m:f>
                      <m:fPr>
                        <m:ctrlPr>
                          <a:rPr lang="en-US" sz="6000" i="1">
                            <a:solidFill>
                              <a:schemeClr val="tx1"/>
                            </a:solidFill>
                            <a:latin typeface="Cambria Math" panose="02040503050406030204" pitchFamily="18" charset="0"/>
                          </a:rPr>
                        </m:ctrlPr>
                      </m:fPr>
                      <m:num>
                        <m:r>
                          <a:rPr lang="en-US" sz="6000" b="0" i="1">
                            <a:solidFill>
                              <a:schemeClr val="tx1"/>
                            </a:solidFill>
                            <a:latin typeface="Cambria Math"/>
                          </a:rPr>
                          <m:t>1</m:t>
                        </m:r>
                      </m:num>
                      <m:den>
                        <m:r>
                          <a:rPr lang="en-US" sz="6000" b="0" i="1">
                            <a:solidFill>
                              <a:schemeClr val="tx1"/>
                            </a:solidFill>
                            <a:latin typeface="Cambria Math"/>
                          </a:rPr>
                          <m:t>𝑥</m:t>
                        </m:r>
                      </m:den>
                    </m:f>
                    <m:r>
                      <a:rPr lang="en-US" sz="6000" b="1" i="1" smtClean="0">
                        <a:solidFill>
                          <a:schemeClr val="tx1"/>
                        </a:solidFill>
                        <a:latin typeface="Cambria Math" panose="02040503050406030204" pitchFamily="18" charset="0"/>
                      </a:rPr>
                      <m:t>;</m:t>
                    </m:r>
                    <m:r>
                      <a:rPr lang="en-US" sz="6000" b="1" i="1">
                        <a:latin typeface="Cambria Math" panose="02040503050406030204" pitchFamily="18" charset="0"/>
                      </a:rPr>
                      <m:t>𝒇</m:t>
                    </m:r>
                    <m:d>
                      <m:dPr>
                        <m:ctrlPr>
                          <a:rPr lang="en-US" sz="6000" b="1" i="1">
                            <a:latin typeface="Cambria Math" panose="02040503050406030204" pitchFamily="18" charset="0"/>
                          </a:rPr>
                        </m:ctrlPr>
                      </m:dPr>
                      <m:e>
                        <m:f>
                          <m:fPr>
                            <m:ctrlPr>
                              <a:rPr lang="en-US" sz="6000" b="1" i="1">
                                <a:latin typeface="Cambria Math" panose="02040503050406030204" pitchFamily="18" charset="0"/>
                              </a:rPr>
                            </m:ctrlPr>
                          </m:fPr>
                          <m:num>
                            <m:r>
                              <a:rPr lang="en-US" sz="6000" b="1" i="1">
                                <a:latin typeface="Cambria Math" panose="02040503050406030204" pitchFamily="18" charset="0"/>
                              </a:rPr>
                              <m:t>𝟏</m:t>
                            </m:r>
                          </m:num>
                          <m:den>
                            <m:r>
                              <a:rPr lang="en-US" sz="6000" b="1" i="1">
                                <a:latin typeface="Cambria Math" panose="02040503050406030204" pitchFamily="18" charset="0"/>
                              </a:rPr>
                              <m:t>𝒙</m:t>
                            </m:r>
                          </m:den>
                        </m:f>
                      </m:e>
                    </m:d>
                    <m:r>
                      <a:rPr lang="en-US" sz="6000" b="1" i="1">
                        <a:latin typeface="Cambria Math" panose="02040503050406030204" pitchFamily="18" charset="0"/>
                      </a:rPr>
                      <m:t>=</m:t>
                    </m:r>
                    <m:r>
                      <a:rPr lang="en-US" sz="6000" b="1" i="1">
                        <a:latin typeface="Cambria Math" panose="02040503050406030204" pitchFamily="18" charset="0"/>
                      </a:rPr>
                      <m:t>𝒍𝒏</m:t>
                    </m:r>
                    <m:d>
                      <m:dPr>
                        <m:ctrlPr>
                          <a:rPr lang="en-US" sz="6000" b="1" i="1">
                            <a:latin typeface="Cambria Math" panose="02040503050406030204" pitchFamily="18" charset="0"/>
                          </a:rPr>
                        </m:ctrlPr>
                      </m:dPr>
                      <m:e>
                        <m:f>
                          <m:fPr>
                            <m:ctrlPr>
                              <a:rPr lang="en-US" sz="6000" b="1" i="1">
                                <a:latin typeface="Cambria Math" panose="02040503050406030204" pitchFamily="18" charset="0"/>
                              </a:rPr>
                            </m:ctrlPr>
                          </m:fPr>
                          <m:num>
                            <m:r>
                              <a:rPr lang="en-US" sz="6000" b="1" i="1">
                                <a:latin typeface="Cambria Math" panose="02040503050406030204" pitchFamily="18" charset="0"/>
                              </a:rPr>
                              <m:t>𝟏</m:t>
                            </m:r>
                          </m:num>
                          <m:den>
                            <m:r>
                              <a:rPr lang="en-US" sz="6000" b="1" i="1">
                                <a:latin typeface="Cambria Math" panose="02040503050406030204" pitchFamily="18" charset="0"/>
                              </a:rPr>
                              <m:t>𝒙</m:t>
                            </m:r>
                          </m:den>
                        </m:f>
                      </m:e>
                    </m:d>
                    <m:r>
                      <a:rPr lang="en-US" sz="6000" b="1" i="1">
                        <a:latin typeface="Cambria Math" panose="02040503050406030204" pitchFamily="18" charset="0"/>
                      </a:rPr>
                      <m:t>=−</m:t>
                    </m:r>
                    <m:r>
                      <a:rPr lang="en-US" sz="6000" b="1" i="1">
                        <a:latin typeface="Cambria Math" panose="02040503050406030204" pitchFamily="18" charset="0"/>
                      </a:rPr>
                      <m:t>𝒍𝒏</m:t>
                    </m:r>
                    <m:d>
                      <m:dPr>
                        <m:ctrlPr>
                          <a:rPr lang="en-US" sz="6000" b="1" i="1">
                            <a:latin typeface="Cambria Math" panose="02040503050406030204" pitchFamily="18" charset="0"/>
                          </a:rPr>
                        </m:ctrlPr>
                      </m:dPr>
                      <m:e>
                        <m:r>
                          <a:rPr lang="en-US" sz="6000" b="1" i="1">
                            <a:latin typeface="Cambria Math" panose="02040503050406030204" pitchFamily="18" charset="0"/>
                          </a:rPr>
                          <m:t>𝒙</m:t>
                        </m:r>
                      </m:e>
                    </m:d>
                    <m:r>
                      <a:rPr lang="en-US" sz="6000" b="1" i="1">
                        <a:latin typeface="Cambria Math" panose="02040503050406030204" pitchFamily="18" charset="0"/>
                      </a:rPr>
                      <m:t>;</m:t>
                    </m:r>
                  </m:oMath>
                </a14:m>
                <a:endParaRPr lang="en-US" sz="6000" dirty="0"/>
              </a:p>
            </p:txBody>
          </p:sp>
        </mc:Choice>
        <mc:Fallback xmlns="">
          <p:sp>
            <p:nvSpPr>
              <p:cNvPr id="71" name="Rectangle 70"/>
              <p:cNvSpPr>
                <a:spLocks noRot="1" noChangeAspect="1" noMove="1" noResize="1" noEditPoints="1" noAdjustHandles="1" noChangeArrowheads="1" noChangeShapeType="1" noTextEdit="1"/>
              </p:cNvSpPr>
              <p:nvPr/>
            </p:nvSpPr>
            <p:spPr>
              <a:xfrm>
                <a:off x="4335099" y="7086600"/>
                <a:ext cx="15268370" cy="1773829"/>
              </a:xfrm>
              <a:prstGeom prst="rect">
                <a:avLst/>
              </a:prstGeom>
              <a:blipFill rotWithShape="1">
                <a:blip r:embed="rId7"/>
                <a:stretch>
                  <a:fillRect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040609" y="8805732"/>
                <a:ext cx="13999948" cy="30903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a:latin typeface="Cambria Math"/>
                        </a:rPr>
                        <m:t>⇒</m:t>
                      </m:r>
                      <m:r>
                        <a:rPr lang="en-US" sz="6000" b="1" i="1" smtClean="0">
                          <a:solidFill>
                            <a:schemeClr val="tx1"/>
                          </a:solidFill>
                          <a:latin typeface="Cambria Math"/>
                        </a:rPr>
                        <m:t>𝒇</m:t>
                      </m:r>
                      <m:d>
                        <m:dPr>
                          <m:ctrlPr>
                            <a:rPr lang="en-US" sz="6000" b="1" i="1">
                              <a:solidFill>
                                <a:schemeClr val="tx1"/>
                              </a:solidFill>
                              <a:latin typeface="Cambria Math" panose="02040503050406030204" pitchFamily="18" charset="0"/>
                            </a:rPr>
                          </m:ctrlPr>
                        </m:dPr>
                        <m:e>
                          <m:r>
                            <a:rPr lang="en-US" sz="6000" b="1" i="1">
                              <a:solidFill>
                                <a:schemeClr val="tx1"/>
                              </a:solidFill>
                              <a:latin typeface="Cambria Math"/>
                            </a:rPr>
                            <m:t>𝒙</m:t>
                          </m:r>
                        </m:e>
                      </m:d>
                      <m:r>
                        <a:rPr lang="en-US" sz="6000" b="1" i="1">
                          <a:solidFill>
                            <a:schemeClr val="tx1"/>
                          </a:solidFill>
                          <a:latin typeface="Cambria Math"/>
                        </a:rPr>
                        <m:t>+</m:t>
                      </m:r>
                      <m:sSup>
                        <m:sSupPr>
                          <m:ctrlPr>
                            <a:rPr lang="en-US" sz="6000" b="1" i="1">
                              <a:solidFill>
                                <a:schemeClr val="tx1"/>
                              </a:solidFill>
                              <a:latin typeface="Cambria Math" panose="02040503050406030204" pitchFamily="18" charset="0"/>
                            </a:rPr>
                          </m:ctrlPr>
                        </m:sSupPr>
                        <m:e>
                          <m:r>
                            <a:rPr lang="en-US" sz="6000" b="1" i="1">
                              <a:solidFill>
                                <a:schemeClr val="tx1"/>
                              </a:solidFill>
                              <a:latin typeface="Cambria Math"/>
                            </a:rPr>
                            <m:t>𝒇</m:t>
                          </m:r>
                        </m:e>
                        <m:sup>
                          <m:r>
                            <a:rPr lang="en-US" sz="6000" b="1" i="1">
                              <a:solidFill>
                                <a:schemeClr val="tx1"/>
                              </a:solidFill>
                              <a:latin typeface="Cambria Math"/>
                            </a:rPr>
                            <m:t>′</m:t>
                          </m:r>
                        </m:sup>
                      </m:sSup>
                      <m:d>
                        <m:dPr>
                          <m:ctrlPr>
                            <a:rPr lang="en-US" sz="6000" b="1" i="1">
                              <a:solidFill>
                                <a:schemeClr val="tx1"/>
                              </a:solidFill>
                              <a:latin typeface="Cambria Math" panose="02040503050406030204" pitchFamily="18" charset="0"/>
                            </a:rPr>
                          </m:ctrlPr>
                        </m:dPr>
                        <m:e>
                          <m:r>
                            <a:rPr lang="en-US" sz="6000" b="1" i="1">
                              <a:solidFill>
                                <a:schemeClr val="tx1"/>
                              </a:solidFill>
                              <a:latin typeface="Cambria Math"/>
                            </a:rPr>
                            <m:t>𝒙</m:t>
                          </m:r>
                        </m:e>
                      </m:d>
                      <m:r>
                        <a:rPr lang="en-US" sz="6000" b="1" i="1">
                          <a:solidFill>
                            <a:schemeClr val="tx1"/>
                          </a:solidFill>
                          <a:latin typeface="Cambria Math"/>
                        </a:rPr>
                        <m:t>+</m:t>
                      </m:r>
                      <m:r>
                        <a:rPr lang="en-US" sz="6000" b="1" i="1">
                          <a:solidFill>
                            <a:schemeClr val="tx1"/>
                          </a:solidFill>
                          <a:latin typeface="Cambria Math"/>
                        </a:rPr>
                        <m:t>𝒇</m:t>
                      </m:r>
                      <m:d>
                        <m:dPr>
                          <m:ctrlPr>
                            <a:rPr lang="en-US" sz="6000" b="1" i="1">
                              <a:solidFill>
                                <a:schemeClr val="tx1"/>
                              </a:solidFill>
                              <a:latin typeface="Cambria Math" panose="02040503050406030204" pitchFamily="18" charset="0"/>
                            </a:rPr>
                          </m:ctrlPr>
                        </m:dPr>
                        <m:e>
                          <m:f>
                            <m:fPr>
                              <m:ctrlPr>
                                <a:rPr lang="en-US" sz="6000" b="1" i="1">
                                  <a:solidFill>
                                    <a:schemeClr val="tx1"/>
                                  </a:solidFill>
                                  <a:latin typeface="Cambria Math" panose="02040503050406030204" pitchFamily="18" charset="0"/>
                                </a:rPr>
                              </m:ctrlPr>
                            </m:fPr>
                            <m:num>
                              <m:r>
                                <a:rPr lang="en-US" sz="6000" b="1" i="1">
                                  <a:solidFill>
                                    <a:schemeClr val="tx1"/>
                                  </a:solidFill>
                                  <a:latin typeface="Cambria Math"/>
                                </a:rPr>
                                <m:t>𝟏</m:t>
                              </m:r>
                            </m:num>
                            <m:den>
                              <m:r>
                                <a:rPr lang="en-US" sz="6000" b="1" i="1">
                                  <a:solidFill>
                                    <a:schemeClr val="tx1"/>
                                  </a:solidFill>
                                  <a:latin typeface="Cambria Math"/>
                                </a:rPr>
                                <m:t>𝒙</m:t>
                              </m:r>
                            </m:den>
                          </m:f>
                        </m:e>
                      </m:d>
                      <m:r>
                        <a:rPr lang="en-US" sz="6000" b="1" i="1">
                          <a:solidFill>
                            <a:schemeClr val="tx1"/>
                          </a:solidFill>
                          <a:latin typeface="Cambria Math"/>
                        </a:rPr>
                        <m:t>−</m:t>
                      </m:r>
                      <m:f>
                        <m:fPr>
                          <m:ctrlPr>
                            <a:rPr lang="en-US" sz="6000" b="1" i="1">
                              <a:solidFill>
                                <a:schemeClr val="tx1"/>
                              </a:solidFill>
                              <a:latin typeface="Cambria Math" panose="02040503050406030204" pitchFamily="18" charset="0"/>
                            </a:rPr>
                          </m:ctrlPr>
                        </m:fPr>
                        <m:num>
                          <m:r>
                            <a:rPr lang="en-US" sz="6000" b="1" i="1">
                              <a:solidFill>
                                <a:schemeClr val="tx1"/>
                              </a:solidFill>
                              <a:latin typeface="Cambria Math"/>
                            </a:rPr>
                            <m:t>𝟏</m:t>
                          </m:r>
                        </m:num>
                        <m:den>
                          <m:r>
                            <a:rPr lang="en-US" sz="6000" b="1" i="1">
                              <a:solidFill>
                                <a:schemeClr val="tx1"/>
                              </a:solidFill>
                              <a:latin typeface="Cambria Math"/>
                            </a:rPr>
                            <m:t>𝒙</m:t>
                          </m:r>
                        </m:den>
                      </m:f>
                      <m:r>
                        <a:rPr lang="en-US" sz="6000" b="1" i="1" smtClean="0">
                          <a:solidFill>
                            <a:schemeClr val="tx1"/>
                          </a:solidFill>
                          <a:latin typeface="Cambria Math" panose="02040503050406030204" pitchFamily="18" charset="0"/>
                        </a:rPr>
                        <m:t>=</m:t>
                      </m:r>
                      <m:r>
                        <a:rPr lang="en-US" sz="6000" b="1" i="1" smtClean="0">
                          <a:solidFill>
                            <a:schemeClr val="tx1"/>
                          </a:solidFill>
                          <a:latin typeface="Cambria Math" panose="02040503050406030204" pitchFamily="18" charset="0"/>
                        </a:rPr>
                        <m:t>𝟎</m:t>
                      </m:r>
                      <m:r>
                        <a:rPr lang="en-US" sz="6000" b="1" i="1">
                          <a:solidFill>
                            <a:schemeClr val="tx1"/>
                          </a:solidFill>
                          <a:latin typeface="Cambria Math"/>
                        </a:rPr>
                        <m:t>.</m:t>
                      </m:r>
                    </m:oMath>
                  </m:oMathPara>
                </a14:m>
                <a:br>
                  <a:rPr lang="en-US" sz="6000" b="1" dirty="0">
                    <a:solidFill>
                      <a:schemeClr val="tx1"/>
                    </a:solidFill>
                  </a:rPr>
                </a:br>
                <a:endParaRPr lang="en-US" sz="6000" dirty="0">
                  <a:solidFill>
                    <a:schemeClr val="tx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040609" y="8805732"/>
                <a:ext cx="13999948" cy="3090333"/>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335099" y="618189"/>
                <a:ext cx="19591428" cy="2167003"/>
              </a:xfrm>
              <a:prstGeom prst="rect">
                <a:avLst/>
              </a:prstGeom>
              <a:noFill/>
            </p:spPr>
            <p:txBody>
              <a:bodyPr wrap="square" rtlCol="0">
                <a:spAutoFit/>
              </a:bodyPr>
              <a:lstStyle/>
              <a:p>
                <a:r>
                  <a:rPr lang="en-US" sz="5400">
                    <a:solidFill>
                      <a:schemeClr val="tx1"/>
                    </a:solidFill>
                    <a:latin typeface="Times New Roman" pitchFamily="18" charset="0"/>
                    <a:cs typeface="Times New Roman" pitchFamily="18" charset="0"/>
                  </a:rPr>
                  <a:t>Cho hàm số </a:t>
                </a:r>
                <a14:m>
                  <m:oMath xmlns:m="http://schemas.openxmlformats.org/officeDocument/2006/math">
                    <m:r>
                      <a:rPr lang="en-US" sz="5400" b="0" i="1">
                        <a:solidFill>
                          <a:schemeClr val="tx1"/>
                        </a:solidFill>
                        <a:latin typeface="Cambria Math"/>
                      </a:rPr>
                      <m:t>𝑓</m:t>
                    </m:r>
                    <m:d>
                      <m:dPr>
                        <m:ctrlPr>
                          <a:rPr lang="en-US" sz="5400" i="1">
                            <a:solidFill>
                              <a:schemeClr val="tx1"/>
                            </a:solidFill>
                            <a:latin typeface="Cambria Math" panose="02040503050406030204" pitchFamily="18" charset="0"/>
                          </a:rPr>
                        </m:ctrlPr>
                      </m:dPr>
                      <m:e>
                        <m:r>
                          <a:rPr lang="en-US" sz="5400" b="0" i="1">
                            <a:solidFill>
                              <a:schemeClr val="tx1"/>
                            </a:solidFill>
                            <a:latin typeface="Cambria Math"/>
                          </a:rPr>
                          <m:t>𝑥</m:t>
                        </m:r>
                      </m:e>
                    </m:d>
                    <m:r>
                      <a:rPr lang="en-US" sz="5400" b="0" i="1">
                        <a:solidFill>
                          <a:schemeClr val="tx1"/>
                        </a:solidFill>
                        <a:latin typeface="Cambria Math"/>
                      </a:rPr>
                      <m:t>=</m:t>
                    </m:r>
                    <m:func>
                      <m:funcPr>
                        <m:ctrlPr>
                          <a:rPr lang="en-US" sz="5400" i="1">
                            <a:solidFill>
                              <a:schemeClr val="tx1"/>
                            </a:solidFill>
                            <a:latin typeface="Cambria Math" panose="02040503050406030204" pitchFamily="18" charset="0"/>
                          </a:rPr>
                        </m:ctrlPr>
                      </m:funcPr>
                      <m:fName>
                        <m:r>
                          <a:rPr lang="en-US" sz="5400" b="0" i="1">
                            <a:solidFill>
                              <a:schemeClr val="tx1"/>
                            </a:solidFill>
                            <a:latin typeface="Cambria Math"/>
                          </a:rPr>
                          <m:t>𝑙𝑛</m:t>
                        </m:r>
                      </m:fName>
                      <m:e>
                        <m:r>
                          <a:rPr lang="en-US" sz="5400" b="0" i="1">
                            <a:solidFill>
                              <a:schemeClr val="tx1"/>
                            </a:solidFill>
                            <a:latin typeface="Cambria Math"/>
                          </a:rPr>
                          <m:t>𝑥</m:t>
                        </m:r>
                      </m:e>
                    </m:func>
                    <m:r>
                      <a:rPr lang="en-US" sz="5400" b="0" i="1">
                        <a:solidFill>
                          <a:schemeClr val="tx1"/>
                        </a:solidFill>
                        <a:latin typeface="Cambria Math"/>
                      </a:rPr>
                      <m:t>.</m:t>
                    </m:r>
                  </m:oMath>
                </a14:m>
                <a:r>
                  <a:rPr lang="en-US" sz="5400">
                    <a:solidFill>
                      <a:schemeClr val="tx1"/>
                    </a:solidFill>
                    <a:latin typeface="Times New Roman" pitchFamily="18" charset="0"/>
                    <a:cs typeface="Times New Roman" pitchFamily="18" charset="0"/>
                  </a:rPr>
                  <a:t> Hãy tính </a:t>
                </a:r>
                <a14:m>
                  <m:oMath xmlns:m="http://schemas.openxmlformats.org/officeDocument/2006/math">
                    <m:r>
                      <a:rPr lang="en-US" sz="5400" b="0" i="1">
                        <a:solidFill>
                          <a:schemeClr val="tx1"/>
                        </a:solidFill>
                        <a:latin typeface="Cambria Math"/>
                      </a:rPr>
                      <m:t>𝑓</m:t>
                    </m:r>
                    <m:d>
                      <m:dPr>
                        <m:ctrlPr>
                          <a:rPr lang="en-US" sz="5400" i="1">
                            <a:solidFill>
                              <a:schemeClr val="tx1"/>
                            </a:solidFill>
                            <a:latin typeface="Cambria Math" panose="02040503050406030204" pitchFamily="18" charset="0"/>
                          </a:rPr>
                        </m:ctrlPr>
                      </m:dPr>
                      <m:e>
                        <m:r>
                          <a:rPr lang="en-US" sz="5400" b="0" i="1">
                            <a:solidFill>
                              <a:schemeClr val="tx1"/>
                            </a:solidFill>
                            <a:latin typeface="Cambria Math"/>
                          </a:rPr>
                          <m:t>𝑥</m:t>
                        </m:r>
                      </m:e>
                    </m:d>
                    <m:r>
                      <a:rPr lang="en-US" sz="5400" b="0" i="1">
                        <a:solidFill>
                          <a:schemeClr val="tx1"/>
                        </a:solidFill>
                        <a:latin typeface="Cambria Math"/>
                      </a:rPr>
                      <m:t>+</m:t>
                    </m:r>
                    <m:sSup>
                      <m:sSupPr>
                        <m:ctrlPr>
                          <a:rPr lang="en-US" sz="5400" i="1">
                            <a:solidFill>
                              <a:schemeClr val="tx1"/>
                            </a:solidFill>
                            <a:latin typeface="Cambria Math" panose="02040503050406030204" pitchFamily="18" charset="0"/>
                          </a:rPr>
                        </m:ctrlPr>
                      </m:sSupPr>
                      <m:e>
                        <m:r>
                          <a:rPr lang="en-US" sz="5400" b="0" i="1">
                            <a:solidFill>
                              <a:schemeClr val="tx1"/>
                            </a:solidFill>
                            <a:latin typeface="Cambria Math"/>
                          </a:rPr>
                          <m:t>𝑓</m:t>
                        </m:r>
                      </m:e>
                      <m:sup>
                        <m:r>
                          <a:rPr lang="en-US" sz="5400" b="0" i="1">
                            <a:solidFill>
                              <a:schemeClr val="tx1"/>
                            </a:solidFill>
                            <a:latin typeface="Cambria Math"/>
                          </a:rPr>
                          <m:t>′</m:t>
                        </m:r>
                      </m:sup>
                    </m:sSup>
                    <m:d>
                      <m:dPr>
                        <m:ctrlPr>
                          <a:rPr lang="en-US" sz="5400" i="1">
                            <a:solidFill>
                              <a:schemeClr val="tx1"/>
                            </a:solidFill>
                            <a:latin typeface="Cambria Math" panose="02040503050406030204" pitchFamily="18" charset="0"/>
                          </a:rPr>
                        </m:ctrlPr>
                      </m:dPr>
                      <m:e>
                        <m:r>
                          <a:rPr lang="en-US" sz="5400" b="0" i="1">
                            <a:solidFill>
                              <a:schemeClr val="tx1"/>
                            </a:solidFill>
                            <a:latin typeface="Cambria Math"/>
                          </a:rPr>
                          <m:t>𝑥</m:t>
                        </m:r>
                      </m:e>
                    </m:d>
                    <m:r>
                      <a:rPr lang="en-US" sz="5400" b="0" i="1">
                        <a:solidFill>
                          <a:schemeClr val="tx1"/>
                        </a:solidFill>
                        <a:latin typeface="Cambria Math"/>
                      </a:rPr>
                      <m:t>+</m:t>
                    </m:r>
                    <m:r>
                      <a:rPr lang="en-US" sz="5400" b="0" i="1">
                        <a:solidFill>
                          <a:schemeClr val="tx1"/>
                        </a:solidFill>
                        <a:latin typeface="Cambria Math"/>
                      </a:rPr>
                      <m:t>𝑓</m:t>
                    </m:r>
                    <m:d>
                      <m:dPr>
                        <m:ctrlPr>
                          <a:rPr lang="en-US" sz="5400" i="1">
                            <a:solidFill>
                              <a:schemeClr val="tx1"/>
                            </a:solidFill>
                            <a:latin typeface="Cambria Math" panose="02040503050406030204" pitchFamily="18" charset="0"/>
                          </a:rPr>
                        </m:ctrlPr>
                      </m:dPr>
                      <m:e>
                        <m:f>
                          <m:fPr>
                            <m:ctrlPr>
                              <a:rPr lang="en-US" sz="5400" i="1">
                                <a:solidFill>
                                  <a:schemeClr val="tx1"/>
                                </a:solidFill>
                                <a:latin typeface="Cambria Math" panose="02040503050406030204" pitchFamily="18" charset="0"/>
                              </a:rPr>
                            </m:ctrlPr>
                          </m:fPr>
                          <m:num>
                            <m:r>
                              <a:rPr lang="en-US" sz="5400" b="0" i="1">
                                <a:solidFill>
                                  <a:schemeClr val="tx1"/>
                                </a:solidFill>
                                <a:latin typeface="Cambria Math"/>
                              </a:rPr>
                              <m:t>1</m:t>
                            </m:r>
                          </m:num>
                          <m:den>
                            <m:r>
                              <a:rPr lang="en-US" sz="5400" b="0" i="1">
                                <a:solidFill>
                                  <a:schemeClr val="tx1"/>
                                </a:solidFill>
                                <a:latin typeface="Cambria Math"/>
                              </a:rPr>
                              <m:t>𝑥</m:t>
                            </m:r>
                          </m:den>
                        </m:f>
                      </m:e>
                    </m:d>
                    <m:r>
                      <a:rPr lang="en-US" sz="5400" b="0" i="1">
                        <a:solidFill>
                          <a:schemeClr val="tx1"/>
                        </a:solidFill>
                        <a:latin typeface="Cambria Math"/>
                      </a:rPr>
                      <m:t>−</m:t>
                    </m:r>
                    <m:f>
                      <m:fPr>
                        <m:ctrlPr>
                          <a:rPr lang="en-US" sz="5400" i="1">
                            <a:solidFill>
                              <a:schemeClr val="tx1"/>
                            </a:solidFill>
                            <a:latin typeface="Cambria Math" panose="02040503050406030204" pitchFamily="18" charset="0"/>
                          </a:rPr>
                        </m:ctrlPr>
                      </m:fPr>
                      <m:num>
                        <m:r>
                          <a:rPr lang="en-US" sz="5400" b="0" i="1">
                            <a:solidFill>
                              <a:schemeClr val="tx1"/>
                            </a:solidFill>
                            <a:latin typeface="Cambria Math"/>
                          </a:rPr>
                          <m:t>1</m:t>
                        </m:r>
                      </m:num>
                      <m:den>
                        <m:r>
                          <a:rPr lang="en-US" sz="5400" b="0" i="1">
                            <a:solidFill>
                              <a:schemeClr val="tx1"/>
                            </a:solidFill>
                            <a:latin typeface="Cambria Math"/>
                          </a:rPr>
                          <m:t>𝑥</m:t>
                        </m:r>
                      </m:den>
                    </m:f>
                    <m:r>
                      <a:rPr lang="en-US" sz="5400" b="0" i="1">
                        <a:solidFill>
                          <a:schemeClr val="tx1"/>
                        </a:solidFill>
                        <a:latin typeface="Cambria Math"/>
                      </a:rPr>
                      <m:t>.</m:t>
                    </m:r>
                  </m:oMath>
                </a14:m>
                <a:br>
                  <a:rPr lang="en-US" sz="5400">
                    <a:solidFill>
                      <a:schemeClr val="tx1"/>
                    </a:solidFill>
                    <a:latin typeface="Times New Roman" pitchFamily="18" charset="0"/>
                    <a:cs typeface="Times New Roman" pitchFamily="18" charset="0"/>
                  </a:rPr>
                </a:br>
                <a:endParaRPr lang="en-US" sz="5400">
                  <a:solidFill>
                    <a:schemeClr val="tx1"/>
                  </a:solidFill>
                  <a:latin typeface="Times New Roman" pitchFamily="18" charset="0"/>
                  <a:cs typeface="Times New Roman"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335099" y="618189"/>
                <a:ext cx="19591428" cy="2167003"/>
              </a:xfrm>
              <a:prstGeom prst="rect">
                <a:avLst/>
              </a:prstGeom>
              <a:blipFill rotWithShape="1">
                <a:blip r:embed="rId11"/>
                <a:stretch>
                  <a:fillRect l="-1649"/>
                </a:stretch>
              </a:blipFill>
            </p:spPr>
            <p:txBody>
              <a:bodyPr/>
              <a:lstStyle/>
              <a:p>
                <a:r>
                  <a:rPr lang="en-US">
                    <a:noFill/>
                  </a:rPr>
                  <a:t> </a:t>
                </a:r>
              </a:p>
            </p:txBody>
          </p:sp>
        </mc:Fallback>
      </mc:AlternateContent>
    </p:spTree>
    <p:extLst>
      <p:ext uri="{BB962C8B-B14F-4D97-AF65-F5344CB8AC3E}">
        <p14:creationId xmlns:p14="http://schemas.microsoft.com/office/powerpoint/2010/main" val="2755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1000"/>
                                        <p:tgtEl>
                                          <p:spTgt spid="44"/>
                                        </p:tgtEl>
                                      </p:cBhvr>
                                    </p:animEffect>
                                  </p:childTnLst>
                                </p:cTn>
                              </p:par>
                              <p:par>
                                <p:cTn id="13" presetID="22" presetClass="entr" presetSubtype="8"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1000"/>
                                        <p:tgtEl>
                                          <p:spTgt spid="48"/>
                                        </p:tgtEl>
                                      </p:cBhvr>
                                    </p:animEffect>
                                  </p:childTnLst>
                                </p:cTn>
                              </p:par>
                              <p:par>
                                <p:cTn id="16" presetID="22" presetClass="entr" presetSubtype="8"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left)">
                                      <p:cBhvr>
                                        <p:cTn id="18" dur="1000"/>
                                        <p:tgtEl>
                                          <p:spTgt spid="39"/>
                                        </p:tgtEl>
                                      </p:cBhvr>
                                    </p:animEffect>
                                  </p:childTnLst>
                                </p:cTn>
                              </p:par>
                              <p:par>
                                <p:cTn id="19" presetID="22" presetClass="entr" presetSubtype="8"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1000"/>
                                        <p:tgtEl>
                                          <p:spTgt spid="5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left)">
                                      <p:cBhvr>
                                        <p:cTn id="26" dur="1000"/>
                                        <p:tgtEl>
                                          <p:spTgt spid="55"/>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left)">
                                      <p:cBhvr>
                                        <p:cTn id="30" dur="1000"/>
                                        <p:tgtEl>
                                          <p:spTgt spid="7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1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4" grpId="0" animBg="1"/>
      <p:bldP spid="71"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39428" y="8229608"/>
            <a:ext cx="23688959" cy="4343392"/>
            <a:chOff x="184495" y="3636282"/>
            <a:chExt cx="11926984" cy="4646570"/>
          </a:xfrm>
        </p:grpSpPr>
        <p:sp>
          <p:nvSpPr>
            <p:cNvPr id="5" name="Rounded Rectangle 4"/>
            <p:cNvSpPr/>
            <p:nvPr/>
          </p:nvSpPr>
          <p:spPr>
            <a:xfrm>
              <a:off x="184495" y="3865217"/>
              <a:ext cx="11926984" cy="441763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6" name="Group 5"/>
            <p:cNvGrpSpPr/>
            <p:nvPr/>
          </p:nvGrpSpPr>
          <p:grpSpPr>
            <a:xfrm>
              <a:off x="203200" y="3636282"/>
              <a:ext cx="2162455" cy="927495"/>
              <a:chOff x="1275608" y="6239450"/>
              <a:chExt cx="4239193" cy="1685210"/>
            </a:xfrm>
          </p:grpSpPr>
          <p:sp>
            <p:nvSpPr>
              <p:cNvPr id="7" name="Freeform 20"/>
              <p:cNvSpPr>
                <a:spLocks/>
              </p:cNvSpPr>
              <p:nvPr/>
            </p:nvSpPr>
            <p:spPr bwMode="auto">
              <a:xfrm rot="16200000" flipV="1">
                <a:off x="3071331" y="5477679"/>
                <a:ext cx="1521740" cy="336520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a:p>
            </p:txBody>
          </p:sp>
          <p:sp>
            <p:nvSpPr>
              <p:cNvPr id="8" name="TextBox 7"/>
              <p:cNvSpPr txBox="1"/>
              <p:nvPr/>
            </p:nvSpPr>
            <p:spPr>
              <a:xfrm>
                <a:off x="2187353" y="6239450"/>
                <a:ext cx="2652047" cy="1472343"/>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25771"/>
                <a:ext cx="852450" cy="159888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1" y="6522646"/>
                <a:ext cx="545196" cy="119035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p:grpSp>
        <p:nvGrpSpPr>
          <p:cNvPr id="20" name="Group 19"/>
          <p:cNvGrpSpPr/>
          <p:nvPr/>
        </p:nvGrpSpPr>
        <p:grpSpPr>
          <a:xfrm>
            <a:off x="290856" y="-11380"/>
            <a:ext cx="24128136" cy="2302360"/>
            <a:chOff x="534989" y="1869705"/>
            <a:chExt cx="23646863" cy="1930735"/>
          </a:xfrm>
        </p:grpSpPr>
        <p:grpSp>
          <p:nvGrpSpPr>
            <p:cNvPr id="21" name="Group 20"/>
            <p:cNvGrpSpPr/>
            <p:nvPr/>
          </p:nvGrpSpPr>
          <p:grpSpPr>
            <a:xfrm>
              <a:off x="534989" y="1869705"/>
              <a:ext cx="23561504" cy="1930735"/>
              <a:chOff x="534989" y="1647866"/>
              <a:chExt cx="23561504" cy="1930735"/>
            </a:xfrm>
          </p:grpSpPr>
          <p:sp>
            <p:nvSpPr>
              <p:cNvPr id="25" name="Rounded Rectangle 24"/>
              <p:cNvSpPr/>
              <p:nvPr/>
            </p:nvSpPr>
            <p:spPr bwMode="auto">
              <a:xfrm>
                <a:off x="755649" y="1720890"/>
                <a:ext cx="23340844"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0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0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0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0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0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0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0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solidFill>
                      <a:schemeClr val="tx1"/>
                    </a:solidFill>
                  </a:endParaRPr>
                </a:p>
              </p:txBody>
            </p:sp>
            <p:sp>
              <p:nvSpPr>
                <p:cNvPr id="31" name="TextBox 13"/>
                <p:cNvSpPr txBox="1">
                  <a:spLocks noChangeArrowheads="1"/>
                </p:cNvSpPr>
                <p:nvPr/>
              </p:nvSpPr>
              <p:spPr bwMode="auto">
                <a:xfrm>
                  <a:off x="1262858" y="1702079"/>
                  <a:ext cx="2658427"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16</a:t>
                  </a:r>
                </a:p>
              </p:txBody>
            </p:sp>
          </p:grpSp>
        </p:grpSp>
        <mc:AlternateContent xmlns:mc="http://schemas.openxmlformats.org/markup-compatibility/2006" xmlns:a14="http://schemas.microsoft.com/office/drawing/2010/main">
          <mc:Choice Requires="a14">
            <p:sp>
              <p:nvSpPr>
                <p:cNvPr id="23" name="Rectangle 22"/>
                <p:cNvSpPr/>
                <p:nvPr/>
              </p:nvSpPr>
              <p:spPr>
                <a:xfrm>
                  <a:off x="4022493" y="1953316"/>
                  <a:ext cx="20159359" cy="1734420"/>
                </a:xfrm>
                <a:prstGeom prst="rect">
                  <a:avLst/>
                </a:prstGeom>
                <a:noFill/>
              </p:spPr>
              <p:txBody>
                <a:bodyPr wrap="square" rtlCol="0">
                  <a:spAutoFit/>
                </a:bodyPr>
                <a:lstStyle/>
                <a:p>
                  <a:pPr lvl="0">
                    <a:lnSpc>
                      <a:spcPct val="107000"/>
                    </a:lnSpc>
                  </a:pPr>
                  <a:r>
                    <a:rPr lang="en-US" sz="6000" dirty="0">
                      <a:latin typeface="Times New Roman" pitchFamily="18" charset="0"/>
                      <a:cs typeface="Times New Roman" pitchFamily="18" charset="0"/>
                    </a:rPr>
                    <a:t>Cho </a:t>
                  </a:r>
                  <a14:m>
                    <m:oMath xmlns:m="http://schemas.openxmlformats.org/officeDocument/2006/math">
                      <m:r>
                        <m:rPr>
                          <m:sty m:val="p"/>
                        </m:rPr>
                        <a:rPr lang="en-US" sz="6000" b="0" i="1">
                          <a:latin typeface="Cambria Math"/>
                        </a:rPr>
                        <m:t>a</m:t>
                      </m:r>
                      <m:r>
                        <a:rPr lang="en-US" sz="6000" b="0">
                          <a:latin typeface="Cambria Math"/>
                        </a:rPr>
                        <m:t>&gt;0, </m:t>
                      </m:r>
                      <m:r>
                        <m:rPr>
                          <m:sty m:val="p"/>
                        </m:rPr>
                        <a:rPr lang="en-US" sz="6000" b="0" i="1">
                          <a:latin typeface="Cambria Math"/>
                        </a:rPr>
                        <m:t>a</m:t>
                      </m:r>
                      <m:r>
                        <a:rPr lang="en-US" sz="6000" b="0">
                          <a:latin typeface="Cambria Math"/>
                        </a:rPr>
                        <m:t>≠1</m:t>
                      </m:r>
                    </m:oMath>
                  </a14:m>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Tìm</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mệnh</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đề</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đúng</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trong</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các</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mệnh</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đề</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sau</a:t>
                  </a:r>
                  <a:r>
                    <a:rPr lang="en-US" sz="6000" dirty="0">
                      <a:latin typeface="Times New Roman" pitchFamily="18" charset="0"/>
                      <a:cs typeface="Times New Roman" pitchFamily="18" charset="0"/>
                    </a:rPr>
                    <a:t>:</a:t>
                  </a:r>
                </a:p>
                <a:p>
                  <a:pPr>
                    <a:lnSpc>
                      <a:spcPct val="107000"/>
                    </a:lnSpc>
                  </a:pPr>
                  <a:endParaRPr lang="en-US" sz="60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022493" y="1953316"/>
                  <a:ext cx="20159359" cy="1734420"/>
                </a:xfrm>
                <a:prstGeom prst="rect">
                  <a:avLst/>
                </a:prstGeom>
                <a:blipFill rotWithShape="1">
                  <a:blip r:embed="rId2"/>
                  <a:stretch>
                    <a:fillRect l="-1778" t="-9118"/>
                  </a:stretch>
                </a:blipFill>
                <a:extLst/>
              </p:spPr>
              <p:txBody>
                <a:bodyPr/>
                <a:lstStyle/>
                <a:p>
                  <a:r>
                    <a:rPr lang="en-US">
                      <a:noFill/>
                    </a:rPr>
                    <a:t> </a:t>
                  </a:r>
                </a:p>
              </p:txBody>
            </p:sp>
          </mc:Fallback>
        </mc:AlternateContent>
      </p:grpSp>
      <p:grpSp>
        <p:nvGrpSpPr>
          <p:cNvPr id="12" name="Group 11"/>
          <p:cNvGrpSpPr/>
          <p:nvPr/>
        </p:nvGrpSpPr>
        <p:grpSpPr>
          <a:xfrm>
            <a:off x="290857" y="2488963"/>
            <a:ext cx="10996527" cy="2507458"/>
            <a:chOff x="180932" y="1176381"/>
            <a:chExt cx="4596979" cy="623710"/>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0" name="Oval 69"/>
            <p:cNvSpPr/>
            <p:nvPr/>
          </p:nvSpPr>
          <p:spPr>
            <a:xfrm>
              <a:off x="180932" y="1176381"/>
              <a:ext cx="709741" cy="62371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ahoma" pitchFamily="34" charset="0"/>
                  <a:ea typeface="Tahoma" pitchFamily="34" charset="0"/>
                  <a:cs typeface="Tahoma" pitchFamily="34" charset="0"/>
                </a:rPr>
                <a:t>A</a:t>
              </a:r>
              <a:endParaRPr lang="en-US" sz="6000" dirty="0"/>
            </a:p>
          </p:txBody>
        </p:sp>
        <mc:AlternateContent xmlns:mc="http://schemas.openxmlformats.org/markup-compatibility/2006" xmlns:a14="http://schemas.microsoft.com/office/drawing/2010/main">
          <mc:Choice Requires="a14">
            <p:sp>
              <p:nvSpPr>
                <p:cNvPr id="71" name="TextBox 70"/>
                <p:cNvSpPr txBox="1"/>
                <p:nvPr/>
              </p:nvSpPr>
              <p:spPr>
                <a:xfrm>
                  <a:off x="600384" y="1176381"/>
                  <a:ext cx="4177527" cy="602248"/>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m:rPr>
                            <m:nor/>
                          </m:rPr>
                          <a:rPr lang="nl-NL" sz="6000" dirty="0" smtClean="0">
                            <a:solidFill>
                              <a:schemeClr val="bg1"/>
                            </a:solidFill>
                          </a:rPr>
                          <m:t>T</m:t>
                        </m:r>
                        <m:r>
                          <m:rPr>
                            <m:nor/>
                          </m:rPr>
                          <a:rPr lang="nl-NL" sz="6000" dirty="0" smtClean="0">
                            <a:solidFill>
                              <a:schemeClr val="bg1"/>
                            </a:solidFill>
                          </a:rPr>
                          <m:t>ậ</m:t>
                        </m:r>
                        <m:r>
                          <m:rPr>
                            <m:nor/>
                          </m:rPr>
                          <a:rPr lang="nl-NL" sz="6000" dirty="0" smtClean="0">
                            <a:solidFill>
                              <a:schemeClr val="bg1"/>
                            </a:solidFill>
                          </a:rPr>
                          <m:t>p</m:t>
                        </m:r>
                        <m:r>
                          <m:rPr>
                            <m:nor/>
                          </m:rPr>
                          <a:rPr lang="nl-NL" sz="6000" dirty="0" smtClean="0">
                            <a:solidFill>
                              <a:schemeClr val="bg1"/>
                            </a:solidFill>
                          </a:rPr>
                          <m:t> </m:t>
                        </m:r>
                        <m:r>
                          <m:rPr>
                            <m:nor/>
                          </m:rPr>
                          <a:rPr lang="nl-NL" sz="6000" dirty="0" smtClean="0">
                            <a:solidFill>
                              <a:schemeClr val="bg1"/>
                            </a:solidFill>
                          </a:rPr>
                          <m:t>x</m:t>
                        </m:r>
                        <m:r>
                          <m:rPr>
                            <m:nor/>
                          </m:rPr>
                          <a:rPr lang="nl-NL" sz="6000" dirty="0" smtClean="0">
                            <a:solidFill>
                              <a:schemeClr val="bg1"/>
                            </a:solidFill>
                          </a:rPr>
                          <m:t>á</m:t>
                        </m:r>
                        <m:r>
                          <m:rPr>
                            <m:nor/>
                          </m:rPr>
                          <a:rPr lang="nl-NL" sz="6000" dirty="0" smtClean="0">
                            <a:solidFill>
                              <a:schemeClr val="bg1"/>
                            </a:solidFill>
                          </a:rPr>
                          <m:t>c</m:t>
                        </m:r>
                        <m:r>
                          <m:rPr>
                            <m:nor/>
                          </m:rPr>
                          <a:rPr lang="nl-NL" sz="6000" dirty="0" smtClean="0">
                            <a:solidFill>
                              <a:schemeClr val="bg1"/>
                            </a:solidFill>
                          </a:rPr>
                          <m:t> đị</m:t>
                        </m:r>
                        <m:r>
                          <m:rPr>
                            <m:nor/>
                          </m:rPr>
                          <a:rPr lang="nl-NL" sz="6000" dirty="0" smtClean="0">
                            <a:solidFill>
                              <a:schemeClr val="bg1"/>
                            </a:solidFill>
                          </a:rPr>
                          <m:t>nh</m:t>
                        </m:r>
                        <m:r>
                          <m:rPr>
                            <m:nor/>
                          </m:rPr>
                          <a:rPr lang="nl-NL" sz="6000" dirty="0" smtClean="0">
                            <a:solidFill>
                              <a:schemeClr val="bg1"/>
                            </a:solidFill>
                          </a:rPr>
                          <m:t> </m:t>
                        </m:r>
                        <m:r>
                          <m:rPr>
                            <m:nor/>
                          </m:rPr>
                          <a:rPr lang="nl-NL" sz="6000" dirty="0" smtClean="0">
                            <a:solidFill>
                              <a:schemeClr val="bg1"/>
                            </a:solidFill>
                          </a:rPr>
                          <m:t>c</m:t>
                        </m:r>
                        <m:r>
                          <m:rPr>
                            <m:nor/>
                          </m:rPr>
                          <a:rPr lang="nl-NL" sz="6000" dirty="0" smtClean="0">
                            <a:solidFill>
                              <a:schemeClr val="bg1"/>
                            </a:solidFill>
                          </a:rPr>
                          <m:t>ủ</m:t>
                        </m:r>
                        <m:r>
                          <m:rPr>
                            <m:nor/>
                          </m:rPr>
                          <a:rPr lang="nl-NL" sz="6000" dirty="0" smtClean="0">
                            <a:solidFill>
                              <a:schemeClr val="bg1"/>
                            </a:solidFill>
                          </a:rPr>
                          <m:t>a</m:t>
                        </m:r>
                        <m:r>
                          <m:rPr>
                            <m:nor/>
                          </m:rPr>
                          <a:rPr lang="nl-NL" sz="6000" dirty="0" smtClean="0">
                            <a:solidFill>
                              <a:schemeClr val="bg1"/>
                            </a:solidFill>
                          </a:rPr>
                          <m:t> </m:t>
                        </m:r>
                        <m:r>
                          <m:rPr>
                            <m:nor/>
                          </m:rPr>
                          <a:rPr lang="nl-NL" sz="6000" dirty="0" smtClean="0">
                            <a:solidFill>
                              <a:schemeClr val="bg1"/>
                            </a:solidFill>
                          </a:rPr>
                          <m:t>h</m:t>
                        </m:r>
                        <m:r>
                          <m:rPr>
                            <m:nor/>
                          </m:rPr>
                          <a:rPr lang="nl-NL" sz="6000" dirty="0" smtClean="0">
                            <a:solidFill>
                              <a:schemeClr val="bg1"/>
                            </a:solidFill>
                          </a:rPr>
                          <m:t>à</m:t>
                        </m:r>
                        <m:r>
                          <m:rPr>
                            <m:nor/>
                          </m:rPr>
                          <a:rPr lang="nl-NL" sz="6000" dirty="0" smtClean="0">
                            <a:solidFill>
                              <a:schemeClr val="bg1"/>
                            </a:solidFill>
                          </a:rPr>
                          <m:t>m</m:t>
                        </m:r>
                        <m:r>
                          <m:rPr>
                            <m:nor/>
                          </m:rPr>
                          <a:rPr lang="nl-NL" sz="6000" dirty="0" smtClean="0">
                            <a:solidFill>
                              <a:schemeClr val="bg1"/>
                            </a:solidFill>
                          </a:rPr>
                          <m:t> </m:t>
                        </m:r>
                        <m:r>
                          <m:rPr>
                            <m:nor/>
                          </m:rPr>
                          <a:rPr lang="nl-NL" sz="6000" dirty="0" smtClean="0">
                            <a:solidFill>
                              <a:schemeClr val="bg1"/>
                            </a:solidFill>
                          </a:rPr>
                          <m:t>s</m:t>
                        </m:r>
                        <m:r>
                          <m:rPr>
                            <m:nor/>
                          </m:rPr>
                          <a:rPr lang="nl-NL" sz="6000" dirty="0" smtClean="0">
                            <a:solidFill>
                              <a:schemeClr val="bg1"/>
                            </a:solidFill>
                          </a:rPr>
                          <m:t>ố </m:t>
                        </m:r>
                      </m:oMath>
                    </m:oMathPara>
                  </a14:m>
                  <a:endParaRPr lang="en-US" sz="6000" dirty="0">
                    <a:solidFill>
                      <a:schemeClr val="bg1"/>
                    </a:solidFill>
                  </a:endParaRPr>
                </a:p>
                <a:p>
                  <a:pPr/>
                  <a14:m>
                    <m:oMathPara xmlns:m="http://schemas.openxmlformats.org/officeDocument/2006/math">
                      <m:oMathParaPr>
                        <m:jc m:val="centerGroup"/>
                      </m:oMathParaPr>
                      <m:oMath xmlns:m="http://schemas.openxmlformats.org/officeDocument/2006/math">
                        <m:r>
                          <a:rPr lang="nl-NL" sz="6000">
                            <a:solidFill>
                              <a:schemeClr val="bg1"/>
                            </a:solidFill>
                            <a:latin typeface="Cambria Math"/>
                          </a:rPr>
                          <m:t>𝑦</m:t>
                        </m:r>
                        <m:r>
                          <a:rPr lang="nl-NL" sz="6000">
                            <a:solidFill>
                              <a:schemeClr val="bg1"/>
                            </a:solidFill>
                            <a:latin typeface="Cambria Math"/>
                          </a:rPr>
                          <m:t>=</m:t>
                        </m:r>
                        <m:sSup>
                          <m:sSupPr>
                            <m:ctrlPr>
                              <a:rPr lang="en-US" sz="6000" i="1">
                                <a:solidFill>
                                  <a:schemeClr val="bg1"/>
                                </a:solidFill>
                                <a:latin typeface="Cambria Math" panose="02040503050406030204" pitchFamily="18" charset="0"/>
                              </a:rPr>
                            </m:ctrlPr>
                          </m:sSupPr>
                          <m:e>
                            <m:r>
                              <a:rPr lang="nl-NL" sz="6000">
                                <a:solidFill>
                                  <a:schemeClr val="bg1"/>
                                </a:solidFill>
                                <a:latin typeface="Cambria Math"/>
                              </a:rPr>
                              <m:t>𝑎</m:t>
                            </m:r>
                          </m:e>
                          <m:sup>
                            <m:r>
                              <a:rPr lang="nl-NL" sz="6000">
                                <a:solidFill>
                                  <a:schemeClr val="bg1"/>
                                </a:solidFill>
                                <a:latin typeface="Cambria Math"/>
                              </a:rPr>
                              <m:t>𝑥</m:t>
                            </m:r>
                          </m:sup>
                        </m:sSup>
                        <m:r>
                          <m:rPr>
                            <m:nor/>
                          </m:rPr>
                          <a:rPr lang="nl-NL" sz="6000" dirty="0">
                            <a:solidFill>
                              <a:schemeClr val="bg1"/>
                            </a:solidFill>
                          </a:rPr>
                          <m:t> </m:t>
                        </m:r>
                        <m:r>
                          <m:rPr>
                            <m:nor/>
                          </m:rPr>
                          <a:rPr lang="nl-NL" sz="6000" dirty="0">
                            <a:solidFill>
                              <a:schemeClr val="bg1"/>
                            </a:solidFill>
                          </a:rPr>
                          <m:t>l</m:t>
                        </m:r>
                        <m:r>
                          <m:rPr>
                            <m:nor/>
                          </m:rPr>
                          <a:rPr lang="nl-NL" sz="6000" dirty="0">
                            <a:solidFill>
                              <a:schemeClr val="bg1"/>
                            </a:solidFill>
                          </a:rPr>
                          <m:t>à </m:t>
                        </m:r>
                        <m:r>
                          <m:rPr>
                            <m:nor/>
                          </m:rPr>
                          <a:rPr lang="nl-NL" sz="6000" dirty="0">
                            <a:solidFill>
                              <a:schemeClr val="bg1"/>
                            </a:solidFill>
                          </a:rPr>
                          <m:t>kho</m:t>
                        </m:r>
                        <m:r>
                          <m:rPr>
                            <m:nor/>
                          </m:rPr>
                          <a:rPr lang="nl-NL" sz="6000" dirty="0">
                            <a:solidFill>
                              <a:schemeClr val="bg1"/>
                            </a:solidFill>
                          </a:rPr>
                          <m:t>ả</m:t>
                        </m:r>
                        <m:r>
                          <m:rPr>
                            <m:nor/>
                          </m:rPr>
                          <a:rPr lang="nl-NL" sz="6000" dirty="0">
                            <a:solidFill>
                              <a:schemeClr val="bg1"/>
                            </a:solidFill>
                          </a:rPr>
                          <m:t>ng</m:t>
                        </m:r>
                        <m:r>
                          <m:rPr>
                            <m:nor/>
                          </m:rPr>
                          <a:rPr lang="nl-NL" sz="6000" dirty="0">
                            <a:solidFill>
                              <a:schemeClr val="bg1"/>
                            </a:solidFill>
                          </a:rPr>
                          <m:t> </m:t>
                        </m:r>
                        <m:d>
                          <m:dPr>
                            <m:ctrlPr>
                              <a:rPr lang="en-US" sz="6000" i="1">
                                <a:solidFill>
                                  <a:schemeClr val="bg1"/>
                                </a:solidFill>
                                <a:latin typeface="Cambria Math" panose="02040503050406030204" pitchFamily="18" charset="0"/>
                              </a:rPr>
                            </m:ctrlPr>
                          </m:dPr>
                          <m:e>
                            <m:r>
                              <a:rPr lang="nl-NL" sz="6000">
                                <a:solidFill>
                                  <a:schemeClr val="bg1"/>
                                </a:solidFill>
                                <a:latin typeface="Cambria Math"/>
                              </a:rPr>
                              <m:t>0;+∞</m:t>
                            </m:r>
                          </m:e>
                        </m:d>
                        <m:r>
                          <a:rPr lang="en-US" sz="6000" b="1" smtClean="0">
                            <a:solidFill>
                              <a:schemeClr val="bg1"/>
                            </a:solidFill>
                            <a:latin typeface="Cambria Math"/>
                          </a:rPr>
                          <m:t>.</m:t>
                        </m:r>
                      </m:oMath>
                    </m:oMathPara>
                  </a14:m>
                  <a:endParaRPr lang="en-US" sz="6000" dirty="0">
                    <a:solidFill>
                      <a:schemeClr val="bg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00384" y="1176381"/>
                  <a:ext cx="4177527" cy="602248"/>
                </a:xfrm>
                <a:prstGeom prst="rect">
                  <a:avLst/>
                </a:prstGeom>
                <a:blipFill rotWithShape="0">
                  <a:blip r:embed="rId3"/>
                  <a:stretch>
                    <a:fillRect/>
                  </a:stretch>
                </a:blipFill>
              </p:spPr>
              <p:txBody>
                <a:bodyPr/>
                <a:lstStyle/>
                <a:p>
                  <a:r>
                    <a:rPr lang="en-US">
                      <a:noFill/>
                    </a:rPr>
                    <a:t> </a:t>
                  </a:r>
                </a:p>
              </p:txBody>
            </p:sp>
          </mc:Fallback>
        </mc:AlternateContent>
      </p:grpSp>
      <p:grpSp>
        <p:nvGrpSpPr>
          <p:cNvPr id="13" name="Group 12"/>
          <p:cNvGrpSpPr/>
          <p:nvPr/>
        </p:nvGrpSpPr>
        <p:grpSpPr>
          <a:xfrm>
            <a:off x="11669551" y="2488963"/>
            <a:ext cx="12015118" cy="2507458"/>
            <a:chOff x="4735501" y="1193853"/>
            <a:chExt cx="2839173" cy="617268"/>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66" name="Oval 65"/>
            <p:cNvSpPr/>
            <p:nvPr/>
          </p:nvSpPr>
          <p:spPr>
            <a:xfrm>
              <a:off x="4735501" y="1207281"/>
              <a:ext cx="419604" cy="602215"/>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ahoma" pitchFamily="34" charset="0"/>
                  <a:ea typeface="Tahoma" pitchFamily="34" charset="0"/>
                  <a:cs typeface="Tahoma" pitchFamily="34" charset="0"/>
                </a:rPr>
                <a:t>B</a:t>
              </a:r>
              <a:endParaRPr lang="en-US" sz="6000" dirty="0"/>
            </a:p>
          </p:txBody>
        </p:sp>
        <mc:AlternateContent xmlns:mc="http://schemas.openxmlformats.org/markup-compatibility/2006" xmlns:a14="http://schemas.microsoft.com/office/drawing/2010/main">
          <mc:Choice Requires="a14">
            <p:sp>
              <p:nvSpPr>
                <p:cNvPr id="68" name="TextBox 67"/>
                <p:cNvSpPr txBox="1"/>
                <p:nvPr/>
              </p:nvSpPr>
              <p:spPr>
                <a:xfrm>
                  <a:off x="5250000" y="1206260"/>
                  <a:ext cx="2324674" cy="596028"/>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r>
                    <a:rPr lang="nl-NL" sz="6000" dirty="0">
                      <a:solidFill>
                        <a:schemeClr val="bg1"/>
                      </a:solidFill>
                    </a:rPr>
                    <a:t>T</a:t>
                  </a:r>
                  <a14:m>
                    <m:oMath xmlns:m="http://schemas.openxmlformats.org/officeDocument/2006/math">
                      <m:r>
                        <m:rPr>
                          <m:nor/>
                        </m:rPr>
                        <a:rPr lang="nl-NL" sz="6000" dirty="0">
                          <a:solidFill>
                            <a:schemeClr val="bg1"/>
                          </a:solidFill>
                        </a:rPr>
                        <m:t>ậ</m:t>
                      </m:r>
                      <m:r>
                        <m:rPr>
                          <m:nor/>
                        </m:rPr>
                        <a:rPr lang="nl-NL" sz="6000" dirty="0">
                          <a:solidFill>
                            <a:schemeClr val="bg1"/>
                          </a:solidFill>
                        </a:rPr>
                        <m:t>p</m:t>
                      </m:r>
                      <m:r>
                        <m:rPr>
                          <m:nor/>
                        </m:rPr>
                        <a:rPr lang="nl-NL" sz="6000" dirty="0">
                          <a:solidFill>
                            <a:schemeClr val="bg1"/>
                          </a:solidFill>
                        </a:rPr>
                        <m:t> </m:t>
                      </m:r>
                      <m:r>
                        <m:rPr>
                          <m:nor/>
                        </m:rPr>
                        <a:rPr lang="nl-NL" sz="6000" dirty="0">
                          <a:solidFill>
                            <a:schemeClr val="bg1"/>
                          </a:solidFill>
                        </a:rPr>
                        <m:t>gi</m:t>
                      </m:r>
                      <m:r>
                        <m:rPr>
                          <m:nor/>
                        </m:rPr>
                        <a:rPr lang="nl-NL" sz="6000" dirty="0">
                          <a:solidFill>
                            <a:schemeClr val="bg1"/>
                          </a:solidFill>
                        </a:rPr>
                        <m:t>á </m:t>
                      </m:r>
                      <m:r>
                        <m:rPr>
                          <m:nor/>
                        </m:rPr>
                        <a:rPr lang="nl-NL" sz="6000" dirty="0">
                          <a:solidFill>
                            <a:schemeClr val="bg1"/>
                          </a:solidFill>
                        </a:rPr>
                        <m:t>tr</m:t>
                      </m:r>
                      <m:r>
                        <m:rPr>
                          <m:nor/>
                        </m:rPr>
                        <a:rPr lang="nl-NL" sz="6000" dirty="0">
                          <a:solidFill>
                            <a:schemeClr val="bg1"/>
                          </a:solidFill>
                        </a:rPr>
                        <m:t>ị </m:t>
                      </m:r>
                      <m:r>
                        <m:rPr>
                          <m:nor/>
                        </m:rPr>
                        <a:rPr lang="nl-NL" sz="6000" dirty="0">
                          <a:solidFill>
                            <a:schemeClr val="bg1"/>
                          </a:solidFill>
                        </a:rPr>
                        <m:t>c</m:t>
                      </m:r>
                      <m:r>
                        <m:rPr>
                          <m:nor/>
                        </m:rPr>
                        <a:rPr lang="nl-NL" sz="6000" dirty="0">
                          <a:solidFill>
                            <a:schemeClr val="bg1"/>
                          </a:solidFill>
                        </a:rPr>
                        <m:t>ủ</m:t>
                      </m:r>
                      <m:r>
                        <m:rPr>
                          <m:nor/>
                        </m:rPr>
                        <a:rPr lang="nl-NL" sz="6000" dirty="0">
                          <a:solidFill>
                            <a:schemeClr val="bg1"/>
                          </a:solidFill>
                        </a:rPr>
                        <m:t>a</m:t>
                      </m:r>
                      <m:r>
                        <m:rPr>
                          <m:nor/>
                        </m:rPr>
                        <a:rPr lang="nl-NL" sz="6000" dirty="0">
                          <a:solidFill>
                            <a:schemeClr val="bg1"/>
                          </a:solidFill>
                        </a:rPr>
                        <m:t> </m:t>
                      </m:r>
                      <m:r>
                        <m:rPr>
                          <m:nor/>
                        </m:rPr>
                        <a:rPr lang="nl-NL" sz="6000" dirty="0">
                          <a:solidFill>
                            <a:schemeClr val="bg1"/>
                          </a:solidFill>
                        </a:rPr>
                        <m:t>h</m:t>
                      </m:r>
                      <m:r>
                        <m:rPr>
                          <m:nor/>
                        </m:rPr>
                        <a:rPr lang="nl-NL" sz="6000" dirty="0">
                          <a:solidFill>
                            <a:schemeClr val="bg1"/>
                          </a:solidFill>
                        </a:rPr>
                        <m:t>à</m:t>
                      </m:r>
                      <m:r>
                        <m:rPr>
                          <m:nor/>
                        </m:rPr>
                        <a:rPr lang="nl-NL" sz="6000" dirty="0">
                          <a:solidFill>
                            <a:schemeClr val="bg1"/>
                          </a:solidFill>
                        </a:rPr>
                        <m:t>m</m:t>
                      </m:r>
                      <m:r>
                        <m:rPr>
                          <m:nor/>
                        </m:rPr>
                        <a:rPr lang="nl-NL" sz="6000" dirty="0">
                          <a:solidFill>
                            <a:schemeClr val="bg1"/>
                          </a:solidFill>
                        </a:rPr>
                        <m:t> </m:t>
                      </m:r>
                      <m:r>
                        <m:rPr>
                          <m:nor/>
                        </m:rPr>
                        <a:rPr lang="nl-NL" sz="6000" dirty="0">
                          <a:solidFill>
                            <a:schemeClr val="bg1"/>
                          </a:solidFill>
                        </a:rPr>
                        <m:t>s</m:t>
                      </m:r>
                      <m:r>
                        <m:rPr>
                          <m:nor/>
                        </m:rPr>
                        <a:rPr lang="nl-NL" sz="6000" dirty="0">
                          <a:solidFill>
                            <a:schemeClr val="bg1"/>
                          </a:solidFill>
                        </a:rPr>
                        <m:t>ố </m:t>
                      </m:r>
                    </m:oMath>
                  </a14:m>
                  <a:endParaRPr lang="en-US" sz="6000" dirty="0">
                    <a:solidFill>
                      <a:schemeClr val="bg1"/>
                    </a:solidFill>
                  </a:endParaRPr>
                </a:p>
                <a:p>
                  <a:pPr/>
                  <a14:m>
                    <m:oMathPara xmlns:m="http://schemas.openxmlformats.org/officeDocument/2006/math">
                      <m:oMathParaPr>
                        <m:jc m:val="left"/>
                      </m:oMathParaPr>
                      <m:oMath xmlns:m="http://schemas.openxmlformats.org/officeDocument/2006/math">
                        <m:r>
                          <a:rPr lang="nl-NL" sz="6000">
                            <a:solidFill>
                              <a:schemeClr val="bg1"/>
                            </a:solidFill>
                            <a:latin typeface="Cambria Math"/>
                          </a:rPr>
                          <m:t>𝑦</m:t>
                        </m:r>
                        <m:r>
                          <a:rPr lang="nl-NL" sz="6000">
                            <a:solidFill>
                              <a:schemeClr val="bg1"/>
                            </a:solidFill>
                            <a:latin typeface="Cambria Math"/>
                          </a:rPr>
                          <m:t>=</m:t>
                        </m:r>
                        <m:func>
                          <m:funcPr>
                            <m:ctrlPr>
                              <a:rPr lang="en-US" sz="6000" i="1">
                                <a:solidFill>
                                  <a:schemeClr val="bg1"/>
                                </a:solidFill>
                                <a:latin typeface="Cambria Math" panose="02040503050406030204" pitchFamily="18" charset="0"/>
                              </a:rPr>
                            </m:ctrlPr>
                          </m:funcPr>
                          <m:fName>
                            <m:sSub>
                              <m:sSubPr>
                                <m:ctrlPr>
                                  <a:rPr lang="en-US" sz="6000" i="1">
                                    <a:solidFill>
                                      <a:schemeClr val="bg1"/>
                                    </a:solidFill>
                                    <a:latin typeface="Cambria Math" panose="02040503050406030204" pitchFamily="18" charset="0"/>
                                  </a:rPr>
                                </m:ctrlPr>
                              </m:sSubPr>
                              <m:e>
                                <m:r>
                                  <a:rPr lang="nl-NL" sz="6000">
                                    <a:solidFill>
                                      <a:schemeClr val="bg1"/>
                                    </a:solidFill>
                                    <a:latin typeface="Cambria Math"/>
                                  </a:rPr>
                                  <m:t>𝑙𝑜𝑔</m:t>
                                </m:r>
                              </m:e>
                              <m:sub>
                                <m:r>
                                  <a:rPr lang="nl-NL" sz="6000">
                                    <a:solidFill>
                                      <a:schemeClr val="bg1"/>
                                    </a:solidFill>
                                    <a:latin typeface="Cambria Math"/>
                                  </a:rPr>
                                  <m:t>𝑎</m:t>
                                </m:r>
                              </m:sub>
                            </m:sSub>
                          </m:fName>
                          <m:e>
                            <m:r>
                              <a:rPr lang="nl-NL" sz="6000">
                                <a:solidFill>
                                  <a:schemeClr val="bg1"/>
                                </a:solidFill>
                                <a:latin typeface="Cambria Math"/>
                              </a:rPr>
                              <m:t>𝑥</m:t>
                            </m:r>
                          </m:e>
                        </m:func>
                        <m:r>
                          <m:rPr>
                            <m:nor/>
                          </m:rPr>
                          <a:rPr lang="nl-NL" sz="6000" dirty="0">
                            <a:solidFill>
                              <a:schemeClr val="bg1"/>
                            </a:solidFill>
                          </a:rPr>
                          <m:t> </m:t>
                        </m:r>
                        <m:r>
                          <m:rPr>
                            <m:nor/>
                          </m:rPr>
                          <a:rPr lang="nl-NL" sz="6000" dirty="0">
                            <a:solidFill>
                              <a:schemeClr val="bg1"/>
                            </a:solidFill>
                          </a:rPr>
                          <m:t>l</m:t>
                        </m:r>
                        <m:r>
                          <m:rPr>
                            <m:nor/>
                          </m:rPr>
                          <a:rPr lang="nl-NL" sz="6000" dirty="0">
                            <a:solidFill>
                              <a:schemeClr val="bg1"/>
                            </a:solidFill>
                          </a:rPr>
                          <m:t>à</m:t>
                        </m:r>
                        <m:r>
                          <m:rPr>
                            <m:nor/>
                          </m:rPr>
                          <a:rPr lang="en-US" sz="6000" b="0" i="1" dirty="0" smtClean="0">
                            <a:solidFill>
                              <a:schemeClr val="bg1"/>
                            </a:solidFill>
                          </a:rPr>
                          <m:t> </m:t>
                        </m:r>
                        <m:r>
                          <m:rPr>
                            <m:nor/>
                          </m:rPr>
                          <a:rPr lang="nl-NL" sz="6000" dirty="0">
                            <a:solidFill>
                              <a:schemeClr val="bg1"/>
                            </a:solidFill>
                          </a:rPr>
                          <m:t>t</m:t>
                        </m:r>
                        <m:r>
                          <m:rPr>
                            <m:nor/>
                          </m:rPr>
                          <a:rPr lang="nl-NL" sz="6000" dirty="0">
                            <a:solidFill>
                              <a:schemeClr val="bg1"/>
                            </a:solidFill>
                          </a:rPr>
                          <m:t>ậ</m:t>
                        </m:r>
                        <m:r>
                          <m:rPr>
                            <m:nor/>
                          </m:rPr>
                          <a:rPr lang="nl-NL" sz="6000" dirty="0">
                            <a:solidFill>
                              <a:schemeClr val="bg1"/>
                            </a:solidFill>
                          </a:rPr>
                          <m:t>p</m:t>
                        </m:r>
                        <m:r>
                          <m:rPr>
                            <m:nor/>
                          </m:rPr>
                          <a:rPr lang="nl-NL" sz="6000" dirty="0">
                            <a:solidFill>
                              <a:schemeClr val="bg1"/>
                            </a:solidFill>
                          </a:rPr>
                          <m:t> </m:t>
                        </m:r>
                        <m:r>
                          <a:rPr lang="nl-NL" sz="6000">
                            <a:solidFill>
                              <a:schemeClr val="bg1"/>
                            </a:solidFill>
                            <a:latin typeface="Cambria Math"/>
                          </a:rPr>
                          <m:t>ℝ</m:t>
                        </m:r>
                        <m:r>
                          <m:rPr>
                            <m:nor/>
                          </m:rPr>
                          <a:rPr lang="nl-NL" sz="6000" dirty="0">
                            <a:solidFill>
                              <a:schemeClr val="bg1"/>
                            </a:solidFill>
                          </a:rPr>
                          <m:t>.</m:t>
                        </m:r>
                      </m:oMath>
                    </m:oMathPara>
                  </a14:m>
                  <a:endParaRPr lang="en-US" sz="6000"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5250000" y="1206260"/>
                  <a:ext cx="2324674" cy="596028"/>
                </a:xfrm>
                <a:prstGeom prst="rect">
                  <a:avLst/>
                </a:prstGeom>
                <a:blipFill rotWithShape="0">
                  <a:blip r:embed="rId4"/>
                  <a:stretch>
                    <a:fillRect l="-3717" t="-5793"/>
                  </a:stretch>
                </a:blipFill>
              </p:spPr>
              <p:txBody>
                <a:bodyPr/>
                <a:lstStyle/>
                <a:p>
                  <a:r>
                    <a:rPr lang="en-US">
                      <a:noFill/>
                    </a:rPr>
                    <a:t> </a:t>
                  </a:r>
                </a:p>
              </p:txBody>
            </p:sp>
          </mc:Fallback>
        </mc:AlternateContent>
      </p:grpSp>
      <p:grpSp>
        <p:nvGrpSpPr>
          <p:cNvPr id="14" name="Group 13"/>
          <p:cNvGrpSpPr/>
          <p:nvPr/>
        </p:nvGrpSpPr>
        <p:grpSpPr>
          <a:xfrm>
            <a:off x="261430" y="5519294"/>
            <a:ext cx="11555435" cy="2557978"/>
            <a:chOff x="7558557" y="1306706"/>
            <a:chExt cx="4861823" cy="619639"/>
          </a:xfrm>
        </p:grpSpPr>
        <p:sp>
          <p:nvSpPr>
            <p:cNvPr id="72" name="Rectangle 71"/>
            <p:cNvSpPr/>
            <p:nvPr/>
          </p:nvSpPr>
          <p:spPr>
            <a:xfrm>
              <a:off x="7953674" y="1306706"/>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3" name="Oval 72"/>
            <p:cNvSpPr/>
            <p:nvPr/>
          </p:nvSpPr>
          <p:spPr>
            <a:xfrm>
              <a:off x="7558557" y="1315411"/>
              <a:ext cx="726705" cy="593811"/>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C</a:t>
              </a:r>
              <a:endParaRPr lang="en-US" sz="6000" dirty="0"/>
            </a:p>
          </p:txBody>
        </p:sp>
        <mc:AlternateContent xmlns:mc="http://schemas.openxmlformats.org/markup-compatibility/2006" xmlns:a14="http://schemas.microsoft.com/office/drawing/2010/main">
          <mc:Choice Requires="a14">
            <p:sp>
              <p:nvSpPr>
                <p:cNvPr id="74" name="TextBox 73"/>
                <p:cNvSpPr txBox="1"/>
                <p:nvPr/>
              </p:nvSpPr>
              <p:spPr>
                <a:xfrm>
                  <a:off x="8331741" y="1339845"/>
                  <a:ext cx="4088639" cy="586500"/>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left"/>
                      </m:oMathParaPr>
                      <m:oMath xmlns:m="http://schemas.openxmlformats.org/officeDocument/2006/math">
                        <m:r>
                          <m:rPr>
                            <m:nor/>
                          </m:rPr>
                          <a:rPr lang="nl-NL" sz="6000" dirty="0" smtClean="0">
                            <a:solidFill>
                              <a:schemeClr val="bg1"/>
                            </a:solidFill>
                          </a:rPr>
                          <m:t>T</m:t>
                        </m:r>
                        <m:r>
                          <m:rPr>
                            <m:nor/>
                          </m:rPr>
                          <a:rPr lang="nl-NL" sz="6000" dirty="0" smtClean="0">
                            <a:solidFill>
                              <a:schemeClr val="bg1"/>
                            </a:solidFill>
                          </a:rPr>
                          <m:t>ậ</m:t>
                        </m:r>
                        <m:r>
                          <m:rPr>
                            <m:nor/>
                          </m:rPr>
                          <a:rPr lang="nl-NL" sz="6000" dirty="0" smtClean="0">
                            <a:solidFill>
                              <a:schemeClr val="bg1"/>
                            </a:solidFill>
                          </a:rPr>
                          <m:t>p</m:t>
                        </m:r>
                        <m:r>
                          <m:rPr>
                            <m:nor/>
                          </m:rPr>
                          <a:rPr lang="nl-NL" sz="6000" dirty="0" smtClean="0">
                            <a:solidFill>
                              <a:schemeClr val="bg1"/>
                            </a:solidFill>
                          </a:rPr>
                          <m:t> </m:t>
                        </m:r>
                        <m:r>
                          <m:rPr>
                            <m:nor/>
                          </m:rPr>
                          <a:rPr lang="nl-NL" sz="6000" dirty="0" smtClean="0">
                            <a:solidFill>
                              <a:schemeClr val="bg1"/>
                            </a:solidFill>
                          </a:rPr>
                          <m:t>gi</m:t>
                        </m:r>
                        <m:r>
                          <m:rPr>
                            <m:nor/>
                          </m:rPr>
                          <a:rPr lang="nl-NL" sz="6000" dirty="0" smtClean="0">
                            <a:solidFill>
                              <a:schemeClr val="bg1"/>
                            </a:solidFill>
                          </a:rPr>
                          <m:t>á </m:t>
                        </m:r>
                        <m:r>
                          <m:rPr>
                            <m:nor/>
                          </m:rPr>
                          <a:rPr lang="nl-NL" sz="6000" dirty="0" smtClean="0">
                            <a:solidFill>
                              <a:schemeClr val="bg1"/>
                            </a:solidFill>
                          </a:rPr>
                          <m:t>tr</m:t>
                        </m:r>
                        <m:r>
                          <m:rPr>
                            <m:nor/>
                          </m:rPr>
                          <a:rPr lang="nl-NL" sz="6000" dirty="0" smtClean="0">
                            <a:solidFill>
                              <a:schemeClr val="bg1"/>
                            </a:solidFill>
                          </a:rPr>
                          <m:t>ị </m:t>
                        </m:r>
                        <m:r>
                          <m:rPr>
                            <m:nor/>
                          </m:rPr>
                          <a:rPr lang="nl-NL" sz="6000" dirty="0" smtClean="0">
                            <a:solidFill>
                              <a:schemeClr val="bg1"/>
                            </a:solidFill>
                          </a:rPr>
                          <m:t>c</m:t>
                        </m:r>
                        <m:r>
                          <m:rPr>
                            <m:nor/>
                          </m:rPr>
                          <a:rPr lang="nl-NL" sz="6000" dirty="0" smtClean="0">
                            <a:solidFill>
                              <a:schemeClr val="bg1"/>
                            </a:solidFill>
                          </a:rPr>
                          <m:t>ủ</m:t>
                        </m:r>
                        <m:r>
                          <m:rPr>
                            <m:nor/>
                          </m:rPr>
                          <a:rPr lang="nl-NL" sz="6000" dirty="0" smtClean="0">
                            <a:solidFill>
                              <a:schemeClr val="bg1"/>
                            </a:solidFill>
                          </a:rPr>
                          <m:t>a</m:t>
                        </m:r>
                        <m:r>
                          <m:rPr>
                            <m:nor/>
                          </m:rPr>
                          <a:rPr lang="nl-NL" sz="6000" dirty="0" smtClean="0">
                            <a:solidFill>
                              <a:schemeClr val="bg1"/>
                            </a:solidFill>
                          </a:rPr>
                          <m:t> </m:t>
                        </m:r>
                        <m:r>
                          <m:rPr>
                            <m:nor/>
                          </m:rPr>
                          <a:rPr lang="nl-NL" sz="6000" dirty="0" smtClean="0">
                            <a:solidFill>
                              <a:schemeClr val="bg1"/>
                            </a:solidFill>
                          </a:rPr>
                          <m:t>h</m:t>
                        </m:r>
                        <m:r>
                          <m:rPr>
                            <m:nor/>
                          </m:rPr>
                          <a:rPr lang="nl-NL" sz="6000" dirty="0" smtClean="0">
                            <a:solidFill>
                              <a:schemeClr val="bg1"/>
                            </a:solidFill>
                          </a:rPr>
                          <m:t>à</m:t>
                        </m:r>
                        <m:r>
                          <m:rPr>
                            <m:nor/>
                          </m:rPr>
                          <a:rPr lang="nl-NL" sz="6000" dirty="0" smtClean="0">
                            <a:solidFill>
                              <a:schemeClr val="bg1"/>
                            </a:solidFill>
                          </a:rPr>
                          <m:t>m</m:t>
                        </m:r>
                        <m:r>
                          <m:rPr>
                            <m:nor/>
                          </m:rPr>
                          <a:rPr lang="nl-NL" sz="6000" dirty="0" smtClean="0">
                            <a:solidFill>
                              <a:schemeClr val="bg1"/>
                            </a:solidFill>
                          </a:rPr>
                          <m:t> </m:t>
                        </m:r>
                        <m:r>
                          <m:rPr>
                            <m:nor/>
                          </m:rPr>
                          <a:rPr lang="nl-NL" sz="6000" dirty="0" smtClean="0">
                            <a:solidFill>
                              <a:schemeClr val="bg1"/>
                            </a:solidFill>
                          </a:rPr>
                          <m:t>s</m:t>
                        </m:r>
                        <m:r>
                          <m:rPr>
                            <m:nor/>
                          </m:rPr>
                          <a:rPr lang="nl-NL" sz="6000" dirty="0" smtClean="0">
                            <a:solidFill>
                              <a:schemeClr val="bg1"/>
                            </a:solidFill>
                          </a:rPr>
                          <m:t>ố </m:t>
                        </m:r>
                      </m:oMath>
                    </m:oMathPara>
                  </a14:m>
                  <a:endParaRPr lang="en-US" sz="6000" dirty="0">
                    <a:solidFill>
                      <a:schemeClr val="bg1"/>
                    </a:solidFill>
                  </a:endParaRPr>
                </a:p>
                <a:p>
                  <a:pPr/>
                  <a14:m>
                    <m:oMathPara xmlns:m="http://schemas.openxmlformats.org/officeDocument/2006/math">
                      <m:oMathParaPr>
                        <m:jc m:val="left"/>
                      </m:oMathParaPr>
                      <m:oMath xmlns:m="http://schemas.openxmlformats.org/officeDocument/2006/math">
                        <m:r>
                          <a:rPr lang="nl-NL" sz="6000">
                            <a:solidFill>
                              <a:schemeClr val="bg1"/>
                            </a:solidFill>
                            <a:latin typeface="Cambria Math"/>
                          </a:rPr>
                          <m:t>𝑦</m:t>
                        </m:r>
                        <m:r>
                          <a:rPr lang="nl-NL" sz="6000">
                            <a:solidFill>
                              <a:schemeClr val="bg1"/>
                            </a:solidFill>
                            <a:latin typeface="Cambria Math"/>
                          </a:rPr>
                          <m:t>=</m:t>
                        </m:r>
                        <m:sSup>
                          <m:sSupPr>
                            <m:ctrlPr>
                              <a:rPr lang="en-US" sz="6000" i="1">
                                <a:solidFill>
                                  <a:schemeClr val="bg1"/>
                                </a:solidFill>
                                <a:latin typeface="Cambria Math" panose="02040503050406030204" pitchFamily="18" charset="0"/>
                              </a:rPr>
                            </m:ctrlPr>
                          </m:sSupPr>
                          <m:e>
                            <m:r>
                              <a:rPr lang="nl-NL" sz="6000">
                                <a:solidFill>
                                  <a:schemeClr val="bg1"/>
                                </a:solidFill>
                                <a:latin typeface="Cambria Math"/>
                              </a:rPr>
                              <m:t>𝑎</m:t>
                            </m:r>
                          </m:e>
                          <m:sup>
                            <m:r>
                              <a:rPr lang="nl-NL" sz="6000">
                                <a:solidFill>
                                  <a:schemeClr val="bg1"/>
                                </a:solidFill>
                                <a:latin typeface="Cambria Math"/>
                              </a:rPr>
                              <m:t>𝑥</m:t>
                            </m:r>
                          </m:sup>
                        </m:sSup>
                        <m:r>
                          <m:rPr>
                            <m:nor/>
                          </m:rPr>
                          <a:rPr lang="nl-NL" sz="6000" dirty="0">
                            <a:solidFill>
                              <a:schemeClr val="bg1"/>
                            </a:solidFill>
                          </a:rPr>
                          <m:t> </m:t>
                        </m:r>
                        <m:r>
                          <m:rPr>
                            <m:nor/>
                          </m:rPr>
                          <a:rPr lang="nl-NL" sz="6000" dirty="0">
                            <a:solidFill>
                              <a:schemeClr val="bg1"/>
                            </a:solidFill>
                          </a:rPr>
                          <m:t>l</m:t>
                        </m:r>
                        <m:r>
                          <m:rPr>
                            <m:nor/>
                          </m:rPr>
                          <a:rPr lang="nl-NL" sz="6000" dirty="0">
                            <a:solidFill>
                              <a:schemeClr val="bg1"/>
                            </a:solidFill>
                          </a:rPr>
                          <m:t>à </m:t>
                        </m:r>
                        <m:r>
                          <m:rPr>
                            <m:nor/>
                          </m:rPr>
                          <a:rPr lang="nl-NL" sz="6000" dirty="0">
                            <a:solidFill>
                              <a:schemeClr val="bg1"/>
                            </a:solidFill>
                          </a:rPr>
                          <m:t>t</m:t>
                        </m:r>
                        <m:r>
                          <m:rPr>
                            <m:nor/>
                          </m:rPr>
                          <a:rPr lang="nl-NL" sz="6000" dirty="0">
                            <a:solidFill>
                              <a:schemeClr val="bg1"/>
                            </a:solidFill>
                          </a:rPr>
                          <m:t>ậ</m:t>
                        </m:r>
                        <m:r>
                          <m:rPr>
                            <m:nor/>
                          </m:rPr>
                          <a:rPr lang="nl-NL" sz="6000" dirty="0">
                            <a:solidFill>
                              <a:schemeClr val="bg1"/>
                            </a:solidFill>
                          </a:rPr>
                          <m:t>p</m:t>
                        </m:r>
                        <m:r>
                          <m:rPr>
                            <m:nor/>
                          </m:rPr>
                          <a:rPr lang="nl-NL" sz="6000" dirty="0">
                            <a:solidFill>
                              <a:schemeClr val="bg1"/>
                            </a:solidFill>
                          </a:rPr>
                          <m:t> </m:t>
                        </m:r>
                        <m:r>
                          <a:rPr lang="nl-NL" sz="6000">
                            <a:solidFill>
                              <a:schemeClr val="bg1"/>
                            </a:solidFill>
                            <a:latin typeface="Cambria Math"/>
                          </a:rPr>
                          <m:t>ℝ</m:t>
                        </m:r>
                        <m:r>
                          <m:rPr>
                            <m:nor/>
                          </m:rPr>
                          <a:rPr lang="nl-NL" sz="6000" dirty="0">
                            <a:solidFill>
                              <a:schemeClr val="bg1"/>
                            </a:solidFill>
                          </a:rPr>
                          <m:t>.</m:t>
                        </m:r>
                      </m:oMath>
                    </m:oMathPara>
                  </a14:m>
                  <a:endParaRPr lang="en-US" sz="6000" dirty="0">
                    <a:solidFill>
                      <a:schemeClr val="bg1"/>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8331741" y="1339845"/>
                  <a:ext cx="4088639" cy="586500"/>
                </a:xfrm>
                <a:prstGeom prst="rect">
                  <a:avLst/>
                </a:prstGeom>
                <a:blipFill rotWithShape="0">
                  <a:blip r:embed="rId5"/>
                  <a:stretch>
                    <a:fillRect/>
                  </a:stretch>
                </a:blipFill>
              </p:spPr>
              <p:txBody>
                <a:bodyPr/>
                <a:lstStyle/>
                <a:p>
                  <a:r>
                    <a:rPr lang="en-US">
                      <a:noFill/>
                    </a:rPr>
                    <a:t> </a:t>
                  </a:r>
                </a:p>
              </p:txBody>
            </p:sp>
          </mc:Fallback>
        </mc:AlternateContent>
      </p:grpSp>
      <p:grpSp>
        <p:nvGrpSpPr>
          <p:cNvPr id="3" name="Group 2"/>
          <p:cNvGrpSpPr/>
          <p:nvPr/>
        </p:nvGrpSpPr>
        <p:grpSpPr>
          <a:xfrm>
            <a:off x="11669553" y="5536035"/>
            <a:ext cx="11722901" cy="2495530"/>
            <a:chOff x="9508870" y="1490686"/>
            <a:chExt cx="2756318" cy="623509"/>
          </a:xfrm>
        </p:grpSpPr>
        <p:sp>
          <p:nvSpPr>
            <p:cNvPr id="75" name="Rectangle 74"/>
            <p:cNvSpPr/>
            <p:nvPr/>
          </p:nvSpPr>
          <p:spPr>
            <a:xfrm>
              <a:off x="9704868" y="1490686"/>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6" name="Oval 75"/>
            <p:cNvSpPr/>
            <p:nvPr/>
          </p:nvSpPr>
          <p:spPr>
            <a:xfrm>
              <a:off x="9508870" y="1496927"/>
              <a:ext cx="431010" cy="601384"/>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D</a:t>
              </a:r>
              <a:endParaRPr lang="en-US" sz="6000" dirty="0"/>
            </a:p>
          </p:txBody>
        </p:sp>
        <mc:AlternateContent xmlns:mc="http://schemas.openxmlformats.org/markup-compatibility/2006" xmlns:a14="http://schemas.microsoft.com/office/drawing/2010/main">
          <mc:Choice Requires="a14">
            <p:sp>
              <p:nvSpPr>
                <p:cNvPr id="77" name="TextBox 76"/>
                <p:cNvSpPr txBox="1"/>
                <p:nvPr/>
              </p:nvSpPr>
              <p:spPr>
                <a:xfrm>
                  <a:off x="9775896" y="1509263"/>
                  <a:ext cx="2431021" cy="604932"/>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m:rPr>
                            <m:nor/>
                          </m:rPr>
                          <a:rPr lang="nl-NL" sz="6000" dirty="0" smtClean="0">
                            <a:solidFill>
                              <a:schemeClr val="bg1"/>
                            </a:solidFill>
                          </a:rPr>
                          <m:t>T</m:t>
                        </m:r>
                        <m:r>
                          <m:rPr>
                            <m:nor/>
                          </m:rPr>
                          <a:rPr lang="nl-NL" sz="6000" dirty="0" smtClean="0">
                            <a:solidFill>
                              <a:schemeClr val="bg1"/>
                            </a:solidFill>
                          </a:rPr>
                          <m:t>ậ</m:t>
                        </m:r>
                        <m:r>
                          <m:rPr>
                            <m:nor/>
                          </m:rPr>
                          <a:rPr lang="nl-NL" sz="6000" dirty="0" smtClean="0">
                            <a:solidFill>
                              <a:schemeClr val="bg1"/>
                            </a:solidFill>
                          </a:rPr>
                          <m:t>p</m:t>
                        </m:r>
                        <m:r>
                          <m:rPr>
                            <m:nor/>
                          </m:rPr>
                          <a:rPr lang="nl-NL" sz="6000" dirty="0" smtClean="0">
                            <a:solidFill>
                              <a:schemeClr val="bg1"/>
                            </a:solidFill>
                          </a:rPr>
                          <m:t> </m:t>
                        </m:r>
                        <m:r>
                          <m:rPr>
                            <m:nor/>
                          </m:rPr>
                          <a:rPr lang="nl-NL" sz="6000" dirty="0" smtClean="0">
                            <a:solidFill>
                              <a:schemeClr val="bg1"/>
                            </a:solidFill>
                          </a:rPr>
                          <m:t>x</m:t>
                        </m:r>
                        <m:r>
                          <m:rPr>
                            <m:nor/>
                          </m:rPr>
                          <a:rPr lang="nl-NL" sz="6000" dirty="0" smtClean="0">
                            <a:solidFill>
                              <a:schemeClr val="bg1"/>
                            </a:solidFill>
                          </a:rPr>
                          <m:t>á</m:t>
                        </m:r>
                        <m:r>
                          <m:rPr>
                            <m:nor/>
                          </m:rPr>
                          <a:rPr lang="nl-NL" sz="6000" dirty="0" smtClean="0">
                            <a:solidFill>
                              <a:schemeClr val="bg1"/>
                            </a:solidFill>
                          </a:rPr>
                          <m:t>c</m:t>
                        </m:r>
                        <m:r>
                          <m:rPr>
                            <m:nor/>
                          </m:rPr>
                          <a:rPr lang="nl-NL" sz="6000" dirty="0" smtClean="0">
                            <a:solidFill>
                              <a:schemeClr val="bg1"/>
                            </a:solidFill>
                          </a:rPr>
                          <m:t> đị</m:t>
                        </m:r>
                        <m:r>
                          <m:rPr>
                            <m:nor/>
                          </m:rPr>
                          <a:rPr lang="nl-NL" sz="6000" dirty="0" smtClean="0">
                            <a:solidFill>
                              <a:schemeClr val="bg1"/>
                            </a:solidFill>
                          </a:rPr>
                          <m:t>nh</m:t>
                        </m:r>
                        <m:r>
                          <m:rPr>
                            <m:nor/>
                          </m:rPr>
                          <a:rPr lang="nl-NL" sz="6000" dirty="0" smtClean="0">
                            <a:solidFill>
                              <a:schemeClr val="bg1"/>
                            </a:solidFill>
                          </a:rPr>
                          <m:t> </m:t>
                        </m:r>
                        <m:r>
                          <m:rPr>
                            <m:nor/>
                          </m:rPr>
                          <a:rPr lang="nl-NL" sz="6000" dirty="0" smtClean="0">
                            <a:solidFill>
                              <a:schemeClr val="bg1"/>
                            </a:solidFill>
                          </a:rPr>
                          <m:t>c</m:t>
                        </m:r>
                        <m:r>
                          <m:rPr>
                            <m:nor/>
                          </m:rPr>
                          <a:rPr lang="nl-NL" sz="6000" dirty="0" smtClean="0">
                            <a:solidFill>
                              <a:schemeClr val="bg1"/>
                            </a:solidFill>
                          </a:rPr>
                          <m:t>ủ</m:t>
                        </m:r>
                        <m:r>
                          <m:rPr>
                            <m:nor/>
                          </m:rPr>
                          <a:rPr lang="nl-NL" sz="6000" dirty="0" smtClean="0">
                            <a:solidFill>
                              <a:schemeClr val="bg1"/>
                            </a:solidFill>
                          </a:rPr>
                          <m:t>a</m:t>
                        </m:r>
                        <m:r>
                          <m:rPr>
                            <m:nor/>
                          </m:rPr>
                          <a:rPr lang="nl-NL" sz="6000" dirty="0" smtClean="0">
                            <a:solidFill>
                              <a:schemeClr val="bg1"/>
                            </a:solidFill>
                          </a:rPr>
                          <m:t> </m:t>
                        </m:r>
                        <m:r>
                          <m:rPr>
                            <m:nor/>
                          </m:rPr>
                          <a:rPr lang="nl-NL" sz="6000" dirty="0" smtClean="0">
                            <a:solidFill>
                              <a:schemeClr val="bg1"/>
                            </a:solidFill>
                          </a:rPr>
                          <m:t>h</m:t>
                        </m:r>
                        <m:r>
                          <m:rPr>
                            <m:nor/>
                          </m:rPr>
                          <a:rPr lang="nl-NL" sz="6000" dirty="0" smtClean="0">
                            <a:solidFill>
                              <a:schemeClr val="bg1"/>
                            </a:solidFill>
                          </a:rPr>
                          <m:t>à</m:t>
                        </m:r>
                        <m:r>
                          <m:rPr>
                            <m:nor/>
                          </m:rPr>
                          <a:rPr lang="nl-NL" sz="6000" dirty="0" smtClean="0">
                            <a:solidFill>
                              <a:schemeClr val="bg1"/>
                            </a:solidFill>
                          </a:rPr>
                          <m:t>m</m:t>
                        </m:r>
                        <m:r>
                          <m:rPr>
                            <m:nor/>
                          </m:rPr>
                          <a:rPr lang="nl-NL" sz="6000" dirty="0" smtClean="0">
                            <a:solidFill>
                              <a:schemeClr val="bg1"/>
                            </a:solidFill>
                          </a:rPr>
                          <m:t> </m:t>
                        </m:r>
                        <m:r>
                          <m:rPr>
                            <m:nor/>
                          </m:rPr>
                          <a:rPr lang="nl-NL" sz="6000" dirty="0" smtClean="0">
                            <a:solidFill>
                              <a:schemeClr val="bg1"/>
                            </a:solidFill>
                          </a:rPr>
                          <m:t>s</m:t>
                        </m:r>
                        <m:r>
                          <m:rPr>
                            <m:nor/>
                          </m:rPr>
                          <a:rPr lang="nl-NL" sz="6000" dirty="0" smtClean="0">
                            <a:solidFill>
                              <a:schemeClr val="bg1"/>
                            </a:solidFill>
                          </a:rPr>
                          <m:t>ố </m:t>
                        </m:r>
                      </m:oMath>
                    </m:oMathPara>
                  </a14:m>
                  <a:endParaRPr lang="en-US" sz="6000" dirty="0">
                    <a:solidFill>
                      <a:schemeClr val="bg1"/>
                    </a:solidFill>
                  </a:endParaRPr>
                </a:p>
                <a:p>
                  <a:pPr/>
                  <a14:m>
                    <m:oMathPara xmlns:m="http://schemas.openxmlformats.org/officeDocument/2006/math">
                      <m:oMathParaPr>
                        <m:jc m:val="left"/>
                      </m:oMathParaPr>
                      <m:oMath xmlns:m="http://schemas.openxmlformats.org/officeDocument/2006/math">
                        <m:r>
                          <a:rPr lang="en-US" sz="6000" b="0" i="1" smtClean="0">
                            <a:solidFill>
                              <a:schemeClr val="bg1"/>
                            </a:solidFill>
                            <a:latin typeface="Cambria Math" panose="02040503050406030204" pitchFamily="18" charset="0"/>
                          </a:rPr>
                          <m:t>      </m:t>
                        </m:r>
                        <m:r>
                          <a:rPr lang="nl-NL" sz="6000">
                            <a:solidFill>
                              <a:schemeClr val="bg1"/>
                            </a:solidFill>
                            <a:latin typeface="Cambria Math"/>
                          </a:rPr>
                          <m:t>𝑦</m:t>
                        </m:r>
                        <m:r>
                          <a:rPr lang="nl-NL" sz="6000">
                            <a:solidFill>
                              <a:schemeClr val="bg1"/>
                            </a:solidFill>
                            <a:latin typeface="Cambria Math"/>
                          </a:rPr>
                          <m:t>=</m:t>
                        </m:r>
                        <m:func>
                          <m:funcPr>
                            <m:ctrlPr>
                              <a:rPr lang="en-US" sz="6000" i="1">
                                <a:solidFill>
                                  <a:schemeClr val="bg1"/>
                                </a:solidFill>
                                <a:latin typeface="Cambria Math" panose="02040503050406030204" pitchFamily="18" charset="0"/>
                              </a:rPr>
                            </m:ctrlPr>
                          </m:funcPr>
                          <m:fName>
                            <m:sSub>
                              <m:sSubPr>
                                <m:ctrlPr>
                                  <a:rPr lang="en-US" sz="6000" i="1">
                                    <a:solidFill>
                                      <a:schemeClr val="bg1"/>
                                    </a:solidFill>
                                    <a:latin typeface="Cambria Math" panose="02040503050406030204" pitchFamily="18" charset="0"/>
                                  </a:rPr>
                                </m:ctrlPr>
                              </m:sSubPr>
                              <m:e>
                                <m:r>
                                  <a:rPr lang="nl-NL" sz="6000">
                                    <a:solidFill>
                                      <a:schemeClr val="bg1"/>
                                    </a:solidFill>
                                    <a:latin typeface="Cambria Math"/>
                                  </a:rPr>
                                  <m:t>𝑙𝑜𝑔</m:t>
                                </m:r>
                              </m:e>
                              <m:sub>
                                <m:r>
                                  <a:rPr lang="nl-NL" sz="6000">
                                    <a:solidFill>
                                      <a:schemeClr val="bg1"/>
                                    </a:solidFill>
                                    <a:latin typeface="Cambria Math"/>
                                  </a:rPr>
                                  <m:t>𝑎</m:t>
                                </m:r>
                              </m:sub>
                            </m:sSub>
                          </m:fName>
                          <m:e>
                            <m:r>
                              <a:rPr lang="nl-NL" sz="6000">
                                <a:solidFill>
                                  <a:schemeClr val="bg1"/>
                                </a:solidFill>
                                <a:latin typeface="Cambria Math"/>
                              </a:rPr>
                              <m:t>𝑥</m:t>
                            </m:r>
                          </m:e>
                        </m:func>
                        <m:r>
                          <m:rPr>
                            <m:nor/>
                          </m:rPr>
                          <a:rPr lang="nl-NL" sz="6000" dirty="0">
                            <a:solidFill>
                              <a:schemeClr val="bg1"/>
                            </a:solidFill>
                          </a:rPr>
                          <m:t> </m:t>
                        </m:r>
                        <m:r>
                          <m:rPr>
                            <m:nor/>
                          </m:rPr>
                          <a:rPr lang="nl-NL" sz="6000" dirty="0">
                            <a:solidFill>
                              <a:schemeClr val="bg1"/>
                            </a:solidFill>
                          </a:rPr>
                          <m:t>l</m:t>
                        </m:r>
                        <m:r>
                          <m:rPr>
                            <m:nor/>
                          </m:rPr>
                          <a:rPr lang="nl-NL" sz="6000" dirty="0">
                            <a:solidFill>
                              <a:schemeClr val="bg1"/>
                            </a:solidFill>
                          </a:rPr>
                          <m:t>à </m:t>
                        </m:r>
                        <m:r>
                          <m:rPr>
                            <m:nor/>
                          </m:rPr>
                          <a:rPr lang="nl-NL" sz="6000" dirty="0">
                            <a:solidFill>
                              <a:schemeClr val="bg1"/>
                            </a:solidFill>
                          </a:rPr>
                          <m:t>t</m:t>
                        </m:r>
                        <m:r>
                          <m:rPr>
                            <m:nor/>
                          </m:rPr>
                          <a:rPr lang="nl-NL" sz="6000" dirty="0">
                            <a:solidFill>
                              <a:schemeClr val="bg1"/>
                            </a:solidFill>
                          </a:rPr>
                          <m:t>ậ</m:t>
                        </m:r>
                        <m:r>
                          <m:rPr>
                            <m:nor/>
                          </m:rPr>
                          <a:rPr lang="nl-NL" sz="6000" dirty="0">
                            <a:solidFill>
                              <a:schemeClr val="bg1"/>
                            </a:solidFill>
                          </a:rPr>
                          <m:t>p</m:t>
                        </m:r>
                        <m:r>
                          <m:rPr>
                            <m:nor/>
                          </m:rPr>
                          <a:rPr lang="nl-NL" sz="6000" dirty="0">
                            <a:solidFill>
                              <a:schemeClr val="bg1"/>
                            </a:solidFill>
                          </a:rPr>
                          <m:t> </m:t>
                        </m:r>
                        <m:r>
                          <a:rPr lang="nl-NL" sz="6000">
                            <a:solidFill>
                              <a:schemeClr val="bg1"/>
                            </a:solidFill>
                            <a:latin typeface="Cambria Math"/>
                          </a:rPr>
                          <m:t>ℝ</m:t>
                        </m:r>
                        <m:r>
                          <m:rPr>
                            <m:nor/>
                          </m:rPr>
                          <a:rPr lang="nl-NL" sz="6000" dirty="0">
                            <a:solidFill>
                              <a:schemeClr val="bg1"/>
                            </a:solidFill>
                          </a:rPr>
                          <m:t>.</m:t>
                        </m:r>
                      </m:oMath>
                    </m:oMathPara>
                  </a14:m>
                  <a:endParaRPr lang="en-US" sz="6000" dirty="0">
                    <a:solidFill>
                      <a:schemeClr val="bg1"/>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9775896" y="1509263"/>
                  <a:ext cx="2431021" cy="604932"/>
                </a:xfrm>
                <a:prstGeom prst="rect">
                  <a:avLst/>
                </a:prstGeom>
                <a:blipFill rotWithShape="0">
                  <a:blip r:embed="rId6"/>
                  <a:stretch>
                    <a:fillRect/>
                  </a:stretch>
                </a:blipFill>
              </p:spPr>
              <p:txBody>
                <a:bodyPr/>
                <a:lstStyle/>
                <a:p>
                  <a:r>
                    <a:rPr lang="en-US">
                      <a:noFill/>
                    </a:rPr>
                    <a:t> </a:t>
                  </a:r>
                </a:p>
              </p:txBody>
            </p:sp>
          </mc:Fallback>
        </mc:AlternateContent>
      </p:grpSp>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sz="6000"/>
          </a:p>
        </p:txBody>
      </p:sp>
      <p:sp>
        <p:nvSpPr>
          <p:cNvPr id="49" name="Oval 48"/>
          <p:cNvSpPr/>
          <p:nvPr/>
        </p:nvSpPr>
        <p:spPr>
          <a:xfrm>
            <a:off x="212372" y="2465408"/>
            <a:ext cx="1776270" cy="2531014"/>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000" b="1" dirty="0">
                <a:latin typeface="Tahoma" pitchFamily="34" charset="0"/>
                <a:ea typeface="Tahoma" pitchFamily="34" charset="0"/>
                <a:cs typeface="Tahoma" pitchFamily="34" charset="0"/>
              </a:rPr>
              <a:t>A </a:t>
            </a:r>
            <a:endParaRPr lang="en-US" sz="6000" dirty="0"/>
          </a:p>
        </p:txBody>
      </p:sp>
    </p:spTree>
    <p:extLst>
      <p:ext uri="{BB962C8B-B14F-4D97-AF65-F5344CB8AC3E}">
        <p14:creationId xmlns:p14="http://schemas.microsoft.com/office/powerpoint/2010/main" val="115358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90856" y="8842219"/>
            <a:ext cx="23857074" cy="4726532"/>
            <a:chOff x="195566" y="3636275"/>
            <a:chExt cx="11926984" cy="6410907"/>
          </a:xfrm>
        </p:grpSpPr>
        <p:sp>
          <p:nvSpPr>
            <p:cNvPr id="5" name="Rounded Rectangle 4"/>
            <p:cNvSpPr/>
            <p:nvPr/>
          </p:nvSpPr>
          <p:spPr>
            <a:xfrm>
              <a:off x="195566" y="3636275"/>
              <a:ext cx="11926984" cy="641090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6" name="Group 5"/>
            <p:cNvGrpSpPr/>
            <p:nvPr/>
          </p:nvGrpSpPr>
          <p:grpSpPr>
            <a:xfrm>
              <a:off x="203200" y="3636275"/>
              <a:ext cx="2342698" cy="1377610"/>
              <a:chOff x="1275608" y="6239450"/>
              <a:chExt cx="4592537" cy="2503051"/>
            </a:xfrm>
          </p:grpSpPr>
          <p:sp>
            <p:nvSpPr>
              <p:cNvPr id="7" name="Freeform 20"/>
              <p:cNvSpPr>
                <a:spLocks/>
              </p:cNvSpPr>
              <p:nvPr/>
            </p:nvSpPr>
            <p:spPr bwMode="auto">
              <a:xfrm rot="16200000" flipV="1">
                <a:off x="2751126" y="5367924"/>
                <a:ext cx="2162148"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a:p>
            </p:txBody>
          </p:sp>
          <p:sp>
            <p:nvSpPr>
              <p:cNvPr id="8" name="TextBox 7"/>
              <p:cNvSpPr txBox="1"/>
              <p:nvPr/>
            </p:nvSpPr>
            <p:spPr>
              <a:xfrm>
                <a:off x="2187353" y="6239450"/>
                <a:ext cx="2633359" cy="2503051"/>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3"/>
                <a:ext cx="852450" cy="2153998"/>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0" y="6378164"/>
                <a:ext cx="609910" cy="210678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p:grpSp>
        <p:nvGrpSpPr>
          <p:cNvPr id="20" name="Group 19"/>
          <p:cNvGrpSpPr/>
          <p:nvPr/>
        </p:nvGrpSpPr>
        <p:grpSpPr>
          <a:xfrm>
            <a:off x="290856" y="-11380"/>
            <a:ext cx="24183752" cy="2302360"/>
            <a:chOff x="534989" y="1869705"/>
            <a:chExt cx="23701370" cy="1930735"/>
          </a:xfrm>
        </p:grpSpPr>
        <p:grpSp>
          <p:nvGrpSpPr>
            <p:cNvPr id="21" name="Group 20"/>
            <p:cNvGrpSpPr/>
            <p:nvPr/>
          </p:nvGrpSpPr>
          <p:grpSpPr>
            <a:xfrm>
              <a:off x="534989" y="1869705"/>
              <a:ext cx="23561504" cy="1930735"/>
              <a:chOff x="534989" y="1647866"/>
              <a:chExt cx="23561504" cy="1930735"/>
            </a:xfrm>
          </p:grpSpPr>
          <p:sp>
            <p:nvSpPr>
              <p:cNvPr id="25" name="Rounded Rectangle 24"/>
              <p:cNvSpPr/>
              <p:nvPr/>
            </p:nvSpPr>
            <p:spPr bwMode="auto">
              <a:xfrm>
                <a:off x="755649" y="1720890"/>
                <a:ext cx="23340844"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0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0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0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0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0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0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0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solidFill>
                      <a:schemeClr val="tx1"/>
                    </a:solidFill>
                  </a:endParaRPr>
                </a:p>
              </p:txBody>
            </p:sp>
            <p:sp>
              <p:nvSpPr>
                <p:cNvPr id="31" name="TextBox 13"/>
                <p:cNvSpPr txBox="1">
                  <a:spLocks noChangeArrowheads="1"/>
                </p:cNvSpPr>
                <p:nvPr/>
              </p:nvSpPr>
              <p:spPr bwMode="auto">
                <a:xfrm>
                  <a:off x="1262858" y="1702079"/>
                  <a:ext cx="2658427"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17</a:t>
                  </a:r>
                </a:p>
              </p:txBody>
            </p:sp>
          </p:grpSp>
        </p:grpSp>
        <mc:AlternateContent xmlns:mc="http://schemas.openxmlformats.org/markup-compatibility/2006" xmlns:a14="http://schemas.microsoft.com/office/drawing/2010/main">
          <mc:Choice Requires="a14">
            <p:sp>
              <p:nvSpPr>
                <p:cNvPr id="23" name="Rectangle 22"/>
                <p:cNvSpPr/>
                <p:nvPr/>
              </p:nvSpPr>
              <p:spPr>
                <a:xfrm>
                  <a:off x="3827205" y="2126609"/>
                  <a:ext cx="20409154" cy="905925"/>
                </a:xfrm>
                <a:prstGeom prst="rect">
                  <a:avLst/>
                </a:prstGeom>
                <a:noFill/>
              </p:spPr>
              <p:txBody>
                <a:bodyPr wrap="square" rtlCol="0">
                  <a:spAutoFit/>
                </a:bodyPr>
                <a:lstStyle/>
                <a:p>
                  <a:pPr>
                    <a:lnSpc>
                      <a:spcPct val="107000"/>
                    </a:lnSpc>
                  </a:pPr>
                  <a:r>
                    <a:rPr lang="en-US" sz="6000" dirty="0" err="1">
                      <a:latin typeface="Times New Roman" pitchFamily="18" charset="0"/>
                      <a:cs typeface="Times New Roman" pitchFamily="18" charset="0"/>
                    </a:rPr>
                    <a:t>Đạo</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hàm</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của</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hàm</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số</a:t>
                  </a:r>
                  <a:r>
                    <a:rPr lang="en-US" sz="6000" dirty="0">
                      <a:latin typeface="Times New Roman" pitchFamily="18" charset="0"/>
                      <a:cs typeface="Times New Roman" pitchFamily="18" charset="0"/>
                    </a:rPr>
                    <a:t> </a:t>
                  </a:r>
                  <a14:m>
                    <m:oMath xmlns:m="http://schemas.openxmlformats.org/officeDocument/2006/math">
                      <m:r>
                        <m:rPr>
                          <m:sty m:val="p"/>
                        </m:rPr>
                        <a:rPr lang="en-US" sz="6000" b="0" i="1">
                          <a:latin typeface="Cambria Math"/>
                        </a:rPr>
                        <m:t>y</m:t>
                      </m:r>
                      <m:r>
                        <a:rPr lang="en-US" sz="6000" b="0">
                          <a:latin typeface="Cambria Math"/>
                        </a:rPr>
                        <m:t>=</m:t>
                      </m:r>
                      <m:func>
                        <m:funcPr>
                          <m:ctrlPr>
                            <a:rPr lang="en-US" sz="6000" i="1">
                              <a:latin typeface="Cambria Math" panose="02040503050406030204" pitchFamily="18" charset="0"/>
                            </a:rPr>
                          </m:ctrlPr>
                        </m:funcPr>
                        <m:fName>
                          <m:r>
                            <m:rPr>
                              <m:sty m:val="p"/>
                            </m:rPr>
                            <a:rPr lang="en-US" sz="6000" b="0" i="1">
                              <a:latin typeface="Cambria Math"/>
                            </a:rPr>
                            <m:t>log</m:t>
                          </m:r>
                        </m:fName>
                        <m:e>
                          <m:d>
                            <m:dPr>
                              <m:ctrlPr>
                                <a:rPr lang="en-US" sz="6000" i="1">
                                  <a:latin typeface="Cambria Math" panose="02040503050406030204" pitchFamily="18" charset="0"/>
                                </a:rPr>
                              </m:ctrlPr>
                            </m:dPr>
                            <m:e>
                              <m:r>
                                <a:rPr lang="en-US" sz="6000" b="0">
                                  <a:latin typeface="Cambria Math"/>
                                </a:rPr>
                                <m:t>2</m:t>
                              </m:r>
                              <m:func>
                                <m:funcPr>
                                  <m:ctrlPr>
                                    <a:rPr lang="en-US" sz="6000" i="1">
                                      <a:latin typeface="Cambria Math" panose="02040503050406030204" pitchFamily="18" charset="0"/>
                                    </a:rPr>
                                  </m:ctrlPr>
                                </m:funcPr>
                                <m:fName>
                                  <m:r>
                                    <m:rPr>
                                      <m:sty m:val="p"/>
                                    </m:rPr>
                                    <a:rPr lang="en-US" sz="6000" b="0" i="1">
                                      <a:latin typeface="Cambria Math"/>
                                    </a:rPr>
                                    <m:t>sin</m:t>
                                  </m:r>
                                </m:fName>
                                <m:e>
                                  <m:r>
                                    <m:rPr>
                                      <m:sty m:val="p"/>
                                    </m:rPr>
                                    <a:rPr lang="en-US" sz="6000" b="0" i="1">
                                      <a:latin typeface="Cambria Math"/>
                                    </a:rPr>
                                    <m:t>x</m:t>
                                  </m:r>
                                </m:e>
                              </m:func>
                              <m:r>
                                <a:rPr lang="en-US" sz="6000" b="0">
                                  <a:latin typeface="Cambria Math"/>
                                </a:rPr>
                                <m:t>−1</m:t>
                              </m:r>
                            </m:e>
                          </m:d>
                        </m:e>
                      </m:func>
                    </m:oMath>
                  </a14:m>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trên</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tập</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xác</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định</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là</a:t>
                  </a:r>
                  <a:r>
                    <a:rPr lang="en-US" sz="6000" dirty="0">
                      <a:latin typeface="Times New Roman" pitchFamily="18" charset="0"/>
                      <a:cs typeface="Times New Roman" pitchFamily="18" charset="0"/>
                    </a:rPr>
                    <a:t>:</a:t>
                  </a:r>
                  <a:endParaRPr lang="en-US" sz="6000" dirty="0">
                    <a:solidFill>
                      <a:schemeClr val="tx1"/>
                    </a:solidFill>
                    <a:latin typeface="Times New Roman" pitchFamily="18" charset="0"/>
                    <a:ea typeface="Times New Roman" panose="02020603050405020304" pitchFamily="18" charset="0"/>
                    <a:cs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827205" y="2126609"/>
                  <a:ext cx="20409154" cy="905925"/>
                </a:xfrm>
                <a:prstGeom prst="rect">
                  <a:avLst/>
                </a:prstGeom>
                <a:blipFill rotWithShape="1">
                  <a:blip r:embed="rId2"/>
                  <a:stretch>
                    <a:fillRect l="-1786" t="-17416" b="-30337"/>
                  </a:stretch>
                </a:blipFill>
                <a:extLst/>
              </p:spPr>
              <p:txBody>
                <a:bodyPr/>
                <a:lstStyle/>
                <a:p>
                  <a:r>
                    <a:rPr lang="en-US">
                      <a:noFill/>
                    </a:rPr>
                    <a:t> </a:t>
                  </a:r>
                </a:p>
              </p:txBody>
            </p:sp>
          </mc:Fallback>
        </mc:AlternateContent>
      </p:grpSp>
      <p:grpSp>
        <p:nvGrpSpPr>
          <p:cNvPr id="12" name="Group 11"/>
          <p:cNvGrpSpPr/>
          <p:nvPr/>
        </p:nvGrpSpPr>
        <p:grpSpPr>
          <a:xfrm>
            <a:off x="-224803" y="2439053"/>
            <a:ext cx="10877486" cy="2543749"/>
            <a:chOff x="60440" y="1172914"/>
            <a:chExt cx="4517910" cy="627177"/>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0" name="Oval 69"/>
            <p:cNvSpPr/>
            <p:nvPr/>
          </p:nvSpPr>
          <p:spPr>
            <a:xfrm>
              <a:off x="144427" y="1197390"/>
              <a:ext cx="763574" cy="591371"/>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ahoma" pitchFamily="34" charset="0"/>
                  <a:ea typeface="Tahoma" pitchFamily="34" charset="0"/>
                  <a:cs typeface="Tahoma" pitchFamily="34" charset="0"/>
                </a:rPr>
                <a:t>A</a:t>
              </a:r>
              <a:endParaRPr lang="en-US" sz="6000" dirty="0"/>
            </a:p>
          </p:txBody>
        </p:sp>
        <mc:AlternateContent xmlns:mc="http://schemas.openxmlformats.org/markup-compatibility/2006" xmlns:a14="http://schemas.microsoft.com/office/drawing/2010/main">
          <mc:Choice Requires="a14">
            <p:sp>
              <p:nvSpPr>
                <p:cNvPr id="71" name="TextBox 70"/>
                <p:cNvSpPr txBox="1"/>
                <p:nvPr/>
              </p:nvSpPr>
              <p:spPr>
                <a:xfrm>
                  <a:off x="60440" y="1172914"/>
                  <a:ext cx="4196171" cy="539901"/>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en-US" sz="6000" b="1" i="1">
                                <a:latin typeface="Cambria Math" panose="02040503050406030204" pitchFamily="18" charset="0"/>
                              </a:rPr>
                            </m:ctrlPr>
                          </m:sSupPr>
                          <m:e>
                            <m:r>
                              <a:rPr lang="en-US" sz="6000" b="1">
                                <a:latin typeface="Cambria Math"/>
                              </a:rPr>
                              <m:t>𝒚</m:t>
                            </m:r>
                          </m:e>
                          <m:sup>
                            <m:r>
                              <a:rPr lang="en-US" sz="6000" b="1">
                                <a:latin typeface="Cambria Math"/>
                              </a:rPr>
                              <m:t>′</m:t>
                            </m:r>
                          </m:sup>
                        </m:sSup>
                        <m:r>
                          <a:rPr lang="en-US" sz="6000" b="1">
                            <a:latin typeface="Cambria Math"/>
                          </a:rPr>
                          <m:t>=</m:t>
                        </m:r>
                        <m:f>
                          <m:fPr>
                            <m:ctrlPr>
                              <a:rPr lang="en-US" sz="6000" b="1" i="1">
                                <a:latin typeface="Cambria Math" panose="02040503050406030204" pitchFamily="18" charset="0"/>
                              </a:rPr>
                            </m:ctrlPr>
                          </m:fPr>
                          <m:num>
                            <m:r>
                              <a:rPr lang="en-US" sz="6000" b="1" smtClean="0">
                                <a:latin typeface="Cambria Math"/>
                              </a:rPr>
                              <m:t>−</m:t>
                            </m:r>
                            <m:r>
                              <a:rPr lang="en-US" sz="6000" b="1">
                                <a:latin typeface="Cambria Math"/>
                              </a:rPr>
                              <m:t>𝟐</m:t>
                            </m:r>
                            <m:func>
                              <m:funcPr>
                                <m:ctrlPr>
                                  <a:rPr lang="en-US" sz="6000" b="1" i="1">
                                    <a:latin typeface="Cambria Math" panose="02040503050406030204" pitchFamily="18" charset="0"/>
                                  </a:rPr>
                                </m:ctrlPr>
                              </m:funcPr>
                              <m:fName>
                                <m:r>
                                  <a:rPr lang="en-US" sz="6000" b="1">
                                    <a:latin typeface="Cambria Math"/>
                                  </a:rPr>
                                  <m:t>𝒄𝒐𝒔</m:t>
                                </m:r>
                              </m:fName>
                              <m:e>
                                <m:r>
                                  <a:rPr lang="en-US" sz="6000" b="1">
                                    <a:latin typeface="Cambria Math"/>
                                  </a:rPr>
                                  <m:t>𝒙</m:t>
                                </m:r>
                              </m:e>
                            </m:func>
                          </m:num>
                          <m:den>
                            <m:r>
                              <a:rPr lang="en-US" sz="6000" b="1">
                                <a:latin typeface="Cambria Math"/>
                              </a:rPr>
                              <m:t>𝟐</m:t>
                            </m:r>
                            <m:func>
                              <m:funcPr>
                                <m:ctrlPr>
                                  <a:rPr lang="en-US" sz="6000" b="1" i="1">
                                    <a:latin typeface="Cambria Math" panose="02040503050406030204" pitchFamily="18" charset="0"/>
                                  </a:rPr>
                                </m:ctrlPr>
                              </m:funcPr>
                              <m:fName>
                                <m:r>
                                  <a:rPr lang="en-US" sz="6000" b="1">
                                    <a:latin typeface="Cambria Math"/>
                                  </a:rPr>
                                  <m:t>𝒔𝒊𝒏</m:t>
                                </m:r>
                              </m:fName>
                              <m:e>
                                <m:r>
                                  <a:rPr lang="en-US" sz="6000" b="1">
                                    <a:latin typeface="Cambria Math"/>
                                  </a:rPr>
                                  <m:t>𝒙</m:t>
                                </m:r>
                              </m:e>
                            </m:func>
                            <m:r>
                              <a:rPr lang="en-US" sz="6000" b="1">
                                <a:latin typeface="Cambria Math"/>
                              </a:rPr>
                              <m:t>−</m:t>
                            </m:r>
                            <m:r>
                              <a:rPr lang="en-US" sz="6000" b="1">
                                <a:latin typeface="Cambria Math"/>
                              </a:rPr>
                              <m:t>𝟏</m:t>
                            </m:r>
                          </m:den>
                        </m:f>
                        <m:r>
                          <a:rPr lang="en-US" sz="6000" b="1">
                            <a:latin typeface="Cambria Math"/>
                          </a:rPr>
                          <m:t>.</m:t>
                        </m:r>
                      </m:oMath>
                    </m:oMathPara>
                  </a14:m>
                  <a:endParaRPr lang="en-US" sz="6000" dirty="0"/>
                </a:p>
              </p:txBody>
            </p:sp>
          </mc:Choice>
          <mc:Fallback xmlns="">
            <p:sp>
              <p:nvSpPr>
                <p:cNvPr id="71" name="TextBox 70"/>
                <p:cNvSpPr txBox="1">
                  <a:spLocks noRot="1" noChangeAspect="1" noMove="1" noResize="1" noEditPoints="1" noAdjustHandles="1" noChangeArrowheads="1" noChangeShapeType="1" noTextEdit="1"/>
                </p:cNvSpPr>
                <p:nvPr/>
              </p:nvSpPr>
              <p:spPr>
                <a:xfrm>
                  <a:off x="60440" y="1172914"/>
                  <a:ext cx="4196171" cy="539901"/>
                </a:xfrm>
                <a:prstGeom prst="rect">
                  <a:avLst/>
                </a:prstGeom>
                <a:blipFill rotWithShape="0">
                  <a:blip r:embed="rId3"/>
                  <a:stretch>
                    <a:fillRect/>
                  </a:stretch>
                </a:blipFill>
              </p:spPr>
              <p:txBody>
                <a:bodyPr/>
                <a:lstStyle/>
                <a:p>
                  <a:r>
                    <a:rPr lang="en-US">
                      <a:noFill/>
                    </a:rPr>
                    <a:t> </a:t>
                  </a:r>
                </a:p>
              </p:txBody>
            </p:sp>
          </mc:Fallback>
        </mc:AlternateContent>
      </p:grpSp>
      <p:grpSp>
        <p:nvGrpSpPr>
          <p:cNvPr id="13" name="Group 12"/>
          <p:cNvGrpSpPr/>
          <p:nvPr/>
        </p:nvGrpSpPr>
        <p:grpSpPr>
          <a:xfrm>
            <a:off x="11888787" y="2370905"/>
            <a:ext cx="11521358" cy="2614494"/>
            <a:chOff x="4754082" y="1169099"/>
            <a:chExt cx="2751541" cy="642022"/>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66" name="Oval 65"/>
            <p:cNvSpPr/>
            <p:nvPr/>
          </p:nvSpPr>
          <p:spPr>
            <a:xfrm>
              <a:off x="4754082" y="1213613"/>
              <a:ext cx="408608" cy="57813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ahoma" pitchFamily="34" charset="0"/>
                  <a:ea typeface="Tahoma" pitchFamily="34" charset="0"/>
                  <a:cs typeface="Tahoma" pitchFamily="34" charset="0"/>
                </a:rPr>
                <a:t>B</a:t>
              </a:r>
              <a:endParaRPr lang="en-US" sz="6000" dirty="0"/>
            </a:p>
          </p:txBody>
        </p:sp>
        <mc:AlternateContent xmlns:mc="http://schemas.openxmlformats.org/markup-compatibility/2006" xmlns:a14="http://schemas.microsoft.com/office/drawing/2010/main">
          <mc:Choice Requires="a14">
            <p:sp>
              <p:nvSpPr>
                <p:cNvPr id="68" name="TextBox 67"/>
                <p:cNvSpPr txBox="1"/>
                <p:nvPr/>
              </p:nvSpPr>
              <p:spPr>
                <a:xfrm>
                  <a:off x="4754082" y="1169099"/>
                  <a:ext cx="2499126" cy="537725"/>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en-US" sz="6000" b="1" i="1" smtClean="0">
                                <a:latin typeface="Cambria Math" panose="02040503050406030204" pitchFamily="18" charset="0"/>
                              </a:rPr>
                            </m:ctrlPr>
                          </m:sSupPr>
                          <m:e>
                            <m:r>
                              <a:rPr lang="en-US" sz="6000" b="1">
                                <a:latin typeface="Cambria Math"/>
                              </a:rPr>
                              <m:t>𝒚</m:t>
                            </m:r>
                          </m:e>
                          <m:sup>
                            <m:r>
                              <a:rPr lang="en-US" sz="6000" b="1">
                                <a:latin typeface="Cambria Math"/>
                              </a:rPr>
                              <m:t>′</m:t>
                            </m:r>
                          </m:sup>
                        </m:sSup>
                        <m:r>
                          <a:rPr lang="en-US" sz="6000" b="1">
                            <a:latin typeface="Cambria Math"/>
                          </a:rPr>
                          <m:t>=</m:t>
                        </m:r>
                        <m:f>
                          <m:fPr>
                            <m:ctrlPr>
                              <a:rPr lang="en-US" sz="6000" b="1" i="1">
                                <a:latin typeface="Cambria Math" panose="02040503050406030204" pitchFamily="18" charset="0"/>
                              </a:rPr>
                            </m:ctrlPr>
                          </m:fPr>
                          <m:num>
                            <m:r>
                              <a:rPr lang="en-US" sz="6000" b="1">
                                <a:latin typeface="Cambria Math"/>
                              </a:rPr>
                              <m:t>𝟐</m:t>
                            </m:r>
                            <m:func>
                              <m:funcPr>
                                <m:ctrlPr>
                                  <a:rPr lang="en-US" sz="6000" b="1" i="1">
                                    <a:latin typeface="Cambria Math" panose="02040503050406030204" pitchFamily="18" charset="0"/>
                                  </a:rPr>
                                </m:ctrlPr>
                              </m:funcPr>
                              <m:fName>
                                <m:r>
                                  <a:rPr lang="en-US" sz="6000" b="1">
                                    <a:latin typeface="Cambria Math"/>
                                  </a:rPr>
                                  <m:t>𝒄𝒐𝒔</m:t>
                                </m:r>
                              </m:fName>
                              <m:e>
                                <m:r>
                                  <a:rPr lang="en-US" sz="6000" b="1">
                                    <a:latin typeface="Cambria Math"/>
                                  </a:rPr>
                                  <m:t>𝒙</m:t>
                                </m:r>
                              </m:e>
                            </m:func>
                          </m:num>
                          <m:den>
                            <m:r>
                              <a:rPr lang="en-US" sz="6000" b="1">
                                <a:latin typeface="Cambria Math"/>
                              </a:rPr>
                              <m:t>𝟐</m:t>
                            </m:r>
                            <m:func>
                              <m:funcPr>
                                <m:ctrlPr>
                                  <a:rPr lang="en-US" sz="6000" b="1" i="1">
                                    <a:latin typeface="Cambria Math" panose="02040503050406030204" pitchFamily="18" charset="0"/>
                                  </a:rPr>
                                </m:ctrlPr>
                              </m:funcPr>
                              <m:fName>
                                <m:r>
                                  <a:rPr lang="en-US" sz="6000" b="1">
                                    <a:latin typeface="Cambria Math"/>
                                  </a:rPr>
                                  <m:t>𝒔𝒊𝒏</m:t>
                                </m:r>
                              </m:fName>
                              <m:e>
                                <m:r>
                                  <a:rPr lang="en-US" sz="6000" b="1">
                                    <a:latin typeface="Cambria Math"/>
                                  </a:rPr>
                                  <m:t>𝒙</m:t>
                                </m:r>
                              </m:e>
                            </m:func>
                            <m:r>
                              <a:rPr lang="en-US" sz="6000" b="1">
                                <a:latin typeface="Cambria Math"/>
                              </a:rPr>
                              <m:t>−</m:t>
                            </m:r>
                            <m:r>
                              <a:rPr lang="en-US" sz="6000" b="1">
                                <a:latin typeface="Cambria Math"/>
                              </a:rPr>
                              <m:t>𝟏</m:t>
                            </m:r>
                          </m:den>
                        </m:f>
                        <m:r>
                          <a:rPr lang="en-US" sz="6000">
                            <a:latin typeface="Cambria Math"/>
                          </a:rPr>
                          <m:t>.</m:t>
                        </m:r>
                      </m:oMath>
                    </m:oMathPara>
                  </a14:m>
                  <a:endParaRPr lang="en-US" sz="60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754082" y="1169099"/>
                  <a:ext cx="2499126" cy="537725"/>
                </a:xfrm>
                <a:prstGeom prst="rect">
                  <a:avLst/>
                </a:prstGeom>
                <a:blipFill rotWithShape="0">
                  <a:blip r:embed="rId4"/>
                  <a:stretch>
                    <a:fillRect/>
                  </a:stretch>
                </a:blipFill>
              </p:spPr>
              <p:txBody>
                <a:bodyPr/>
                <a:lstStyle/>
                <a:p>
                  <a:r>
                    <a:rPr lang="en-US">
                      <a:noFill/>
                    </a:rPr>
                    <a:t> </a:t>
                  </a:r>
                </a:p>
              </p:txBody>
            </p:sp>
          </mc:Fallback>
        </mc:AlternateContent>
      </p:grpSp>
      <p:grpSp>
        <p:nvGrpSpPr>
          <p:cNvPr id="14" name="Group 13"/>
          <p:cNvGrpSpPr/>
          <p:nvPr/>
        </p:nvGrpSpPr>
        <p:grpSpPr>
          <a:xfrm>
            <a:off x="1" y="5566219"/>
            <a:ext cx="11202986" cy="2805669"/>
            <a:chOff x="7558893" y="1172547"/>
            <a:chExt cx="4685551" cy="638574"/>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3" name="Oval 72"/>
            <p:cNvSpPr/>
            <p:nvPr/>
          </p:nvSpPr>
          <p:spPr>
            <a:xfrm>
              <a:off x="7558893" y="1193204"/>
              <a:ext cx="823584" cy="6055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C</a:t>
              </a:r>
              <a:endParaRPr lang="en-US" sz="6000" dirty="0"/>
            </a:p>
          </p:txBody>
        </p:sp>
        <mc:AlternateContent xmlns:mc="http://schemas.openxmlformats.org/markup-compatibility/2006" xmlns:a14="http://schemas.microsoft.com/office/drawing/2010/main">
          <mc:Choice Requires="a14">
            <p:sp>
              <p:nvSpPr>
                <p:cNvPr id="74" name="TextBox 73"/>
                <p:cNvSpPr txBox="1"/>
                <p:nvPr/>
              </p:nvSpPr>
              <p:spPr>
                <a:xfrm>
                  <a:off x="8155805" y="1172547"/>
                  <a:ext cx="4088639" cy="532558"/>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en-US" sz="6000" b="1" i="1" smtClean="0">
                                <a:latin typeface="Cambria Math" panose="02040503050406030204" pitchFamily="18" charset="0"/>
                              </a:rPr>
                            </m:ctrlPr>
                          </m:sSupPr>
                          <m:e>
                            <m:r>
                              <a:rPr lang="en-US" sz="6000" b="1">
                                <a:latin typeface="Cambria Math"/>
                              </a:rPr>
                              <m:t>𝒚</m:t>
                            </m:r>
                          </m:e>
                          <m:sup>
                            <m:r>
                              <a:rPr lang="en-US" sz="6000" b="1">
                                <a:latin typeface="Cambria Math"/>
                              </a:rPr>
                              <m:t>′</m:t>
                            </m:r>
                          </m:sup>
                        </m:sSup>
                        <m:r>
                          <a:rPr lang="en-US" sz="6000" b="1" i="1" smtClean="0">
                            <a:latin typeface="Cambria Math"/>
                          </a:rPr>
                          <m:t>=</m:t>
                        </m:r>
                        <m:f>
                          <m:fPr>
                            <m:ctrlPr>
                              <a:rPr lang="en-US" sz="6000" b="1" i="1">
                                <a:latin typeface="Cambria Math" panose="02040503050406030204" pitchFamily="18" charset="0"/>
                              </a:rPr>
                            </m:ctrlPr>
                          </m:fPr>
                          <m:num>
                            <m:r>
                              <a:rPr lang="en-US" sz="6000" b="1">
                                <a:latin typeface="Cambria Math"/>
                              </a:rPr>
                              <m:t>𝟐</m:t>
                            </m:r>
                            <m:func>
                              <m:funcPr>
                                <m:ctrlPr>
                                  <a:rPr lang="en-US" sz="6000" b="1" i="1">
                                    <a:latin typeface="Cambria Math" panose="02040503050406030204" pitchFamily="18" charset="0"/>
                                  </a:rPr>
                                </m:ctrlPr>
                              </m:funcPr>
                              <m:fName>
                                <m:r>
                                  <a:rPr lang="en-US" sz="6000" b="1">
                                    <a:latin typeface="Cambria Math"/>
                                  </a:rPr>
                                  <m:t>𝒄𝒐𝒔</m:t>
                                </m:r>
                              </m:fName>
                              <m:e>
                                <m:r>
                                  <a:rPr lang="en-US" sz="6000" b="1">
                                    <a:latin typeface="Cambria Math"/>
                                  </a:rPr>
                                  <m:t>𝒙</m:t>
                                </m:r>
                              </m:e>
                            </m:func>
                          </m:num>
                          <m:den>
                            <m:d>
                              <m:dPr>
                                <m:ctrlPr>
                                  <a:rPr lang="en-US" sz="6000" b="1" i="1">
                                    <a:latin typeface="Cambria Math" panose="02040503050406030204" pitchFamily="18" charset="0"/>
                                  </a:rPr>
                                </m:ctrlPr>
                              </m:dPr>
                              <m:e>
                                <m:r>
                                  <a:rPr lang="en-US" sz="6000" b="1">
                                    <a:latin typeface="Cambria Math"/>
                                  </a:rPr>
                                  <m:t>𝟐</m:t>
                                </m:r>
                                <m:func>
                                  <m:funcPr>
                                    <m:ctrlPr>
                                      <a:rPr lang="en-US" sz="6000" b="1" i="1">
                                        <a:latin typeface="Cambria Math" panose="02040503050406030204" pitchFamily="18" charset="0"/>
                                      </a:rPr>
                                    </m:ctrlPr>
                                  </m:funcPr>
                                  <m:fName>
                                    <m:r>
                                      <a:rPr lang="en-US" sz="6000" b="1">
                                        <a:latin typeface="Cambria Math"/>
                                      </a:rPr>
                                      <m:t>𝒔𝒊𝒏</m:t>
                                    </m:r>
                                  </m:fName>
                                  <m:e>
                                    <m:r>
                                      <a:rPr lang="en-US" sz="6000" b="1">
                                        <a:latin typeface="Cambria Math"/>
                                      </a:rPr>
                                      <m:t>𝒙</m:t>
                                    </m:r>
                                  </m:e>
                                </m:func>
                                <m:r>
                                  <a:rPr lang="en-US" sz="6000" b="1">
                                    <a:latin typeface="Cambria Math"/>
                                  </a:rPr>
                                  <m:t>−</m:t>
                                </m:r>
                                <m:r>
                                  <a:rPr lang="en-US" sz="6000" b="1">
                                    <a:latin typeface="Cambria Math"/>
                                  </a:rPr>
                                  <m:t>𝟏</m:t>
                                </m:r>
                              </m:e>
                            </m:d>
                            <m:func>
                              <m:funcPr>
                                <m:ctrlPr>
                                  <a:rPr lang="en-US" sz="6000" b="1" i="1">
                                    <a:latin typeface="Cambria Math" panose="02040503050406030204" pitchFamily="18" charset="0"/>
                                  </a:rPr>
                                </m:ctrlPr>
                              </m:funcPr>
                              <m:fName>
                                <m:r>
                                  <a:rPr lang="en-US" sz="6000" b="1">
                                    <a:latin typeface="Cambria Math"/>
                                  </a:rPr>
                                  <m:t>𝒍𝒏</m:t>
                                </m:r>
                              </m:fName>
                              <m:e>
                                <m:r>
                                  <a:rPr lang="en-US" sz="6000" b="1">
                                    <a:latin typeface="Cambria Math"/>
                                  </a:rPr>
                                  <m:t>𝟏</m:t>
                                </m:r>
                              </m:e>
                            </m:func>
                            <m:r>
                              <a:rPr lang="en-US" sz="6000" b="1">
                                <a:latin typeface="Cambria Math"/>
                              </a:rPr>
                              <m:t>𝟎</m:t>
                            </m:r>
                          </m:den>
                        </m:f>
                        <m:r>
                          <a:rPr lang="en-US" sz="6000">
                            <a:latin typeface="Cambria Math"/>
                          </a:rPr>
                          <m:t>.</m:t>
                        </m:r>
                      </m:oMath>
                    </m:oMathPara>
                  </a14:m>
                  <a:endParaRPr lang="en-US" sz="6000" dirty="0"/>
                </a:p>
              </p:txBody>
            </p:sp>
          </mc:Choice>
          <mc:Fallback xmlns="">
            <p:sp>
              <p:nvSpPr>
                <p:cNvPr id="74" name="TextBox 73"/>
                <p:cNvSpPr txBox="1">
                  <a:spLocks noRot="1" noChangeAspect="1" noMove="1" noResize="1" noEditPoints="1" noAdjustHandles="1" noChangeArrowheads="1" noChangeShapeType="1" noTextEdit="1"/>
                </p:cNvSpPr>
                <p:nvPr/>
              </p:nvSpPr>
              <p:spPr>
                <a:xfrm>
                  <a:off x="8155805" y="1172547"/>
                  <a:ext cx="4088639" cy="532558"/>
                </a:xfrm>
                <a:prstGeom prst="rect">
                  <a:avLst/>
                </a:prstGeom>
                <a:blipFill rotWithShape="0">
                  <a:blip r:embed="rId5"/>
                  <a:stretch>
                    <a:fillRect/>
                  </a:stretch>
                </a:blipFill>
              </p:spPr>
              <p:txBody>
                <a:bodyPr/>
                <a:lstStyle/>
                <a:p>
                  <a:r>
                    <a:rPr lang="en-US">
                      <a:noFill/>
                    </a:rPr>
                    <a:t> </a:t>
                  </a:r>
                </a:p>
              </p:txBody>
            </p:sp>
          </mc:Fallback>
        </mc:AlternateContent>
      </p:grpSp>
      <p:grpSp>
        <p:nvGrpSpPr>
          <p:cNvPr id="3" name="Group 2"/>
          <p:cNvGrpSpPr/>
          <p:nvPr/>
        </p:nvGrpSpPr>
        <p:grpSpPr>
          <a:xfrm>
            <a:off x="11888787" y="5656980"/>
            <a:ext cx="11826076" cy="2646158"/>
            <a:chOff x="9355212" y="1182823"/>
            <a:chExt cx="2829283" cy="617268"/>
          </a:xfrm>
        </p:grpSpPr>
        <p:sp>
          <p:nvSpPr>
            <p:cNvPr id="75" name="Rectangle 74"/>
            <p:cNvSpPr/>
            <p:nvPr/>
          </p:nvSpPr>
          <p:spPr>
            <a:xfrm>
              <a:off x="9551159" y="118282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6" name="Oval 75"/>
            <p:cNvSpPr/>
            <p:nvPr/>
          </p:nvSpPr>
          <p:spPr>
            <a:xfrm>
              <a:off x="9355212" y="1207676"/>
              <a:ext cx="398262" cy="570627"/>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D</a:t>
              </a:r>
              <a:endParaRPr lang="en-US" sz="6000" dirty="0"/>
            </a:p>
          </p:txBody>
        </p:sp>
        <mc:AlternateContent xmlns:mc="http://schemas.openxmlformats.org/markup-compatibility/2006" xmlns:a14="http://schemas.microsoft.com/office/drawing/2010/main">
          <mc:Choice Requires="a14">
            <p:sp>
              <p:nvSpPr>
                <p:cNvPr id="77" name="TextBox 76"/>
                <p:cNvSpPr txBox="1"/>
                <p:nvPr/>
              </p:nvSpPr>
              <p:spPr>
                <a:xfrm>
                  <a:off x="9753474" y="1193335"/>
                  <a:ext cx="2431021" cy="545821"/>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en-US" sz="6000" b="1" i="1">
                                <a:latin typeface="Cambria Math" panose="02040503050406030204" pitchFamily="18" charset="0"/>
                              </a:rPr>
                            </m:ctrlPr>
                          </m:sSupPr>
                          <m:e>
                            <m:r>
                              <a:rPr lang="en-US" sz="6000" b="1">
                                <a:latin typeface="Cambria Math"/>
                              </a:rPr>
                              <m:t>𝒚</m:t>
                            </m:r>
                          </m:e>
                          <m:sup>
                            <m:r>
                              <a:rPr lang="en-US" sz="6000" b="1">
                                <a:latin typeface="Cambria Math"/>
                              </a:rPr>
                              <m:t>′</m:t>
                            </m:r>
                          </m:sup>
                        </m:sSup>
                        <m:r>
                          <a:rPr lang="en-US" sz="6000" b="1">
                            <a:latin typeface="Cambria Math"/>
                          </a:rPr>
                          <m:t>=</m:t>
                        </m:r>
                        <m:f>
                          <m:fPr>
                            <m:ctrlPr>
                              <a:rPr lang="en-US" sz="6000" b="1" i="1">
                                <a:latin typeface="Cambria Math" panose="02040503050406030204" pitchFamily="18" charset="0"/>
                              </a:rPr>
                            </m:ctrlPr>
                          </m:fPr>
                          <m:num>
                            <m:r>
                              <a:rPr lang="en-US" sz="6000" b="1">
                                <a:latin typeface="Cambria Math"/>
                              </a:rPr>
                              <m:t>−</m:t>
                            </m:r>
                            <m:r>
                              <a:rPr lang="en-US" sz="6000" b="1">
                                <a:latin typeface="Cambria Math"/>
                              </a:rPr>
                              <m:t>𝟐</m:t>
                            </m:r>
                            <m:func>
                              <m:funcPr>
                                <m:ctrlPr>
                                  <a:rPr lang="en-US" sz="6000" b="1" i="1">
                                    <a:latin typeface="Cambria Math" panose="02040503050406030204" pitchFamily="18" charset="0"/>
                                  </a:rPr>
                                </m:ctrlPr>
                              </m:funcPr>
                              <m:fName>
                                <m:r>
                                  <a:rPr lang="en-US" sz="6000" b="1">
                                    <a:latin typeface="Cambria Math"/>
                                  </a:rPr>
                                  <m:t>𝒄𝒐𝒔</m:t>
                                </m:r>
                              </m:fName>
                              <m:e>
                                <m:r>
                                  <a:rPr lang="en-US" sz="6000" b="1">
                                    <a:latin typeface="Cambria Math"/>
                                  </a:rPr>
                                  <m:t>𝒙</m:t>
                                </m:r>
                              </m:e>
                            </m:func>
                          </m:num>
                          <m:den>
                            <m:d>
                              <m:dPr>
                                <m:ctrlPr>
                                  <a:rPr lang="en-US" sz="6000" b="1" i="1">
                                    <a:latin typeface="Cambria Math" panose="02040503050406030204" pitchFamily="18" charset="0"/>
                                  </a:rPr>
                                </m:ctrlPr>
                              </m:dPr>
                              <m:e>
                                <m:r>
                                  <a:rPr lang="en-US" sz="6000" b="1">
                                    <a:latin typeface="Cambria Math"/>
                                  </a:rPr>
                                  <m:t>𝟐</m:t>
                                </m:r>
                                <m:func>
                                  <m:funcPr>
                                    <m:ctrlPr>
                                      <a:rPr lang="en-US" sz="6000" b="1" i="1">
                                        <a:latin typeface="Cambria Math" panose="02040503050406030204" pitchFamily="18" charset="0"/>
                                      </a:rPr>
                                    </m:ctrlPr>
                                  </m:funcPr>
                                  <m:fName>
                                    <m:r>
                                      <a:rPr lang="en-US" sz="6000" b="1">
                                        <a:latin typeface="Cambria Math"/>
                                      </a:rPr>
                                      <m:t>𝒔𝒊𝒏</m:t>
                                    </m:r>
                                  </m:fName>
                                  <m:e>
                                    <m:r>
                                      <a:rPr lang="en-US" sz="6000" b="1">
                                        <a:latin typeface="Cambria Math"/>
                                      </a:rPr>
                                      <m:t>𝒙</m:t>
                                    </m:r>
                                  </m:e>
                                </m:func>
                                <m:r>
                                  <a:rPr lang="en-US" sz="6000" b="1">
                                    <a:latin typeface="Cambria Math"/>
                                  </a:rPr>
                                  <m:t>−</m:t>
                                </m:r>
                                <m:r>
                                  <a:rPr lang="en-US" sz="6000" b="1">
                                    <a:latin typeface="Cambria Math"/>
                                  </a:rPr>
                                  <m:t>𝟏</m:t>
                                </m:r>
                              </m:e>
                            </m:d>
                            <m:func>
                              <m:funcPr>
                                <m:ctrlPr>
                                  <a:rPr lang="en-US" sz="6000" b="1" i="1">
                                    <a:latin typeface="Cambria Math" panose="02040503050406030204" pitchFamily="18" charset="0"/>
                                  </a:rPr>
                                </m:ctrlPr>
                              </m:funcPr>
                              <m:fName>
                                <m:r>
                                  <a:rPr lang="en-US" sz="6000" b="1">
                                    <a:latin typeface="Cambria Math"/>
                                  </a:rPr>
                                  <m:t>𝒍𝒏</m:t>
                                </m:r>
                              </m:fName>
                              <m:e>
                                <m:r>
                                  <a:rPr lang="en-US" sz="6000" b="1">
                                    <a:latin typeface="Cambria Math"/>
                                  </a:rPr>
                                  <m:t>𝟏</m:t>
                                </m:r>
                              </m:e>
                            </m:func>
                            <m:r>
                              <a:rPr lang="en-US" sz="6000" b="1">
                                <a:latin typeface="Cambria Math"/>
                              </a:rPr>
                              <m:t>𝟎</m:t>
                            </m:r>
                          </m:den>
                        </m:f>
                        <m:r>
                          <a:rPr lang="en-US" sz="6000">
                            <a:latin typeface="Cambria Math"/>
                          </a:rPr>
                          <m:t>.</m:t>
                        </m:r>
                      </m:oMath>
                    </m:oMathPara>
                  </a14:m>
                  <a:endParaRPr lang="en-US" sz="6000" dirty="0"/>
                </a:p>
              </p:txBody>
            </p:sp>
          </mc:Choice>
          <mc:Fallback xmlns="">
            <p:sp>
              <p:nvSpPr>
                <p:cNvPr id="77" name="TextBox 76"/>
                <p:cNvSpPr txBox="1">
                  <a:spLocks noRot="1" noChangeAspect="1" noMove="1" noResize="1" noEditPoints="1" noAdjustHandles="1" noChangeArrowheads="1" noChangeShapeType="1" noTextEdit="1"/>
                </p:cNvSpPr>
                <p:nvPr/>
              </p:nvSpPr>
              <p:spPr>
                <a:xfrm>
                  <a:off x="9753474" y="1193335"/>
                  <a:ext cx="2431021" cy="545821"/>
                </a:xfrm>
                <a:prstGeom prst="rect">
                  <a:avLst/>
                </a:prstGeom>
                <a:blipFill rotWithShape="0">
                  <a:blip r:embed="rId6"/>
                  <a:stretch>
                    <a:fillRect/>
                  </a:stretch>
                </a:blipFill>
              </p:spPr>
              <p:txBody>
                <a:bodyPr/>
                <a:lstStyle/>
                <a:p>
                  <a:r>
                    <a:rPr lang="en-US">
                      <a:noFill/>
                    </a:rPr>
                    <a:t> </a:t>
                  </a:r>
                </a:p>
              </p:txBody>
            </p:sp>
          </mc:Fallback>
        </mc:AlternateContent>
      </p:grpSp>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sz="6000"/>
          </a:p>
        </p:txBody>
      </p:sp>
      <p:sp>
        <p:nvSpPr>
          <p:cNvPr id="49" name="Oval 48"/>
          <p:cNvSpPr/>
          <p:nvPr/>
        </p:nvSpPr>
        <p:spPr>
          <a:xfrm>
            <a:off x="85130" y="5745797"/>
            <a:ext cx="1838479" cy="2503853"/>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000" b="1" dirty="0">
                <a:latin typeface="Tahoma" pitchFamily="34" charset="0"/>
                <a:ea typeface="Tahoma" pitchFamily="34" charset="0"/>
                <a:cs typeface="Tahoma" pitchFamily="34" charset="0"/>
              </a:rPr>
              <a:t>C </a:t>
            </a:r>
            <a:endParaRPr lang="en-US" sz="6000" dirty="0"/>
          </a:p>
        </p:txBody>
      </p:sp>
      <mc:AlternateContent xmlns:mc="http://schemas.openxmlformats.org/markup-compatibility/2006" xmlns:a14="http://schemas.microsoft.com/office/drawing/2010/main">
        <mc:Choice Requires="a14">
          <p:sp>
            <p:nvSpPr>
              <p:cNvPr id="2" name="TextBox 1"/>
              <p:cNvSpPr txBox="1"/>
              <p:nvPr/>
            </p:nvSpPr>
            <p:spPr>
              <a:xfrm>
                <a:off x="3612705" y="8973023"/>
                <a:ext cx="16078200"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6000" i="1">
                              <a:latin typeface="Cambria Math" panose="02040503050406030204" pitchFamily="18" charset="0"/>
                            </a:rPr>
                          </m:ctrlPr>
                        </m:sSupPr>
                        <m:e>
                          <m:r>
                            <a:rPr lang="en-US" sz="6000" i="1">
                              <a:latin typeface="Cambria Math"/>
                            </a:rPr>
                            <m:t>𝑦</m:t>
                          </m:r>
                        </m:e>
                        <m:sup>
                          <m:r>
                            <a:rPr lang="en-US" sz="6000" i="1">
                              <a:latin typeface="Cambria Math"/>
                            </a:rPr>
                            <m:t>′</m:t>
                          </m:r>
                        </m:sup>
                      </m:sSup>
                      <m:r>
                        <a:rPr lang="en-US" sz="6000" i="1">
                          <a:latin typeface="Cambria Math"/>
                        </a:rPr>
                        <m:t>=</m:t>
                      </m:r>
                      <m:sSup>
                        <m:sSupPr>
                          <m:ctrlPr>
                            <a:rPr lang="en-US" sz="6000" i="1">
                              <a:latin typeface="Cambria Math" panose="02040503050406030204" pitchFamily="18" charset="0"/>
                            </a:rPr>
                          </m:ctrlPr>
                        </m:sSupPr>
                        <m:e>
                          <m:d>
                            <m:dPr>
                              <m:ctrlPr>
                                <a:rPr lang="en-US" sz="6000" i="1">
                                  <a:latin typeface="Cambria Math" panose="02040503050406030204" pitchFamily="18" charset="0"/>
                                </a:rPr>
                              </m:ctrlPr>
                            </m:dPr>
                            <m:e>
                              <m:func>
                                <m:funcPr>
                                  <m:ctrlPr>
                                    <a:rPr lang="en-US" sz="6000" i="1">
                                      <a:latin typeface="Cambria Math" panose="02040503050406030204" pitchFamily="18" charset="0"/>
                                    </a:rPr>
                                  </m:ctrlPr>
                                </m:funcPr>
                                <m:fName>
                                  <m:r>
                                    <a:rPr lang="en-US" sz="6000" i="1">
                                      <a:latin typeface="Cambria Math"/>
                                    </a:rPr>
                                    <m:t>𝑙𝑜𝑔</m:t>
                                  </m:r>
                                </m:fName>
                                <m:e>
                                  <m:r>
                                    <a:rPr lang="en-US" sz="6000" i="1">
                                      <a:latin typeface="Cambria Math"/>
                                    </a:rPr>
                                    <m:t>(</m:t>
                                  </m:r>
                                </m:e>
                              </m:func>
                              <m:r>
                                <a:rPr lang="en-US" sz="6000" i="1">
                                  <a:latin typeface="Cambria Math"/>
                                </a:rPr>
                                <m:t>2</m:t>
                              </m:r>
                              <m:func>
                                <m:funcPr>
                                  <m:ctrlPr>
                                    <a:rPr lang="en-US" sz="6000" i="1">
                                      <a:latin typeface="Cambria Math" panose="02040503050406030204" pitchFamily="18" charset="0"/>
                                    </a:rPr>
                                  </m:ctrlPr>
                                </m:funcPr>
                                <m:fName>
                                  <m:r>
                                    <a:rPr lang="en-US" sz="6000" i="1">
                                      <a:latin typeface="Cambria Math"/>
                                    </a:rPr>
                                    <m:t>𝑠</m:t>
                                  </m:r>
                                </m:fName>
                                <m:e>
                                  <m:r>
                                    <a:rPr lang="en-US" sz="6000" i="1">
                                      <a:latin typeface="Cambria Math"/>
                                    </a:rPr>
                                    <m:t>𝑖</m:t>
                                  </m:r>
                                </m:e>
                              </m:func>
                              <m:r>
                                <m:rPr>
                                  <m:nor/>
                                </m:rPr>
                                <a:rPr lang="en-US" sz="6000"/>
                                <m:t>nx</m:t>
                              </m:r>
                              <m:r>
                                <a:rPr lang="en-US" sz="6000" i="1">
                                  <a:latin typeface="Cambria Math"/>
                                </a:rPr>
                                <m:t>−</m:t>
                              </m:r>
                              <m:r>
                                <a:rPr lang="en-US" sz="6000">
                                  <a:latin typeface="Cambria Math"/>
                                </a:rPr>
                                <m:t>1)</m:t>
                              </m:r>
                            </m:e>
                          </m:d>
                        </m:e>
                        <m:sup>
                          <m:r>
                            <a:rPr lang="en-US" sz="6000" i="1">
                              <a:latin typeface="Cambria Math"/>
                            </a:rPr>
                            <m:t>′</m:t>
                          </m:r>
                        </m:sup>
                      </m:sSup>
                    </m:oMath>
                  </m:oMathPara>
                </a14:m>
                <a:endParaRPr lang="en-US" sz="6000" dirty="0"/>
              </a:p>
            </p:txBody>
          </p:sp>
        </mc:Choice>
        <mc:Fallback xmlns="">
          <p:sp>
            <p:nvSpPr>
              <p:cNvPr id="2" name="TextBox 1"/>
              <p:cNvSpPr txBox="1">
                <a:spLocks noRot="1" noChangeAspect="1" noMove="1" noResize="1" noEditPoints="1" noAdjustHandles="1" noChangeArrowheads="1" noChangeShapeType="1" noTextEdit="1"/>
              </p:cNvSpPr>
              <p:nvPr/>
            </p:nvSpPr>
            <p:spPr>
              <a:xfrm>
                <a:off x="3612705" y="8973023"/>
                <a:ext cx="16078200" cy="1015663"/>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261864" y="10181486"/>
                <a:ext cx="7253845" cy="2047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6000" i="1">
                          <a:latin typeface="Cambria Math"/>
                        </a:rPr>
                        <m:t>=</m:t>
                      </m:r>
                      <m:f>
                        <m:fPr>
                          <m:ctrlPr>
                            <a:rPr lang="en-US" sz="6000" i="1">
                              <a:latin typeface="Cambria Math" panose="02040503050406030204" pitchFamily="18" charset="0"/>
                            </a:rPr>
                          </m:ctrlPr>
                        </m:fPr>
                        <m:num>
                          <m:sSup>
                            <m:sSupPr>
                              <m:ctrlPr>
                                <a:rPr lang="en-US" sz="6000" i="1">
                                  <a:latin typeface="Cambria Math" panose="02040503050406030204" pitchFamily="18" charset="0"/>
                                </a:rPr>
                              </m:ctrlPr>
                            </m:sSupPr>
                            <m:e>
                              <m:d>
                                <m:dPr>
                                  <m:ctrlPr>
                                    <a:rPr lang="en-US" sz="6000" i="1">
                                      <a:latin typeface="Cambria Math" panose="02040503050406030204" pitchFamily="18" charset="0"/>
                                    </a:rPr>
                                  </m:ctrlPr>
                                </m:dPr>
                                <m:e>
                                  <m:r>
                                    <a:rPr lang="en-US" sz="6000" i="1">
                                      <a:latin typeface="Cambria Math"/>
                                    </a:rPr>
                                    <m:t>2</m:t>
                                  </m:r>
                                  <m:func>
                                    <m:funcPr>
                                      <m:ctrlPr>
                                        <a:rPr lang="en-US" sz="6000" i="1">
                                          <a:latin typeface="Cambria Math" panose="02040503050406030204" pitchFamily="18" charset="0"/>
                                        </a:rPr>
                                      </m:ctrlPr>
                                    </m:funcPr>
                                    <m:fName>
                                      <m:r>
                                        <a:rPr lang="en-US" sz="6000" i="1">
                                          <a:latin typeface="Cambria Math"/>
                                        </a:rPr>
                                        <m:t>𝑠</m:t>
                                      </m:r>
                                    </m:fName>
                                    <m:e>
                                      <m:r>
                                        <a:rPr lang="en-US" sz="6000" i="1">
                                          <a:latin typeface="Cambria Math"/>
                                        </a:rPr>
                                        <m:t>𝑖</m:t>
                                      </m:r>
                                    </m:e>
                                  </m:func>
                                  <m:r>
                                    <m:rPr>
                                      <m:nor/>
                                    </m:rPr>
                                    <a:rPr lang="en-US" sz="6000"/>
                                    <m:t>nx</m:t>
                                  </m:r>
                                  <m:r>
                                    <a:rPr lang="en-US" sz="6000" i="1">
                                      <a:latin typeface="Cambria Math"/>
                                    </a:rPr>
                                    <m:t>−</m:t>
                                  </m:r>
                                  <m:r>
                                    <a:rPr lang="en-US" sz="6000">
                                      <a:latin typeface="Cambria Math"/>
                                    </a:rPr>
                                    <m:t>1</m:t>
                                  </m:r>
                                </m:e>
                              </m:d>
                            </m:e>
                            <m:sup>
                              <m:r>
                                <a:rPr lang="en-US" sz="6000" i="1">
                                  <a:latin typeface="Cambria Math"/>
                                </a:rPr>
                                <m:t>′</m:t>
                              </m:r>
                            </m:sup>
                          </m:sSup>
                        </m:num>
                        <m:den>
                          <m:r>
                            <a:rPr lang="en-US" sz="6000" i="1">
                              <a:latin typeface="Cambria Math"/>
                            </a:rPr>
                            <m:t>(2</m:t>
                          </m:r>
                          <m:func>
                            <m:funcPr>
                              <m:ctrlPr>
                                <a:rPr lang="en-US" sz="6000" i="1">
                                  <a:latin typeface="Cambria Math" panose="02040503050406030204" pitchFamily="18" charset="0"/>
                                </a:rPr>
                              </m:ctrlPr>
                            </m:funcPr>
                            <m:fName>
                              <m:r>
                                <a:rPr lang="en-US" sz="6000" i="1">
                                  <a:latin typeface="Cambria Math"/>
                                </a:rPr>
                                <m:t>𝑠</m:t>
                              </m:r>
                            </m:fName>
                            <m:e>
                              <m:r>
                                <a:rPr lang="en-US" sz="6000" i="1">
                                  <a:latin typeface="Cambria Math"/>
                                </a:rPr>
                                <m:t>𝑖</m:t>
                              </m:r>
                            </m:e>
                          </m:func>
                          <m:r>
                            <m:rPr>
                              <m:nor/>
                            </m:rPr>
                            <a:rPr lang="en-US" sz="6000"/>
                            <m:t>nx</m:t>
                          </m:r>
                          <m:r>
                            <a:rPr lang="en-US" sz="6000" i="1">
                              <a:latin typeface="Cambria Math"/>
                            </a:rPr>
                            <m:t>−</m:t>
                          </m:r>
                          <m:r>
                            <a:rPr lang="en-US" sz="6000">
                              <a:latin typeface="Cambria Math"/>
                            </a:rPr>
                            <m:t>1)</m:t>
                          </m:r>
                          <m:func>
                            <m:funcPr>
                              <m:ctrlPr>
                                <a:rPr lang="en-US" sz="6000" i="1">
                                  <a:latin typeface="Cambria Math" panose="02040503050406030204" pitchFamily="18" charset="0"/>
                                </a:rPr>
                              </m:ctrlPr>
                            </m:funcPr>
                            <m:fName>
                              <m:r>
                                <a:rPr lang="en-US" sz="6000" i="1">
                                  <a:latin typeface="Cambria Math"/>
                                </a:rPr>
                                <m:t>𝑙𝑛</m:t>
                              </m:r>
                            </m:fName>
                            <m:e>
                              <m:r>
                                <a:rPr lang="en-US" sz="6000" i="1">
                                  <a:latin typeface="Cambria Math"/>
                                </a:rPr>
                                <m:t>1</m:t>
                              </m:r>
                            </m:e>
                          </m:func>
                          <m:r>
                            <a:rPr lang="en-US" sz="6000" i="1">
                              <a:latin typeface="Cambria Math"/>
                            </a:rPr>
                            <m:t>0</m:t>
                          </m:r>
                        </m:den>
                      </m:f>
                    </m:oMath>
                  </m:oMathPara>
                </a14:m>
                <a:endParaRPr lang="en-US" sz="6000" dirty="0"/>
              </a:p>
            </p:txBody>
          </p:sp>
        </mc:Choice>
        <mc:Fallback xmlns="">
          <p:sp>
            <p:nvSpPr>
              <p:cNvPr id="4" name="Rectangle 3"/>
              <p:cNvSpPr>
                <a:spLocks noRot="1" noChangeAspect="1" noMove="1" noResize="1" noEditPoints="1" noAdjustHandles="1" noChangeArrowheads="1" noChangeShapeType="1" noTextEdit="1"/>
              </p:cNvSpPr>
              <p:nvPr/>
            </p:nvSpPr>
            <p:spPr>
              <a:xfrm>
                <a:off x="8261864" y="10181486"/>
                <a:ext cx="7253845" cy="2047997"/>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5546387" y="10181486"/>
                <a:ext cx="7253845" cy="1990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6000" i="1">
                          <a:latin typeface="Cambria Math"/>
                        </a:rPr>
                        <m:t>=</m:t>
                      </m:r>
                      <m:f>
                        <m:fPr>
                          <m:ctrlPr>
                            <a:rPr lang="en-US" sz="6000" i="1">
                              <a:latin typeface="Cambria Math" panose="02040503050406030204" pitchFamily="18" charset="0"/>
                            </a:rPr>
                          </m:ctrlPr>
                        </m:fPr>
                        <m:num>
                          <m:r>
                            <a:rPr lang="en-US" sz="6000" i="1">
                              <a:latin typeface="Cambria Math"/>
                            </a:rPr>
                            <m:t>2</m:t>
                          </m:r>
                          <m:r>
                            <a:rPr lang="en-US" sz="6000" i="1">
                              <a:latin typeface="Cambria Math"/>
                            </a:rPr>
                            <m:t>𝑐</m:t>
                          </m:r>
                          <m:r>
                            <m:rPr>
                              <m:nor/>
                            </m:rPr>
                            <a:rPr lang="en-US" sz="6000"/>
                            <m:t>osx</m:t>
                          </m:r>
                        </m:num>
                        <m:den>
                          <m:r>
                            <a:rPr lang="en-US" sz="6000" i="1">
                              <a:latin typeface="Cambria Math"/>
                            </a:rPr>
                            <m:t>(2</m:t>
                          </m:r>
                          <m:func>
                            <m:funcPr>
                              <m:ctrlPr>
                                <a:rPr lang="en-US" sz="6000" i="1">
                                  <a:latin typeface="Cambria Math" panose="02040503050406030204" pitchFamily="18" charset="0"/>
                                </a:rPr>
                              </m:ctrlPr>
                            </m:funcPr>
                            <m:fName>
                              <m:r>
                                <a:rPr lang="en-US" sz="6000" i="1">
                                  <a:latin typeface="Cambria Math"/>
                                </a:rPr>
                                <m:t>𝑠</m:t>
                              </m:r>
                            </m:fName>
                            <m:e>
                              <m:r>
                                <a:rPr lang="en-US" sz="6000" i="1">
                                  <a:latin typeface="Cambria Math"/>
                                </a:rPr>
                                <m:t>𝑖</m:t>
                              </m:r>
                            </m:e>
                          </m:func>
                          <m:r>
                            <m:rPr>
                              <m:nor/>
                            </m:rPr>
                            <a:rPr lang="en-US" sz="6000"/>
                            <m:t>nx</m:t>
                          </m:r>
                          <m:r>
                            <a:rPr lang="en-US" sz="6000" i="1">
                              <a:latin typeface="Cambria Math"/>
                            </a:rPr>
                            <m:t>−</m:t>
                          </m:r>
                          <m:r>
                            <a:rPr lang="en-US" sz="6000">
                              <a:latin typeface="Cambria Math"/>
                            </a:rPr>
                            <m:t>1)</m:t>
                          </m:r>
                          <m:func>
                            <m:funcPr>
                              <m:ctrlPr>
                                <a:rPr lang="en-US" sz="6000" i="1">
                                  <a:latin typeface="Cambria Math" panose="02040503050406030204" pitchFamily="18" charset="0"/>
                                </a:rPr>
                              </m:ctrlPr>
                            </m:funcPr>
                            <m:fName>
                              <m:r>
                                <a:rPr lang="en-US" sz="6000" i="1">
                                  <a:latin typeface="Cambria Math"/>
                                </a:rPr>
                                <m:t>𝑙𝑛</m:t>
                              </m:r>
                            </m:fName>
                            <m:e>
                              <m:r>
                                <a:rPr lang="en-US" sz="6000" i="1">
                                  <a:latin typeface="Cambria Math"/>
                                </a:rPr>
                                <m:t>1</m:t>
                              </m:r>
                            </m:e>
                          </m:func>
                          <m:r>
                            <a:rPr lang="en-US" sz="6000" i="1">
                              <a:latin typeface="Cambria Math"/>
                            </a:rPr>
                            <m:t>0</m:t>
                          </m:r>
                        </m:den>
                      </m:f>
                    </m:oMath>
                  </m:oMathPara>
                </a14:m>
                <a:endParaRPr lang="en-US" sz="6000" dirty="0"/>
              </a:p>
            </p:txBody>
          </p:sp>
        </mc:Choice>
        <mc:Fallback xmlns="">
          <p:sp>
            <p:nvSpPr>
              <p:cNvPr id="11" name="Rectangle 10"/>
              <p:cNvSpPr>
                <a:spLocks noRot="1" noChangeAspect="1" noMove="1" noResize="1" noEditPoints="1" noAdjustHandles="1" noChangeArrowheads="1" noChangeShapeType="1" noTextEdit="1"/>
              </p:cNvSpPr>
              <p:nvPr/>
            </p:nvSpPr>
            <p:spPr>
              <a:xfrm>
                <a:off x="15546387" y="10181486"/>
                <a:ext cx="7253845" cy="1990738"/>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404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1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1000"/>
                                        <p:tgtEl>
                                          <p:spTgt spid="49"/>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left)">
                                      <p:cBhvr>
                                        <p:cTn id="29"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9" grpId="0" animBg="1"/>
      <p:bldP spid="2" grpId="0"/>
      <p:bldP spid="4"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90856" y="8829753"/>
            <a:ext cx="23857074" cy="4726531"/>
            <a:chOff x="195566" y="3636275"/>
            <a:chExt cx="11926984" cy="6410906"/>
          </a:xfrm>
        </p:grpSpPr>
        <p:sp>
          <p:nvSpPr>
            <p:cNvPr id="5" name="Rounded Rectangle 4"/>
            <p:cNvSpPr/>
            <p:nvPr/>
          </p:nvSpPr>
          <p:spPr>
            <a:xfrm>
              <a:off x="195566" y="3636275"/>
              <a:ext cx="11926984" cy="6410906"/>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6" name="Group 5"/>
            <p:cNvGrpSpPr/>
            <p:nvPr/>
          </p:nvGrpSpPr>
          <p:grpSpPr>
            <a:xfrm>
              <a:off x="203200" y="3636275"/>
              <a:ext cx="2342698" cy="1377610"/>
              <a:chOff x="1275608" y="6239450"/>
              <a:chExt cx="4592537" cy="2503051"/>
            </a:xfrm>
          </p:grpSpPr>
          <p:sp>
            <p:nvSpPr>
              <p:cNvPr id="7" name="Freeform 20"/>
              <p:cNvSpPr>
                <a:spLocks/>
              </p:cNvSpPr>
              <p:nvPr/>
            </p:nvSpPr>
            <p:spPr bwMode="auto">
              <a:xfrm rot="16200000" flipV="1">
                <a:off x="2751126" y="5367924"/>
                <a:ext cx="2162148"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a:p>
            </p:txBody>
          </p:sp>
          <p:sp>
            <p:nvSpPr>
              <p:cNvPr id="8" name="TextBox 7"/>
              <p:cNvSpPr txBox="1"/>
              <p:nvPr/>
            </p:nvSpPr>
            <p:spPr>
              <a:xfrm>
                <a:off x="2187353" y="6239450"/>
                <a:ext cx="2633359" cy="2503051"/>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3"/>
                <a:ext cx="852450" cy="2153998"/>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0" y="6378164"/>
                <a:ext cx="609910" cy="210678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p:grpSp>
        <p:nvGrpSpPr>
          <p:cNvPr id="20" name="Group 19"/>
          <p:cNvGrpSpPr/>
          <p:nvPr/>
        </p:nvGrpSpPr>
        <p:grpSpPr>
          <a:xfrm>
            <a:off x="290856" y="-11380"/>
            <a:ext cx="24183752" cy="2302360"/>
            <a:chOff x="534989" y="1869705"/>
            <a:chExt cx="23701370" cy="1930735"/>
          </a:xfrm>
        </p:grpSpPr>
        <p:grpSp>
          <p:nvGrpSpPr>
            <p:cNvPr id="21" name="Group 20"/>
            <p:cNvGrpSpPr/>
            <p:nvPr/>
          </p:nvGrpSpPr>
          <p:grpSpPr>
            <a:xfrm>
              <a:off x="534989" y="1869705"/>
              <a:ext cx="23561504" cy="1930735"/>
              <a:chOff x="534989" y="1647866"/>
              <a:chExt cx="23561504" cy="1930735"/>
            </a:xfrm>
          </p:grpSpPr>
          <p:sp>
            <p:nvSpPr>
              <p:cNvPr id="25" name="Rounded Rectangle 24"/>
              <p:cNvSpPr/>
              <p:nvPr/>
            </p:nvSpPr>
            <p:spPr bwMode="auto">
              <a:xfrm>
                <a:off x="755649" y="1720890"/>
                <a:ext cx="23340844"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0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0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0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0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0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0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0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solidFill>
                      <a:schemeClr val="tx1"/>
                    </a:solidFill>
                  </a:endParaRPr>
                </a:p>
              </p:txBody>
            </p:sp>
            <p:sp>
              <p:nvSpPr>
                <p:cNvPr id="31" name="TextBox 13"/>
                <p:cNvSpPr txBox="1">
                  <a:spLocks noChangeArrowheads="1"/>
                </p:cNvSpPr>
                <p:nvPr/>
              </p:nvSpPr>
              <p:spPr bwMode="auto">
                <a:xfrm>
                  <a:off x="1262858" y="1702079"/>
                  <a:ext cx="2658427"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18</a:t>
                  </a:r>
                </a:p>
              </p:txBody>
            </p:sp>
          </p:grpSp>
        </p:grpSp>
        <mc:AlternateContent xmlns:mc="http://schemas.openxmlformats.org/markup-compatibility/2006" xmlns:a14="http://schemas.microsoft.com/office/drawing/2010/main">
          <mc:Choice Requires="a14">
            <p:sp>
              <p:nvSpPr>
                <p:cNvPr id="23" name="Rectangle 22"/>
                <p:cNvSpPr/>
                <p:nvPr/>
              </p:nvSpPr>
              <p:spPr>
                <a:xfrm>
                  <a:off x="3827205" y="2126609"/>
                  <a:ext cx="20409154" cy="1043362"/>
                </a:xfrm>
                <a:prstGeom prst="rect">
                  <a:avLst/>
                </a:prstGeom>
                <a:noFill/>
              </p:spPr>
              <p:txBody>
                <a:bodyPr wrap="square" rtlCol="0">
                  <a:spAutoFit/>
                </a:bodyPr>
                <a:lstStyle/>
                <a:p>
                  <a:pPr>
                    <a:lnSpc>
                      <a:spcPct val="107000"/>
                    </a:lnSpc>
                  </a:pPr>
                  <a:r>
                    <a:rPr lang="it-IT" sz="6000" dirty="0">
                      <a:latin typeface="Times New Roman" pitchFamily="18" charset="0"/>
                      <a:cs typeface="Times New Roman" pitchFamily="18" charset="0"/>
                    </a:rPr>
                    <a:t>Tính đạo hàm của hàm số</a:t>
                  </a:r>
                  <a:r>
                    <a:rPr lang="vi-VN" sz="6000" dirty="0">
                      <a:latin typeface="Times New Roman" pitchFamily="18" charset="0"/>
                      <a:cs typeface="Times New Roman" pitchFamily="18" charset="0"/>
                    </a:rPr>
                    <a:t> </a:t>
                  </a:r>
                  <a14:m>
                    <m:oMath xmlns:m="http://schemas.openxmlformats.org/officeDocument/2006/math">
                      <m:r>
                        <m:rPr>
                          <m:sty m:val="p"/>
                        </m:rPr>
                        <a:rPr lang="en-US" sz="6000" b="0" i="1">
                          <a:latin typeface="Cambria Math"/>
                        </a:rPr>
                        <m:t>y</m:t>
                      </m:r>
                      <m:r>
                        <a:rPr lang="en-US" sz="6000" b="0">
                          <a:latin typeface="Cambria Math"/>
                        </a:rPr>
                        <m:t>=</m:t>
                      </m:r>
                      <m:func>
                        <m:funcPr>
                          <m:ctrlPr>
                            <a:rPr lang="en-US" sz="6000" i="1">
                              <a:latin typeface="Cambria Math" panose="02040503050406030204" pitchFamily="18" charset="0"/>
                            </a:rPr>
                          </m:ctrlPr>
                        </m:funcPr>
                        <m:fName>
                          <m:r>
                            <m:rPr>
                              <m:sty m:val="p"/>
                            </m:rPr>
                            <a:rPr lang="en-US" sz="6000" b="0" i="1">
                              <a:latin typeface="Cambria Math"/>
                            </a:rPr>
                            <m:t>ln</m:t>
                          </m:r>
                        </m:fName>
                        <m:e>
                          <m:d>
                            <m:dPr>
                              <m:ctrlPr>
                                <a:rPr lang="en-US" sz="6000" i="1">
                                  <a:latin typeface="Cambria Math" panose="02040503050406030204" pitchFamily="18" charset="0"/>
                                </a:rPr>
                              </m:ctrlPr>
                            </m:dPr>
                            <m:e>
                              <m:r>
                                <a:rPr lang="en-US" sz="6000" b="0">
                                  <a:latin typeface="Cambria Math"/>
                                </a:rPr>
                                <m:t>1+</m:t>
                              </m:r>
                              <m:rad>
                                <m:radPr>
                                  <m:degHide m:val="on"/>
                                  <m:ctrlPr>
                                    <a:rPr lang="en-US" sz="6000" i="1">
                                      <a:latin typeface="Cambria Math" panose="02040503050406030204" pitchFamily="18" charset="0"/>
                                    </a:rPr>
                                  </m:ctrlPr>
                                </m:radPr>
                                <m:deg/>
                                <m:e>
                                  <m:r>
                                    <m:rPr>
                                      <m:sty m:val="p"/>
                                    </m:rPr>
                                    <a:rPr lang="en-US" sz="6000" b="0" i="1">
                                      <a:latin typeface="Cambria Math"/>
                                    </a:rPr>
                                    <m:t>x</m:t>
                                  </m:r>
                                  <m:r>
                                    <a:rPr lang="en-US" sz="6000" b="0">
                                      <a:latin typeface="Cambria Math"/>
                                    </a:rPr>
                                    <m:t>+1</m:t>
                                  </m:r>
                                </m:e>
                              </m:rad>
                            </m:e>
                          </m:d>
                        </m:e>
                      </m:func>
                    </m:oMath>
                  </a14:m>
                  <a:endParaRPr lang="en-US" sz="6000" dirty="0">
                    <a:solidFill>
                      <a:schemeClr val="tx1"/>
                    </a:solidFill>
                    <a:latin typeface="Times New Roman" pitchFamily="18" charset="0"/>
                    <a:ea typeface="Times New Roman" panose="02020603050405020304" pitchFamily="18" charset="0"/>
                    <a:cs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827205" y="2126609"/>
                  <a:ext cx="20409154" cy="1043362"/>
                </a:xfrm>
                <a:prstGeom prst="rect">
                  <a:avLst/>
                </a:prstGeom>
                <a:blipFill rotWithShape="1">
                  <a:blip r:embed="rId2"/>
                  <a:stretch>
                    <a:fillRect l="-1786" t="-5392" b="-23529"/>
                  </a:stretch>
                </a:blipFill>
                <a:extLst/>
              </p:spPr>
              <p:txBody>
                <a:bodyPr/>
                <a:lstStyle/>
                <a:p>
                  <a:r>
                    <a:rPr lang="en-US">
                      <a:noFill/>
                    </a:rPr>
                    <a:t> </a:t>
                  </a:r>
                </a:p>
              </p:txBody>
            </p:sp>
          </mc:Fallback>
        </mc:AlternateContent>
      </p:grpSp>
      <p:grpSp>
        <p:nvGrpSpPr>
          <p:cNvPr id="12" name="Group 11"/>
          <p:cNvGrpSpPr/>
          <p:nvPr/>
        </p:nvGrpSpPr>
        <p:grpSpPr>
          <a:xfrm>
            <a:off x="-22593" y="2341754"/>
            <a:ext cx="11911380" cy="2638580"/>
            <a:chOff x="144427" y="1148924"/>
            <a:chExt cx="4679520" cy="650558"/>
          </a:xfrm>
        </p:grpSpPr>
        <p:sp>
          <p:nvSpPr>
            <p:cNvPr id="69" name="Rectangle 68"/>
            <p:cNvSpPr/>
            <p:nvPr/>
          </p:nvSpPr>
          <p:spPr>
            <a:xfrm>
              <a:off x="641763" y="1182214"/>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0" name="Oval 69"/>
            <p:cNvSpPr/>
            <p:nvPr/>
          </p:nvSpPr>
          <p:spPr>
            <a:xfrm>
              <a:off x="144427" y="1197390"/>
              <a:ext cx="763574" cy="591371"/>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ahoma" pitchFamily="34" charset="0"/>
                  <a:ea typeface="Tahoma" pitchFamily="34" charset="0"/>
                  <a:cs typeface="Tahoma" pitchFamily="34" charset="0"/>
                </a:rPr>
                <a:t>A</a:t>
              </a:r>
              <a:endParaRPr lang="en-US" sz="6000" dirty="0"/>
            </a:p>
          </p:txBody>
        </p:sp>
        <mc:AlternateContent xmlns:mc="http://schemas.openxmlformats.org/markup-compatibility/2006" xmlns:a14="http://schemas.microsoft.com/office/drawing/2010/main">
          <mc:Choice Requires="a14">
            <p:sp>
              <p:nvSpPr>
                <p:cNvPr id="71" name="TextBox 70"/>
                <p:cNvSpPr txBox="1"/>
                <p:nvPr/>
              </p:nvSpPr>
              <p:spPr>
                <a:xfrm>
                  <a:off x="627776" y="1148924"/>
                  <a:ext cx="4196171" cy="637981"/>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en-US" sz="6000" i="1">
                                <a:latin typeface="Cambria Math" panose="02040503050406030204" pitchFamily="18" charset="0"/>
                              </a:rPr>
                            </m:ctrlPr>
                          </m:sSupPr>
                          <m:e>
                            <m:r>
                              <a:rPr lang="en-US" sz="6000">
                                <a:latin typeface="Cambria Math"/>
                              </a:rPr>
                              <m:t>𝑦</m:t>
                            </m:r>
                          </m:e>
                          <m:sup>
                            <m:r>
                              <a:rPr lang="en-US" sz="6000">
                                <a:latin typeface="Cambria Math"/>
                              </a:rPr>
                              <m:t>′</m:t>
                            </m:r>
                          </m:sup>
                        </m:sSup>
                        <m:r>
                          <a:rPr lang="en-US" sz="6000">
                            <a:latin typeface="Cambria Math"/>
                          </a:rPr>
                          <m:t>=</m:t>
                        </m:r>
                        <m:f>
                          <m:fPr>
                            <m:ctrlPr>
                              <a:rPr lang="en-US" sz="6000" i="1">
                                <a:latin typeface="Cambria Math" panose="02040503050406030204" pitchFamily="18" charset="0"/>
                              </a:rPr>
                            </m:ctrlPr>
                          </m:fPr>
                          <m:num>
                            <m:r>
                              <a:rPr lang="en-US" sz="6000">
                                <a:latin typeface="Cambria Math"/>
                              </a:rPr>
                              <m:t>1</m:t>
                            </m:r>
                          </m:num>
                          <m:den>
                            <m:r>
                              <a:rPr lang="en-US" sz="6000">
                                <a:latin typeface="Cambria Math"/>
                              </a:rPr>
                              <m:t>2</m:t>
                            </m:r>
                            <m:rad>
                              <m:radPr>
                                <m:degHide m:val="on"/>
                                <m:ctrlPr>
                                  <a:rPr lang="en-US" sz="6000" i="1">
                                    <a:latin typeface="Cambria Math" panose="02040503050406030204" pitchFamily="18" charset="0"/>
                                  </a:rPr>
                                </m:ctrlPr>
                              </m:radPr>
                              <m:deg/>
                              <m:e>
                                <m:r>
                                  <a:rPr lang="en-US" sz="6000">
                                    <a:latin typeface="Cambria Math"/>
                                  </a:rPr>
                                  <m:t>𝑥</m:t>
                                </m:r>
                                <m:r>
                                  <a:rPr lang="en-US" sz="6000">
                                    <a:latin typeface="Cambria Math"/>
                                  </a:rPr>
                                  <m:t>+1</m:t>
                                </m:r>
                              </m:e>
                            </m:rad>
                            <m:d>
                              <m:dPr>
                                <m:ctrlPr>
                                  <a:rPr lang="en-US" sz="6000" i="1">
                                    <a:latin typeface="Cambria Math" panose="02040503050406030204" pitchFamily="18" charset="0"/>
                                  </a:rPr>
                                </m:ctrlPr>
                              </m:dPr>
                              <m:e>
                                <m:r>
                                  <a:rPr lang="en-US" sz="6000">
                                    <a:latin typeface="Cambria Math"/>
                                  </a:rPr>
                                  <m:t>1+</m:t>
                                </m:r>
                                <m:rad>
                                  <m:radPr>
                                    <m:degHide m:val="on"/>
                                    <m:ctrlPr>
                                      <a:rPr lang="en-US" sz="6000" i="1">
                                        <a:latin typeface="Cambria Math" panose="02040503050406030204" pitchFamily="18" charset="0"/>
                                      </a:rPr>
                                    </m:ctrlPr>
                                  </m:radPr>
                                  <m:deg/>
                                  <m:e>
                                    <m:r>
                                      <a:rPr lang="en-US" sz="6000">
                                        <a:latin typeface="Cambria Math"/>
                                      </a:rPr>
                                      <m:t>𝑥</m:t>
                                    </m:r>
                                    <m:r>
                                      <a:rPr lang="en-US" sz="6000">
                                        <a:latin typeface="Cambria Math"/>
                                      </a:rPr>
                                      <m:t>+1</m:t>
                                    </m:r>
                                  </m:e>
                                </m:rad>
                              </m:e>
                            </m:d>
                          </m:den>
                        </m:f>
                        <m:r>
                          <m:rPr>
                            <m:nor/>
                          </m:rPr>
                          <a:rPr lang="it-IT" sz="6000" dirty="0"/>
                          <m:t>.</m:t>
                        </m:r>
                      </m:oMath>
                    </m:oMathPara>
                  </a14:m>
                  <a:endParaRPr lang="en-US" sz="6000" dirty="0"/>
                </a:p>
              </p:txBody>
            </p:sp>
          </mc:Choice>
          <mc:Fallback xmlns="">
            <p:sp>
              <p:nvSpPr>
                <p:cNvPr id="71" name="TextBox 70"/>
                <p:cNvSpPr txBox="1">
                  <a:spLocks noRot="1" noChangeAspect="1" noMove="1" noResize="1" noEditPoints="1" noAdjustHandles="1" noChangeArrowheads="1" noChangeShapeType="1" noTextEdit="1"/>
                </p:cNvSpPr>
                <p:nvPr/>
              </p:nvSpPr>
              <p:spPr>
                <a:xfrm>
                  <a:off x="627776" y="1148924"/>
                  <a:ext cx="4196171" cy="637981"/>
                </a:xfrm>
                <a:prstGeom prst="rect">
                  <a:avLst/>
                </a:prstGeom>
                <a:blipFill rotWithShape="0">
                  <a:blip r:embed="rId3"/>
                  <a:stretch>
                    <a:fillRect/>
                  </a:stretch>
                </a:blipFill>
              </p:spPr>
              <p:txBody>
                <a:bodyPr/>
                <a:lstStyle/>
                <a:p>
                  <a:r>
                    <a:rPr lang="en-US">
                      <a:noFill/>
                    </a:rPr>
                    <a:t> </a:t>
                  </a:r>
                </a:p>
              </p:txBody>
            </p:sp>
          </mc:Fallback>
        </mc:AlternateContent>
      </p:grpSp>
      <p:grpSp>
        <p:nvGrpSpPr>
          <p:cNvPr id="13" name="Group 12"/>
          <p:cNvGrpSpPr/>
          <p:nvPr/>
        </p:nvGrpSpPr>
        <p:grpSpPr>
          <a:xfrm>
            <a:off x="11888787" y="2370905"/>
            <a:ext cx="11521358" cy="2614494"/>
            <a:chOff x="4754082" y="1169099"/>
            <a:chExt cx="2751541" cy="642022"/>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66" name="Oval 65"/>
            <p:cNvSpPr/>
            <p:nvPr/>
          </p:nvSpPr>
          <p:spPr>
            <a:xfrm>
              <a:off x="4754082" y="1213613"/>
              <a:ext cx="408608" cy="57813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ahoma" pitchFamily="34" charset="0"/>
                  <a:ea typeface="Tahoma" pitchFamily="34" charset="0"/>
                  <a:cs typeface="Tahoma" pitchFamily="34" charset="0"/>
                </a:rPr>
                <a:t>B</a:t>
              </a:r>
              <a:endParaRPr lang="en-US" sz="6000" dirty="0"/>
            </a:p>
          </p:txBody>
        </p:sp>
        <mc:AlternateContent xmlns:mc="http://schemas.openxmlformats.org/markup-compatibility/2006" xmlns:a14="http://schemas.microsoft.com/office/drawing/2010/main">
          <mc:Choice Requires="a14">
            <p:sp>
              <p:nvSpPr>
                <p:cNvPr id="68" name="TextBox 67"/>
                <p:cNvSpPr txBox="1"/>
                <p:nvPr/>
              </p:nvSpPr>
              <p:spPr>
                <a:xfrm>
                  <a:off x="4754082" y="1169099"/>
                  <a:ext cx="2499126" cy="586473"/>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en-US" sz="6000" i="1">
                                <a:latin typeface="Cambria Math" panose="02040503050406030204" pitchFamily="18" charset="0"/>
                              </a:rPr>
                            </m:ctrlPr>
                          </m:sSupPr>
                          <m:e>
                            <m:r>
                              <a:rPr lang="en-US" sz="6000">
                                <a:latin typeface="Cambria Math"/>
                              </a:rPr>
                              <m:t>𝑦</m:t>
                            </m:r>
                          </m:e>
                          <m:sup>
                            <m:r>
                              <a:rPr lang="en-US" sz="6000">
                                <a:latin typeface="Cambria Math"/>
                              </a:rPr>
                              <m:t>′</m:t>
                            </m:r>
                          </m:sup>
                        </m:sSup>
                        <m:r>
                          <a:rPr lang="en-US" sz="6000">
                            <a:latin typeface="Cambria Math"/>
                          </a:rPr>
                          <m:t>=</m:t>
                        </m:r>
                        <m:f>
                          <m:fPr>
                            <m:ctrlPr>
                              <a:rPr lang="en-US" sz="6000" i="1">
                                <a:latin typeface="Cambria Math" panose="02040503050406030204" pitchFamily="18" charset="0"/>
                              </a:rPr>
                            </m:ctrlPr>
                          </m:fPr>
                          <m:num>
                            <m:r>
                              <a:rPr lang="en-US" sz="6000">
                                <a:latin typeface="Cambria Math"/>
                              </a:rPr>
                              <m:t>1</m:t>
                            </m:r>
                          </m:num>
                          <m:den>
                            <m:r>
                              <a:rPr lang="en-US" sz="6000">
                                <a:latin typeface="Cambria Math"/>
                              </a:rPr>
                              <m:t>1+</m:t>
                            </m:r>
                            <m:rad>
                              <m:radPr>
                                <m:degHide m:val="on"/>
                                <m:ctrlPr>
                                  <a:rPr lang="en-US" sz="6000" i="1">
                                    <a:latin typeface="Cambria Math" panose="02040503050406030204" pitchFamily="18" charset="0"/>
                                  </a:rPr>
                                </m:ctrlPr>
                              </m:radPr>
                              <m:deg/>
                              <m:e>
                                <m:r>
                                  <a:rPr lang="en-US" sz="6000">
                                    <a:latin typeface="Cambria Math"/>
                                  </a:rPr>
                                  <m:t>𝑥</m:t>
                                </m:r>
                                <m:r>
                                  <a:rPr lang="en-US" sz="6000">
                                    <a:latin typeface="Cambria Math"/>
                                  </a:rPr>
                                  <m:t>+1</m:t>
                                </m:r>
                              </m:e>
                            </m:rad>
                          </m:den>
                        </m:f>
                        <m:r>
                          <m:rPr>
                            <m:nor/>
                          </m:rPr>
                          <a:rPr lang="it-IT" sz="6000" dirty="0"/>
                          <m:t>.</m:t>
                        </m:r>
                      </m:oMath>
                    </m:oMathPara>
                  </a14:m>
                  <a:endParaRPr lang="vi-VN" sz="60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754082" y="1169099"/>
                  <a:ext cx="2499126" cy="586473"/>
                </a:xfrm>
                <a:prstGeom prst="rect">
                  <a:avLst/>
                </a:prstGeom>
                <a:blipFill rotWithShape="0">
                  <a:blip r:embed="rId4"/>
                  <a:stretch>
                    <a:fillRect/>
                  </a:stretch>
                </a:blipFill>
              </p:spPr>
              <p:txBody>
                <a:bodyPr/>
                <a:lstStyle/>
                <a:p>
                  <a:r>
                    <a:rPr lang="en-US">
                      <a:noFill/>
                    </a:rPr>
                    <a:t> </a:t>
                  </a:r>
                </a:p>
              </p:txBody>
            </p:sp>
          </mc:Fallback>
        </mc:AlternateContent>
      </p:grpSp>
      <p:grpSp>
        <p:nvGrpSpPr>
          <p:cNvPr id="14" name="Group 13"/>
          <p:cNvGrpSpPr/>
          <p:nvPr/>
        </p:nvGrpSpPr>
        <p:grpSpPr>
          <a:xfrm>
            <a:off x="126148" y="5544823"/>
            <a:ext cx="12041977" cy="2787690"/>
            <a:chOff x="7615943" y="1176639"/>
            <a:chExt cx="4618735" cy="634482"/>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3" name="Oval 72"/>
            <p:cNvSpPr/>
            <p:nvPr/>
          </p:nvSpPr>
          <p:spPr>
            <a:xfrm>
              <a:off x="7615943" y="1193086"/>
              <a:ext cx="703360" cy="6055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C</a:t>
              </a:r>
              <a:endParaRPr lang="en-US" sz="6000" dirty="0"/>
            </a:p>
          </p:txBody>
        </p:sp>
        <mc:AlternateContent xmlns:mc="http://schemas.openxmlformats.org/markup-compatibility/2006" xmlns:a14="http://schemas.microsoft.com/office/drawing/2010/main">
          <mc:Choice Requires="a14">
            <p:sp>
              <p:nvSpPr>
                <p:cNvPr id="74" name="TextBox 73"/>
                <p:cNvSpPr txBox="1"/>
                <p:nvPr/>
              </p:nvSpPr>
              <p:spPr>
                <a:xfrm>
                  <a:off x="8146039" y="1176639"/>
                  <a:ext cx="4088639" cy="588934"/>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en-US" sz="6000" i="1">
                                <a:latin typeface="Cambria Math" panose="02040503050406030204" pitchFamily="18" charset="0"/>
                              </a:rPr>
                            </m:ctrlPr>
                          </m:sSupPr>
                          <m:e>
                            <m:r>
                              <a:rPr lang="en-US" sz="6000">
                                <a:latin typeface="Cambria Math"/>
                              </a:rPr>
                              <m:t>𝑦</m:t>
                            </m:r>
                          </m:e>
                          <m:sup>
                            <m:r>
                              <a:rPr lang="en-US" sz="6000">
                                <a:latin typeface="Cambria Math"/>
                              </a:rPr>
                              <m:t>′</m:t>
                            </m:r>
                          </m:sup>
                        </m:sSup>
                        <m:r>
                          <a:rPr lang="en-US" sz="6000">
                            <a:latin typeface="Cambria Math"/>
                          </a:rPr>
                          <m:t>=</m:t>
                        </m:r>
                        <m:f>
                          <m:fPr>
                            <m:ctrlPr>
                              <a:rPr lang="en-US" sz="6000" i="1">
                                <a:latin typeface="Cambria Math" panose="02040503050406030204" pitchFamily="18" charset="0"/>
                              </a:rPr>
                            </m:ctrlPr>
                          </m:fPr>
                          <m:num>
                            <m:r>
                              <a:rPr lang="en-US" sz="6000">
                                <a:latin typeface="Cambria Math"/>
                              </a:rPr>
                              <m:t>1</m:t>
                            </m:r>
                          </m:num>
                          <m:den>
                            <m:rad>
                              <m:radPr>
                                <m:degHide m:val="on"/>
                                <m:ctrlPr>
                                  <a:rPr lang="en-US" sz="6000" i="1">
                                    <a:latin typeface="Cambria Math" panose="02040503050406030204" pitchFamily="18" charset="0"/>
                                  </a:rPr>
                                </m:ctrlPr>
                              </m:radPr>
                              <m:deg/>
                              <m:e>
                                <m:r>
                                  <a:rPr lang="en-US" sz="6000">
                                    <a:latin typeface="Cambria Math"/>
                                  </a:rPr>
                                  <m:t>𝑥</m:t>
                                </m:r>
                                <m:r>
                                  <a:rPr lang="en-US" sz="6000">
                                    <a:latin typeface="Cambria Math"/>
                                  </a:rPr>
                                  <m:t>+1</m:t>
                                </m:r>
                              </m:e>
                            </m:rad>
                            <m:d>
                              <m:dPr>
                                <m:ctrlPr>
                                  <a:rPr lang="en-US" sz="6000" i="1">
                                    <a:latin typeface="Cambria Math" panose="02040503050406030204" pitchFamily="18" charset="0"/>
                                  </a:rPr>
                                </m:ctrlPr>
                              </m:dPr>
                              <m:e>
                                <m:r>
                                  <a:rPr lang="en-US" sz="6000">
                                    <a:latin typeface="Cambria Math"/>
                                  </a:rPr>
                                  <m:t>1+</m:t>
                                </m:r>
                                <m:rad>
                                  <m:radPr>
                                    <m:degHide m:val="on"/>
                                    <m:ctrlPr>
                                      <a:rPr lang="en-US" sz="6000" i="1">
                                        <a:latin typeface="Cambria Math" panose="02040503050406030204" pitchFamily="18" charset="0"/>
                                      </a:rPr>
                                    </m:ctrlPr>
                                  </m:radPr>
                                  <m:deg/>
                                  <m:e>
                                    <m:r>
                                      <a:rPr lang="en-US" sz="6000">
                                        <a:latin typeface="Cambria Math"/>
                                      </a:rPr>
                                      <m:t>𝑥</m:t>
                                    </m:r>
                                    <m:r>
                                      <a:rPr lang="en-US" sz="6000">
                                        <a:latin typeface="Cambria Math"/>
                                      </a:rPr>
                                      <m:t>+1</m:t>
                                    </m:r>
                                  </m:e>
                                </m:rad>
                              </m:e>
                            </m:d>
                          </m:den>
                        </m:f>
                        <m:r>
                          <m:rPr>
                            <m:nor/>
                          </m:rPr>
                          <a:rPr lang="it-IT" sz="6000" dirty="0"/>
                          <m:t>.</m:t>
                        </m:r>
                      </m:oMath>
                    </m:oMathPara>
                  </a14:m>
                  <a:endParaRPr lang="en-US" sz="6000" dirty="0"/>
                </a:p>
              </p:txBody>
            </p:sp>
          </mc:Choice>
          <mc:Fallback xmlns="">
            <p:sp>
              <p:nvSpPr>
                <p:cNvPr id="74" name="TextBox 73"/>
                <p:cNvSpPr txBox="1">
                  <a:spLocks noRot="1" noChangeAspect="1" noMove="1" noResize="1" noEditPoints="1" noAdjustHandles="1" noChangeArrowheads="1" noChangeShapeType="1" noTextEdit="1"/>
                </p:cNvSpPr>
                <p:nvPr/>
              </p:nvSpPr>
              <p:spPr>
                <a:xfrm>
                  <a:off x="8146039" y="1176639"/>
                  <a:ext cx="4088639" cy="588934"/>
                </a:xfrm>
                <a:prstGeom prst="rect">
                  <a:avLst/>
                </a:prstGeom>
                <a:blipFill rotWithShape="0">
                  <a:blip r:embed="rId5"/>
                  <a:stretch>
                    <a:fillRect/>
                  </a:stretch>
                </a:blipFill>
              </p:spPr>
              <p:txBody>
                <a:bodyPr/>
                <a:lstStyle/>
                <a:p>
                  <a:r>
                    <a:rPr lang="en-US">
                      <a:noFill/>
                    </a:rPr>
                    <a:t> </a:t>
                  </a:r>
                </a:p>
              </p:txBody>
            </p:sp>
          </mc:Fallback>
        </mc:AlternateContent>
      </p:grpSp>
      <p:grpSp>
        <p:nvGrpSpPr>
          <p:cNvPr id="3" name="Group 2"/>
          <p:cNvGrpSpPr/>
          <p:nvPr/>
        </p:nvGrpSpPr>
        <p:grpSpPr>
          <a:xfrm>
            <a:off x="11888787" y="5656980"/>
            <a:ext cx="11826076" cy="2646158"/>
            <a:chOff x="9355212" y="1182823"/>
            <a:chExt cx="2829283" cy="617268"/>
          </a:xfrm>
        </p:grpSpPr>
        <p:sp>
          <p:nvSpPr>
            <p:cNvPr id="75" name="Rectangle 74"/>
            <p:cNvSpPr/>
            <p:nvPr/>
          </p:nvSpPr>
          <p:spPr>
            <a:xfrm>
              <a:off x="9551159" y="118282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6" name="Oval 75"/>
            <p:cNvSpPr/>
            <p:nvPr/>
          </p:nvSpPr>
          <p:spPr>
            <a:xfrm>
              <a:off x="9355212" y="1207676"/>
              <a:ext cx="398262" cy="570627"/>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D</a:t>
              </a:r>
              <a:endParaRPr lang="en-US" sz="6000" dirty="0"/>
            </a:p>
          </p:txBody>
        </p:sp>
        <mc:AlternateContent xmlns:mc="http://schemas.openxmlformats.org/markup-compatibility/2006" xmlns:a14="http://schemas.microsoft.com/office/drawing/2010/main">
          <mc:Choice Requires="a14">
            <p:sp>
              <p:nvSpPr>
                <p:cNvPr id="77" name="TextBox 76"/>
                <p:cNvSpPr txBox="1"/>
                <p:nvPr/>
              </p:nvSpPr>
              <p:spPr>
                <a:xfrm>
                  <a:off x="9753474" y="1193335"/>
                  <a:ext cx="2431021" cy="603601"/>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en-US" sz="6000" i="1">
                                <a:latin typeface="Cambria Math" panose="02040503050406030204" pitchFamily="18" charset="0"/>
                              </a:rPr>
                            </m:ctrlPr>
                          </m:sSupPr>
                          <m:e>
                            <m:r>
                              <a:rPr lang="en-US" sz="6000">
                                <a:latin typeface="Cambria Math"/>
                              </a:rPr>
                              <m:t>𝑦</m:t>
                            </m:r>
                          </m:e>
                          <m:sup>
                            <m:r>
                              <a:rPr lang="en-US" sz="6000">
                                <a:latin typeface="Cambria Math"/>
                              </a:rPr>
                              <m:t>′</m:t>
                            </m:r>
                          </m:sup>
                        </m:sSup>
                        <m:r>
                          <a:rPr lang="en-US" sz="6000">
                            <a:latin typeface="Cambria Math"/>
                          </a:rPr>
                          <m:t>=</m:t>
                        </m:r>
                        <m:f>
                          <m:fPr>
                            <m:ctrlPr>
                              <a:rPr lang="en-US" sz="6000" i="1">
                                <a:latin typeface="Cambria Math" panose="02040503050406030204" pitchFamily="18" charset="0"/>
                              </a:rPr>
                            </m:ctrlPr>
                          </m:fPr>
                          <m:num>
                            <m:r>
                              <a:rPr lang="en-US" sz="6000">
                                <a:latin typeface="Cambria Math"/>
                              </a:rPr>
                              <m:t>2</m:t>
                            </m:r>
                          </m:num>
                          <m:den>
                            <m:rad>
                              <m:radPr>
                                <m:degHide m:val="on"/>
                                <m:ctrlPr>
                                  <a:rPr lang="en-US" sz="6000" i="1">
                                    <a:latin typeface="Cambria Math" panose="02040503050406030204" pitchFamily="18" charset="0"/>
                                  </a:rPr>
                                </m:ctrlPr>
                              </m:radPr>
                              <m:deg/>
                              <m:e>
                                <m:r>
                                  <a:rPr lang="en-US" sz="6000">
                                    <a:latin typeface="Cambria Math"/>
                                  </a:rPr>
                                  <m:t>𝑥</m:t>
                                </m:r>
                                <m:r>
                                  <a:rPr lang="en-US" sz="6000">
                                    <a:latin typeface="Cambria Math"/>
                                  </a:rPr>
                                  <m:t>+1</m:t>
                                </m:r>
                              </m:e>
                            </m:rad>
                            <m:d>
                              <m:dPr>
                                <m:ctrlPr>
                                  <a:rPr lang="en-US" sz="6000" i="1">
                                    <a:latin typeface="Cambria Math" panose="02040503050406030204" pitchFamily="18" charset="0"/>
                                  </a:rPr>
                                </m:ctrlPr>
                              </m:dPr>
                              <m:e>
                                <m:r>
                                  <a:rPr lang="en-US" sz="6000">
                                    <a:latin typeface="Cambria Math"/>
                                  </a:rPr>
                                  <m:t>1+</m:t>
                                </m:r>
                                <m:rad>
                                  <m:radPr>
                                    <m:degHide m:val="on"/>
                                    <m:ctrlPr>
                                      <a:rPr lang="en-US" sz="6000" i="1">
                                        <a:latin typeface="Cambria Math" panose="02040503050406030204" pitchFamily="18" charset="0"/>
                                      </a:rPr>
                                    </m:ctrlPr>
                                  </m:radPr>
                                  <m:deg/>
                                  <m:e>
                                    <m:r>
                                      <a:rPr lang="en-US" sz="6000">
                                        <a:latin typeface="Cambria Math"/>
                                      </a:rPr>
                                      <m:t>𝑥</m:t>
                                    </m:r>
                                    <m:r>
                                      <a:rPr lang="en-US" sz="6000">
                                        <a:latin typeface="Cambria Math"/>
                                      </a:rPr>
                                      <m:t>+1</m:t>
                                    </m:r>
                                  </m:e>
                                </m:rad>
                              </m:e>
                            </m:d>
                          </m:den>
                        </m:f>
                        <m:r>
                          <a:rPr lang="en-US" sz="6000">
                            <a:latin typeface="Cambria Math"/>
                          </a:rPr>
                          <m:t>.</m:t>
                        </m:r>
                      </m:oMath>
                    </m:oMathPara>
                  </a14:m>
                  <a:endParaRPr lang="en-US" sz="6000" dirty="0"/>
                </a:p>
              </p:txBody>
            </p:sp>
          </mc:Choice>
          <mc:Fallback xmlns="">
            <p:sp>
              <p:nvSpPr>
                <p:cNvPr id="77" name="TextBox 76"/>
                <p:cNvSpPr txBox="1">
                  <a:spLocks noRot="1" noChangeAspect="1" noMove="1" noResize="1" noEditPoints="1" noAdjustHandles="1" noChangeArrowheads="1" noChangeShapeType="1" noTextEdit="1"/>
                </p:cNvSpPr>
                <p:nvPr/>
              </p:nvSpPr>
              <p:spPr>
                <a:xfrm>
                  <a:off x="9753474" y="1193335"/>
                  <a:ext cx="2431021" cy="603601"/>
                </a:xfrm>
                <a:prstGeom prst="rect">
                  <a:avLst/>
                </a:prstGeom>
                <a:blipFill rotWithShape="0">
                  <a:blip r:embed="rId6"/>
                  <a:stretch>
                    <a:fillRect/>
                  </a:stretch>
                </a:blipFill>
              </p:spPr>
              <p:txBody>
                <a:bodyPr/>
                <a:lstStyle/>
                <a:p>
                  <a:r>
                    <a:rPr lang="en-US">
                      <a:noFill/>
                    </a:rPr>
                    <a:t> </a:t>
                  </a:r>
                </a:p>
              </p:txBody>
            </p:sp>
          </mc:Fallback>
        </mc:AlternateContent>
      </p:grpSp>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sz="6000"/>
          </a:p>
        </p:txBody>
      </p:sp>
      <p:sp>
        <p:nvSpPr>
          <p:cNvPr id="49" name="Oval 48"/>
          <p:cNvSpPr/>
          <p:nvPr/>
        </p:nvSpPr>
        <p:spPr>
          <a:xfrm>
            <a:off x="20039" y="2497733"/>
            <a:ext cx="1838479" cy="2503853"/>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000" b="1" dirty="0">
                <a:latin typeface="Tahoma" pitchFamily="34" charset="0"/>
                <a:ea typeface="Tahoma" pitchFamily="34" charset="0"/>
                <a:cs typeface="Tahoma" pitchFamily="34" charset="0"/>
              </a:rPr>
              <a:t>A </a:t>
            </a:r>
            <a:endParaRPr lang="en-US" sz="6000" dirty="0"/>
          </a:p>
        </p:txBody>
      </p:sp>
      <mc:AlternateContent xmlns:mc="http://schemas.openxmlformats.org/markup-compatibility/2006" xmlns:a14="http://schemas.microsoft.com/office/drawing/2010/main">
        <mc:Choice Requires="a14">
          <p:sp>
            <p:nvSpPr>
              <p:cNvPr id="2" name="Rectangle 1"/>
              <p:cNvSpPr/>
              <p:nvPr/>
            </p:nvSpPr>
            <p:spPr>
              <a:xfrm>
                <a:off x="3192567" y="9829800"/>
                <a:ext cx="13268220" cy="21729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6000" i="1" smtClean="0">
                              <a:latin typeface="Cambria Math" panose="02040503050406030204" pitchFamily="18" charset="0"/>
                            </a:rPr>
                          </m:ctrlPr>
                        </m:sSupPr>
                        <m:e>
                          <m:r>
                            <a:rPr lang="en-US" sz="6000">
                              <a:latin typeface="Cambria Math"/>
                            </a:rPr>
                            <m:t>𝑦</m:t>
                          </m:r>
                        </m:e>
                        <m:sup>
                          <m:r>
                            <a:rPr lang="en-US" sz="6000">
                              <a:latin typeface="Cambria Math"/>
                            </a:rPr>
                            <m:t>′</m:t>
                          </m:r>
                        </m:sup>
                      </m:sSup>
                      <m:r>
                        <a:rPr lang="en-US" sz="6000">
                          <a:latin typeface="Cambria Math"/>
                        </a:rPr>
                        <m:t>=</m:t>
                      </m:r>
                      <m:sSup>
                        <m:sSupPr>
                          <m:ctrlPr>
                            <a:rPr lang="en-US" sz="6000" b="1" i="1" smtClean="0">
                              <a:latin typeface="Cambria Math" panose="02040503050406030204" pitchFamily="18" charset="0"/>
                            </a:rPr>
                          </m:ctrlPr>
                        </m:sSupPr>
                        <m:e>
                          <m:d>
                            <m:dPr>
                              <m:ctrlPr>
                                <a:rPr lang="en-US" sz="6000" b="1" i="1">
                                  <a:latin typeface="Cambria Math" panose="02040503050406030204" pitchFamily="18" charset="0"/>
                                </a:rPr>
                              </m:ctrlPr>
                            </m:dPr>
                            <m:e>
                              <m:r>
                                <a:rPr lang="en-US" sz="6000" b="1">
                                  <a:latin typeface="Cambria Math"/>
                                </a:rPr>
                                <m:t>1+</m:t>
                              </m:r>
                              <m:rad>
                                <m:radPr>
                                  <m:degHide m:val="on"/>
                                  <m:ctrlPr>
                                    <a:rPr lang="en-US" sz="6000" b="1" i="1">
                                      <a:latin typeface="Cambria Math" panose="02040503050406030204" pitchFamily="18" charset="0"/>
                                    </a:rPr>
                                  </m:ctrlPr>
                                </m:radPr>
                                <m:deg/>
                                <m:e>
                                  <m:r>
                                    <a:rPr lang="en-US" sz="6000" b="1">
                                      <a:latin typeface="Cambria Math"/>
                                    </a:rPr>
                                    <m:t>𝑥</m:t>
                                  </m:r>
                                  <m:r>
                                    <a:rPr lang="en-US" sz="6000" b="1">
                                      <a:latin typeface="Cambria Math"/>
                                    </a:rPr>
                                    <m:t>+1</m:t>
                                  </m:r>
                                </m:e>
                              </m:rad>
                            </m:e>
                          </m:d>
                        </m:e>
                        <m:sup>
                          <m:r>
                            <a:rPr lang="en-US" sz="6000" b="1" i="1" smtClean="0">
                              <a:latin typeface="Cambria Math" panose="02040503050406030204" pitchFamily="18" charset="0"/>
                            </a:rPr>
                            <m:t>′</m:t>
                          </m:r>
                        </m:sup>
                      </m:sSup>
                      <m:r>
                        <a:rPr lang="en-US" sz="6000" b="1" i="1" smtClean="0">
                          <a:latin typeface="Cambria Math" panose="02040503050406030204" pitchFamily="18" charset="0"/>
                        </a:rPr>
                        <m:t>.</m:t>
                      </m:r>
                      <m:f>
                        <m:fPr>
                          <m:ctrlPr>
                            <a:rPr lang="en-US" sz="6000" i="1">
                              <a:latin typeface="Cambria Math" panose="02040503050406030204" pitchFamily="18" charset="0"/>
                            </a:rPr>
                          </m:ctrlPr>
                        </m:fPr>
                        <m:num>
                          <m:r>
                            <a:rPr lang="en-US" sz="6000">
                              <a:latin typeface="Cambria Math"/>
                            </a:rPr>
                            <m:t>1</m:t>
                          </m:r>
                        </m:num>
                        <m:den>
                          <m:d>
                            <m:dPr>
                              <m:ctrlPr>
                                <a:rPr lang="en-US" sz="6000" i="1">
                                  <a:latin typeface="Cambria Math" panose="02040503050406030204" pitchFamily="18" charset="0"/>
                                </a:rPr>
                              </m:ctrlPr>
                            </m:dPr>
                            <m:e>
                              <m:r>
                                <a:rPr lang="en-US" sz="6000">
                                  <a:latin typeface="Cambria Math"/>
                                </a:rPr>
                                <m:t>1+</m:t>
                              </m:r>
                              <m:rad>
                                <m:radPr>
                                  <m:degHide m:val="on"/>
                                  <m:ctrlPr>
                                    <a:rPr lang="en-US" sz="6000" i="1">
                                      <a:latin typeface="Cambria Math" panose="02040503050406030204" pitchFamily="18" charset="0"/>
                                    </a:rPr>
                                  </m:ctrlPr>
                                </m:radPr>
                                <m:deg/>
                                <m:e>
                                  <m:r>
                                    <a:rPr lang="en-US" sz="6000">
                                      <a:latin typeface="Cambria Math"/>
                                    </a:rPr>
                                    <m:t>𝑥</m:t>
                                  </m:r>
                                  <m:r>
                                    <a:rPr lang="en-US" sz="6000">
                                      <a:latin typeface="Cambria Math"/>
                                    </a:rPr>
                                    <m:t>+1</m:t>
                                  </m:r>
                                </m:e>
                              </m:rad>
                            </m:e>
                          </m:d>
                        </m:den>
                      </m:f>
                    </m:oMath>
                  </m:oMathPara>
                </a14:m>
                <a:endParaRPr lang="en-US" sz="6000" dirty="0"/>
              </a:p>
            </p:txBody>
          </p:sp>
        </mc:Choice>
        <mc:Fallback xmlns="">
          <p:sp>
            <p:nvSpPr>
              <p:cNvPr id="2" name="Rectangle 1"/>
              <p:cNvSpPr>
                <a:spLocks noRot="1" noChangeAspect="1" noMove="1" noResize="1" noEditPoints="1" noAdjustHandles="1" noChangeArrowheads="1" noChangeShapeType="1" noTextEdit="1"/>
              </p:cNvSpPr>
              <p:nvPr/>
            </p:nvSpPr>
            <p:spPr>
              <a:xfrm>
                <a:off x="3192567" y="9829800"/>
                <a:ext cx="13268220" cy="2172903"/>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5080360" y="9779000"/>
                <a:ext cx="8172750" cy="21729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6000" i="1">
                          <a:latin typeface="Cambria Math" panose="02040503050406030204" pitchFamily="18" charset="0"/>
                        </a:rPr>
                        <m:t>=</m:t>
                      </m:r>
                      <m:f>
                        <m:fPr>
                          <m:ctrlPr>
                            <a:rPr lang="en-US" sz="6000" i="1">
                              <a:latin typeface="Cambria Math" panose="02040503050406030204" pitchFamily="18" charset="0"/>
                            </a:rPr>
                          </m:ctrlPr>
                        </m:fPr>
                        <m:num>
                          <m:r>
                            <a:rPr lang="en-US" sz="6000">
                              <a:latin typeface="Cambria Math"/>
                            </a:rPr>
                            <m:t>1</m:t>
                          </m:r>
                        </m:num>
                        <m:den>
                          <m:r>
                            <a:rPr lang="en-US" sz="6000">
                              <a:latin typeface="Cambria Math"/>
                            </a:rPr>
                            <m:t>2</m:t>
                          </m:r>
                          <m:rad>
                            <m:radPr>
                              <m:degHide m:val="on"/>
                              <m:ctrlPr>
                                <a:rPr lang="en-US" sz="6000" i="1">
                                  <a:latin typeface="Cambria Math" panose="02040503050406030204" pitchFamily="18" charset="0"/>
                                </a:rPr>
                              </m:ctrlPr>
                            </m:radPr>
                            <m:deg/>
                            <m:e>
                              <m:r>
                                <a:rPr lang="en-US" sz="6000">
                                  <a:latin typeface="Cambria Math"/>
                                </a:rPr>
                                <m:t>𝑥</m:t>
                              </m:r>
                              <m:r>
                                <a:rPr lang="en-US" sz="6000">
                                  <a:latin typeface="Cambria Math"/>
                                </a:rPr>
                                <m:t>+1</m:t>
                              </m:r>
                            </m:e>
                          </m:rad>
                          <m:d>
                            <m:dPr>
                              <m:ctrlPr>
                                <a:rPr lang="en-US" sz="6000" i="1">
                                  <a:latin typeface="Cambria Math" panose="02040503050406030204" pitchFamily="18" charset="0"/>
                                </a:rPr>
                              </m:ctrlPr>
                            </m:dPr>
                            <m:e>
                              <m:r>
                                <a:rPr lang="en-US" sz="6000">
                                  <a:latin typeface="Cambria Math"/>
                                </a:rPr>
                                <m:t>1+</m:t>
                              </m:r>
                              <m:rad>
                                <m:radPr>
                                  <m:degHide m:val="on"/>
                                  <m:ctrlPr>
                                    <a:rPr lang="en-US" sz="6000" i="1">
                                      <a:latin typeface="Cambria Math" panose="02040503050406030204" pitchFamily="18" charset="0"/>
                                    </a:rPr>
                                  </m:ctrlPr>
                                </m:radPr>
                                <m:deg/>
                                <m:e>
                                  <m:r>
                                    <a:rPr lang="en-US" sz="6000">
                                      <a:latin typeface="Cambria Math"/>
                                    </a:rPr>
                                    <m:t>𝑥</m:t>
                                  </m:r>
                                  <m:r>
                                    <a:rPr lang="en-US" sz="6000">
                                      <a:latin typeface="Cambria Math"/>
                                    </a:rPr>
                                    <m:t>+1</m:t>
                                  </m:r>
                                </m:e>
                              </m:rad>
                            </m:e>
                          </m:d>
                        </m:den>
                      </m:f>
                    </m:oMath>
                  </m:oMathPara>
                </a14:m>
                <a:endParaRPr lang="en-US" sz="6000" dirty="0"/>
              </a:p>
            </p:txBody>
          </p:sp>
        </mc:Choice>
        <mc:Fallback xmlns="">
          <p:sp>
            <p:nvSpPr>
              <p:cNvPr id="4" name="Rectangle 3"/>
              <p:cNvSpPr>
                <a:spLocks noRot="1" noChangeAspect="1" noMove="1" noResize="1" noEditPoints="1" noAdjustHandles="1" noChangeArrowheads="1" noChangeShapeType="1" noTextEdit="1"/>
              </p:cNvSpPr>
              <p:nvPr/>
            </p:nvSpPr>
            <p:spPr>
              <a:xfrm>
                <a:off x="15080360" y="9779000"/>
                <a:ext cx="8172750" cy="2172903"/>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0207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50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1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50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76201" y="9151260"/>
            <a:ext cx="24463376" cy="3425754"/>
            <a:chOff x="184495" y="3636275"/>
            <a:chExt cx="11926984" cy="4646577"/>
          </a:xfrm>
        </p:grpSpPr>
        <p:sp>
          <p:nvSpPr>
            <p:cNvPr id="5" name="Rounded Rectangle 4"/>
            <p:cNvSpPr/>
            <p:nvPr/>
          </p:nvSpPr>
          <p:spPr>
            <a:xfrm>
              <a:off x="184495" y="3865217"/>
              <a:ext cx="11926984" cy="441763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6" name="Group 5"/>
            <p:cNvGrpSpPr/>
            <p:nvPr/>
          </p:nvGrpSpPr>
          <p:grpSpPr>
            <a:xfrm>
              <a:off x="203200" y="3636275"/>
              <a:ext cx="2342698" cy="1377612"/>
              <a:chOff x="1275608" y="6239450"/>
              <a:chExt cx="4592537" cy="2503054"/>
            </a:xfrm>
          </p:grpSpPr>
          <p:sp>
            <p:nvSpPr>
              <p:cNvPr id="7" name="Freeform 20"/>
              <p:cNvSpPr>
                <a:spLocks/>
              </p:cNvSpPr>
              <p:nvPr/>
            </p:nvSpPr>
            <p:spPr bwMode="auto">
              <a:xfrm rot="16200000" flipV="1">
                <a:off x="2622344" y="5496701"/>
                <a:ext cx="2419709" cy="4071892"/>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a:p>
            </p:txBody>
          </p:sp>
          <p:sp>
            <p:nvSpPr>
              <p:cNvPr id="8" name="TextBox 7"/>
              <p:cNvSpPr txBox="1"/>
              <p:nvPr/>
            </p:nvSpPr>
            <p:spPr>
              <a:xfrm>
                <a:off x="2187352" y="6239450"/>
                <a:ext cx="2749253" cy="2503054"/>
              </a:xfrm>
              <a:prstGeom prst="rect">
                <a:avLst/>
              </a:prstGeom>
              <a:noFill/>
            </p:spPr>
            <p:txBody>
              <a:bodyPr wrap="squar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3"/>
                <a:ext cx="852450" cy="2411556"/>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1" y="6378164"/>
                <a:ext cx="609074" cy="1731198"/>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p:grpSp>
        <p:nvGrpSpPr>
          <p:cNvPr id="20" name="Group 19"/>
          <p:cNvGrpSpPr/>
          <p:nvPr/>
        </p:nvGrpSpPr>
        <p:grpSpPr>
          <a:xfrm>
            <a:off x="290856" y="-11380"/>
            <a:ext cx="24041039" cy="3237230"/>
            <a:chOff x="534989" y="1869705"/>
            <a:chExt cx="23561504" cy="1930735"/>
          </a:xfrm>
        </p:grpSpPr>
        <p:grpSp>
          <p:nvGrpSpPr>
            <p:cNvPr id="21" name="Group 20"/>
            <p:cNvGrpSpPr/>
            <p:nvPr/>
          </p:nvGrpSpPr>
          <p:grpSpPr>
            <a:xfrm>
              <a:off x="534989" y="1869705"/>
              <a:ext cx="23561504" cy="1930735"/>
              <a:chOff x="534989" y="1647866"/>
              <a:chExt cx="23561504" cy="1930735"/>
            </a:xfrm>
          </p:grpSpPr>
          <p:sp>
            <p:nvSpPr>
              <p:cNvPr id="25" name="Rounded Rectangle 24"/>
              <p:cNvSpPr/>
              <p:nvPr/>
            </p:nvSpPr>
            <p:spPr bwMode="auto">
              <a:xfrm>
                <a:off x="755649" y="1720890"/>
                <a:ext cx="23340844"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0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0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0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0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0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0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0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solidFill>
                      <a:schemeClr val="tx1"/>
                    </a:solidFill>
                  </a:endParaRPr>
                </a:p>
              </p:txBody>
            </p:sp>
            <p:sp>
              <p:nvSpPr>
                <p:cNvPr id="31" name="TextBox 13"/>
                <p:cNvSpPr txBox="1">
                  <a:spLocks noChangeArrowheads="1"/>
                </p:cNvSpPr>
                <p:nvPr/>
              </p:nvSpPr>
              <p:spPr bwMode="auto">
                <a:xfrm>
                  <a:off x="1262858" y="1702079"/>
                  <a:ext cx="2658427" cy="60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19</a:t>
                  </a:r>
                </a:p>
              </p:txBody>
            </p:sp>
          </p:grpSp>
        </p:grpSp>
        <mc:AlternateContent xmlns:mc="http://schemas.openxmlformats.org/markup-compatibility/2006" xmlns:a14="http://schemas.microsoft.com/office/drawing/2010/main">
          <mc:Choice Requires="a14">
            <p:sp>
              <p:nvSpPr>
                <p:cNvPr id="23" name="Rectangle 22"/>
                <p:cNvSpPr/>
                <p:nvPr/>
              </p:nvSpPr>
              <p:spPr>
                <a:xfrm>
                  <a:off x="4049721" y="1939951"/>
                  <a:ext cx="17112190" cy="1707134"/>
                </a:xfrm>
                <a:prstGeom prst="rect">
                  <a:avLst/>
                </a:prstGeom>
                <a:noFill/>
              </p:spPr>
              <p:txBody>
                <a:bodyPr wrap="square" rtlCol="0">
                  <a:spAutoFit/>
                </a:bodyPr>
                <a:lstStyle/>
                <a:p>
                  <a:pPr defTabSz="0">
                    <a:tabLst>
                      <a:tab pos="0" algn="l"/>
                    </a:tabLst>
                  </a:pP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a:ea typeface="Times New Roman" pitchFamily="18" charset="0"/>
                      <a:cs typeface="Times New Roman" panose="02020603050405020304" pitchFamily="18" charset="0"/>
                    </a:rPr>
                    <a:t>Cho </a:t>
                  </a:r>
                  <a:r>
                    <a:rPr lang="en-US" sz="6000" dirty="0" err="1">
                      <a:ea typeface="Times New Roman" pitchFamily="18" charset="0"/>
                      <a:cs typeface="Times New Roman" panose="02020603050405020304" pitchFamily="18" charset="0"/>
                    </a:rPr>
                    <a:t>ba</a:t>
                  </a:r>
                  <a:r>
                    <a:rPr lang="en-US" sz="6000" dirty="0">
                      <a:ea typeface="Times New Roman" pitchFamily="18" charset="0"/>
                      <a:cs typeface="Times New Roman" panose="02020603050405020304" pitchFamily="18" charset="0"/>
                    </a:rPr>
                    <a:t> </a:t>
                  </a:r>
                  <a:r>
                    <a:rPr lang="en-US" sz="6000" dirty="0" err="1">
                      <a:ea typeface="Times New Roman" pitchFamily="18" charset="0"/>
                      <a:cs typeface="Times New Roman" panose="02020603050405020304" pitchFamily="18" charset="0"/>
                    </a:rPr>
                    <a:t>số</a:t>
                  </a:r>
                  <a:r>
                    <a:rPr lang="en-US" sz="6000" dirty="0">
                      <a:ea typeface="Times New Roman" pitchFamily="18" charset="0"/>
                      <a:cs typeface="Times New Roman" panose="02020603050405020304" pitchFamily="18" charset="0"/>
                    </a:rPr>
                    <a:t> </a:t>
                  </a:r>
                  <a:r>
                    <a:rPr lang="en-US" sz="6000" dirty="0" err="1">
                      <a:ea typeface="Times New Roman" pitchFamily="18" charset="0"/>
                      <a:cs typeface="Times New Roman" panose="02020603050405020304" pitchFamily="18" charset="0"/>
                    </a:rPr>
                    <a:t>thực</a:t>
                  </a:r>
                  <a:r>
                    <a:rPr lang="en-US" sz="6000" dirty="0">
                      <a:ea typeface="Times New Roman" pitchFamily="18" charset="0"/>
                      <a:cs typeface="Times New Roman" panose="02020603050405020304" pitchFamily="18" charset="0"/>
                    </a:rPr>
                    <a:t> </a:t>
                  </a:r>
                  <a:r>
                    <a:rPr lang="en-US" sz="6000" dirty="0" err="1">
                      <a:ea typeface="Times New Roman" pitchFamily="18" charset="0"/>
                      <a:cs typeface="Times New Roman" panose="02020603050405020304" pitchFamily="18" charset="0"/>
                    </a:rPr>
                    <a:t>dương</a:t>
                  </a:r>
                  <a:r>
                    <a:rPr lang="en-US" sz="6000" dirty="0">
                      <a:ea typeface="Times New Roman" pitchFamily="18" charset="0"/>
                      <a:cs typeface="Times New Roman" panose="02020603050405020304" pitchFamily="18" charset="0"/>
                    </a:rPr>
                    <a:t> </a:t>
                  </a:r>
                  <a:r>
                    <a:rPr lang="en-US" sz="6000" i="1" dirty="0" err="1">
                      <a:latin typeface="Cambria Math" pitchFamily="18" charset="0"/>
                      <a:ea typeface="Times New Roman" pitchFamily="18" charset="0"/>
                      <a:cs typeface="Times New Roman" panose="02020603050405020304" pitchFamily="18" charset="0"/>
                    </a:rPr>
                    <a:t>a,b,c</a:t>
                  </a:r>
                  <a:r>
                    <a:rPr lang="en-US" sz="6000" dirty="0">
                      <a:ea typeface="Times New Roman" pitchFamily="18" charset="0"/>
                      <a:cs typeface="Times New Roman" panose="02020603050405020304" pitchFamily="18" charset="0"/>
                    </a:rPr>
                    <a:t> </a:t>
                  </a:r>
                  <a:r>
                    <a:rPr lang="en-US" sz="6000" dirty="0" err="1">
                      <a:ea typeface="Times New Roman" pitchFamily="18" charset="0"/>
                      <a:cs typeface="Times New Roman" panose="02020603050405020304" pitchFamily="18" charset="0"/>
                    </a:rPr>
                    <a:t>khác</a:t>
                  </a:r>
                  <a:r>
                    <a:rPr lang="en-US" sz="6000" dirty="0">
                      <a:ea typeface="Times New Roman" pitchFamily="18" charset="0"/>
                      <a:cs typeface="Times New Roman" panose="02020603050405020304" pitchFamily="18" charset="0"/>
                    </a:rPr>
                    <a:t> </a:t>
                  </a:r>
                  <a:r>
                    <a:rPr lang="en-US" sz="6000" i="1" dirty="0">
                      <a:latin typeface="Cambria Math" pitchFamily="18" charset="0"/>
                      <a:ea typeface="Times New Roman" pitchFamily="18" charset="0"/>
                      <a:cs typeface="Times New Roman" panose="02020603050405020304" pitchFamily="18" charset="0"/>
                    </a:rPr>
                    <a:t>1</a:t>
                  </a:r>
                  <a:r>
                    <a:rPr lang="en-US" sz="6000" dirty="0">
                      <a:ea typeface="Times New Roman" pitchFamily="18" charset="0"/>
                      <a:cs typeface="Times New Roman" panose="02020603050405020304" pitchFamily="18" charset="0"/>
                    </a:rPr>
                    <a:t>. </a:t>
                  </a:r>
                  <a:r>
                    <a:rPr lang="en-US" sz="6000" dirty="0" err="1">
                      <a:ea typeface="Times New Roman" pitchFamily="18" charset="0"/>
                      <a:cs typeface="Times New Roman" panose="02020603050405020304" pitchFamily="18" charset="0"/>
                    </a:rPr>
                    <a:t>Đồ</a:t>
                  </a:r>
                  <a:r>
                    <a:rPr lang="en-US" sz="6000" dirty="0">
                      <a:ea typeface="Times New Roman" pitchFamily="18" charset="0"/>
                      <a:cs typeface="Times New Roman" panose="02020603050405020304" pitchFamily="18" charset="0"/>
                    </a:rPr>
                    <a:t> </a:t>
                  </a:r>
                  <a:r>
                    <a:rPr lang="en-US" sz="6000" dirty="0" err="1">
                      <a:ea typeface="Times New Roman" pitchFamily="18" charset="0"/>
                      <a:cs typeface="Times New Roman" panose="02020603050405020304" pitchFamily="18" charset="0"/>
                    </a:rPr>
                    <a:t>thị</a:t>
                  </a:r>
                  <a:r>
                    <a:rPr lang="en-US" sz="6000" dirty="0">
                      <a:ea typeface="Times New Roman" pitchFamily="18" charset="0"/>
                      <a:cs typeface="Times New Roman" panose="02020603050405020304" pitchFamily="18" charset="0"/>
                    </a:rPr>
                    <a:t> </a:t>
                  </a:r>
                  <a:r>
                    <a:rPr lang="en-US" sz="6000" dirty="0" err="1">
                      <a:ea typeface="Times New Roman" pitchFamily="18" charset="0"/>
                      <a:cs typeface="Times New Roman" panose="02020603050405020304" pitchFamily="18" charset="0"/>
                    </a:rPr>
                    <a:t>các</a:t>
                  </a:r>
                  <a:r>
                    <a:rPr lang="en-US" sz="6000" dirty="0">
                      <a:ea typeface="Times New Roman" pitchFamily="18" charset="0"/>
                      <a:cs typeface="Times New Roman" panose="02020603050405020304" pitchFamily="18" charset="0"/>
                    </a:rPr>
                    <a:t> </a:t>
                  </a:r>
                  <a:r>
                    <a:rPr lang="en-US" sz="6000" dirty="0" err="1">
                      <a:ea typeface="Times New Roman" pitchFamily="18" charset="0"/>
                      <a:cs typeface="Times New Roman" panose="02020603050405020304" pitchFamily="18" charset="0"/>
                    </a:rPr>
                    <a:t>hàm</a:t>
                  </a:r>
                  <a:r>
                    <a:rPr lang="en-US" sz="6000" dirty="0">
                      <a:ea typeface="Times New Roman" pitchFamily="18" charset="0"/>
                      <a:cs typeface="Times New Roman" panose="02020603050405020304" pitchFamily="18" charset="0"/>
                    </a:rPr>
                    <a:t> </a:t>
                  </a:r>
                  <a:r>
                    <a:rPr lang="en-US" sz="6000" dirty="0" err="1">
                      <a:ea typeface="Times New Roman" pitchFamily="18" charset="0"/>
                      <a:cs typeface="Times New Roman" panose="02020603050405020304" pitchFamily="18" charset="0"/>
                    </a:rPr>
                    <a:t>số</a:t>
                  </a:r>
                  <a:r>
                    <a:rPr lang="vi-VN" sz="6000" dirty="0">
                      <a:ea typeface="Times New Roman" pitchFamily="18" charset="0"/>
                      <a:cs typeface="Times New Roman" panose="02020603050405020304" pitchFamily="18" charset="0"/>
                    </a:rPr>
                    <a:t> </a:t>
                  </a:r>
                  <a14:m>
                    <m:oMath xmlns:m="http://schemas.openxmlformats.org/officeDocument/2006/math">
                      <m:r>
                        <a:rPr lang="en-US" sz="6000" i="1">
                          <a:latin typeface="Cambria Math"/>
                        </a:rPr>
                        <m:t>𝑦</m:t>
                      </m:r>
                      <m:r>
                        <a:rPr lang="en-US" sz="6000" i="1">
                          <a:latin typeface="Cambria Math"/>
                        </a:rPr>
                        <m:t>=</m:t>
                      </m:r>
                      <m:sSup>
                        <m:sSupPr>
                          <m:ctrlPr>
                            <a:rPr lang="en-US" sz="6000" i="1">
                              <a:latin typeface="Cambria Math" panose="02040503050406030204" pitchFamily="18" charset="0"/>
                            </a:rPr>
                          </m:ctrlPr>
                        </m:sSupPr>
                        <m:e>
                          <m:r>
                            <a:rPr lang="en-US" sz="6000" i="1">
                              <a:latin typeface="Cambria Math"/>
                            </a:rPr>
                            <m:t>𝑎</m:t>
                          </m:r>
                        </m:e>
                        <m:sup>
                          <m:r>
                            <a:rPr lang="en-US" sz="6000" i="1">
                              <a:latin typeface="Cambria Math"/>
                            </a:rPr>
                            <m:t>𝑥</m:t>
                          </m:r>
                        </m:sup>
                      </m:sSup>
                      <m:r>
                        <a:rPr lang="vi-VN" sz="6000" i="1">
                          <a:latin typeface="Cambria Math"/>
                        </a:rPr>
                        <m:t>,</m:t>
                      </m:r>
                      <m:r>
                        <a:rPr lang="en-US" sz="6000" i="1">
                          <a:latin typeface="Cambria Math"/>
                        </a:rPr>
                        <m:t>𝑦</m:t>
                      </m:r>
                      <m:r>
                        <a:rPr lang="en-US" sz="6000" i="1">
                          <a:latin typeface="Cambria Math"/>
                        </a:rPr>
                        <m:t>=</m:t>
                      </m:r>
                      <m:sSup>
                        <m:sSupPr>
                          <m:ctrlPr>
                            <a:rPr lang="en-US" sz="6000" i="1">
                              <a:latin typeface="Cambria Math" panose="02040503050406030204" pitchFamily="18" charset="0"/>
                            </a:rPr>
                          </m:ctrlPr>
                        </m:sSupPr>
                        <m:e>
                          <m:r>
                            <a:rPr lang="vi-VN" sz="6000" i="1">
                              <a:latin typeface="Cambria Math"/>
                            </a:rPr>
                            <m:t>𝑏</m:t>
                          </m:r>
                        </m:e>
                        <m:sup>
                          <m:r>
                            <a:rPr lang="en-US" sz="6000" i="1">
                              <a:latin typeface="Cambria Math"/>
                            </a:rPr>
                            <m:t>𝑥</m:t>
                          </m:r>
                        </m:sup>
                      </m:sSup>
                    </m:oMath>
                  </a14:m>
                  <a:r>
                    <a:rPr lang="vi-VN" sz="6000" dirty="0"/>
                    <a:t>,</a:t>
                  </a:r>
                  <a:r>
                    <a:rPr lang="en-US" sz="6000" dirty="0"/>
                    <a:t> </a:t>
                  </a:r>
                  <a14:m>
                    <m:oMath xmlns:m="http://schemas.openxmlformats.org/officeDocument/2006/math">
                      <m:r>
                        <a:rPr lang="en-US" sz="6000" i="1">
                          <a:latin typeface="Cambria Math"/>
                        </a:rPr>
                        <m:t>𝑦</m:t>
                      </m:r>
                      <m:r>
                        <a:rPr lang="en-US" sz="6000" i="1">
                          <a:latin typeface="Cambria Math"/>
                        </a:rPr>
                        <m:t>=</m:t>
                      </m:r>
                      <m:sSup>
                        <m:sSupPr>
                          <m:ctrlPr>
                            <a:rPr lang="en-US" sz="6000" i="1">
                              <a:latin typeface="Cambria Math" panose="02040503050406030204" pitchFamily="18" charset="0"/>
                            </a:rPr>
                          </m:ctrlPr>
                        </m:sSupPr>
                        <m:e>
                          <m:r>
                            <a:rPr lang="vi-VN" sz="6000" i="1">
                              <a:latin typeface="Cambria Math"/>
                            </a:rPr>
                            <m:t>𝑐</m:t>
                          </m:r>
                        </m:e>
                        <m:sup>
                          <m:r>
                            <a:rPr lang="en-US" sz="6000" i="1">
                              <a:latin typeface="Cambria Math"/>
                            </a:rPr>
                            <m:t>𝑥</m:t>
                          </m:r>
                        </m:sup>
                      </m:sSup>
                    </m:oMath>
                  </a14:m>
                  <a:r>
                    <a:rPr lang="en-US" sz="6000" dirty="0">
                      <a:ea typeface="Times New Roman" pitchFamily="18" charset="0"/>
                      <a:cs typeface="Times New Roman" panose="02020603050405020304" pitchFamily="18" charset="0"/>
                    </a:rPr>
                    <a:t> được </a:t>
                  </a:r>
                  <a:r>
                    <a:rPr lang="en-US" sz="6000" dirty="0" err="1">
                      <a:ea typeface="Times New Roman" pitchFamily="18" charset="0"/>
                      <a:cs typeface="Times New Roman" panose="02020603050405020304" pitchFamily="18" charset="0"/>
                    </a:rPr>
                    <a:t>cho</a:t>
                  </a:r>
                  <a:r>
                    <a:rPr lang="en-US" sz="6000" dirty="0">
                      <a:ea typeface="Times New Roman" pitchFamily="18" charset="0"/>
                      <a:cs typeface="Times New Roman" panose="02020603050405020304" pitchFamily="18" charset="0"/>
                    </a:rPr>
                    <a:t> </a:t>
                  </a:r>
                  <a:r>
                    <a:rPr lang="en-US" sz="6000" dirty="0" err="1">
                      <a:ea typeface="Times New Roman" pitchFamily="18" charset="0"/>
                      <a:cs typeface="Times New Roman" panose="02020603050405020304" pitchFamily="18" charset="0"/>
                    </a:rPr>
                    <a:t>trong</a:t>
                  </a:r>
                  <a:r>
                    <a:rPr lang="en-US" sz="6000" dirty="0">
                      <a:ea typeface="Times New Roman" pitchFamily="18" charset="0"/>
                      <a:cs typeface="Times New Roman" panose="02020603050405020304" pitchFamily="18" charset="0"/>
                    </a:rPr>
                    <a:t> </a:t>
                  </a:r>
                  <a:r>
                    <a:rPr lang="en-US" sz="6000" dirty="0" err="1">
                      <a:ea typeface="Times New Roman" pitchFamily="18" charset="0"/>
                      <a:cs typeface="Times New Roman" panose="02020603050405020304" pitchFamily="18" charset="0"/>
                    </a:rPr>
                    <a:t>hình</a:t>
                  </a:r>
                  <a:r>
                    <a:rPr lang="en-US" sz="6000" dirty="0">
                      <a:ea typeface="Times New Roman" pitchFamily="18" charset="0"/>
                      <a:cs typeface="Times New Roman" panose="02020603050405020304" pitchFamily="18" charset="0"/>
                    </a:rPr>
                    <a:t> </a:t>
                  </a:r>
                  <a:r>
                    <a:rPr lang="en-US" sz="6000" dirty="0" err="1">
                      <a:ea typeface="Times New Roman" pitchFamily="18" charset="0"/>
                      <a:cs typeface="Times New Roman" panose="02020603050405020304" pitchFamily="18" charset="0"/>
                    </a:rPr>
                    <a:t>vẽ</a:t>
                  </a:r>
                  <a:r>
                    <a:rPr lang="en-US" sz="6000" dirty="0">
                      <a:ea typeface="Times New Roman" pitchFamily="18" charset="0"/>
                      <a:cs typeface="Times New Roman" panose="02020603050405020304" pitchFamily="18" charset="0"/>
                    </a:rPr>
                    <a:t> </a:t>
                  </a:r>
                  <a:r>
                    <a:rPr lang="en-US" sz="6000" dirty="0" err="1">
                      <a:ea typeface="Times New Roman" pitchFamily="18" charset="0"/>
                      <a:cs typeface="Times New Roman" panose="02020603050405020304" pitchFamily="18" charset="0"/>
                    </a:rPr>
                    <a:t>bên</a:t>
                  </a:r>
                  <a:r>
                    <a:rPr lang="en-US" sz="6000" dirty="0">
                      <a:ea typeface="Times New Roman" pitchFamily="18" charset="0"/>
                      <a:cs typeface="Times New Roman" panose="02020603050405020304" pitchFamily="18" charset="0"/>
                    </a:rPr>
                    <a:t>. </a:t>
                  </a:r>
                  <a:r>
                    <a:rPr lang="en-US" sz="6000" dirty="0" err="1">
                      <a:ea typeface="Times New Roman" pitchFamily="18" charset="0"/>
                      <a:cs typeface="Times New Roman" panose="02020603050405020304" pitchFamily="18" charset="0"/>
                    </a:rPr>
                    <a:t>Mệnh</a:t>
                  </a:r>
                  <a:r>
                    <a:rPr lang="en-US" sz="6000" dirty="0">
                      <a:ea typeface="Times New Roman" pitchFamily="18" charset="0"/>
                      <a:cs typeface="Times New Roman" panose="02020603050405020304" pitchFamily="18" charset="0"/>
                    </a:rPr>
                    <a:t> </a:t>
                  </a:r>
                  <a:r>
                    <a:rPr lang="en-US" sz="6000" dirty="0" err="1">
                      <a:ea typeface="Times New Roman" pitchFamily="18" charset="0"/>
                      <a:cs typeface="Times New Roman" panose="02020603050405020304" pitchFamily="18" charset="0"/>
                    </a:rPr>
                    <a:t>đề</a:t>
                  </a:r>
                  <a:r>
                    <a:rPr lang="en-US" sz="6000" dirty="0">
                      <a:ea typeface="Times New Roman" pitchFamily="18" charset="0"/>
                      <a:cs typeface="Times New Roman" panose="02020603050405020304" pitchFamily="18" charset="0"/>
                    </a:rPr>
                    <a:t> </a:t>
                  </a:r>
                  <a:r>
                    <a:rPr lang="en-US" sz="6000" dirty="0" err="1">
                      <a:ea typeface="Times New Roman" pitchFamily="18" charset="0"/>
                      <a:cs typeface="Times New Roman" panose="02020603050405020304" pitchFamily="18" charset="0"/>
                    </a:rPr>
                    <a:t>nào</a:t>
                  </a:r>
                  <a:r>
                    <a:rPr lang="en-US" sz="6000" dirty="0">
                      <a:ea typeface="Times New Roman" pitchFamily="18" charset="0"/>
                      <a:cs typeface="Times New Roman" panose="02020603050405020304" pitchFamily="18" charset="0"/>
                    </a:rPr>
                    <a:t> </a:t>
                  </a:r>
                  <a:r>
                    <a:rPr lang="en-US" sz="6000" dirty="0" err="1">
                      <a:ea typeface="Times New Roman" pitchFamily="18" charset="0"/>
                      <a:cs typeface="Times New Roman" panose="02020603050405020304" pitchFamily="18" charset="0"/>
                    </a:rPr>
                    <a:t>dưới</a:t>
                  </a:r>
                  <a:r>
                    <a:rPr lang="en-US" sz="6000" dirty="0">
                      <a:ea typeface="Times New Roman" pitchFamily="18" charset="0"/>
                      <a:cs typeface="Times New Roman" panose="02020603050405020304" pitchFamily="18" charset="0"/>
                    </a:rPr>
                    <a:t> </a:t>
                  </a:r>
                  <a:r>
                    <a:rPr lang="en-US" sz="6000" dirty="0" err="1">
                      <a:ea typeface="Times New Roman" pitchFamily="18" charset="0"/>
                      <a:cs typeface="Times New Roman" panose="02020603050405020304" pitchFamily="18" charset="0"/>
                    </a:rPr>
                    <a:t>đây</a:t>
                  </a:r>
                  <a:r>
                    <a:rPr lang="en-US" sz="6000" dirty="0">
                      <a:ea typeface="Times New Roman" pitchFamily="18" charset="0"/>
                      <a:cs typeface="Times New Roman" panose="02020603050405020304" pitchFamily="18" charset="0"/>
                    </a:rPr>
                    <a:t> </a:t>
                  </a:r>
                  <a:r>
                    <a:rPr lang="en-US" sz="6000" dirty="0" err="1">
                      <a:ea typeface="Times New Roman" pitchFamily="18" charset="0"/>
                      <a:cs typeface="Times New Roman" panose="02020603050405020304" pitchFamily="18" charset="0"/>
                    </a:rPr>
                    <a:t>đúng</a:t>
                  </a:r>
                  <a:r>
                    <a:rPr lang="en-US" sz="6000" dirty="0">
                      <a:ea typeface="Times New Roman" pitchFamily="18" charset="0"/>
                      <a:cs typeface="Times New Roman" panose="02020603050405020304" pitchFamily="18" charset="0"/>
                    </a:rPr>
                    <a:t>?</a:t>
                  </a:r>
                </a:p>
              </p:txBody>
            </p:sp>
          </mc:Choice>
          <mc:Fallback xmlns="">
            <p:sp>
              <p:nvSpPr>
                <p:cNvPr id="23" name="Rectangle 22"/>
                <p:cNvSpPr>
                  <a:spLocks noRot="1" noChangeAspect="1" noMove="1" noResize="1" noEditPoints="1" noAdjustHandles="1" noChangeArrowheads="1" noChangeShapeType="1" noTextEdit="1"/>
                </p:cNvSpPr>
                <p:nvPr/>
              </p:nvSpPr>
              <p:spPr>
                <a:xfrm>
                  <a:off x="4049721" y="1939951"/>
                  <a:ext cx="17112190" cy="1707134"/>
                </a:xfrm>
                <a:prstGeom prst="rect">
                  <a:avLst/>
                </a:prstGeom>
                <a:blipFill rotWithShape="0">
                  <a:blip r:embed="rId2"/>
                  <a:stretch>
                    <a:fillRect l="-2095" t="-7021" b="-13404"/>
                  </a:stretch>
                </a:blipFill>
                <a:extLst/>
              </p:spPr>
              <p:txBody>
                <a:bodyPr/>
                <a:lstStyle/>
                <a:p>
                  <a:r>
                    <a:rPr lang="en-US">
                      <a:noFill/>
                    </a:rPr>
                    <a:t> </a:t>
                  </a:r>
                </a:p>
              </p:txBody>
            </p:sp>
          </mc:Fallback>
        </mc:AlternateContent>
      </p:grpSp>
      <p:grpSp>
        <p:nvGrpSpPr>
          <p:cNvPr id="12" name="Group 11"/>
          <p:cNvGrpSpPr/>
          <p:nvPr/>
        </p:nvGrpSpPr>
        <p:grpSpPr>
          <a:xfrm>
            <a:off x="468102" y="3561437"/>
            <a:ext cx="4943685" cy="2016530"/>
            <a:chOff x="-98370" y="1181972"/>
            <a:chExt cx="4676720" cy="618119"/>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0" name="Oval 69"/>
            <p:cNvSpPr/>
            <p:nvPr/>
          </p:nvSpPr>
          <p:spPr>
            <a:xfrm>
              <a:off x="-98370" y="1181972"/>
              <a:ext cx="1307065" cy="609111"/>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ahoma" pitchFamily="34" charset="0"/>
                  <a:ea typeface="Tahoma" pitchFamily="34" charset="0"/>
                  <a:cs typeface="Tahoma" pitchFamily="34" charset="0"/>
                </a:rPr>
                <a:t>A</a:t>
              </a:r>
              <a:endParaRPr lang="en-US" sz="6000" dirty="0"/>
            </a:p>
          </p:txBody>
        </p:sp>
        <mc:AlternateContent xmlns:mc="http://schemas.openxmlformats.org/markup-compatibility/2006" xmlns:a14="http://schemas.microsoft.com/office/drawing/2010/main">
          <mc:Choice Requires="a14">
            <p:sp>
              <p:nvSpPr>
                <p:cNvPr id="71" name="TextBox 70"/>
                <p:cNvSpPr txBox="1"/>
                <p:nvPr/>
              </p:nvSpPr>
              <p:spPr>
                <a:xfrm>
                  <a:off x="1358989" y="1274043"/>
                  <a:ext cx="3082802" cy="424969"/>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left"/>
                      </m:oMathParaPr>
                      <m:oMath xmlns:m="http://schemas.openxmlformats.org/officeDocument/2006/math">
                        <m:r>
                          <m:rPr>
                            <m:nor/>
                          </m:rPr>
                          <a:rPr lang="en-US" sz="6000" b="1" dirty="0"/>
                          <m:t>a</m:t>
                        </m:r>
                        <m:r>
                          <m:rPr>
                            <m:nor/>
                          </m:rPr>
                          <a:rPr lang="en-US" sz="6000" b="1" dirty="0"/>
                          <m:t>&lt;</m:t>
                        </m:r>
                        <m:r>
                          <m:rPr>
                            <m:nor/>
                          </m:rPr>
                          <a:rPr lang="en-US" sz="6000" b="1" dirty="0"/>
                          <m:t>b</m:t>
                        </m:r>
                        <m:r>
                          <m:rPr>
                            <m:nor/>
                          </m:rPr>
                          <a:rPr lang="en-US" sz="6000" b="1" dirty="0"/>
                          <m:t>&lt;</m:t>
                        </m:r>
                        <m:r>
                          <m:rPr>
                            <m:nor/>
                          </m:rPr>
                          <a:rPr lang="en-US" sz="6000" b="1" dirty="0"/>
                          <m:t>c</m:t>
                        </m:r>
                        <m:r>
                          <m:rPr>
                            <m:nor/>
                          </m:rPr>
                          <a:rPr lang="en-US" sz="6000" dirty="0"/>
                          <m:t>.	</m:t>
                        </m:r>
                      </m:oMath>
                    </m:oMathPara>
                  </a14:m>
                  <a:endParaRPr lang="en-US" sz="6000" dirty="0"/>
                </a:p>
              </p:txBody>
            </p:sp>
          </mc:Choice>
          <mc:Fallback xmlns="">
            <p:sp>
              <p:nvSpPr>
                <p:cNvPr id="71" name="TextBox 70"/>
                <p:cNvSpPr txBox="1">
                  <a:spLocks noRot="1" noChangeAspect="1" noMove="1" noResize="1" noEditPoints="1" noAdjustHandles="1" noChangeArrowheads="1" noChangeShapeType="1" noTextEdit="1"/>
                </p:cNvSpPr>
                <p:nvPr/>
              </p:nvSpPr>
              <p:spPr>
                <a:xfrm>
                  <a:off x="1358989" y="1274043"/>
                  <a:ext cx="3082802" cy="424969"/>
                </a:xfrm>
                <a:prstGeom prst="rect">
                  <a:avLst/>
                </a:prstGeom>
                <a:blipFill rotWithShape="0">
                  <a:blip r:embed="rId3"/>
                  <a:stretch>
                    <a:fillRect/>
                  </a:stretch>
                </a:blipFill>
              </p:spPr>
              <p:txBody>
                <a:bodyPr/>
                <a:lstStyle/>
                <a:p>
                  <a:r>
                    <a:rPr lang="en-US">
                      <a:noFill/>
                    </a:rPr>
                    <a:t> </a:t>
                  </a:r>
                </a:p>
              </p:txBody>
            </p:sp>
          </mc:Fallback>
        </mc:AlternateContent>
      </p:grpSp>
      <p:grpSp>
        <p:nvGrpSpPr>
          <p:cNvPr id="13" name="Group 12"/>
          <p:cNvGrpSpPr/>
          <p:nvPr/>
        </p:nvGrpSpPr>
        <p:grpSpPr>
          <a:xfrm>
            <a:off x="5535724" y="3484649"/>
            <a:ext cx="4371864" cy="2096509"/>
            <a:chOff x="4512591" y="1169255"/>
            <a:chExt cx="2993032" cy="641866"/>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66" name="Oval 65"/>
            <p:cNvSpPr/>
            <p:nvPr/>
          </p:nvSpPr>
          <p:spPr>
            <a:xfrm>
              <a:off x="4512591" y="1169255"/>
              <a:ext cx="1047498" cy="63474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ahoma" pitchFamily="34" charset="0"/>
                  <a:ea typeface="Tahoma" pitchFamily="34" charset="0"/>
                  <a:cs typeface="Tahoma" pitchFamily="34" charset="0"/>
                </a:rPr>
                <a:t>B</a:t>
              </a:r>
              <a:endParaRPr lang="en-US" sz="6000" dirty="0"/>
            </a:p>
          </p:txBody>
        </p:sp>
        <mc:AlternateContent xmlns:mc="http://schemas.openxmlformats.org/markup-compatibility/2006" xmlns:a14="http://schemas.microsoft.com/office/drawing/2010/main">
          <mc:Choice Requires="a14">
            <p:sp>
              <p:nvSpPr>
                <p:cNvPr id="68" name="TextBox 67"/>
                <p:cNvSpPr txBox="1"/>
                <p:nvPr/>
              </p:nvSpPr>
              <p:spPr>
                <a:xfrm>
                  <a:off x="5649087" y="1260862"/>
                  <a:ext cx="1344420" cy="449751"/>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left"/>
                      </m:oMathParaPr>
                      <m:oMath xmlns:m="http://schemas.openxmlformats.org/officeDocument/2006/math">
                        <m:r>
                          <m:rPr>
                            <m:nor/>
                          </m:rPr>
                          <a:rPr lang="en-US" sz="6000" b="1" dirty="0"/>
                          <m:t>a</m:t>
                        </m:r>
                        <m:r>
                          <m:rPr>
                            <m:nor/>
                          </m:rPr>
                          <a:rPr lang="en-US" sz="6000" b="1" dirty="0"/>
                          <m:t>&lt;</m:t>
                        </m:r>
                        <m:r>
                          <m:rPr>
                            <m:nor/>
                          </m:rPr>
                          <a:rPr lang="en-US" sz="6000" b="1" dirty="0"/>
                          <m:t>c</m:t>
                        </m:r>
                        <m:r>
                          <m:rPr>
                            <m:nor/>
                          </m:rPr>
                          <a:rPr lang="vi-VN" sz="6000" b="1" dirty="0"/>
                          <m:t>&lt;</m:t>
                        </m:r>
                        <m:r>
                          <m:rPr>
                            <m:nor/>
                          </m:rPr>
                          <a:rPr lang="en-US" sz="6000" b="1" dirty="0"/>
                          <m:t>b</m:t>
                        </m:r>
                        <m:r>
                          <m:rPr>
                            <m:nor/>
                          </m:rPr>
                          <a:rPr lang="en-US" sz="6000" b="1" dirty="0"/>
                          <m:t>.	</m:t>
                        </m:r>
                        <m:r>
                          <m:rPr>
                            <m:nor/>
                          </m:rPr>
                          <a:rPr lang="vi-VN" sz="6000" b="1" dirty="0"/>
                          <m:t>	</m:t>
                        </m:r>
                        <m:r>
                          <m:rPr>
                            <m:nor/>
                          </m:rPr>
                          <a:rPr lang="en-US" sz="6000"/>
                          <m:t>	</m:t>
                        </m:r>
                      </m:oMath>
                    </m:oMathPara>
                  </a14:m>
                  <a:endParaRPr lang="en-US" sz="6000" dirty="0"/>
                </a:p>
              </p:txBody>
            </p:sp>
          </mc:Choice>
          <mc:Fallback xmlns="">
            <p:sp>
              <p:nvSpPr>
                <p:cNvPr id="68" name="TextBox 67"/>
                <p:cNvSpPr txBox="1">
                  <a:spLocks noRot="1" noChangeAspect="1" noMove="1" noResize="1" noEditPoints="1" noAdjustHandles="1" noChangeArrowheads="1" noChangeShapeType="1" noTextEdit="1"/>
                </p:cNvSpPr>
                <p:nvPr/>
              </p:nvSpPr>
              <p:spPr>
                <a:xfrm>
                  <a:off x="5649087" y="1260862"/>
                  <a:ext cx="1344420" cy="449751"/>
                </a:xfrm>
                <a:prstGeom prst="rect">
                  <a:avLst/>
                </a:prstGeom>
                <a:blipFill rotWithShape="0">
                  <a:blip r:embed="rId4"/>
                  <a:stretch>
                    <a:fillRect r="-26625"/>
                  </a:stretch>
                </a:blipFill>
              </p:spPr>
              <p:txBody>
                <a:bodyPr/>
                <a:lstStyle/>
                <a:p>
                  <a:r>
                    <a:rPr lang="en-US">
                      <a:noFill/>
                    </a:rPr>
                    <a:t> </a:t>
                  </a:r>
                </a:p>
              </p:txBody>
            </p:sp>
          </mc:Fallback>
        </mc:AlternateContent>
      </p:grpSp>
      <p:grpSp>
        <p:nvGrpSpPr>
          <p:cNvPr id="14" name="Group 13"/>
          <p:cNvGrpSpPr/>
          <p:nvPr/>
        </p:nvGrpSpPr>
        <p:grpSpPr>
          <a:xfrm>
            <a:off x="468101" y="6339162"/>
            <a:ext cx="4943686" cy="2120713"/>
            <a:chOff x="7238265" y="1189787"/>
            <a:chExt cx="4759974" cy="621334"/>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3" name="Oval 72"/>
            <p:cNvSpPr/>
            <p:nvPr/>
          </p:nvSpPr>
          <p:spPr>
            <a:xfrm>
              <a:off x="7238265" y="1189787"/>
              <a:ext cx="1330333" cy="609984"/>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C</a:t>
              </a:r>
              <a:endParaRPr lang="en-US" sz="6000" dirty="0"/>
            </a:p>
          </p:txBody>
        </p:sp>
        <mc:AlternateContent xmlns:mc="http://schemas.openxmlformats.org/markup-compatibility/2006" xmlns:a14="http://schemas.microsoft.com/office/drawing/2010/main">
          <mc:Choice Requires="a14">
            <p:sp>
              <p:nvSpPr>
                <p:cNvPr id="74" name="TextBox 73"/>
                <p:cNvSpPr txBox="1"/>
                <p:nvPr/>
              </p:nvSpPr>
              <p:spPr>
                <a:xfrm>
                  <a:off x="8824613" y="1304558"/>
                  <a:ext cx="1596821" cy="406194"/>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left"/>
                      </m:oMathParaPr>
                      <m:oMath xmlns:m="http://schemas.openxmlformats.org/officeDocument/2006/math">
                        <m:r>
                          <m:rPr>
                            <m:nor/>
                          </m:rPr>
                          <a:rPr lang="en-US" sz="6000" b="1" dirty="0"/>
                          <m:t>b</m:t>
                        </m:r>
                        <m:r>
                          <m:rPr>
                            <m:nor/>
                          </m:rPr>
                          <a:rPr lang="en-US" sz="6000" b="1" dirty="0"/>
                          <m:t>&lt;</m:t>
                        </m:r>
                        <m:r>
                          <m:rPr>
                            <m:nor/>
                          </m:rPr>
                          <a:rPr lang="en-US" sz="6000" b="1" dirty="0"/>
                          <m:t>c</m:t>
                        </m:r>
                        <m:r>
                          <m:rPr>
                            <m:nor/>
                          </m:rPr>
                          <a:rPr lang="en-US" sz="6000" b="1" dirty="0"/>
                          <m:t>&lt;</m:t>
                        </m:r>
                        <m:r>
                          <m:rPr>
                            <m:nor/>
                          </m:rPr>
                          <a:rPr lang="en-US" sz="6000" b="1" dirty="0"/>
                          <m:t>a</m:t>
                        </m:r>
                        <m:r>
                          <m:rPr>
                            <m:nor/>
                          </m:rPr>
                          <a:rPr lang="en-US" sz="6000" dirty="0"/>
                          <m:t>.	</m:t>
                        </m:r>
                        <m:r>
                          <m:rPr>
                            <m:nor/>
                          </m:rPr>
                          <a:rPr lang="vi-VN" sz="6000" dirty="0"/>
                          <m:t>	</m:t>
                        </m:r>
                      </m:oMath>
                    </m:oMathPara>
                  </a14:m>
                  <a:endParaRPr lang="en-US" sz="6000" dirty="0"/>
                </a:p>
              </p:txBody>
            </p:sp>
          </mc:Choice>
          <mc:Fallback xmlns="">
            <p:sp>
              <p:nvSpPr>
                <p:cNvPr id="74" name="TextBox 73"/>
                <p:cNvSpPr txBox="1">
                  <a:spLocks noRot="1" noChangeAspect="1" noMove="1" noResize="1" noEditPoints="1" noAdjustHandles="1" noChangeArrowheads="1" noChangeShapeType="1" noTextEdit="1"/>
                </p:cNvSpPr>
                <p:nvPr/>
              </p:nvSpPr>
              <p:spPr>
                <a:xfrm>
                  <a:off x="8824613" y="1304558"/>
                  <a:ext cx="1596821" cy="406194"/>
                </a:xfrm>
                <a:prstGeom prst="rect">
                  <a:avLst/>
                </a:prstGeom>
                <a:blipFill rotWithShape="0">
                  <a:blip r:embed="rId5"/>
                  <a:stretch>
                    <a:fillRect r="-48897"/>
                  </a:stretch>
                </a:blipFill>
              </p:spPr>
              <p:txBody>
                <a:bodyPr/>
                <a:lstStyle/>
                <a:p>
                  <a:r>
                    <a:rPr lang="en-US">
                      <a:noFill/>
                    </a:rPr>
                    <a:t> </a:t>
                  </a:r>
                </a:p>
              </p:txBody>
            </p:sp>
          </mc:Fallback>
        </mc:AlternateContent>
      </p:grpSp>
      <p:grpSp>
        <p:nvGrpSpPr>
          <p:cNvPr id="3" name="Group 2"/>
          <p:cNvGrpSpPr/>
          <p:nvPr/>
        </p:nvGrpSpPr>
        <p:grpSpPr>
          <a:xfrm>
            <a:off x="5535723" y="6339161"/>
            <a:ext cx="4371864" cy="2105688"/>
            <a:chOff x="9382177" y="1169806"/>
            <a:chExt cx="2901083" cy="624274"/>
          </a:xfrm>
        </p:grpSpPr>
        <p:sp>
          <p:nvSpPr>
            <p:cNvPr id="75" name="Rectangle 74"/>
            <p:cNvSpPr/>
            <p:nvPr/>
          </p:nvSpPr>
          <p:spPr>
            <a:xfrm>
              <a:off x="9722940" y="1176812"/>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6" name="Oval 75"/>
            <p:cNvSpPr/>
            <p:nvPr/>
          </p:nvSpPr>
          <p:spPr>
            <a:xfrm>
              <a:off x="9382177" y="1169806"/>
              <a:ext cx="988218" cy="617268"/>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D</a:t>
              </a:r>
              <a:endParaRPr lang="en-US" sz="6000" dirty="0"/>
            </a:p>
          </p:txBody>
        </p:sp>
        <mc:AlternateContent xmlns:mc="http://schemas.openxmlformats.org/markup-compatibility/2006" xmlns:a14="http://schemas.microsoft.com/office/drawing/2010/main">
          <mc:Choice Requires="a14">
            <p:sp>
              <p:nvSpPr>
                <p:cNvPr id="77" name="TextBox 76"/>
                <p:cNvSpPr txBox="1"/>
                <p:nvPr/>
              </p:nvSpPr>
              <p:spPr>
                <a:xfrm>
                  <a:off x="10419077" y="1284709"/>
                  <a:ext cx="1338682" cy="372590"/>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left"/>
                      </m:oMathParaPr>
                      <m:oMath xmlns:m="http://schemas.openxmlformats.org/officeDocument/2006/math">
                        <m:r>
                          <m:rPr>
                            <m:nor/>
                          </m:rPr>
                          <a:rPr lang="en-US" sz="6000" b="1" dirty="0"/>
                          <m:t>c</m:t>
                        </m:r>
                        <m:r>
                          <m:rPr>
                            <m:nor/>
                          </m:rPr>
                          <a:rPr lang="en-US" sz="6000" b="1" dirty="0"/>
                          <m:t>&lt;</m:t>
                        </m:r>
                        <m:r>
                          <m:rPr>
                            <m:nor/>
                          </m:rPr>
                          <a:rPr lang="en-US" sz="6000" b="1" dirty="0"/>
                          <m:t>a</m:t>
                        </m:r>
                        <m:r>
                          <m:rPr>
                            <m:nor/>
                          </m:rPr>
                          <a:rPr lang="en-US" sz="6000" b="1" dirty="0"/>
                          <m:t>&lt;</m:t>
                        </m:r>
                        <m:r>
                          <m:rPr>
                            <m:nor/>
                          </m:rPr>
                          <a:rPr lang="en-US" sz="6000" b="1" dirty="0"/>
                          <m:t>b</m:t>
                        </m:r>
                        <m:r>
                          <m:rPr>
                            <m:nor/>
                          </m:rPr>
                          <a:rPr lang="en-US" sz="6000" dirty="0"/>
                          <m:t>.</m:t>
                        </m:r>
                      </m:oMath>
                    </m:oMathPara>
                  </a14:m>
                  <a:endParaRPr lang="en-US" sz="6000" dirty="0"/>
                </a:p>
              </p:txBody>
            </p:sp>
          </mc:Choice>
          <mc:Fallback xmlns="">
            <p:sp>
              <p:nvSpPr>
                <p:cNvPr id="77" name="TextBox 76"/>
                <p:cNvSpPr txBox="1">
                  <a:spLocks noRot="1" noChangeAspect="1" noMove="1" noResize="1" noEditPoints="1" noAdjustHandles="1" noChangeArrowheads="1" noChangeShapeType="1" noTextEdit="1"/>
                </p:cNvSpPr>
                <p:nvPr/>
              </p:nvSpPr>
              <p:spPr>
                <a:xfrm>
                  <a:off x="10419077" y="1284709"/>
                  <a:ext cx="1338682" cy="372590"/>
                </a:xfrm>
                <a:prstGeom prst="rect">
                  <a:avLst/>
                </a:prstGeom>
                <a:blipFill rotWithShape="0">
                  <a:blip r:embed="rId6"/>
                  <a:stretch>
                    <a:fillRect r="-22659"/>
                  </a:stretch>
                </a:blipFill>
              </p:spPr>
              <p:txBody>
                <a:bodyPr/>
                <a:lstStyle/>
                <a:p>
                  <a:r>
                    <a:rPr lang="en-US">
                      <a:noFill/>
                    </a:rPr>
                    <a:t> </a:t>
                  </a:r>
                </a:p>
              </p:txBody>
            </p:sp>
          </mc:Fallback>
        </mc:AlternateContent>
      </p:grpSp>
      <p:sp>
        <p:nvSpPr>
          <p:cNvPr id="94" name="Rectangle 93"/>
          <p:cNvSpPr/>
          <p:nvPr/>
        </p:nvSpPr>
        <p:spPr>
          <a:xfrm>
            <a:off x="16917987" y="8858381"/>
            <a:ext cx="2936705" cy="923340"/>
          </a:xfrm>
          <a:prstGeom prst="rect">
            <a:avLst/>
          </a:prstGeom>
          <a:noFill/>
        </p:spPr>
        <p:txBody>
          <a:bodyPr wrap="square" lIns="182889" tIns="91445" rIns="182889" bIns="91445" rtlCol="0">
            <a:spAutoFit/>
          </a:bodyPr>
          <a:lstStyle/>
          <a:p>
            <a:pPr algn="ctr"/>
            <a:r>
              <a:rPr lang="en-US" sz="4800" i="1" dirty="0">
                <a:solidFill>
                  <a:schemeClr val="tx1"/>
                </a:solidFill>
                <a:latin typeface="Cambria Math" pitchFamily="18" charset="0"/>
                <a:ea typeface="Cambria Math" pitchFamily="18" charset="0"/>
                <a:cs typeface="Times New Roman" pitchFamily="18" charset="0"/>
              </a:rPr>
              <a:t>“x=1"</a:t>
            </a:r>
          </a:p>
        </p:txBody>
      </p:sp>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sz="6000"/>
          </a:p>
        </p:txBody>
      </p:sp>
      <p:sp>
        <p:nvSpPr>
          <p:cNvPr id="49" name="Oval 48"/>
          <p:cNvSpPr/>
          <p:nvPr/>
        </p:nvSpPr>
        <p:spPr>
          <a:xfrm>
            <a:off x="5507146" y="3474190"/>
            <a:ext cx="1546947" cy="2088351"/>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000" b="1" dirty="0">
                <a:latin typeface="Tahoma" pitchFamily="34" charset="0"/>
                <a:ea typeface="Tahoma" pitchFamily="34" charset="0"/>
                <a:cs typeface="Tahoma" pitchFamily="34" charset="0"/>
              </a:rPr>
              <a:t>B</a:t>
            </a:r>
            <a:r>
              <a:rPr lang="en-US" sz="6000" b="1">
                <a:latin typeface="Tahoma" pitchFamily="34" charset="0"/>
                <a:ea typeface="Tahoma" pitchFamily="34" charset="0"/>
                <a:cs typeface="Tahoma" pitchFamily="34" charset="0"/>
              </a:rPr>
              <a:t> </a:t>
            </a:r>
            <a:endParaRPr lang="en-US" sz="6000" dirty="0"/>
          </a:p>
        </p:txBody>
      </p:sp>
      <p:pic>
        <p:nvPicPr>
          <p:cNvPr id="4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65187" y="3248528"/>
            <a:ext cx="7391400" cy="6795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Box 1"/>
              <p:cNvSpPr txBox="1"/>
              <p:nvPr/>
            </p:nvSpPr>
            <p:spPr>
              <a:xfrm>
                <a:off x="5636299" y="9601200"/>
                <a:ext cx="15167888" cy="1938992"/>
              </a:xfrm>
              <a:prstGeom prst="rect">
                <a:avLst/>
              </a:prstGeom>
              <a:noFill/>
            </p:spPr>
            <p:txBody>
              <a:bodyPr wrap="square" rtlCol="0">
                <a:spAutoFit/>
              </a:bodyPr>
              <a:lstStyle/>
              <a:p>
                <a:pPr defTabSz="0">
                  <a:tabLst>
                    <a:tab pos="0" algn="l"/>
                  </a:tabLst>
                </a:pPr>
                <a:r>
                  <a:rPr lang="vi-VN" sz="6000" dirty="0"/>
                  <a:t>Xét giao điểm của đường thẳng </a:t>
                </a:r>
                <a:endParaRPr lang="en-US" sz="6000" dirty="0"/>
              </a:p>
              <a:p>
                <a:pPr defTabSz="0">
                  <a:tabLst>
                    <a:tab pos="0" algn="l"/>
                  </a:tabLst>
                </a:pPr>
                <a14:m>
                  <m:oMath xmlns:m="http://schemas.openxmlformats.org/officeDocument/2006/math">
                    <m:r>
                      <a:rPr lang="vi-VN" sz="6000" i="1" dirty="0" smtClean="0">
                        <a:latin typeface="Cambria Math"/>
                      </a:rPr>
                      <m:t>𝑥</m:t>
                    </m:r>
                    <m:r>
                      <a:rPr lang="vi-VN" sz="6000" i="1" dirty="0" smtClean="0">
                        <a:latin typeface="Cambria Math"/>
                      </a:rPr>
                      <m:t>=1</m:t>
                    </m:r>
                  </m:oMath>
                </a14:m>
                <a:r>
                  <a:rPr lang="vi-VN" sz="6000" dirty="0"/>
                  <a:t> với ba đồ thị hàm số</a:t>
                </a:r>
                <a:r>
                  <a:rPr lang="en-US" sz="6000" dirty="0"/>
                  <a:t>. </a:t>
                </a:r>
              </a:p>
            </p:txBody>
          </p:sp>
        </mc:Choice>
        <mc:Fallback xmlns="">
          <p:sp>
            <p:nvSpPr>
              <p:cNvPr id="2" name="TextBox 1"/>
              <p:cNvSpPr txBox="1">
                <a:spLocks noRot="1" noChangeAspect="1" noMove="1" noResize="1" noEditPoints="1" noAdjustHandles="1" noChangeArrowheads="1" noChangeShapeType="1" noTextEdit="1"/>
              </p:cNvSpPr>
              <p:nvPr/>
            </p:nvSpPr>
            <p:spPr>
              <a:xfrm>
                <a:off x="5636299" y="9601200"/>
                <a:ext cx="15167888" cy="1938992"/>
              </a:xfrm>
              <a:prstGeom prst="rect">
                <a:avLst/>
              </a:prstGeom>
              <a:blipFill rotWithShape="1">
                <a:blip r:embed="rId8"/>
                <a:stretch>
                  <a:fillRect l="-2452" t="-10692" b="-20755"/>
                </a:stretch>
              </a:blipFill>
            </p:spPr>
            <p:txBody>
              <a:bodyPr/>
              <a:lstStyle/>
              <a:p>
                <a:r>
                  <a:rPr lang="en-US">
                    <a:noFill/>
                  </a:rPr>
                  <a:t> </a:t>
                </a:r>
              </a:p>
            </p:txBody>
          </p:sp>
        </mc:Fallback>
      </mc:AlternateContent>
      <p:cxnSp>
        <p:nvCxnSpPr>
          <p:cNvPr id="11" name="Straight Connector 10"/>
          <p:cNvCxnSpPr/>
          <p:nvPr/>
        </p:nvCxnSpPr>
        <p:spPr>
          <a:xfrm flipV="1">
            <a:off x="17984787" y="8421136"/>
            <a:ext cx="0" cy="494264"/>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7984787" y="6553200"/>
            <a:ext cx="0" cy="2345099"/>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7984787" y="6096000"/>
            <a:ext cx="0" cy="2881039"/>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39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left)">
                                      <p:cBhvr>
                                        <p:cTn id="36" dur="500"/>
                                        <p:tgtEl>
                                          <p:spTgt spid="9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down)">
                                      <p:cBhvr>
                                        <p:cTn id="51" dur="500"/>
                                        <p:tgtEl>
                                          <p:spTgt spid="53"/>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left)">
                                      <p:cBhvr>
                                        <p:cTn id="5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63" grpId="0" animBg="1"/>
      <p:bldP spid="49" grpId="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53914" y="7924800"/>
            <a:ext cx="23926873" cy="5050068"/>
            <a:chOff x="203200" y="3016145"/>
            <a:chExt cx="11961879" cy="6849742"/>
          </a:xfrm>
        </p:grpSpPr>
        <mc:AlternateContent xmlns:mc="http://schemas.openxmlformats.org/markup-compatibility/2006" xmlns:a14="http://schemas.microsoft.com/office/drawing/2010/main">
          <mc:Choice Requires="a14">
            <p:sp>
              <p:nvSpPr>
                <p:cNvPr id="5" name="Rounded Rectangle 4"/>
                <p:cNvSpPr/>
                <p:nvPr/>
              </p:nvSpPr>
              <p:spPr>
                <a:xfrm>
                  <a:off x="238095" y="3016145"/>
                  <a:ext cx="11926984" cy="684974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solidFill>
                      <a:srgbClr val="FF0000"/>
                    </a:solidFill>
                  </a:endParaRPr>
                </a:p>
                <a:p>
                  <a:r>
                    <a:rPr lang="en-US" sz="6000" dirty="0">
                      <a:solidFill>
                        <a:srgbClr val="FF0000"/>
                      </a:solidFill>
                    </a:rPr>
                    <a:t> </a:t>
                  </a:r>
                  <a:r>
                    <a:rPr lang="vi-VN" sz="6000" dirty="0">
                      <a:solidFill>
                        <a:schemeClr val="tx1"/>
                      </a:solidFill>
                    </a:rPr>
                    <a:t>Ta có</a:t>
                  </a:r>
                  <a:r>
                    <a:rPr lang="en-US" sz="6000" dirty="0">
                      <a:solidFill>
                        <a:schemeClr val="tx1"/>
                      </a:solidFill>
                    </a:rPr>
                    <a:t> </a:t>
                  </a:r>
                  <a14:m>
                    <m:oMath xmlns:m="http://schemas.openxmlformats.org/officeDocument/2006/math">
                      <m:r>
                        <a:rPr lang="en-US" sz="6000" i="1">
                          <a:solidFill>
                            <a:schemeClr val="tx1"/>
                          </a:solidFill>
                          <a:latin typeface="Cambria Math"/>
                        </a:rPr>
                        <m:t>𝑓</m:t>
                      </m:r>
                      <m:d>
                        <m:dPr>
                          <m:ctrlPr>
                            <a:rPr lang="en-US" sz="6000" i="1">
                              <a:solidFill>
                                <a:schemeClr val="tx1"/>
                              </a:solidFill>
                              <a:latin typeface="Cambria Math" panose="02040503050406030204" pitchFamily="18" charset="0"/>
                            </a:rPr>
                          </m:ctrlPr>
                        </m:dPr>
                        <m:e>
                          <m:r>
                            <a:rPr lang="en-US" sz="6000" i="1">
                              <a:solidFill>
                                <a:schemeClr val="tx1"/>
                              </a:solidFill>
                              <a:latin typeface="Cambria Math"/>
                            </a:rPr>
                            <m:t>𝑥</m:t>
                          </m:r>
                        </m:e>
                      </m:d>
                      <m:r>
                        <a:rPr lang="en-US" sz="6000" i="1">
                          <a:solidFill>
                            <a:schemeClr val="tx1"/>
                          </a:solidFill>
                          <a:latin typeface="Cambria Math"/>
                        </a:rPr>
                        <m:t>=</m:t>
                      </m:r>
                      <m:sSup>
                        <m:sSupPr>
                          <m:ctrlPr>
                            <a:rPr lang="en-US" sz="6000" i="1">
                              <a:solidFill>
                                <a:schemeClr val="tx1"/>
                              </a:solidFill>
                              <a:latin typeface="Cambria Math" panose="02040503050406030204" pitchFamily="18" charset="0"/>
                            </a:rPr>
                          </m:ctrlPr>
                        </m:sSupPr>
                        <m:e>
                          <m:r>
                            <a:rPr lang="en-US" sz="6000" i="1">
                              <a:solidFill>
                                <a:schemeClr val="tx1"/>
                              </a:solidFill>
                              <a:latin typeface="Cambria Math"/>
                            </a:rPr>
                            <m:t>𝑒</m:t>
                          </m:r>
                        </m:e>
                        <m:sup>
                          <m:f>
                            <m:fPr>
                              <m:ctrlPr>
                                <a:rPr lang="en-US" sz="6000" i="1">
                                  <a:solidFill>
                                    <a:schemeClr val="tx1"/>
                                  </a:solidFill>
                                  <a:latin typeface="Cambria Math" panose="02040503050406030204" pitchFamily="18" charset="0"/>
                                </a:rPr>
                              </m:ctrlPr>
                            </m:fPr>
                            <m:num>
                              <m:r>
                                <a:rPr lang="en-US" sz="6000" i="1">
                                  <a:solidFill>
                                    <a:schemeClr val="tx1"/>
                                  </a:solidFill>
                                  <a:latin typeface="Cambria Math"/>
                                </a:rPr>
                                <m:t>1</m:t>
                              </m:r>
                            </m:num>
                            <m:den>
                              <m:r>
                                <a:rPr lang="en-US" sz="6000" i="1">
                                  <a:solidFill>
                                    <a:schemeClr val="tx1"/>
                                  </a:solidFill>
                                  <a:latin typeface="Cambria Math"/>
                                </a:rPr>
                                <m:t>3</m:t>
                              </m:r>
                            </m:den>
                          </m:f>
                          <m:sSup>
                            <m:sSupPr>
                              <m:ctrlPr>
                                <a:rPr lang="en-US" sz="6000" i="1">
                                  <a:solidFill>
                                    <a:schemeClr val="tx1"/>
                                  </a:solidFill>
                                  <a:latin typeface="Cambria Math" panose="02040503050406030204" pitchFamily="18" charset="0"/>
                                </a:rPr>
                              </m:ctrlPr>
                            </m:sSupPr>
                            <m:e>
                              <m:r>
                                <a:rPr lang="en-US" sz="6000" i="1">
                                  <a:solidFill>
                                    <a:schemeClr val="tx1"/>
                                  </a:solidFill>
                                  <a:latin typeface="Cambria Math"/>
                                </a:rPr>
                                <m:t>𝑥</m:t>
                              </m:r>
                            </m:e>
                            <m:sup>
                              <m:r>
                                <a:rPr lang="en-US" sz="6000" i="1">
                                  <a:solidFill>
                                    <a:schemeClr val="tx1"/>
                                  </a:solidFill>
                                  <a:latin typeface="Cambria Math"/>
                                </a:rPr>
                                <m:t>3</m:t>
                              </m:r>
                            </m:sup>
                          </m:sSup>
                          <m:r>
                            <a:rPr lang="en-US" sz="6000" i="1">
                              <a:solidFill>
                                <a:schemeClr val="tx1"/>
                              </a:solidFill>
                              <a:latin typeface="Cambria Math"/>
                            </a:rPr>
                            <m:t>−</m:t>
                          </m:r>
                          <m:f>
                            <m:fPr>
                              <m:ctrlPr>
                                <a:rPr lang="en-US" sz="6000" i="1">
                                  <a:solidFill>
                                    <a:schemeClr val="tx1"/>
                                  </a:solidFill>
                                  <a:latin typeface="Cambria Math" panose="02040503050406030204" pitchFamily="18" charset="0"/>
                                </a:rPr>
                              </m:ctrlPr>
                            </m:fPr>
                            <m:num>
                              <m:r>
                                <a:rPr lang="en-US" sz="6000" i="1">
                                  <a:solidFill>
                                    <a:schemeClr val="tx1"/>
                                  </a:solidFill>
                                  <a:latin typeface="Cambria Math"/>
                                </a:rPr>
                                <m:t>3</m:t>
                              </m:r>
                            </m:num>
                            <m:den>
                              <m:r>
                                <a:rPr lang="en-US" sz="6000" i="1">
                                  <a:solidFill>
                                    <a:schemeClr val="tx1"/>
                                  </a:solidFill>
                                  <a:latin typeface="Cambria Math"/>
                                </a:rPr>
                                <m:t>2</m:t>
                              </m:r>
                            </m:den>
                          </m:f>
                          <m:sSup>
                            <m:sSupPr>
                              <m:ctrlPr>
                                <a:rPr lang="en-US" sz="6000" i="1">
                                  <a:solidFill>
                                    <a:schemeClr val="tx1"/>
                                  </a:solidFill>
                                  <a:latin typeface="Cambria Math" panose="02040503050406030204" pitchFamily="18" charset="0"/>
                                </a:rPr>
                              </m:ctrlPr>
                            </m:sSupPr>
                            <m:e>
                              <m:r>
                                <a:rPr lang="en-US" sz="6000" i="1">
                                  <a:solidFill>
                                    <a:schemeClr val="tx1"/>
                                  </a:solidFill>
                                  <a:latin typeface="Cambria Math"/>
                                </a:rPr>
                                <m:t>𝑥</m:t>
                              </m:r>
                            </m:e>
                            <m:sup>
                              <m:r>
                                <a:rPr lang="en-US" sz="6000" i="1">
                                  <a:solidFill>
                                    <a:schemeClr val="tx1"/>
                                  </a:solidFill>
                                  <a:latin typeface="Cambria Math"/>
                                </a:rPr>
                                <m:t>2</m:t>
                              </m:r>
                            </m:sup>
                          </m:sSup>
                        </m:sup>
                      </m:sSup>
                    </m:oMath>
                  </a14:m>
                  <a:r>
                    <a:rPr lang="vi-VN" sz="6000" dirty="0">
                      <a:solidFill>
                        <a:schemeClr val="tx1"/>
                      </a:solidFill>
                    </a:rPr>
                    <a:t> </a:t>
                  </a:r>
                  <a14:m>
                    <m:oMath xmlns:m="http://schemas.openxmlformats.org/officeDocument/2006/math">
                      <m:r>
                        <a:rPr lang="en-US" sz="6000" smtClean="0">
                          <a:solidFill>
                            <a:schemeClr val="tx1"/>
                          </a:solidFill>
                          <a:latin typeface="Cambria Math"/>
                        </a:rPr>
                        <m:t>⇒</m:t>
                      </m:r>
                    </m:oMath>
                  </a14:m>
                  <a:r>
                    <a:rPr lang="vi-VN" sz="6000" dirty="0">
                      <a:solidFill>
                        <a:schemeClr val="tx1"/>
                      </a:solidFill>
                    </a:rPr>
                    <a:t> </a:t>
                  </a:r>
                  <a14:m>
                    <m:oMath xmlns:m="http://schemas.openxmlformats.org/officeDocument/2006/math">
                      <m:r>
                        <a:rPr lang="en-US" sz="6000" i="1">
                          <a:solidFill>
                            <a:schemeClr val="tx1"/>
                          </a:solidFill>
                          <a:latin typeface="Cambria Math"/>
                        </a:rPr>
                        <m:t>𝑓</m:t>
                      </m:r>
                      <m:r>
                        <a:rPr lang="vi-VN" sz="6000" i="1">
                          <a:solidFill>
                            <a:schemeClr val="tx1"/>
                          </a:solidFill>
                          <a:latin typeface="Cambria Math"/>
                        </a:rPr>
                        <m:t>′</m:t>
                      </m:r>
                      <m:d>
                        <m:dPr>
                          <m:ctrlPr>
                            <a:rPr lang="en-US" sz="6000" i="1">
                              <a:solidFill>
                                <a:schemeClr val="tx1"/>
                              </a:solidFill>
                              <a:latin typeface="Cambria Math" panose="02040503050406030204" pitchFamily="18" charset="0"/>
                            </a:rPr>
                          </m:ctrlPr>
                        </m:dPr>
                        <m:e>
                          <m:r>
                            <a:rPr lang="en-US" sz="6000" i="1">
                              <a:solidFill>
                                <a:schemeClr val="tx1"/>
                              </a:solidFill>
                              <a:latin typeface="Cambria Math"/>
                            </a:rPr>
                            <m:t>𝑥</m:t>
                          </m:r>
                        </m:e>
                      </m:d>
                      <m:r>
                        <a:rPr lang="en-US" sz="6000" i="1">
                          <a:solidFill>
                            <a:schemeClr val="tx1"/>
                          </a:solidFill>
                          <a:latin typeface="Cambria Math"/>
                        </a:rPr>
                        <m:t>=</m:t>
                      </m:r>
                      <m:sSup>
                        <m:sSupPr>
                          <m:ctrlPr>
                            <a:rPr lang="en-US" sz="6000" i="1">
                              <a:solidFill>
                                <a:schemeClr val="tx1"/>
                              </a:solidFill>
                              <a:latin typeface="Cambria Math" panose="02040503050406030204" pitchFamily="18" charset="0"/>
                            </a:rPr>
                          </m:ctrlPr>
                        </m:sSupPr>
                        <m:e>
                          <m:r>
                            <a:rPr lang="vi-VN" sz="6000" i="1">
                              <a:solidFill>
                                <a:schemeClr val="tx1"/>
                              </a:solidFill>
                              <a:latin typeface="Cambria Math"/>
                            </a:rPr>
                            <m:t>(</m:t>
                          </m:r>
                          <m:sSup>
                            <m:sSupPr>
                              <m:ctrlPr>
                                <a:rPr lang="en-US" sz="6000" i="1">
                                  <a:solidFill>
                                    <a:schemeClr val="tx1"/>
                                  </a:solidFill>
                                  <a:latin typeface="Cambria Math" panose="02040503050406030204" pitchFamily="18" charset="0"/>
                                </a:rPr>
                              </m:ctrlPr>
                            </m:sSupPr>
                            <m:e>
                              <m:r>
                                <a:rPr lang="en-US" sz="6000" i="1">
                                  <a:solidFill>
                                    <a:schemeClr val="tx1"/>
                                  </a:solidFill>
                                  <a:latin typeface="Cambria Math"/>
                                </a:rPr>
                                <m:t>𝑥</m:t>
                              </m:r>
                            </m:e>
                            <m:sup>
                              <m:r>
                                <a:rPr lang="en-US" sz="6000" i="1">
                                  <a:solidFill>
                                    <a:schemeClr val="tx1"/>
                                  </a:solidFill>
                                  <a:latin typeface="Cambria Math"/>
                                </a:rPr>
                                <m:t>2</m:t>
                              </m:r>
                            </m:sup>
                          </m:sSup>
                          <m:r>
                            <a:rPr lang="vi-VN" sz="6000" i="1">
                              <a:solidFill>
                                <a:schemeClr val="tx1"/>
                              </a:solidFill>
                              <a:latin typeface="Cambria Math"/>
                            </a:rPr>
                            <m:t>−3</m:t>
                          </m:r>
                          <m:r>
                            <a:rPr lang="vi-VN" sz="6000" i="1">
                              <a:solidFill>
                                <a:schemeClr val="tx1"/>
                              </a:solidFill>
                              <a:latin typeface="Cambria Math"/>
                            </a:rPr>
                            <m:t>𝑥</m:t>
                          </m:r>
                          <m:r>
                            <a:rPr lang="vi-VN" sz="6000" i="1">
                              <a:solidFill>
                                <a:schemeClr val="tx1"/>
                              </a:solidFill>
                              <a:latin typeface="Cambria Math"/>
                            </a:rPr>
                            <m:t>)</m:t>
                          </m:r>
                          <m:r>
                            <a:rPr lang="en-US" sz="6000" i="1">
                              <a:solidFill>
                                <a:schemeClr val="tx1"/>
                              </a:solidFill>
                              <a:latin typeface="Cambria Math"/>
                            </a:rPr>
                            <m:t>𝑒</m:t>
                          </m:r>
                        </m:e>
                        <m:sup>
                          <m:f>
                            <m:fPr>
                              <m:ctrlPr>
                                <a:rPr lang="en-US" sz="6000" i="1">
                                  <a:solidFill>
                                    <a:schemeClr val="tx1"/>
                                  </a:solidFill>
                                  <a:latin typeface="Cambria Math" panose="02040503050406030204" pitchFamily="18" charset="0"/>
                                </a:rPr>
                              </m:ctrlPr>
                            </m:fPr>
                            <m:num>
                              <m:r>
                                <a:rPr lang="en-US" sz="6000" i="1">
                                  <a:solidFill>
                                    <a:schemeClr val="tx1"/>
                                  </a:solidFill>
                                  <a:latin typeface="Cambria Math"/>
                                </a:rPr>
                                <m:t>1</m:t>
                              </m:r>
                            </m:num>
                            <m:den>
                              <m:r>
                                <a:rPr lang="en-US" sz="6000" i="1">
                                  <a:solidFill>
                                    <a:schemeClr val="tx1"/>
                                  </a:solidFill>
                                  <a:latin typeface="Cambria Math"/>
                                </a:rPr>
                                <m:t>3</m:t>
                              </m:r>
                            </m:den>
                          </m:f>
                          <m:sSup>
                            <m:sSupPr>
                              <m:ctrlPr>
                                <a:rPr lang="en-US" sz="6000" i="1">
                                  <a:solidFill>
                                    <a:schemeClr val="tx1"/>
                                  </a:solidFill>
                                  <a:latin typeface="Cambria Math" panose="02040503050406030204" pitchFamily="18" charset="0"/>
                                </a:rPr>
                              </m:ctrlPr>
                            </m:sSupPr>
                            <m:e>
                              <m:r>
                                <a:rPr lang="en-US" sz="6000" i="1">
                                  <a:solidFill>
                                    <a:schemeClr val="tx1"/>
                                  </a:solidFill>
                                  <a:latin typeface="Cambria Math"/>
                                </a:rPr>
                                <m:t>𝑥</m:t>
                              </m:r>
                            </m:e>
                            <m:sup>
                              <m:r>
                                <a:rPr lang="en-US" sz="6000" i="1">
                                  <a:solidFill>
                                    <a:schemeClr val="tx1"/>
                                  </a:solidFill>
                                  <a:latin typeface="Cambria Math"/>
                                </a:rPr>
                                <m:t>3</m:t>
                              </m:r>
                            </m:sup>
                          </m:sSup>
                          <m:r>
                            <a:rPr lang="en-US" sz="6000" i="1">
                              <a:solidFill>
                                <a:schemeClr val="tx1"/>
                              </a:solidFill>
                              <a:latin typeface="Cambria Math"/>
                            </a:rPr>
                            <m:t>−</m:t>
                          </m:r>
                          <m:f>
                            <m:fPr>
                              <m:ctrlPr>
                                <a:rPr lang="en-US" sz="6000" i="1">
                                  <a:solidFill>
                                    <a:schemeClr val="tx1"/>
                                  </a:solidFill>
                                  <a:latin typeface="Cambria Math" panose="02040503050406030204" pitchFamily="18" charset="0"/>
                                </a:rPr>
                              </m:ctrlPr>
                            </m:fPr>
                            <m:num>
                              <m:r>
                                <a:rPr lang="en-US" sz="6000" i="1">
                                  <a:solidFill>
                                    <a:schemeClr val="tx1"/>
                                  </a:solidFill>
                                  <a:latin typeface="Cambria Math"/>
                                </a:rPr>
                                <m:t>3</m:t>
                              </m:r>
                            </m:num>
                            <m:den>
                              <m:r>
                                <a:rPr lang="en-US" sz="6000" i="1">
                                  <a:solidFill>
                                    <a:schemeClr val="tx1"/>
                                  </a:solidFill>
                                  <a:latin typeface="Cambria Math"/>
                                </a:rPr>
                                <m:t>2</m:t>
                              </m:r>
                            </m:den>
                          </m:f>
                          <m:sSup>
                            <m:sSupPr>
                              <m:ctrlPr>
                                <a:rPr lang="en-US" sz="6000" i="1">
                                  <a:solidFill>
                                    <a:schemeClr val="tx1"/>
                                  </a:solidFill>
                                  <a:latin typeface="Cambria Math" panose="02040503050406030204" pitchFamily="18" charset="0"/>
                                </a:rPr>
                              </m:ctrlPr>
                            </m:sSupPr>
                            <m:e>
                              <m:r>
                                <a:rPr lang="en-US" sz="6000" i="1">
                                  <a:solidFill>
                                    <a:schemeClr val="tx1"/>
                                  </a:solidFill>
                                  <a:latin typeface="Cambria Math"/>
                                </a:rPr>
                                <m:t>𝑥</m:t>
                              </m:r>
                            </m:e>
                            <m:sup>
                              <m:r>
                                <a:rPr lang="en-US" sz="6000" i="1">
                                  <a:solidFill>
                                    <a:schemeClr val="tx1"/>
                                  </a:solidFill>
                                  <a:latin typeface="Cambria Math"/>
                                </a:rPr>
                                <m:t>2</m:t>
                              </m:r>
                            </m:sup>
                          </m:sSup>
                        </m:sup>
                      </m:sSup>
                    </m:oMath>
                  </a14:m>
                  <a:endParaRPr lang="vi-VN" sz="6000" dirty="0">
                    <a:solidFill>
                      <a:schemeClr val="tx1"/>
                    </a:solidFill>
                  </a:endParaRPr>
                </a:p>
                <a:p>
                  <a:r>
                    <a:rPr lang="vi-VN" sz="6000" dirty="0">
                      <a:solidFill>
                        <a:schemeClr val="tx1"/>
                      </a:solidFill>
                    </a:rPr>
                    <a:t> </a:t>
                  </a:r>
                  <a14:m>
                    <m:oMath xmlns:m="http://schemas.openxmlformats.org/officeDocument/2006/math">
                      <m:sSup>
                        <m:sSupPr>
                          <m:ctrlPr>
                            <a:rPr lang="vi-VN" sz="6000" i="1">
                              <a:solidFill>
                                <a:schemeClr val="tx1"/>
                              </a:solidFill>
                              <a:latin typeface="Cambria Math" panose="02040503050406030204" pitchFamily="18" charset="0"/>
                            </a:rPr>
                          </m:ctrlPr>
                        </m:sSupPr>
                        <m:e>
                          <m:r>
                            <a:rPr lang="en-US" sz="6000" i="1">
                              <a:solidFill>
                                <a:schemeClr val="tx1"/>
                              </a:solidFill>
                              <a:latin typeface="Cambria Math"/>
                            </a:rPr>
                            <m:t>𝑓</m:t>
                          </m:r>
                        </m:e>
                        <m:sup>
                          <m:r>
                            <a:rPr lang="vi-VN" sz="6000" i="1">
                              <a:solidFill>
                                <a:schemeClr val="tx1"/>
                              </a:solidFill>
                              <a:latin typeface="Cambria Math"/>
                            </a:rPr>
                            <m:t>′</m:t>
                          </m:r>
                        </m:sup>
                      </m:sSup>
                      <m:d>
                        <m:dPr>
                          <m:ctrlPr>
                            <a:rPr lang="vi-VN" sz="6000" i="1">
                              <a:solidFill>
                                <a:schemeClr val="tx1"/>
                              </a:solidFill>
                              <a:latin typeface="Cambria Math" panose="02040503050406030204" pitchFamily="18" charset="0"/>
                            </a:rPr>
                          </m:ctrlPr>
                        </m:dPr>
                        <m:e>
                          <m:r>
                            <a:rPr lang="vi-VN" sz="6000" i="1">
                              <a:solidFill>
                                <a:schemeClr val="tx1"/>
                              </a:solidFill>
                              <a:latin typeface="Cambria Math"/>
                            </a:rPr>
                            <m:t>𝑥</m:t>
                          </m:r>
                        </m:e>
                      </m:d>
                      <m:r>
                        <a:rPr lang="vi-VN" sz="6000" i="1">
                          <a:solidFill>
                            <a:schemeClr val="tx1"/>
                          </a:solidFill>
                          <a:latin typeface="Cambria Math"/>
                        </a:rPr>
                        <m:t>&gt;0</m:t>
                      </m:r>
                      <m:r>
                        <a:rPr lang="en-US" sz="6000" i="1">
                          <a:solidFill>
                            <a:schemeClr val="tx1"/>
                          </a:solidFill>
                          <a:latin typeface="Cambria Math"/>
                        </a:rPr>
                        <m:t>⇔</m:t>
                      </m:r>
                      <m:sSup>
                        <m:sSupPr>
                          <m:ctrlPr>
                            <a:rPr lang="en-US" sz="6000" i="1">
                              <a:solidFill>
                                <a:schemeClr val="tx1"/>
                              </a:solidFill>
                              <a:latin typeface="Cambria Math" panose="02040503050406030204" pitchFamily="18" charset="0"/>
                            </a:rPr>
                          </m:ctrlPr>
                        </m:sSupPr>
                        <m:e>
                          <m:r>
                            <a:rPr lang="en-US" sz="6000" i="1">
                              <a:solidFill>
                                <a:schemeClr val="tx1"/>
                              </a:solidFill>
                              <a:latin typeface="Cambria Math"/>
                            </a:rPr>
                            <m:t>𝑥</m:t>
                          </m:r>
                        </m:e>
                        <m:sup>
                          <m:r>
                            <a:rPr lang="en-US" sz="6000" i="1">
                              <a:solidFill>
                                <a:schemeClr val="tx1"/>
                              </a:solidFill>
                              <a:latin typeface="Cambria Math"/>
                            </a:rPr>
                            <m:t>2</m:t>
                          </m:r>
                        </m:sup>
                      </m:sSup>
                      <m:r>
                        <a:rPr lang="vi-VN" sz="6000" i="1">
                          <a:solidFill>
                            <a:schemeClr val="tx1"/>
                          </a:solidFill>
                          <a:latin typeface="Cambria Math"/>
                        </a:rPr>
                        <m:t>−3</m:t>
                      </m:r>
                      <m:r>
                        <a:rPr lang="vi-VN" sz="6000" i="1">
                          <a:solidFill>
                            <a:schemeClr val="tx1"/>
                          </a:solidFill>
                          <a:latin typeface="Cambria Math"/>
                        </a:rPr>
                        <m:t>𝑥</m:t>
                      </m:r>
                    </m:oMath>
                  </a14:m>
                  <a:r>
                    <a:rPr lang="vi-VN" sz="6000" dirty="0">
                      <a:solidFill>
                        <a:schemeClr val="tx1"/>
                      </a:solidFill>
                    </a:rPr>
                    <a:t>&gt;0.</a:t>
                  </a:r>
                  <a:r>
                    <a:rPr lang="vi-VN" sz="6000" b="1" dirty="0">
                      <a:solidFill>
                        <a:schemeClr val="tx1"/>
                      </a:solidFill>
                    </a:rPr>
                    <a:t> </a:t>
                  </a:r>
                  <a:endParaRPr lang="en-US" sz="6000" dirty="0">
                    <a:solidFill>
                      <a:srgbClr val="FF0000"/>
                    </a:solidFill>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238095" y="3016145"/>
                  <a:ext cx="11926984" cy="6849742"/>
                </a:xfrm>
                <a:prstGeom prst="roundRect">
                  <a:avLst>
                    <a:gd name="adj" fmla="val 2239"/>
                  </a:avLst>
                </a:prstGeom>
                <a:blipFill rotWithShape="1">
                  <a:blip r:embed="rId2"/>
                  <a:stretch>
                    <a:fillRect l="-587"/>
                  </a:stretch>
                </a:blipFill>
                <a:ln w="19050">
                  <a:solidFill>
                    <a:schemeClr val="accent6">
                      <a:lumMod val="50000"/>
                    </a:schemeClr>
                  </a:solidFill>
                </a:ln>
                <a:effectLst>
                  <a:innerShdw blurRad="114300">
                    <a:prstClr val="black"/>
                  </a:innerShdw>
                </a:effectLst>
              </p:spPr>
              <p:txBody>
                <a:bodyPr/>
                <a:lstStyle/>
                <a:p>
                  <a:r>
                    <a:rPr lang="en-US">
                      <a:noFill/>
                    </a:rPr>
                    <a:t> </a:t>
                  </a:r>
                </a:p>
              </p:txBody>
            </p:sp>
          </mc:Fallback>
        </mc:AlternateContent>
        <p:grpSp>
          <p:nvGrpSpPr>
            <p:cNvPr id="6" name="Group 5"/>
            <p:cNvGrpSpPr/>
            <p:nvPr/>
          </p:nvGrpSpPr>
          <p:grpSpPr>
            <a:xfrm>
              <a:off x="203200" y="3636275"/>
              <a:ext cx="2342698" cy="1377612"/>
              <a:chOff x="1275608" y="6239450"/>
              <a:chExt cx="4592537" cy="2503054"/>
            </a:xfrm>
          </p:grpSpPr>
          <p:sp>
            <p:nvSpPr>
              <p:cNvPr id="7" name="Freeform 20"/>
              <p:cNvSpPr>
                <a:spLocks/>
              </p:cNvSpPr>
              <p:nvPr/>
            </p:nvSpPr>
            <p:spPr bwMode="auto">
              <a:xfrm rot="16200000" flipV="1">
                <a:off x="2622344" y="5496701"/>
                <a:ext cx="2419709" cy="4071892"/>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a:p>
            </p:txBody>
          </p:sp>
          <p:sp>
            <p:nvSpPr>
              <p:cNvPr id="8" name="TextBox 7"/>
              <p:cNvSpPr txBox="1"/>
              <p:nvPr/>
            </p:nvSpPr>
            <p:spPr>
              <a:xfrm>
                <a:off x="2187352" y="6239450"/>
                <a:ext cx="2749253" cy="2503054"/>
              </a:xfrm>
              <a:prstGeom prst="rect">
                <a:avLst/>
              </a:prstGeom>
              <a:noFill/>
            </p:spPr>
            <p:txBody>
              <a:bodyPr wrap="squar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3"/>
                <a:ext cx="852450" cy="2411556"/>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0" y="6378164"/>
                <a:ext cx="724357" cy="1731198"/>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p:grpSp>
        <p:nvGrpSpPr>
          <p:cNvPr id="20" name="Group 19"/>
          <p:cNvGrpSpPr/>
          <p:nvPr/>
        </p:nvGrpSpPr>
        <p:grpSpPr>
          <a:xfrm>
            <a:off x="290856" y="-40183"/>
            <a:ext cx="25606339" cy="2331163"/>
            <a:chOff x="534989" y="1845551"/>
            <a:chExt cx="25095581" cy="1954889"/>
          </a:xfrm>
        </p:grpSpPr>
        <p:grpSp>
          <p:nvGrpSpPr>
            <p:cNvPr id="21" name="Group 20"/>
            <p:cNvGrpSpPr/>
            <p:nvPr/>
          </p:nvGrpSpPr>
          <p:grpSpPr>
            <a:xfrm>
              <a:off x="534989" y="1869705"/>
              <a:ext cx="23561504" cy="1930735"/>
              <a:chOff x="534989" y="1647866"/>
              <a:chExt cx="23561504" cy="1930735"/>
            </a:xfrm>
          </p:grpSpPr>
          <p:sp>
            <p:nvSpPr>
              <p:cNvPr id="25" name="Rounded Rectangle 24"/>
              <p:cNvSpPr/>
              <p:nvPr/>
            </p:nvSpPr>
            <p:spPr bwMode="auto">
              <a:xfrm>
                <a:off x="755649" y="1720890"/>
                <a:ext cx="23340844"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0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0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0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0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0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0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0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solidFill>
                      <a:schemeClr val="tx1"/>
                    </a:solidFill>
                  </a:endParaRPr>
                </a:p>
              </p:txBody>
            </p:sp>
            <p:sp>
              <p:nvSpPr>
                <p:cNvPr id="31" name="TextBox 13"/>
                <p:cNvSpPr txBox="1">
                  <a:spLocks noChangeArrowheads="1"/>
                </p:cNvSpPr>
                <p:nvPr/>
              </p:nvSpPr>
              <p:spPr bwMode="auto">
                <a:xfrm>
                  <a:off x="1262858" y="1702079"/>
                  <a:ext cx="2658427"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20</a:t>
                  </a:r>
                </a:p>
              </p:txBody>
            </p:sp>
          </p:grpSp>
        </p:grpSp>
        <mc:AlternateContent xmlns:mc="http://schemas.openxmlformats.org/markup-compatibility/2006" xmlns:a14="http://schemas.microsoft.com/office/drawing/2010/main">
          <mc:Choice Requires="a14">
            <p:sp>
              <p:nvSpPr>
                <p:cNvPr id="23" name="Rectangle 22"/>
                <p:cNvSpPr/>
                <p:nvPr/>
              </p:nvSpPr>
              <p:spPr>
                <a:xfrm>
                  <a:off x="3388053" y="1845551"/>
                  <a:ext cx="22242517" cy="1141117"/>
                </a:xfrm>
                <a:prstGeom prst="rect">
                  <a:avLst/>
                </a:prstGeom>
                <a:noFill/>
              </p:spPr>
              <p:txBody>
                <a:bodyPr wrap="square" rtlCol="0">
                  <a:spAutoFit/>
                </a:bodyPr>
                <a:lstStyle/>
                <a:p>
                  <a:pPr algn="just">
                    <a:tabLst>
                      <a:tab pos="629920" algn="l"/>
                    </a:tabLst>
                  </a:pP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a:solidFill>
                        <a:srgbClr val="FF0000"/>
                      </a:solidFill>
                    </a:rPr>
                    <a:t> </a:t>
                  </a:r>
                  <a:r>
                    <a:rPr lang="vi-VN" sz="6000" dirty="0"/>
                    <a:t>Cho hà</a:t>
                  </a:r>
                  <a:r>
                    <a:rPr lang="en-US" sz="6000" dirty="0"/>
                    <a:t>m </a:t>
                  </a:r>
                  <a:r>
                    <a:rPr lang="en-US" sz="6000" dirty="0" err="1"/>
                    <a:t>số</a:t>
                  </a:r>
                  <a:r>
                    <a:rPr lang="en-US" sz="6000" dirty="0"/>
                    <a:t> </a:t>
                  </a:r>
                  <a14:m>
                    <m:oMath xmlns:m="http://schemas.openxmlformats.org/officeDocument/2006/math">
                      <m:r>
                        <a:rPr lang="en-US" sz="6000" i="1">
                          <a:latin typeface="Cambria Math"/>
                        </a:rPr>
                        <m:t>𝑓</m:t>
                      </m:r>
                      <m:d>
                        <m:dPr>
                          <m:ctrlPr>
                            <a:rPr lang="en-US" sz="6000" i="1">
                              <a:latin typeface="Cambria Math" panose="02040503050406030204" pitchFamily="18" charset="0"/>
                            </a:rPr>
                          </m:ctrlPr>
                        </m:dPr>
                        <m:e>
                          <m:r>
                            <a:rPr lang="en-US" sz="6000" i="1">
                              <a:latin typeface="Cambria Math"/>
                            </a:rPr>
                            <m:t>𝑥</m:t>
                          </m:r>
                        </m:e>
                      </m:d>
                      <m:r>
                        <a:rPr lang="en-US" sz="6000" i="1">
                          <a:latin typeface="Cambria Math"/>
                        </a:rPr>
                        <m:t>=</m:t>
                      </m:r>
                      <m:func>
                        <m:funcPr>
                          <m:ctrlPr>
                            <a:rPr lang="en-US" sz="6000" i="1">
                              <a:latin typeface="Cambria Math" panose="02040503050406030204" pitchFamily="18" charset="0"/>
                            </a:rPr>
                          </m:ctrlPr>
                        </m:funcPr>
                        <m:fName>
                          <m:sSup>
                            <m:sSupPr>
                              <m:ctrlPr>
                                <a:rPr lang="en-US" sz="6000" i="1">
                                  <a:latin typeface="Cambria Math" panose="02040503050406030204" pitchFamily="18" charset="0"/>
                                </a:rPr>
                              </m:ctrlPr>
                            </m:sSupPr>
                            <m:e>
                              <m:r>
                                <a:rPr lang="en-US" sz="6000" i="1">
                                  <a:latin typeface="Cambria Math"/>
                                </a:rPr>
                                <m:t>𝑒</m:t>
                              </m:r>
                            </m:e>
                            <m:sup>
                              <m:f>
                                <m:fPr>
                                  <m:ctrlPr>
                                    <a:rPr lang="en-US" sz="6000" i="1">
                                      <a:latin typeface="Cambria Math" panose="02040503050406030204" pitchFamily="18" charset="0"/>
                                    </a:rPr>
                                  </m:ctrlPr>
                                </m:fPr>
                                <m:num>
                                  <m:r>
                                    <a:rPr lang="en-US" sz="6000" i="1">
                                      <a:latin typeface="Cambria Math"/>
                                    </a:rPr>
                                    <m:t>1</m:t>
                                  </m:r>
                                </m:num>
                                <m:den>
                                  <m:r>
                                    <a:rPr lang="en-US" sz="6000" i="1">
                                      <a:latin typeface="Cambria Math"/>
                                    </a:rPr>
                                    <m:t>3</m:t>
                                  </m:r>
                                </m:den>
                              </m:f>
                              <m:sSup>
                                <m:sSupPr>
                                  <m:ctrlPr>
                                    <a:rPr lang="en-US" sz="6000" i="1">
                                      <a:latin typeface="Cambria Math" panose="02040503050406030204" pitchFamily="18" charset="0"/>
                                    </a:rPr>
                                  </m:ctrlPr>
                                </m:sSupPr>
                                <m:e>
                                  <m:r>
                                    <a:rPr lang="en-US" sz="6000" i="1">
                                      <a:latin typeface="Cambria Math"/>
                                    </a:rPr>
                                    <m:t>𝑥</m:t>
                                  </m:r>
                                </m:e>
                                <m:sup>
                                  <m:r>
                                    <a:rPr lang="en-US" sz="6000" i="1">
                                      <a:latin typeface="Cambria Math"/>
                                    </a:rPr>
                                    <m:t>3</m:t>
                                  </m:r>
                                </m:sup>
                              </m:sSup>
                              <m:r>
                                <a:rPr lang="en-US" sz="6000" i="1">
                                  <a:latin typeface="Cambria Math"/>
                                </a:rPr>
                                <m:t>−</m:t>
                              </m:r>
                              <m:f>
                                <m:fPr>
                                  <m:ctrlPr>
                                    <a:rPr lang="en-US" sz="6000" i="1">
                                      <a:latin typeface="Cambria Math" panose="02040503050406030204" pitchFamily="18" charset="0"/>
                                    </a:rPr>
                                  </m:ctrlPr>
                                </m:fPr>
                                <m:num>
                                  <m:r>
                                    <a:rPr lang="en-US" sz="6000" i="1">
                                      <a:latin typeface="Cambria Math"/>
                                    </a:rPr>
                                    <m:t>3</m:t>
                                  </m:r>
                                </m:num>
                                <m:den>
                                  <m:r>
                                    <a:rPr lang="en-US" sz="6000" i="1">
                                      <a:latin typeface="Cambria Math"/>
                                    </a:rPr>
                                    <m:t>2</m:t>
                                  </m:r>
                                </m:den>
                              </m:f>
                              <m:sSup>
                                <m:sSupPr>
                                  <m:ctrlPr>
                                    <a:rPr lang="en-US" sz="6000" i="1">
                                      <a:latin typeface="Cambria Math" panose="02040503050406030204" pitchFamily="18" charset="0"/>
                                    </a:rPr>
                                  </m:ctrlPr>
                                </m:sSupPr>
                                <m:e>
                                  <m:r>
                                    <a:rPr lang="en-US" sz="6000" i="1">
                                      <a:latin typeface="Cambria Math"/>
                                    </a:rPr>
                                    <m:t>𝑥</m:t>
                                  </m:r>
                                </m:e>
                                <m:sup>
                                  <m:r>
                                    <a:rPr lang="en-US" sz="6000" i="1">
                                      <a:latin typeface="Cambria Math"/>
                                    </a:rPr>
                                    <m:t>2</m:t>
                                  </m:r>
                                </m:sup>
                              </m:sSup>
                            </m:sup>
                          </m:sSup>
                        </m:fName>
                        <m:e/>
                      </m:func>
                    </m:oMath>
                  </a14:m>
                  <a:r>
                    <a:rPr lang="en-US" sz="6000" dirty="0"/>
                    <a:t>. </a:t>
                  </a:r>
                  <a:r>
                    <a:rPr lang="en-US" sz="6000" dirty="0" err="1"/>
                    <a:t>Tìm</a:t>
                  </a:r>
                  <a:r>
                    <a:rPr lang="en-US" sz="6000" dirty="0"/>
                    <a:t> </a:t>
                  </a:r>
                  <a:r>
                    <a:rPr lang="en-US" sz="6000" dirty="0" err="1"/>
                    <a:t>mệnh</a:t>
                  </a:r>
                  <a:r>
                    <a:rPr lang="en-US" sz="6000" dirty="0"/>
                    <a:t> </a:t>
                  </a:r>
                  <a:r>
                    <a:rPr lang="en-US" sz="6000" dirty="0" err="1"/>
                    <a:t>đề</a:t>
                  </a:r>
                  <a:r>
                    <a:rPr lang="en-US" sz="6000" dirty="0"/>
                    <a:t> </a:t>
                  </a:r>
                  <a:r>
                    <a:rPr lang="en-US" sz="6000" dirty="0" err="1"/>
                    <a:t>đúng</a:t>
                  </a:r>
                  <a:r>
                    <a:rPr lang="en-US" sz="6000" dirty="0"/>
                    <a:t>.</a:t>
                  </a:r>
                </a:p>
              </p:txBody>
            </p:sp>
          </mc:Choice>
          <mc:Fallback xmlns="">
            <p:sp>
              <p:nvSpPr>
                <p:cNvPr id="23" name="Rectangle 22"/>
                <p:cNvSpPr>
                  <a:spLocks noRot="1" noChangeAspect="1" noMove="1" noResize="1" noEditPoints="1" noAdjustHandles="1" noChangeArrowheads="1" noChangeShapeType="1" noTextEdit="1"/>
                </p:cNvSpPr>
                <p:nvPr/>
              </p:nvSpPr>
              <p:spPr>
                <a:xfrm>
                  <a:off x="3388053" y="1845551"/>
                  <a:ext cx="22242517" cy="1141117"/>
                </a:xfrm>
                <a:prstGeom prst="rect">
                  <a:avLst/>
                </a:prstGeom>
                <a:blipFill rotWithShape="0">
                  <a:blip r:embed="rId3"/>
                  <a:stretch>
                    <a:fillRect b="-29464"/>
                  </a:stretch>
                </a:blipFill>
                <a:extLst/>
              </p:spPr>
              <p:txBody>
                <a:bodyPr/>
                <a:lstStyle/>
                <a:p>
                  <a:r>
                    <a:rPr lang="en-US">
                      <a:noFill/>
                    </a:rPr>
                    <a:t> </a:t>
                  </a:r>
                </a:p>
              </p:txBody>
            </p:sp>
          </mc:Fallback>
        </mc:AlternateContent>
      </p:grpSp>
      <p:grpSp>
        <p:nvGrpSpPr>
          <p:cNvPr id="12" name="Group 11"/>
          <p:cNvGrpSpPr/>
          <p:nvPr/>
        </p:nvGrpSpPr>
        <p:grpSpPr>
          <a:xfrm>
            <a:off x="-191044" y="2626335"/>
            <a:ext cx="12676223" cy="5151562"/>
            <a:chOff x="185377" y="1169717"/>
            <a:chExt cx="4561571" cy="1312212"/>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0" name="Oval 69"/>
            <p:cNvSpPr/>
            <p:nvPr/>
          </p:nvSpPr>
          <p:spPr>
            <a:xfrm>
              <a:off x="185377" y="1182367"/>
              <a:ext cx="590085" cy="61306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ahoma" pitchFamily="34" charset="0"/>
                  <a:ea typeface="Tahoma" pitchFamily="34" charset="0"/>
                  <a:cs typeface="Tahoma" pitchFamily="34" charset="0"/>
                </a:rPr>
                <a:t>A</a:t>
              </a:r>
              <a:endParaRPr lang="en-US" sz="6000" dirty="0"/>
            </a:p>
          </p:txBody>
        </p:sp>
        <mc:AlternateContent xmlns:mc="http://schemas.openxmlformats.org/markup-compatibility/2006" xmlns:a14="http://schemas.microsoft.com/office/drawing/2010/main">
          <mc:Choice Requires="a14">
            <p:sp>
              <p:nvSpPr>
                <p:cNvPr id="71" name="TextBox 70"/>
                <p:cNvSpPr txBox="1"/>
                <p:nvPr/>
              </p:nvSpPr>
              <p:spPr>
                <a:xfrm>
                  <a:off x="569421" y="1169717"/>
                  <a:ext cx="4177527" cy="1312212"/>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m:rPr>
                            <m:nor/>
                          </m:rPr>
                          <a:rPr lang="en-US" sz="6000" dirty="0"/>
                          <m:t>H</m:t>
                        </m:r>
                        <m:r>
                          <m:rPr>
                            <m:nor/>
                          </m:rPr>
                          <a:rPr lang="en-US" sz="6000" dirty="0"/>
                          <m:t>à</m:t>
                        </m:r>
                        <m:r>
                          <m:rPr>
                            <m:nor/>
                          </m:rPr>
                          <a:rPr lang="en-US" sz="6000" dirty="0"/>
                          <m:t>m</m:t>
                        </m:r>
                        <m:r>
                          <m:rPr>
                            <m:nor/>
                          </m:rPr>
                          <a:rPr lang="en-US" sz="6000" dirty="0"/>
                          <m:t> </m:t>
                        </m:r>
                        <m:r>
                          <m:rPr>
                            <m:nor/>
                          </m:rPr>
                          <a:rPr lang="en-US" sz="6000" dirty="0"/>
                          <m:t>s</m:t>
                        </m:r>
                        <m:r>
                          <m:rPr>
                            <m:nor/>
                          </m:rPr>
                          <a:rPr lang="en-US" sz="6000" dirty="0"/>
                          <m:t>ố </m:t>
                        </m:r>
                        <m:r>
                          <a:rPr lang="en-US" sz="6000">
                            <a:latin typeface="Cambria Math"/>
                          </a:rPr>
                          <m:t>𝑓</m:t>
                        </m:r>
                        <m:d>
                          <m:dPr>
                            <m:ctrlPr>
                              <a:rPr lang="en-US" sz="6000" i="1">
                                <a:latin typeface="Cambria Math" panose="02040503050406030204" pitchFamily="18" charset="0"/>
                              </a:rPr>
                            </m:ctrlPr>
                          </m:dPr>
                          <m:e>
                            <m:r>
                              <a:rPr lang="en-US" sz="6000">
                                <a:latin typeface="Cambria Math"/>
                              </a:rPr>
                              <m:t>𝑥</m:t>
                            </m:r>
                          </m:e>
                        </m:d>
                        <m:r>
                          <m:rPr>
                            <m:nor/>
                          </m:rPr>
                          <a:rPr lang="en-US" sz="6000" dirty="0"/>
                          <m:t> </m:t>
                        </m:r>
                        <m:r>
                          <m:rPr>
                            <m:nor/>
                          </m:rPr>
                          <a:rPr lang="en-US" sz="6000" dirty="0" err="1"/>
                          <m:t>đồ</m:t>
                        </m:r>
                        <m:r>
                          <m:rPr>
                            <m:nor/>
                          </m:rPr>
                          <a:rPr lang="en-US" sz="6000" dirty="0" err="1"/>
                          <m:t>ng</m:t>
                        </m:r>
                        <m:r>
                          <m:rPr>
                            <m:nor/>
                          </m:rPr>
                          <a:rPr lang="en-US" sz="6000" dirty="0"/>
                          <m:t> </m:t>
                        </m:r>
                        <m:r>
                          <m:rPr>
                            <m:nor/>
                          </m:rPr>
                          <a:rPr lang="en-US" sz="6000" dirty="0" err="1"/>
                          <m:t>bi</m:t>
                        </m:r>
                        <m:r>
                          <m:rPr>
                            <m:nor/>
                          </m:rPr>
                          <a:rPr lang="en-US" sz="6000" dirty="0" err="1"/>
                          <m:t>ế</m:t>
                        </m:r>
                        <m:r>
                          <m:rPr>
                            <m:nor/>
                          </m:rPr>
                          <a:rPr lang="en-US" sz="6000" dirty="0" err="1"/>
                          <m:t>n</m:t>
                        </m:r>
                        <m:r>
                          <m:rPr>
                            <m:nor/>
                          </m:rPr>
                          <a:rPr lang="en-US" sz="6000" dirty="0"/>
                          <m:t> </m:t>
                        </m:r>
                        <m:r>
                          <m:rPr>
                            <m:nor/>
                          </m:rPr>
                          <a:rPr lang="en-US" sz="6000" dirty="0" err="1"/>
                          <m:t>tr</m:t>
                        </m:r>
                        <m:r>
                          <m:rPr>
                            <m:nor/>
                          </m:rPr>
                          <a:rPr lang="en-US" sz="6000" dirty="0" err="1"/>
                          <m:t>ê</m:t>
                        </m:r>
                        <m:r>
                          <m:rPr>
                            <m:nor/>
                          </m:rPr>
                          <a:rPr lang="en-US" sz="6000" dirty="0" err="1"/>
                          <m:t>n</m:t>
                        </m:r>
                        <m:r>
                          <m:rPr>
                            <m:nor/>
                          </m:rPr>
                          <a:rPr lang="en-US" sz="6000" dirty="0"/>
                          <m:t> </m:t>
                        </m:r>
                        <m:r>
                          <m:rPr>
                            <m:nor/>
                          </m:rPr>
                          <a:rPr lang="en-US" sz="6000" dirty="0" err="1"/>
                          <m:t>m</m:t>
                        </m:r>
                        <m:r>
                          <m:rPr>
                            <m:nor/>
                          </m:rPr>
                          <a:rPr lang="en-US" sz="6000" dirty="0" err="1"/>
                          <m:t>ỗ</m:t>
                        </m:r>
                        <m:r>
                          <m:rPr>
                            <m:nor/>
                          </m:rPr>
                          <a:rPr lang="en-US" sz="6000" dirty="0" err="1"/>
                          <m:t>i</m:t>
                        </m:r>
                        <m:r>
                          <m:rPr>
                            <m:nor/>
                          </m:rPr>
                          <a:rPr lang="en-US" sz="6000" dirty="0"/>
                          <m:t> </m:t>
                        </m:r>
                        <m:r>
                          <m:rPr>
                            <m:nor/>
                          </m:rPr>
                          <a:rPr lang="en-US" sz="6000" dirty="0" err="1"/>
                          <m:t>kho</m:t>
                        </m:r>
                        <m:r>
                          <m:rPr>
                            <m:nor/>
                          </m:rPr>
                          <a:rPr lang="en-US" sz="6000" dirty="0" err="1"/>
                          <m:t>ả</m:t>
                        </m:r>
                        <m:r>
                          <m:rPr>
                            <m:nor/>
                          </m:rPr>
                          <a:rPr lang="en-US" sz="6000" dirty="0" err="1"/>
                          <m:t>ng</m:t>
                        </m:r>
                        <m:r>
                          <m:rPr>
                            <m:nor/>
                          </m:rPr>
                          <a:rPr lang="en-US" sz="6000" dirty="0"/>
                          <m:t> </m:t>
                        </m:r>
                        <m:d>
                          <m:dPr>
                            <m:ctrlPr>
                              <a:rPr lang="en-US" sz="6000" i="1">
                                <a:latin typeface="Cambria Math" panose="02040503050406030204" pitchFamily="18" charset="0"/>
                              </a:rPr>
                            </m:ctrlPr>
                          </m:dPr>
                          <m:e>
                            <m:r>
                              <a:rPr lang="en-US" sz="6000">
                                <a:latin typeface="Cambria Math"/>
                              </a:rPr>
                              <m:t>−∞;0</m:t>
                            </m:r>
                          </m:e>
                        </m:d>
                        <m:r>
                          <m:rPr>
                            <m:nor/>
                          </m:rPr>
                          <a:rPr lang="en-US" sz="6000" dirty="0"/>
                          <m:t> </m:t>
                        </m:r>
                        <m:r>
                          <m:rPr>
                            <m:nor/>
                          </m:rPr>
                          <a:rPr lang="en-US" sz="6000" dirty="0" err="1"/>
                          <m:t>v</m:t>
                        </m:r>
                        <m:r>
                          <m:rPr>
                            <m:nor/>
                          </m:rPr>
                          <a:rPr lang="en-US" sz="6000" dirty="0" err="1"/>
                          <m:t>à </m:t>
                        </m:r>
                        <m:d>
                          <m:dPr>
                            <m:ctrlPr>
                              <a:rPr lang="en-US" sz="6000" i="1">
                                <a:latin typeface="Cambria Math" panose="02040503050406030204" pitchFamily="18" charset="0"/>
                              </a:rPr>
                            </m:ctrlPr>
                          </m:dPr>
                          <m:e>
                            <m:r>
                              <a:rPr lang="en-US" sz="6000">
                                <a:latin typeface="Cambria Math"/>
                              </a:rPr>
                              <m:t>3;+∞</m:t>
                            </m:r>
                          </m:e>
                        </m:d>
                        <m:r>
                          <m:rPr>
                            <m:nor/>
                          </m:rPr>
                          <a:rPr lang="pt-BR" sz="6000" dirty="0"/>
                          <m:t>.</m:t>
                        </m:r>
                      </m:oMath>
                    </m:oMathPara>
                  </a14:m>
                  <a:endParaRPr lang="en-US" sz="6000" dirty="0"/>
                </a:p>
              </p:txBody>
            </p:sp>
          </mc:Choice>
          <mc:Fallback xmlns="">
            <p:sp>
              <p:nvSpPr>
                <p:cNvPr id="71" name="TextBox 70"/>
                <p:cNvSpPr txBox="1">
                  <a:spLocks noRot="1" noChangeAspect="1" noMove="1" noResize="1" noEditPoints="1" noAdjustHandles="1" noChangeArrowheads="1" noChangeShapeType="1" noTextEdit="1"/>
                </p:cNvSpPr>
                <p:nvPr/>
              </p:nvSpPr>
              <p:spPr>
                <a:xfrm>
                  <a:off x="569421" y="1169717"/>
                  <a:ext cx="4177527" cy="1312212"/>
                </a:xfrm>
                <a:prstGeom prst="rect">
                  <a:avLst/>
                </a:prstGeom>
                <a:blipFill rotWithShape="0">
                  <a:blip r:embed="rId4"/>
                  <a:stretch>
                    <a:fillRect/>
                  </a:stretch>
                </a:blipFill>
              </p:spPr>
              <p:txBody>
                <a:bodyPr/>
                <a:lstStyle/>
                <a:p>
                  <a:r>
                    <a:rPr lang="en-US">
                      <a:noFill/>
                    </a:rPr>
                    <a:t> </a:t>
                  </a:r>
                </a:p>
              </p:txBody>
            </p:sp>
          </mc:Fallback>
        </mc:AlternateContent>
      </p:grpSp>
      <p:grpSp>
        <p:nvGrpSpPr>
          <p:cNvPr id="13" name="Group 12"/>
          <p:cNvGrpSpPr/>
          <p:nvPr/>
        </p:nvGrpSpPr>
        <p:grpSpPr>
          <a:xfrm>
            <a:off x="12254469" y="2521480"/>
            <a:ext cx="12132706" cy="2460319"/>
            <a:chOff x="4754081" y="1173240"/>
            <a:chExt cx="2751542" cy="637881"/>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66" name="Oval 65"/>
            <p:cNvSpPr/>
            <p:nvPr/>
          </p:nvSpPr>
          <p:spPr>
            <a:xfrm>
              <a:off x="4754081" y="1176381"/>
              <a:ext cx="336234" cy="63474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ahoma" pitchFamily="34" charset="0"/>
                  <a:ea typeface="Tahoma" pitchFamily="34" charset="0"/>
                  <a:cs typeface="Tahoma" pitchFamily="34" charset="0"/>
                </a:rPr>
                <a:t>B</a:t>
              </a:r>
              <a:endParaRPr lang="en-US" sz="6000" dirty="0"/>
            </a:p>
          </p:txBody>
        </p:sp>
        <mc:AlternateContent xmlns:mc="http://schemas.openxmlformats.org/markup-compatibility/2006" xmlns:a14="http://schemas.microsoft.com/office/drawing/2010/main">
          <mc:Choice Requires="a14">
            <p:sp>
              <p:nvSpPr>
                <p:cNvPr id="68" name="TextBox 67"/>
                <p:cNvSpPr txBox="1"/>
                <p:nvPr/>
              </p:nvSpPr>
              <p:spPr>
                <a:xfrm>
                  <a:off x="4937149" y="1173240"/>
                  <a:ext cx="2499126" cy="608214"/>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m:rPr>
                            <m:nor/>
                          </m:rPr>
                          <a:rPr lang="en-US" sz="6000" dirty="0"/>
                          <m:t>H</m:t>
                        </m:r>
                        <m:r>
                          <m:rPr>
                            <m:nor/>
                          </m:rPr>
                          <a:rPr lang="en-US" sz="6000" dirty="0"/>
                          <m:t>à</m:t>
                        </m:r>
                        <m:r>
                          <m:rPr>
                            <m:nor/>
                          </m:rPr>
                          <a:rPr lang="en-US" sz="6000" dirty="0"/>
                          <m:t>m</m:t>
                        </m:r>
                        <m:r>
                          <m:rPr>
                            <m:nor/>
                          </m:rPr>
                          <a:rPr lang="en-US" sz="6000" dirty="0"/>
                          <m:t> </m:t>
                        </m:r>
                        <m:r>
                          <m:rPr>
                            <m:nor/>
                          </m:rPr>
                          <a:rPr lang="en-US" sz="6000" dirty="0"/>
                          <m:t>s</m:t>
                        </m:r>
                        <m:r>
                          <m:rPr>
                            <m:nor/>
                          </m:rPr>
                          <a:rPr lang="en-US" sz="6000" dirty="0"/>
                          <m:t>ố </m:t>
                        </m:r>
                        <m:r>
                          <a:rPr lang="en-US" sz="6000">
                            <a:latin typeface="Cambria Math"/>
                          </a:rPr>
                          <m:t>𝑓</m:t>
                        </m:r>
                        <m:d>
                          <m:dPr>
                            <m:ctrlPr>
                              <a:rPr lang="en-US" sz="6000" i="1">
                                <a:latin typeface="Cambria Math" panose="02040503050406030204" pitchFamily="18" charset="0"/>
                              </a:rPr>
                            </m:ctrlPr>
                          </m:dPr>
                          <m:e>
                            <m:r>
                              <a:rPr lang="en-US" sz="6000">
                                <a:latin typeface="Cambria Math"/>
                              </a:rPr>
                              <m:t>𝑥</m:t>
                            </m:r>
                          </m:e>
                        </m:d>
                        <m:r>
                          <m:rPr>
                            <m:nor/>
                          </m:rPr>
                          <a:rPr lang="en-US" sz="6000" dirty="0"/>
                          <m:t> </m:t>
                        </m:r>
                        <m:r>
                          <m:rPr>
                            <m:nor/>
                          </m:rPr>
                          <a:rPr lang="en-US" sz="6000" dirty="0" err="1"/>
                          <m:t>đồ</m:t>
                        </m:r>
                        <m:r>
                          <m:rPr>
                            <m:nor/>
                          </m:rPr>
                          <a:rPr lang="en-US" sz="6000" dirty="0" err="1"/>
                          <m:t>ng</m:t>
                        </m:r>
                        <m:r>
                          <m:rPr>
                            <m:nor/>
                          </m:rPr>
                          <a:rPr lang="en-US" sz="6000" dirty="0"/>
                          <m:t> </m:t>
                        </m:r>
                        <m:r>
                          <m:rPr>
                            <m:nor/>
                          </m:rPr>
                          <a:rPr lang="en-US" sz="6000" dirty="0" err="1"/>
                          <m:t>bi</m:t>
                        </m:r>
                        <m:r>
                          <m:rPr>
                            <m:nor/>
                          </m:rPr>
                          <a:rPr lang="en-US" sz="6000" dirty="0" err="1"/>
                          <m:t>ế</m:t>
                        </m:r>
                        <m:r>
                          <m:rPr>
                            <m:nor/>
                          </m:rPr>
                          <a:rPr lang="en-US" sz="6000" dirty="0" err="1"/>
                          <m:t>n</m:t>
                        </m:r>
                        <m:r>
                          <m:rPr>
                            <m:nor/>
                          </m:rPr>
                          <a:rPr lang="en-US" sz="6000" dirty="0"/>
                          <m:t> </m:t>
                        </m:r>
                        <m:r>
                          <m:rPr>
                            <m:nor/>
                          </m:rPr>
                          <a:rPr lang="en-US" sz="6000" dirty="0" err="1"/>
                          <m:t>tr</m:t>
                        </m:r>
                        <m:r>
                          <m:rPr>
                            <m:nor/>
                          </m:rPr>
                          <a:rPr lang="en-US" sz="6000" dirty="0" err="1"/>
                          <m:t>ê</m:t>
                        </m:r>
                        <m:r>
                          <m:rPr>
                            <m:nor/>
                          </m:rPr>
                          <a:rPr lang="en-US" sz="6000" dirty="0" err="1"/>
                          <m:t>n</m:t>
                        </m:r>
                        <m:r>
                          <m:rPr>
                            <m:nor/>
                          </m:rPr>
                          <a:rPr lang="en-US" sz="6000" dirty="0"/>
                          <m:t> </m:t>
                        </m:r>
                        <m:r>
                          <m:rPr>
                            <m:nor/>
                          </m:rPr>
                          <a:rPr lang="en-US" sz="6000" dirty="0" err="1"/>
                          <m:t>kho</m:t>
                        </m:r>
                        <m:r>
                          <m:rPr>
                            <m:nor/>
                          </m:rPr>
                          <a:rPr lang="en-US" sz="6000" dirty="0" err="1"/>
                          <m:t>ả</m:t>
                        </m:r>
                        <m:r>
                          <m:rPr>
                            <m:nor/>
                          </m:rPr>
                          <a:rPr lang="en-US" sz="6000" dirty="0" err="1"/>
                          <m:t>ng</m:t>
                        </m:r>
                        <m:r>
                          <m:rPr>
                            <m:nor/>
                          </m:rPr>
                          <a:rPr lang="en-US" sz="6000" dirty="0"/>
                          <m:t> </m:t>
                        </m:r>
                        <m:d>
                          <m:dPr>
                            <m:ctrlPr>
                              <a:rPr lang="en-US" sz="6000" i="1">
                                <a:latin typeface="Cambria Math" panose="02040503050406030204" pitchFamily="18" charset="0"/>
                              </a:rPr>
                            </m:ctrlPr>
                          </m:dPr>
                          <m:e>
                            <m:r>
                              <a:rPr lang="en-US" sz="6000">
                                <a:latin typeface="Cambria Math"/>
                              </a:rPr>
                              <m:t>−∞;+∞</m:t>
                            </m:r>
                          </m:e>
                        </m:d>
                        <m:r>
                          <m:rPr>
                            <m:nor/>
                          </m:rPr>
                          <a:rPr lang="vi-VN" sz="6000" dirty="0"/>
                          <m:t>.</m:t>
                        </m:r>
                      </m:oMath>
                    </m:oMathPara>
                  </a14:m>
                  <a:endParaRPr lang="en-US" sz="60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937149" y="1173240"/>
                  <a:ext cx="2499126" cy="608214"/>
                </a:xfrm>
                <a:prstGeom prst="rect">
                  <a:avLst/>
                </a:prstGeom>
                <a:blipFill rotWithShape="0">
                  <a:blip r:embed="rId5"/>
                  <a:stretch>
                    <a:fillRect/>
                  </a:stretch>
                </a:blipFill>
              </p:spPr>
              <p:txBody>
                <a:bodyPr/>
                <a:lstStyle/>
                <a:p>
                  <a:r>
                    <a:rPr lang="en-US">
                      <a:noFill/>
                    </a:rPr>
                    <a:t> </a:t>
                  </a:r>
                </a:p>
              </p:txBody>
            </p:sp>
          </mc:Fallback>
        </mc:AlternateContent>
      </p:grpSp>
      <p:grpSp>
        <p:nvGrpSpPr>
          <p:cNvPr id="14" name="Group 13"/>
          <p:cNvGrpSpPr/>
          <p:nvPr/>
        </p:nvGrpSpPr>
        <p:grpSpPr>
          <a:xfrm>
            <a:off x="-70996" y="5393162"/>
            <a:ext cx="12047517" cy="2624710"/>
            <a:chOff x="7659018" y="1192319"/>
            <a:chExt cx="4339221" cy="681232"/>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3" name="Oval 72"/>
            <p:cNvSpPr/>
            <p:nvPr/>
          </p:nvSpPr>
          <p:spPr>
            <a:xfrm>
              <a:off x="7659018" y="1192319"/>
              <a:ext cx="607091" cy="609984"/>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C</a:t>
              </a:r>
              <a:endParaRPr lang="en-US" sz="6000" dirty="0"/>
            </a:p>
          </p:txBody>
        </p:sp>
        <mc:AlternateContent xmlns:mc="http://schemas.openxmlformats.org/markup-compatibility/2006" xmlns:a14="http://schemas.microsoft.com/office/drawing/2010/main">
          <mc:Choice Requires="a14">
            <p:sp>
              <p:nvSpPr>
                <p:cNvPr id="74" name="TextBox 73"/>
                <p:cNvSpPr txBox="1"/>
                <p:nvPr/>
              </p:nvSpPr>
              <p:spPr>
                <a:xfrm>
                  <a:off x="7890077" y="1231479"/>
                  <a:ext cx="4088639" cy="642072"/>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m:rPr>
                            <m:nor/>
                          </m:rPr>
                          <a:rPr lang="en-US" sz="6000" dirty="0"/>
                          <m:t>H</m:t>
                        </m:r>
                        <m:r>
                          <m:rPr>
                            <m:nor/>
                          </m:rPr>
                          <a:rPr lang="en-US" sz="6000" dirty="0"/>
                          <m:t>à</m:t>
                        </m:r>
                        <m:r>
                          <m:rPr>
                            <m:nor/>
                          </m:rPr>
                          <a:rPr lang="en-US" sz="6000" dirty="0"/>
                          <m:t>m</m:t>
                        </m:r>
                        <m:r>
                          <m:rPr>
                            <m:nor/>
                          </m:rPr>
                          <a:rPr lang="en-US" sz="6000" dirty="0"/>
                          <m:t> </m:t>
                        </m:r>
                        <m:r>
                          <m:rPr>
                            <m:nor/>
                          </m:rPr>
                          <a:rPr lang="en-US" sz="6000" dirty="0"/>
                          <m:t>s</m:t>
                        </m:r>
                        <m:r>
                          <m:rPr>
                            <m:nor/>
                          </m:rPr>
                          <a:rPr lang="en-US" sz="6000" dirty="0"/>
                          <m:t>ố </m:t>
                        </m:r>
                        <m:r>
                          <a:rPr lang="en-US" sz="6000">
                            <a:latin typeface="Cambria Math"/>
                          </a:rPr>
                          <m:t>𝑓</m:t>
                        </m:r>
                        <m:d>
                          <m:dPr>
                            <m:ctrlPr>
                              <a:rPr lang="en-US" sz="6000" i="1">
                                <a:latin typeface="Cambria Math" panose="02040503050406030204" pitchFamily="18" charset="0"/>
                              </a:rPr>
                            </m:ctrlPr>
                          </m:dPr>
                          <m:e>
                            <m:r>
                              <a:rPr lang="en-US" sz="6000">
                                <a:latin typeface="Cambria Math"/>
                              </a:rPr>
                              <m:t>𝑥</m:t>
                            </m:r>
                          </m:e>
                        </m:d>
                        <m:r>
                          <m:rPr>
                            <m:nor/>
                          </m:rPr>
                          <a:rPr lang="en-US" sz="6000" dirty="0"/>
                          <m:t> </m:t>
                        </m:r>
                        <m:r>
                          <m:rPr>
                            <m:nor/>
                          </m:rPr>
                          <a:rPr lang="en-US" sz="6000" dirty="0" err="1"/>
                          <m:t>đồ</m:t>
                        </m:r>
                        <m:r>
                          <m:rPr>
                            <m:nor/>
                          </m:rPr>
                          <a:rPr lang="en-US" sz="6000" dirty="0" err="1"/>
                          <m:t>ng</m:t>
                        </m:r>
                        <m:r>
                          <m:rPr>
                            <m:nor/>
                          </m:rPr>
                          <a:rPr lang="en-US" sz="6000" dirty="0"/>
                          <m:t> </m:t>
                        </m:r>
                        <m:r>
                          <m:rPr>
                            <m:nor/>
                          </m:rPr>
                          <a:rPr lang="en-US" sz="6000" dirty="0" err="1"/>
                          <m:t>bi</m:t>
                        </m:r>
                        <m:r>
                          <m:rPr>
                            <m:nor/>
                          </m:rPr>
                          <a:rPr lang="en-US" sz="6000" dirty="0" err="1"/>
                          <m:t>ế</m:t>
                        </m:r>
                        <m:r>
                          <m:rPr>
                            <m:nor/>
                          </m:rPr>
                          <a:rPr lang="en-US" sz="6000" dirty="0" err="1"/>
                          <m:t>n</m:t>
                        </m:r>
                        <m:r>
                          <m:rPr>
                            <m:nor/>
                          </m:rPr>
                          <a:rPr lang="en-US" sz="6000" dirty="0"/>
                          <m:t> </m:t>
                        </m:r>
                        <m:r>
                          <m:rPr>
                            <m:nor/>
                          </m:rPr>
                          <a:rPr lang="en-US" sz="6000" dirty="0" err="1"/>
                          <m:t>tr</m:t>
                        </m:r>
                        <m:r>
                          <m:rPr>
                            <m:nor/>
                          </m:rPr>
                          <a:rPr lang="en-US" sz="6000" dirty="0" err="1"/>
                          <m:t>ê</m:t>
                        </m:r>
                        <m:r>
                          <m:rPr>
                            <m:nor/>
                          </m:rPr>
                          <a:rPr lang="en-US" sz="6000" dirty="0" err="1"/>
                          <m:t>n</m:t>
                        </m:r>
                        <m:r>
                          <m:rPr>
                            <m:nor/>
                          </m:rPr>
                          <a:rPr lang="en-US" sz="6000" dirty="0"/>
                          <m:t> </m:t>
                        </m:r>
                        <m:r>
                          <m:rPr>
                            <m:nor/>
                          </m:rPr>
                          <a:rPr lang="en-US" sz="6000" dirty="0" err="1"/>
                          <m:t>kho</m:t>
                        </m:r>
                        <m:r>
                          <m:rPr>
                            <m:nor/>
                          </m:rPr>
                          <a:rPr lang="en-US" sz="6000" dirty="0" err="1"/>
                          <m:t>ả</m:t>
                        </m:r>
                        <m:r>
                          <m:rPr>
                            <m:nor/>
                          </m:rPr>
                          <a:rPr lang="en-US" sz="6000" dirty="0" err="1"/>
                          <m:t>ng</m:t>
                        </m:r>
                        <m:r>
                          <m:rPr>
                            <m:nor/>
                          </m:rPr>
                          <a:rPr lang="en-US" sz="6000" dirty="0"/>
                          <m:t> </m:t>
                        </m:r>
                        <m:d>
                          <m:dPr>
                            <m:ctrlPr>
                              <a:rPr lang="en-US" sz="6000" i="1">
                                <a:latin typeface="Cambria Math" panose="02040503050406030204" pitchFamily="18" charset="0"/>
                              </a:rPr>
                            </m:ctrlPr>
                          </m:dPr>
                          <m:e>
                            <m:r>
                              <a:rPr lang="en-US" sz="6000">
                                <a:latin typeface="Cambria Math"/>
                              </a:rPr>
                              <m:t>0;3</m:t>
                            </m:r>
                          </m:e>
                        </m:d>
                        <m:r>
                          <m:rPr>
                            <m:nor/>
                          </m:rPr>
                          <a:rPr lang="pt-BR" sz="6000" dirty="0"/>
                          <m:t>.</m:t>
                        </m:r>
                        <m:r>
                          <m:rPr>
                            <m:nor/>
                          </m:rPr>
                          <a:rPr lang="vi-VN" sz="6000" dirty="0"/>
                          <m:t>.</m:t>
                        </m:r>
                      </m:oMath>
                    </m:oMathPara>
                  </a14:m>
                  <a:endParaRPr lang="en-US" sz="6000" dirty="0"/>
                </a:p>
              </p:txBody>
            </p:sp>
          </mc:Choice>
          <mc:Fallback xmlns="">
            <p:sp>
              <p:nvSpPr>
                <p:cNvPr id="74" name="TextBox 73"/>
                <p:cNvSpPr txBox="1">
                  <a:spLocks noRot="1" noChangeAspect="1" noMove="1" noResize="1" noEditPoints="1" noAdjustHandles="1" noChangeArrowheads="1" noChangeShapeType="1" noTextEdit="1"/>
                </p:cNvSpPr>
                <p:nvPr/>
              </p:nvSpPr>
              <p:spPr>
                <a:xfrm>
                  <a:off x="7890077" y="1231479"/>
                  <a:ext cx="4088639" cy="642072"/>
                </a:xfrm>
                <a:prstGeom prst="rect">
                  <a:avLst/>
                </a:prstGeom>
                <a:blipFill rotWithShape="0">
                  <a:blip r:embed="rId6"/>
                  <a:stretch>
                    <a:fillRect/>
                  </a:stretch>
                </a:blipFill>
              </p:spPr>
              <p:txBody>
                <a:bodyPr/>
                <a:lstStyle/>
                <a:p>
                  <a:r>
                    <a:rPr lang="en-US">
                      <a:noFill/>
                    </a:rPr>
                    <a:t> </a:t>
                  </a:r>
                </a:p>
              </p:txBody>
            </p:sp>
          </mc:Fallback>
        </mc:AlternateContent>
      </p:grpSp>
      <p:grpSp>
        <p:nvGrpSpPr>
          <p:cNvPr id="3" name="Group 2"/>
          <p:cNvGrpSpPr/>
          <p:nvPr/>
        </p:nvGrpSpPr>
        <p:grpSpPr>
          <a:xfrm>
            <a:off x="12194777" y="5275283"/>
            <a:ext cx="12192398" cy="3249174"/>
            <a:chOff x="9363875" y="1182823"/>
            <a:chExt cx="2747604" cy="844064"/>
          </a:xfrm>
        </p:grpSpPr>
        <p:sp>
          <p:nvSpPr>
            <p:cNvPr id="75" name="Rectangle 74"/>
            <p:cNvSpPr/>
            <p:nvPr/>
          </p:nvSpPr>
          <p:spPr>
            <a:xfrm>
              <a:off x="9551159" y="118282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6" name="Oval 75"/>
            <p:cNvSpPr/>
            <p:nvPr/>
          </p:nvSpPr>
          <p:spPr>
            <a:xfrm>
              <a:off x="9363875" y="1182823"/>
              <a:ext cx="335514" cy="614121"/>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D</a:t>
              </a:r>
              <a:endParaRPr lang="en-US" sz="6000" dirty="0"/>
            </a:p>
          </p:txBody>
        </p:sp>
        <mc:AlternateContent xmlns:mc="http://schemas.openxmlformats.org/markup-compatibility/2006" xmlns:a14="http://schemas.microsoft.com/office/drawing/2010/main">
          <mc:Choice Requires="a14">
            <p:sp>
              <p:nvSpPr>
                <p:cNvPr id="77" name="TextBox 76"/>
                <p:cNvSpPr txBox="1"/>
                <p:nvPr/>
              </p:nvSpPr>
              <p:spPr>
                <a:xfrm>
                  <a:off x="9690726" y="1184276"/>
                  <a:ext cx="2404013" cy="842611"/>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m:rPr>
                            <m:nor/>
                          </m:rPr>
                          <a:rPr lang="en-US" sz="6000" dirty="0"/>
                          <m:t>H</m:t>
                        </m:r>
                        <m:r>
                          <m:rPr>
                            <m:nor/>
                          </m:rPr>
                          <a:rPr lang="en-US" sz="6000" dirty="0"/>
                          <m:t>à</m:t>
                        </m:r>
                        <m:r>
                          <m:rPr>
                            <m:nor/>
                          </m:rPr>
                          <a:rPr lang="en-US" sz="6000" dirty="0"/>
                          <m:t>m</m:t>
                        </m:r>
                        <m:r>
                          <m:rPr>
                            <m:nor/>
                          </m:rPr>
                          <a:rPr lang="en-US" sz="6000" dirty="0"/>
                          <m:t> </m:t>
                        </m:r>
                        <m:r>
                          <m:rPr>
                            <m:nor/>
                          </m:rPr>
                          <a:rPr lang="en-US" sz="6000" dirty="0"/>
                          <m:t>s</m:t>
                        </m:r>
                        <m:r>
                          <m:rPr>
                            <m:nor/>
                          </m:rPr>
                          <a:rPr lang="en-US" sz="6000" dirty="0"/>
                          <m:t>ố </m:t>
                        </m:r>
                        <m:r>
                          <a:rPr lang="en-US" sz="6000">
                            <a:latin typeface="Cambria Math"/>
                          </a:rPr>
                          <m:t>𝑓</m:t>
                        </m:r>
                        <m:d>
                          <m:dPr>
                            <m:ctrlPr>
                              <a:rPr lang="en-US" sz="6000" i="1">
                                <a:latin typeface="Cambria Math" panose="02040503050406030204" pitchFamily="18" charset="0"/>
                              </a:rPr>
                            </m:ctrlPr>
                          </m:dPr>
                          <m:e>
                            <m:r>
                              <a:rPr lang="en-US" sz="6000">
                                <a:latin typeface="Cambria Math"/>
                              </a:rPr>
                              <m:t>𝑥</m:t>
                            </m:r>
                          </m:e>
                        </m:d>
                        <m:r>
                          <m:rPr>
                            <m:nor/>
                          </m:rPr>
                          <a:rPr lang="en-US" sz="6000" dirty="0"/>
                          <m:t> </m:t>
                        </m:r>
                        <m:r>
                          <m:rPr>
                            <m:nor/>
                          </m:rPr>
                          <a:rPr lang="en-US" sz="6000" dirty="0" err="1"/>
                          <m:t>ngh</m:t>
                        </m:r>
                        <m:r>
                          <m:rPr>
                            <m:nor/>
                          </m:rPr>
                          <a:rPr lang="en-US" sz="6000" dirty="0" err="1"/>
                          <m:t>ị</m:t>
                        </m:r>
                        <m:r>
                          <m:rPr>
                            <m:nor/>
                          </m:rPr>
                          <a:rPr lang="en-US" sz="6000" dirty="0" err="1"/>
                          <m:t>ch</m:t>
                        </m:r>
                        <m:r>
                          <m:rPr>
                            <m:nor/>
                          </m:rPr>
                          <a:rPr lang="en-US" sz="6000" dirty="0"/>
                          <m:t> </m:t>
                        </m:r>
                        <m:r>
                          <m:rPr>
                            <m:nor/>
                          </m:rPr>
                          <a:rPr lang="en-US" sz="6000" dirty="0" err="1"/>
                          <m:t>bi</m:t>
                        </m:r>
                        <m:r>
                          <m:rPr>
                            <m:nor/>
                          </m:rPr>
                          <a:rPr lang="en-US" sz="6000" dirty="0" err="1"/>
                          <m:t>ế</m:t>
                        </m:r>
                        <m:r>
                          <m:rPr>
                            <m:nor/>
                          </m:rPr>
                          <a:rPr lang="en-US" sz="6000" dirty="0" err="1"/>
                          <m:t>n</m:t>
                        </m:r>
                        <m:r>
                          <m:rPr>
                            <m:nor/>
                          </m:rPr>
                          <a:rPr lang="en-US" sz="6000" dirty="0"/>
                          <m:t> </m:t>
                        </m:r>
                        <m:r>
                          <m:rPr>
                            <m:nor/>
                          </m:rPr>
                          <a:rPr lang="en-US" sz="6000" dirty="0" err="1"/>
                          <m:t>tr</m:t>
                        </m:r>
                        <m:r>
                          <m:rPr>
                            <m:nor/>
                          </m:rPr>
                          <a:rPr lang="en-US" sz="6000" dirty="0" err="1"/>
                          <m:t>ê</m:t>
                        </m:r>
                        <m:r>
                          <m:rPr>
                            <m:nor/>
                          </m:rPr>
                          <a:rPr lang="en-US" sz="6000" dirty="0" err="1"/>
                          <m:t>n</m:t>
                        </m:r>
                        <m:r>
                          <m:rPr>
                            <m:nor/>
                          </m:rPr>
                          <a:rPr lang="en-US" sz="6000" dirty="0"/>
                          <m:t> </m:t>
                        </m:r>
                        <m:r>
                          <m:rPr>
                            <m:nor/>
                          </m:rPr>
                          <a:rPr lang="en-US" sz="6000" dirty="0" err="1"/>
                          <m:t>m</m:t>
                        </m:r>
                        <m:r>
                          <m:rPr>
                            <m:nor/>
                          </m:rPr>
                          <a:rPr lang="en-US" sz="6000" dirty="0" err="1"/>
                          <m:t>ỗ</m:t>
                        </m:r>
                        <m:r>
                          <m:rPr>
                            <m:nor/>
                          </m:rPr>
                          <a:rPr lang="en-US" sz="6000" dirty="0" err="1"/>
                          <m:t>i</m:t>
                        </m:r>
                        <m:r>
                          <m:rPr>
                            <m:nor/>
                          </m:rPr>
                          <a:rPr lang="en-US" sz="6000" b="0" i="1" dirty="0" smtClean="0"/>
                          <m:t> </m:t>
                        </m:r>
                        <m:r>
                          <m:rPr>
                            <m:nor/>
                          </m:rPr>
                          <a:rPr lang="en-US" sz="6000" dirty="0" err="1"/>
                          <m:t>kho</m:t>
                        </m:r>
                        <m:r>
                          <m:rPr>
                            <m:nor/>
                          </m:rPr>
                          <a:rPr lang="en-US" sz="6000" dirty="0" err="1"/>
                          <m:t>ả</m:t>
                        </m:r>
                        <m:r>
                          <m:rPr>
                            <m:nor/>
                          </m:rPr>
                          <a:rPr lang="en-US" sz="6000" dirty="0" err="1"/>
                          <m:t>ng</m:t>
                        </m:r>
                        <m:r>
                          <m:rPr>
                            <m:nor/>
                          </m:rPr>
                          <a:rPr lang="en-US" sz="6000" dirty="0"/>
                          <m:t> </m:t>
                        </m:r>
                        <m:d>
                          <m:dPr>
                            <m:ctrlPr>
                              <a:rPr lang="en-US" sz="6000" i="1">
                                <a:latin typeface="Cambria Math" panose="02040503050406030204" pitchFamily="18" charset="0"/>
                              </a:rPr>
                            </m:ctrlPr>
                          </m:dPr>
                          <m:e>
                            <m:r>
                              <a:rPr lang="en-US" sz="6000">
                                <a:latin typeface="Cambria Math"/>
                              </a:rPr>
                              <m:t>−∞;0</m:t>
                            </m:r>
                          </m:e>
                        </m:d>
                        <m:r>
                          <m:rPr>
                            <m:nor/>
                          </m:rPr>
                          <a:rPr lang="en-US" sz="6000" dirty="0"/>
                          <m:t> </m:t>
                        </m:r>
                        <m:r>
                          <m:rPr>
                            <m:nor/>
                          </m:rPr>
                          <a:rPr lang="en-US" sz="6000" dirty="0" err="1"/>
                          <m:t>v</m:t>
                        </m:r>
                        <m:r>
                          <m:rPr>
                            <m:nor/>
                          </m:rPr>
                          <a:rPr lang="en-US" sz="6000" dirty="0" err="1"/>
                          <m:t>à </m:t>
                        </m:r>
                        <m:d>
                          <m:dPr>
                            <m:ctrlPr>
                              <a:rPr lang="en-US" sz="6000" i="1">
                                <a:latin typeface="Cambria Math" panose="02040503050406030204" pitchFamily="18" charset="0"/>
                              </a:rPr>
                            </m:ctrlPr>
                          </m:dPr>
                          <m:e>
                            <m:r>
                              <a:rPr lang="en-US" sz="6000">
                                <a:latin typeface="Cambria Math"/>
                              </a:rPr>
                              <m:t>3;+∞</m:t>
                            </m:r>
                          </m:e>
                        </m:d>
                        <m:r>
                          <m:rPr>
                            <m:nor/>
                          </m:rPr>
                          <a:rPr lang="en-US" sz="6000" dirty="0"/>
                          <m:t>.</m:t>
                        </m:r>
                      </m:oMath>
                    </m:oMathPara>
                  </a14:m>
                  <a:endParaRPr lang="en-US" sz="6000" dirty="0"/>
                </a:p>
              </p:txBody>
            </p:sp>
          </mc:Choice>
          <mc:Fallback xmlns="">
            <p:sp>
              <p:nvSpPr>
                <p:cNvPr id="77" name="TextBox 76"/>
                <p:cNvSpPr txBox="1">
                  <a:spLocks noRot="1" noChangeAspect="1" noMove="1" noResize="1" noEditPoints="1" noAdjustHandles="1" noChangeArrowheads="1" noChangeShapeType="1" noTextEdit="1"/>
                </p:cNvSpPr>
                <p:nvPr/>
              </p:nvSpPr>
              <p:spPr>
                <a:xfrm>
                  <a:off x="9690726" y="1184276"/>
                  <a:ext cx="2404013" cy="842611"/>
                </a:xfrm>
                <a:prstGeom prst="rect">
                  <a:avLst/>
                </a:prstGeom>
                <a:blipFill rotWithShape="0">
                  <a:blip r:embed="rId7"/>
                  <a:stretch>
                    <a:fillRect/>
                  </a:stretch>
                </a:blipFill>
              </p:spPr>
              <p:txBody>
                <a:bodyPr/>
                <a:lstStyle/>
                <a:p>
                  <a:r>
                    <a:rPr lang="en-US">
                      <a:noFill/>
                    </a:rPr>
                    <a:t> </a:t>
                  </a:r>
                </a:p>
              </p:txBody>
            </p:sp>
          </mc:Fallback>
        </mc:AlternateContent>
      </p:grpSp>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sz="6000"/>
          </a:p>
        </p:txBody>
      </p:sp>
      <p:sp>
        <p:nvSpPr>
          <p:cNvPr id="49" name="Oval 48"/>
          <p:cNvSpPr/>
          <p:nvPr/>
        </p:nvSpPr>
        <p:spPr>
          <a:xfrm>
            <a:off x="-229961" y="2722004"/>
            <a:ext cx="1678714" cy="2360793"/>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000" b="1" dirty="0">
                <a:latin typeface="Tahoma" pitchFamily="34" charset="0"/>
                <a:ea typeface="Tahoma" pitchFamily="34" charset="0"/>
                <a:cs typeface="Tahoma" pitchFamily="34" charset="0"/>
              </a:rPr>
              <a:t>A </a:t>
            </a:r>
            <a:endParaRPr lang="en-US" sz="6000" dirty="0"/>
          </a:p>
        </p:txBody>
      </p:sp>
    </p:spTree>
    <p:extLst>
      <p:ext uri="{BB962C8B-B14F-4D97-AF65-F5344CB8AC3E}">
        <p14:creationId xmlns:p14="http://schemas.microsoft.com/office/powerpoint/2010/main" val="230826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left)">
                                      <p:cBhvr>
                                        <p:cTn id="26" dur="500"/>
                                        <p:tgtEl>
                                          <p:spTgt spid="4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left)">
                                      <p:cBhvr>
                                        <p:cTn id="2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35528" y="4961013"/>
            <a:ext cx="23857074" cy="7854171"/>
            <a:chOff x="184495" y="3636272"/>
            <a:chExt cx="11926984" cy="4646580"/>
          </a:xfrm>
        </p:grpSpPr>
        <p:sp>
          <p:nvSpPr>
            <p:cNvPr id="5" name="Rounded Rectangle 4"/>
            <p:cNvSpPr/>
            <p:nvPr/>
          </p:nvSpPr>
          <p:spPr>
            <a:xfrm>
              <a:off x="184495" y="3712616"/>
              <a:ext cx="11926984" cy="4570236"/>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tx1"/>
                </a:solidFill>
              </a:endParaRPr>
            </a:p>
          </p:txBody>
        </p:sp>
        <p:grpSp>
          <p:nvGrpSpPr>
            <p:cNvPr id="6" name="Group 5"/>
            <p:cNvGrpSpPr/>
            <p:nvPr/>
          </p:nvGrpSpPr>
          <p:grpSpPr>
            <a:xfrm>
              <a:off x="193411" y="3636272"/>
              <a:ext cx="2352484" cy="600873"/>
              <a:chOff x="1256419" y="6239450"/>
              <a:chExt cx="4611724" cy="1091758"/>
            </a:xfrm>
          </p:grpSpPr>
          <p:sp>
            <p:nvSpPr>
              <p:cNvPr id="7" name="Freeform 20"/>
              <p:cNvSpPr>
                <a:spLocks/>
              </p:cNvSpPr>
              <p:nvPr/>
            </p:nvSpPr>
            <p:spPr bwMode="auto">
              <a:xfrm rot="16200000" flipV="1">
                <a:off x="3327989" y="4791053"/>
                <a:ext cx="1008416" cy="407189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a:p>
            </p:txBody>
          </p:sp>
          <p:sp>
            <p:nvSpPr>
              <p:cNvPr id="8" name="TextBox 7"/>
              <p:cNvSpPr txBox="1"/>
              <p:nvPr/>
            </p:nvSpPr>
            <p:spPr>
              <a:xfrm>
                <a:off x="2187352" y="6239450"/>
                <a:ext cx="2749253" cy="1091757"/>
              </a:xfrm>
              <a:prstGeom prst="rect">
                <a:avLst/>
              </a:prstGeom>
              <a:noFill/>
            </p:spPr>
            <p:txBody>
              <a:bodyPr wrap="squar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56419" y="6285198"/>
                <a:ext cx="852450" cy="1046010"/>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1" y="6378164"/>
                <a:ext cx="705169" cy="953043"/>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p:grpSp>
        <p:nvGrpSpPr>
          <p:cNvPr id="20" name="Group 19"/>
          <p:cNvGrpSpPr/>
          <p:nvPr/>
        </p:nvGrpSpPr>
        <p:grpSpPr>
          <a:xfrm>
            <a:off x="290856" y="-106767"/>
            <a:ext cx="24104332" cy="3379195"/>
            <a:chOff x="534989" y="1789714"/>
            <a:chExt cx="23623534" cy="2833758"/>
          </a:xfrm>
        </p:grpSpPr>
        <p:grpSp>
          <p:nvGrpSpPr>
            <p:cNvPr id="21" name="Group 20"/>
            <p:cNvGrpSpPr/>
            <p:nvPr/>
          </p:nvGrpSpPr>
          <p:grpSpPr>
            <a:xfrm>
              <a:off x="534989" y="1869705"/>
              <a:ext cx="23591520" cy="1896466"/>
              <a:chOff x="534989" y="1647866"/>
              <a:chExt cx="23591520" cy="1896466"/>
            </a:xfrm>
          </p:grpSpPr>
          <p:sp>
            <p:nvSpPr>
              <p:cNvPr id="25" name="Rounded Rectangle 24"/>
              <p:cNvSpPr/>
              <p:nvPr/>
            </p:nvSpPr>
            <p:spPr bwMode="auto">
              <a:xfrm>
                <a:off x="785665" y="1686621"/>
                <a:ext cx="23340844"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0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0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0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0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0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0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0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solidFill>
                      <a:schemeClr val="tx1"/>
                    </a:solidFill>
                  </a:endParaRPr>
                </a:p>
              </p:txBody>
            </p:sp>
            <p:sp>
              <p:nvSpPr>
                <p:cNvPr id="31" name="TextBox 13"/>
                <p:cNvSpPr txBox="1">
                  <a:spLocks noChangeArrowheads="1"/>
                </p:cNvSpPr>
                <p:nvPr/>
              </p:nvSpPr>
              <p:spPr bwMode="auto">
                <a:xfrm>
                  <a:off x="1262858" y="1702079"/>
                  <a:ext cx="2658427"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21 </a:t>
                  </a:r>
                </a:p>
              </p:txBody>
            </p:sp>
          </p:grpSp>
        </p:grpSp>
        <mc:AlternateContent xmlns:mc="http://schemas.openxmlformats.org/markup-compatibility/2006" xmlns:a14="http://schemas.microsoft.com/office/drawing/2010/main">
          <mc:Choice Requires="a14">
            <p:sp>
              <p:nvSpPr>
                <p:cNvPr id="23" name="Rectangle 22"/>
                <p:cNvSpPr/>
                <p:nvPr/>
              </p:nvSpPr>
              <p:spPr>
                <a:xfrm>
                  <a:off x="1916006" y="1789714"/>
                  <a:ext cx="22242517" cy="2833758"/>
                </a:xfrm>
                <a:prstGeom prst="rect">
                  <a:avLst/>
                </a:prstGeom>
                <a:noFill/>
              </p:spPr>
              <p:txBody>
                <a:bodyPr wrap="square" rtlCol="0">
                  <a:spAutoFit/>
                </a:bodyPr>
                <a:lstStyle/>
                <a:p>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a:solidFill>
                        <a:srgbClr val="FF0000"/>
                      </a:solidFill>
                    </a:rPr>
                    <a:t> </a:t>
                  </a:r>
                  <a:r>
                    <a:rPr lang="en-US" sz="6000" dirty="0"/>
                    <a:t>Giá </a:t>
                  </a:r>
                  <a:r>
                    <a:rPr lang="en-US" sz="6000" dirty="0" err="1"/>
                    <a:t>trị</a:t>
                  </a:r>
                  <a:r>
                    <a:rPr lang="en-US" sz="6000" dirty="0"/>
                    <a:t> </a:t>
                  </a:r>
                  <a:r>
                    <a:rPr lang="en-US" sz="6000" dirty="0" err="1"/>
                    <a:t>lớn</a:t>
                  </a:r>
                  <a:r>
                    <a:rPr lang="en-US" sz="6000" dirty="0"/>
                    <a:t> </a:t>
                  </a:r>
                  <a:r>
                    <a:rPr lang="en-US" sz="6000" dirty="0" err="1"/>
                    <a:t>nhất</a:t>
                  </a:r>
                  <a:r>
                    <a:rPr lang="en-US" sz="6000" dirty="0"/>
                    <a:t> </a:t>
                  </a:r>
                  <a:r>
                    <a:rPr lang="en-US" sz="6000" dirty="0" err="1"/>
                    <a:t>của</a:t>
                  </a:r>
                  <a:r>
                    <a:rPr lang="en-US" sz="6000" dirty="0"/>
                    <a:t> </a:t>
                  </a:r>
                  <a:r>
                    <a:rPr lang="en-US" sz="6000" dirty="0" err="1"/>
                    <a:t>hàm</a:t>
                  </a:r>
                  <a:r>
                    <a:rPr lang="en-US" sz="6000" dirty="0"/>
                    <a:t> </a:t>
                  </a:r>
                  <a:r>
                    <a:rPr lang="en-US" sz="6000" dirty="0" err="1"/>
                    <a:t>số</a:t>
                  </a:r>
                  <a:r>
                    <a:rPr lang="en-US" sz="6000" dirty="0"/>
                    <a:t> </a:t>
                  </a:r>
                  <a14:m>
                    <m:oMath xmlns:m="http://schemas.openxmlformats.org/officeDocument/2006/math">
                      <m:r>
                        <a:rPr lang="en-US" sz="6000" i="1">
                          <a:latin typeface="Cambria Math"/>
                        </a:rPr>
                        <m:t>𝑦</m:t>
                      </m:r>
                      <m:r>
                        <a:rPr lang="en-US" sz="6000" i="1">
                          <a:latin typeface="Cambria Math"/>
                        </a:rPr>
                        <m:t>=</m:t>
                      </m:r>
                      <m:f>
                        <m:fPr>
                          <m:ctrlPr>
                            <a:rPr lang="en-US" sz="6000" i="1">
                              <a:latin typeface="Cambria Math" panose="02040503050406030204" pitchFamily="18" charset="0"/>
                            </a:rPr>
                          </m:ctrlPr>
                        </m:fPr>
                        <m:num>
                          <m:func>
                            <m:funcPr>
                              <m:ctrlPr>
                                <a:rPr lang="en-US" sz="6000" i="1">
                                  <a:latin typeface="Cambria Math" panose="02040503050406030204" pitchFamily="18" charset="0"/>
                                </a:rPr>
                              </m:ctrlPr>
                            </m:funcPr>
                            <m:fName>
                              <m:sSup>
                                <m:sSupPr>
                                  <m:ctrlPr>
                                    <a:rPr lang="en-US" sz="6000" i="1">
                                      <a:latin typeface="Cambria Math" panose="02040503050406030204" pitchFamily="18" charset="0"/>
                                    </a:rPr>
                                  </m:ctrlPr>
                                </m:sSupPr>
                                <m:e>
                                  <m:r>
                                    <a:rPr lang="en-US" sz="6000" i="1">
                                      <a:latin typeface="Cambria Math"/>
                                    </a:rPr>
                                    <m:t>𝑙𝑛</m:t>
                                  </m:r>
                                </m:e>
                                <m:sup>
                                  <m:r>
                                    <a:rPr lang="en-US" sz="6000" i="1">
                                      <a:latin typeface="Cambria Math"/>
                                    </a:rPr>
                                    <m:t>2</m:t>
                                  </m:r>
                                </m:sup>
                              </m:sSup>
                            </m:fName>
                            <m:e>
                              <m:r>
                                <a:rPr lang="en-US" sz="6000" i="1">
                                  <a:latin typeface="Cambria Math"/>
                                </a:rPr>
                                <m:t>𝑥</m:t>
                              </m:r>
                            </m:e>
                          </m:func>
                        </m:num>
                        <m:den>
                          <m:r>
                            <a:rPr lang="en-US" sz="6000" i="1">
                              <a:latin typeface="Cambria Math"/>
                            </a:rPr>
                            <m:t>𝑥</m:t>
                          </m:r>
                        </m:den>
                      </m:f>
                    </m:oMath>
                  </a14:m>
                  <a:r>
                    <a:rPr lang="en-US" sz="6000" dirty="0"/>
                    <a:t> </a:t>
                  </a:r>
                  <a:r>
                    <a:rPr lang="en-US" sz="6000" dirty="0" err="1"/>
                    <a:t>trên</a:t>
                  </a:r>
                  <a:r>
                    <a:rPr lang="en-US" sz="6000" dirty="0"/>
                    <a:t> </a:t>
                  </a:r>
                  <a14:m>
                    <m:oMath xmlns:m="http://schemas.openxmlformats.org/officeDocument/2006/math">
                      <m:d>
                        <m:dPr>
                          <m:begChr m:val="["/>
                          <m:endChr m:val="]"/>
                          <m:ctrlPr>
                            <a:rPr lang="en-US" sz="6000" i="1">
                              <a:latin typeface="Cambria Math" panose="02040503050406030204" pitchFamily="18" charset="0"/>
                            </a:rPr>
                          </m:ctrlPr>
                        </m:dPr>
                        <m:e>
                          <m:r>
                            <a:rPr lang="en-US" sz="6000" i="1">
                              <a:latin typeface="Cambria Math"/>
                            </a:rPr>
                            <m:t>1;</m:t>
                          </m:r>
                          <m:sSup>
                            <m:sSupPr>
                              <m:ctrlPr>
                                <a:rPr lang="en-US" sz="6000" i="1">
                                  <a:latin typeface="Cambria Math" panose="02040503050406030204" pitchFamily="18" charset="0"/>
                                </a:rPr>
                              </m:ctrlPr>
                            </m:sSupPr>
                            <m:e>
                              <m:r>
                                <a:rPr lang="en-US" sz="6000" i="1">
                                  <a:latin typeface="Cambria Math"/>
                                </a:rPr>
                                <m:t>𝑒</m:t>
                              </m:r>
                            </m:e>
                            <m:sup>
                              <m:r>
                                <a:rPr lang="en-US" sz="6000" i="1">
                                  <a:latin typeface="Cambria Math"/>
                                </a:rPr>
                                <m:t>3</m:t>
                              </m:r>
                            </m:sup>
                          </m:sSup>
                        </m:e>
                      </m:d>
                      <m:r>
                        <a:rPr lang="vi-VN" sz="6000" i="1">
                          <a:latin typeface="Cambria Math"/>
                        </a:rPr>
                        <m:t> </m:t>
                      </m:r>
                    </m:oMath>
                  </a14:m>
                  <a:r>
                    <a:rPr lang="en-US" sz="6000" dirty="0"/>
                    <a:t>là</a:t>
                  </a:r>
                </a:p>
                <a:p>
                  <a:pPr lvl="0"/>
                  <a:br>
                    <a:rPr lang="en-US" sz="6000" b="1" dirty="0">
                      <a:solidFill>
                        <a:srgbClr val="FF0000"/>
                      </a:solidFill>
                    </a:rPr>
                  </a:br>
                  <a:endParaRPr lang="en-US" sz="6000" dirty="0">
                    <a:solidFill>
                      <a:schemeClr val="tx1"/>
                    </a:solidFill>
                    <a:latin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916006" y="1789714"/>
                  <a:ext cx="22242517" cy="2833758"/>
                </a:xfrm>
                <a:prstGeom prst="rect">
                  <a:avLst/>
                </a:prstGeom>
                <a:blipFill rotWithShape="0">
                  <a:blip r:embed="rId2"/>
                  <a:stretch>
                    <a:fillRect/>
                  </a:stretch>
                </a:blipFill>
                <a:extLst/>
              </p:spPr>
              <p:txBody>
                <a:bodyPr/>
                <a:lstStyle/>
                <a:p>
                  <a:r>
                    <a:rPr lang="en-US">
                      <a:noFill/>
                    </a:rPr>
                    <a:t> </a:t>
                  </a:r>
                </a:p>
              </p:txBody>
            </p:sp>
          </mc:Fallback>
        </mc:AlternateContent>
      </p:grpSp>
      <p:grpSp>
        <p:nvGrpSpPr>
          <p:cNvPr id="12" name="Group 11"/>
          <p:cNvGrpSpPr/>
          <p:nvPr/>
        </p:nvGrpSpPr>
        <p:grpSpPr>
          <a:xfrm>
            <a:off x="112864" y="2265919"/>
            <a:ext cx="5786273" cy="2431690"/>
            <a:chOff x="-75808" y="1107644"/>
            <a:chExt cx="4802012" cy="745376"/>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0" name="Oval 69"/>
            <p:cNvSpPr/>
            <p:nvPr/>
          </p:nvSpPr>
          <p:spPr>
            <a:xfrm>
              <a:off x="-75808" y="1182823"/>
              <a:ext cx="1080689" cy="617268"/>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ahoma" pitchFamily="34" charset="0"/>
                  <a:ea typeface="Tahoma" pitchFamily="34" charset="0"/>
                  <a:cs typeface="Tahoma" pitchFamily="34" charset="0"/>
                </a:rPr>
                <a:t>A</a:t>
              </a:r>
              <a:endParaRPr lang="en-US" sz="6000" dirty="0"/>
            </a:p>
          </p:txBody>
        </p:sp>
        <mc:AlternateContent xmlns:mc="http://schemas.openxmlformats.org/markup-compatibility/2006" xmlns:a14="http://schemas.microsoft.com/office/drawing/2010/main">
          <mc:Choice Requires="a14">
            <p:sp>
              <p:nvSpPr>
                <p:cNvPr id="71" name="TextBox 70"/>
                <p:cNvSpPr txBox="1"/>
                <p:nvPr/>
              </p:nvSpPr>
              <p:spPr>
                <a:xfrm>
                  <a:off x="548677" y="1107644"/>
                  <a:ext cx="4177527" cy="745376"/>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limLow>
                          <m:limLowPr>
                            <m:ctrlPr>
                              <a:rPr lang="en-US" sz="6000" b="1" i="1">
                                <a:latin typeface="Cambria Math" panose="02040503050406030204" pitchFamily="18" charset="0"/>
                              </a:rPr>
                            </m:ctrlPr>
                          </m:limLowPr>
                          <m:e>
                            <m:r>
                              <a:rPr lang="vi-VN" sz="6000" b="1">
                                <a:latin typeface="Cambria Math"/>
                              </a:rPr>
                              <m:t>𝒎𝒂𝒙</m:t>
                            </m:r>
                          </m:e>
                          <m:lim>
                            <m:d>
                              <m:dPr>
                                <m:begChr m:val="["/>
                                <m:endChr m:val="]"/>
                                <m:ctrlPr>
                                  <a:rPr lang="en-US" sz="6000" b="1" i="1">
                                    <a:latin typeface="Cambria Math" panose="02040503050406030204" pitchFamily="18" charset="0"/>
                                  </a:rPr>
                                </m:ctrlPr>
                              </m:dPr>
                              <m:e>
                                <m:r>
                                  <a:rPr lang="vi-VN" sz="6000" b="1">
                                    <a:latin typeface="Cambria Math"/>
                                  </a:rPr>
                                  <m:t>𝟏</m:t>
                                </m:r>
                                <m:r>
                                  <a:rPr lang="vi-VN" sz="6000" b="1">
                                    <a:latin typeface="Cambria Math"/>
                                  </a:rPr>
                                  <m:t>;</m:t>
                                </m:r>
                                <m:sSup>
                                  <m:sSupPr>
                                    <m:ctrlPr>
                                      <a:rPr lang="en-US" sz="6000" b="1" i="1">
                                        <a:latin typeface="Cambria Math" panose="02040503050406030204" pitchFamily="18" charset="0"/>
                                      </a:rPr>
                                    </m:ctrlPr>
                                  </m:sSupPr>
                                  <m:e>
                                    <m:r>
                                      <a:rPr lang="vi-VN" sz="6000" b="1">
                                        <a:latin typeface="Cambria Math"/>
                                      </a:rPr>
                                      <m:t>𝒆</m:t>
                                    </m:r>
                                  </m:e>
                                  <m:sup>
                                    <m:r>
                                      <a:rPr lang="vi-VN" sz="6000" b="1">
                                        <a:latin typeface="Cambria Math"/>
                                      </a:rPr>
                                      <m:t>𝟑</m:t>
                                    </m:r>
                                  </m:sup>
                                </m:sSup>
                              </m:e>
                            </m:d>
                          </m:lim>
                        </m:limLow>
                        <m:r>
                          <a:rPr lang="vi-VN" sz="6000" b="1">
                            <a:latin typeface="Cambria Math"/>
                          </a:rPr>
                          <m:t>𝒚</m:t>
                        </m:r>
                        <m:r>
                          <a:rPr lang="vi-VN" sz="6000" b="1">
                            <a:latin typeface="Cambria Math"/>
                          </a:rPr>
                          <m:t>=</m:t>
                        </m:r>
                        <m:f>
                          <m:fPr>
                            <m:ctrlPr>
                              <a:rPr lang="en-US" sz="6000" b="1" i="1">
                                <a:latin typeface="Cambria Math" panose="02040503050406030204" pitchFamily="18" charset="0"/>
                              </a:rPr>
                            </m:ctrlPr>
                          </m:fPr>
                          <m:num>
                            <m:r>
                              <a:rPr lang="vi-VN" sz="6000" b="1">
                                <a:latin typeface="Cambria Math"/>
                              </a:rPr>
                              <m:t>𝟒</m:t>
                            </m:r>
                          </m:num>
                          <m:den>
                            <m:sSup>
                              <m:sSupPr>
                                <m:ctrlPr>
                                  <a:rPr lang="en-US" sz="6000" b="1" i="1">
                                    <a:latin typeface="Cambria Math" panose="02040503050406030204" pitchFamily="18" charset="0"/>
                                  </a:rPr>
                                </m:ctrlPr>
                              </m:sSupPr>
                              <m:e>
                                <m:r>
                                  <a:rPr lang="vi-VN" sz="6000" b="1">
                                    <a:latin typeface="Cambria Math"/>
                                  </a:rPr>
                                  <m:t>𝒆</m:t>
                                </m:r>
                              </m:e>
                              <m:sup>
                                <m:r>
                                  <a:rPr lang="vi-VN" sz="6000" b="1">
                                    <a:latin typeface="Cambria Math"/>
                                  </a:rPr>
                                  <m:t>𝟐</m:t>
                                </m:r>
                              </m:sup>
                            </m:sSup>
                          </m:den>
                        </m:f>
                        <m:r>
                          <m:rPr>
                            <m:nor/>
                          </m:rPr>
                          <a:rPr lang="vi-VN" sz="6000" dirty="0"/>
                          <m:t>.</m:t>
                        </m:r>
                      </m:oMath>
                    </m:oMathPara>
                  </a14:m>
                  <a:endParaRPr lang="en-US" sz="6000" dirty="0"/>
                </a:p>
              </p:txBody>
            </p:sp>
          </mc:Choice>
          <mc:Fallback xmlns="">
            <p:sp>
              <p:nvSpPr>
                <p:cNvPr id="71" name="TextBox 70"/>
                <p:cNvSpPr txBox="1">
                  <a:spLocks noRot="1" noChangeAspect="1" noMove="1" noResize="1" noEditPoints="1" noAdjustHandles="1" noChangeArrowheads="1" noChangeShapeType="1" noTextEdit="1"/>
                </p:cNvSpPr>
                <p:nvPr/>
              </p:nvSpPr>
              <p:spPr>
                <a:xfrm>
                  <a:off x="548677" y="1107644"/>
                  <a:ext cx="4177527" cy="745376"/>
                </a:xfrm>
                <a:prstGeom prst="rect">
                  <a:avLst/>
                </a:prstGeom>
                <a:blipFill rotWithShape="0">
                  <a:blip r:embed="rId3"/>
                  <a:stretch>
                    <a:fillRect/>
                  </a:stretch>
                </a:blipFill>
              </p:spPr>
              <p:txBody>
                <a:bodyPr/>
                <a:lstStyle/>
                <a:p>
                  <a:r>
                    <a:rPr lang="en-US">
                      <a:noFill/>
                    </a:rPr>
                    <a:t> </a:t>
                  </a:r>
                </a:p>
              </p:txBody>
            </p:sp>
          </mc:Fallback>
        </mc:AlternateContent>
      </p:grpSp>
      <p:grpSp>
        <p:nvGrpSpPr>
          <p:cNvPr id="13" name="Group 12"/>
          <p:cNvGrpSpPr/>
          <p:nvPr/>
        </p:nvGrpSpPr>
        <p:grpSpPr>
          <a:xfrm>
            <a:off x="6005898" y="2196229"/>
            <a:ext cx="5298292" cy="2519532"/>
            <a:chOff x="4529076" y="1111866"/>
            <a:chExt cx="3005859" cy="699255"/>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66" name="Oval 65"/>
            <p:cNvSpPr/>
            <p:nvPr/>
          </p:nvSpPr>
          <p:spPr>
            <a:xfrm>
              <a:off x="4529076" y="1199275"/>
              <a:ext cx="738864" cy="611845"/>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ahoma" pitchFamily="34" charset="0"/>
                  <a:ea typeface="Tahoma" pitchFamily="34" charset="0"/>
                  <a:cs typeface="Tahoma" pitchFamily="34" charset="0"/>
                </a:rPr>
                <a:t>B</a:t>
              </a:r>
              <a:endParaRPr lang="en-US" sz="6000" dirty="0"/>
            </a:p>
          </p:txBody>
        </p:sp>
        <mc:AlternateContent xmlns:mc="http://schemas.openxmlformats.org/markup-compatibility/2006" xmlns:a14="http://schemas.microsoft.com/office/drawing/2010/main">
          <mc:Choice Requires="a14">
            <p:sp>
              <p:nvSpPr>
                <p:cNvPr id="68" name="TextBox 67"/>
                <p:cNvSpPr txBox="1"/>
                <p:nvPr/>
              </p:nvSpPr>
              <p:spPr>
                <a:xfrm>
                  <a:off x="5035809" y="1111866"/>
                  <a:ext cx="2499126" cy="675962"/>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limLow>
                          <m:limLowPr>
                            <m:ctrlPr>
                              <a:rPr lang="en-US" sz="6000" b="1" i="1">
                                <a:latin typeface="Cambria Math" panose="02040503050406030204" pitchFamily="18" charset="0"/>
                              </a:rPr>
                            </m:ctrlPr>
                          </m:limLowPr>
                          <m:e>
                            <m:r>
                              <a:rPr lang="vi-VN" sz="6000" b="1">
                                <a:latin typeface="Cambria Math"/>
                              </a:rPr>
                              <m:t>𝒎𝒂𝒙</m:t>
                            </m:r>
                          </m:e>
                          <m:lim>
                            <m:d>
                              <m:dPr>
                                <m:begChr m:val="["/>
                                <m:endChr m:val="]"/>
                                <m:ctrlPr>
                                  <a:rPr lang="en-US" sz="6000" b="1" i="1">
                                    <a:latin typeface="Cambria Math" panose="02040503050406030204" pitchFamily="18" charset="0"/>
                                  </a:rPr>
                                </m:ctrlPr>
                              </m:dPr>
                              <m:e>
                                <m:r>
                                  <a:rPr lang="vi-VN" sz="6000" b="1">
                                    <a:latin typeface="Cambria Math"/>
                                  </a:rPr>
                                  <m:t>𝟏</m:t>
                                </m:r>
                                <m:r>
                                  <a:rPr lang="vi-VN" sz="6000" b="1">
                                    <a:latin typeface="Cambria Math"/>
                                  </a:rPr>
                                  <m:t>;</m:t>
                                </m:r>
                                <m:sSup>
                                  <m:sSupPr>
                                    <m:ctrlPr>
                                      <a:rPr lang="en-US" sz="6000" b="1" i="1">
                                        <a:latin typeface="Cambria Math" panose="02040503050406030204" pitchFamily="18" charset="0"/>
                                      </a:rPr>
                                    </m:ctrlPr>
                                  </m:sSupPr>
                                  <m:e>
                                    <m:r>
                                      <a:rPr lang="vi-VN" sz="6000" b="1">
                                        <a:latin typeface="Cambria Math"/>
                                      </a:rPr>
                                      <m:t>𝒆</m:t>
                                    </m:r>
                                  </m:e>
                                  <m:sup>
                                    <m:r>
                                      <a:rPr lang="vi-VN" sz="6000" b="1">
                                        <a:latin typeface="Cambria Math"/>
                                      </a:rPr>
                                      <m:t>𝟑</m:t>
                                    </m:r>
                                  </m:sup>
                                </m:sSup>
                              </m:e>
                            </m:d>
                          </m:lim>
                        </m:limLow>
                        <m:r>
                          <a:rPr lang="vi-VN" sz="6000" b="1">
                            <a:latin typeface="Cambria Math"/>
                          </a:rPr>
                          <m:t>𝒚</m:t>
                        </m:r>
                        <m:r>
                          <a:rPr lang="vi-VN" sz="6000" b="1">
                            <a:latin typeface="Cambria Math"/>
                          </a:rPr>
                          <m:t>=</m:t>
                        </m:r>
                        <m:f>
                          <m:fPr>
                            <m:ctrlPr>
                              <a:rPr lang="en-US" sz="6000" b="1" i="1">
                                <a:latin typeface="Cambria Math" panose="02040503050406030204" pitchFamily="18" charset="0"/>
                              </a:rPr>
                            </m:ctrlPr>
                          </m:fPr>
                          <m:num>
                            <m:r>
                              <a:rPr lang="vi-VN" sz="6000" b="1">
                                <a:latin typeface="Cambria Math"/>
                              </a:rPr>
                              <m:t>𝟏</m:t>
                            </m:r>
                          </m:num>
                          <m:den>
                            <m:r>
                              <a:rPr lang="vi-VN" sz="6000" b="1">
                                <a:latin typeface="Cambria Math"/>
                              </a:rPr>
                              <m:t>𝒆</m:t>
                            </m:r>
                          </m:den>
                        </m:f>
                        <m:r>
                          <m:rPr>
                            <m:nor/>
                          </m:rPr>
                          <a:rPr lang="vi-VN" sz="6000" dirty="0"/>
                          <m:t>.</m:t>
                        </m:r>
                      </m:oMath>
                    </m:oMathPara>
                  </a14:m>
                  <a:endParaRPr lang="en-US" sz="6000" dirty="0"/>
                </a:p>
              </p:txBody>
            </p:sp>
          </mc:Choice>
          <mc:Fallback xmlns="">
            <p:sp>
              <p:nvSpPr>
                <p:cNvPr id="68" name="TextBox 67"/>
                <p:cNvSpPr txBox="1">
                  <a:spLocks noRot="1" noChangeAspect="1" noMove="1" noResize="1" noEditPoints="1" noAdjustHandles="1" noChangeArrowheads="1" noChangeShapeType="1" noTextEdit="1"/>
                </p:cNvSpPr>
                <p:nvPr/>
              </p:nvSpPr>
              <p:spPr>
                <a:xfrm>
                  <a:off x="5035809" y="1111866"/>
                  <a:ext cx="2499126" cy="675962"/>
                </a:xfrm>
                <a:prstGeom prst="rect">
                  <a:avLst/>
                </a:prstGeom>
                <a:blipFill rotWithShape="0">
                  <a:blip r:embed="rId4"/>
                  <a:stretch>
                    <a:fillRect/>
                  </a:stretch>
                </a:blipFill>
              </p:spPr>
              <p:txBody>
                <a:bodyPr/>
                <a:lstStyle/>
                <a:p>
                  <a:r>
                    <a:rPr lang="en-US">
                      <a:noFill/>
                    </a:rPr>
                    <a:t> </a:t>
                  </a:r>
                </a:p>
              </p:txBody>
            </p:sp>
          </mc:Fallback>
        </mc:AlternateContent>
      </p:grpSp>
      <p:grpSp>
        <p:nvGrpSpPr>
          <p:cNvPr id="14" name="Group 13"/>
          <p:cNvGrpSpPr/>
          <p:nvPr/>
        </p:nvGrpSpPr>
        <p:grpSpPr>
          <a:xfrm>
            <a:off x="11542428" y="2201847"/>
            <a:ext cx="5985160" cy="2546578"/>
            <a:chOff x="7439100" y="1113121"/>
            <a:chExt cx="4680096" cy="698000"/>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3" name="Oval 72"/>
            <p:cNvSpPr/>
            <p:nvPr/>
          </p:nvSpPr>
          <p:spPr>
            <a:xfrm>
              <a:off x="7439100" y="1201137"/>
              <a:ext cx="1009986" cy="609984"/>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C</a:t>
              </a:r>
              <a:endParaRPr lang="en-US" sz="6000" dirty="0"/>
            </a:p>
          </p:txBody>
        </p:sp>
        <mc:AlternateContent xmlns:mc="http://schemas.openxmlformats.org/markup-compatibility/2006" xmlns:a14="http://schemas.microsoft.com/office/drawing/2010/main">
          <mc:Choice Requires="a14">
            <p:sp>
              <p:nvSpPr>
                <p:cNvPr id="74" name="TextBox 73"/>
                <p:cNvSpPr txBox="1"/>
                <p:nvPr/>
              </p:nvSpPr>
              <p:spPr>
                <a:xfrm>
                  <a:off x="8030557" y="1113121"/>
                  <a:ext cx="4088639" cy="667583"/>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limLow>
                          <m:limLowPr>
                            <m:ctrlPr>
                              <a:rPr lang="en-US" sz="6000" b="1" i="1">
                                <a:latin typeface="Cambria Math" panose="02040503050406030204" pitchFamily="18" charset="0"/>
                              </a:rPr>
                            </m:ctrlPr>
                          </m:limLowPr>
                          <m:e>
                            <m:r>
                              <a:rPr lang="vi-VN" sz="6000" b="1">
                                <a:latin typeface="Cambria Math"/>
                              </a:rPr>
                              <m:t>𝒎𝒂𝒙</m:t>
                            </m:r>
                          </m:e>
                          <m:lim>
                            <m:d>
                              <m:dPr>
                                <m:begChr m:val="["/>
                                <m:endChr m:val="]"/>
                                <m:ctrlPr>
                                  <a:rPr lang="en-US" sz="6000" b="1" i="1">
                                    <a:latin typeface="Cambria Math" panose="02040503050406030204" pitchFamily="18" charset="0"/>
                                  </a:rPr>
                                </m:ctrlPr>
                              </m:dPr>
                              <m:e>
                                <m:r>
                                  <a:rPr lang="vi-VN" sz="6000" b="1">
                                    <a:latin typeface="Cambria Math"/>
                                  </a:rPr>
                                  <m:t>𝟏</m:t>
                                </m:r>
                                <m:r>
                                  <a:rPr lang="vi-VN" sz="6000" b="1">
                                    <a:latin typeface="Cambria Math"/>
                                  </a:rPr>
                                  <m:t>;</m:t>
                                </m:r>
                                <m:sSup>
                                  <m:sSupPr>
                                    <m:ctrlPr>
                                      <a:rPr lang="en-US" sz="6000" b="1" i="1">
                                        <a:latin typeface="Cambria Math" panose="02040503050406030204" pitchFamily="18" charset="0"/>
                                      </a:rPr>
                                    </m:ctrlPr>
                                  </m:sSupPr>
                                  <m:e>
                                    <m:r>
                                      <a:rPr lang="vi-VN" sz="6000" b="1">
                                        <a:latin typeface="Cambria Math"/>
                                      </a:rPr>
                                      <m:t>𝒆</m:t>
                                    </m:r>
                                  </m:e>
                                  <m:sup>
                                    <m:r>
                                      <a:rPr lang="vi-VN" sz="6000" b="1">
                                        <a:latin typeface="Cambria Math"/>
                                      </a:rPr>
                                      <m:t>𝟑</m:t>
                                    </m:r>
                                  </m:sup>
                                </m:sSup>
                              </m:e>
                            </m:d>
                          </m:lim>
                        </m:limLow>
                        <m:r>
                          <a:rPr lang="vi-VN" sz="6000" b="1">
                            <a:latin typeface="Cambria Math"/>
                          </a:rPr>
                          <m:t>𝒚</m:t>
                        </m:r>
                        <m:r>
                          <a:rPr lang="vi-VN" sz="6000" b="1">
                            <a:latin typeface="Cambria Math"/>
                          </a:rPr>
                          <m:t>=</m:t>
                        </m:r>
                        <m:f>
                          <m:fPr>
                            <m:ctrlPr>
                              <a:rPr lang="en-US" sz="6000" b="1" i="1">
                                <a:latin typeface="Cambria Math" panose="02040503050406030204" pitchFamily="18" charset="0"/>
                              </a:rPr>
                            </m:ctrlPr>
                          </m:fPr>
                          <m:num>
                            <m:r>
                              <a:rPr lang="vi-VN" sz="6000" b="1">
                                <a:latin typeface="Cambria Math"/>
                              </a:rPr>
                              <m:t>𝟗</m:t>
                            </m:r>
                          </m:num>
                          <m:den>
                            <m:sSup>
                              <m:sSupPr>
                                <m:ctrlPr>
                                  <a:rPr lang="en-US" sz="6000" b="1" i="1">
                                    <a:latin typeface="Cambria Math" panose="02040503050406030204" pitchFamily="18" charset="0"/>
                                  </a:rPr>
                                </m:ctrlPr>
                              </m:sSupPr>
                              <m:e>
                                <m:r>
                                  <a:rPr lang="vi-VN" sz="6000" b="1">
                                    <a:latin typeface="Cambria Math"/>
                                  </a:rPr>
                                  <m:t>𝒆</m:t>
                                </m:r>
                              </m:e>
                              <m:sup>
                                <m:r>
                                  <a:rPr lang="vi-VN" sz="6000" b="1">
                                    <a:latin typeface="Cambria Math"/>
                                  </a:rPr>
                                  <m:t>𝟑</m:t>
                                </m:r>
                              </m:sup>
                            </m:sSup>
                          </m:den>
                        </m:f>
                        <m:r>
                          <m:rPr>
                            <m:nor/>
                          </m:rPr>
                          <a:rPr lang="vi-VN" sz="6000" dirty="0"/>
                          <m:t>.</m:t>
                        </m:r>
                      </m:oMath>
                    </m:oMathPara>
                  </a14:m>
                  <a:endParaRPr lang="en-US" sz="6000" b="1" dirty="0"/>
                </a:p>
              </p:txBody>
            </p:sp>
          </mc:Choice>
          <mc:Fallback xmlns="">
            <p:sp>
              <p:nvSpPr>
                <p:cNvPr id="74" name="TextBox 73"/>
                <p:cNvSpPr txBox="1">
                  <a:spLocks noRot="1" noChangeAspect="1" noMove="1" noResize="1" noEditPoints="1" noAdjustHandles="1" noChangeArrowheads="1" noChangeShapeType="1" noTextEdit="1"/>
                </p:cNvSpPr>
                <p:nvPr/>
              </p:nvSpPr>
              <p:spPr>
                <a:xfrm>
                  <a:off x="8030557" y="1113121"/>
                  <a:ext cx="4088639" cy="667583"/>
                </a:xfrm>
                <a:prstGeom prst="rect">
                  <a:avLst/>
                </a:prstGeom>
                <a:blipFill rotWithShape="0">
                  <a:blip r:embed="rId5"/>
                  <a:stretch>
                    <a:fillRect/>
                  </a:stretch>
                </a:blipFill>
              </p:spPr>
              <p:txBody>
                <a:bodyPr/>
                <a:lstStyle/>
                <a:p>
                  <a:r>
                    <a:rPr lang="en-US">
                      <a:noFill/>
                    </a:rPr>
                    <a:t> </a:t>
                  </a:r>
                </a:p>
              </p:txBody>
            </p:sp>
          </mc:Fallback>
        </mc:AlternateContent>
      </p:grpSp>
      <p:grpSp>
        <p:nvGrpSpPr>
          <p:cNvPr id="3" name="Group 2"/>
          <p:cNvGrpSpPr/>
          <p:nvPr/>
        </p:nvGrpSpPr>
        <p:grpSpPr>
          <a:xfrm>
            <a:off x="17527588" y="2265791"/>
            <a:ext cx="6756796" cy="2598595"/>
            <a:chOff x="9156656" y="1130519"/>
            <a:chExt cx="2954823" cy="700847"/>
          </a:xfrm>
        </p:grpSpPr>
        <p:sp>
          <p:nvSpPr>
            <p:cNvPr id="75" name="Rectangle 74"/>
            <p:cNvSpPr/>
            <p:nvPr/>
          </p:nvSpPr>
          <p:spPr>
            <a:xfrm>
              <a:off x="9551159" y="118282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6" name="Oval 75"/>
            <p:cNvSpPr/>
            <p:nvPr/>
          </p:nvSpPr>
          <p:spPr>
            <a:xfrm>
              <a:off x="9156656" y="1182823"/>
              <a:ext cx="669026" cy="607655"/>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D</a:t>
              </a:r>
              <a:endParaRPr lang="en-US" sz="6000" dirty="0"/>
            </a:p>
          </p:txBody>
        </p:sp>
        <mc:AlternateContent xmlns:mc="http://schemas.openxmlformats.org/markup-compatibility/2006" xmlns:a14="http://schemas.microsoft.com/office/drawing/2010/main">
          <mc:Choice Requires="a14">
            <p:sp>
              <p:nvSpPr>
                <p:cNvPr id="77" name="TextBox 76"/>
                <p:cNvSpPr txBox="1"/>
                <p:nvPr/>
              </p:nvSpPr>
              <p:spPr>
                <a:xfrm>
                  <a:off x="9753474" y="1130519"/>
                  <a:ext cx="2358005" cy="700847"/>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limLow>
                          <m:limLowPr>
                            <m:ctrlPr>
                              <a:rPr lang="en-US" sz="6000" b="1" i="1">
                                <a:latin typeface="Cambria Math" panose="02040503050406030204" pitchFamily="18" charset="0"/>
                              </a:rPr>
                            </m:ctrlPr>
                          </m:limLowPr>
                          <m:e>
                            <m:r>
                              <a:rPr lang="vi-VN" sz="6000" b="1">
                                <a:latin typeface="Cambria Math"/>
                              </a:rPr>
                              <m:t>𝒎𝒂𝒙</m:t>
                            </m:r>
                          </m:e>
                          <m:lim>
                            <m:d>
                              <m:dPr>
                                <m:begChr m:val="["/>
                                <m:endChr m:val="]"/>
                                <m:ctrlPr>
                                  <a:rPr lang="en-US" sz="6000" b="1" i="1">
                                    <a:latin typeface="Cambria Math" panose="02040503050406030204" pitchFamily="18" charset="0"/>
                                  </a:rPr>
                                </m:ctrlPr>
                              </m:dPr>
                              <m:e>
                                <m:r>
                                  <a:rPr lang="vi-VN" sz="6000" b="1">
                                    <a:latin typeface="Cambria Math"/>
                                  </a:rPr>
                                  <m:t>𝟏</m:t>
                                </m:r>
                                <m:r>
                                  <a:rPr lang="vi-VN" sz="6000" b="1">
                                    <a:latin typeface="Cambria Math"/>
                                  </a:rPr>
                                  <m:t>;</m:t>
                                </m:r>
                                <m:sSup>
                                  <m:sSupPr>
                                    <m:ctrlPr>
                                      <a:rPr lang="en-US" sz="6000" b="1" i="1">
                                        <a:latin typeface="Cambria Math" panose="02040503050406030204" pitchFamily="18" charset="0"/>
                                      </a:rPr>
                                    </m:ctrlPr>
                                  </m:sSupPr>
                                  <m:e>
                                    <m:r>
                                      <a:rPr lang="vi-VN" sz="6000" b="1">
                                        <a:latin typeface="Cambria Math"/>
                                      </a:rPr>
                                      <m:t>𝒆</m:t>
                                    </m:r>
                                  </m:e>
                                  <m:sup>
                                    <m:r>
                                      <a:rPr lang="vi-VN" sz="6000" b="1">
                                        <a:latin typeface="Cambria Math"/>
                                      </a:rPr>
                                      <m:t>𝟑</m:t>
                                    </m:r>
                                  </m:sup>
                                </m:sSup>
                              </m:e>
                            </m:d>
                          </m:lim>
                        </m:limLow>
                        <m:r>
                          <a:rPr lang="vi-VN" sz="6000" b="1">
                            <a:latin typeface="Cambria Math"/>
                          </a:rPr>
                          <m:t>𝒚</m:t>
                        </m:r>
                        <m:r>
                          <a:rPr lang="vi-VN" sz="6000" b="1">
                            <a:latin typeface="Cambria Math"/>
                          </a:rPr>
                          <m:t>=</m:t>
                        </m:r>
                        <m:f>
                          <m:fPr>
                            <m:ctrlPr>
                              <a:rPr lang="en-US" sz="6000" b="1" i="1">
                                <a:latin typeface="Cambria Math" panose="02040503050406030204" pitchFamily="18" charset="0"/>
                              </a:rPr>
                            </m:ctrlPr>
                          </m:fPr>
                          <m:num>
                            <m:func>
                              <m:funcPr>
                                <m:ctrlPr>
                                  <a:rPr lang="en-US" sz="6000" b="1" i="1">
                                    <a:latin typeface="Cambria Math" panose="02040503050406030204" pitchFamily="18" charset="0"/>
                                  </a:rPr>
                                </m:ctrlPr>
                              </m:funcPr>
                              <m:fName>
                                <m:sSup>
                                  <m:sSupPr>
                                    <m:ctrlPr>
                                      <a:rPr lang="en-US" sz="6000" b="1" i="1">
                                        <a:latin typeface="Cambria Math" panose="02040503050406030204" pitchFamily="18" charset="0"/>
                                      </a:rPr>
                                    </m:ctrlPr>
                                  </m:sSupPr>
                                  <m:e>
                                    <m:r>
                                      <a:rPr lang="vi-VN" sz="6000" b="1">
                                        <a:latin typeface="Cambria Math"/>
                                      </a:rPr>
                                      <m:t>𝒍𝒏</m:t>
                                    </m:r>
                                  </m:e>
                                  <m:sup>
                                    <m:r>
                                      <a:rPr lang="vi-VN" sz="6000" b="1">
                                        <a:latin typeface="Cambria Math"/>
                                      </a:rPr>
                                      <m:t>𝟐</m:t>
                                    </m:r>
                                  </m:sup>
                                </m:sSup>
                              </m:fName>
                              <m:e>
                                <m:r>
                                  <a:rPr lang="vi-VN" sz="6000" b="1">
                                    <a:latin typeface="Cambria Math"/>
                                  </a:rPr>
                                  <m:t>𝟐</m:t>
                                </m:r>
                              </m:e>
                            </m:func>
                          </m:num>
                          <m:den>
                            <m:r>
                              <a:rPr lang="vi-VN" sz="6000" b="1">
                                <a:latin typeface="Cambria Math"/>
                              </a:rPr>
                              <m:t>𝟐</m:t>
                            </m:r>
                          </m:den>
                        </m:f>
                        <m:r>
                          <m:rPr>
                            <m:nor/>
                          </m:rPr>
                          <a:rPr lang="vi-VN" sz="6000" dirty="0"/>
                          <m:t>.</m:t>
                        </m:r>
                      </m:oMath>
                    </m:oMathPara>
                  </a14:m>
                  <a:endParaRPr lang="en-US" sz="6000" dirty="0"/>
                </a:p>
              </p:txBody>
            </p:sp>
          </mc:Choice>
          <mc:Fallback xmlns="">
            <p:sp>
              <p:nvSpPr>
                <p:cNvPr id="77" name="TextBox 76"/>
                <p:cNvSpPr txBox="1">
                  <a:spLocks noRot="1" noChangeAspect="1" noMove="1" noResize="1" noEditPoints="1" noAdjustHandles="1" noChangeArrowheads="1" noChangeShapeType="1" noTextEdit="1"/>
                </p:cNvSpPr>
                <p:nvPr/>
              </p:nvSpPr>
              <p:spPr>
                <a:xfrm>
                  <a:off x="9753474" y="1130519"/>
                  <a:ext cx="2358005" cy="700847"/>
                </a:xfrm>
                <a:prstGeom prst="rect">
                  <a:avLst/>
                </a:prstGeom>
                <a:blipFill rotWithShape="0">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4" name="Rectangle 93"/>
              <p:cNvSpPr/>
              <p:nvPr/>
            </p:nvSpPr>
            <p:spPr>
              <a:xfrm>
                <a:off x="1566718" y="10360831"/>
                <a:ext cx="11909340" cy="1108006"/>
              </a:xfrm>
              <a:prstGeom prst="rect">
                <a:avLst/>
              </a:prstGeom>
              <a:noFill/>
            </p:spPr>
            <p:txBody>
              <a:bodyPr wrap="square" lIns="182889" tIns="91445" rIns="182889" bIns="91445" rtlCol="0">
                <a:spAutoFit/>
              </a:bodyPr>
              <a:lstStyle/>
              <a:p>
                <a:pPr algn="ctr"/>
                <a14:m>
                  <m:oMath xmlns:m="http://schemas.openxmlformats.org/officeDocument/2006/math">
                    <m:r>
                      <m:rPr>
                        <m:nor/>
                      </m:rPr>
                      <a:rPr lang="en-US" sz="6000" b="1" smtClean="0">
                        <a:solidFill>
                          <a:schemeClr val="tx1"/>
                        </a:solidFill>
                        <a:latin typeface="Times New Roman" pitchFamily="18" charset="0"/>
                        <a:cs typeface="Times New Roman" pitchFamily="18" charset="0"/>
                      </a:rPr>
                      <m:t>Đá</m:t>
                    </m:r>
                    <m:r>
                      <m:rPr>
                        <m:nor/>
                      </m:rPr>
                      <a:rPr lang="en-US" sz="6000" b="1" smtClean="0">
                        <a:solidFill>
                          <a:schemeClr val="tx1"/>
                        </a:solidFill>
                        <a:latin typeface="Times New Roman" pitchFamily="18" charset="0"/>
                        <a:cs typeface="Times New Roman" pitchFamily="18" charset="0"/>
                      </a:rPr>
                      <m:t>p</m:t>
                    </m:r>
                    <m:r>
                      <m:rPr>
                        <m:nor/>
                      </m:rPr>
                      <a:rPr lang="en-US" sz="6000" b="1" smtClean="0">
                        <a:solidFill>
                          <a:schemeClr val="tx1"/>
                        </a:solidFill>
                        <a:latin typeface="Times New Roman" pitchFamily="18" charset="0"/>
                        <a:cs typeface="Times New Roman" pitchFamily="18" charset="0"/>
                      </a:rPr>
                      <m:t> á</m:t>
                    </m:r>
                    <m:r>
                      <m:rPr>
                        <m:nor/>
                      </m:rPr>
                      <a:rPr lang="en-US" sz="6000" b="1" smtClean="0">
                        <a:solidFill>
                          <a:schemeClr val="tx1"/>
                        </a:solidFill>
                        <a:latin typeface="Times New Roman" pitchFamily="18" charset="0"/>
                        <a:cs typeface="Times New Roman" pitchFamily="18" charset="0"/>
                      </a:rPr>
                      <m:t>n</m:t>
                    </m:r>
                    <m:r>
                      <m:rPr>
                        <m:nor/>
                      </m:rPr>
                      <a:rPr lang="en-US" sz="6000" b="1" smtClean="0">
                        <a:solidFill>
                          <a:schemeClr val="tx1"/>
                        </a:solidFill>
                        <a:latin typeface="Times New Roman" pitchFamily="18" charset="0"/>
                        <a:cs typeface="Times New Roman" pitchFamily="18" charset="0"/>
                      </a:rPr>
                      <m:t> </m:t>
                    </m:r>
                  </m:oMath>
                </a14:m>
                <a:r>
                  <a:rPr lang="en-US" sz="6000" b="1" dirty="0">
                    <a:solidFill>
                      <a:schemeClr val="tx1"/>
                    </a:solidFill>
                    <a:latin typeface="Times New Roman" pitchFamily="18" charset="0"/>
                    <a:cs typeface="Times New Roman" pitchFamily="18" charset="0"/>
                  </a:rPr>
                  <a:t>A</a:t>
                </a:r>
              </a:p>
            </p:txBody>
          </p:sp>
        </mc:Choice>
        <mc:Fallback xmlns="">
          <p:sp>
            <p:nvSpPr>
              <p:cNvPr id="94" name="Rectangle 93"/>
              <p:cNvSpPr>
                <a:spLocks noRot="1" noChangeAspect="1" noMove="1" noResize="1" noEditPoints="1" noAdjustHandles="1" noChangeArrowheads="1" noChangeShapeType="1" noTextEdit="1"/>
              </p:cNvSpPr>
              <p:nvPr/>
            </p:nvSpPr>
            <p:spPr>
              <a:xfrm>
                <a:off x="1566718" y="10360831"/>
                <a:ext cx="11909340" cy="1108006"/>
              </a:xfrm>
              <a:prstGeom prst="rect">
                <a:avLst/>
              </a:prstGeom>
              <a:blipFill rotWithShape="0">
                <a:blip r:embed="rId7"/>
                <a:stretch>
                  <a:fillRect t="-12707" b="-32597"/>
                </a:stretch>
              </a:blipFill>
            </p:spPr>
            <p:txBody>
              <a:bodyPr/>
              <a:lstStyle/>
              <a:p>
                <a:r>
                  <a:rPr lang="en-US">
                    <a:noFill/>
                  </a:rPr>
                  <a:t> </a:t>
                </a:r>
              </a:p>
            </p:txBody>
          </p:sp>
        </mc:Fallback>
      </mc:AlternateContent>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sz="6000"/>
          </a:p>
        </p:txBody>
      </p:sp>
      <p:sp>
        <p:nvSpPr>
          <p:cNvPr id="49" name="Oval 48"/>
          <p:cNvSpPr/>
          <p:nvPr/>
        </p:nvSpPr>
        <p:spPr>
          <a:xfrm>
            <a:off x="61198" y="2491642"/>
            <a:ext cx="1348878" cy="2078777"/>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000" b="1" dirty="0">
                <a:latin typeface="Tahoma" pitchFamily="34" charset="0"/>
                <a:ea typeface="Tahoma" pitchFamily="34" charset="0"/>
                <a:cs typeface="Tahoma" pitchFamily="34" charset="0"/>
              </a:rPr>
              <a:t>A </a:t>
            </a:r>
            <a:endParaRPr lang="en-US" sz="6000" dirty="0"/>
          </a:p>
        </p:txBody>
      </p:sp>
      <p:sp>
        <p:nvSpPr>
          <p:cNvPr id="4" name="Rectangle 3"/>
          <p:cNvSpPr/>
          <p:nvPr/>
        </p:nvSpPr>
        <p:spPr>
          <a:xfrm>
            <a:off x="290856" y="6722713"/>
            <a:ext cx="6972293" cy="1015663"/>
          </a:xfrm>
          <a:prstGeom prst="rect">
            <a:avLst/>
          </a:prstGeom>
        </p:spPr>
        <p:txBody>
          <a:bodyPr wrap="none">
            <a:spAutoFit/>
          </a:bodyPr>
          <a:lstStyle/>
          <a:p>
            <a:r>
              <a:rPr lang="en-US" sz="6000" dirty="0" err="1"/>
              <a:t>Cách</a:t>
            </a:r>
            <a:r>
              <a:rPr lang="en-US" sz="6000" dirty="0"/>
              <a:t> 1. </a:t>
            </a:r>
            <a:r>
              <a:rPr lang="vi-VN" sz="6000" dirty="0"/>
              <a:t>Dùng MTBT </a:t>
            </a:r>
            <a:endParaRPr lang="en-US" sz="6000" dirty="0"/>
          </a:p>
        </p:txBody>
      </p:sp>
      <mc:AlternateContent xmlns:mc="http://schemas.openxmlformats.org/markup-compatibility/2006" xmlns:a14="http://schemas.microsoft.com/office/drawing/2010/main">
        <mc:Choice Requires="a14">
          <p:sp>
            <p:nvSpPr>
              <p:cNvPr id="11" name="Rectangle 10"/>
              <p:cNvSpPr/>
              <p:nvPr/>
            </p:nvSpPr>
            <p:spPr>
              <a:xfrm>
                <a:off x="2766971" y="7582489"/>
                <a:ext cx="8593571" cy="1612557"/>
              </a:xfrm>
              <a:prstGeom prst="rect">
                <a:avLst/>
              </a:prstGeom>
            </p:spPr>
            <p:txBody>
              <a:bodyPr wrap="none">
                <a:spAutoFit/>
              </a:bodyPr>
              <a:lstStyle/>
              <a:p>
                <a14:m>
                  <m:oMath xmlns:m="http://schemas.openxmlformats.org/officeDocument/2006/math">
                    <m:r>
                      <a:rPr lang="en-US" sz="6000" i="1" smtClean="0">
                        <a:latin typeface="Cambria Math"/>
                      </a:rPr>
                      <m:t>𝑦</m:t>
                    </m:r>
                    <m:r>
                      <a:rPr lang="en-US" sz="6000" b="0" i="1" smtClean="0">
                        <a:latin typeface="Cambria Math" panose="02040503050406030204" pitchFamily="18" charset="0"/>
                      </a:rPr>
                      <m:t>′</m:t>
                    </m:r>
                    <m:r>
                      <a:rPr lang="en-US" sz="6000" i="1">
                        <a:latin typeface="Cambria Math"/>
                      </a:rPr>
                      <m:t>=</m:t>
                    </m:r>
                    <m:f>
                      <m:fPr>
                        <m:ctrlPr>
                          <a:rPr lang="en-US" sz="6000" i="1">
                            <a:latin typeface="Cambria Math" panose="02040503050406030204" pitchFamily="18" charset="0"/>
                          </a:rPr>
                        </m:ctrlPr>
                      </m:fPr>
                      <m:num>
                        <m:func>
                          <m:funcPr>
                            <m:ctrlPr>
                              <a:rPr lang="en-US" sz="6000" i="1">
                                <a:latin typeface="Cambria Math" panose="02040503050406030204" pitchFamily="18" charset="0"/>
                              </a:rPr>
                            </m:ctrlPr>
                          </m:funcPr>
                          <m:fName>
                            <m:sSup>
                              <m:sSupPr>
                                <m:ctrlPr>
                                  <a:rPr lang="en-US" sz="6000" i="1">
                                    <a:latin typeface="Cambria Math" panose="02040503050406030204" pitchFamily="18" charset="0"/>
                                  </a:rPr>
                                </m:ctrlPr>
                              </m:sSupPr>
                              <m:e>
                                <m:r>
                                  <a:rPr lang="en-US" sz="6000" b="0" i="1" smtClean="0">
                                    <a:latin typeface="Cambria Math" panose="02040503050406030204" pitchFamily="18" charset="0"/>
                                  </a:rPr>
                                  <m:t>2</m:t>
                                </m:r>
                                <m:r>
                                  <a:rPr lang="en-US" sz="6000" i="1">
                                    <a:latin typeface="Cambria Math"/>
                                  </a:rPr>
                                  <m:t>𝑙𝑛</m:t>
                                </m:r>
                              </m:e>
                              <m:sup/>
                            </m:sSup>
                          </m:fName>
                          <m:e>
                            <m:r>
                              <a:rPr lang="en-US" sz="6000" i="1">
                                <a:latin typeface="Cambria Math"/>
                              </a:rPr>
                              <m:t>𝑥</m:t>
                            </m:r>
                            <m:r>
                              <a:rPr lang="en-US" sz="6000" b="0" i="1" smtClean="0">
                                <a:latin typeface="Cambria Math" panose="02040503050406030204" pitchFamily="18" charset="0"/>
                              </a:rPr>
                              <m:t>−</m:t>
                            </m:r>
                            <m:func>
                              <m:funcPr>
                                <m:ctrlPr>
                                  <a:rPr lang="en-US" sz="6000" i="1">
                                    <a:latin typeface="Cambria Math" panose="02040503050406030204" pitchFamily="18" charset="0"/>
                                  </a:rPr>
                                </m:ctrlPr>
                              </m:funcPr>
                              <m:fName>
                                <m:sSup>
                                  <m:sSupPr>
                                    <m:ctrlPr>
                                      <a:rPr lang="en-US" sz="6000" i="1">
                                        <a:latin typeface="Cambria Math" panose="02040503050406030204" pitchFamily="18" charset="0"/>
                                      </a:rPr>
                                    </m:ctrlPr>
                                  </m:sSupPr>
                                  <m:e>
                                    <m:r>
                                      <a:rPr lang="en-US" sz="6000" i="1">
                                        <a:latin typeface="Cambria Math"/>
                                      </a:rPr>
                                      <m:t>𝑙𝑛</m:t>
                                    </m:r>
                                  </m:e>
                                  <m:sup>
                                    <m:r>
                                      <a:rPr lang="en-US" sz="6000" i="1">
                                        <a:latin typeface="Cambria Math"/>
                                      </a:rPr>
                                      <m:t>2</m:t>
                                    </m:r>
                                  </m:sup>
                                </m:sSup>
                              </m:fName>
                              <m:e>
                                <m:r>
                                  <a:rPr lang="en-US" sz="6000" i="1">
                                    <a:latin typeface="Cambria Math"/>
                                  </a:rPr>
                                  <m:t>𝑥</m:t>
                                </m:r>
                              </m:e>
                            </m:func>
                          </m:e>
                        </m:func>
                      </m:num>
                      <m:den>
                        <m:func>
                          <m:funcPr>
                            <m:ctrlPr>
                              <a:rPr lang="en-US" sz="6000" i="1">
                                <a:latin typeface="Cambria Math" panose="02040503050406030204" pitchFamily="18" charset="0"/>
                              </a:rPr>
                            </m:ctrlPr>
                          </m:funcPr>
                          <m:fName>
                            <m:sSup>
                              <m:sSupPr>
                                <m:ctrlPr>
                                  <a:rPr lang="en-US" sz="6000" i="1">
                                    <a:latin typeface="Cambria Math" panose="02040503050406030204" pitchFamily="18" charset="0"/>
                                  </a:rPr>
                                </m:ctrlPr>
                              </m:sSupPr>
                              <m:e>
                                <m:r>
                                  <a:rPr lang="en-US" sz="6000" b="0" i="1" smtClean="0">
                                    <a:latin typeface="Cambria Math" panose="02040503050406030204" pitchFamily="18" charset="0"/>
                                  </a:rPr>
                                  <m:t>𝑥</m:t>
                                </m:r>
                              </m:e>
                              <m:sup>
                                <m:r>
                                  <a:rPr lang="en-US" sz="6000" i="1">
                                    <a:latin typeface="Cambria Math"/>
                                  </a:rPr>
                                  <m:t>2</m:t>
                                </m:r>
                              </m:sup>
                            </m:sSup>
                          </m:fName>
                          <m:e/>
                        </m:func>
                      </m:den>
                    </m:f>
                  </m:oMath>
                </a14:m>
                <a:r>
                  <a:rPr lang="en-US" sz="6000" dirty="0"/>
                  <a:t>=0 </a:t>
                </a:r>
                <a:r>
                  <a:rPr lang="en-US" sz="6000" dirty="0" err="1"/>
                  <a:t>Suy</a:t>
                </a:r>
                <a:r>
                  <a:rPr lang="en-US" sz="6000" dirty="0"/>
                  <a:t> </a:t>
                </a:r>
                <a:r>
                  <a:rPr lang="en-US" sz="6000" dirty="0" err="1"/>
                  <a:t>ra</a:t>
                </a:r>
                <a:r>
                  <a:rPr lang="en-US" sz="6000" dirty="0"/>
                  <a:t>  </a:t>
                </a:r>
              </a:p>
            </p:txBody>
          </p:sp>
        </mc:Choice>
        <mc:Fallback xmlns="">
          <p:sp>
            <p:nvSpPr>
              <p:cNvPr id="11" name="Rectangle 10"/>
              <p:cNvSpPr>
                <a:spLocks noRot="1" noChangeAspect="1" noMove="1" noResize="1" noEditPoints="1" noAdjustHandles="1" noChangeArrowheads="1" noChangeShapeType="1" noTextEdit="1"/>
              </p:cNvSpPr>
              <p:nvPr/>
            </p:nvSpPr>
            <p:spPr>
              <a:xfrm>
                <a:off x="2766971" y="7582489"/>
                <a:ext cx="8593571" cy="1612557"/>
              </a:xfrm>
              <a:prstGeom prst="rect">
                <a:avLst/>
              </a:prstGeom>
              <a:blipFill rotWithShape="0">
                <a:blip r:embed="rId8"/>
                <a:stretch>
                  <a:fillRect b="-132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1029058" y="7887727"/>
                <a:ext cx="5925853" cy="1094723"/>
              </a:xfrm>
              <a:prstGeom prst="rect">
                <a:avLst/>
              </a:prstGeom>
            </p:spPr>
            <p:txBody>
              <a:bodyPr wrap="none">
                <a:spAutoFit/>
              </a:bodyPr>
              <a:lstStyle/>
              <a:p>
                <a:r>
                  <a:rPr lang="en-US" sz="6000" dirty="0"/>
                  <a:t>x=1 </a:t>
                </a:r>
                <a:r>
                  <a:rPr lang="en-US" sz="6000" dirty="0" err="1"/>
                  <a:t>hoặc</a:t>
                </a:r>
                <a:r>
                  <a:rPr lang="en-US" sz="6000" dirty="0"/>
                  <a:t> </a:t>
                </a:r>
                <a14:m>
                  <m:oMath xmlns:m="http://schemas.openxmlformats.org/officeDocument/2006/math">
                    <m:sSup>
                      <m:sSupPr>
                        <m:ctrlPr>
                          <a:rPr lang="en-US" sz="6000" i="1">
                            <a:latin typeface="Cambria Math" panose="02040503050406030204" pitchFamily="18" charset="0"/>
                          </a:rPr>
                        </m:ctrlPr>
                      </m:sSupPr>
                      <m:e>
                        <m:r>
                          <a:rPr lang="en-US" sz="6000" b="0" i="1" smtClean="0">
                            <a:latin typeface="Cambria Math" panose="02040503050406030204" pitchFamily="18" charset="0"/>
                          </a:rPr>
                          <m:t>𝑥</m:t>
                        </m:r>
                      </m:e>
                      <m:sup/>
                    </m:sSup>
                    <m:r>
                      <a:rPr lang="en-US" sz="6000" i="1">
                        <a:latin typeface="Cambria Math"/>
                      </a:rPr>
                      <m:t>=</m:t>
                    </m:r>
                    <m:sSup>
                      <m:sSupPr>
                        <m:ctrlPr>
                          <a:rPr lang="en-US" sz="6000" i="1">
                            <a:latin typeface="Cambria Math" panose="02040503050406030204" pitchFamily="18" charset="0"/>
                          </a:rPr>
                        </m:ctrlPr>
                      </m:sSupPr>
                      <m:e>
                        <m:r>
                          <a:rPr lang="en-US" sz="6000" b="0" i="1" smtClean="0">
                            <a:latin typeface="Cambria Math" panose="02040503050406030204" pitchFamily="18" charset="0"/>
                          </a:rPr>
                          <m:t>𝑒</m:t>
                        </m:r>
                      </m:e>
                      <m:sup>
                        <m:r>
                          <a:rPr lang="en-US" sz="6000" i="1">
                            <a:latin typeface="Cambria Math"/>
                          </a:rPr>
                          <m:t>2</m:t>
                        </m:r>
                      </m:sup>
                    </m:sSup>
                  </m:oMath>
                </a14:m>
                <a:endParaRPr lang="en-US" sz="6000" dirty="0"/>
              </a:p>
            </p:txBody>
          </p:sp>
        </mc:Choice>
        <mc:Fallback xmlns="">
          <p:sp>
            <p:nvSpPr>
              <p:cNvPr id="15" name="Rectangle 14"/>
              <p:cNvSpPr>
                <a:spLocks noRot="1" noChangeAspect="1" noMove="1" noResize="1" noEditPoints="1" noAdjustHandles="1" noChangeArrowheads="1" noChangeShapeType="1" noTextEdit="1"/>
              </p:cNvSpPr>
              <p:nvPr/>
            </p:nvSpPr>
            <p:spPr>
              <a:xfrm>
                <a:off x="11029058" y="7887727"/>
                <a:ext cx="5925853" cy="1094723"/>
              </a:xfrm>
              <a:prstGeom prst="rect">
                <a:avLst/>
              </a:prstGeom>
              <a:blipFill rotWithShape="0">
                <a:blip r:embed="rId9"/>
                <a:stretch>
                  <a:fillRect l="-6173" t="-9497" b="-37989"/>
                </a:stretch>
              </a:blipFill>
            </p:spPr>
            <p:txBody>
              <a:bodyPr/>
              <a:lstStyle/>
              <a:p>
                <a:r>
                  <a:rPr lang="en-US">
                    <a:noFill/>
                  </a:rPr>
                  <a:t> </a:t>
                </a:r>
              </a:p>
            </p:txBody>
          </p:sp>
        </mc:Fallback>
      </mc:AlternateContent>
      <p:sp>
        <p:nvSpPr>
          <p:cNvPr id="16" name="TextBox 15"/>
          <p:cNvSpPr txBox="1"/>
          <p:nvPr/>
        </p:nvSpPr>
        <p:spPr>
          <a:xfrm>
            <a:off x="263260" y="7927258"/>
            <a:ext cx="2606917" cy="1015663"/>
          </a:xfrm>
          <a:prstGeom prst="rect">
            <a:avLst/>
          </a:prstGeom>
          <a:noFill/>
        </p:spPr>
        <p:txBody>
          <a:bodyPr wrap="square" rtlCol="0">
            <a:spAutoFit/>
          </a:bodyPr>
          <a:lstStyle/>
          <a:p>
            <a:r>
              <a:rPr lang="en-US" sz="6000" dirty="0" err="1"/>
              <a:t>Cách</a:t>
            </a:r>
            <a:r>
              <a:rPr lang="en-US" sz="6000" dirty="0"/>
              <a:t> 2. </a:t>
            </a:r>
          </a:p>
        </p:txBody>
      </p:sp>
      <mc:AlternateContent xmlns:mc="http://schemas.openxmlformats.org/markup-compatibility/2006" xmlns:a14="http://schemas.microsoft.com/office/drawing/2010/main">
        <mc:Choice Requires="a14">
          <p:sp>
            <p:nvSpPr>
              <p:cNvPr id="17" name="TextBox 16"/>
              <p:cNvSpPr txBox="1"/>
              <p:nvPr/>
            </p:nvSpPr>
            <p:spPr>
              <a:xfrm>
                <a:off x="263213" y="10214637"/>
                <a:ext cx="5457765" cy="2690032"/>
              </a:xfrm>
              <a:prstGeom prst="rect">
                <a:avLst/>
              </a:prstGeom>
              <a:noFill/>
            </p:spPr>
            <p:txBody>
              <a:bodyPr wrap="square" rtlCol="0">
                <a:spAutoFit/>
              </a:bodyPr>
              <a:lstStyle/>
              <a:p>
                <a:r>
                  <a:rPr lang="en-US" sz="6000" dirty="0" err="1"/>
                  <a:t>Vậy</a:t>
                </a:r>
                <a:r>
                  <a:rPr lang="en-US" sz="6000" dirty="0"/>
                  <a:t> </a:t>
                </a:r>
                <a14:m>
                  <m:oMath xmlns:m="http://schemas.openxmlformats.org/officeDocument/2006/math">
                    <m:limLow>
                      <m:limLowPr>
                        <m:ctrlPr>
                          <a:rPr lang="en-US" sz="6000" b="1" i="1">
                            <a:latin typeface="Cambria Math" panose="02040503050406030204" pitchFamily="18" charset="0"/>
                          </a:rPr>
                        </m:ctrlPr>
                      </m:limLowPr>
                      <m:e>
                        <m:r>
                          <a:rPr lang="vi-VN" sz="6000" b="1">
                            <a:latin typeface="Cambria Math"/>
                          </a:rPr>
                          <m:t>𝒎𝒂𝒙</m:t>
                        </m:r>
                      </m:e>
                      <m:lim>
                        <m:d>
                          <m:dPr>
                            <m:begChr m:val="["/>
                            <m:endChr m:val="]"/>
                            <m:ctrlPr>
                              <a:rPr lang="en-US" sz="6000" b="1" i="1">
                                <a:latin typeface="Cambria Math" panose="02040503050406030204" pitchFamily="18" charset="0"/>
                              </a:rPr>
                            </m:ctrlPr>
                          </m:dPr>
                          <m:e>
                            <m:r>
                              <a:rPr lang="vi-VN" sz="6000" b="1">
                                <a:latin typeface="Cambria Math"/>
                              </a:rPr>
                              <m:t>𝟏</m:t>
                            </m:r>
                            <m:r>
                              <a:rPr lang="vi-VN" sz="6000" b="1">
                                <a:latin typeface="Cambria Math"/>
                              </a:rPr>
                              <m:t>;</m:t>
                            </m:r>
                            <m:sSup>
                              <m:sSupPr>
                                <m:ctrlPr>
                                  <a:rPr lang="en-US" sz="6000" b="1" i="1">
                                    <a:latin typeface="Cambria Math" panose="02040503050406030204" pitchFamily="18" charset="0"/>
                                  </a:rPr>
                                </m:ctrlPr>
                              </m:sSupPr>
                              <m:e>
                                <m:r>
                                  <a:rPr lang="vi-VN" sz="6000" b="1">
                                    <a:latin typeface="Cambria Math"/>
                                  </a:rPr>
                                  <m:t>𝒆</m:t>
                                </m:r>
                              </m:e>
                              <m:sup>
                                <m:r>
                                  <a:rPr lang="vi-VN" sz="6000" b="1">
                                    <a:latin typeface="Cambria Math"/>
                                  </a:rPr>
                                  <m:t>𝟑</m:t>
                                </m:r>
                              </m:sup>
                            </m:sSup>
                          </m:e>
                        </m:d>
                      </m:lim>
                    </m:limLow>
                    <m:r>
                      <a:rPr lang="vi-VN" sz="6000" b="1">
                        <a:latin typeface="Cambria Math"/>
                      </a:rPr>
                      <m:t>𝒚</m:t>
                    </m:r>
                    <m:r>
                      <a:rPr lang="vi-VN" sz="6000" b="1">
                        <a:latin typeface="Cambria Math"/>
                      </a:rPr>
                      <m:t>=</m:t>
                    </m:r>
                    <m:f>
                      <m:fPr>
                        <m:ctrlPr>
                          <a:rPr lang="en-US" sz="6000" b="1" i="1">
                            <a:latin typeface="Cambria Math" panose="02040503050406030204" pitchFamily="18" charset="0"/>
                          </a:rPr>
                        </m:ctrlPr>
                      </m:fPr>
                      <m:num>
                        <m:r>
                          <a:rPr lang="vi-VN" sz="6000" b="1">
                            <a:latin typeface="Cambria Math"/>
                          </a:rPr>
                          <m:t>𝟒</m:t>
                        </m:r>
                      </m:num>
                      <m:den>
                        <m:sSup>
                          <m:sSupPr>
                            <m:ctrlPr>
                              <a:rPr lang="en-US" sz="6000" b="1" i="1">
                                <a:latin typeface="Cambria Math" panose="02040503050406030204" pitchFamily="18" charset="0"/>
                              </a:rPr>
                            </m:ctrlPr>
                          </m:sSupPr>
                          <m:e>
                            <m:r>
                              <a:rPr lang="vi-VN" sz="6000" b="1">
                                <a:latin typeface="Cambria Math"/>
                              </a:rPr>
                              <m:t>𝒆</m:t>
                            </m:r>
                          </m:e>
                          <m:sup>
                            <m:r>
                              <a:rPr lang="vi-VN" sz="6000" b="1">
                                <a:latin typeface="Cambria Math"/>
                              </a:rPr>
                              <m:t>𝟐</m:t>
                            </m:r>
                          </m:sup>
                        </m:sSup>
                      </m:den>
                    </m:f>
                    <m:r>
                      <m:rPr>
                        <m:nor/>
                      </m:rPr>
                      <a:rPr lang="vi-VN" sz="6000" dirty="0"/>
                      <m:t>.</m:t>
                    </m:r>
                  </m:oMath>
                </a14:m>
                <a:endParaRPr lang="en-US" sz="6000" dirty="0"/>
              </a:p>
              <a:p>
                <a:r>
                  <a:rPr lang="en-US" sz="6000" dirty="0"/>
                  <a:t> </a:t>
                </a:r>
              </a:p>
            </p:txBody>
          </p:sp>
        </mc:Choice>
        <mc:Fallback xmlns="">
          <p:sp>
            <p:nvSpPr>
              <p:cNvPr id="17" name="TextBox 16"/>
              <p:cNvSpPr txBox="1">
                <a:spLocks noRot="1" noChangeAspect="1" noMove="1" noResize="1" noEditPoints="1" noAdjustHandles="1" noChangeArrowheads="1" noChangeShapeType="1" noTextEdit="1"/>
              </p:cNvSpPr>
              <p:nvPr/>
            </p:nvSpPr>
            <p:spPr>
              <a:xfrm>
                <a:off x="263213" y="10214637"/>
                <a:ext cx="5457765" cy="2690032"/>
              </a:xfrm>
              <a:prstGeom prst="rect">
                <a:avLst/>
              </a:prstGeom>
              <a:blipFill rotWithShape="0">
                <a:blip r:embed="rId10"/>
                <a:stretch>
                  <a:fillRect l="-6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90856" y="8982450"/>
                <a:ext cx="20957212" cy="2326278"/>
              </a:xfrm>
              <a:prstGeom prst="rect">
                <a:avLst/>
              </a:prstGeom>
              <a:noFill/>
            </p:spPr>
            <p:txBody>
              <a:bodyPr wrap="square" rtlCol="0">
                <a:spAutoFit/>
              </a:bodyPr>
              <a:lstStyle/>
              <a:p>
                <a:r>
                  <a:rPr lang="en-US" sz="6000" dirty="0"/>
                  <a:t>Thay </a:t>
                </a:r>
                <a:r>
                  <a:rPr lang="en-US" sz="6000" dirty="0" err="1"/>
                  <a:t>vào</a:t>
                </a:r>
                <a:r>
                  <a:rPr lang="en-US" sz="6000" dirty="0"/>
                  <a:t> </a:t>
                </a:r>
                <a:r>
                  <a:rPr lang="en-US" sz="6000" dirty="0" err="1"/>
                  <a:t>hàm</a:t>
                </a:r>
                <a:r>
                  <a:rPr lang="en-US" sz="6000" dirty="0"/>
                  <a:t> </a:t>
                </a:r>
                <a:r>
                  <a:rPr lang="en-US" sz="6000" dirty="0" err="1"/>
                  <a:t>số</a:t>
                </a:r>
                <a:r>
                  <a:rPr lang="en-US" sz="6000" dirty="0"/>
                  <a:t> ban </a:t>
                </a:r>
                <a:r>
                  <a:rPr lang="en-US" sz="6000" dirty="0" err="1"/>
                  <a:t>đầu</a:t>
                </a:r>
                <a:r>
                  <a:rPr lang="en-US" sz="6000" dirty="0"/>
                  <a:t> ta </a:t>
                </a:r>
                <a:r>
                  <a:rPr lang="en-US" sz="6000" dirty="0" err="1"/>
                  <a:t>có</a:t>
                </a:r>
                <a:r>
                  <a:rPr lang="en-US" sz="6000" dirty="0"/>
                  <a:t> </a:t>
                </a:r>
                <a14:m>
                  <m:oMath xmlns:m="http://schemas.openxmlformats.org/officeDocument/2006/math">
                    <m:r>
                      <m:rPr>
                        <m:sty m:val="p"/>
                      </m:rPr>
                      <a:rPr lang="vi-VN" sz="6000" i="1">
                        <a:latin typeface="Cambria Math"/>
                      </a:rPr>
                      <m:t>y</m:t>
                    </m:r>
                    <m:d>
                      <m:dPr>
                        <m:ctrlPr>
                          <a:rPr lang="en-US" sz="6000" i="1">
                            <a:latin typeface="Cambria Math" panose="02040503050406030204" pitchFamily="18" charset="0"/>
                          </a:rPr>
                        </m:ctrlPr>
                      </m:dPr>
                      <m:e>
                        <m:r>
                          <a:rPr lang="en-US" sz="6000">
                            <a:latin typeface="Cambria Math" panose="02040503050406030204" pitchFamily="18" charset="0"/>
                          </a:rPr>
                          <m:t>1</m:t>
                        </m:r>
                      </m:e>
                    </m:d>
                    <m:r>
                      <a:rPr lang="vi-VN" sz="6000">
                        <a:latin typeface="Cambria Math"/>
                      </a:rPr>
                      <m:t>=</m:t>
                    </m:r>
                    <m:r>
                      <a:rPr lang="en-US" sz="6000" i="1">
                        <a:latin typeface="Cambria Math" panose="02040503050406030204" pitchFamily="18" charset="0"/>
                      </a:rPr>
                      <m:t>0;</m:t>
                    </m:r>
                    <m:r>
                      <m:rPr>
                        <m:sty m:val="p"/>
                      </m:rPr>
                      <a:rPr lang="vi-VN" sz="6000" i="1">
                        <a:latin typeface="Cambria Math"/>
                      </a:rPr>
                      <m:t>y</m:t>
                    </m:r>
                    <m:d>
                      <m:dPr>
                        <m:ctrlPr>
                          <a:rPr lang="en-US" sz="6000" i="1">
                            <a:latin typeface="Cambria Math" panose="02040503050406030204" pitchFamily="18" charset="0"/>
                          </a:rPr>
                        </m:ctrlPr>
                      </m:dPr>
                      <m:e>
                        <m:sSup>
                          <m:sSupPr>
                            <m:ctrlPr>
                              <a:rPr lang="en-US" sz="6000" i="1">
                                <a:latin typeface="Cambria Math" panose="02040503050406030204" pitchFamily="18" charset="0"/>
                              </a:rPr>
                            </m:ctrlPr>
                          </m:sSupPr>
                          <m:e>
                            <m:r>
                              <a:rPr lang="en-US" sz="6000" i="1">
                                <a:latin typeface="Cambria Math" panose="02040503050406030204" pitchFamily="18" charset="0"/>
                              </a:rPr>
                              <m:t>𝑒</m:t>
                            </m:r>
                          </m:e>
                          <m:sup>
                            <m:r>
                              <a:rPr lang="en-US" sz="6000" i="1">
                                <a:latin typeface="Cambria Math"/>
                              </a:rPr>
                              <m:t>2</m:t>
                            </m:r>
                          </m:sup>
                        </m:sSup>
                      </m:e>
                    </m:d>
                    <m:r>
                      <a:rPr lang="vi-VN" sz="6000">
                        <a:latin typeface="Cambria Math"/>
                      </a:rPr>
                      <m:t>=</m:t>
                    </m:r>
                    <m:f>
                      <m:fPr>
                        <m:ctrlPr>
                          <a:rPr lang="en-US" sz="6000" i="1">
                            <a:latin typeface="Cambria Math" panose="02040503050406030204" pitchFamily="18" charset="0"/>
                          </a:rPr>
                        </m:ctrlPr>
                      </m:fPr>
                      <m:num>
                        <m:r>
                          <a:rPr lang="vi-VN" sz="6000" i="1">
                            <a:latin typeface="Cambria Math"/>
                          </a:rPr>
                          <m:t>4</m:t>
                        </m:r>
                      </m:num>
                      <m:den>
                        <m:sSup>
                          <m:sSupPr>
                            <m:ctrlPr>
                              <a:rPr lang="en-US" sz="6000" i="1">
                                <a:latin typeface="Cambria Math" panose="02040503050406030204" pitchFamily="18" charset="0"/>
                              </a:rPr>
                            </m:ctrlPr>
                          </m:sSupPr>
                          <m:e>
                            <m:r>
                              <m:rPr>
                                <m:sty m:val="p"/>
                              </m:rPr>
                              <a:rPr lang="vi-VN" sz="6000" i="1">
                                <a:latin typeface="Cambria Math"/>
                              </a:rPr>
                              <m:t>e</m:t>
                            </m:r>
                          </m:e>
                          <m:sup>
                            <m:r>
                              <a:rPr lang="vi-VN" sz="6000" i="1">
                                <a:latin typeface="Cambria Math"/>
                              </a:rPr>
                              <m:t>2</m:t>
                            </m:r>
                          </m:sup>
                        </m:sSup>
                      </m:den>
                    </m:f>
                    <m:r>
                      <a:rPr lang="en-US" sz="6000">
                        <a:latin typeface="Cambria Math" panose="02040503050406030204" pitchFamily="18" charset="0"/>
                      </a:rPr>
                      <m:t>;</m:t>
                    </m:r>
                    <m:r>
                      <m:rPr>
                        <m:sty m:val="p"/>
                      </m:rPr>
                      <a:rPr lang="vi-VN" sz="6000" i="1">
                        <a:latin typeface="Cambria Math"/>
                      </a:rPr>
                      <m:t>y</m:t>
                    </m:r>
                    <m:r>
                      <a:rPr lang="en-US" sz="6000">
                        <a:latin typeface="Cambria Math" panose="02040503050406030204" pitchFamily="18" charset="0"/>
                      </a:rPr>
                      <m:t>(</m:t>
                    </m:r>
                    <m:sSup>
                      <m:sSupPr>
                        <m:ctrlPr>
                          <a:rPr lang="en-US" sz="6000" i="1">
                            <a:latin typeface="Cambria Math" panose="02040503050406030204" pitchFamily="18" charset="0"/>
                          </a:rPr>
                        </m:ctrlPr>
                      </m:sSupPr>
                      <m:e>
                        <m:r>
                          <a:rPr lang="en-US" sz="6000" i="1">
                            <a:latin typeface="Cambria Math"/>
                          </a:rPr>
                          <m:t>𝑒</m:t>
                        </m:r>
                      </m:e>
                      <m:sup>
                        <m:r>
                          <a:rPr lang="en-US" sz="6000" i="1">
                            <a:latin typeface="Cambria Math"/>
                          </a:rPr>
                          <m:t>3</m:t>
                        </m:r>
                      </m:sup>
                    </m:sSup>
                    <m:r>
                      <a:rPr lang="en-US" sz="6000">
                        <a:latin typeface="Cambria Math" panose="02040503050406030204" pitchFamily="18" charset="0"/>
                      </a:rPr>
                      <m:t>)</m:t>
                    </m:r>
                    <m:r>
                      <a:rPr lang="vi-VN" sz="6000">
                        <a:latin typeface="Cambria Math"/>
                      </a:rPr>
                      <m:t>=</m:t>
                    </m:r>
                    <m:f>
                      <m:fPr>
                        <m:ctrlPr>
                          <a:rPr lang="en-US" sz="6000" i="1">
                            <a:latin typeface="Cambria Math" panose="02040503050406030204" pitchFamily="18" charset="0"/>
                          </a:rPr>
                        </m:ctrlPr>
                      </m:fPr>
                      <m:num>
                        <m:r>
                          <a:rPr lang="vi-VN" sz="6000" i="1">
                            <a:latin typeface="Cambria Math"/>
                          </a:rPr>
                          <m:t>9</m:t>
                        </m:r>
                      </m:num>
                      <m:den>
                        <m:sSup>
                          <m:sSupPr>
                            <m:ctrlPr>
                              <a:rPr lang="en-US" sz="6000" i="1">
                                <a:latin typeface="Cambria Math" panose="02040503050406030204" pitchFamily="18" charset="0"/>
                              </a:rPr>
                            </m:ctrlPr>
                          </m:sSupPr>
                          <m:e>
                            <m:r>
                              <m:rPr>
                                <m:sty m:val="p"/>
                              </m:rPr>
                              <a:rPr lang="vi-VN" sz="6000" i="1">
                                <a:latin typeface="Cambria Math"/>
                              </a:rPr>
                              <m:t>e</m:t>
                            </m:r>
                          </m:e>
                          <m:sup>
                            <m:r>
                              <a:rPr lang="vi-VN" sz="6000" i="1">
                                <a:latin typeface="Cambria Math"/>
                              </a:rPr>
                              <m:t>3</m:t>
                            </m:r>
                          </m:sup>
                        </m:sSup>
                      </m:den>
                    </m:f>
                  </m:oMath>
                </a14:m>
                <a:endParaRPr lang="en-US" sz="6000" dirty="0"/>
              </a:p>
              <a:p>
                <a:endParaRPr lang="en-US" sz="6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90856" y="8982450"/>
                <a:ext cx="20957212" cy="2326278"/>
              </a:xfrm>
              <a:prstGeom prst="rect">
                <a:avLst/>
              </a:prstGeom>
              <a:blipFill rotWithShape="0">
                <a:blip r:embed="rId11"/>
                <a:stretch>
                  <a:fillRect l="-1774"/>
                </a:stretch>
              </a:blipFill>
            </p:spPr>
            <p:txBody>
              <a:bodyPr/>
              <a:lstStyle/>
              <a:p>
                <a:r>
                  <a:rPr lang="en-US">
                    <a:noFill/>
                  </a:rPr>
                  <a:t> </a:t>
                </a:r>
              </a:p>
            </p:txBody>
          </p:sp>
        </mc:Fallback>
      </mc:AlternateContent>
    </p:spTree>
    <p:extLst>
      <p:ext uri="{BB962C8B-B14F-4D97-AF65-F5344CB8AC3E}">
        <p14:creationId xmlns:p14="http://schemas.microsoft.com/office/powerpoint/2010/main" val="201722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1000"/>
                                        <p:tgtEl>
                                          <p:spTgt spid="8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10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1000"/>
                                        <p:tgtEl>
                                          <p:spTgt spid="1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1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1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wipe(left)">
                                      <p:cBhvr>
                                        <p:cTn id="42" dur="1000"/>
                                        <p:tgtEl>
                                          <p:spTgt spid="9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left)">
                                      <p:cBhvr>
                                        <p:cTn id="45"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63" grpId="0" animBg="1"/>
      <p:bldP spid="49" grpId="0" animBg="1"/>
      <p:bldP spid="4" grpId="0"/>
      <p:bldP spid="11" grpId="0"/>
      <p:bldP spid="15" grpId="0"/>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409160" y="6612469"/>
            <a:ext cx="23672882" cy="6874930"/>
            <a:chOff x="184495" y="3793213"/>
            <a:chExt cx="11834900" cy="3401365"/>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6" name="Group 5"/>
            <p:cNvGrpSpPr/>
            <p:nvPr/>
          </p:nvGrpSpPr>
          <p:grpSpPr>
            <a:xfrm>
              <a:off x="212416" y="3793213"/>
              <a:ext cx="2364577" cy="507831"/>
              <a:chOff x="1293675" y="6524610"/>
              <a:chExt cx="4635428" cy="922706"/>
            </a:xfrm>
          </p:grpSpPr>
          <p:sp>
            <p:nvSpPr>
              <p:cNvPr id="7" name="Freeform 20"/>
              <p:cNvSpPr>
                <a:spLocks/>
              </p:cNvSpPr>
              <p:nvPr/>
            </p:nvSpPr>
            <p:spPr bwMode="auto">
              <a:xfrm rot="16200000" flipV="1">
                <a:off x="3478842" y="4965802"/>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a:p>
            </p:txBody>
          </p:sp>
          <p:sp>
            <p:nvSpPr>
              <p:cNvPr id="8" name="TextBox 7"/>
              <p:cNvSpPr txBox="1"/>
              <p:nvPr/>
            </p:nvSpPr>
            <p:spPr>
              <a:xfrm>
                <a:off x="2388722" y="6524610"/>
                <a:ext cx="2633359" cy="922706"/>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93675" y="6596927"/>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1" y="6622702"/>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p:grpSp>
        <p:nvGrpSpPr>
          <p:cNvPr id="20" name="Group 19"/>
          <p:cNvGrpSpPr/>
          <p:nvPr/>
        </p:nvGrpSpPr>
        <p:grpSpPr>
          <a:xfrm>
            <a:off x="294152" y="175299"/>
            <a:ext cx="23815893" cy="2601475"/>
            <a:chOff x="534987" y="1819475"/>
            <a:chExt cx="23340848" cy="3103430"/>
          </a:xfrm>
        </p:grpSpPr>
        <p:grpSp>
          <p:nvGrpSpPr>
            <p:cNvPr id="21" name="Group 20"/>
            <p:cNvGrpSpPr/>
            <p:nvPr/>
          </p:nvGrpSpPr>
          <p:grpSpPr>
            <a:xfrm>
              <a:off x="534987" y="1869705"/>
              <a:ext cx="23340848" cy="3053200"/>
              <a:chOff x="534987" y="1647866"/>
              <a:chExt cx="23340848" cy="3053200"/>
            </a:xfrm>
          </p:grpSpPr>
          <p:sp>
            <p:nvSpPr>
              <p:cNvPr id="25" name="Rounded Rectangle 24"/>
              <p:cNvSpPr/>
              <p:nvPr/>
            </p:nvSpPr>
            <p:spPr bwMode="auto">
              <a:xfrm>
                <a:off x="755649" y="1720892"/>
                <a:ext cx="23120186" cy="298017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p>
            </p:txBody>
          </p:sp>
          <p:grpSp>
            <p:nvGrpSpPr>
              <p:cNvPr id="26" name="Group 25"/>
              <p:cNvGrpSpPr/>
              <p:nvPr/>
            </p:nvGrpSpPr>
            <p:grpSpPr>
              <a:xfrm>
                <a:off x="534987" y="1647866"/>
                <a:ext cx="3505200" cy="1217163"/>
                <a:chOff x="534987" y="1647866"/>
                <a:chExt cx="3505200" cy="1217163"/>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0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0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0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0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0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0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0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solidFill>
                      <a:schemeClr val="tx1"/>
                    </a:solidFill>
                  </a:endParaRPr>
                </a:p>
              </p:txBody>
            </p:sp>
            <p:sp>
              <p:nvSpPr>
                <p:cNvPr id="31" name="TextBox 13"/>
                <p:cNvSpPr txBox="1">
                  <a:spLocks noChangeArrowheads="1"/>
                </p:cNvSpPr>
                <p:nvPr/>
              </p:nvSpPr>
              <p:spPr bwMode="auto">
                <a:xfrm>
                  <a:off x="1418794" y="1653394"/>
                  <a:ext cx="2509246" cy="121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22</a:t>
                  </a:r>
                </a:p>
              </p:txBody>
            </p:sp>
          </p:grpSp>
        </p:grpSp>
        <mc:AlternateContent xmlns:mc="http://schemas.openxmlformats.org/markup-compatibility/2006" xmlns:a14="http://schemas.microsoft.com/office/drawing/2010/main">
          <mc:Choice Requires="a14">
            <p:sp>
              <p:nvSpPr>
                <p:cNvPr id="23" name="Rectangle 22"/>
                <p:cNvSpPr/>
                <p:nvPr/>
              </p:nvSpPr>
              <p:spPr>
                <a:xfrm>
                  <a:off x="4018856" y="1819475"/>
                  <a:ext cx="19835650" cy="24232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r>
                    <a:rPr lang="en-US" sz="6000" dirty="0"/>
                    <a:t>Cho </a:t>
                  </a:r>
                  <a:r>
                    <a:rPr lang="en-US" sz="6000" dirty="0" err="1"/>
                    <a:t>hàm</a:t>
                  </a:r>
                  <a:r>
                    <a:rPr lang="en-US" sz="6000" dirty="0"/>
                    <a:t> </a:t>
                  </a:r>
                  <a:r>
                    <a:rPr lang="en-US" sz="6000" dirty="0" err="1"/>
                    <a:t>số</a:t>
                  </a:r>
                  <a:r>
                    <a:rPr lang="en-US" sz="6000" dirty="0"/>
                    <a:t> </a:t>
                  </a:r>
                  <a14:m>
                    <m:oMath xmlns:m="http://schemas.openxmlformats.org/officeDocument/2006/math">
                      <m:r>
                        <a:rPr lang="en-US" sz="6000" i="1">
                          <a:latin typeface="Cambria Math"/>
                        </a:rPr>
                        <m:t>𝑦</m:t>
                      </m:r>
                      <m:r>
                        <a:rPr lang="en-US" sz="6000" i="1">
                          <a:latin typeface="Cambria Math"/>
                        </a:rPr>
                        <m:t>=</m:t>
                      </m:r>
                      <m:sSup>
                        <m:sSupPr>
                          <m:ctrlPr>
                            <a:rPr lang="en-US" sz="6000" i="1">
                              <a:latin typeface="Cambria Math" panose="02040503050406030204" pitchFamily="18" charset="0"/>
                            </a:rPr>
                          </m:ctrlPr>
                        </m:sSupPr>
                        <m:e>
                          <m:r>
                            <a:rPr lang="en-US" sz="6000" i="1">
                              <a:latin typeface="Cambria Math"/>
                            </a:rPr>
                            <m:t>𝑒</m:t>
                          </m:r>
                        </m:e>
                        <m:sup>
                          <m:r>
                            <a:rPr lang="en-US" sz="6000" i="1">
                              <a:latin typeface="Cambria Math"/>
                            </a:rPr>
                            <m:t>𝑥</m:t>
                          </m:r>
                        </m:sup>
                      </m:sSup>
                      <m:d>
                        <m:dPr>
                          <m:ctrlPr>
                            <a:rPr lang="en-US" sz="6000" i="1">
                              <a:latin typeface="Cambria Math" panose="02040503050406030204" pitchFamily="18" charset="0"/>
                            </a:rPr>
                          </m:ctrlPr>
                        </m:dPr>
                        <m:e>
                          <m:r>
                            <a:rPr lang="en-US" sz="6000" i="1">
                              <a:latin typeface="Cambria Math"/>
                            </a:rPr>
                            <m:t>𝑥</m:t>
                          </m:r>
                          <m:r>
                            <a:rPr lang="en-US" sz="6000" i="1">
                              <a:latin typeface="Cambria Math"/>
                            </a:rPr>
                            <m:t>+</m:t>
                          </m:r>
                          <m:r>
                            <a:rPr lang="en-US" sz="6000" i="1">
                              <a:latin typeface="Cambria Math"/>
                            </a:rPr>
                            <m:t>𝑚</m:t>
                          </m:r>
                        </m:e>
                      </m:d>
                    </m:oMath>
                  </a14:m>
                  <a:r>
                    <a:rPr lang="en-US" sz="6000" dirty="0"/>
                    <a:t>. </a:t>
                  </a:r>
                  <a:r>
                    <a:rPr lang="en-US" sz="6000" dirty="0" err="1"/>
                    <a:t>Biết</a:t>
                  </a:r>
                  <a:r>
                    <a:rPr lang="en-US" sz="6000" dirty="0"/>
                    <a:t> </a:t>
                  </a:r>
                  <a14:m>
                    <m:oMath xmlns:m="http://schemas.openxmlformats.org/officeDocument/2006/math">
                      <m:sSup>
                        <m:sSupPr>
                          <m:ctrlPr>
                            <a:rPr lang="en-US" sz="6000" i="1">
                              <a:latin typeface="Cambria Math" panose="02040503050406030204" pitchFamily="18" charset="0"/>
                            </a:rPr>
                          </m:ctrlPr>
                        </m:sSupPr>
                        <m:e>
                          <m:r>
                            <a:rPr lang="en-US" sz="6000" i="1">
                              <a:latin typeface="Cambria Math"/>
                            </a:rPr>
                            <m:t>𝑦</m:t>
                          </m:r>
                        </m:e>
                        <m:sup>
                          <m:r>
                            <a:rPr lang="en-US" sz="6000" i="1">
                              <a:latin typeface="Cambria Math"/>
                            </a:rPr>
                            <m:t>′</m:t>
                          </m:r>
                        </m:sup>
                      </m:sSup>
                      <m:d>
                        <m:dPr>
                          <m:ctrlPr>
                            <a:rPr lang="en-US" sz="6000" i="1">
                              <a:latin typeface="Cambria Math" panose="02040503050406030204" pitchFamily="18" charset="0"/>
                            </a:rPr>
                          </m:ctrlPr>
                        </m:dPr>
                        <m:e>
                          <m:r>
                            <a:rPr lang="en-US" sz="6000" i="1">
                              <a:latin typeface="Cambria Math"/>
                            </a:rPr>
                            <m:t>0</m:t>
                          </m:r>
                        </m:e>
                      </m:d>
                      <m:r>
                        <a:rPr lang="en-US" sz="6000" i="1">
                          <a:latin typeface="Cambria Math"/>
                        </a:rPr>
                        <m:t>=1</m:t>
                      </m:r>
                    </m:oMath>
                  </a14:m>
                  <a:r>
                    <a:rPr lang="en-US" sz="6000" dirty="0"/>
                    <a:t>.</a:t>
                  </a:r>
                </a:p>
                <a:p>
                  <a:pPr lvl="0"/>
                  <a:r>
                    <a:rPr lang="en-US" sz="6000" dirty="0"/>
                    <a:t>Giá </a:t>
                  </a:r>
                  <a:r>
                    <a:rPr lang="en-US" sz="6000" dirty="0" err="1"/>
                    <a:t>trị</a:t>
                  </a:r>
                  <a:r>
                    <a:rPr lang="en-US" sz="6000" dirty="0"/>
                    <a:t> </a:t>
                  </a:r>
                  <a:r>
                    <a:rPr lang="en-US" sz="6000" dirty="0" err="1"/>
                    <a:t>của</a:t>
                  </a:r>
                  <a:r>
                    <a:rPr lang="en-US" sz="6000" dirty="0"/>
                    <a:t> </a:t>
                  </a:r>
                  <a:r>
                    <a:rPr lang="en-US" sz="6000" dirty="0" err="1"/>
                    <a:t>biểu</a:t>
                  </a:r>
                  <a:r>
                    <a:rPr lang="en-US" sz="6000" dirty="0"/>
                    <a:t> </a:t>
                  </a:r>
                  <a:r>
                    <a:rPr lang="en-US" sz="6000" dirty="0" err="1"/>
                    <a:t>thức</a:t>
                  </a:r>
                  <a:r>
                    <a:rPr lang="en-US" sz="6000" dirty="0"/>
                    <a:t> </a:t>
                  </a:r>
                  <a14:m>
                    <m:oMath xmlns:m="http://schemas.openxmlformats.org/officeDocument/2006/math">
                      <m:sSup>
                        <m:sSupPr>
                          <m:ctrlPr>
                            <a:rPr lang="en-US" sz="6000" i="1">
                              <a:latin typeface="Cambria Math" panose="02040503050406030204" pitchFamily="18" charset="0"/>
                            </a:rPr>
                          </m:ctrlPr>
                        </m:sSupPr>
                        <m:e>
                          <m:r>
                            <a:rPr lang="en-US" sz="6000" i="1">
                              <a:latin typeface="Cambria Math"/>
                            </a:rPr>
                            <m:t>𝑦</m:t>
                          </m:r>
                        </m:e>
                        <m:sup>
                          <m:r>
                            <a:rPr lang="en-US" sz="6000" i="1">
                              <a:latin typeface="Cambria Math"/>
                            </a:rPr>
                            <m:t>′</m:t>
                          </m:r>
                        </m:sup>
                      </m:sSup>
                      <m:d>
                        <m:dPr>
                          <m:ctrlPr>
                            <a:rPr lang="en-US" sz="6000" i="1">
                              <a:latin typeface="Cambria Math" panose="02040503050406030204" pitchFamily="18" charset="0"/>
                            </a:rPr>
                          </m:ctrlPr>
                        </m:dPr>
                        <m:e>
                          <m:r>
                            <a:rPr lang="en-US" sz="6000" i="1">
                              <a:latin typeface="Cambria Math"/>
                            </a:rPr>
                            <m:t>1</m:t>
                          </m:r>
                        </m:e>
                      </m:d>
                    </m:oMath>
                  </a14:m>
                  <a:r>
                    <a:rPr lang="en-US" sz="6000" dirty="0"/>
                    <a:t> </a:t>
                  </a:r>
                  <a:r>
                    <a:rPr lang="en-US" sz="6000" dirty="0" err="1"/>
                    <a:t>bằng</a:t>
                  </a:r>
                  <a:endParaRPr lang="en-US" sz="6000" dirty="0"/>
                </a:p>
              </p:txBody>
            </p:sp>
          </mc:Choice>
          <mc:Fallback xmlns="">
            <p:sp>
              <p:nvSpPr>
                <p:cNvPr id="23" name="Rectangle 22"/>
                <p:cNvSpPr>
                  <a:spLocks noRot="1" noChangeAspect="1" noMove="1" noResize="1" noEditPoints="1" noAdjustHandles="1" noChangeArrowheads="1" noChangeShapeType="1" noTextEdit="1"/>
                </p:cNvSpPr>
                <p:nvPr/>
              </p:nvSpPr>
              <p:spPr>
                <a:xfrm>
                  <a:off x="4018856" y="1819475"/>
                  <a:ext cx="19835650" cy="2423281"/>
                </a:xfrm>
                <a:prstGeom prst="rect">
                  <a:avLst/>
                </a:prstGeom>
                <a:blipFill rotWithShape="0">
                  <a:blip r:embed="rId3"/>
                  <a:stretch>
                    <a:fillRect l="-1355" t="-6907" b="-171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2" name="Group 1"/>
          <p:cNvGrpSpPr/>
          <p:nvPr/>
        </p:nvGrpSpPr>
        <p:grpSpPr>
          <a:xfrm>
            <a:off x="508451" y="4006538"/>
            <a:ext cx="23082923" cy="2233008"/>
            <a:chOff x="247182" y="2080087"/>
            <a:chExt cx="11705089" cy="1116504"/>
          </a:xfrm>
        </p:grpSpPr>
        <p:grpSp>
          <p:nvGrpSpPr>
            <p:cNvPr id="51" name="Group 50"/>
            <p:cNvGrpSpPr/>
            <p:nvPr/>
          </p:nvGrpSpPr>
          <p:grpSpPr>
            <a:xfrm>
              <a:off x="247182" y="2080087"/>
              <a:ext cx="2798848" cy="1116500"/>
              <a:chOff x="5537206" y="1557992"/>
              <a:chExt cx="2789359" cy="1037945"/>
            </a:xfrm>
          </p:grpSpPr>
          <p:sp>
            <p:nvSpPr>
              <p:cNvPr id="52" name="Rectangle 51"/>
              <p:cNvSpPr/>
              <p:nvPr/>
            </p:nvSpPr>
            <p:spPr>
              <a:xfrm>
                <a:off x="5827750" y="1557992"/>
                <a:ext cx="2498815"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A</a:t>
                </a:r>
                <a:endParaRPr lang="en-US" sz="6000" dirty="0"/>
              </a:p>
            </p:txBody>
          </p:sp>
          <mc:AlternateContent xmlns:mc="http://schemas.openxmlformats.org/markup-compatibility/2006" xmlns:a14="http://schemas.microsoft.com/office/drawing/2010/main">
            <mc:Choice Requires="a14">
              <p:sp>
                <p:nvSpPr>
                  <p:cNvPr id="54" name="TextBox 53"/>
                  <p:cNvSpPr txBox="1"/>
                  <p:nvPr/>
                </p:nvSpPr>
                <p:spPr>
                  <a:xfrm>
                    <a:off x="6107785" y="1792599"/>
                    <a:ext cx="1711728" cy="472101"/>
                  </a:xfrm>
                  <a:prstGeom prst="rect">
                    <a:avLst/>
                  </a:prstGeom>
                  <a:noFill/>
                </p:spPr>
                <p:txBody>
                  <a:bodyPr wrap="square" rtlCol="0">
                    <a:spAutoFit/>
                  </a:bodyPr>
                  <a:lstStyle>
                    <a:defPPr>
                      <a:defRPr lang="vi-VN"/>
                    </a:defPPr>
                    <a:lvl1pPr>
                      <a:defRPr sz="3200" i="1">
                        <a:solidFill>
                          <a:schemeClr val="bg1"/>
                        </a:solidFill>
                      </a:defRPr>
                    </a:lvl1pPr>
                  </a:lstStyle>
                  <a:p>
                    <a:r>
                      <a:rPr lang="en-US" sz="6000" dirty="0"/>
                      <a:t>e</a:t>
                    </a:r>
                    <a14:m>
                      <m:oMath xmlns:m="http://schemas.openxmlformats.org/officeDocument/2006/math">
                        <m:r>
                          <a:rPr lang="en-US" sz="6000">
                            <a:latin typeface="Cambria Math"/>
                          </a:rPr>
                          <m:t>.</m:t>
                        </m:r>
                      </m:oMath>
                    </a14:m>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107785" y="1792599"/>
                    <a:ext cx="1711728" cy="472101"/>
                  </a:xfrm>
                  <a:prstGeom prst="rect">
                    <a:avLst/>
                  </a:prstGeom>
                  <a:blipFill rotWithShape="0">
                    <a:blip r:embed="rId5"/>
                    <a:stretch>
                      <a:fillRect l="-10991" t="-17964" b="-39521"/>
                    </a:stretch>
                  </a:blipFill>
                </p:spPr>
                <p:txBody>
                  <a:bodyPr/>
                  <a:lstStyle/>
                  <a:p>
                    <a:r>
                      <a:rPr lang="en-US">
                        <a:noFill/>
                      </a:rPr>
                      <a:t> </a:t>
                    </a:r>
                  </a:p>
                </p:txBody>
              </p:sp>
            </mc:Fallback>
          </mc:AlternateContent>
        </p:grpSp>
        <p:grpSp>
          <p:nvGrpSpPr>
            <p:cNvPr id="55" name="Group 54"/>
            <p:cNvGrpSpPr/>
            <p:nvPr/>
          </p:nvGrpSpPr>
          <p:grpSpPr>
            <a:xfrm>
              <a:off x="3163102" y="2080090"/>
              <a:ext cx="2798849" cy="1116501"/>
              <a:chOff x="5537206" y="1557992"/>
              <a:chExt cx="2789360" cy="1037945"/>
            </a:xfrm>
          </p:grpSpPr>
          <p:sp>
            <p:nvSpPr>
              <p:cNvPr id="56" name="Rectangle 55"/>
              <p:cNvSpPr/>
              <p:nvPr/>
            </p:nvSpPr>
            <p:spPr>
              <a:xfrm>
                <a:off x="5827750" y="1557992"/>
                <a:ext cx="2498816"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ahoma" pitchFamily="34" charset="0"/>
                    <a:ea typeface="Tahoma" pitchFamily="34" charset="0"/>
                    <a:cs typeface="Tahoma" pitchFamily="34" charset="0"/>
                  </a:rPr>
                  <a:t>B</a:t>
                </a:r>
                <a:endParaRPr lang="en-US" sz="6000" dirty="0"/>
              </a:p>
            </p:txBody>
          </p:sp>
          <mc:AlternateContent xmlns:mc="http://schemas.openxmlformats.org/markup-compatibility/2006" xmlns:a14="http://schemas.microsoft.com/office/drawing/2010/main">
            <mc:Choice Requires="a14">
              <p:sp>
                <p:nvSpPr>
                  <p:cNvPr id="58" name="TextBox 57"/>
                  <p:cNvSpPr txBox="1"/>
                  <p:nvPr/>
                </p:nvSpPr>
                <p:spPr>
                  <a:xfrm>
                    <a:off x="5697298" y="1798007"/>
                    <a:ext cx="1748335"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b="0" i="1" smtClean="0">
                              <a:latin typeface="Cambria Math"/>
                            </a:rPr>
                            <m:t>2</m:t>
                          </m:r>
                          <m:r>
                            <a:rPr lang="en-US" sz="6000" i="1" smtClean="0">
                              <a:latin typeface="Cambria Math"/>
                            </a:rPr>
                            <m:t>𝑒</m:t>
                          </m:r>
                        </m:oMath>
                      </m:oMathPara>
                    </a14:m>
                    <a:endParaRPr lang="en-US" sz="6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697298" y="1798007"/>
                    <a:ext cx="1748335" cy="472101"/>
                  </a:xfrm>
                  <a:prstGeom prst="rect">
                    <a:avLst/>
                  </a:prstGeom>
                  <a:blipFill rotWithShape="1">
                    <a:blip r:embed="rId6"/>
                    <a:stretch>
                      <a:fillRect/>
                    </a:stretch>
                  </a:blipFill>
                </p:spPr>
                <p:txBody>
                  <a:bodyPr/>
                  <a:lstStyle/>
                  <a:p>
                    <a:r>
                      <a:rPr lang="en-US">
                        <a:noFill/>
                      </a:rPr>
                      <a:t> </a:t>
                    </a:r>
                  </a:p>
                </p:txBody>
              </p:sp>
            </mc:Fallback>
          </mc:AlternateContent>
        </p:grpSp>
        <p:grpSp>
          <p:nvGrpSpPr>
            <p:cNvPr id="4" name="Group 3"/>
            <p:cNvGrpSpPr/>
            <p:nvPr/>
          </p:nvGrpSpPr>
          <p:grpSpPr>
            <a:xfrm>
              <a:off x="6079020" y="2080088"/>
              <a:ext cx="2791690" cy="1116501"/>
              <a:chOff x="5537206" y="1557992"/>
              <a:chExt cx="2782226" cy="1037945"/>
            </a:xfrm>
          </p:grpSpPr>
          <p:sp>
            <p:nvSpPr>
              <p:cNvPr id="46" name="Rectangle 45"/>
              <p:cNvSpPr/>
              <p:nvPr/>
            </p:nvSpPr>
            <p:spPr>
              <a:xfrm>
                <a:off x="5827750" y="1557992"/>
                <a:ext cx="2491682"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C</a:t>
                </a:r>
                <a:endParaRPr lang="en-US" sz="6000" dirty="0"/>
              </a:p>
            </p:txBody>
          </p:sp>
        </p:grpSp>
        <p:grpSp>
          <p:nvGrpSpPr>
            <p:cNvPr id="59" name="Group 58"/>
            <p:cNvGrpSpPr/>
            <p:nvPr/>
          </p:nvGrpSpPr>
          <p:grpSpPr>
            <a:xfrm>
              <a:off x="8994941" y="2080089"/>
              <a:ext cx="2957330" cy="1116502"/>
              <a:chOff x="5537206" y="1557992"/>
              <a:chExt cx="2947304" cy="1037945"/>
            </a:xfrm>
          </p:grpSpPr>
          <p:sp>
            <p:nvSpPr>
              <p:cNvPr id="60" name="Rectangle 59"/>
              <p:cNvSpPr/>
              <p:nvPr/>
            </p:nvSpPr>
            <p:spPr>
              <a:xfrm>
                <a:off x="5827750" y="1557992"/>
                <a:ext cx="26567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D</a:t>
                </a:r>
                <a:endParaRPr lang="en-US" sz="6000" dirty="0"/>
              </a:p>
            </p:txBody>
          </p:sp>
        </p:grpSp>
      </p:grpSp>
      <p:sp>
        <p:nvSpPr>
          <p:cNvPr id="49" name="Oval 48"/>
          <p:cNvSpPr/>
          <p:nvPr/>
        </p:nvSpPr>
        <p:spPr>
          <a:xfrm>
            <a:off x="6194159" y="4558304"/>
            <a:ext cx="1274658" cy="1083903"/>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000" b="1" dirty="0">
                <a:latin typeface="Tahoma" pitchFamily="34" charset="0"/>
                <a:ea typeface="Tahoma" pitchFamily="34" charset="0"/>
                <a:cs typeface="Tahoma" pitchFamily="34" charset="0"/>
              </a:rPr>
              <a:t>B </a:t>
            </a:r>
            <a:endParaRPr lang="en-US" sz="6000" dirty="0"/>
          </a:p>
        </p:txBody>
      </p:sp>
      <p:sp>
        <p:nvSpPr>
          <p:cNvPr id="97" name="Action Button: Forward or Next 96">
            <a:hlinkClick r:id="rId7"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sz="6000"/>
          </a:p>
        </p:txBody>
      </p:sp>
      <mc:AlternateContent xmlns:mc="http://schemas.openxmlformats.org/markup-compatibility/2006" xmlns:a14="http://schemas.microsoft.com/office/drawing/2010/main">
        <mc:Choice Requires="a14">
          <p:sp>
            <p:nvSpPr>
              <p:cNvPr id="50" name="TextBox 49"/>
              <p:cNvSpPr txBox="1"/>
              <p:nvPr/>
            </p:nvSpPr>
            <p:spPr>
              <a:xfrm>
                <a:off x="12314675" y="4551269"/>
                <a:ext cx="3509022" cy="101566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i="1" smtClean="0">
                          <a:latin typeface="Cambria Math"/>
                        </a:rPr>
                        <m:t>4</m:t>
                      </m:r>
                      <m:r>
                        <a:rPr lang="en-US" sz="6000" b="0" i="1" smtClean="0">
                          <a:latin typeface="Cambria Math"/>
                        </a:rPr>
                        <m:t>𝑒</m:t>
                      </m:r>
                      <m:r>
                        <m:rPr>
                          <m:nor/>
                        </m:rPr>
                        <a:rPr lang="fr-FR" sz="6000" dirty="0"/>
                        <m:t>.</m:t>
                      </m:r>
                    </m:oMath>
                  </m:oMathPara>
                </a14:m>
                <a:endParaRPr lang="en-US" sz="6000" dirty="0"/>
              </a:p>
            </p:txBody>
          </p:sp>
        </mc:Choice>
        <mc:Fallback xmlns="">
          <p:sp>
            <p:nvSpPr>
              <p:cNvPr id="50" name="TextBox 49"/>
              <p:cNvSpPr txBox="1">
                <a:spLocks noRot="1" noChangeAspect="1" noMove="1" noResize="1" noEditPoints="1" noAdjustHandles="1" noChangeArrowheads="1" noChangeShapeType="1" noTextEdit="1"/>
              </p:cNvSpPr>
              <p:nvPr/>
            </p:nvSpPr>
            <p:spPr>
              <a:xfrm>
                <a:off x="12314675" y="4551269"/>
                <a:ext cx="3509022" cy="1015663"/>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18083656" y="4507428"/>
                <a:ext cx="3509022" cy="101566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m:rPr>
                          <m:nor/>
                        </m:rPr>
                        <a:rPr lang="en-US" sz="6000" dirty="0">
                          <a:latin typeface="Cambria Math"/>
                        </a:rPr>
                        <m:t>3</m:t>
                      </m:r>
                      <m:r>
                        <m:rPr>
                          <m:nor/>
                        </m:rPr>
                        <a:rPr lang="en-US" sz="6000" b="0" i="1" dirty="0" smtClean="0">
                          <a:latin typeface="Cambria Math"/>
                        </a:rPr>
                        <m:t>e</m:t>
                      </m:r>
                      <m:r>
                        <m:rPr>
                          <m:nor/>
                        </m:rPr>
                        <a:rPr lang="fr-FR" sz="6000" dirty="0"/>
                        <m:t>.</m:t>
                      </m:r>
                    </m:oMath>
                  </m:oMathPara>
                </a14:m>
                <a:endParaRPr lang="en-US" sz="6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8083656" y="4507428"/>
                <a:ext cx="3509022" cy="1015663"/>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9798230" y="8657635"/>
                <a:ext cx="13235931" cy="1015663"/>
              </a:xfrm>
              <a:prstGeom prst="rect">
                <a:avLst/>
              </a:prstGeom>
            </p:spPr>
            <p:txBody>
              <a:bodyPr wrap="none">
                <a:spAutoFit/>
              </a:bodyPr>
              <a:lstStyle/>
              <a:p>
                <a14:m>
                  <m:oMath xmlns:m="http://schemas.openxmlformats.org/officeDocument/2006/math">
                    <m:r>
                      <a:rPr lang="en-US" sz="6000">
                        <a:latin typeface="Cambria Math"/>
                      </a:rPr>
                      <m:t>⇒</m:t>
                    </m:r>
                    <m:r>
                      <a:rPr lang="en-US" sz="6000" i="1">
                        <a:latin typeface="Cambria Math"/>
                      </a:rPr>
                      <m:t> </m:t>
                    </m:r>
                    <m:sSup>
                      <m:sSupPr>
                        <m:ctrlPr>
                          <a:rPr lang="en-US" sz="6000" i="1">
                            <a:latin typeface="Cambria Math" panose="02040503050406030204" pitchFamily="18" charset="0"/>
                          </a:rPr>
                        </m:ctrlPr>
                      </m:sSupPr>
                      <m:e>
                        <m:r>
                          <a:rPr lang="en-US" sz="6000" i="1">
                            <a:latin typeface="Cambria Math"/>
                          </a:rPr>
                          <m:t>𝑦</m:t>
                        </m:r>
                      </m:e>
                      <m:sup>
                        <m:r>
                          <a:rPr lang="en-US" sz="6000" i="1">
                            <a:latin typeface="Cambria Math"/>
                          </a:rPr>
                          <m:t>′</m:t>
                        </m:r>
                      </m:sup>
                    </m:sSup>
                    <m:d>
                      <m:dPr>
                        <m:ctrlPr>
                          <a:rPr lang="en-US" sz="6000" i="1">
                            <a:latin typeface="Cambria Math" panose="02040503050406030204" pitchFamily="18" charset="0"/>
                          </a:rPr>
                        </m:ctrlPr>
                      </m:dPr>
                      <m:e>
                        <m:r>
                          <a:rPr lang="en-US" sz="6000" i="1">
                            <a:latin typeface="Cambria Math"/>
                          </a:rPr>
                          <m:t>0</m:t>
                        </m:r>
                      </m:e>
                    </m:d>
                    <m:r>
                      <a:rPr lang="en-US" sz="6000" i="1">
                        <a:latin typeface="Cambria Math"/>
                      </a:rPr>
                      <m:t>=</m:t>
                    </m:r>
                    <m:r>
                      <a:rPr lang="vi-VN" sz="6000" i="1">
                        <a:latin typeface="Cambria Math"/>
                      </a:rPr>
                      <m:t>1+</m:t>
                    </m:r>
                    <m:r>
                      <a:rPr lang="vi-VN" sz="6000" i="1">
                        <a:latin typeface="Cambria Math"/>
                      </a:rPr>
                      <m:t>𝑚</m:t>
                    </m:r>
                    <m:r>
                      <a:rPr lang="vi-VN" sz="6000" i="1">
                        <a:latin typeface="Cambria Math"/>
                      </a:rPr>
                      <m:t>=1</m:t>
                    </m:r>
                  </m:oMath>
                </a14:m>
                <a:r>
                  <a:rPr lang="vi-VN" sz="6000" dirty="0"/>
                  <a:t> ta được </a:t>
                </a:r>
                <a14:m>
                  <m:oMath xmlns:m="http://schemas.openxmlformats.org/officeDocument/2006/math">
                    <m:r>
                      <a:rPr lang="vi-VN" sz="6000" i="1" dirty="0" smtClean="0">
                        <a:latin typeface="Cambria Math"/>
                      </a:rPr>
                      <m:t>𝑚</m:t>
                    </m:r>
                    <m:r>
                      <a:rPr lang="vi-VN" sz="6000" i="1" dirty="0" smtClean="0">
                        <a:latin typeface="Cambria Math"/>
                      </a:rPr>
                      <m:t>=0</m:t>
                    </m:r>
                  </m:oMath>
                </a14:m>
                <a:r>
                  <a:rPr lang="vi-VN" sz="6000" dirty="0"/>
                  <a:t> .</a:t>
                </a:r>
                <a:r>
                  <a:rPr lang="en-US" sz="6000" dirty="0"/>
                  <a:t> </a:t>
                </a:r>
              </a:p>
            </p:txBody>
          </p:sp>
        </mc:Choice>
        <mc:Fallback xmlns="">
          <p:sp>
            <p:nvSpPr>
              <p:cNvPr id="3" name="Rectangle 2"/>
              <p:cNvSpPr>
                <a:spLocks noRot="1" noChangeAspect="1" noMove="1" noResize="1" noEditPoints="1" noAdjustHandles="1" noChangeArrowheads="1" noChangeShapeType="1" noTextEdit="1"/>
              </p:cNvSpPr>
              <p:nvPr/>
            </p:nvSpPr>
            <p:spPr>
              <a:xfrm>
                <a:off x="9798230" y="8657635"/>
                <a:ext cx="13235931" cy="1015663"/>
              </a:xfrm>
              <a:prstGeom prst="rect">
                <a:avLst/>
              </a:prstGeom>
              <a:blipFill rotWithShape="1">
                <a:blip r:embed="rId10"/>
                <a:stretch>
                  <a:fillRect t="-20359" r="-552" b="-371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37694" y="8610600"/>
                <a:ext cx="8860536" cy="1015663"/>
              </a:xfrm>
              <a:prstGeom prst="rect">
                <a:avLst/>
              </a:prstGeom>
              <a:noFill/>
            </p:spPr>
            <p:txBody>
              <a:bodyPr wrap="square" rtlCol="0">
                <a:spAutoFit/>
              </a:bodyPr>
              <a:lstStyle/>
              <a:p>
                <a:r>
                  <a:rPr lang="en-US" sz="6000" dirty="0"/>
                  <a:t>Ta </a:t>
                </a:r>
                <a:r>
                  <a:rPr lang="en-US" sz="6000" dirty="0" err="1"/>
                  <a:t>có</a:t>
                </a:r>
                <a:r>
                  <a:rPr lang="en-US" sz="6000" dirty="0"/>
                  <a:t>: </a:t>
                </a:r>
                <a14:m>
                  <m:oMath xmlns:m="http://schemas.openxmlformats.org/officeDocument/2006/math">
                    <m:r>
                      <a:rPr lang="en-US" sz="6000" i="1" smtClean="0">
                        <a:latin typeface="Cambria Math"/>
                      </a:rPr>
                      <m:t>𝑦</m:t>
                    </m:r>
                    <m:r>
                      <a:rPr lang="en-US" sz="6000" b="0" i="1" smtClean="0">
                        <a:latin typeface="Cambria Math" panose="02040503050406030204" pitchFamily="18" charset="0"/>
                      </a:rPr>
                      <m:t>′</m:t>
                    </m:r>
                    <m:r>
                      <a:rPr lang="en-US" sz="6000" i="1">
                        <a:latin typeface="Cambria Math"/>
                      </a:rPr>
                      <m:t>=</m:t>
                    </m:r>
                    <m:sSup>
                      <m:sSupPr>
                        <m:ctrlPr>
                          <a:rPr lang="en-US" sz="6000" i="1">
                            <a:latin typeface="Cambria Math" panose="02040503050406030204" pitchFamily="18" charset="0"/>
                          </a:rPr>
                        </m:ctrlPr>
                      </m:sSupPr>
                      <m:e>
                        <m:r>
                          <a:rPr lang="en-US" sz="6000" i="1">
                            <a:latin typeface="Cambria Math"/>
                          </a:rPr>
                          <m:t>𝑒</m:t>
                        </m:r>
                      </m:e>
                      <m:sup>
                        <m:r>
                          <a:rPr lang="en-US" sz="6000" i="1">
                            <a:latin typeface="Cambria Math"/>
                          </a:rPr>
                          <m:t>𝑥</m:t>
                        </m:r>
                      </m:sup>
                    </m:sSup>
                    <m:d>
                      <m:dPr>
                        <m:ctrlPr>
                          <a:rPr lang="en-US" sz="6000" i="1">
                            <a:latin typeface="Cambria Math" panose="02040503050406030204" pitchFamily="18" charset="0"/>
                          </a:rPr>
                        </m:ctrlPr>
                      </m:dPr>
                      <m:e>
                        <m:r>
                          <a:rPr lang="en-US" sz="6000" i="1">
                            <a:latin typeface="Cambria Math"/>
                          </a:rPr>
                          <m:t>𝑥</m:t>
                        </m:r>
                        <m:r>
                          <a:rPr lang="en-US" sz="6000" i="1">
                            <a:latin typeface="Cambria Math"/>
                          </a:rPr>
                          <m:t>+</m:t>
                        </m:r>
                        <m:r>
                          <a:rPr lang="en-US" sz="6000" i="1">
                            <a:latin typeface="Cambria Math"/>
                          </a:rPr>
                          <m:t>𝑚</m:t>
                        </m:r>
                        <m:r>
                          <a:rPr lang="en-US" sz="6000" b="0" i="1" smtClean="0">
                            <a:latin typeface="Cambria Math" panose="02040503050406030204" pitchFamily="18" charset="0"/>
                          </a:rPr>
                          <m:t>+1</m:t>
                        </m:r>
                      </m:e>
                    </m:d>
                  </m:oMath>
                </a14:m>
                <a:endParaRPr lang="en-US" sz="6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937694" y="8610600"/>
                <a:ext cx="8860536" cy="1015663"/>
              </a:xfrm>
              <a:prstGeom prst="rect">
                <a:avLst/>
              </a:prstGeom>
              <a:blipFill rotWithShape="1">
                <a:blip r:embed="rId11"/>
                <a:stretch>
                  <a:fillRect l="-4198" t="-18072" b="-3975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947562" y="10181070"/>
                <a:ext cx="8936136" cy="1015663"/>
              </a:xfrm>
              <a:prstGeom prst="rect">
                <a:avLst/>
              </a:prstGeom>
              <a:noFill/>
            </p:spPr>
            <p:txBody>
              <a:bodyPr wrap="square" rtlCol="0">
                <a:spAutoFit/>
              </a:bodyPr>
              <a:lstStyle/>
              <a:p>
                <a:r>
                  <a:rPr lang="en-US" sz="6000" dirty="0"/>
                  <a:t>Vậy </a:t>
                </a:r>
                <a14:m>
                  <m:oMath xmlns:m="http://schemas.openxmlformats.org/officeDocument/2006/math">
                    <m:r>
                      <a:rPr lang="en-US" sz="6000" i="1">
                        <a:latin typeface="Cambria Math"/>
                      </a:rPr>
                      <m:t>𝑦</m:t>
                    </m:r>
                    <m:r>
                      <a:rPr lang="en-US" sz="6000" b="0" i="1" smtClean="0">
                        <a:latin typeface="Cambria Math" panose="02040503050406030204" pitchFamily="18" charset="0"/>
                      </a:rPr>
                      <m:t>(1)</m:t>
                    </m:r>
                    <m:r>
                      <a:rPr lang="en-US" sz="6000" i="1">
                        <a:latin typeface="Cambria Math"/>
                      </a:rPr>
                      <m:t>=</m:t>
                    </m:r>
                    <m:r>
                      <a:rPr lang="en-US" sz="6000" i="1" smtClean="0">
                        <a:latin typeface="Cambria Math"/>
                      </a:rPr>
                      <m:t>2</m:t>
                    </m:r>
                    <m:r>
                      <a:rPr lang="en-US" sz="6000" b="0" i="1" smtClean="0">
                        <a:latin typeface="Cambria Math"/>
                      </a:rPr>
                      <m:t>𝑒</m:t>
                    </m:r>
                  </m:oMath>
                </a14:m>
                <a:endParaRPr lang="en-US" sz="6000" dirty="0"/>
              </a:p>
            </p:txBody>
          </p:sp>
        </mc:Choice>
        <mc:Fallback>
          <p:sp>
            <p:nvSpPr>
              <p:cNvPr id="12" name="TextBox 11"/>
              <p:cNvSpPr txBox="1">
                <a:spLocks noRot="1" noChangeAspect="1" noMove="1" noResize="1" noEditPoints="1" noAdjustHandles="1" noChangeArrowheads="1" noChangeShapeType="1" noTextEdit="1"/>
              </p:cNvSpPr>
              <p:nvPr/>
            </p:nvSpPr>
            <p:spPr>
              <a:xfrm>
                <a:off x="947562" y="10181070"/>
                <a:ext cx="8936136" cy="1015663"/>
              </a:xfrm>
              <a:prstGeom prst="rect">
                <a:avLst/>
              </a:prstGeom>
              <a:blipFill>
                <a:blip r:embed="rId12"/>
                <a:stretch>
                  <a:fillRect l="-4093" t="-17964" b="-39521"/>
                </a:stretch>
              </a:blipFill>
            </p:spPr>
            <p:txBody>
              <a:bodyPr/>
              <a:lstStyle/>
              <a:p>
                <a:r>
                  <a:rPr lang="en-US">
                    <a:noFill/>
                  </a:rPr>
                  <a:t> </a:t>
                </a:r>
              </a:p>
            </p:txBody>
          </p:sp>
        </mc:Fallback>
      </mc:AlternateContent>
    </p:spTree>
    <p:extLst>
      <p:ext uri="{BB962C8B-B14F-4D97-AF65-F5344CB8AC3E}">
        <p14:creationId xmlns:p14="http://schemas.microsoft.com/office/powerpoint/2010/main" val="351446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1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1000"/>
                                        <p:tgtEl>
                                          <p:spTgt spid="49"/>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wipe(left)">
                                      <p:cBhvr>
                                        <p:cTn id="31"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7" grpId="0" animBg="1"/>
      <p:bldP spid="3"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118651" y="2209801"/>
            <a:ext cx="21727141" cy="10674210"/>
            <a:chOff x="1120323" y="10988402"/>
            <a:chExt cx="21729655" cy="5155080"/>
          </a:xfrm>
        </p:grpSpPr>
        <p:sp>
          <p:nvSpPr>
            <p:cNvPr id="27" name="Rounded Rectangle 26"/>
            <p:cNvSpPr/>
            <p:nvPr/>
          </p:nvSpPr>
          <p:spPr>
            <a:xfrm>
              <a:off x="1323892" y="11370896"/>
              <a:ext cx="21526086" cy="4772586"/>
            </a:xfrm>
            <a:prstGeom prst="roundRect">
              <a:avLst>
                <a:gd name="adj" fmla="val 4648"/>
              </a:avLst>
            </a:prstGeom>
            <a:solidFill>
              <a:srgbClr val="E2E2E2"/>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latin typeface="Times New Roman" pitchFamily="18" charset="0"/>
                <a:ea typeface="Tahoma" pitchFamily="34" charset="0"/>
                <a:cs typeface="Times New Roman" pitchFamily="18" charset="0"/>
              </a:endParaRPr>
            </a:p>
          </p:txBody>
        </p:sp>
        <p:grpSp>
          <p:nvGrpSpPr>
            <p:cNvPr id="28" name="Group 2"/>
            <p:cNvGrpSpPr/>
            <p:nvPr/>
          </p:nvGrpSpPr>
          <p:grpSpPr>
            <a:xfrm>
              <a:off x="1120323" y="10988402"/>
              <a:ext cx="3727654" cy="956588"/>
              <a:chOff x="1120323" y="10988402"/>
              <a:chExt cx="3727654" cy="956588"/>
            </a:xfrm>
          </p:grpSpPr>
          <p:sp>
            <p:nvSpPr>
              <p:cNvPr id="29" name="Right Triangle 28"/>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latin typeface="Times New Roman" pitchFamily="18" charset="0"/>
                  <a:cs typeface="Times New Roman" pitchFamily="18" charset="0"/>
                </a:endParaRPr>
              </a:p>
            </p:txBody>
          </p:sp>
          <p:sp>
            <p:nvSpPr>
              <p:cNvPr id="30" name="Freeform 20"/>
              <p:cNvSpPr>
                <a:spLocks/>
              </p:cNvSpPr>
              <p:nvPr/>
            </p:nvSpPr>
            <p:spPr bwMode="auto">
              <a:xfrm rot="5400000">
                <a:off x="2607591" y="9548236"/>
                <a:ext cx="780389" cy="3700383"/>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5600">
                  <a:latin typeface="Times New Roman" pitchFamily="18" charset="0"/>
                  <a:cs typeface="Times New Roman" pitchFamily="18" charset="0"/>
                </a:endParaRPr>
              </a:p>
            </p:txBody>
          </p:sp>
          <p:sp>
            <p:nvSpPr>
              <p:cNvPr id="31" name="TextBox 30"/>
              <p:cNvSpPr txBox="1"/>
              <p:nvPr/>
            </p:nvSpPr>
            <p:spPr>
              <a:xfrm>
                <a:off x="1314449" y="10988402"/>
                <a:ext cx="2360214" cy="460783"/>
              </a:xfrm>
              <a:prstGeom prst="rect">
                <a:avLst/>
              </a:prstGeom>
              <a:noFill/>
            </p:spPr>
            <p:txBody>
              <a:bodyPr wrap="none" rtlCol="0">
                <a:spAutoFit/>
              </a:bodyPr>
              <a:lstStyle/>
              <a:p>
                <a:r>
                  <a:rPr lang="en-US" sz="5600" b="1" dirty="0" err="1">
                    <a:solidFill>
                      <a:schemeClr val="bg1"/>
                    </a:solidFill>
                    <a:latin typeface="Times New Roman" pitchFamily="18" charset="0"/>
                    <a:ea typeface="Tahoma" pitchFamily="34" charset="0"/>
                    <a:cs typeface="Times New Roman" pitchFamily="18" charset="0"/>
                  </a:rPr>
                  <a:t>Dạng</a:t>
                </a:r>
                <a:r>
                  <a:rPr lang="en-US" sz="5600" b="1" dirty="0">
                    <a:solidFill>
                      <a:schemeClr val="bg1"/>
                    </a:solidFill>
                    <a:latin typeface="Times New Roman" pitchFamily="18" charset="0"/>
                    <a:ea typeface="Tahoma" pitchFamily="34" charset="0"/>
                    <a:cs typeface="Times New Roman" pitchFamily="18" charset="0"/>
                  </a:rPr>
                  <a:t> 2</a:t>
                </a:r>
              </a:p>
            </p:txBody>
          </p:sp>
        </p:grpSp>
      </p:grpSp>
      <p:sp>
        <p:nvSpPr>
          <p:cNvPr id="121" name="Rectangle 120"/>
          <p:cNvSpPr/>
          <p:nvPr/>
        </p:nvSpPr>
        <p:spPr>
          <a:xfrm>
            <a:off x="5132176" y="2927971"/>
            <a:ext cx="19254999" cy="1292645"/>
          </a:xfrm>
          <a:prstGeom prst="rect">
            <a:avLst/>
          </a:prstGeom>
        </p:spPr>
        <p:txBody>
          <a:bodyPr wrap="square" lIns="91427" tIns="45712" rIns="91427" bIns="45712">
            <a:spAutoFit/>
          </a:bodyPr>
          <a:lstStyle/>
          <a:p>
            <a:pPr>
              <a:lnSpc>
                <a:spcPct val="150000"/>
              </a:lnSpc>
            </a:pPr>
            <a:r>
              <a:rPr lang="en-US" sz="5200" b="1" dirty="0">
                <a:solidFill>
                  <a:srgbClr val="FF0000"/>
                </a:solidFill>
                <a:latin typeface="Times New Roman" pitchFamily="18" charset="0"/>
                <a:cs typeface="Times New Roman" pitchFamily="18" charset="0"/>
              </a:rPr>
              <a:t>TÍNH ĐẠO HÀM CỦA HÀM SỐ MŨ, HÀM SỐ LÔGARIT</a:t>
            </a:r>
            <a:endParaRPr lang="en-US" sz="5200" b="1" dirty="0">
              <a:latin typeface="Times New Roman" pitchFamily="18" charset="0"/>
              <a:ea typeface="Tahoma" panose="020B0604030504040204" pitchFamily="34" charset="0"/>
              <a:cs typeface="Times New Roman" pitchFamily="18" charset="0"/>
              <a:sym typeface="Wingdings"/>
            </a:endParaRPr>
          </a:p>
        </p:txBody>
      </p:sp>
      <p:sp>
        <p:nvSpPr>
          <p:cNvPr id="109" name="Rectangle 108"/>
          <p:cNvSpPr/>
          <p:nvPr/>
        </p:nvSpPr>
        <p:spPr>
          <a:xfrm>
            <a:off x="3840658" y="7404900"/>
            <a:ext cx="17747535" cy="954088"/>
          </a:xfrm>
          <a:prstGeom prst="rect">
            <a:avLst/>
          </a:prstGeom>
        </p:spPr>
        <p:txBody>
          <a:bodyPr wrap="square" lIns="91427" tIns="45712" rIns="91427" bIns="45712">
            <a:spAutoFit/>
          </a:bodyPr>
          <a:lstStyle/>
          <a:p>
            <a:pPr marL="685834" indent="-685834">
              <a:buFont typeface="Arial" pitchFamily="34" charset="0"/>
              <a:buChar char="•"/>
            </a:pPr>
            <a:r>
              <a:rPr lang="en-US" sz="5600" dirty="0" err="1">
                <a:latin typeface="Times New Roman" pitchFamily="18" charset="0"/>
                <a:cs typeface="Times New Roman" pitchFamily="18" charset="0"/>
              </a:rPr>
              <a:t>Thay</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vào</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các</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đẳng</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thức</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chứa</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đạo</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hàm</a:t>
            </a:r>
            <a:r>
              <a:rPr lang="en-US" sz="5600" dirty="0">
                <a:latin typeface="Times New Roman" pitchFamily="18" charset="0"/>
                <a:cs typeface="Times New Roman" pitchFamily="18" charset="0"/>
              </a:rPr>
              <a:t> ta </a:t>
            </a:r>
            <a:r>
              <a:rPr lang="en-US" sz="5600" dirty="0" err="1">
                <a:latin typeface="Times New Roman" pitchFamily="18" charset="0"/>
                <a:cs typeface="Times New Roman" pitchFamily="18" charset="0"/>
              </a:rPr>
              <a:t>thu</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được</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kết</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quả</a:t>
            </a:r>
            <a:endParaRPr lang="en-US" sz="5600" dirty="0">
              <a:latin typeface="Times New Roman" pitchFamily="18" charset="0"/>
              <a:cs typeface="Times New Roman" pitchFamily="18" charset="0"/>
            </a:endParaRPr>
          </a:p>
        </p:txBody>
      </p:sp>
      <p:sp>
        <p:nvSpPr>
          <p:cNvPr id="111" name="Rectangle 110"/>
          <p:cNvSpPr/>
          <p:nvPr/>
        </p:nvSpPr>
        <p:spPr>
          <a:xfrm>
            <a:off x="3853839" y="8679160"/>
            <a:ext cx="17997269" cy="954088"/>
          </a:xfrm>
          <a:prstGeom prst="rect">
            <a:avLst/>
          </a:prstGeom>
        </p:spPr>
        <p:txBody>
          <a:bodyPr wrap="square" lIns="91427" tIns="45712" rIns="91427" bIns="45712">
            <a:spAutoFit/>
          </a:bodyPr>
          <a:lstStyle/>
          <a:p>
            <a:pPr>
              <a:buFont typeface="Wingdings" panose="05000000000000000000" pitchFamily="2" charset="2"/>
              <a:buChar char="Ø"/>
            </a:pPr>
            <a:r>
              <a:rPr lang="en-US" sz="5600" b="1" dirty="0">
                <a:latin typeface="Times New Roman" pitchFamily="18" charset="0"/>
                <a:cs typeface="Times New Roman" pitchFamily="18" charset="0"/>
              </a:rPr>
              <a:t>Casio:</a:t>
            </a:r>
            <a:endParaRPr lang="en-US" sz="5600" dirty="0">
              <a:latin typeface="Times New Roman" pitchFamily="18" charset="0"/>
              <a:cs typeface="Times New Roman" pitchFamily="18" charset="0"/>
            </a:endParaRPr>
          </a:p>
        </p:txBody>
      </p:sp>
      <p:sp>
        <p:nvSpPr>
          <p:cNvPr id="14" name="Rectangle 13"/>
          <p:cNvSpPr/>
          <p:nvPr/>
        </p:nvSpPr>
        <p:spPr>
          <a:xfrm>
            <a:off x="3827586" y="3961582"/>
            <a:ext cx="16718929" cy="954088"/>
          </a:xfrm>
          <a:prstGeom prst="rect">
            <a:avLst/>
          </a:prstGeom>
        </p:spPr>
        <p:txBody>
          <a:bodyPr wrap="square" lIns="91427" tIns="45712" rIns="91427" bIns="45712">
            <a:spAutoFit/>
          </a:bodyPr>
          <a:lstStyle/>
          <a:p>
            <a:pPr>
              <a:buFont typeface="Wingdings" panose="05000000000000000000" pitchFamily="2" charset="2"/>
              <a:buChar char="q"/>
            </a:pPr>
            <a:r>
              <a:rPr lang="en-US" sz="5600" b="1" dirty="0" err="1">
                <a:latin typeface="Times New Roman" pitchFamily="18" charset="0"/>
                <a:cs typeface="Times New Roman" pitchFamily="18" charset="0"/>
              </a:rPr>
              <a:t>Phương</a:t>
            </a:r>
            <a:r>
              <a:rPr lang="en-US" sz="5600" b="1" dirty="0">
                <a:latin typeface="Times New Roman" pitchFamily="18" charset="0"/>
                <a:cs typeface="Times New Roman" pitchFamily="18" charset="0"/>
              </a:rPr>
              <a:t> </a:t>
            </a:r>
            <a:r>
              <a:rPr lang="en-US" sz="5600" b="1" dirty="0" err="1">
                <a:latin typeface="Times New Roman" pitchFamily="18" charset="0"/>
                <a:cs typeface="Times New Roman" pitchFamily="18" charset="0"/>
              </a:rPr>
              <a:t>pháp</a:t>
            </a:r>
            <a:r>
              <a:rPr lang="en-US" sz="5600" b="1" dirty="0">
                <a:latin typeface="Times New Roman" pitchFamily="18" charset="0"/>
                <a:cs typeface="Times New Roman" pitchFamily="18" charset="0"/>
              </a:rPr>
              <a:t> </a:t>
            </a:r>
            <a:r>
              <a:rPr lang="en-US" sz="5600" b="1" dirty="0" err="1">
                <a:latin typeface="Times New Roman" pitchFamily="18" charset="0"/>
                <a:cs typeface="Times New Roman" pitchFamily="18" charset="0"/>
              </a:rPr>
              <a:t>giải</a:t>
            </a:r>
            <a:r>
              <a:rPr lang="en-US" sz="5600" b="1" dirty="0">
                <a:latin typeface="Times New Roman" pitchFamily="18" charset="0"/>
                <a:cs typeface="Times New Roman" pitchFamily="18" charset="0"/>
              </a:rPr>
              <a:t>:</a:t>
            </a:r>
            <a:endParaRPr lang="en-US" sz="5600" dirty="0">
              <a:latin typeface="Times New Roman" pitchFamily="18" charset="0"/>
              <a:cs typeface="Times New Roman" pitchFamily="18" charset="0"/>
            </a:endParaRPr>
          </a:p>
        </p:txBody>
      </p:sp>
      <p:sp>
        <p:nvSpPr>
          <p:cNvPr id="15" name="Rectangle 4">
            <a:extLst>
              <a:ext uri="{FF2B5EF4-FFF2-40B4-BE49-F238E27FC236}">
                <a16:creationId xmlns:a16="http://schemas.microsoft.com/office/drawing/2014/main" id="{C747A885-F2D1-409F-9DDA-9CB0AA9B9FF6}"/>
              </a:ext>
            </a:extLst>
          </p:cNvPr>
          <p:cNvSpPr>
            <a:spLocks noChangeArrowheads="1"/>
          </p:cNvSpPr>
          <p:nvPr/>
        </p:nvSpPr>
        <p:spPr bwMode="auto">
          <a:xfrm>
            <a:off x="788992" y="406234"/>
            <a:ext cx="23367996" cy="1046404"/>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82853" tIns="91427" rIns="182853" bIns="91427" numCol="1" anchor="ctr" anchorCtr="0" compatLnSpc="1">
            <a:prstTxWarp prst="textNoShape">
              <a:avLst/>
            </a:prstTxWarp>
            <a:spAutoFit/>
          </a:bodyPr>
          <a:lstStyle/>
          <a:p>
            <a:pPr algn="ctr" defTabSz="1828525" eaLnBrk="0" fontAlgn="base" hangingPunct="0">
              <a:spcBef>
                <a:spcPct val="0"/>
              </a:spcBef>
              <a:spcAft>
                <a:spcPct val="0"/>
              </a:spcAft>
            </a:pPr>
            <a:endParaRPr lang="en-US" altLang="en-US" sz="5600" b="1" dirty="0">
              <a:solidFill>
                <a:srgbClr val="0000CC"/>
              </a:solidFill>
              <a:latin typeface="Times New Roman" pitchFamily="18" charset="0"/>
              <a:cs typeface="Times New Roman" panose="02020603050405020304" pitchFamily="18" charset="0"/>
            </a:endParaRPr>
          </a:p>
        </p:txBody>
      </p:sp>
      <p:sp>
        <p:nvSpPr>
          <p:cNvPr id="16" name="TextBox 15"/>
          <p:cNvSpPr txBox="1"/>
          <p:nvPr/>
        </p:nvSpPr>
        <p:spPr>
          <a:xfrm>
            <a:off x="763588" y="457200"/>
            <a:ext cx="22100149" cy="954088"/>
          </a:xfrm>
          <a:prstGeom prst="rect">
            <a:avLst/>
          </a:prstGeom>
          <a:noFill/>
        </p:spPr>
        <p:txBody>
          <a:bodyPr wrap="square" lIns="91427" tIns="45712" rIns="91427" bIns="45712" rtlCol="0">
            <a:spAutoFit/>
          </a:bodyPr>
          <a:lstStyle/>
          <a:p>
            <a:pPr algn="ctr"/>
            <a:r>
              <a:rPr lang="en-US" sz="5600" b="1" dirty="0">
                <a:solidFill>
                  <a:srgbClr val="FF0000"/>
                </a:solidFill>
                <a:latin typeface="Times New Roman" pitchFamily="18" charset="0"/>
                <a:cs typeface="Times New Roman" panose="02020603050405020304" pitchFamily="18" charset="0"/>
              </a:rPr>
              <a:t>HÀM SỐ MŨ VÀ HÀM SỐ LOGARIT</a:t>
            </a:r>
            <a:endParaRPr lang="en-US" sz="5600" b="1" dirty="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3853838" y="9710018"/>
                <a:ext cx="19535679" cy="1421032"/>
              </a:xfrm>
              <a:prstGeom prst="rect">
                <a:avLst/>
              </a:prstGeom>
            </p:spPr>
            <p:txBody>
              <a:bodyPr wrap="square" lIns="182889" tIns="91445" rIns="182889" bIns="91445">
                <a:spAutoFit/>
              </a:bodyPr>
              <a:lstStyle/>
              <a:p>
                <a:pPr marL="685834" indent="-685834">
                  <a:buFont typeface="Arial" pitchFamily="34" charset="0"/>
                  <a:buChar char="•"/>
                </a:pPr>
                <a:r>
                  <a:rPr lang="en-US" sz="5600" dirty="0">
                    <a:latin typeface="Times New Roman" pitchFamily="18" charset="0"/>
                    <a:cs typeface="Times New Roman" pitchFamily="18" charset="0"/>
                  </a:rPr>
                  <a:t>Nhập </a:t>
                </a:r>
                <a14:m>
                  <m:oMath xmlns:m="http://schemas.openxmlformats.org/officeDocument/2006/math">
                    <m:borderBox>
                      <m:borderBoxPr>
                        <m:ctrlPr>
                          <a:rPr lang="en-US" sz="5600" i="1">
                            <a:latin typeface="Cambria Math" panose="02040503050406030204" pitchFamily="18" charset="0"/>
                          </a:rPr>
                        </m:ctrlPr>
                      </m:borderBoxPr>
                      <m:e>
                        <m:sSub>
                          <m:sSubPr>
                            <m:ctrlPr>
                              <a:rPr lang="en-US" sz="5600" i="1">
                                <a:latin typeface="Cambria Math" panose="02040503050406030204" pitchFamily="18" charset="0"/>
                              </a:rPr>
                            </m:ctrlPr>
                          </m:sSubPr>
                          <m:e>
                            <m:d>
                              <m:dPr>
                                <m:begChr m:val=""/>
                                <m:endChr m:val="|"/>
                                <m:ctrlPr>
                                  <a:rPr lang="en-US" sz="5600" i="1">
                                    <a:latin typeface="Cambria Math" panose="02040503050406030204" pitchFamily="18" charset="0"/>
                                  </a:rPr>
                                </m:ctrlPr>
                              </m:dPr>
                              <m:e>
                                <m:r>
                                  <a:rPr lang="en-US" sz="5600" i="1">
                                    <a:latin typeface="Cambria Math"/>
                                  </a:rPr>
                                  <m:t>𝑑</m:t>
                                </m:r>
                                <m:r>
                                  <a:rPr lang="en-US" sz="5600" i="1">
                                    <a:latin typeface="Cambria Math"/>
                                  </a:rPr>
                                  <m:t>/</m:t>
                                </m:r>
                                <m:r>
                                  <a:rPr lang="en-US" sz="5600" i="1">
                                    <a:latin typeface="Cambria Math"/>
                                  </a:rPr>
                                  <m:t>𝑑𝑥</m:t>
                                </m:r>
                                <m:r>
                                  <a:rPr lang="en-US" sz="5600" i="1">
                                    <a:latin typeface="Cambria Math"/>
                                  </a:rPr>
                                  <m:t>:</m:t>
                                </m:r>
                                <m:d>
                                  <m:dPr>
                                    <m:ctrlPr>
                                      <a:rPr lang="en-US" sz="5600" i="1">
                                        <a:latin typeface="Cambria Math" panose="02040503050406030204" pitchFamily="18" charset="0"/>
                                      </a:rPr>
                                    </m:ctrlPr>
                                  </m:dPr>
                                  <m:e>
                                    <m:r>
                                      <a:rPr lang="en-US" sz="5600" i="1">
                                        <a:latin typeface="Cambria Math"/>
                                      </a:rPr>
                                      <m:t>...</m:t>
                                    </m:r>
                                  </m:e>
                                </m:d>
                              </m:e>
                            </m:d>
                          </m:e>
                          <m:sub>
                            <m:r>
                              <a:rPr lang="en-US" sz="5600" i="1">
                                <a:latin typeface="Cambria Math"/>
                              </a:rPr>
                              <m:t>𝑥</m:t>
                            </m:r>
                            <m:r>
                              <a:rPr lang="en-US" sz="5600" i="1">
                                <a:latin typeface="Cambria Math"/>
                              </a:rPr>
                              <m:t>=</m:t>
                            </m:r>
                            <m:sSub>
                              <m:sSubPr>
                                <m:ctrlPr>
                                  <a:rPr lang="en-US" sz="5600" i="1">
                                    <a:latin typeface="Cambria Math" panose="02040503050406030204" pitchFamily="18" charset="0"/>
                                  </a:rPr>
                                </m:ctrlPr>
                              </m:sSubPr>
                              <m:e>
                                <m:r>
                                  <a:rPr lang="en-US" sz="5600" i="1">
                                    <a:latin typeface="Cambria Math"/>
                                  </a:rPr>
                                  <m:t>𝑥</m:t>
                                </m:r>
                              </m:e>
                              <m:sub>
                                <m:r>
                                  <a:rPr lang="en-US" sz="5600" i="1">
                                    <a:latin typeface="Cambria Math"/>
                                  </a:rPr>
                                  <m:t>0</m:t>
                                </m:r>
                              </m:sub>
                            </m:sSub>
                          </m:sub>
                        </m:sSub>
                      </m:e>
                    </m:borderBox>
                  </m:oMath>
                </a14:m>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thay</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cho</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đạo</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hàm</a:t>
                </a:r>
                <a:endParaRPr lang="en-US" sz="5600" dirty="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853838" y="9710018"/>
                <a:ext cx="19535679" cy="1421032"/>
              </a:xfrm>
              <a:prstGeom prst="rect">
                <a:avLst/>
              </a:prstGeom>
              <a:blipFill rotWithShape="1">
                <a:blip r:embed="rId2"/>
                <a:stretch>
                  <a:fillRect l="-1092" t="-858" b="-4721"/>
                </a:stretch>
              </a:blipFill>
            </p:spPr>
            <p:txBody>
              <a:bodyPr/>
              <a:lstStyle/>
              <a:p>
                <a:r>
                  <a:rPr lang="en-US">
                    <a:noFill/>
                  </a:rPr>
                  <a:t> </a:t>
                </a:r>
              </a:p>
            </p:txBody>
          </p:sp>
        </mc:Fallback>
      </mc:AlternateContent>
      <p:sp>
        <p:nvSpPr>
          <p:cNvPr id="3" name="Rectangle 2"/>
          <p:cNvSpPr/>
          <p:nvPr/>
        </p:nvSpPr>
        <p:spPr>
          <a:xfrm>
            <a:off x="3742984" y="6460958"/>
            <a:ext cx="14159419" cy="1046440"/>
          </a:xfrm>
          <a:prstGeom prst="rect">
            <a:avLst/>
          </a:prstGeom>
        </p:spPr>
        <p:txBody>
          <a:bodyPr wrap="square" lIns="182889" tIns="91445" rIns="182889" bIns="91445">
            <a:spAutoFit/>
          </a:bodyPr>
          <a:lstStyle/>
          <a:p>
            <a:pPr marL="685834" indent="-685834">
              <a:buFont typeface="Arial" pitchFamily="34" charset="0"/>
              <a:buChar char="•"/>
            </a:pPr>
            <a:r>
              <a:rPr lang="en-US" sz="5600" dirty="0" err="1">
                <a:latin typeface="Times New Roman" pitchFamily="18" charset="0"/>
                <a:cs typeface="Times New Roman" pitchFamily="18" charset="0"/>
              </a:rPr>
              <a:t>Dùng</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các</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công</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thức</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tính</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đạo</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hàm</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đã</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học</a:t>
            </a:r>
            <a:endParaRPr lang="en-US" sz="5600" dirty="0">
              <a:latin typeface="Times New Roman" pitchFamily="18" charset="0"/>
              <a:cs typeface="Times New Roman" pitchFamily="18" charset="0"/>
            </a:endParaRPr>
          </a:p>
        </p:txBody>
      </p:sp>
      <p:sp>
        <p:nvSpPr>
          <p:cNvPr id="17" name="Rectangle 16"/>
          <p:cNvSpPr/>
          <p:nvPr/>
        </p:nvSpPr>
        <p:spPr>
          <a:xfrm>
            <a:off x="3827585" y="4792559"/>
            <a:ext cx="19036152" cy="1815862"/>
          </a:xfrm>
          <a:prstGeom prst="rect">
            <a:avLst/>
          </a:prstGeom>
        </p:spPr>
        <p:txBody>
          <a:bodyPr wrap="square" lIns="91427" tIns="45712" rIns="91427" bIns="45712">
            <a:spAutoFit/>
          </a:bodyPr>
          <a:lstStyle/>
          <a:p>
            <a:r>
              <a:rPr lang="en-US" sz="5600" dirty="0" err="1">
                <a:latin typeface="Times New Roman" pitchFamily="18" charset="0"/>
                <a:cs typeface="Times New Roman" pitchFamily="18" charset="0"/>
              </a:rPr>
              <a:t>Đối</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với</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bài</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toán</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tính</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đạo</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hàm</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hoặc</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chứng</a:t>
            </a:r>
            <a:r>
              <a:rPr lang="en-US" sz="5600" dirty="0">
                <a:latin typeface="Times New Roman" pitchFamily="18" charset="0"/>
                <a:cs typeface="Times New Roman" pitchFamily="18" charset="0"/>
              </a:rPr>
              <a:t> minh </a:t>
            </a:r>
            <a:r>
              <a:rPr lang="en-US" sz="5600" dirty="0" err="1">
                <a:latin typeface="Times New Roman" pitchFamily="18" charset="0"/>
                <a:cs typeface="Times New Roman" pitchFamily="18" charset="0"/>
              </a:rPr>
              <a:t>đẳng</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thức</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chứa</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đạo</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hàm</a:t>
            </a:r>
            <a:endParaRPr lang="en-US" sz="56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3863097" y="11184312"/>
                <a:ext cx="16718929" cy="954088"/>
              </a:xfrm>
              <a:prstGeom prst="rect">
                <a:avLst/>
              </a:prstGeom>
            </p:spPr>
            <p:txBody>
              <a:bodyPr wrap="square" lIns="91427" tIns="45712" rIns="91427" bIns="45712">
                <a:spAutoFit/>
              </a:bodyPr>
              <a:lstStyle/>
              <a:p>
                <a:pPr marL="685834" indent="-685834">
                  <a:buFont typeface="Arial" pitchFamily="34" charset="0"/>
                  <a:buChar char="•"/>
                </a:pPr>
                <a:r>
                  <a:rPr lang="en-US" sz="5600" b="1" dirty="0">
                    <a:latin typeface="Times New Roman" pitchFamily="18" charset="0"/>
                    <a:cs typeface="Times New Roman" pitchFamily="18" charset="0"/>
                  </a:rPr>
                  <a:t> </a:t>
                </a:r>
                <a:r>
                  <a:rPr lang="en-US" sz="5600" dirty="0">
                    <a:latin typeface="Times New Roman" pitchFamily="18" charset="0"/>
                    <a:cs typeface="Times New Roman" pitchFamily="18" charset="0"/>
                  </a:rPr>
                  <a:t>CALC  </a:t>
                </a:r>
                <a14:m>
                  <m:oMath xmlns:m="http://schemas.openxmlformats.org/officeDocument/2006/math">
                    <m:r>
                      <a:rPr lang="en-US" sz="5600" i="1">
                        <a:latin typeface="Cambria Math"/>
                      </a:rPr>
                      <m:t>𝑥</m:t>
                    </m:r>
                    <m:r>
                      <a:rPr lang="en-US" sz="5600" i="1">
                        <a:latin typeface="Cambria Math"/>
                      </a:rPr>
                      <m:t>=</m:t>
                    </m:r>
                    <m:sSub>
                      <m:sSubPr>
                        <m:ctrlPr>
                          <a:rPr lang="en-US" sz="5600" i="1">
                            <a:latin typeface="Cambria Math" panose="02040503050406030204" pitchFamily="18" charset="0"/>
                          </a:rPr>
                        </m:ctrlPr>
                      </m:sSubPr>
                      <m:e>
                        <m:r>
                          <a:rPr lang="en-US" sz="5600" i="1">
                            <a:latin typeface="Cambria Math"/>
                          </a:rPr>
                          <m:t>𝑥</m:t>
                        </m:r>
                      </m:e>
                      <m:sub>
                        <m:r>
                          <a:rPr lang="en-US" sz="5600" i="1">
                            <a:latin typeface="Cambria Math"/>
                          </a:rPr>
                          <m:t>0</m:t>
                        </m:r>
                      </m:sub>
                    </m:sSub>
                  </m:oMath>
                </a14:m>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vào</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kết</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quả</a:t>
                </a:r>
                <a:endParaRPr lang="en-US" sz="5600" dirty="0">
                  <a:latin typeface="Times New Roman" pitchFamily="18" charset="0"/>
                  <a:cs typeface="Times New Roman"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863097" y="11184312"/>
                <a:ext cx="16718929" cy="954088"/>
              </a:xfrm>
              <a:prstGeom prst="rect">
                <a:avLst/>
              </a:prstGeom>
              <a:blipFill rotWithShape="1">
                <a:blip r:embed="rId3"/>
                <a:stretch>
                  <a:fillRect l="-1860" t="-17949" b="-39744"/>
                </a:stretch>
              </a:blipFill>
            </p:spPr>
            <p:txBody>
              <a:bodyPr/>
              <a:lstStyle/>
              <a:p>
                <a:r>
                  <a:rPr lang="en-US">
                    <a:noFill/>
                  </a:rPr>
                  <a:t> </a:t>
                </a:r>
              </a:p>
            </p:txBody>
          </p:sp>
        </mc:Fallback>
      </mc:AlternateContent>
    </p:spTree>
    <p:extLst>
      <p:ext uri="{BB962C8B-B14F-4D97-AF65-F5344CB8AC3E}">
        <p14:creationId xmlns:p14="http://schemas.microsoft.com/office/powerpoint/2010/main" val="180494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10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50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left)">
                                      <p:cBhvr>
                                        <p:cTn id="17" dur="10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50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500"/>
                                  </p:stCondLst>
                                  <p:childTnLst>
                                    <p:set>
                                      <p:cBhvr>
                                        <p:cTn id="26" dur="1" fill="hold">
                                          <p:stCondLst>
                                            <p:cond delay="0"/>
                                          </p:stCondLst>
                                        </p:cTn>
                                        <p:tgtEl>
                                          <p:spTgt spid="109">
                                            <p:txEl>
                                              <p:pRg st="0" end="0"/>
                                            </p:txEl>
                                          </p:spTgt>
                                        </p:tgtEl>
                                        <p:attrNameLst>
                                          <p:attrName>style.visibility</p:attrName>
                                        </p:attrNameLst>
                                      </p:cBhvr>
                                      <p:to>
                                        <p:strVal val="visible"/>
                                      </p:to>
                                    </p:set>
                                    <p:animEffect transition="in" filter="wipe(left)">
                                      <p:cBhvr>
                                        <p:cTn id="27" dur="1000"/>
                                        <p:tgtEl>
                                          <p:spTgt spid="10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500"/>
                                  </p:stCondLst>
                                  <p:childTnLst>
                                    <p:set>
                                      <p:cBhvr>
                                        <p:cTn id="31" dur="1" fill="hold">
                                          <p:stCondLst>
                                            <p:cond delay="0"/>
                                          </p:stCondLst>
                                        </p:cTn>
                                        <p:tgtEl>
                                          <p:spTgt spid="111"/>
                                        </p:tgtEl>
                                        <p:attrNameLst>
                                          <p:attrName>style.visibility</p:attrName>
                                        </p:attrNameLst>
                                      </p:cBhvr>
                                      <p:to>
                                        <p:strVal val="visible"/>
                                      </p:to>
                                    </p:set>
                                    <p:animEffect transition="in" filter="wipe(left)">
                                      <p:cBhvr>
                                        <p:cTn id="32" dur="1000"/>
                                        <p:tgtEl>
                                          <p:spTgt spid="1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50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500"/>
                                  </p:st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wipe(left)">
                                      <p:cBhvr>
                                        <p:cTn id="42" dur="1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11" grpId="0"/>
      <p:bldP spid="14" grpId="0"/>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519305" y="5715000"/>
            <a:ext cx="23672882" cy="7192138"/>
            <a:chOff x="184495" y="3636275"/>
            <a:chExt cx="11834900" cy="3558303"/>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grpSp>
          <p:nvGrpSpPr>
            <p:cNvPr id="6" name="Group 5"/>
            <p:cNvGrpSpPr/>
            <p:nvPr/>
          </p:nvGrpSpPr>
          <p:grpSpPr>
            <a:xfrm>
              <a:off x="203200" y="3636275"/>
              <a:ext cx="2342698" cy="507832"/>
              <a:chOff x="1275608" y="6239450"/>
              <a:chExt cx="4592537" cy="92270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a:p>
            </p:txBody>
          </p:sp>
          <p:sp>
            <p:nvSpPr>
              <p:cNvPr id="8" name="TextBox 7"/>
              <p:cNvSpPr txBox="1"/>
              <p:nvPr/>
            </p:nvSpPr>
            <p:spPr>
              <a:xfrm>
                <a:off x="2187353" y="6239450"/>
                <a:ext cx="2633359" cy="922706"/>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p:grpSp>
        <p:nvGrpSpPr>
          <p:cNvPr id="20" name="Group 19"/>
          <p:cNvGrpSpPr/>
          <p:nvPr/>
        </p:nvGrpSpPr>
        <p:grpSpPr>
          <a:xfrm>
            <a:off x="294152" y="175299"/>
            <a:ext cx="23815893" cy="2692535"/>
            <a:chOff x="534987" y="1819475"/>
            <a:chExt cx="23340848" cy="3103430"/>
          </a:xfrm>
        </p:grpSpPr>
        <p:grpSp>
          <p:nvGrpSpPr>
            <p:cNvPr id="21" name="Group 20"/>
            <p:cNvGrpSpPr/>
            <p:nvPr/>
          </p:nvGrpSpPr>
          <p:grpSpPr>
            <a:xfrm>
              <a:off x="534987" y="1869705"/>
              <a:ext cx="23340848" cy="3053200"/>
              <a:chOff x="534987" y="1647866"/>
              <a:chExt cx="23340848" cy="3053200"/>
            </a:xfrm>
          </p:grpSpPr>
          <p:sp>
            <p:nvSpPr>
              <p:cNvPr id="25" name="Rounded Rectangle 24"/>
              <p:cNvSpPr/>
              <p:nvPr/>
            </p:nvSpPr>
            <p:spPr bwMode="auto">
              <a:xfrm>
                <a:off x="755649" y="1720892"/>
                <a:ext cx="23120186" cy="298017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0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0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0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0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0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0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0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solidFill>
                      <a:schemeClr val="tx1"/>
                    </a:solidFill>
                  </a:endParaRPr>
                </a:p>
              </p:txBody>
            </p:sp>
            <p:sp>
              <p:nvSpPr>
                <p:cNvPr id="31" name="TextBox 13"/>
                <p:cNvSpPr txBox="1">
                  <a:spLocks noChangeArrowheads="1"/>
                </p:cNvSpPr>
                <p:nvPr/>
              </p:nvSpPr>
              <p:spPr bwMode="auto">
                <a:xfrm>
                  <a:off x="1418794" y="1653394"/>
                  <a:ext cx="2509246" cy="8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23</a:t>
                  </a:r>
                </a:p>
              </p:txBody>
            </p:sp>
          </p:grpSp>
        </p:grpSp>
        <mc:AlternateContent xmlns:mc="http://schemas.openxmlformats.org/markup-compatibility/2006" xmlns:a14="http://schemas.microsoft.com/office/drawing/2010/main">
          <mc:Choice Requires="a14">
            <p:sp>
              <p:nvSpPr>
                <p:cNvPr id="23" name="Rectangle 22"/>
                <p:cNvSpPr/>
                <p:nvPr/>
              </p:nvSpPr>
              <p:spPr>
                <a:xfrm>
                  <a:off x="4018856" y="1819475"/>
                  <a:ext cx="19835650" cy="10924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en-US" sz="6000" dirty="0"/>
                    <a:t>Tìm </a:t>
                  </a:r>
                  <a:r>
                    <a:rPr lang="en-US" sz="6000" dirty="0" err="1"/>
                    <a:t>tập</a:t>
                  </a:r>
                  <a:r>
                    <a:rPr lang="en-US" sz="6000" dirty="0"/>
                    <a:t> </a:t>
                  </a:r>
                  <a:r>
                    <a:rPr lang="en-US" sz="6000" dirty="0" err="1"/>
                    <a:t>xác</a:t>
                  </a:r>
                  <a:r>
                    <a:rPr lang="en-US" sz="6000" dirty="0"/>
                    <a:t> </a:t>
                  </a:r>
                  <a:r>
                    <a:rPr lang="en-US" sz="6000" dirty="0" err="1"/>
                    <a:t>định</a:t>
                  </a:r>
                  <a:r>
                    <a:rPr lang="en-US" sz="6000" dirty="0"/>
                    <a:t> </a:t>
                  </a:r>
                  <a14:m>
                    <m:oMath xmlns:m="http://schemas.openxmlformats.org/officeDocument/2006/math">
                      <m:r>
                        <a:rPr lang="en-US" sz="6000" i="1">
                          <a:latin typeface="Cambria Math"/>
                        </a:rPr>
                        <m:t>𝐷</m:t>
                      </m:r>
                    </m:oMath>
                  </a14:m>
                  <a:r>
                    <a:rPr lang="en-US" sz="6000" dirty="0"/>
                    <a:t> </a:t>
                  </a:r>
                  <a:r>
                    <a:rPr lang="en-US" sz="6000" dirty="0" err="1"/>
                    <a:t>của</a:t>
                  </a:r>
                  <a:r>
                    <a:rPr lang="en-US" sz="6000" dirty="0"/>
                    <a:t> </a:t>
                  </a:r>
                  <a:r>
                    <a:rPr lang="en-US" sz="6000" dirty="0" err="1"/>
                    <a:t>hàm</a:t>
                  </a:r>
                  <a:r>
                    <a:rPr lang="en-US" sz="6000" dirty="0"/>
                    <a:t> </a:t>
                  </a:r>
                  <a:r>
                    <a:rPr lang="en-US" sz="6000" dirty="0" err="1"/>
                    <a:t>số</a:t>
                  </a:r>
                  <a:r>
                    <a:rPr lang="en-US" sz="6000" dirty="0"/>
                    <a:t> </a:t>
                  </a:r>
                  <a14:m>
                    <m:oMath xmlns:m="http://schemas.openxmlformats.org/officeDocument/2006/math">
                      <m:r>
                        <a:rPr lang="en-US" sz="6000" i="1">
                          <a:latin typeface="Cambria Math"/>
                        </a:rPr>
                        <m:t>𝑦</m:t>
                      </m:r>
                      <m:r>
                        <a:rPr lang="en-US" sz="6000" i="1">
                          <a:latin typeface="Cambria Math"/>
                        </a:rPr>
                        <m:t>=</m:t>
                      </m:r>
                      <m:rad>
                        <m:radPr>
                          <m:degHide m:val="on"/>
                          <m:ctrlPr>
                            <a:rPr lang="en-US" sz="6000" i="1">
                              <a:latin typeface="Cambria Math" panose="02040503050406030204" pitchFamily="18" charset="0"/>
                            </a:rPr>
                          </m:ctrlPr>
                        </m:radPr>
                        <m:deg/>
                        <m:e>
                          <m:func>
                            <m:funcPr>
                              <m:ctrlPr>
                                <a:rPr lang="en-US" sz="6000" i="1">
                                  <a:latin typeface="Cambria Math" panose="02040503050406030204" pitchFamily="18" charset="0"/>
                                </a:rPr>
                              </m:ctrlPr>
                            </m:funcPr>
                            <m:fName>
                              <m:r>
                                <a:rPr lang="en-US" sz="6000" i="1">
                                  <a:latin typeface="Cambria Math"/>
                                </a:rPr>
                                <m:t>𝑙𝑜𝑔</m:t>
                              </m:r>
                            </m:fName>
                            <m:e>
                              <m:d>
                                <m:dPr>
                                  <m:ctrlPr>
                                    <a:rPr lang="en-US" sz="6000" i="1">
                                      <a:latin typeface="Cambria Math" panose="02040503050406030204" pitchFamily="18" charset="0"/>
                                    </a:rPr>
                                  </m:ctrlPr>
                                </m:dPr>
                                <m:e>
                                  <m:r>
                                    <a:rPr lang="en-US" sz="6000" i="1">
                                      <a:latin typeface="Cambria Math"/>
                                    </a:rPr>
                                    <m:t>𝑥</m:t>
                                  </m:r>
                                  <m:r>
                                    <a:rPr lang="en-US" sz="6000" i="1">
                                      <a:latin typeface="Cambria Math"/>
                                    </a:rPr>
                                    <m:t>+1</m:t>
                                  </m:r>
                                </m:e>
                              </m:d>
                            </m:e>
                          </m:func>
                          <m:r>
                            <a:rPr lang="en-US" sz="6000" i="1">
                              <a:latin typeface="Cambria Math"/>
                            </a:rPr>
                            <m:t>−1</m:t>
                          </m:r>
                        </m:e>
                      </m:rad>
                      <m:r>
                        <a:rPr lang="vi-VN" sz="6000">
                          <a:latin typeface="Cambria Math"/>
                        </a:rPr>
                        <m:t> </m:t>
                      </m:r>
                    </m:oMath>
                  </a14:m>
                  <a:endParaRPr lang="en-US" sz="6000" dirty="0"/>
                </a:p>
              </p:txBody>
            </p:sp>
          </mc:Choice>
          <mc:Fallback xmlns="">
            <p:sp>
              <p:nvSpPr>
                <p:cNvPr id="23" name="Rectangle 22"/>
                <p:cNvSpPr>
                  <a:spLocks noRot="1" noChangeAspect="1" noMove="1" noResize="1" noEditPoints="1" noAdjustHandles="1" noChangeArrowheads="1" noChangeShapeType="1" noTextEdit="1"/>
                </p:cNvSpPr>
                <p:nvPr/>
              </p:nvSpPr>
              <p:spPr>
                <a:xfrm>
                  <a:off x="4018856" y="1819475"/>
                  <a:ext cx="19835650" cy="1092465"/>
                </a:xfrm>
                <a:prstGeom prst="rect">
                  <a:avLst/>
                </a:prstGeom>
                <a:blipFill rotWithShape="0">
                  <a:blip r:embed="rId2"/>
                  <a:stretch>
                    <a:fillRect l="-1355" b="-7290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2" name="Group 1"/>
          <p:cNvGrpSpPr/>
          <p:nvPr/>
        </p:nvGrpSpPr>
        <p:grpSpPr>
          <a:xfrm>
            <a:off x="0" y="3048000"/>
            <a:ext cx="24110045" cy="2233008"/>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A</a:t>
                </a:r>
                <a:endParaRPr lang="en-US" sz="6000" dirty="0"/>
              </a:p>
            </p:txBody>
          </p:sp>
          <mc:AlternateContent xmlns:mc="http://schemas.openxmlformats.org/markup-compatibility/2006" xmlns:a14="http://schemas.microsoft.com/office/drawing/2010/main">
            <mc:Choice Requires="a14">
              <p:sp>
                <p:nvSpPr>
                  <p:cNvPr id="54" name="TextBox 53"/>
                  <p:cNvSpPr txBox="1"/>
                  <p:nvPr/>
                </p:nvSpPr>
                <p:spPr>
                  <a:xfrm>
                    <a:off x="6046127" y="1829467"/>
                    <a:ext cx="2438917"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a:latin typeface="Cambria Math"/>
                            </a:rPr>
                            <m:t>𝐷</m:t>
                          </m:r>
                          <m:r>
                            <a:rPr lang="en-US" sz="6000">
                              <a:latin typeface="Cambria Math"/>
                            </a:rPr>
                            <m:t>=</m:t>
                          </m:r>
                          <m:d>
                            <m:dPr>
                              <m:ctrlPr>
                                <a:rPr lang="en-US" sz="6000" i="1">
                                  <a:latin typeface="Cambria Math" panose="02040503050406030204" pitchFamily="18" charset="0"/>
                                </a:rPr>
                              </m:ctrlPr>
                            </m:dPr>
                            <m:e>
                              <m:r>
                                <a:rPr lang="en-US" sz="6000">
                                  <a:latin typeface="Cambria Math"/>
                                </a:rPr>
                                <m:t>10;+∞</m:t>
                              </m:r>
                            </m:e>
                          </m:d>
                          <m:r>
                            <m:rPr>
                              <m:nor/>
                            </m:rPr>
                            <a:rPr lang="vi-VN" sz="6000" dirty="0"/>
                            <m:t>.</m:t>
                          </m:r>
                        </m:oMath>
                      </m:oMathPara>
                    </a14:m>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046127" y="1829467"/>
                    <a:ext cx="2438917" cy="472101"/>
                  </a:xfrm>
                  <a:prstGeom prst="rect">
                    <a:avLst/>
                  </a:prstGeom>
                  <a:blipFill rotWithShape="0">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2080089"/>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ahoma" pitchFamily="34" charset="0"/>
                    <a:ea typeface="Tahoma" pitchFamily="34" charset="0"/>
                    <a:cs typeface="Tahoma" pitchFamily="34" charset="0"/>
                  </a:rPr>
                  <a:t>B</a:t>
                </a:r>
                <a:endParaRPr lang="en-US" sz="6000" dirty="0"/>
              </a:p>
            </p:txBody>
          </p:sp>
          <mc:AlternateContent xmlns:mc="http://schemas.openxmlformats.org/markup-compatibility/2006" xmlns:a14="http://schemas.microsoft.com/office/drawing/2010/main">
            <mc:Choice Requires="a14">
              <p:sp>
                <p:nvSpPr>
                  <p:cNvPr id="58" name="TextBox 57"/>
                  <p:cNvSpPr txBox="1"/>
                  <p:nvPr/>
                </p:nvSpPr>
                <p:spPr>
                  <a:xfrm>
                    <a:off x="5946209" y="1795738"/>
                    <a:ext cx="2441619"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a:latin typeface="Cambria Math"/>
                            </a:rPr>
                            <m:t>𝐷</m:t>
                          </m:r>
                          <m:r>
                            <a:rPr lang="en-US" sz="6000">
                              <a:latin typeface="Cambria Math"/>
                            </a:rPr>
                            <m:t>=</m:t>
                          </m:r>
                          <m:d>
                            <m:dPr>
                              <m:begChr m:val=""/>
                              <m:ctrlPr>
                                <a:rPr lang="en-US" sz="6000" i="1">
                                  <a:latin typeface="Cambria Math" panose="02040503050406030204" pitchFamily="18" charset="0"/>
                                </a:rPr>
                              </m:ctrlPr>
                            </m:dPr>
                            <m:e>
                              <m:r>
                                <a:rPr lang="vi-VN" sz="6000">
                                  <a:latin typeface="Cambria Math"/>
                                </a:rPr>
                                <m:t>[</m:t>
                              </m:r>
                              <m:r>
                                <a:rPr lang="en-US" sz="6000">
                                  <a:latin typeface="Cambria Math"/>
                                </a:rPr>
                                <m:t>9;+∞</m:t>
                              </m:r>
                            </m:e>
                          </m:d>
                          <m:r>
                            <m:rPr>
                              <m:nor/>
                            </m:rPr>
                            <a:rPr lang="en-US" sz="6000" dirty="0"/>
                            <m:t>.</m:t>
                          </m:r>
                        </m:oMath>
                      </m:oMathPara>
                    </a14:m>
                    <a:endParaRPr lang="en-US" sz="6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46209" y="1795738"/>
                    <a:ext cx="2441619" cy="472101"/>
                  </a:xfrm>
                  <a:prstGeom prst="rect">
                    <a:avLst/>
                  </a:prstGeom>
                  <a:blipFill rotWithShape="0">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2080087"/>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C</a:t>
                </a:r>
                <a:endParaRPr lang="en-US" sz="6000" dirty="0"/>
              </a:p>
            </p:txBody>
          </p:sp>
          <mc:AlternateContent xmlns:mc="http://schemas.openxmlformats.org/markup-compatibility/2006" xmlns:a14="http://schemas.microsoft.com/office/drawing/2010/main">
            <mc:Choice Requires="a14">
              <p:sp>
                <p:nvSpPr>
                  <p:cNvPr id="48" name="TextBox 47"/>
                  <p:cNvSpPr txBox="1"/>
                  <p:nvPr/>
                </p:nvSpPr>
                <p:spPr>
                  <a:xfrm>
                    <a:off x="5996900" y="1742666"/>
                    <a:ext cx="2277191" cy="52449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a:latin typeface="Cambria Math"/>
                            </a:rPr>
                            <m:t>𝐷</m:t>
                          </m:r>
                          <m:r>
                            <a:rPr lang="vi-VN" sz="6000">
                              <a:latin typeface="Cambria Math"/>
                            </a:rPr>
                            <m:t>=(−∞;9]</m:t>
                          </m:r>
                          <m:r>
                            <m:rPr>
                              <m:nor/>
                            </m:rPr>
                            <a:rPr lang="en-US" sz="6000" dirty="0"/>
                            <m:t>.	</m:t>
                          </m:r>
                        </m:oMath>
                      </m:oMathPara>
                    </a14:m>
                    <a:endParaRPr lang="en-US" sz="6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5996900" y="1742666"/>
                    <a:ext cx="2277191" cy="524497"/>
                  </a:xfrm>
                  <a:prstGeom prst="rect">
                    <a:avLst/>
                  </a:prstGeom>
                  <a:blipFill rotWithShape="0">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D</a:t>
                </a:r>
                <a:endParaRPr lang="en-US" sz="6000" dirty="0"/>
              </a:p>
            </p:txBody>
          </p:sp>
          <mc:AlternateContent xmlns:mc="http://schemas.openxmlformats.org/markup-compatibility/2006" xmlns:a14="http://schemas.microsoft.com/office/drawing/2010/main">
            <mc:Choice Requires="a14">
              <p:sp>
                <p:nvSpPr>
                  <p:cNvPr id="62" name="TextBox 61"/>
                  <p:cNvSpPr txBox="1"/>
                  <p:nvPr/>
                </p:nvSpPr>
                <p:spPr>
                  <a:xfrm>
                    <a:off x="5984349" y="1795060"/>
                    <a:ext cx="2090034"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a:latin typeface="Cambria Math"/>
                            </a:rPr>
                            <m:t>𝐷</m:t>
                          </m:r>
                          <m:r>
                            <a:rPr lang="en-US" sz="6000">
                              <a:latin typeface="Cambria Math"/>
                            </a:rPr>
                            <m:t>=</m:t>
                          </m:r>
                          <m:r>
                            <a:rPr lang="en-US" sz="6000">
                              <a:latin typeface="Cambria Math"/>
                            </a:rPr>
                            <m:t>ℝ</m:t>
                          </m:r>
                          <m:r>
                            <a:rPr lang="en-US" sz="6000">
                              <a:latin typeface="Cambria Math"/>
                            </a:rPr>
                            <m:t>\</m:t>
                          </m:r>
                          <m:d>
                            <m:dPr>
                              <m:begChr m:val="{"/>
                              <m:endChr m:val="}"/>
                              <m:ctrlPr>
                                <a:rPr lang="en-US" sz="6000" i="1">
                                  <a:latin typeface="Cambria Math" panose="02040503050406030204" pitchFamily="18" charset="0"/>
                                </a:rPr>
                              </m:ctrlPr>
                            </m:dPr>
                            <m:e>
                              <m:r>
                                <a:rPr lang="en-US" sz="6000">
                                  <a:latin typeface="Cambria Math"/>
                                </a:rPr>
                                <m:t>1</m:t>
                              </m:r>
                            </m:e>
                          </m:d>
                          <m:r>
                            <m:rPr>
                              <m:nor/>
                            </m:rPr>
                            <a:rPr lang="en-US" sz="6000" dirty="0"/>
                            <m:t>.</m:t>
                          </m:r>
                        </m:oMath>
                      </m:oMathPara>
                    </a14:m>
                    <a:endParaRPr lang="en-US" sz="6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5984349" y="1795060"/>
                    <a:ext cx="2090034" cy="472101"/>
                  </a:xfrm>
                  <a:prstGeom prst="rect">
                    <a:avLst/>
                  </a:prstGeom>
                  <a:blipFill rotWithShape="0">
                    <a:blip r:embed="rId7"/>
                    <a:stretch>
                      <a:fillRect/>
                    </a:stretch>
                  </a:blipFill>
                </p:spPr>
                <p:txBody>
                  <a:bodyPr/>
                  <a:lstStyle/>
                  <a:p>
                    <a:r>
                      <a:rPr lang="en-US">
                        <a:noFill/>
                      </a:rPr>
                      <a:t> </a:t>
                    </a:r>
                  </a:p>
                </p:txBody>
              </p:sp>
            </mc:Fallback>
          </mc:AlternateContent>
        </p:grpSp>
      </p:grpSp>
      <p:sp>
        <p:nvSpPr>
          <p:cNvPr id="49" name="Oval 48"/>
          <p:cNvSpPr/>
          <p:nvPr/>
        </p:nvSpPr>
        <p:spPr>
          <a:xfrm>
            <a:off x="5856885" y="3505200"/>
            <a:ext cx="1351088" cy="1261558"/>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000" b="1" dirty="0">
                <a:latin typeface="Tahoma" pitchFamily="34" charset="0"/>
                <a:ea typeface="Tahoma" pitchFamily="34" charset="0"/>
                <a:cs typeface="Tahoma" pitchFamily="34" charset="0"/>
              </a:rPr>
              <a:t>B </a:t>
            </a:r>
            <a:endParaRPr lang="en-US" sz="6000" dirty="0"/>
          </a:p>
        </p:txBody>
      </p:sp>
      <p:sp>
        <p:nvSpPr>
          <p:cNvPr id="97" name="Action Button: Forward or Next 96">
            <a:hlinkClick r:id="rId8"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sz="6000"/>
          </a:p>
        </p:txBody>
      </p:sp>
      <p:sp>
        <p:nvSpPr>
          <p:cNvPr id="3" name="TextBox 2"/>
          <p:cNvSpPr txBox="1"/>
          <p:nvPr/>
        </p:nvSpPr>
        <p:spPr>
          <a:xfrm>
            <a:off x="4572868" y="7086600"/>
            <a:ext cx="11735519" cy="1015663"/>
          </a:xfrm>
          <a:prstGeom prst="rect">
            <a:avLst/>
          </a:prstGeom>
          <a:noFill/>
        </p:spPr>
        <p:txBody>
          <a:bodyPr wrap="square" rtlCol="0">
            <a:spAutoFit/>
          </a:bodyPr>
          <a:lstStyle/>
          <a:p>
            <a:r>
              <a:rPr lang="en-US" sz="6000" dirty="0"/>
              <a:t>+)</a:t>
            </a:r>
            <a:r>
              <a:rPr lang="en-US" sz="6000" dirty="0" err="1"/>
              <a:t>Hàm</a:t>
            </a:r>
            <a:r>
              <a:rPr lang="en-US" sz="6000" dirty="0"/>
              <a:t> </a:t>
            </a:r>
            <a:r>
              <a:rPr lang="en-US" sz="6000" dirty="0" err="1"/>
              <a:t>số</a:t>
            </a:r>
            <a:r>
              <a:rPr lang="en-US" sz="6000" dirty="0"/>
              <a:t> </a:t>
            </a:r>
            <a:r>
              <a:rPr lang="en-US" sz="6000" dirty="0" err="1"/>
              <a:t>xác</a:t>
            </a:r>
            <a:r>
              <a:rPr lang="en-US" sz="6000" dirty="0"/>
              <a:t> </a:t>
            </a:r>
            <a:r>
              <a:rPr lang="en-US" sz="6000" dirty="0" err="1"/>
              <a:t>định</a:t>
            </a:r>
            <a:r>
              <a:rPr lang="en-US" sz="6000" dirty="0"/>
              <a:t> </a:t>
            </a:r>
            <a:r>
              <a:rPr lang="en-US" sz="6000" dirty="0" err="1"/>
              <a:t>khi</a:t>
            </a:r>
            <a:r>
              <a:rPr lang="en-US" sz="6000" dirty="0"/>
              <a:t> </a:t>
            </a:r>
            <a:r>
              <a:rPr lang="en-US" sz="6000" dirty="0" err="1"/>
              <a:t>và</a:t>
            </a:r>
            <a:r>
              <a:rPr lang="en-US" sz="6000" dirty="0"/>
              <a:t> </a:t>
            </a:r>
            <a:r>
              <a:rPr lang="en-US" sz="6000" dirty="0" err="1"/>
              <a:t>chỉ</a:t>
            </a:r>
            <a:r>
              <a:rPr lang="en-US" sz="6000" dirty="0"/>
              <a:t> </a:t>
            </a:r>
            <a:r>
              <a:rPr lang="en-US" sz="6000" dirty="0" err="1"/>
              <a:t>khi</a:t>
            </a:r>
            <a:endParaRPr lang="en-US" sz="6000" dirty="0"/>
          </a:p>
        </p:txBody>
      </p:sp>
      <mc:AlternateContent xmlns:mc="http://schemas.openxmlformats.org/markup-compatibility/2006" xmlns:a14="http://schemas.microsoft.com/office/drawing/2010/main">
        <mc:Choice Requires="a14">
          <p:sp>
            <p:nvSpPr>
              <p:cNvPr id="50" name="Rectangle 49"/>
              <p:cNvSpPr/>
              <p:nvPr/>
            </p:nvSpPr>
            <p:spPr>
              <a:xfrm>
                <a:off x="5060632" y="8077200"/>
                <a:ext cx="20239355" cy="11080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14:m>
                  <m:oMathPara xmlns:m="http://schemas.openxmlformats.org/officeDocument/2006/math">
                    <m:oMathParaPr>
                      <m:jc m:val="left"/>
                    </m:oMathParaPr>
                    <m:oMath xmlns:m="http://schemas.openxmlformats.org/officeDocument/2006/math">
                      <m:r>
                        <m:rPr>
                          <m:sty m:val="p"/>
                        </m:rPr>
                        <a:rPr lang="en-US" sz="6000" i="1" smtClean="0">
                          <a:latin typeface="Cambria Math" panose="02040503050406030204" pitchFamily="18" charset="0"/>
                        </a:rPr>
                        <m:t>x</m:t>
                      </m:r>
                      <m:r>
                        <a:rPr lang="en-US" sz="6000" b="0" i="1" smtClean="0">
                          <a:latin typeface="Cambria Math" panose="02040503050406030204" pitchFamily="18" charset="0"/>
                        </a:rPr>
                        <m:t>&gt;−1 </m:t>
                      </m:r>
                      <m:r>
                        <a:rPr lang="en-US" sz="6000" b="0" i="1" smtClean="0">
                          <a:latin typeface="Cambria Math" panose="02040503050406030204" pitchFamily="18" charset="0"/>
                        </a:rPr>
                        <m:t>𝑣</m:t>
                      </m:r>
                      <m:r>
                        <a:rPr lang="en-US" sz="6000" b="0" i="1" smtClean="0">
                          <a:latin typeface="Cambria Math" panose="02040503050406030204" pitchFamily="18" charset="0"/>
                        </a:rPr>
                        <m:t>à</m:t>
                      </m:r>
                      <m:func>
                        <m:funcPr>
                          <m:ctrlPr>
                            <a:rPr lang="en-US" sz="6000" i="1">
                              <a:latin typeface="Cambria Math" panose="02040503050406030204" pitchFamily="18" charset="0"/>
                            </a:rPr>
                          </m:ctrlPr>
                        </m:funcPr>
                        <m:fName>
                          <m:r>
                            <a:rPr lang="en-US" sz="6000" i="1">
                              <a:latin typeface="Cambria Math"/>
                            </a:rPr>
                            <m:t>𝑙𝑜𝑔</m:t>
                          </m:r>
                        </m:fName>
                        <m:e>
                          <m:d>
                            <m:dPr>
                              <m:ctrlPr>
                                <a:rPr lang="en-US" sz="6000" i="1">
                                  <a:latin typeface="Cambria Math" panose="02040503050406030204" pitchFamily="18" charset="0"/>
                                </a:rPr>
                              </m:ctrlPr>
                            </m:dPr>
                            <m:e>
                              <m:r>
                                <a:rPr lang="en-US" sz="6000" i="1">
                                  <a:latin typeface="Cambria Math"/>
                                </a:rPr>
                                <m:t>𝑥</m:t>
                              </m:r>
                              <m:r>
                                <a:rPr lang="en-US" sz="6000" i="1">
                                  <a:latin typeface="Cambria Math"/>
                                </a:rPr>
                                <m:t>+1</m:t>
                              </m:r>
                            </m:e>
                          </m:d>
                        </m:e>
                      </m:func>
                      <m:r>
                        <a:rPr lang="en-US" sz="6000" i="1">
                          <a:latin typeface="Cambria Math"/>
                        </a:rPr>
                        <m:t>−1≥</m:t>
                      </m:r>
                      <m:r>
                        <a:rPr lang="vi-VN" sz="6000" i="1">
                          <a:latin typeface="Cambria Math"/>
                        </a:rPr>
                        <m:t>0</m:t>
                      </m:r>
                      <m:r>
                        <a:rPr lang="en-US" sz="6000" b="0" i="1" smtClean="0">
                          <a:latin typeface="Cambria Math" panose="02040503050406030204" pitchFamily="18" charset="0"/>
                        </a:rPr>
                        <m:t>(∗)</m:t>
                      </m:r>
                    </m:oMath>
                  </m:oMathPara>
                </a14:m>
                <a:endParaRPr lang="en-US" sz="6000" dirty="0"/>
              </a:p>
            </p:txBody>
          </p:sp>
        </mc:Choice>
        <mc:Fallback xmlns="">
          <p:sp>
            <p:nvSpPr>
              <p:cNvPr id="50" name="Rectangle 49"/>
              <p:cNvSpPr>
                <a:spLocks noRot="1" noChangeAspect="1" noMove="1" noResize="1" noEditPoints="1" noAdjustHandles="1" noChangeArrowheads="1" noChangeShapeType="1" noTextEdit="1"/>
              </p:cNvSpPr>
              <p:nvPr/>
            </p:nvSpPr>
            <p:spPr>
              <a:xfrm>
                <a:off x="5060632" y="8077200"/>
                <a:ext cx="20239355" cy="1108006"/>
              </a:xfrm>
              <a:prstGeom prst="rect">
                <a:avLst/>
              </a:prstGeom>
              <a:blipFill rotWithShape="1">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49787" y="9372600"/>
                <a:ext cx="11202119" cy="1015663"/>
              </a:xfrm>
              <a:prstGeom prst="rect">
                <a:avLst/>
              </a:prstGeom>
              <a:noFill/>
            </p:spPr>
            <p:txBody>
              <a:bodyPr wrap="square" rtlCol="0">
                <a:spAutoFit/>
              </a:bodyPr>
              <a:lstStyle/>
              <a:p>
                <a:r>
                  <a:rPr lang="en-US" sz="6000" dirty="0"/>
                  <a:t>+) </a:t>
                </a:r>
                <a14:m>
                  <m:oMath xmlns:m="http://schemas.openxmlformats.org/officeDocument/2006/math">
                    <m:func>
                      <m:funcPr>
                        <m:ctrlPr>
                          <a:rPr lang="en-US" sz="6000" i="1">
                            <a:latin typeface="Cambria Math" panose="02040503050406030204" pitchFamily="18" charset="0"/>
                          </a:rPr>
                        </m:ctrlPr>
                      </m:funcPr>
                      <m:fName>
                        <m:r>
                          <a:rPr lang="en-US" sz="6000" i="1">
                            <a:latin typeface="Cambria Math" panose="02040503050406030204" pitchFamily="18" charset="0"/>
                          </a:rPr>
                          <m:t>(∗)</m:t>
                        </m:r>
                        <m:r>
                          <a:rPr lang="en-US" sz="6000" i="1">
                            <a:latin typeface="Cambria Math"/>
                          </a:rPr>
                          <m:t>⇔</m:t>
                        </m:r>
                      </m:fName>
                      <m:e>
                        <m:r>
                          <a:rPr lang="en-US" sz="6000" i="1">
                            <a:latin typeface="Cambria Math" panose="02040503050406030204" pitchFamily="18" charset="0"/>
                          </a:rPr>
                          <m:t>𝑥</m:t>
                        </m:r>
                        <m:r>
                          <a:rPr lang="en-US" sz="6000" i="1">
                            <a:latin typeface="Cambria Math" panose="02040503050406030204" pitchFamily="18" charset="0"/>
                          </a:rPr>
                          <m:t>+1</m:t>
                        </m:r>
                      </m:e>
                    </m:func>
                    <m:r>
                      <a:rPr lang="en-US" sz="6000" i="1">
                        <a:latin typeface="Cambria Math" panose="02040503050406030204" pitchFamily="18" charset="0"/>
                      </a:rPr>
                      <m:t>≥1</m:t>
                    </m:r>
                    <m:r>
                      <a:rPr lang="vi-VN" sz="6000" i="1">
                        <a:latin typeface="Cambria Math" panose="02040503050406030204" pitchFamily="18" charset="0"/>
                      </a:rPr>
                      <m:t>0</m:t>
                    </m:r>
                    <m:r>
                      <a:rPr lang="en-US" sz="6000" i="1">
                        <a:latin typeface="Cambria Math"/>
                      </a:rPr>
                      <m:t>⇔</m:t>
                    </m:r>
                    <m:r>
                      <a:rPr lang="vi-VN" sz="6000" i="1">
                        <a:latin typeface="Cambria Math" panose="02040503050406030204" pitchFamily="18" charset="0"/>
                      </a:rPr>
                      <m:t>𝑥</m:t>
                    </m:r>
                    <m:r>
                      <a:rPr lang="en-US" sz="6000" i="1">
                        <a:latin typeface="Cambria Math" panose="02040503050406030204" pitchFamily="18" charset="0"/>
                      </a:rPr>
                      <m:t>≥9</m:t>
                    </m:r>
                  </m:oMath>
                </a14:m>
                <a:endParaRPr lang="en-US" sz="6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649787" y="9372600"/>
                <a:ext cx="11202119" cy="1015663"/>
              </a:xfrm>
              <a:prstGeom prst="rect">
                <a:avLst/>
              </a:prstGeom>
              <a:blipFill rotWithShape="1">
                <a:blip r:embed="rId10"/>
                <a:stretch>
                  <a:fillRect l="-3321" t="-18072" b="-39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83098" y="10744200"/>
                <a:ext cx="7000889" cy="1938992"/>
              </a:xfrm>
              <a:prstGeom prst="rect">
                <a:avLst/>
              </a:prstGeom>
              <a:noFill/>
            </p:spPr>
            <p:txBody>
              <a:bodyPr wrap="square" rtlCol="0">
                <a:spAutoFit/>
              </a:bodyPr>
              <a:lstStyle/>
              <a:p>
                <a:r>
                  <a:rPr lang="en-US" sz="6000" dirty="0"/>
                  <a:t>+) </a:t>
                </a:r>
                <a:r>
                  <a:rPr lang="en-US" sz="6000" dirty="0" err="1"/>
                  <a:t>Vậy</a:t>
                </a:r>
                <a:r>
                  <a:rPr lang="en-US" sz="6000" dirty="0"/>
                  <a:t> </a:t>
                </a:r>
                <a14:m>
                  <m:oMath xmlns:m="http://schemas.openxmlformats.org/officeDocument/2006/math">
                    <m:r>
                      <a:rPr lang="en-US" sz="6000">
                        <a:latin typeface="Cambria Math"/>
                      </a:rPr>
                      <m:t>𝐷</m:t>
                    </m:r>
                    <m:r>
                      <a:rPr lang="en-US" sz="6000">
                        <a:latin typeface="Cambria Math"/>
                      </a:rPr>
                      <m:t>=</m:t>
                    </m:r>
                    <m:d>
                      <m:dPr>
                        <m:begChr m:val=""/>
                        <m:ctrlPr>
                          <a:rPr lang="en-US" sz="6000" i="1">
                            <a:latin typeface="Cambria Math" panose="02040503050406030204" pitchFamily="18" charset="0"/>
                          </a:rPr>
                        </m:ctrlPr>
                      </m:dPr>
                      <m:e>
                        <m:r>
                          <a:rPr lang="vi-VN" sz="6000">
                            <a:latin typeface="Cambria Math"/>
                          </a:rPr>
                          <m:t>[</m:t>
                        </m:r>
                        <m:r>
                          <a:rPr lang="en-US" sz="6000">
                            <a:latin typeface="Cambria Math"/>
                          </a:rPr>
                          <m:t>9;+∞</m:t>
                        </m:r>
                      </m:e>
                    </m:d>
                    <m:r>
                      <m:rPr>
                        <m:nor/>
                      </m:rPr>
                      <a:rPr lang="en-US" sz="6000" dirty="0"/>
                      <m:t>.</m:t>
                    </m:r>
                  </m:oMath>
                </a14:m>
                <a:endParaRPr lang="en-US" sz="6000" dirty="0"/>
              </a:p>
              <a:p>
                <a:endParaRPr lang="en-US" sz="6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583098" y="10744200"/>
                <a:ext cx="7000889" cy="1938992"/>
              </a:xfrm>
              <a:prstGeom prst="rect">
                <a:avLst/>
              </a:prstGeom>
              <a:blipFill rotWithShape="1">
                <a:blip r:embed="rId11"/>
                <a:stretch>
                  <a:fillRect l="-5314" t="-9434"/>
                </a:stretch>
              </a:blipFill>
            </p:spPr>
            <p:txBody>
              <a:bodyPr/>
              <a:lstStyle/>
              <a:p>
                <a:r>
                  <a:rPr lang="en-US">
                    <a:noFill/>
                  </a:rPr>
                  <a:t> </a:t>
                </a:r>
              </a:p>
            </p:txBody>
          </p:sp>
        </mc:Fallback>
      </mc:AlternateContent>
    </p:spTree>
    <p:extLst>
      <p:ext uri="{BB962C8B-B14F-4D97-AF65-F5344CB8AC3E}">
        <p14:creationId xmlns:p14="http://schemas.microsoft.com/office/powerpoint/2010/main" val="203646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1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10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down)">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 grpId="0"/>
      <p:bldP spid="5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23713" y="7470846"/>
            <a:ext cx="23857074" cy="4187754"/>
            <a:chOff x="184495" y="3636275"/>
            <a:chExt cx="11926984" cy="5680128"/>
          </a:xfrm>
        </p:grpSpPr>
        <p:sp>
          <p:nvSpPr>
            <p:cNvPr id="5" name="Rounded Rectangle 4"/>
            <p:cNvSpPr/>
            <p:nvPr/>
          </p:nvSpPr>
          <p:spPr>
            <a:xfrm>
              <a:off x="184495" y="3865217"/>
              <a:ext cx="11926984" cy="5451186"/>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6" name="Group 5"/>
            <p:cNvGrpSpPr/>
            <p:nvPr/>
          </p:nvGrpSpPr>
          <p:grpSpPr>
            <a:xfrm>
              <a:off x="203200" y="3636275"/>
              <a:ext cx="2342698" cy="1377612"/>
              <a:chOff x="1275608" y="6239450"/>
              <a:chExt cx="4592537" cy="2503054"/>
            </a:xfrm>
          </p:grpSpPr>
          <p:sp>
            <p:nvSpPr>
              <p:cNvPr id="7" name="Freeform 20"/>
              <p:cNvSpPr>
                <a:spLocks/>
              </p:cNvSpPr>
              <p:nvPr/>
            </p:nvSpPr>
            <p:spPr bwMode="auto">
              <a:xfrm rot="16200000" flipV="1">
                <a:off x="2622344" y="5496701"/>
                <a:ext cx="2419709" cy="4071892"/>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a:p>
            </p:txBody>
          </p:sp>
          <p:sp>
            <p:nvSpPr>
              <p:cNvPr id="8" name="TextBox 7"/>
              <p:cNvSpPr txBox="1"/>
              <p:nvPr/>
            </p:nvSpPr>
            <p:spPr>
              <a:xfrm>
                <a:off x="2187352" y="6239450"/>
                <a:ext cx="2749253" cy="2503054"/>
              </a:xfrm>
              <a:prstGeom prst="rect">
                <a:avLst/>
              </a:prstGeom>
              <a:noFill/>
            </p:spPr>
            <p:txBody>
              <a:bodyPr wrap="squar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3"/>
                <a:ext cx="852450" cy="2411556"/>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1" y="6378164"/>
                <a:ext cx="609074" cy="236433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p:grpSp>
        <p:nvGrpSpPr>
          <p:cNvPr id="20" name="Group 19"/>
          <p:cNvGrpSpPr/>
          <p:nvPr/>
        </p:nvGrpSpPr>
        <p:grpSpPr>
          <a:xfrm>
            <a:off x="290856" y="-11380"/>
            <a:ext cx="24114377" cy="2054824"/>
            <a:chOff x="534989" y="1869705"/>
            <a:chExt cx="23633378" cy="1930735"/>
          </a:xfrm>
        </p:grpSpPr>
        <p:grpSp>
          <p:nvGrpSpPr>
            <p:cNvPr id="21" name="Group 20"/>
            <p:cNvGrpSpPr/>
            <p:nvPr/>
          </p:nvGrpSpPr>
          <p:grpSpPr>
            <a:xfrm>
              <a:off x="534989" y="1869705"/>
              <a:ext cx="23561504" cy="1930735"/>
              <a:chOff x="534989" y="1647866"/>
              <a:chExt cx="23561504" cy="1930735"/>
            </a:xfrm>
          </p:grpSpPr>
          <p:sp>
            <p:nvSpPr>
              <p:cNvPr id="25" name="Rounded Rectangle 24"/>
              <p:cNvSpPr/>
              <p:nvPr/>
            </p:nvSpPr>
            <p:spPr bwMode="auto">
              <a:xfrm>
                <a:off x="755649" y="1720890"/>
                <a:ext cx="23340844"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0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0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0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0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0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0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0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solidFill>
                      <a:schemeClr val="tx1"/>
                    </a:solidFill>
                  </a:endParaRPr>
                </a:p>
              </p:txBody>
            </p:sp>
            <p:sp>
              <p:nvSpPr>
                <p:cNvPr id="31" name="TextBox 13"/>
                <p:cNvSpPr txBox="1">
                  <a:spLocks noChangeArrowheads="1"/>
                </p:cNvSpPr>
                <p:nvPr/>
              </p:nvSpPr>
              <p:spPr bwMode="auto">
                <a:xfrm>
                  <a:off x="1262858" y="1702079"/>
                  <a:ext cx="2658427" cy="9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24 </a:t>
                  </a:r>
                </a:p>
              </p:txBody>
            </p:sp>
          </p:grpSp>
        </p:grpSp>
        <mc:AlternateContent xmlns:mc="http://schemas.openxmlformats.org/markup-compatibility/2006" xmlns:a14="http://schemas.microsoft.com/office/drawing/2010/main">
          <mc:Choice Requires="a14">
            <p:sp>
              <p:nvSpPr>
                <p:cNvPr id="23" name="Rectangle 22"/>
                <p:cNvSpPr/>
                <p:nvPr/>
              </p:nvSpPr>
              <p:spPr>
                <a:xfrm>
                  <a:off x="1925850" y="2005277"/>
                  <a:ext cx="22242517" cy="954328"/>
                </a:xfrm>
                <a:prstGeom prst="rect">
                  <a:avLst/>
                </a:prstGeom>
                <a:noFill/>
              </p:spPr>
              <p:txBody>
                <a:bodyPr wrap="square" rtlCol="0">
                  <a:spAutoFit/>
                </a:bodyPr>
                <a:lstStyle/>
                <a:p>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a:solidFill>
                        <a:srgbClr val="FF0000"/>
                      </a:solidFill>
                    </a:rPr>
                    <a:t> </a:t>
                  </a:r>
                  <a:r>
                    <a:rPr lang="en-US" sz="6000" dirty="0">
                      <a:latin typeface="Times New Roman" pitchFamily="18" charset="0"/>
                      <a:cs typeface="Times New Roman" pitchFamily="18" charset="0"/>
                    </a:rPr>
                    <a:t>Hàm </a:t>
                  </a:r>
                  <a:r>
                    <a:rPr lang="en-US" sz="6000" dirty="0" err="1">
                      <a:latin typeface="Times New Roman" pitchFamily="18" charset="0"/>
                      <a:cs typeface="Times New Roman" pitchFamily="18" charset="0"/>
                    </a:rPr>
                    <a:t>số</a:t>
                  </a:r>
                  <a:r>
                    <a:rPr lang="en-US" sz="6000" dirty="0">
                      <a:latin typeface="Times New Roman" pitchFamily="18" charset="0"/>
                      <a:cs typeface="Times New Roman" pitchFamily="18" charset="0"/>
                    </a:rPr>
                    <a:t> </a:t>
                  </a:r>
                  <a14:m>
                    <m:oMath xmlns:m="http://schemas.openxmlformats.org/officeDocument/2006/math">
                      <m:r>
                        <a:rPr lang="en-US" sz="6000" b="0" i="1">
                          <a:latin typeface="Cambria Math"/>
                        </a:rPr>
                        <m:t>𝑦</m:t>
                      </m:r>
                      <m:r>
                        <a:rPr lang="en-US" sz="6000" b="0" i="1">
                          <a:latin typeface="Cambria Math"/>
                        </a:rPr>
                        <m:t>=</m:t>
                      </m:r>
                      <m:r>
                        <a:rPr lang="en-US" sz="6000" b="0" i="1">
                          <a:latin typeface="Cambria Math"/>
                        </a:rPr>
                        <m:t>𝑥</m:t>
                      </m:r>
                      <m:func>
                        <m:funcPr>
                          <m:ctrlPr>
                            <a:rPr lang="en-US" sz="6000" i="1">
                              <a:latin typeface="Cambria Math" panose="02040503050406030204" pitchFamily="18" charset="0"/>
                            </a:rPr>
                          </m:ctrlPr>
                        </m:funcPr>
                        <m:fName>
                          <m:r>
                            <a:rPr lang="en-US" sz="6000" b="0" i="1">
                              <a:latin typeface="Cambria Math"/>
                            </a:rPr>
                            <m:t>𝑙𝑛</m:t>
                          </m:r>
                        </m:fName>
                        <m:e>
                          <m:r>
                            <a:rPr lang="en-US" sz="6000" b="0" i="1">
                              <a:latin typeface="Cambria Math"/>
                            </a:rPr>
                            <m:t>𝑥</m:t>
                          </m:r>
                        </m:e>
                      </m:func>
                    </m:oMath>
                  </a14:m>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đồng</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biến</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trên</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khoảng</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nào</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sau</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đây</a:t>
                  </a:r>
                  <a:r>
                    <a:rPr lang="en-US" sz="6000" dirty="0">
                      <a:latin typeface="Times New Roman" pitchFamily="18" charset="0"/>
                      <a:cs typeface="Times New Roman" pitchFamily="18" charset="0"/>
                    </a:rPr>
                    <a:t>?</a:t>
                  </a:r>
                  <a:r>
                    <a:rPr lang="de-DE" sz="6000" dirty="0">
                      <a:solidFill>
                        <a:srgbClr val="3333FF"/>
                      </a:solidFill>
                      <a:latin typeface="Times New Roman" pitchFamily="18" charset="0"/>
                      <a:cs typeface="Times New Roman" pitchFamily="18" charset="0"/>
                    </a:rPr>
                    <a:t> </a:t>
                  </a:r>
                </a:p>
              </p:txBody>
            </p:sp>
          </mc:Choice>
          <mc:Fallback xmlns="">
            <p:sp>
              <p:nvSpPr>
                <p:cNvPr id="23" name="Rectangle 22"/>
                <p:cNvSpPr>
                  <a:spLocks noRot="1" noChangeAspect="1" noMove="1" noResize="1" noEditPoints="1" noAdjustHandles="1" noChangeArrowheads="1" noChangeShapeType="1" noTextEdit="1"/>
                </p:cNvSpPr>
                <p:nvPr/>
              </p:nvSpPr>
              <p:spPr>
                <a:xfrm>
                  <a:off x="1925850" y="2005277"/>
                  <a:ext cx="22242517" cy="954328"/>
                </a:xfrm>
                <a:prstGeom prst="rect">
                  <a:avLst/>
                </a:prstGeom>
                <a:blipFill rotWithShape="1">
                  <a:blip r:embed="rId2"/>
                  <a:stretch>
                    <a:fillRect t="-19880" b="-38554"/>
                  </a:stretch>
                </a:blipFill>
                <a:extLst/>
              </p:spPr>
              <p:txBody>
                <a:bodyPr/>
                <a:lstStyle/>
                <a:p>
                  <a:r>
                    <a:rPr lang="en-US">
                      <a:noFill/>
                    </a:rPr>
                    <a:t> </a:t>
                  </a:r>
                </a:p>
              </p:txBody>
            </p:sp>
          </mc:Fallback>
        </mc:AlternateContent>
      </p:grpSp>
      <p:grpSp>
        <p:nvGrpSpPr>
          <p:cNvPr id="12" name="Group 11"/>
          <p:cNvGrpSpPr/>
          <p:nvPr/>
        </p:nvGrpSpPr>
        <p:grpSpPr>
          <a:xfrm>
            <a:off x="1133448" y="1922464"/>
            <a:ext cx="8984566" cy="2580770"/>
            <a:chOff x="54126" y="1076195"/>
            <a:chExt cx="4524224" cy="791073"/>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0" name="Oval 69"/>
            <p:cNvSpPr/>
            <p:nvPr/>
          </p:nvSpPr>
          <p:spPr>
            <a:xfrm>
              <a:off x="54126" y="1231377"/>
              <a:ext cx="763573" cy="462414"/>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ahoma" pitchFamily="34" charset="0"/>
                  <a:ea typeface="Tahoma" pitchFamily="34" charset="0"/>
                  <a:cs typeface="Tahoma" pitchFamily="34" charset="0"/>
                </a:rPr>
                <a:t>A</a:t>
              </a:r>
              <a:endParaRPr lang="en-US" sz="6000" dirty="0"/>
            </a:p>
          </p:txBody>
        </p:sp>
        <mc:AlternateContent xmlns:mc="http://schemas.openxmlformats.org/markup-compatibility/2006" xmlns:a14="http://schemas.microsoft.com/office/drawing/2010/main">
          <mc:Choice Requires="a14">
            <p:sp>
              <p:nvSpPr>
                <p:cNvPr id="71" name="TextBox 70"/>
                <p:cNvSpPr txBox="1"/>
                <p:nvPr/>
              </p:nvSpPr>
              <p:spPr>
                <a:xfrm>
                  <a:off x="853209" y="1076195"/>
                  <a:ext cx="3188633" cy="791073"/>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d>
                          <m:dPr>
                            <m:ctrlPr>
                              <a:rPr lang="en-US" sz="6000" b="1" i="1">
                                <a:latin typeface="Cambria Math" panose="02040503050406030204" pitchFamily="18" charset="0"/>
                              </a:rPr>
                            </m:ctrlPr>
                          </m:dPr>
                          <m:e>
                            <m:f>
                              <m:fPr>
                                <m:ctrlPr>
                                  <a:rPr lang="en-US" sz="6000" b="1" i="1">
                                    <a:latin typeface="Cambria Math" panose="02040503050406030204" pitchFamily="18" charset="0"/>
                                  </a:rPr>
                                </m:ctrlPr>
                              </m:fPr>
                              <m:num>
                                <m:r>
                                  <a:rPr lang="en-US" sz="6000" b="1">
                                    <a:latin typeface="Cambria Math"/>
                                  </a:rPr>
                                  <m:t>𝟏</m:t>
                                </m:r>
                              </m:num>
                              <m:den>
                                <m:r>
                                  <a:rPr lang="en-US" sz="6000" b="1">
                                    <a:latin typeface="Cambria Math"/>
                                  </a:rPr>
                                  <m:t>𝒆</m:t>
                                </m:r>
                              </m:den>
                            </m:f>
                            <m:r>
                              <a:rPr lang="en-US" sz="6000" b="1">
                                <a:latin typeface="Cambria Math"/>
                              </a:rPr>
                              <m:t>;+∞</m:t>
                            </m:r>
                          </m:e>
                        </m:d>
                        <m:r>
                          <m:rPr>
                            <m:nor/>
                          </m:rPr>
                          <a:rPr lang="nl-NL" sz="6000" dirty="0"/>
                          <m:t>.</m:t>
                        </m:r>
                      </m:oMath>
                    </m:oMathPara>
                  </a14:m>
                  <a:endParaRPr lang="en-US" sz="6000" dirty="0"/>
                </a:p>
              </p:txBody>
            </p:sp>
          </mc:Choice>
          <mc:Fallback xmlns="">
            <p:sp>
              <p:nvSpPr>
                <p:cNvPr id="71" name="TextBox 70"/>
                <p:cNvSpPr txBox="1">
                  <a:spLocks noRot="1" noChangeAspect="1" noMove="1" noResize="1" noEditPoints="1" noAdjustHandles="1" noChangeArrowheads="1" noChangeShapeType="1" noTextEdit="1"/>
                </p:cNvSpPr>
                <p:nvPr/>
              </p:nvSpPr>
              <p:spPr>
                <a:xfrm>
                  <a:off x="853209" y="1076195"/>
                  <a:ext cx="3188633" cy="791073"/>
                </a:xfrm>
                <a:prstGeom prst="rect">
                  <a:avLst/>
                </a:prstGeom>
                <a:blipFill rotWithShape="1">
                  <a:blip r:embed="rId3"/>
                  <a:stretch>
                    <a:fillRect/>
                  </a:stretch>
                </a:blipFill>
              </p:spPr>
              <p:txBody>
                <a:bodyPr/>
                <a:lstStyle/>
                <a:p>
                  <a:r>
                    <a:rPr lang="en-US">
                      <a:noFill/>
                    </a:rPr>
                    <a:t> </a:t>
                  </a:r>
                </a:p>
              </p:txBody>
            </p:sp>
          </mc:Fallback>
        </mc:AlternateContent>
      </p:grpSp>
      <p:grpSp>
        <p:nvGrpSpPr>
          <p:cNvPr id="13" name="Group 12"/>
          <p:cNvGrpSpPr/>
          <p:nvPr/>
        </p:nvGrpSpPr>
        <p:grpSpPr>
          <a:xfrm>
            <a:off x="13063374" y="1819858"/>
            <a:ext cx="10179211" cy="2580771"/>
            <a:chOff x="4718776" y="1043481"/>
            <a:chExt cx="2786847" cy="803948"/>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66" name="Oval 65"/>
            <p:cNvSpPr/>
            <p:nvPr/>
          </p:nvSpPr>
          <p:spPr>
            <a:xfrm>
              <a:off x="4718776" y="1231462"/>
              <a:ext cx="406843" cy="524578"/>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ahoma" pitchFamily="34" charset="0"/>
                  <a:ea typeface="Tahoma" pitchFamily="34" charset="0"/>
                  <a:cs typeface="Tahoma" pitchFamily="34" charset="0"/>
                </a:rPr>
                <a:t>B</a:t>
              </a:r>
              <a:endParaRPr lang="en-US" sz="6000" dirty="0"/>
            </a:p>
          </p:txBody>
        </p:sp>
        <mc:AlternateContent xmlns:mc="http://schemas.openxmlformats.org/markup-compatibility/2006" xmlns:a14="http://schemas.microsoft.com/office/drawing/2010/main">
          <mc:Choice Requires="a14">
            <p:sp>
              <p:nvSpPr>
                <p:cNvPr id="68" name="TextBox 67"/>
                <p:cNvSpPr txBox="1"/>
                <p:nvPr/>
              </p:nvSpPr>
              <p:spPr>
                <a:xfrm>
                  <a:off x="5210813" y="1043481"/>
                  <a:ext cx="1659671" cy="803948"/>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d>
                          <m:dPr>
                            <m:ctrlPr>
                              <a:rPr lang="en-US" sz="6000" b="1" i="1">
                                <a:latin typeface="Cambria Math" panose="02040503050406030204" pitchFamily="18" charset="0"/>
                              </a:rPr>
                            </m:ctrlPr>
                          </m:dPr>
                          <m:e>
                            <m:r>
                              <a:rPr lang="en-US" sz="6000" b="1">
                                <a:latin typeface="Cambria Math"/>
                              </a:rPr>
                              <m:t>𝟎</m:t>
                            </m:r>
                            <m:r>
                              <a:rPr lang="en-US" sz="6000" b="1">
                                <a:latin typeface="Cambria Math"/>
                              </a:rPr>
                              <m:t>;</m:t>
                            </m:r>
                            <m:f>
                              <m:fPr>
                                <m:ctrlPr>
                                  <a:rPr lang="en-US" sz="6000" b="1" i="1">
                                    <a:latin typeface="Cambria Math" panose="02040503050406030204" pitchFamily="18" charset="0"/>
                                  </a:rPr>
                                </m:ctrlPr>
                              </m:fPr>
                              <m:num>
                                <m:r>
                                  <a:rPr lang="en-US" sz="6000" b="1">
                                    <a:latin typeface="Cambria Math"/>
                                  </a:rPr>
                                  <m:t>𝟏</m:t>
                                </m:r>
                              </m:num>
                              <m:den>
                                <m:r>
                                  <a:rPr lang="en-US" sz="6000" b="1">
                                    <a:latin typeface="Cambria Math"/>
                                  </a:rPr>
                                  <m:t>𝒆</m:t>
                                </m:r>
                              </m:den>
                            </m:f>
                          </m:e>
                        </m:d>
                        <m:r>
                          <m:rPr>
                            <m:nor/>
                          </m:rPr>
                          <a:rPr lang="nl-NL" sz="6000" dirty="0"/>
                          <m:t>.</m:t>
                        </m:r>
                      </m:oMath>
                    </m:oMathPara>
                  </a14:m>
                  <a:endParaRPr lang="en-US" sz="6000" dirty="0"/>
                </a:p>
              </p:txBody>
            </p:sp>
          </mc:Choice>
          <mc:Fallback xmlns="">
            <p:sp>
              <p:nvSpPr>
                <p:cNvPr id="68" name="TextBox 67"/>
                <p:cNvSpPr txBox="1">
                  <a:spLocks noRot="1" noChangeAspect="1" noMove="1" noResize="1" noEditPoints="1" noAdjustHandles="1" noChangeArrowheads="1" noChangeShapeType="1" noTextEdit="1"/>
                </p:cNvSpPr>
                <p:nvPr/>
              </p:nvSpPr>
              <p:spPr>
                <a:xfrm>
                  <a:off x="5210813" y="1043481"/>
                  <a:ext cx="1659671" cy="803948"/>
                </a:xfrm>
                <a:prstGeom prst="rect">
                  <a:avLst/>
                </a:prstGeom>
                <a:blipFill rotWithShape="1">
                  <a:blip r:embed="rId4"/>
                  <a:stretch>
                    <a:fillRect/>
                  </a:stretch>
                </a:blipFill>
              </p:spPr>
              <p:txBody>
                <a:bodyPr/>
                <a:lstStyle/>
                <a:p>
                  <a:r>
                    <a:rPr lang="en-US">
                      <a:noFill/>
                    </a:rPr>
                    <a:t> </a:t>
                  </a:r>
                </a:p>
              </p:txBody>
            </p:sp>
          </mc:Fallback>
        </mc:AlternateContent>
      </p:grpSp>
      <p:grpSp>
        <p:nvGrpSpPr>
          <p:cNvPr id="14" name="Group 13"/>
          <p:cNvGrpSpPr/>
          <p:nvPr/>
        </p:nvGrpSpPr>
        <p:grpSpPr>
          <a:xfrm>
            <a:off x="611783" y="4408194"/>
            <a:ext cx="9477196" cy="2163894"/>
            <a:chOff x="7260258" y="1193853"/>
            <a:chExt cx="4737981" cy="617268"/>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3" name="Oval 72"/>
            <p:cNvSpPr/>
            <p:nvPr/>
          </p:nvSpPr>
          <p:spPr>
            <a:xfrm>
              <a:off x="7554116" y="1292684"/>
              <a:ext cx="760278" cy="416627"/>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C</a:t>
              </a:r>
              <a:endParaRPr lang="en-US" sz="6000" dirty="0"/>
            </a:p>
          </p:txBody>
        </p:sp>
        <mc:AlternateContent xmlns:mc="http://schemas.openxmlformats.org/markup-compatibility/2006" xmlns:a14="http://schemas.microsoft.com/office/drawing/2010/main">
          <mc:Choice Requires="a14">
            <p:sp>
              <p:nvSpPr>
                <p:cNvPr id="74" name="TextBox 73"/>
                <p:cNvSpPr txBox="1"/>
                <p:nvPr/>
              </p:nvSpPr>
              <p:spPr>
                <a:xfrm>
                  <a:off x="7260258" y="1255523"/>
                  <a:ext cx="4088639" cy="358499"/>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d>
                          <m:dPr>
                            <m:ctrlPr>
                              <a:rPr lang="en-US" sz="6000" b="1" i="1">
                                <a:latin typeface="Cambria Math" panose="02040503050406030204" pitchFamily="18" charset="0"/>
                              </a:rPr>
                            </m:ctrlPr>
                          </m:dPr>
                          <m:e>
                            <m:r>
                              <a:rPr lang="en-US" sz="6000" b="1">
                                <a:latin typeface="Cambria Math"/>
                              </a:rPr>
                              <m:t>𝟎</m:t>
                            </m:r>
                            <m:r>
                              <a:rPr lang="en-US" sz="6000" b="1">
                                <a:latin typeface="Cambria Math"/>
                              </a:rPr>
                              <m:t>;+∞</m:t>
                            </m:r>
                          </m:e>
                        </m:d>
                        <m:r>
                          <m:rPr>
                            <m:nor/>
                          </m:rPr>
                          <a:rPr lang="nl-NL" sz="6000" dirty="0"/>
                          <m:t>.</m:t>
                        </m:r>
                      </m:oMath>
                    </m:oMathPara>
                  </a14:m>
                  <a:endParaRPr lang="en-US" sz="6000" b="1" dirty="0"/>
                </a:p>
              </p:txBody>
            </p:sp>
          </mc:Choice>
          <mc:Fallback xmlns="">
            <p:sp>
              <p:nvSpPr>
                <p:cNvPr id="74" name="TextBox 73"/>
                <p:cNvSpPr txBox="1">
                  <a:spLocks noRot="1" noChangeAspect="1" noMove="1" noResize="1" noEditPoints="1" noAdjustHandles="1" noChangeArrowheads="1" noChangeShapeType="1" noTextEdit="1"/>
                </p:cNvSpPr>
                <p:nvPr/>
              </p:nvSpPr>
              <p:spPr>
                <a:xfrm>
                  <a:off x="7260258" y="1255523"/>
                  <a:ext cx="4088639" cy="358499"/>
                </a:xfrm>
                <a:prstGeom prst="rect">
                  <a:avLst/>
                </a:prstGeom>
                <a:blipFill rotWithShape="0">
                  <a:blip r:embed="rId5"/>
                  <a:stretch>
                    <a:fillRect/>
                  </a:stretch>
                </a:blipFill>
              </p:spPr>
              <p:txBody>
                <a:bodyPr/>
                <a:lstStyle/>
                <a:p>
                  <a:r>
                    <a:rPr lang="en-US">
                      <a:noFill/>
                    </a:rPr>
                    <a:t> </a:t>
                  </a:r>
                </a:p>
              </p:txBody>
            </p:sp>
          </mc:Fallback>
        </mc:AlternateContent>
      </p:grpSp>
      <p:grpSp>
        <p:nvGrpSpPr>
          <p:cNvPr id="3" name="Group 2"/>
          <p:cNvGrpSpPr/>
          <p:nvPr/>
        </p:nvGrpSpPr>
        <p:grpSpPr>
          <a:xfrm>
            <a:off x="13063995" y="4170881"/>
            <a:ext cx="10169208" cy="2580771"/>
            <a:chOff x="9319983" y="1101964"/>
            <a:chExt cx="2791496" cy="765122"/>
          </a:xfrm>
        </p:grpSpPr>
        <p:sp>
          <p:nvSpPr>
            <p:cNvPr id="75" name="Rectangle 74"/>
            <p:cNvSpPr/>
            <p:nvPr/>
          </p:nvSpPr>
          <p:spPr>
            <a:xfrm>
              <a:off x="9551159" y="118282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6" name="Oval 75"/>
            <p:cNvSpPr/>
            <p:nvPr/>
          </p:nvSpPr>
          <p:spPr>
            <a:xfrm>
              <a:off x="9319983" y="1240480"/>
              <a:ext cx="405972" cy="480147"/>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D</a:t>
              </a:r>
              <a:endParaRPr lang="en-US" sz="6000" dirty="0"/>
            </a:p>
          </p:txBody>
        </p:sp>
        <mc:AlternateContent xmlns:mc="http://schemas.openxmlformats.org/markup-compatibility/2006" xmlns:a14="http://schemas.microsoft.com/office/drawing/2010/main">
          <mc:Choice Requires="a14">
            <p:sp>
              <p:nvSpPr>
                <p:cNvPr id="77" name="TextBox 76"/>
                <p:cNvSpPr txBox="1"/>
                <p:nvPr/>
              </p:nvSpPr>
              <p:spPr>
                <a:xfrm>
                  <a:off x="10023157" y="1101964"/>
                  <a:ext cx="1375407" cy="765122"/>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d>
                          <m:dPr>
                            <m:ctrlPr>
                              <a:rPr lang="en-US" sz="6000" b="1" i="1">
                                <a:latin typeface="Cambria Math" panose="02040503050406030204" pitchFamily="18" charset="0"/>
                              </a:rPr>
                            </m:ctrlPr>
                          </m:dPr>
                          <m:e>
                            <m:r>
                              <a:rPr lang="en-US" sz="6000" b="1">
                                <a:latin typeface="Cambria Math"/>
                              </a:rPr>
                              <m:t>−</m:t>
                            </m:r>
                            <m:f>
                              <m:fPr>
                                <m:ctrlPr>
                                  <a:rPr lang="en-US" sz="6000" b="1" i="1">
                                    <a:latin typeface="Cambria Math" panose="02040503050406030204" pitchFamily="18" charset="0"/>
                                  </a:rPr>
                                </m:ctrlPr>
                              </m:fPr>
                              <m:num>
                                <m:r>
                                  <a:rPr lang="en-US" sz="6000" b="1">
                                    <a:latin typeface="Cambria Math"/>
                                  </a:rPr>
                                  <m:t>𝟏</m:t>
                                </m:r>
                              </m:num>
                              <m:den>
                                <m:r>
                                  <a:rPr lang="en-US" sz="6000" b="1">
                                    <a:latin typeface="Cambria Math"/>
                                  </a:rPr>
                                  <m:t>𝒆</m:t>
                                </m:r>
                              </m:den>
                            </m:f>
                            <m:r>
                              <a:rPr lang="en-US" sz="6000" b="1">
                                <a:latin typeface="Cambria Math"/>
                              </a:rPr>
                              <m:t>;+∞</m:t>
                            </m:r>
                          </m:e>
                        </m:d>
                        <m:r>
                          <m:rPr>
                            <m:nor/>
                          </m:rPr>
                          <a:rPr lang="nl-NL" sz="6000" dirty="0"/>
                          <m:t>.</m:t>
                        </m:r>
                      </m:oMath>
                    </m:oMathPara>
                  </a14:m>
                  <a:endParaRPr lang="en-US" sz="6000" dirty="0"/>
                </a:p>
              </p:txBody>
            </p:sp>
          </mc:Choice>
          <mc:Fallback xmlns="">
            <p:sp>
              <p:nvSpPr>
                <p:cNvPr id="77" name="TextBox 76"/>
                <p:cNvSpPr txBox="1">
                  <a:spLocks noRot="1" noChangeAspect="1" noMove="1" noResize="1" noEditPoints="1" noAdjustHandles="1" noChangeArrowheads="1" noChangeShapeType="1" noTextEdit="1"/>
                </p:cNvSpPr>
                <p:nvPr/>
              </p:nvSpPr>
              <p:spPr>
                <a:xfrm>
                  <a:off x="10023157" y="1101964"/>
                  <a:ext cx="1375407" cy="765122"/>
                </a:xfrm>
                <a:prstGeom prst="rect">
                  <a:avLst/>
                </a:prstGeom>
                <a:blipFill rotWithShape="1">
                  <a:blip r:embed="rId6"/>
                  <a:stretch>
                    <a:fillRect/>
                  </a:stretch>
                </a:blipFill>
              </p:spPr>
              <p:txBody>
                <a:bodyPr/>
                <a:lstStyle/>
                <a:p>
                  <a:r>
                    <a:rPr lang="en-US">
                      <a:noFill/>
                    </a:rPr>
                    <a:t> </a:t>
                  </a:r>
                </a:p>
              </p:txBody>
            </p:sp>
          </mc:Fallback>
        </mc:AlternateContent>
      </p:grpSp>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sz="6000"/>
          </a:p>
        </p:txBody>
      </p:sp>
      <p:sp>
        <p:nvSpPr>
          <p:cNvPr id="49" name="Oval 48"/>
          <p:cNvSpPr/>
          <p:nvPr/>
        </p:nvSpPr>
        <p:spPr>
          <a:xfrm>
            <a:off x="1156950" y="2428725"/>
            <a:ext cx="1492862" cy="1580175"/>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000" b="1" dirty="0">
                <a:latin typeface="Tahoma" pitchFamily="34" charset="0"/>
                <a:ea typeface="Tahoma" pitchFamily="34" charset="0"/>
                <a:cs typeface="Tahoma" pitchFamily="34" charset="0"/>
              </a:rPr>
              <a:t>A </a:t>
            </a:r>
            <a:endParaRPr lang="en-US" sz="6000" dirty="0"/>
          </a:p>
        </p:txBody>
      </p:sp>
      <mc:AlternateContent xmlns:mc="http://schemas.openxmlformats.org/markup-compatibility/2006">
        <mc:Choice xmlns:a14="http://schemas.microsoft.com/office/drawing/2010/main" Requires="a14">
          <p:sp>
            <p:nvSpPr>
              <p:cNvPr id="2" name="Rectangle 1"/>
              <p:cNvSpPr/>
              <p:nvPr/>
            </p:nvSpPr>
            <p:spPr>
              <a:xfrm>
                <a:off x="5480374" y="8715183"/>
                <a:ext cx="10145230" cy="1425968"/>
              </a:xfrm>
              <a:prstGeom prst="rect">
                <a:avLst/>
              </a:prstGeom>
            </p:spPr>
            <p:txBody>
              <a:bodyPr wrap="square">
                <a:spAutoFit/>
              </a:bodyPr>
              <a:lstStyle/>
              <a:p>
                <a14:m>
                  <m:oMath xmlns:m="http://schemas.openxmlformats.org/officeDocument/2006/math">
                    <m:sSup>
                      <m:sSupPr>
                        <m:ctrlPr>
                          <a:rPr lang="en-US" sz="6000" b="0" i="1" smtClean="0">
                            <a:latin typeface="Cambria Math" panose="02040503050406030204" pitchFamily="18" charset="0"/>
                          </a:rPr>
                        </m:ctrlPr>
                      </m:sSupPr>
                      <m:e>
                        <m:r>
                          <a:rPr lang="en-US" sz="6000" i="1" smtClean="0">
                            <a:latin typeface="Cambria Math"/>
                          </a:rPr>
                          <m:t>𝑦</m:t>
                        </m:r>
                      </m:e>
                      <m:sup>
                        <m:r>
                          <a:rPr lang="en-US" sz="6000" b="0" i="1" smtClean="0">
                            <a:latin typeface="Cambria Math" panose="02040503050406030204" pitchFamily="18" charset="0"/>
                          </a:rPr>
                          <m:t>′</m:t>
                        </m:r>
                      </m:sup>
                    </m:sSup>
                    <m:r>
                      <a:rPr lang="en-US" sz="6000" i="1">
                        <a:latin typeface="Cambria Math"/>
                      </a:rPr>
                      <m:t>=</m:t>
                    </m:r>
                    <m:r>
                      <a:rPr lang="en-US" sz="6000" b="0" i="1" smtClean="0">
                        <a:latin typeface="Cambria Math" panose="02040503050406030204" pitchFamily="18" charset="0"/>
                      </a:rPr>
                      <m:t>1+</m:t>
                    </m:r>
                    <m:func>
                      <m:funcPr>
                        <m:ctrlPr>
                          <a:rPr lang="en-US" sz="6000" i="1">
                            <a:latin typeface="Cambria Math" panose="02040503050406030204" pitchFamily="18" charset="0"/>
                          </a:rPr>
                        </m:ctrlPr>
                      </m:funcPr>
                      <m:fName>
                        <m:r>
                          <a:rPr lang="en-US" sz="6000" i="1">
                            <a:latin typeface="Cambria Math"/>
                          </a:rPr>
                          <m:t>𝑙𝑛</m:t>
                        </m:r>
                        <m:r>
                          <a:rPr lang="en-US" sz="6000" b="0" i="1" smtClean="0">
                            <a:latin typeface="Cambria Math" panose="02040503050406030204" pitchFamily="18" charset="0"/>
                          </a:rPr>
                          <m:t>𝑥</m:t>
                        </m:r>
                        <m:r>
                          <a:rPr lang="en-US" sz="6000" b="0" i="1" smtClean="0">
                            <a:latin typeface="Cambria Math" panose="02040503050406030204" pitchFamily="18" charset="0"/>
                          </a:rPr>
                          <m:t>&gt;0</m:t>
                        </m:r>
                      </m:fName>
                      <m:e>
                        <m:r>
                          <a:rPr lang="en-US" sz="6000" i="1">
                            <a:latin typeface="Cambria Math"/>
                          </a:rPr>
                          <m:t>⇔</m:t>
                        </m:r>
                      </m:e>
                    </m:func>
                  </m:oMath>
                </a14:m>
                <a:r>
                  <a:rPr lang="en-US" sz="6000" i="1" dirty="0"/>
                  <a:t>x </a:t>
                </a:r>
                <a:r>
                  <a:rPr lang="en-US" sz="6000" dirty="0"/>
                  <a:t>&gt; </a:t>
                </a:r>
                <a14:m>
                  <m:oMath xmlns:m="http://schemas.openxmlformats.org/officeDocument/2006/math">
                    <m:f>
                      <m:fPr>
                        <m:ctrlPr>
                          <a:rPr lang="en-US" sz="6000" b="1" i="1">
                            <a:latin typeface="Cambria Math" panose="02040503050406030204" pitchFamily="18" charset="0"/>
                          </a:rPr>
                        </m:ctrlPr>
                      </m:fPr>
                      <m:num>
                        <m:r>
                          <a:rPr lang="en-US" sz="6000" b="1">
                            <a:latin typeface="Cambria Math"/>
                          </a:rPr>
                          <m:t>𝟏</m:t>
                        </m:r>
                      </m:num>
                      <m:den>
                        <m:r>
                          <a:rPr lang="en-US" sz="6000" b="1">
                            <a:latin typeface="Cambria Math"/>
                          </a:rPr>
                          <m:t>𝒆</m:t>
                        </m:r>
                      </m:den>
                    </m:f>
                  </m:oMath>
                </a14:m>
                <a:endParaRPr lang="en-US" sz="6000" dirty="0"/>
              </a:p>
            </p:txBody>
          </p:sp>
        </mc:Choice>
        <mc:Fallback>
          <p:sp>
            <p:nvSpPr>
              <p:cNvPr id="2" name="Rectangle 1"/>
              <p:cNvSpPr>
                <a:spLocks noRot="1" noChangeAspect="1" noMove="1" noResize="1" noEditPoints="1" noAdjustHandles="1" noChangeArrowheads="1" noChangeShapeType="1" noTextEdit="1"/>
              </p:cNvSpPr>
              <p:nvPr/>
            </p:nvSpPr>
            <p:spPr>
              <a:xfrm>
                <a:off x="5480374" y="8715183"/>
                <a:ext cx="10145230" cy="1425968"/>
              </a:xfrm>
              <a:prstGeom prst="rect">
                <a:avLst/>
              </a:prstGeom>
              <a:blipFill>
                <a:blip r:embed="rId7"/>
                <a:stretch>
                  <a:fillRect b="-14957"/>
                </a:stretch>
              </a:blipFill>
            </p:spPr>
            <p:txBody>
              <a:bodyPr/>
              <a:lstStyle/>
              <a:p>
                <a:r>
                  <a:rPr lang="en-US">
                    <a:noFill/>
                  </a:rPr>
                  <a:t> </a:t>
                </a:r>
              </a:p>
            </p:txBody>
          </p:sp>
        </mc:Fallback>
      </mc:AlternateContent>
    </p:spTree>
    <p:extLst>
      <p:ext uri="{BB962C8B-B14F-4D97-AF65-F5344CB8AC3E}">
        <p14:creationId xmlns:p14="http://schemas.microsoft.com/office/powerpoint/2010/main" val="180879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9"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1270" y="8315669"/>
            <a:ext cx="23857074" cy="4181130"/>
            <a:chOff x="184495" y="3636275"/>
            <a:chExt cx="11926984" cy="5671144"/>
          </a:xfrm>
        </p:grpSpPr>
        <p:sp>
          <p:nvSpPr>
            <p:cNvPr id="5" name="Rounded Rectangle 4"/>
            <p:cNvSpPr/>
            <p:nvPr/>
          </p:nvSpPr>
          <p:spPr>
            <a:xfrm>
              <a:off x="184495" y="3865217"/>
              <a:ext cx="11926984" cy="544220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6" name="Group 5"/>
            <p:cNvGrpSpPr/>
            <p:nvPr/>
          </p:nvGrpSpPr>
          <p:grpSpPr>
            <a:xfrm>
              <a:off x="203200" y="3636275"/>
              <a:ext cx="2342698" cy="1377612"/>
              <a:chOff x="1275608" y="6239450"/>
              <a:chExt cx="4592537" cy="2503054"/>
            </a:xfrm>
          </p:grpSpPr>
          <p:sp>
            <p:nvSpPr>
              <p:cNvPr id="7" name="Freeform 20"/>
              <p:cNvSpPr>
                <a:spLocks/>
              </p:cNvSpPr>
              <p:nvPr/>
            </p:nvSpPr>
            <p:spPr bwMode="auto">
              <a:xfrm rot="16200000" flipV="1">
                <a:off x="2622344" y="5496701"/>
                <a:ext cx="2419709" cy="4071892"/>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a:p>
            </p:txBody>
          </p:sp>
          <p:sp>
            <p:nvSpPr>
              <p:cNvPr id="8" name="TextBox 7"/>
              <p:cNvSpPr txBox="1"/>
              <p:nvPr/>
            </p:nvSpPr>
            <p:spPr>
              <a:xfrm>
                <a:off x="2187352" y="6239450"/>
                <a:ext cx="2749253" cy="2503054"/>
              </a:xfrm>
              <a:prstGeom prst="rect">
                <a:avLst/>
              </a:prstGeom>
              <a:noFill/>
            </p:spPr>
            <p:txBody>
              <a:bodyPr wrap="squar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3"/>
                <a:ext cx="852450" cy="2411556"/>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1" y="6378164"/>
                <a:ext cx="688652" cy="1731198"/>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p:grpSp>
        <p:nvGrpSpPr>
          <p:cNvPr id="20" name="Group 19"/>
          <p:cNvGrpSpPr/>
          <p:nvPr/>
        </p:nvGrpSpPr>
        <p:grpSpPr>
          <a:xfrm>
            <a:off x="290856" y="-110250"/>
            <a:ext cx="24041039" cy="3415681"/>
            <a:chOff x="534989" y="1708873"/>
            <a:chExt cx="23561504" cy="2091567"/>
          </a:xfrm>
        </p:grpSpPr>
        <p:grpSp>
          <p:nvGrpSpPr>
            <p:cNvPr id="21" name="Group 20"/>
            <p:cNvGrpSpPr/>
            <p:nvPr/>
          </p:nvGrpSpPr>
          <p:grpSpPr>
            <a:xfrm>
              <a:off x="534989" y="1869705"/>
              <a:ext cx="23561504" cy="1930735"/>
              <a:chOff x="534989" y="1647866"/>
              <a:chExt cx="23561504" cy="1930735"/>
            </a:xfrm>
          </p:grpSpPr>
          <p:sp>
            <p:nvSpPr>
              <p:cNvPr id="25" name="Rounded Rectangle 24"/>
              <p:cNvSpPr/>
              <p:nvPr/>
            </p:nvSpPr>
            <p:spPr bwMode="auto">
              <a:xfrm>
                <a:off x="755649" y="1720890"/>
                <a:ext cx="23340844"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0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0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0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0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0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0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0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0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a:solidFill>
                      <a:schemeClr val="tx1"/>
                    </a:solidFill>
                  </a:endParaRPr>
                </a:p>
              </p:txBody>
            </p:sp>
            <p:sp>
              <p:nvSpPr>
                <p:cNvPr id="31" name="TextBox 13"/>
                <p:cNvSpPr txBox="1">
                  <a:spLocks noChangeArrowheads="1"/>
                </p:cNvSpPr>
                <p:nvPr/>
              </p:nvSpPr>
              <p:spPr bwMode="auto">
                <a:xfrm>
                  <a:off x="1262858" y="1702079"/>
                  <a:ext cx="2658427" cy="62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25 </a:t>
                  </a:r>
                </a:p>
              </p:txBody>
            </p:sp>
          </p:grpSp>
        </p:grpSp>
        <mc:AlternateContent xmlns:mc="http://schemas.openxmlformats.org/markup-compatibility/2006" xmlns:a14="http://schemas.microsoft.com/office/drawing/2010/main">
          <mc:Choice Requires="a14">
            <p:sp>
              <p:nvSpPr>
                <p:cNvPr id="23" name="Rectangle 22"/>
                <p:cNvSpPr/>
                <p:nvPr/>
              </p:nvSpPr>
              <p:spPr>
                <a:xfrm>
                  <a:off x="1670411" y="1708873"/>
                  <a:ext cx="22242517" cy="2027252"/>
                </a:xfrm>
                <a:prstGeom prst="rect">
                  <a:avLst/>
                </a:prstGeom>
                <a:noFill/>
              </p:spPr>
              <p:txBody>
                <a:bodyPr wrap="square" rtlCol="0">
                  <a:spAutoFit/>
                </a:bodyPr>
                <a:lstStyle/>
                <a:p>
                  <a:pPr>
                    <a:lnSpc>
                      <a:spcPct val="150000"/>
                    </a:lnSpc>
                  </a:pP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a:solidFill>
                        <a:srgbClr val="FF0000"/>
                      </a:solidFill>
                    </a:rPr>
                    <a:t> </a:t>
                  </a:r>
                  <a:r>
                    <a:rPr lang="en-US" sz="6000" dirty="0"/>
                    <a:t>Cho </a:t>
                  </a:r>
                  <a:r>
                    <a:rPr lang="vi-VN" sz="6000" dirty="0"/>
                    <a:t>hàm số </a:t>
                  </a:r>
                  <a14:m>
                    <m:oMath xmlns:m="http://schemas.openxmlformats.org/officeDocument/2006/math">
                      <m:r>
                        <a:rPr lang="en-US" sz="6000" i="1">
                          <a:latin typeface="Cambria Math"/>
                        </a:rPr>
                        <m:t>𝑦</m:t>
                      </m:r>
                      <m:r>
                        <a:rPr lang="en-US" sz="6000" i="1">
                          <a:latin typeface="Cambria Math"/>
                        </a:rPr>
                        <m:t>=</m:t>
                      </m:r>
                      <m:sSup>
                        <m:sSupPr>
                          <m:ctrlPr>
                            <a:rPr lang="en-US" sz="6000" i="1">
                              <a:latin typeface="Cambria Math" panose="02040503050406030204" pitchFamily="18" charset="0"/>
                            </a:rPr>
                          </m:ctrlPr>
                        </m:sSupPr>
                        <m:e>
                          <m:r>
                            <a:rPr lang="en-US" sz="6000" i="1">
                              <a:latin typeface="Cambria Math"/>
                            </a:rPr>
                            <m:t>7</m:t>
                          </m:r>
                        </m:e>
                        <m:sup>
                          <m:f>
                            <m:fPr>
                              <m:ctrlPr>
                                <a:rPr lang="en-US" sz="6000" i="1">
                                  <a:latin typeface="Cambria Math" panose="02040503050406030204" pitchFamily="18" charset="0"/>
                                </a:rPr>
                              </m:ctrlPr>
                            </m:fPr>
                            <m:num>
                              <m:r>
                                <a:rPr lang="en-US" sz="6000" i="1">
                                  <a:latin typeface="Cambria Math"/>
                                </a:rPr>
                                <m:t>𝑥</m:t>
                              </m:r>
                            </m:num>
                            <m:den>
                              <m:r>
                                <a:rPr lang="en-US" sz="6000" i="1">
                                  <a:latin typeface="Cambria Math"/>
                                </a:rPr>
                                <m:t>2</m:t>
                              </m:r>
                            </m:den>
                          </m:f>
                        </m:sup>
                      </m:sSup>
                    </m:oMath>
                  </a14:m>
                  <a:r>
                    <a:rPr lang="vi-VN" sz="6000" dirty="0"/>
                    <a:t> có đồ thị </a:t>
                  </a:r>
                  <a14:m>
                    <m:oMath xmlns:m="http://schemas.openxmlformats.org/officeDocument/2006/math">
                      <m:r>
                        <a:rPr lang="en-US" sz="6000" i="1">
                          <a:latin typeface="Cambria Math"/>
                        </a:rPr>
                        <m:t>(</m:t>
                      </m:r>
                      <m:r>
                        <a:rPr lang="en-US" sz="6000" i="1">
                          <a:latin typeface="Cambria Math"/>
                        </a:rPr>
                        <m:t>𝐶</m:t>
                      </m:r>
                      <m:r>
                        <a:rPr lang="en-US" sz="6000" i="1">
                          <a:latin typeface="Cambria Math"/>
                        </a:rPr>
                        <m:t>).</m:t>
                      </m:r>
                    </m:oMath>
                  </a14:m>
                  <a:r>
                    <a:rPr lang="vi-VN" sz="6000" dirty="0"/>
                    <a:t> Hàm số nào sau đây có đồ thị đối xứng với </a:t>
                  </a:r>
                  <a14:m>
                    <m:oMath xmlns:m="http://schemas.openxmlformats.org/officeDocument/2006/math">
                      <m:r>
                        <a:rPr lang="en-US" sz="6000" i="1">
                          <a:latin typeface="Cambria Math"/>
                        </a:rPr>
                        <m:t>(</m:t>
                      </m:r>
                      <m:r>
                        <a:rPr lang="en-US" sz="6000" i="1">
                          <a:latin typeface="Cambria Math"/>
                        </a:rPr>
                        <m:t>𝐶</m:t>
                      </m:r>
                      <m:r>
                        <a:rPr lang="en-US" sz="6000" i="1">
                          <a:latin typeface="Cambria Math"/>
                        </a:rPr>
                        <m:t>)</m:t>
                      </m:r>
                    </m:oMath>
                  </a14:m>
                  <a:r>
                    <a:rPr lang="vi-VN" sz="6000" dirty="0"/>
                    <a:t> qua đường thẳng có phương trình </a:t>
                  </a:r>
                  <a14:m>
                    <m:oMath xmlns:m="http://schemas.openxmlformats.org/officeDocument/2006/math">
                      <m:r>
                        <a:rPr lang="en-US" sz="6000" i="1">
                          <a:latin typeface="Cambria Math"/>
                        </a:rPr>
                        <m:t>𝑦</m:t>
                      </m:r>
                      <m:r>
                        <a:rPr lang="en-US" sz="6000" i="1">
                          <a:latin typeface="Cambria Math"/>
                        </a:rPr>
                        <m:t>=</m:t>
                      </m:r>
                      <m:r>
                        <a:rPr lang="en-US" sz="6000" i="1">
                          <a:latin typeface="Cambria Math"/>
                        </a:rPr>
                        <m:t>𝑥</m:t>
                      </m:r>
                      <m:r>
                        <a:rPr lang="en-US" sz="6000" i="1">
                          <a:latin typeface="Cambria Math"/>
                        </a:rPr>
                        <m:t>?</m:t>
                      </m:r>
                    </m:oMath>
                  </a14:m>
                  <a:endParaRPr lang="en-US" sz="6000" dirty="0"/>
                </a:p>
              </p:txBody>
            </p:sp>
          </mc:Choice>
          <mc:Fallback xmlns="">
            <p:sp>
              <p:nvSpPr>
                <p:cNvPr id="23" name="Rectangle 22"/>
                <p:cNvSpPr>
                  <a:spLocks noRot="1" noChangeAspect="1" noMove="1" noResize="1" noEditPoints="1" noAdjustHandles="1" noChangeArrowheads="1" noChangeShapeType="1" noTextEdit="1"/>
                </p:cNvSpPr>
                <p:nvPr/>
              </p:nvSpPr>
              <p:spPr>
                <a:xfrm>
                  <a:off x="1670411" y="1708873"/>
                  <a:ext cx="22242517" cy="2027252"/>
                </a:xfrm>
                <a:prstGeom prst="rect">
                  <a:avLst/>
                </a:prstGeom>
                <a:blipFill rotWithShape="1">
                  <a:blip r:embed="rId3"/>
                  <a:stretch>
                    <a:fillRect l="-1638" r="-2337" b="-6446"/>
                  </a:stretch>
                </a:blipFill>
                <a:extLst/>
              </p:spPr>
              <p:txBody>
                <a:bodyPr/>
                <a:lstStyle/>
                <a:p>
                  <a:r>
                    <a:rPr lang="en-US">
                      <a:noFill/>
                    </a:rPr>
                    <a:t> </a:t>
                  </a:r>
                </a:p>
              </p:txBody>
            </p:sp>
          </mc:Fallback>
        </mc:AlternateContent>
      </p:grpSp>
      <p:grpSp>
        <p:nvGrpSpPr>
          <p:cNvPr id="12" name="Group 11"/>
          <p:cNvGrpSpPr/>
          <p:nvPr/>
        </p:nvGrpSpPr>
        <p:grpSpPr>
          <a:xfrm>
            <a:off x="1174813" y="3640564"/>
            <a:ext cx="9318665" cy="2013754"/>
            <a:chOff x="107332" y="1182823"/>
            <a:chExt cx="4658726" cy="617268"/>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0" name="Oval 69"/>
            <p:cNvSpPr/>
            <p:nvPr/>
          </p:nvSpPr>
          <p:spPr>
            <a:xfrm>
              <a:off x="107332" y="1271558"/>
              <a:ext cx="763574" cy="463424"/>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ahoma" pitchFamily="34" charset="0"/>
                  <a:ea typeface="Tahoma" pitchFamily="34" charset="0"/>
                  <a:cs typeface="Tahoma" pitchFamily="34" charset="0"/>
                </a:rPr>
                <a:t>A</a:t>
              </a:r>
              <a:endParaRPr lang="en-US" sz="6000" dirty="0"/>
            </a:p>
          </p:txBody>
        </p:sp>
        <mc:AlternateContent xmlns:mc="http://schemas.openxmlformats.org/markup-compatibility/2006" xmlns:a14="http://schemas.microsoft.com/office/drawing/2010/main">
          <mc:Choice Requires="a14">
            <p:sp>
              <p:nvSpPr>
                <p:cNvPr id="71" name="TextBox 70"/>
                <p:cNvSpPr txBox="1"/>
                <p:nvPr/>
              </p:nvSpPr>
              <p:spPr>
                <a:xfrm>
                  <a:off x="588531" y="1269271"/>
                  <a:ext cx="4177527" cy="385228"/>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6000">
                            <a:latin typeface="Cambria Math"/>
                          </a:rPr>
                          <m:t>𝑦</m:t>
                        </m:r>
                        <m:r>
                          <a:rPr lang="en-US" sz="6000">
                            <a:latin typeface="Cambria Math"/>
                          </a:rPr>
                          <m:t>=</m:t>
                        </m:r>
                        <m:func>
                          <m:funcPr>
                            <m:ctrlPr>
                              <a:rPr lang="en-US" sz="6000" i="1">
                                <a:latin typeface="Cambria Math" panose="02040503050406030204" pitchFamily="18" charset="0"/>
                              </a:rPr>
                            </m:ctrlPr>
                          </m:funcPr>
                          <m:fName>
                            <m:sSub>
                              <m:sSubPr>
                                <m:ctrlPr>
                                  <a:rPr lang="en-US" sz="6000" i="1">
                                    <a:latin typeface="Cambria Math" panose="02040503050406030204" pitchFamily="18" charset="0"/>
                                  </a:rPr>
                                </m:ctrlPr>
                              </m:sSubPr>
                              <m:e>
                                <m:r>
                                  <a:rPr lang="en-US" sz="6000">
                                    <a:latin typeface="Cambria Math"/>
                                  </a:rPr>
                                  <m:t>𝑙𝑜𝑔</m:t>
                                </m:r>
                              </m:e>
                              <m:sub>
                                <m:r>
                                  <a:rPr lang="en-US" sz="6000">
                                    <a:latin typeface="Cambria Math"/>
                                  </a:rPr>
                                  <m:t>7</m:t>
                                </m:r>
                              </m:sub>
                            </m:sSub>
                          </m:fName>
                          <m:e>
                            <m:sSup>
                              <m:sSupPr>
                                <m:ctrlPr>
                                  <a:rPr lang="en-US" sz="6000" i="1">
                                    <a:latin typeface="Cambria Math" panose="02040503050406030204" pitchFamily="18" charset="0"/>
                                  </a:rPr>
                                </m:ctrlPr>
                              </m:sSupPr>
                              <m:e>
                                <m:r>
                                  <a:rPr lang="en-US" sz="6000">
                                    <a:latin typeface="Cambria Math"/>
                                  </a:rPr>
                                  <m:t>𝑥</m:t>
                                </m:r>
                              </m:e>
                              <m:sup>
                                <m:r>
                                  <a:rPr lang="en-US" sz="6000">
                                    <a:latin typeface="Cambria Math"/>
                                  </a:rPr>
                                  <m:t>2</m:t>
                                </m:r>
                              </m:sup>
                            </m:sSup>
                          </m:e>
                        </m:func>
                        <m:r>
                          <m:rPr>
                            <m:nor/>
                          </m:rPr>
                          <a:rPr lang="nl-NL" sz="6000" b="1" dirty="0"/>
                          <m:t>.</m:t>
                        </m:r>
                      </m:oMath>
                    </m:oMathPara>
                  </a14:m>
                  <a:endParaRPr lang="en-US" sz="6000" dirty="0"/>
                </a:p>
              </p:txBody>
            </p:sp>
          </mc:Choice>
          <mc:Fallback xmlns="">
            <p:sp>
              <p:nvSpPr>
                <p:cNvPr id="71" name="TextBox 70"/>
                <p:cNvSpPr txBox="1">
                  <a:spLocks noRot="1" noChangeAspect="1" noMove="1" noResize="1" noEditPoints="1" noAdjustHandles="1" noChangeArrowheads="1" noChangeShapeType="1" noTextEdit="1"/>
                </p:cNvSpPr>
                <p:nvPr/>
              </p:nvSpPr>
              <p:spPr>
                <a:xfrm>
                  <a:off x="588531" y="1269271"/>
                  <a:ext cx="4177527" cy="385228"/>
                </a:xfrm>
                <a:prstGeom prst="rect">
                  <a:avLst/>
                </a:prstGeom>
                <a:blipFill rotWithShape="0">
                  <a:blip r:embed="rId4"/>
                  <a:stretch>
                    <a:fillRect/>
                  </a:stretch>
                </a:blipFill>
              </p:spPr>
              <p:txBody>
                <a:bodyPr/>
                <a:lstStyle/>
                <a:p>
                  <a:r>
                    <a:rPr lang="en-US">
                      <a:noFill/>
                    </a:rPr>
                    <a:t> </a:t>
                  </a:r>
                </a:p>
              </p:txBody>
            </p:sp>
          </mc:Fallback>
        </mc:AlternateContent>
      </p:grpSp>
      <p:grpSp>
        <p:nvGrpSpPr>
          <p:cNvPr id="13" name="Group 12"/>
          <p:cNvGrpSpPr/>
          <p:nvPr/>
        </p:nvGrpSpPr>
        <p:grpSpPr>
          <a:xfrm>
            <a:off x="11422200" y="3478770"/>
            <a:ext cx="11811002" cy="2129540"/>
            <a:chOff x="4754081" y="1147738"/>
            <a:chExt cx="2751542" cy="663383"/>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66" name="Oval 65"/>
            <p:cNvSpPr/>
            <p:nvPr/>
          </p:nvSpPr>
          <p:spPr>
            <a:xfrm>
              <a:off x="4754081" y="1255306"/>
              <a:ext cx="336234" cy="476889"/>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ahoma" pitchFamily="34" charset="0"/>
                  <a:ea typeface="Tahoma" pitchFamily="34" charset="0"/>
                  <a:cs typeface="Tahoma" pitchFamily="34" charset="0"/>
                </a:rPr>
                <a:t>B</a:t>
              </a:r>
              <a:endParaRPr lang="en-US" sz="6000" dirty="0"/>
            </a:p>
          </p:txBody>
        </p:sp>
        <mc:AlternateContent xmlns:mc="http://schemas.openxmlformats.org/markup-compatibility/2006" xmlns:a14="http://schemas.microsoft.com/office/drawing/2010/main">
          <mc:Choice Requires="a14">
            <p:sp>
              <p:nvSpPr>
                <p:cNvPr id="68" name="TextBox 67"/>
                <p:cNvSpPr txBox="1"/>
                <p:nvPr/>
              </p:nvSpPr>
              <p:spPr>
                <a:xfrm>
                  <a:off x="4869414" y="1147738"/>
                  <a:ext cx="2499126" cy="625058"/>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6000">
                            <a:latin typeface="Cambria Math"/>
                          </a:rPr>
                          <m:t>𝑦</m:t>
                        </m:r>
                        <m:r>
                          <a:rPr lang="en-US" sz="6000">
                            <a:latin typeface="Cambria Math"/>
                          </a:rPr>
                          <m:t>=</m:t>
                        </m:r>
                        <m:func>
                          <m:funcPr>
                            <m:ctrlPr>
                              <a:rPr lang="en-US" sz="6000" i="1">
                                <a:latin typeface="Cambria Math" panose="02040503050406030204" pitchFamily="18" charset="0"/>
                              </a:rPr>
                            </m:ctrlPr>
                          </m:funcPr>
                          <m:fName>
                            <m:sSub>
                              <m:sSubPr>
                                <m:ctrlPr>
                                  <a:rPr lang="en-US" sz="6000" i="1">
                                    <a:latin typeface="Cambria Math" panose="02040503050406030204" pitchFamily="18" charset="0"/>
                                  </a:rPr>
                                </m:ctrlPr>
                              </m:sSubPr>
                              <m:e>
                                <m:r>
                                  <a:rPr lang="en-US" sz="6000">
                                    <a:latin typeface="Cambria Math"/>
                                  </a:rPr>
                                  <m:t>𝑙𝑜𝑔</m:t>
                                </m:r>
                              </m:e>
                              <m:sub>
                                <m:r>
                                  <a:rPr lang="en-US" sz="6000">
                                    <a:latin typeface="Cambria Math"/>
                                  </a:rPr>
                                  <m:t>7</m:t>
                                </m:r>
                              </m:sub>
                            </m:sSub>
                          </m:fName>
                          <m:e>
                            <m:f>
                              <m:fPr>
                                <m:ctrlPr>
                                  <a:rPr lang="en-US" sz="6000" i="1">
                                    <a:latin typeface="Cambria Math" panose="02040503050406030204" pitchFamily="18" charset="0"/>
                                  </a:rPr>
                                </m:ctrlPr>
                              </m:fPr>
                              <m:num>
                                <m:r>
                                  <a:rPr lang="en-US" sz="6000">
                                    <a:latin typeface="Cambria Math"/>
                                  </a:rPr>
                                  <m:t>𝑥</m:t>
                                </m:r>
                              </m:num>
                              <m:den>
                                <m:r>
                                  <a:rPr lang="en-US" sz="6000">
                                    <a:latin typeface="Cambria Math"/>
                                  </a:rPr>
                                  <m:t>2</m:t>
                                </m:r>
                              </m:den>
                            </m:f>
                          </m:e>
                        </m:func>
                        <m:r>
                          <m:rPr>
                            <m:nor/>
                          </m:rPr>
                          <a:rPr lang="nl-NL" sz="6000" dirty="0"/>
                          <m:t>.</m:t>
                        </m:r>
                      </m:oMath>
                    </m:oMathPara>
                  </a14:m>
                  <a:endParaRPr lang="en-US" sz="60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869414" y="1147738"/>
                  <a:ext cx="2499126" cy="625058"/>
                </a:xfrm>
                <a:prstGeom prst="rect">
                  <a:avLst/>
                </a:prstGeom>
                <a:blipFill rotWithShape="0">
                  <a:blip r:embed="rId5"/>
                  <a:stretch>
                    <a:fillRect/>
                  </a:stretch>
                </a:blipFill>
              </p:spPr>
              <p:txBody>
                <a:bodyPr/>
                <a:lstStyle/>
                <a:p>
                  <a:r>
                    <a:rPr lang="en-US">
                      <a:noFill/>
                    </a:rPr>
                    <a:t> </a:t>
                  </a:r>
                </a:p>
              </p:txBody>
            </p:sp>
          </mc:Fallback>
        </mc:AlternateContent>
      </p:grpSp>
      <p:grpSp>
        <p:nvGrpSpPr>
          <p:cNvPr id="14" name="Group 13"/>
          <p:cNvGrpSpPr/>
          <p:nvPr/>
        </p:nvGrpSpPr>
        <p:grpSpPr>
          <a:xfrm>
            <a:off x="1068387" y="5661002"/>
            <a:ext cx="9228436" cy="2281328"/>
            <a:chOff x="7488530" y="1160354"/>
            <a:chExt cx="4613617" cy="650767"/>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3" name="Oval 72"/>
            <p:cNvSpPr/>
            <p:nvPr/>
          </p:nvSpPr>
          <p:spPr>
            <a:xfrm>
              <a:off x="7488530" y="1273488"/>
              <a:ext cx="760279" cy="44278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C</a:t>
              </a:r>
              <a:endParaRPr lang="en-US" sz="6000" dirty="0"/>
            </a:p>
          </p:txBody>
        </p:sp>
        <mc:AlternateContent xmlns:mc="http://schemas.openxmlformats.org/markup-compatibility/2006" xmlns:a14="http://schemas.microsoft.com/office/drawing/2010/main">
          <mc:Choice Requires="a14">
            <p:sp>
              <p:nvSpPr>
                <p:cNvPr id="74" name="TextBox 73"/>
                <p:cNvSpPr txBox="1"/>
                <p:nvPr/>
              </p:nvSpPr>
              <p:spPr>
                <a:xfrm>
                  <a:off x="8013508" y="1160354"/>
                  <a:ext cx="4088639" cy="622673"/>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6000">
                            <a:latin typeface="Cambria Math"/>
                          </a:rPr>
                          <m:t>𝑦</m:t>
                        </m:r>
                        <m:r>
                          <a:rPr lang="en-US" sz="6000">
                            <a:latin typeface="Cambria Math"/>
                          </a:rPr>
                          <m:t>=</m:t>
                        </m:r>
                        <m:f>
                          <m:fPr>
                            <m:ctrlPr>
                              <a:rPr lang="en-US" sz="6000" i="1">
                                <a:latin typeface="Cambria Math" panose="02040503050406030204" pitchFamily="18" charset="0"/>
                              </a:rPr>
                            </m:ctrlPr>
                          </m:fPr>
                          <m:num>
                            <m:r>
                              <a:rPr lang="en-US" sz="6000">
                                <a:latin typeface="Cambria Math"/>
                              </a:rPr>
                              <m:t>1</m:t>
                            </m:r>
                          </m:num>
                          <m:den>
                            <m:r>
                              <a:rPr lang="en-US" sz="6000">
                                <a:latin typeface="Cambria Math"/>
                              </a:rPr>
                              <m:t>2</m:t>
                            </m:r>
                          </m:den>
                        </m:f>
                        <m:func>
                          <m:funcPr>
                            <m:ctrlPr>
                              <a:rPr lang="en-US" sz="6000" i="1">
                                <a:latin typeface="Cambria Math" panose="02040503050406030204" pitchFamily="18" charset="0"/>
                              </a:rPr>
                            </m:ctrlPr>
                          </m:funcPr>
                          <m:fName>
                            <m:sSub>
                              <m:sSubPr>
                                <m:ctrlPr>
                                  <a:rPr lang="en-US" sz="6000" i="1">
                                    <a:latin typeface="Cambria Math" panose="02040503050406030204" pitchFamily="18" charset="0"/>
                                  </a:rPr>
                                </m:ctrlPr>
                              </m:sSubPr>
                              <m:e>
                                <m:r>
                                  <a:rPr lang="en-US" sz="6000">
                                    <a:latin typeface="Cambria Math"/>
                                  </a:rPr>
                                  <m:t>𝑙𝑜𝑔</m:t>
                                </m:r>
                              </m:e>
                              <m:sub>
                                <m:r>
                                  <a:rPr lang="en-US" sz="6000">
                                    <a:latin typeface="Cambria Math"/>
                                  </a:rPr>
                                  <m:t>7</m:t>
                                </m:r>
                              </m:sub>
                            </m:sSub>
                          </m:fName>
                          <m:e>
                            <m:r>
                              <a:rPr lang="en-US" sz="6000">
                                <a:latin typeface="Cambria Math"/>
                              </a:rPr>
                              <m:t>𝑥</m:t>
                            </m:r>
                          </m:e>
                        </m:func>
                        <m:r>
                          <m:rPr>
                            <m:nor/>
                          </m:rPr>
                          <a:rPr lang="nl-NL" sz="6000" dirty="0"/>
                          <m:t>.</m:t>
                        </m:r>
                      </m:oMath>
                    </m:oMathPara>
                  </a14:m>
                  <a:endParaRPr lang="en-US" sz="6000" b="1" dirty="0"/>
                </a:p>
              </p:txBody>
            </p:sp>
          </mc:Choice>
          <mc:Fallback xmlns="">
            <p:sp>
              <p:nvSpPr>
                <p:cNvPr id="74" name="TextBox 73"/>
                <p:cNvSpPr txBox="1">
                  <a:spLocks noRot="1" noChangeAspect="1" noMove="1" noResize="1" noEditPoints="1" noAdjustHandles="1" noChangeArrowheads="1" noChangeShapeType="1" noTextEdit="1"/>
                </p:cNvSpPr>
                <p:nvPr/>
              </p:nvSpPr>
              <p:spPr>
                <a:xfrm>
                  <a:off x="8013508" y="1160354"/>
                  <a:ext cx="4088639" cy="622673"/>
                </a:xfrm>
                <a:prstGeom prst="rect">
                  <a:avLst/>
                </a:prstGeom>
                <a:blipFill rotWithShape="0">
                  <a:blip r:embed="rId6"/>
                  <a:stretch>
                    <a:fillRect/>
                  </a:stretch>
                </a:blipFill>
              </p:spPr>
              <p:txBody>
                <a:bodyPr/>
                <a:lstStyle/>
                <a:p>
                  <a:r>
                    <a:rPr lang="en-US">
                      <a:noFill/>
                    </a:rPr>
                    <a:t> </a:t>
                  </a:r>
                </a:p>
              </p:txBody>
            </p:sp>
          </mc:Fallback>
        </mc:AlternateContent>
      </p:grpSp>
      <p:grpSp>
        <p:nvGrpSpPr>
          <p:cNvPr id="3" name="Group 2"/>
          <p:cNvGrpSpPr/>
          <p:nvPr/>
        </p:nvGrpSpPr>
        <p:grpSpPr>
          <a:xfrm>
            <a:off x="11373094" y="5813862"/>
            <a:ext cx="11860108" cy="2082057"/>
            <a:chOff x="9355212" y="1182823"/>
            <a:chExt cx="2756267" cy="617268"/>
          </a:xfrm>
        </p:grpSpPr>
        <p:sp>
          <p:nvSpPr>
            <p:cNvPr id="75" name="Rectangle 74"/>
            <p:cNvSpPr/>
            <p:nvPr/>
          </p:nvSpPr>
          <p:spPr>
            <a:xfrm>
              <a:off x="9551159" y="118282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latin typeface="Tahoma" pitchFamily="34" charset="0"/>
                <a:ea typeface="Tahoma" pitchFamily="34" charset="0"/>
                <a:cs typeface="Tahoma" pitchFamily="34" charset="0"/>
              </a:endParaRPr>
            </a:p>
          </p:txBody>
        </p:sp>
        <p:sp>
          <p:nvSpPr>
            <p:cNvPr id="76" name="Oval 75"/>
            <p:cNvSpPr/>
            <p:nvPr/>
          </p:nvSpPr>
          <p:spPr>
            <a:xfrm>
              <a:off x="9355212" y="1240479"/>
              <a:ext cx="335514" cy="480147"/>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ahoma" pitchFamily="34" charset="0"/>
                  <a:ea typeface="Tahoma" pitchFamily="34" charset="0"/>
                  <a:cs typeface="Tahoma" pitchFamily="34" charset="0"/>
                </a:rPr>
                <a:t>D</a:t>
              </a:r>
              <a:endParaRPr lang="en-US" sz="6000" dirty="0"/>
            </a:p>
          </p:txBody>
        </p:sp>
        <mc:AlternateContent xmlns:mc="http://schemas.openxmlformats.org/markup-compatibility/2006" xmlns:a14="http://schemas.microsoft.com/office/drawing/2010/main">
          <mc:Choice Requires="a14">
            <p:sp>
              <p:nvSpPr>
                <p:cNvPr id="77" name="TextBox 76"/>
                <p:cNvSpPr txBox="1"/>
                <p:nvPr/>
              </p:nvSpPr>
              <p:spPr>
                <a:xfrm>
                  <a:off x="9829233" y="1322705"/>
                  <a:ext cx="1952189" cy="406447"/>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6000">
                            <a:latin typeface="Cambria Math"/>
                          </a:rPr>
                          <m:t>𝑦</m:t>
                        </m:r>
                        <m:r>
                          <a:rPr lang="en-US" sz="6000">
                            <a:latin typeface="Cambria Math"/>
                          </a:rPr>
                          <m:t>=</m:t>
                        </m:r>
                        <m:func>
                          <m:funcPr>
                            <m:ctrlPr>
                              <a:rPr lang="en-US" sz="6000" i="1">
                                <a:latin typeface="Cambria Math" panose="02040503050406030204" pitchFamily="18" charset="0"/>
                              </a:rPr>
                            </m:ctrlPr>
                          </m:funcPr>
                          <m:fName>
                            <m:sSub>
                              <m:sSubPr>
                                <m:ctrlPr>
                                  <a:rPr lang="en-US" sz="6000" i="1">
                                    <a:latin typeface="Cambria Math" panose="02040503050406030204" pitchFamily="18" charset="0"/>
                                  </a:rPr>
                                </m:ctrlPr>
                              </m:sSubPr>
                              <m:e>
                                <m:r>
                                  <a:rPr lang="en-US" sz="6000">
                                    <a:latin typeface="Cambria Math"/>
                                  </a:rPr>
                                  <m:t>𝑙𝑜𝑔</m:t>
                                </m:r>
                              </m:e>
                              <m:sub>
                                <m:rad>
                                  <m:radPr>
                                    <m:degHide m:val="on"/>
                                    <m:ctrlPr>
                                      <a:rPr lang="en-US" sz="6000" i="1">
                                        <a:latin typeface="Cambria Math" panose="02040503050406030204" pitchFamily="18" charset="0"/>
                                      </a:rPr>
                                    </m:ctrlPr>
                                  </m:radPr>
                                  <m:deg/>
                                  <m:e>
                                    <m:r>
                                      <a:rPr lang="en-US" sz="6000">
                                        <a:latin typeface="Cambria Math"/>
                                      </a:rPr>
                                      <m:t>7</m:t>
                                    </m:r>
                                  </m:e>
                                </m:rad>
                              </m:sub>
                            </m:sSub>
                          </m:fName>
                          <m:e>
                            <m:r>
                              <a:rPr lang="en-US" sz="6000">
                                <a:latin typeface="Cambria Math"/>
                              </a:rPr>
                              <m:t>𝑥</m:t>
                            </m:r>
                          </m:e>
                        </m:func>
                      </m:oMath>
                    </m:oMathPara>
                  </a14:m>
                  <a:endParaRPr lang="en-US" sz="6000" dirty="0"/>
                </a:p>
              </p:txBody>
            </p:sp>
          </mc:Choice>
          <mc:Fallback xmlns="">
            <p:sp>
              <p:nvSpPr>
                <p:cNvPr id="77" name="TextBox 76"/>
                <p:cNvSpPr txBox="1">
                  <a:spLocks noRot="1" noChangeAspect="1" noMove="1" noResize="1" noEditPoints="1" noAdjustHandles="1" noChangeArrowheads="1" noChangeShapeType="1" noTextEdit="1"/>
                </p:cNvSpPr>
                <p:nvPr/>
              </p:nvSpPr>
              <p:spPr>
                <a:xfrm>
                  <a:off x="9829233" y="1322705"/>
                  <a:ext cx="1952189" cy="406447"/>
                </a:xfrm>
                <a:prstGeom prst="rect">
                  <a:avLst/>
                </a:prstGeom>
                <a:blipFill rotWithShape="0">
                  <a:blip r:embed="rId7"/>
                  <a:stretch>
                    <a:fillRect/>
                  </a:stretch>
                </a:blipFill>
              </p:spPr>
              <p:txBody>
                <a:bodyPr/>
                <a:lstStyle/>
                <a:p>
                  <a:r>
                    <a:rPr lang="en-US">
                      <a:noFill/>
                    </a:rPr>
                    <a:t> </a:t>
                  </a:r>
                </a:p>
              </p:txBody>
            </p:sp>
          </mc:Fallback>
        </mc:AlternateContent>
      </p:grpSp>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sz="6000"/>
          </a:p>
        </p:txBody>
      </p:sp>
      <p:sp>
        <p:nvSpPr>
          <p:cNvPr id="49" name="Oval 48"/>
          <p:cNvSpPr/>
          <p:nvPr/>
        </p:nvSpPr>
        <p:spPr>
          <a:xfrm>
            <a:off x="11362064" y="6017064"/>
            <a:ext cx="1561482" cy="1639577"/>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000" b="1" dirty="0">
                <a:latin typeface="Tahoma" pitchFamily="34" charset="0"/>
                <a:ea typeface="Tahoma" pitchFamily="34" charset="0"/>
                <a:cs typeface="Tahoma" pitchFamily="34" charset="0"/>
              </a:rPr>
              <a:t>D </a:t>
            </a:r>
            <a:endParaRPr lang="en-US" sz="6000" dirty="0"/>
          </a:p>
        </p:txBody>
      </p:sp>
      <mc:AlternateContent xmlns:mc="http://schemas.openxmlformats.org/markup-compatibility/2006" xmlns:a14="http://schemas.microsoft.com/office/drawing/2010/main">
        <mc:Choice Requires="a14">
          <p:sp>
            <p:nvSpPr>
              <p:cNvPr id="2" name="TextBox 1"/>
              <p:cNvSpPr txBox="1"/>
              <p:nvPr/>
            </p:nvSpPr>
            <p:spPr>
              <a:xfrm>
                <a:off x="2190370" y="9443837"/>
                <a:ext cx="21509417" cy="2337178"/>
              </a:xfrm>
              <a:prstGeom prst="rect">
                <a:avLst/>
              </a:prstGeom>
              <a:noFill/>
            </p:spPr>
            <p:txBody>
              <a:bodyPr wrap="square" rtlCol="0">
                <a:spAutoFit/>
              </a:bodyPr>
              <a:lstStyle/>
              <a:p>
                <a:r>
                  <a:rPr lang="en-US" sz="6000" dirty="0">
                    <a:latin typeface="Times New Roman" pitchFamily="18" charset="0"/>
                    <a:cs typeface="Times New Roman" pitchFamily="18" charset="0"/>
                  </a:rPr>
                  <a:t>H</a:t>
                </a:r>
                <a:r>
                  <a:rPr lang="vi-VN" sz="6000" dirty="0">
                    <a:latin typeface="Times New Roman" pitchFamily="18" charset="0"/>
                    <a:cs typeface="Times New Roman" pitchFamily="18" charset="0"/>
                  </a:rPr>
                  <a:t>àm số </a:t>
                </a:r>
                <a14:m>
                  <m:oMath xmlns:m="http://schemas.openxmlformats.org/officeDocument/2006/math">
                    <m:r>
                      <a:rPr lang="en-US" sz="6000" i="1" smtClean="0">
                        <a:latin typeface="Cambria Math"/>
                      </a:rPr>
                      <m:t>𝑦</m:t>
                    </m:r>
                    <m:r>
                      <a:rPr lang="en-US" sz="6000" i="1" smtClean="0">
                        <a:latin typeface="Cambria Math"/>
                      </a:rPr>
                      <m:t>=</m:t>
                    </m:r>
                    <m:sSup>
                      <m:sSupPr>
                        <m:ctrlPr>
                          <a:rPr lang="en-US" sz="6000" i="1" smtClean="0">
                            <a:latin typeface="Cambria Math" panose="02040503050406030204" pitchFamily="18" charset="0"/>
                          </a:rPr>
                        </m:ctrlPr>
                      </m:sSupPr>
                      <m:e>
                        <m:r>
                          <a:rPr lang="en-US" sz="6000" i="1">
                            <a:latin typeface="Cambria Math"/>
                          </a:rPr>
                          <m:t>7</m:t>
                        </m:r>
                      </m:e>
                      <m:sup>
                        <m:f>
                          <m:fPr>
                            <m:ctrlPr>
                              <a:rPr lang="en-US" sz="6000" i="1">
                                <a:latin typeface="Cambria Math" panose="02040503050406030204" pitchFamily="18" charset="0"/>
                              </a:rPr>
                            </m:ctrlPr>
                          </m:fPr>
                          <m:num>
                            <m:r>
                              <a:rPr lang="en-US" sz="6000" i="1">
                                <a:latin typeface="Cambria Math"/>
                              </a:rPr>
                              <m:t>𝑥</m:t>
                            </m:r>
                          </m:num>
                          <m:den>
                            <m:r>
                              <a:rPr lang="en-US" sz="6000" i="1">
                                <a:latin typeface="Cambria Math"/>
                              </a:rPr>
                              <m:t>2</m:t>
                            </m:r>
                          </m:den>
                        </m:f>
                      </m:sup>
                    </m:sSup>
                  </m:oMath>
                </a14:m>
                <a:r>
                  <a:rPr lang="en-US" sz="6000" dirty="0">
                    <a:latin typeface="Times New Roman" pitchFamily="18" charset="0"/>
                    <a:cs typeface="Times New Roman" pitchFamily="18" charset="0"/>
                  </a:rPr>
                  <a:t>=</a:t>
                </a:r>
                <a14:m>
                  <m:oMath xmlns:m="http://schemas.openxmlformats.org/officeDocument/2006/math">
                    <m:sSup>
                      <m:sSupPr>
                        <m:ctrlPr>
                          <a:rPr lang="en-US" sz="6000" i="1" smtClean="0">
                            <a:latin typeface="Cambria Math" panose="02040503050406030204" pitchFamily="18" charset="0"/>
                          </a:rPr>
                        </m:ctrlPr>
                      </m:sSupPr>
                      <m:e>
                        <m:rad>
                          <m:radPr>
                            <m:degHide m:val="on"/>
                            <m:ctrlPr>
                              <a:rPr lang="en-US" sz="6000" i="1">
                                <a:latin typeface="Cambria Math" panose="02040503050406030204" pitchFamily="18" charset="0"/>
                              </a:rPr>
                            </m:ctrlPr>
                          </m:radPr>
                          <m:deg/>
                          <m:e>
                            <m:r>
                              <a:rPr lang="en-US" sz="6000">
                                <a:latin typeface="Cambria Math"/>
                              </a:rPr>
                              <m:t>7</m:t>
                            </m:r>
                          </m:e>
                        </m:rad>
                      </m:e>
                      <m:sup>
                        <m:r>
                          <a:rPr lang="en-US" sz="6000" i="1">
                            <a:latin typeface="Cambria Math"/>
                          </a:rPr>
                          <m:t>𝑥</m:t>
                        </m:r>
                      </m:sup>
                    </m:sSup>
                  </m:oMath>
                </a14:m>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có</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đồ</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thị</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đối</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xứng</a:t>
                </a:r>
                <a:r>
                  <a:rPr lang="en-US" sz="6000" dirty="0">
                    <a:latin typeface="Times New Roman" pitchFamily="18" charset="0"/>
                    <a:cs typeface="Times New Roman" pitchFamily="18" charset="0"/>
                  </a:rPr>
                  <a:t> qua </a:t>
                </a:r>
                <a:r>
                  <a:rPr lang="en-US" sz="6000" dirty="0" err="1">
                    <a:latin typeface="Times New Roman" pitchFamily="18" charset="0"/>
                    <a:cs typeface="Times New Roman" pitchFamily="18" charset="0"/>
                  </a:rPr>
                  <a:t>đường</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thẳng</a:t>
                </a:r>
                <a:r>
                  <a:rPr lang="en-US" sz="6000" dirty="0">
                    <a:latin typeface="Times New Roman" pitchFamily="18" charset="0"/>
                    <a:cs typeface="Times New Roman" pitchFamily="18" charset="0"/>
                  </a:rPr>
                  <a:t> </a:t>
                </a:r>
                <a14:m>
                  <m:oMath xmlns:m="http://schemas.openxmlformats.org/officeDocument/2006/math">
                    <m:r>
                      <a:rPr lang="en-US" sz="6000" i="1">
                        <a:latin typeface="Cambria Math"/>
                      </a:rPr>
                      <m:t>𝑦</m:t>
                    </m:r>
                    <m:r>
                      <a:rPr lang="en-US" sz="6000" i="1">
                        <a:latin typeface="Cambria Math"/>
                      </a:rPr>
                      <m:t>=</m:t>
                    </m:r>
                    <m:r>
                      <a:rPr lang="en-US" sz="6000" i="1">
                        <a:latin typeface="Cambria Math"/>
                      </a:rPr>
                      <m:t>𝑥</m:t>
                    </m:r>
                  </m:oMath>
                </a14:m>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là</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hàm</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số</a:t>
                </a:r>
                <a:r>
                  <a:rPr lang="en-US" sz="6000" dirty="0">
                    <a:latin typeface="Times New Roman" pitchFamily="18" charset="0"/>
                    <a:cs typeface="Times New Roman" pitchFamily="18" charset="0"/>
                  </a:rPr>
                  <a:t>  </a:t>
                </a:r>
                <a14:m>
                  <m:oMath xmlns:m="http://schemas.openxmlformats.org/officeDocument/2006/math">
                    <m:r>
                      <a:rPr lang="en-US" sz="6000">
                        <a:latin typeface="Cambria Math"/>
                      </a:rPr>
                      <m:t>𝑦</m:t>
                    </m:r>
                    <m:r>
                      <a:rPr lang="en-US" sz="6000">
                        <a:latin typeface="Cambria Math"/>
                      </a:rPr>
                      <m:t>=</m:t>
                    </m:r>
                    <m:func>
                      <m:funcPr>
                        <m:ctrlPr>
                          <a:rPr lang="en-US" sz="6000" i="1">
                            <a:latin typeface="Cambria Math" panose="02040503050406030204" pitchFamily="18" charset="0"/>
                          </a:rPr>
                        </m:ctrlPr>
                      </m:funcPr>
                      <m:fName>
                        <m:sSub>
                          <m:sSubPr>
                            <m:ctrlPr>
                              <a:rPr lang="en-US" sz="6000" i="1">
                                <a:latin typeface="Cambria Math" panose="02040503050406030204" pitchFamily="18" charset="0"/>
                              </a:rPr>
                            </m:ctrlPr>
                          </m:sSubPr>
                          <m:e>
                            <m:r>
                              <a:rPr lang="en-US" sz="6000">
                                <a:latin typeface="Cambria Math"/>
                              </a:rPr>
                              <m:t>𝑙𝑜𝑔</m:t>
                            </m:r>
                          </m:e>
                          <m:sub>
                            <m:rad>
                              <m:radPr>
                                <m:degHide m:val="on"/>
                                <m:ctrlPr>
                                  <a:rPr lang="en-US" sz="6000" i="1">
                                    <a:latin typeface="Cambria Math" panose="02040503050406030204" pitchFamily="18" charset="0"/>
                                  </a:rPr>
                                </m:ctrlPr>
                              </m:radPr>
                              <m:deg/>
                              <m:e>
                                <m:r>
                                  <a:rPr lang="en-US" sz="6000">
                                    <a:latin typeface="Cambria Math"/>
                                  </a:rPr>
                                  <m:t>7</m:t>
                                </m:r>
                              </m:e>
                            </m:rad>
                          </m:sub>
                        </m:sSub>
                      </m:fName>
                      <m:e>
                        <m:r>
                          <a:rPr lang="en-US" sz="6000">
                            <a:latin typeface="Cambria Math"/>
                          </a:rPr>
                          <m:t>𝑥</m:t>
                        </m:r>
                      </m:e>
                    </m:func>
                  </m:oMath>
                </a14:m>
                <a:r>
                  <a:rPr lang="en-US" sz="6000" dirty="0">
                    <a:latin typeface="Times New Roman" pitchFamily="18" charset="0"/>
                    <a:cs typeface="Times New Roman" pitchFamily="18" charset="0"/>
                  </a:rPr>
                  <a:t> </a:t>
                </a:r>
              </a:p>
            </p:txBody>
          </p:sp>
        </mc:Choice>
        <mc:Fallback xmlns="">
          <p:sp>
            <p:nvSpPr>
              <p:cNvPr id="2" name="TextBox 1"/>
              <p:cNvSpPr txBox="1">
                <a:spLocks noRot="1" noChangeAspect="1" noMove="1" noResize="1" noEditPoints="1" noAdjustHandles="1" noChangeArrowheads="1" noChangeShapeType="1" noTextEdit="1"/>
              </p:cNvSpPr>
              <p:nvPr/>
            </p:nvSpPr>
            <p:spPr>
              <a:xfrm>
                <a:off x="2190370" y="9443837"/>
                <a:ext cx="21509417" cy="2337178"/>
              </a:xfrm>
              <a:prstGeom prst="rect">
                <a:avLst/>
              </a:prstGeom>
              <a:blipFill rotWithShape="1">
                <a:blip r:embed="rId8"/>
                <a:stretch>
                  <a:fillRect l="-1700" b="-11979"/>
                </a:stretch>
              </a:blipFill>
            </p:spPr>
            <p:txBody>
              <a:bodyPr/>
              <a:lstStyle/>
              <a:p>
                <a:r>
                  <a:rPr lang="en-US">
                    <a:noFill/>
                  </a:rPr>
                  <a:t> </a:t>
                </a:r>
              </a:p>
            </p:txBody>
          </p:sp>
        </mc:Fallback>
      </mc:AlternateContent>
    </p:spTree>
    <p:extLst>
      <p:ext uri="{BB962C8B-B14F-4D97-AF65-F5344CB8AC3E}">
        <p14:creationId xmlns:p14="http://schemas.microsoft.com/office/powerpoint/2010/main" val="401075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left)">
                                      <p:cBhvr>
                                        <p:cTn id="3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9"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6851" y="7010400"/>
            <a:ext cx="23857074" cy="5805701"/>
            <a:chOff x="184495" y="3636275"/>
            <a:chExt cx="11926984" cy="7874656"/>
          </a:xfrm>
        </p:grpSpPr>
        <p:sp>
          <p:nvSpPr>
            <p:cNvPr id="5" name="Rounded Rectangle 4"/>
            <p:cNvSpPr/>
            <p:nvPr/>
          </p:nvSpPr>
          <p:spPr>
            <a:xfrm>
              <a:off x="184495" y="3636275"/>
              <a:ext cx="11926984" cy="7874656"/>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6" name="Group 5"/>
            <p:cNvGrpSpPr/>
            <p:nvPr/>
          </p:nvGrpSpPr>
          <p:grpSpPr>
            <a:xfrm>
              <a:off x="203200" y="3636275"/>
              <a:ext cx="2342698" cy="1377612"/>
              <a:chOff x="1275608" y="6239450"/>
              <a:chExt cx="4592537" cy="2503054"/>
            </a:xfrm>
          </p:grpSpPr>
          <p:sp>
            <p:nvSpPr>
              <p:cNvPr id="7" name="Freeform 20"/>
              <p:cNvSpPr>
                <a:spLocks/>
              </p:cNvSpPr>
              <p:nvPr/>
            </p:nvSpPr>
            <p:spPr bwMode="auto">
              <a:xfrm rot="16200000" flipV="1">
                <a:off x="2622344" y="5496701"/>
                <a:ext cx="2419709" cy="4071892"/>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a:p>
            </p:txBody>
          </p:sp>
          <p:sp>
            <p:nvSpPr>
              <p:cNvPr id="8" name="TextBox 7"/>
              <p:cNvSpPr txBox="1"/>
              <p:nvPr/>
            </p:nvSpPr>
            <p:spPr>
              <a:xfrm>
                <a:off x="2187352" y="6239450"/>
                <a:ext cx="2749253" cy="2503054"/>
              </a:xfrm>
              <a:prstGeom prst="rect">
                <a:avLst/>
              </a:prstGeom>
              <a:noFill/>
            </p:spPr>
            <p:txBody>
              <a:bodyPr wrap="squar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3"/>
                <a:ext cx="852450" cy="2411556"/>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1" y="6378164"/>
                <a:ext cx="602970" cy="1731198"/>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p:grpSp>
        <p:nvGrpSpPr>
          <p:cNvPr id="20" name="Group 19"/>
          <p:cNvGrpSpPr/>
          <p:nvPr/>
        </p:nvGrpSpPr>
        <p:grpSpPr>
          <a:xfrm>
            <a:off x="290856" y="-381000"/>
            <a:ext cx="24041039" cy="3040641"/>
            <a:chOff x="534989" y="1559746"/>
            <a:chExt cx="23561504" cy="2549850"/>
          </a:xfrm>
        </p:grpSpPr>
        <p:grpSp>
          <p:nvGrpSpPr>
            <p:cNvPr id="21" name="Group 20"/>
            <p:cNvGrpSpPr/>
            <p:nvPr/>
          </p:nvGrpSpPr>
          <p:grpSpPr>
            <a:xfrm>
              <a:off x="534989" y="1869705"/>
              <a:ext cx="23561504" cy="2053460"/>
              <a:chOff x="534989" y="1647866"/>
              <a:chExt cx="23561504" cy="2053460"/>
            </a:xfrm>
          </p:grpSpPr>
          <p:sp>
            <p:nvSpPr>
              <p:cNvPr id="25" name="Rounded Rectangle 24"/>
              <p:cNvSpPr/>
              <p:nvPr/>
            </p:nvSpPr>
            <p:spPr bwMode="auto">
              <a:xfrm>
                <a:off x="755649" y="1720890"/>
                <a:ext cx="23340844" cy="198043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262858" y="1702079"/>
                  <a:ext cx="2658427" cy="8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600" err="1">
                      <a:solidFill>
                        <a:schemeClr val="bg1"/>
                      </a:solidFill>
                      <a:latin typeface="Tahoma" pitchFamily="34" charset="0"/>
                      <a:cs typeface="Tahoma" pitchFamily="34" charset="0"/>
                    </a:rPr>
                    <a:t>Câu</a:t>
                  </a:r>
                  <a:r>
                    <a:rPr lang="en-US" sz="5600">
                      <a:solidFill>
                        <a:schemeClr val="bg1"/>
                      </a:solidFill>
                      <a:latin typeface="Tahoma" pitchFamily="34" charset="0"/>
                      <a:cs typeface="Tahoma" pitchFamily="34" charset="0"/>
                    </a:rPr>
                    <a:t> 26 </a:t>
                  </a:r>
                  <a:endParaRPr lang="en-US" sz="56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1521051" y="1559746"/>
                  <a:ext cx="22242517" cy="2549850"/>
                </a:xfrm>
                <a:prstGeom prst="rect">
                  <a:avLst/>
                </a:prstGeom>
                <a:noFill/>
              </p:spPr>
              <p:txBody>
                <a:bodyPr wrap="square" rtlCol="0">
                  <a:spAutoFit/>
                </a:bodyPr>
                <a:lstStyle/>
                <a:p>
                  <a:pPr>
                    <a:lnSpc>
                      <a:spcPct val="150000"/>
                    </a:lnSpc>
                  </a:pP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a:solidFill>
                        <a:srgbClr val="FF0000"/>
                      </a:solidFill>
                      <a:latin typeface="Times New Roman" pitchFamily="18" charset="0"/>
                      <a:cs typeface="Times New Roman" pitchFamily="18" charset="0"/>
                    </a:rPr>
                    <a:t> </a:t>
                  </a:r>
                  <a:r>
                    <a:rPr lang="vi-VN" sz="6000" dirty="0">
                      <a:latin typeface="+mj-lt"/>
                      <a:cs typeface="Times New Roman" pitchFamily="18" charset="0"/>
                    </a:rPr>
                    <a:t>Cho hàm số </a:t>
                  </a:r>
                  <a14:m>
                    <m:oMath xmlns:m="http://schemas.openxmlformats.org/officeDocument/2006/math">
                      <m:r>
                        <a:rPr lang="vi-VN" sz="6000" i="1">
                          <a:latin typeface="Cambria Math" panose="02040503050406030204" pitchFamily="18" charset="0"/>
                        </a:rPr>
                        <m:t>𝑓</m:t>
                      </m:r>
                      <m:d>
                        <m:dPr>
                          <m:ctrlPr>
                            <a:rPr lang="en-US" sz="6000" i="1">
                              <a:latin typeface="Cambria Math" panose="02040503050406030204" pitchFamily="18" charset="0"/>
                            </a:rPr>
                          </m:ctrlPr>
                        </m:dPr>
                        <m:e>
                          <m:r>
                            <a:rPr lang="vi-VN" sz="6000" i="1">
                              <a:latin typeface="Cambria Math" panose="02040503050406030204" pitchFamily="18" charset="0"/>
                            </a:rPr>
                            <m:t>𝑥</m:t>
                          </m:r>
                        </m:e>
                      </m:d>
                      <m:r>
                        <a:rPr lang="vi-VN" sz="6000" i="1">
                          <a:latin typeface="Cambria Math" panose="02040503050406030204" pitchFamily="18" charset="0"/>
                        </a:rPr>
                        <m:t>=</m:t>
                      </m:r>
                      <m:func>
                        <m:funcPr>
                          <m:ctrlPr>
                            <a:rPr lang="en-US" sz="6000" i="1">
                              <a:latin typeface="Cambria Math" panose="02040503050406030204" pitchFamily="18" charset="0"/>
                            </a:rPr>
                          </m:ctrlPr>
                        </m:funcPr>
                        <m:fName>
                          <m:r>
                            <a:rPr lang="vi-VN" sz="6000" i="1">
                              <a:latin typeface="Cambria Math" panose="02040503050406030204" pitchFamily="18" charset="0"/>
                            </a:rPr>
                            <m:t>𝑙𝑛</m:t>
                          </m:r>
                        </m:fName>
                        <m:e>
                          <m:d>
                            <m:dPr>
                              <m:ctrlPr>
                                <a:rPr lang="en-US" sz="6000" i="1">
                                  <a:latin typeface="Cambria Math" panose="02040503050406030204" pitchFamily="18" charset="0"/>
                                </a:rPr>
                              </m:ctrlPr>
                            </m:dPr>
                            <m:e>
                              <m:r>
                                <a:rPr lang="vi-VN" sz="6000" i="1">
                                  <a:latin typeface="Cambria Math" panose="02040503050406030204" pitchFamily="18" charset="0"/>
                                </a:rPr>
                                <m:t>4</m:t>
                              </m:r>
                              <m:r>
                                <a:rPr lang="vi-VN" sz="6000" i="1">
                                  <a:latin typeface="Cambria Math" panose="02040503050406030204" pitchFamily="18" charset="0"/>
                                </a:rPr>
                                <m:t>𝑥</m:t>
                              </m:r>
                              <m:r>
                                <a:rPr lang="vi-VN" sz="6000" i="1">
                                  <a:latin typeface="Cambria Math" panose="02040503050406030204" pitchFamily="18" charset="0"/>
                                </a:rPr>
                                <m:t>−</m:t>
                              </m:r>
                              <m:sSup>
                                <m:sSupPr>
                                  <m:ctrlPr>
                                    <a:rPr lang="en-US" sz="6000" i="1">
                                      <a:latin typeface="Cambria Math" panose="02040503050406030204" pitchFamily="18" charset="0"/>
                                    </a:rPr>
                                  </m:ctrlPr>
                                </m:sSupPr>
                                <m:e>
                                  <m:r>
                                    <a:rPr lang="vi-VN" sz="6000" i="1">
                                      <a:latin typeface="Cambria Math" panose="02040503050406030204" pitchFamily="18" charset="0"/>
                                    </a:rPr>
                                    <m:t>𝑥</m:t>
                                  </m:r>
                                </m:e>
                                <m:sup>
                                  <m:r>
                                    <a:rPr lang="vi-VN" sz="6000" i="1">
                                      <a:latin typeface="Cambria Math" panose="02040503050406030204" pitchFamily="18" charset="0"/>
                                    </a:rPr>
                                    <m:t>2</m:t>
                                  </m:r>
                                </m:sup>
                              </m:sSup>
                            </m:e>
                          </m:d>
                        </m:e>
                      </m:func>
                    </m:oMath>
                  </a14:m>
                  <a:r>
                    <a:rPr lang="vi-VN" sz="6000" dirty="0">
                      <a:latin typeface="+mj-lt"/>
                      <a:cs typeface="Times New Roman" pitchFamily="18" charset="0"/>
                    </a:rPr>
                    <a:t>. Tìm khẳng định đúng trong các </a:t>
                  </a:r>
                  <a:r>
                    <a:rPr lang="vi-VN" sz="6000" dirty="0">
                      <a:latin typeface="+mj-lt"/>
                    </a:rPr>
                    <a:t>khẳng </a:t>
                  </a:r>
                  <a:r>
                    <a:rPr lang="vi-VN" sz="6000">
                      <a:latin typeface="+mj-lt"/>
                    </a:rPr>
                    <a:t>định sau</a:t>
                  </a:r>
                  <a:r>
                    <a:rPr lang="en-US" sz="6000">
                      <a:latin typeface="+mj-lt"/>
                    </a:rPr>
                    <a:t>.</a:t>
                  </a:r>
                </a:p>
              </p:txBody>
            </p:sp>
          </mc:Choice>
          <mc:Fallback xmlns="">
            <p:sp>
              <p:nvSpPr>
                <p:cNvPr id="23" name="Rectangle 22"/>
                <p:cNvSpPr>
                  <a:spLocks noRot="1" noChangeAspect="1" noMove="1" noResize="1" noEditPoints="1" noAdjustHandles="1" noChangeArrowheads="1" noChangeShapeType="1" noTextEdit="1"/>
                </p:cNvSpPr>
                <p:nvPr/>
              </p:nvSpPr>
              <p:spPr>
                <a:xfrm>
                  <a:off x="1521051" y="1559746"/>
                  <a:ext cx="22242517" cy="2549850"/>
                </a:xfrm>
                <a:prstGeom prst="rect">
                  <a:avLst/>
                </a:prstGeom>
                <a:blipFill rotWithShape="1">
                  <a:blip r:embed="rId2"/>
                  <a:stretch>
                    <a:fillRect l="-1638" r="-2041" b="-8016"/>
                  </a:stretch>
                </a:blipFill>
                <a:extLst/>
              </p:spPr>
              <p:txBody>
                <a:bodyPr/>
                <a:lstStyle/>
                <a:p>
                  <a:r>
                    <a:rPr lang="en-US">
                      <a:noFill/>
                    </a:rPr>
                    <a:t> </a:t>
                  </a:r>
                </a:p>
              </p:txBody>
            </p:sp>
          </mc:Fallback>
        </mc:AlternateContent>
      </p:grpSp>
      <p:grpSp>
        <p:nvGrpSpPr>
          <p:cNvPr id="12" name="Group 11"/>
          <p:cNvGrpSpPr/>
          <p:nvPr/>
        </p:nvGrpSpPr>
        <p:grpSpPr>
          <a:xfrm>
            <a:off x="850281" y="2505514"/>
            <a:ext cx="9385966" cy="2059297"/>
            <a:chOff x="276014" y="1168863"/>
            <a:chExt cx="4692372" cy="631228"/>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0" name="Oval 69"/>
            <p:cNvSpPr/>
            <p:nvPr/>
          </p:nvSpPr>
          <p:spPr>
            <a:xfrm>
              <a:off x="276014" y="1288489"/>
              <a:ext cx="694159" cy="42037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71" name="TextBox 70"/>
                <p:cNvSpPr txBox="1"/>
                <p:nvPr/>
              </p:nvSpPr>
              <p:spPr>
                <a:xfrm>
                  <a:off x="790859" y="1168863"/>
                  <a:ext cx="4177527" cy="610075"/>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en-US" sz="5400" b="1" i="1">
                                <a:latin typeface="Cambria Math" panose="02040503050406030204" pitchFamily="18" charset="0"/>
                              </a:rPr>
                            </m:ctrlPr>
                          </m:sSupPr>
                          <m:e>
                            <m:r>
                              <a:rPr lang="en-US" sz="5400" b="1">
                                <a:latin typeface="Cambria Math"/>
                              </a:rPr>
                              <m:t>  </m:t>
                            </m:r>
                            <m:r>
                              <a:rPr lang="vi-VN" sz="5400" b="1">
                                <a:latin typeface="Cambria Math"/>
                              </a:rPr>
                              <m:t>𝒇</m:t>
                            </m:r>
                          </m:e>
                          <m:sup>
                            <m:r>
                              <a:rPr lang="vi-VN" sz="5400" b="1">
                                <a:latin typeface="Cambria Math"/>
                              </a:rPr>
                              <m:t>′</m:t>
                            </m:r>
                          </m:sup>
                        </m:sSup>
                        <m:d>
                          <m:dPr>
                            <m:ctrlPr>
                              <a:rPr lang="en-US" sz="5400" b="1" i="1">
                                <a:latin typeface="Cambria Math" panose="02040503050406030204" pitchFamily="18" charset="0"/>
                              </a:rPr>
                            </m:ctrlPr>
                          </m:dPr>
                          <m:e>
                            <m:r>
                              <a:rPr lang="vi-VN" sz="5400" b="1">
                                <a:latin typeface="Cambria Math"/>
                              </a:rPr>
                              <m:t>𝒆</m:t>
                            </m:r>
                          </m:e>
                        </m:d>
                        <m:r>
                          <a:rPr lang="vi-VN" sz="5400" b="1">
                            <a:latin typeface="Cambria Math"/>
                          </a:rPr>
                          <m:t>=</m:t>
                        </m:r>
                        <m:f>
                          <m:fPr>
                            <m:ctrlPr>
                              <a:rPr lang="en-US" sz="5400" b="1" i="1">
                                <a:latin typeface="Cambria Math" panose="02040503050406030204" pitchFamily="18" charset="0"/>
                              </a:rPr>
                            </m:ctrlPr>
                          </m:fPr>
                          <m:num>
                            <m:r>
                              <a:rPr lang="vi-VN" sz="5400" b="1">
                                <a:latin typeface="Cambria Math"/>
                              </a:rPr>
                              <m:t>𝟒</m:t>
                            </m:r>
                            <m:r>
                              <a:rPr lang="vi-VN" sz="5400" b="1">
                                <a:latin typeface="Cambria Math"/>
                              </a:rPr>
                              <m:t>−</m:t>
                            </m:r>
                            <m:r>
                              <a:rPr lang="vi-VN" sz="5400" b="1">
                                <a:latin typeface="Cambria Math"/>
                              </a:rPr>
                              <m:t>𝟐</m:t>
                            </m:r>
                            <m:r>
                              <a:rPr lang="vi-VN" sz="5400" b="1">
                                <a:latin typeface="Cambria Math"/>
                              </a:rPr>
                              <m:t>𝒆</m:t>
                            </m:r>
                          </m:num>
                          <m:den>
                            <m:r>
                              <a:rPr lang="vi-VN" sz="5400" b="1">
                                <a:latin typeface="Cambria Math"/>
                              </a:rPr>
                              <m:t>𝟒</m:t>
                            </m:r>
                            <m:r>
                              <a:rPr lang="vi-VN" sz="5400" b="1">
                                <a:latin typeface="Cambria Math"/>
                              </a:rPr>
                              <m:t>𝒆</m:t>
                            </m:r>
                            <m:r>
                              <a:rPr lang="vi-VN" sz="5400" b="1">
                                <a:latin typeface="Cambria Math"/>
                              </a:rPr>
                              <m:t>−</m:t>
                            </m:r>
                            <m:sSup>
                              <m:sSupPr>
                                <m:ctrlPr>
                                  <a:rPr lang="en-US" sz="5400" b="1" i="1">
                                    <a:latin typeface="Cambria Math" panose="02040503050406030204" pitchFamily="18" charset="0"/>
                                  </a:rPr>
                                </m:ctrlPr>
                              </m:sSupPr>
                              <m:e>
                                <m:r>
                                  <a:rPr lang="vi-VN" sz="5400" b="1">
                                    <a:latin typeface="Cambria Math"/>
                                  </a:rPr>
                                  <m:t>𝒆</m:t>
                                </m:r>
                              </m:e>
                              <m:sup>
                                <m:r>
                                  <a:rPr lang="vi-VN" sz="5400" b="1">
                                    <a:latin typeface="Cambria Math"/>
                                  </a:rPr>
                                  <m:t>𝟐</m:t>
                                </m:r>
                              </m:sup>
                            </m:sSup>
                          </m:den>
                        </m:f>
                        <m:r>
                          <m:rPr>
                            <m:nor/>
                          </m:rPr>
                          <a:rPr lang="vi-VN" sz="5400" dirty="0"/>
                          <m:t>.</m:t>
                        </m:r>
                      </m:oMath>
                    </m:oMathPara>
                  </a14:m>
                  <a:endParaRPr lang="en-US" sz="5400" dirty="0"/>
                </a:p>
              </p:txBody>
            </p:sp>
          </mc:Choice>
          <mc:Fallback xmlns="">
            <p:sp>
              <p:nvSpPr>
                <p:cNvPr id="71" name="TextBox 70"/>
                <p:cNvSpPr txBox="1">
                  <a:spLocks noRot="1" noChangeAspect="1" noMove="1" noResize="1" noEditPoints="1" noAdjustHandles="1" noChangeArrowheads="1" noChangeShapeType="1" noTextEdit="1"/>
                </p:cNvSpPr>
                <p:nvPr/>
              </p:nvSpPr>
              <p:spPr>
                <a:xfrm>
                  <a:off x="790859" y="1168863"/>
                  <a:ext cx="4177527" cy="610075"/>
                </a:xfrm>
                <a:prstGeom prst="rect">
                  <a:avLst/>
                </a:prstGeom>
                <a:blipFill rotWithShape="1">
                  <a:blip r:embed="rId3"/>
                  <a:stretch>
                    <a:fillRect/>
                  </a:stretch>
                </a:blipFill>
              </p:spPr>
              <p:txBody>
                <a:bodyPr/>
                <a:lstStyle/>
                <a:p>
                  <a:r>
                    <a:rPr lang="en-US">
                      <a:noFill/>
                    </a:rPr>
                    <a:t> </a:t>
                  </a:r>
                </a:p>
              </p:txBody>
            </p:sp>
          </mc:Fallback>
        </mc:AlternateContent>
      </p:grpSp>
      <p:grpSp>
        <p:nvGrpSpPr>
          <p:cNvPr id="13" name="Group 12"/>
          <p:cNvGrpSpPr/>
          <p:nvPr/>
        </p:nvGrpSpPr>
        <p:grpSpPr>
          <a:xfrm>
            <a:off x="9831385" y="2172043"/>
            <a:ext cx="11811002" cy="2552357"/>
            <a:chOff x="4754081" y="1102756"/>
            <a:chExt cx="2751542" cy="708365"/>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6" name="Oval 65"/>
            <p:cNvSpPr/>
            <p:nvPr/>
          </p:nvSpPr>
          <p:spPr>
            <a:xfrm>
              <a:off x="4754081" y="1296690"/>
              <a:ext cx="336234" cy="39412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68" name="TextBox 67"/>
                <p:cNvSpPr txBox="1"/>
                <p:nvPr/>
              </p:nvSpPr>
              <p:spPr>
                <a:xfrm>
                  <a:off x="4904223" y="1102756"/>
                  <a:ext cx="2499126" cy="648308"/>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en-US" sz="6000" b="1" i="1">
                                <a:latin typeface="Cambria Math" panose="02040503050406030204" pitchFamily="18" charset="0"/>
                              </a:rPr>
                            </m:ctrlPr>
                          </m:sSupPr>
                          <m:e>
                            <m:r>
                              <a:rPr lang="vi-VN" sz="6000" b="1">
                                <a:latin typeface="Cambria Math"/>
                              </a:rPr>
                              <m:t>𝒇</m:t>
                            </m:r>
                          </m:e>
                          <m:sup>
                            <m:r>
                              <a:rPr lang="vi-VN" sz="6000" b="1">
                                <a:latin typeface="Cambria Math"/>
                              </a:rPr>
                              <m:t>′</m:t>
                            </m:r>
                          </m:sup>
                        </m:sSup>
                        <m:d>
                          <m:dPr>
                            <m:ctrlPr>
                              <a:rPr lang="en-US" sz="6000" b="1" i="1">
                                <a:latin typeface="Cambria Math" panose="02040503050406030204" pitchFamily="18" charset="0"/>
                              </a:rPr>
                            </m:ctrlPr>
                          </m:dPr>
                          <m:e>
                            <m:r>
                              <a:rPr lang="vi-VN" sz="6000" b="1">
                                <a:latin typeface="Cambria Math"/>
                              </a:rPr>
                              <m:t>𝝅</m:t>
                            </m:r>
                          </m:e>
                        </m:d>
                        <m:r>
                          <a:rPr lang="vi-VN" sz="6000" b="1">
                            <a:latin typeface="Cambria Math"/>
                          </a:rPr>
                          <m:t>=</m:t>
                        </m:r>
                        <m:f>
                          <m:fPr>
                            <m:ctrlPr>
                              <a:rPr lang="en-US" sz="6000" b="1" i="1">
                                <a:latin typeface="Cambria Math" panose="02040503050406030204" pitchFamily="18" charset="0"/>
                              </a:rPr>
                            </m:ctrlPr>
                          </m:fPr>
                          <m:num>
                            <m:r>
                              <a:rPr lang="vi-VN" sz="6000" b="1">
                                <a:latin typeface="Cambria Math"/>
                              </a:rPr>
                              <m:t>𝟒</m:t>
                            </m:r>
                            <m:r>
                              <a:rPr lang="vi-VN" sz="6000" b="1">
                                <a:latin typeface="Cambria Math"/>
                              </a:rPr>
                              <m:t>−</m:t>
                            </m:r>
                            <m:r>
                              <a:rPr lang="vi-VN" sz="6000" b="1">
                                <a:latin typeface="Cambria Math"/>
                              </a:rPr>
                              <m:t>𝝅</m:t>
                            </m:r>
                          </m:num>
                          <m:den>
                            <m:sSup>
                              <m:sSupPr>
                                <m:ctrlPr>
                                  <a:rPr lang="en-US" sz="6000" b="1" i="1">
                                    <a:latin typeface="Cambria Math" panose="02040503050406030204" pitchFamily="18" charset="0"/>
                                  </a:rPr>
                                </m:ctrlPr>
                              </m:sSupPr>
                              <m:e>
                                <m:d>
                                  <m:dPr>
                                    <m:ctrlPr>
                                      <a:rPr lang="en-US" sz="6000" b="1" i="1">
                                        <a:latin typeface="Cambria Math" panose="02040503050406030204" pitchFamily="18" charset="0"/>
                                      </a:rPr>
                                    </m:ctrlPr>
                                  </m:dPr>
                                  <m:e>
                                    <m:r>
                                      <a:rPr lang="vi-VN" sz="6000" b="1">
                                        <a:latin typeface="Cambria Math"/>
                                      </a:rPr>
                                      <m:t>𝟒</m:t>
                                    </m:r>
                                    <m:r>
                                      <a:rPr lang="vi-VN" sz="6000" b="1">
                                        <a:latin typeface="Cambria Math"/>
                                      </a:rPr>
                                      <m:t>𝝅</m:t>
                                    </m:r>
                                    <m:r>
                                      <a:rPr lang="vi-VN" sz="6000" b="1">
                                        <a:latin typeface="Cambria Math"/>
                                      </a:rPr>
                                      <m:t>−</m:t>
                                    </m:r>
                                    <m:r>
                                      <a:rPr lang="vi-VN" sz="6000" b="1">
                                        <a:latin typeface="Cambria Math"/>
                                      </a:rPr>
                                      <m:t>𝝅</m:t>
                                    </m:r>
                                  </m:e>
                                </m:d>
                              </m:e>
                              <m:sup>
                                <m:r>
                                  <a:rPr lang="vi-VN" sz="6000" b="1">
                                    <a:latin typeface="Cambria Math"/>
                                  </a:rPr>
                                  <m:t>𝟐</m:t>
                                </m:r>
                              </m:sup>
                            </m:sSup>
                          </m:den>
                        </m:f>
                        <m:r>
                          <m:rPr>
                            <m:nor/>
                          </m:rPr>
                          <a:rPr lang="vi-VN" sz="6000" dirty="0"/>
                          <m:t>.</m:t>
                        </m:r>
                      </m:oMath>
                    </m:oMathPara>
                  </a14:m>
                  <a:endParaRPr lang="en-US" sz="56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904223" y="1102756"/>
                  <a:ext cx="2499126" cy="648308"/>
                </a:xfrm>
                <a:prstGeom prst="rect">
                  <a:avLst/>
                </a:prstGeom>
                <a:blipFill rotWithShape="1">
                  <a:blip r:embed="rId4"/>
                  <a:stretch>
                    <a:fillRect/>
                  </a:stretch>
                </a:blipFill>
              </p:spPr>
              <p:txBody>
                <a:bodyPr/>
                <a:lstStyle/>
                <a:p>
                  <a:r>
                    <a:rPr lang="en-US">
                      <a:noFill/>
                    </a:rPr>
                    <a:t> </a:t>
                  </a:r>
                </a:p>
              </p:txBody>
            </p:sp>
          </mc:Fallback>
        </mc:AlternateContent>
      </p:grpSp>
      <p:grpSp>
        <p:nvGrpSpPr>
          <p:cNvPr id="14" name="Group 13"/>
          <p:cNvGrpSpPr/>
          <p:nvPr/>
        </p:nvGrpSpPr>
        <p:grpSpPr>
          <a:xfrm>
            <a:off x="752684" y="4724400"/>
            <a:ext cx="9078704" cy="2106836"/>
            <a:chOff x="7597364" y="1193853"/>
            <a:chExt cx="4538761" cy="617268"/>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3" name="Oval 72"/>
            <p:cNvSpPr/>
            <p:nvPr/>
          </p:nvSpPr>
          <p:spPr>
            <a:xfrm>
              <a:off x="7597364" y="1305480"/>
              <a:ext cx="691162" cy="416627"/>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74" name="TextBox 73"/>
                <p:cNvSpPr txBox="1"/>
                <p:nvPr/>
              </p:nvSpPr>
              <p:spPr>
                <a:xfrm>
                  <a:off x="8047486" y="1193853"/>
                  <a:ext cx="4088639" cy="585733"/>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en-US" sz="6000" i="1">
                                <a:latin typeface="Cambria Math" panose="02040503050406030204" pitchFamily="18" charset="0"/>
                              </a:rPr>
                            </m:ctrlPr>
                          </m:sSupPr>
                          <m:e>
                            <m:r>
                              <a:rPr lang="vi-VN" sz="6000">
                                <a:latin typeface="Cambria Math"/>
                              </a:rPr>
                              <m:t>𝑓</m:t>
                            </m:r>
                          </m:e>
                          <m:sup>
                            <m:r>
                              <a:rPr lang="vi-VN" sz="6000">
                                <a:latin typeface="Cambria Math"/>
                              </a:rPr>
                              <m:t>′</m:t>
                            </m:r>
                          </m:sup>
                        </m:sSup>
                        <m:d>
                          <m:dPr>
                            <m:ctrlPr>
                              <a:rPr lang="en-US" sz="6000" i="1">
                                <a:latin typeface="Cambria Math" panose="02040503050406030204" pitchFamily="18" charset="0"/>
                              </a:rPr>
                            </m:ctrlPr>
                          </m:dPr>
                          <m:e>
                            <m:r>
                              <a:rPr lang="vi-VN" sz="6000">
                                <a:latin typeface="Cambria Math"/>
                              </a:rPr>
                              <m:t>𝜋</m:t>
                            </m:r>
                          </m:e>
                        </m:d>
                        <m:r>
                          <a:rPr lang="vi-VN" sz="6000">
                            <a:latin typeface="Cambria Math"/>
                          </a:rPr>
                          <m:t>=−</m:t>
                        </m:r>
                        <m:f>
                          <m:fPr>
                            <m:ctrlPr>
                              <a:rPr lang="en-US" sz="6000" i="1">
                                <a:latin typeface="Cambria Math" panose="02040503050406030204" pitchFamily="18" charset="0"/>
                              </a:rPr>
                            </m:ctrlPr>
                          </m:fPr>
                          <m:num>
                            <m:r>
                              <a:rPr lang="vi-VN" sz="6000">
                                <a:latin typeface="Cambria Math"/>
                              </a:rPr>
                              <m:t>𝜋</m:t>
                            </m:r>
                          </m:num>
                          <m:den>
                            <m:r>
                              <a:rPr lang="vi-VN" sz="6000">
                                <a:latin typeface="Cambria Math"/>
                              </a:rPr>
                              <m:t>4</m:t>
                            </m:r>
                          </m:den>
                        </m:f>
                        <m:r>
                          <m:rPr>
                            <m:nor/>
                          </m:rPr>
                          <a:rPr lang="vi-VN" sz="6000" dirty="0"/>
                          <m:t>.</m:t>
                        </m:r>
                        <m:r>
                          <m:rPr>
                            <m:nor/>
                          </m:rPr>
                          <a:rPr lang="vi-VN" sz="6000"/>
                          <m:t>	</m:t>
                        </m:r>
                      </m:oMath>
                    </m:oMathPara>
                  </a14:m>
                  <a:endParaRPr lang="en-US" sz="6000" b="1" dirty="0"/>
                </a:p>
              </p:txBody>
            </p:sp>
          </mc:Choice>
          <mc:Fallback xmlns="">
            <p:sp>
              <p:nvSpPr>
                <p:cNvPr id="74" name="TextBox 73"/>
                <p:cNvSpPr txBox="1">
                  <a:spLocks noRot="1" noChangeAspect="1" noMove="1" noResize="1" noEditPoints="1" noAdjustHandles="1" noChangeArrowheads="1" noChangeShapeType="1" noTextEdit="1"/>
                </p:cNvSpPr>
                <p:nvPr/>
              </p:nvSpPr>
              <p:spPr>
                <a:xfrm>
                  <a:off x="8047486" y="1193853"/>
                  <a:ext cx="4088639" cy="585733"/>
                </a:xfrm>
                <a:prstGeom prst="rect">
                  <a:avLst/>
                </a:prstGeom>
                <a:blipFill rotWithShape="1">
                  <a:blip r:embed="rId5"/>
                  <a:stretch>
                    <a:fillRect/>
                  </a:stretch>
                </a:blipFill>
              </p:spPr>
              <p:txBody>
                <a:bodyPr/>
                <a:lstStyle/>
                <a:p>
                  <a:r>
                    <a:rPr lang="en-US">
                      <a:noFill/>
                    </a:rPr>
                    <a:t> </a:t>
                  </a:r>
                </a:p>
              </p:txBody>
            </p:sp>
          </mc:Fallback>
        </mc:AlternateContent>
      </p:grpSp>
      <p:grpSp>
        <p:nvGrpSpPr>
          <p:cNvPr id="3" name="Group 2"/>
          <p:cNvGrpSpPr/>
          <p:nvPr/>
        </p:nvGrpSpPr>
        <p:grpSpPr>
          <a:xfrm>
            <a:off x="9831386" y="4419598"/>
            <a:ext cx="12174293" cy="2579359"/>
            <a:chOff x="9355212" y="1057361"/>
            <a:chExt cx="2829283" cy="764703"/>
          </a:xfrm>
        </p:grpSpPr>
        <p:sp>
          <p:nvSpPr>
            <p:cNvPr id="75" name="Rectangle 74"/>
            <p:cNvSpPr/>
            <p:nvPr/>
          </p:nvSpPr>
          <p:spPr>
            <a:xfrm>
              <a:off x="9551159" y="118282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6" name="Oval 75"/>
            <p:cNvSpPr/>
            <p:nvPr/>
          </p:nvSpPr>
          <p:spPr>
            <a:xfrm>
              <a:off x="9355212" y="1315545"/>
              <a:ext cx="335514" cy="400565"/>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77" name="TextBox 76"/>
                <p:cNvSpPr txBox="1"/>
                <p:nvPr/>
              </p:nvSpPr>
              <p:spPr>
                <a:xfrm>
                  <a:off x="9753474" y="1057361"/>
                  <a:ext cx="2431021" cy="764703"/>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lnSpc>
                      <a:spcPct val="150000"/>
                    </a:lnSpc>
                  </a:pPr>
                  <a14:m>
                    <m:oMathPara xmlns:m="http://schemas.openxmlformats.org/officeDocument/2006/math">
                      <m:oMathParaPr>
                        <m:jc m:val="centerGroup"/>
                      </m:oMathParaPr>
                      <m:oMath xmlns:m="http://schemas.openxmlformats.org/officeDocument/2006/math">
                        <m:sSup>
                          <m:sSupPr>
                            <m:ctrlPr>
                              <a:rPr lang="en-US" sz="6000" b="1" i="1">
                                <a:latin typeface="Cambria Math" panose="02040503050406030204" pitchFamily="18" charset="0"/>
                              </a:rPr>
                            </m:ctrlPr>
                          </m:sSupPr>
                          <m:e>
                            <m:r>
                              <a:rPr lang="vi-VN" sz="6000" b="1">
                                <a:latin typeface="Cambria Math"/>
                              </a:rPr>
                              <m:t>𝒇</m:t>
                            </m:r>
                          </m:e>
                          <m:sup>
                            <m:r>
                              <a:rPr lang="vi-VN" sz="6000" b="1">
                                <a:latin typeface="Cambria Math"/>
                              </a:rPr>
                              <m:t>′</m:t>
                            </m:r>
                          </m:sup>
                        </m:sSup>
                        <m:d>
                          <m:dPr>
                            <m:ctrlPr>
                              <a:rPr lang="en-US" sz="6000" b="1" i="1">
                                <a:latin typeface="Cambria Math" panose="02040503050406030204" pitchFamily="18" charset="0"/>
                              </a:rPr>
                            </m:ctrlPr>
                          </m:dPr>
                          <m:e>
                            <m:r>
                              <a:rPr lang="vi-VN" sz="6000" b="1">
                                <a:latin typeface="Cambria Math"/>
                              </a:rPr>
                              <m:t>𝒆</m:t>
                            </m:r>
                          </m:e>
                        </m:d>
                        <m:r>
                          <a:rPr lang="vi-VN" sz="6000" b="1">
                            <a:latin typeface="Cambria Math"/>
                          </a:rPr>
                          <m:t>=</m:t>
                        </m:r>
                        <m:f>
                          <m:fPr>
                            <m:ctrlPr>
                              <a:rPr lang="en-US" sz="6000" b="1" i="1">
                                <a:latin typeface="Cambria Math" panose="02040503050406030204" pitchFamily="18" charset="0"/>
                              </a:rPr>
                            </m:ctrlPr>
                          </m:fPr>
                          <m:num>
                            <m:r>
                              <a:rPr lang="vi-VN" sz="6000" b="1">
                                <a:latin typeface="Cambria Math"/>
                              </a:rPr>
                              <m:t>𝒆</m:t>
                            </m:r>
                          </m:num>
                          <m:den>
                            <m:r>
                              <a:rPr lang="vi-VN" sz="6000" b="1">
                                <a:latin typeface="Cambria Math"/>
                              </a:rPr>
                              <m:t>𝟕</m:t>
                            </m:r>
                          </m:den>
                        </m:f>
                        <m:r>
                          <m:rPr>
                            <m:nor/>
                          </m:rPr>
                          <a:rPr lang="vi-VN" sz="6000" dirty="0"/>
                          <m:t>.</m:t>
                        </m:r>
                      </m:oMath>
                    </m:oMathPara>
                  </a14:m>
                  <a:endParaRPr lang="en-US" sz="6000" dirty="0"/>
                </a:p>
              </p:txBody>
            </p:sp>
          </mc:Choice>
          <mc:Fallback xmlns="">
            <p:sp>
              <p:nvSpPr>
                <p:cNvPr id="77" name="TextBox 76"/>
                <p:cNvSpPr txBox="1">
                  <a:spLocks noRot="1" noChangeAspect="1" noMove="1" noResize="1" noEditPoints="1" noAdjustHandles="1" noChangeArrowheads="1" noChangeShapeType="1" noTextEdit="1"/>
                </p:cNvSpPr>
                <p:nvPr/>
              </p:nvSpPr>
              <p:spPr>
                <a:xfrm>
                  <a:off x="9753474" y="1057361"/>
                  <a:ext cx="2431021" cy="764703"/>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4" name="Rectangle 93"/>
              <p:cNvSpPr/>
              <p:nvPr/>
            </p:nvSpPr>
            <p:spPr>
              <a:xfrm>
                <a:off x="1198647" y="7010400"/>
                <a:ext cx="18767340" cy="4634805"/>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vi-VN" sz="6000">
                          <a:solidFill>
                            <a:srgbClr val="FF0000"/>
                          </a:solidFill>
                          <a:latin typeface="+mj-lt"/>
                        </a:rPr>
                        <m:t>HD</m:t>
                      </m:r>
                      <m:r>
                        <m:rPr>
                          <m:nor/>
                        </m:rPr>
                        <a:rPr lang="vi-VN" sz="6000">
                          <a:latin typeface="+mj-lt"/>
                        </a:rPr>
                        <m:t>:</m:t>
                      </m:r>
                      <m:r>
                        <m:rPr>
                          <m:nor/>
                        </m:rPr>
                        <a:rPr lang="en-US" sz="6000">
                          <a:latin typeface="+mj-lt"/>
                        </a:rPr>
                        <m:t> </m:t>
                      </m:r>
                      <m:r>
                        <m:rPr>
                          <m:nor/>
                        </m:rPr>
                        <a:rPr lang="vi-VN" sz="6000">
                          <a:latin typeface="+mj-lt"/>
                        </a:rPr>
                        <m:t>y</m:t>
                      </m:r>
                      <m:r>
                        <m:rPr>
                          <m:nor/>
                        </m:rPr>
                        <a:rPr lang="vi-VN" sz="6000">
                          <a:latin typeface="+mj-lt"/>
                        </a:rPr>
                        <m:t>=</m:t>
                      </m:r>
                      <m:r>
                        <m:rPr>
                          <m:nor/>
                        </m:rPr>
                        <a:rPr lang="vi-VN" sz="6000">
                          <a:latin typeface="+mj-lt"/>
                        </a:rPr>
                        <m:t>lnu</m:t>
                      </m:r>
                      <m:r>
                        <m:rPr>
                          <m:nor/>
                        </m:rPr>
                        <a:rPr lang="vi-VN" sz="6000">
                          <a:latin typeface="+mj-lt"/>
                        </a:rPr>
                        <m:t> </m:t>
                      </m:r>
                      <m:r>
                        <m:rPr>
                          <m:nor/>
                        </m:rPr>
                        <a:rPr lang="vi-VN" sz="6000" dirty="0">
                          <a:latin typeface="+mj-lt"/>
                        </a:rPr>
                        <m:t>suy</m:t>
                      </m:r>
                      <m:r>
                        <m:rPr>
                          <m:nor/>
                        </m:rPr>
                        <a:rPr lang="vi-VN" sz="6000" dirty="0">
                          <a:latin typeface="+mj-lt"/>
                        </a:rPr>
                        <m:t> </m:t>
                      </m:r>
                      <m:r>
                        <m:rPr>
                          <m:nor/>
                        </m:rPr>
                        <a:rPr lang="vi-VN" sz="6000" dirty="0">
                          <a:latin typeface="+mj-lt"/>
                        </a:rPr>
                        <m:t>ra</m:t>
                      </m:r>
                      <m:r>
                        <m:rPr>
                          <m:nor/>
                        </m:rPr>
                        <a:rPr lang="vi-VN" sz="6000" dirty="0">
                          <a:latin typeface="+mj-lt"/>
                        </a:rPr>
                        <m:t> </m:t>
                      </m:r>
                      <m:sSup>
                        <m:sSupPr>
                          <m:ctrlPr>
                            <a:rPr lang="en-US" sz="6000" b="1" i="1">
                              <a:latin typeface="Cambria Math" panose="02040503050406030204" pitchFamily="18" charset="0"/>
                            </a:rPr>
                          </m:ctrlPr>
                        </m:sSupPr>
                        <m:e>
                          <m:r>
                            <a:rPr lang="en-US" sz="6000" b="1" i="1">
                              <a:latin typeface="Cambria Math"/>
                            </a:rPr>
                            <m:t>𝒚</m:t>
                          </m:r>
                        </m:e>
                        <m:sup>
                          <m:r>
                            <a:rPr lang="en-US" sz="6000" b="1" i="1">
                              <a:latin typeface="Cambria Math"/>
                            </a:rPr>
                            <m:t>′</m:t>
                          </m:r>
                        </m:sup>
                      </m:sSup>
                      <m:r>
                        <a:rPr lang="en-US" sz="6000" b="1" i="1">
                          <a:latin typeface="Cambria Math"/>
                        </a:rPr>
                        <m:t>=</m:t>
                      </m:r>
                      <m:f>
                        <m:fPr>
                          <m:ctrlPr>
                            <a:rPr lang="en-US" sz="6000" b="1" i="1">
                              <a:latin typeface="Cambria Math" panose="02040503050406030204" pitchFamily="18" charset="0"/>
                            </a:rPr>
                          </m:ctrlPr>
                        </m:fPr>
                        <m:num>
                          <m:r>
                            <a:rPr lang="vi-VN" sz="6000" b="1" i="1">
                              <a:latin typeface="Cambria Math"/>
                            </a:rPr>
                            <m:t>𝒖</m:t>
                          </m:r>
                          <m:r>
                            <a:rPr lang="vi-VN" sz="6000" b="1" i="1">
                              <a:latin typeface="Cambria Math"/>
                            </a:rPr>
                            <m:t>′</m:t>
                          </m:r>
                        </m:num>
                        <m:den>
                          <m:r>
                            <a:rPr lang="vi-VN" sz="6000" b="1" i="1">
                              <a:latin typeface="Cambria Math"/>
                            </a:rPr>
                            <m:t>𝒖</m:t>
                          </m:r>
                        </m:den>
                      </m:f>
                      <m:r>
                        <a:rPr lang="en-US" sz="6000" b="1" i="1">
                          <a:latin typeface="Cambria Math"/>
                        </a:rPr>
                        <m:t>.</m:t>
                      </m:r>
                      <m:r>
                        <m:rPr>
                          <m:nor/>
                        </m:rPr>
                        <a:rPr lang="en-US" sz="6000" b="0" i="0" smtClean="0">
                          <a:latin typeface="+mj-lt"/>
                        </a:rPr>
                        <m:t> </m:t>
                      </m:r>
                    </m:oMath>
                  </m:oMathPara>
                </a14:m>
                <a:endParaRPr lang="en-US" sz="6000" b="0" i="0">
                  <a:latin typeface="+mj-lt"/>
                </a:endParaRPr>
              </a:p>
              <a:p>
                <a:r>
                  <a:rPr lang="en-US" sz="6000">
                    <a:latin typeface="Times New Roman" pitchFamily="18" charset="0"/>
                    <a:cs typeface="Times New Roman" pitchFamily="18" charset="0"/>
                  </a:rPr>
                  <a:t>Ta có: </a:t>
                </a:r>
                <a14:m>
                  <m:oMath xmlns:m="http://schemas.openxmlformats.org/officeDocument/2006/math">
                    <m:sSup>
                      <m:sSupPr>
                        <m:ctrlPr>
                          <a:rPr lang="en-US" sz="6000" i="1">
                            <a:latin typeface="Cambria Math" panose="02040503050406030204" pitchFamily="18" charset="0"/>
                          </a:rPr>
                        </m:ctrlPr>
                      </m:sSupPr>
                      <m:e>
                        <m:r>
                          <a:rPr lang="en-US" sz="6000" i="1">
                            <a:latin typeface="Cambria Math"/>
                          </a:rPr>
                          <m:t>𝑓</m:t>
                        </m:r>
                      </m:e>
                      <m:sup>
                        <m:r>
                          <a:rPr lang="en-US" sz="6000" i="1">
                            <a:latin typeface="Cambria Math"/>
                          </a:rPr>
                          <m:t>′</m:t>
                        </m:r>
                      </m:sup>
                    </m:sSup>
                    <m:r>
                      <a:rPr lang="en-US" sz="6000" i="1">
                        <a:latin typeface="Cambria Math"/>
                      </a:rPr>
                      <m:t>(</m:t>
                    </m:r>
                    <m:r>
                      <a:rPr lang="en-US" sz="6000" i="1">
                        <a:latin typeface="Cambria Math"/>
                      </a:rPr>
                      <m:t>𝑥</m:t>
                    </m:r>
                    <m:r>
                      <a:rPr lang="en-US" sz="6000" i="1">
                        <a:latin typeface="Cambria Math"/>
                      </a:rPr>
                      <m:t>)=</m:t>
                    </m:r>
                    <m:sSup>
                      <m:sSupPr>
                        <m:ctrlPr>
                          <a:rPr lang="en-US" sz="6000" i="1">
                            <a:latin typeface="Cambria Math" panose="02040503050406030204" pitchFamily="18" charset="0"/>
                          </a:rPr>
                        </m:ctrlPr>
                      </m:sSupPr>
                      <m:e>
                        <m:d>
                          <m:dPr>
                            <m:ctrlPr>
                              <a:rPr lang="en-US" sz="6000" i="1">
                                <a:latin typeface="Cambria Math" panose="02040503050406030204" pitchFamily="18" charset="0"/>
                              </a:rPr>
                            </m:ctrlPr>
                          </m:dPr>
                          <m:e>
                            <m:func>
                              <m:funcPr>
                                <m:ctrlPr>
                                  <a:rPr lang="en-US" sz="6000" i="1">
                                    <a:latin typeface="Cambria Math" panose="02040503050406030204" pitchFamily="18" charset="0"/>
                                  </a:rPr>
                                </m:ctrlPr>
                              </m:funcPr>
                              <m:fName>
                                <m:r>
                                  <a:rPr lang="en-US" sz="6000" i="1">
                                    <a:latin typeface="Cambria Math"/>
                                  </a:rPr>
                                  <m:t>𝑙𝑛</m:t>
                                </m:r>
                              </m:fName>
                              <m:e>
                                <m:r>
                                  <a:rPr lang="en-US" sz="6000" i="1">
                                    <a:latin typeface="Cambria Math"/>
                                  </a:rPr>
                                  <m:t>(</m:t>
                                </m:r>
                              </m:e>
                            </m:func>
                            <m:r>
                              <a:rPr lang="en-US" sz="6000" i="1">
                                <a:latin typeface="Cambria Math"/>
                              </a:rPr>
                              <m:t>4</m:t>
                            </m:r>
                            <m:r>
                              <a:rPr lang="en-US" sz="6000" i="1">
                                <a:latin typeface="Cambria Math"/>
                              </a:rPr>
                              <m:t>𝑥</m:t>
                            </m:r>
                            <m:r>
                              <a:rPr lang="en-US" sz="6000" i="1">
                                <a:latin typeface="Cambria Math"/>
                              </a:rPr>
                              <m:t>−</m:t>
                            </m:r>
                            <m:sSup>
                              <m:sSupPr>
                                <m:ctrlPr>
                                  <a:rPr lang="en-US" sz="6000" i="1">
                                    <a:latin typeface="Cambria Math" panose="02040503050406030204" pitchFamily="18" charset="0"/>
                                  </a:rPr>
                                </m:ctrlPr>
                              </m:sSupPr>
                              <m:e>
                                <m:r>
                                  <a:rPr lang="en-US" sz="6000" i="1">
                                    <a:latin typeface="Cambria Math"/>
                                  </a:rPr>
                                  <m:t>𝑥</m:t>
                                </m:r>
                              </m:e>
                              <m:sup>
                                <m:r>
                                  <a:rPr lang="en-US" sz="6000" i="1">
                                    <a:latin typeface="Cambria Math"/>
                                  </a:rPr>
                                  <m:t>2</m:t>
                                </m:r>
                              </m:sup>
                            </m:sSup>
                            <m:r>
                              <a:rPr lang="en-US" sz="6000" i="1">
                                <a:latin typeface="Cambria Math"/>
                              </a:rPr>
                              <m:t>)</m:t>
                            </m:r>
                          </m:e>
                        </m:d>
                      </m:e>
                      <m:sup>
                        <m:r>
                          <a:rPr lang="en-US" sz="6000" i="1">
                            <a:latin typeface="Cambria Math"/>
                          </a:rPr>
                          <m:t>′</m:t>
                        </m:r>
                      </m:sup>
                    </m:sSup>
                    <m:r>
                      <a:rPr lang="en-US" sz="6000" i="1">
                        <a:latin typeface="Cambria Math"/>
                      </a:rPr>
                      <m:t>=</m:t>
                    </m:r>
                    <m:f>
                      <m:fPr>
                        <m:ctrlPr>
                          <a:rPr lang="en-US" sz="6000" i="1">
                            <a:latin typeface="Cambria Math" panose="02040503050406030204" pitchFamily="18" charset="0"/>
                          </a:rPr>
                        </m:ctrlPr>
                      </m:fPr>
                      <m:num>
                        <m:sSup>
                          <m:sSupPr>
                            <m:ctrlPr>
                              <a:rPr lang="en-US" sz="6000" i="1">
                                <a:latin typeface="Cambria Math" panose="02040503050406030204" pitchFamily="18" charset="0"/>
                              </a:rPr>
                            </m:ctrlPr>
                          </m:sSupPr>
                          <m:e>
                            <m:d>
                              <m:dPr>
                                <m:ctrlPr>
                                  <a:rPr lang="en-US" sz="6000" i="1">
                                    <a:latin typeface="Cambria Math" panose="02040503050406030204" pitchFamily="18" charset="0"/>
                                  </a:rPr>
                                </m:ctrlPr>
                              </m:dPr>
                              <m:e>
                                <m:r>
                                  <a:rPr lang="en-US" sz="6000" i="1">
                                    <a:latin typeface="Cambria Math"/>
                                  </a:rPr>
                                  <m:t>4</m:t>
                                </m:r>
                                <m:r>
                                  <a:rPr lang="en-US" sz="6000" i="1">
                                    <a:latin typeface="Cambria Math"/>
                                  </a:rPr>
                                  <m:t>𝑥</m:t>
                                </m:r>
                                <m:r>
                                  <a:rPr lang="en-US" sz="6000" i="1">
                                    <a:latin typeface="Cambria Math"/>
                                  </a:rPr>
                                  <m:t>−</m:t>
                                </m:r>
                                <m:sSup>
                                  <m:sSupPr>
                                    <m:ctrlPr>
                                      <a:rPr lang="en-US" sz="6000" i="1">
                                        <a:latin typeface="Cambria Math" panose="02040503050406030204" pitchFamily="18" charset="0"/>
                                      </a:rPr>
                                    </m:ctrlPr>
                                  </m:sSupPr>
                                  <m:e>
                                    <m:r>
                                      <a:rPr lang="en-US" sz="6000" i="1">
                                        <a:latin typeface="Cambria Math"/>
                                      </a:rPr>
                                      <m:t>𝑥</m:t>
                                    </m:r>
                                  </m:e>
                                  <m:sup>
                                    <m:r>
                                      <a:rPr lang="en-US" sz="6000" i="1">
                                        <a:latin typeface="Cambria Math"/>
                                      </a:rPr>
                                      <m:t>2</m:t>
                                    </m:r>
                                  </m:sup>
                                </m:sSup>
                              </m:e>
                            </m:d>
                          </m:e>
                          <m:sup>
                            <m:r>
                              <a:rPr lang="en-US" sz="6000" i="1">
                                <a:latin typeface="Cambria Math"/>
                              </a:rPr>
                              <m:t>′</m:t>
                            </m:r>
                          </m:sup>
                        </m:sSup>
                      </m:num>
                      <m:den>
                        <m:r>
                          <a:rPr lang="en-US" sz="6000" i="1">
                            <a:latin typeface="Cambria Math"/>
                          </a:rPr>
                          <m:t>4</m:t>
                        </m:r>
                        <m:r>
                          <a:rPr lang="en-US" sz="6000" i="1">
                            <a:latin typeface="Cambria Math"/>
                          </a:rPr>
                          <m:t>𝑥</m:t>
                        </m:r>
                        <m:r>
                          <a:rPr lang="en-US" sz="6000" i="1">
                            <a:latin typeface="Cambria Math"/>
                          </a:rPr>
                          <m:t>−</m:t>
                        </m:r>
                        <m:sSup>
                          <m:sSupPr>
                            <m:ctrlPr>
                              <a:rPr lang="en-US" sz="6000" i="1">
                                <a:latin typeface="Cambria Math" panose="02040503050406030204" pitchFamily="18" charset="0"/>
                              </a:rPr>
                            </m:ctrlPr>
                          </m:sSupPr>
                          <m:e>
                            <m:r>
                              <a:rPr lang="en-US" sz="6000" i="1">
                                <a:latin typeface="Cambria Math"/>
                              </a:rPr>
                              <m:t>𝑥</m:t>
                            </m:r>
                          </m:e>
                          <m:sup>
                            <m:r>
                              <a:rPr lang="en-US" sz="6000" i="1">
                                <a:latin typeface="Cambria Math"/>
                              </a:rPr>
                              <m:t>2</m:t>
                            </m:r>
                          </m:sup>
                        </m:sSup>
                      </m:den>
                    </m:f>
                    <m:r>
                      <a:rPr lang="en-US" sz="6000" i="1">
                        <a:latin typeface="Cambria Math"/>
                      </a:rPr>
                      <m:t>=</m:t>
                    </m:r>
                    <m:f>
                      <m:fPr>
                        <m:ctrlPr>
                          <a:rPr lang="en-US" sz="6000" i="1">
                            <a:latin typeface="Cambria Math" panose="02040503050406030204" pitchFamily="18" charset="0"/>
                          </a:rPr>
                        </m:ctrlPr>
                      </m:fPr>
                      <m:num>
                        <m:r>
                          <a:rPr lang="en-US" sz="6000" i="1">
                            <a:latin typeface="Cambria Math"/>
                          </a:rPr>
                          <m:t>4−2</m:t>
                        </m:r>
                        <m:r>
                          <a:rPr lang="en-US" sz="6000" i="1">
                            <a:latin typeface="Cambria Math"/>
                          </a:rPr>
                          <m:t>𝑥</m:t>
                        </m:r>
                      </m:num>
                      <m:den>
                        <m:r>
                          <a:rPr lang="en-US" sz="6000" i="1">
                            <a:latin typeface="Cambria Math"/>
                          </a:rPr>
                          <m:t>4</m:t>
                        </m:r>
                        <m:r>
                          <a:rPr lang="en-US" sz="6000" i="1">
                            <a:latin typeface="Cambria Math"/>
                          </a:rPr>
                          <m:t>𝑥</m:t>
                        </m:r>
                        <m:r>
                          <a:rPr lang="en-US" sz="6000" i="1">
                            <a:latin typeface="Cambria Math"/>
                          </a:rPr>
                          <m:t>−</m:t>
                        </m:r>
                        <m:sSup>
                          <m:sSupPr>
                            <m:ctrlPr>
                              <a:rPr lang="en-US" sz="6000" i="1">
                                <a:latin typeface="Cambria Math" panose="02040503050406030204" pitchFamily="18" charset="0"/>
                              </a:rPr>
                            </m:ctrlPr>
                          </m:sSupPr>
                          <m:e>
                            <m:r>
                              <a:rPr lang="en-US" sz="6000" i="1">
                                <a:latin typeface="Cambria Math"/>
                              </a:rPr>
                              <m:t>𝑥</m:t>
                            </m:r>
                          </m:e>
                          <m:sup>
                            <m:r>
                              <a:rPr lang="en-US" sz="6000" i="1">
                                <a:latin typeface="Cambria Math"/>
                              </a:rPr>
                              <m:t>2</m:t>
                            </m:r>
                          </m:sup>
                        </m:sSup>
                      </m:den>
                    </m:f>
                  </m:oMath>
                </a14:m>
                <a:r>
                  <a:rPr lang="en-US" sz="6000"/>
                  <a:t> </a:t>
                </a:r>
              </a:p>
              <a:p>
                <a:endParaRPr lang="en-US" sz="6000" b="0" i="0">
                  <a:latin typeface="Times New Roman" pitchFamily="18" charset="0"/>
                  <a:cs typeface="Times New Roman" pitchFamily="18" charset="0"/>
                </a:endParaRPr>
              </a:p>
            </p:txBody>
          </p:sp>
        </mc:Choice>
        <mc:Fallback xmlns="">
          <p:sp>
            <p:nvSpPr>
              <p:cNvPr id="94" name="Rectangle 93"/>
              <p:cNvSpPr>
                <a:spLocks noRot="1" noChangeAspect="1" noMove="1" noResize="1" noEditPoints="1" noAdjustHandles="1" noChangeArrowheads="1" noChangeShapeType="1" noTextEdit="1"/>
              </p:cNvSpPr>
              <p:nvPr/>
            </p:nvSpPr>
            <p:spPr>
              <a:xfrm>
                <a:off x="1198647" y="7010400"/>
                <a:ext cx="18767340" cy="4634805"/>
              </a:xfrm>
              <a:prstGeom prst="rect">
                <a:avLst/>
              </a:prstGeom>
              <a:blipFill rotWithShape="1">
                <a:blip r:embed="rId7"/>
                <a:stretch>
                  <a:fillRect l="-1494"/>
                </a:stretch>
              </a:blipFill>
            </p:spPr>
            <p:txBody>
              <a:bodyPr/>
              <a:lstStyle/>
              <a:p>
                <a:r>
                  <a:rPr lang="en-US">
                    <a:noFill/>
                  </a:rPr>
                  <a:t> </a:t>
                </a:r>
              </a:p>
            </p:txBody>
          </p:sp>
        </mc:Fallback>
      </mc:AlternateContent>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
        <p:nvSpPr>
          <p:cNvPr id="49" name="Oval 48"/>
          <p:cNvSpPr/>
          <p:nvPr/>
        </p:nvSpPr>
        <p:spPr>
          <a:xfrm>
            <a:off x="819251" y="2839672"/>
            <a:ext cx="1419529" cy="1436523"/>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A </a:t>
            </a:r>
            <a:endParaRPr lang="en-US" sz="6400" dirty="0"/>
          </a:p>
        </p:txBody>
      </p:sp>
      <mc:AlternateContent xmlns:mc="http://schemas.openxmlformats.org/markup-compatibility/2006" xmlns:a14="http://schemas.microsoft.com/office/drawing/2010/main">
        <mc:Choice Requires="a14">
          <p:sp>
            <p:nvSpPr>
              <p:cNvPr id="2" name="TextBox 1"/>
              <p:cNvSpPr txBox="1"/>
              <p:nvPr/>
            </p:nvSpPr>
            <p:spPr>
              <a:xfrm>
                <a:off x="2542205" y="10820400"/>
                <a:ext cx="12165982" cy="1271951"/>
              </a:xfrm>
              <a:prstGeom prst="rect">
                <a:avLst/>
              </a:prstGeom>
              <a:noFill/>
            </p:spPr>
            <p:txBody>
              <a:bodyPr wrap="square" rtlCol="0">
                <a:spAutoFit/>
              </a:bodyPr>
              <a:lstStyle/>
              <a:p>
                <a:r>
                  <a:rPr lang="en-US" sz="5400">
                    <a:latin typeface="Times New Roman" pitchFamily="18" charset="0"/>
                    <a:cs typeface="Times New Roman" pitchFamily="18" charset="0"/>
                  </a:rPr>
                  <a:t>Vậy </a:t>
                </a:r>
                <a14:m>
                  <m:oMath xmlns:m="http://schemas.openxmlformats.org/officeDocument/2006/math">
                    <m:sSup>
                      <m:sSupPr>
                        <m:ctrlPr>
                          <a:rPr lang="en-US" sz="5400" i="1">
                            <a:latin typeface="Cambria Math" panose="02040503050406030204" pitchFamily="18" charset="0"/>
                          </a:rPr>
                        </m:ctrlPr>
                      </m:sSupPr>
                      <m:e>
                        <m:r>
                          <a:rPr lang="en-US" sz="5400" i="1">
                            <a:latin typeface="Cambria Math"/>
                          </a:rPr>
                          <m:t>𝑓</m:t>
                        </m:r>
                      </m:e>
                      <m:sup>
                        <m:r>
                          <a:rPr lang="en-US" sz="5400" i="1">
                            <a:latin typeface="Cambria Math"/>
                          </a:rPr>
                          <m:t>′</m:t>
                        </m:r>
                      </m:sup>
                    </m:sSup>
                    <m:d>
                      <m:dPr>
                        <m:ctrlPr>
                          <a:rPr lang="en-US" sz="5400" i="1">
                            <a:latin typeface="Cambria Math" panose="02040503050406030204" pitchFamily="18" charset="0"/>
                          </a:rPr>
                        </m:ctrlPr>
                      </m:dPr>
                      <m:e>
                        <m:r>
                          <a:rPr lang="en-US" sz="5400" i="1">
                            <a:latin typeface="Cambria Math"/>
                          </a:rPr>
                          <m:t>𝑒</m:t>
                        </m:r>
                      </m:e>
                    </m:d>
                    <m:r>
                      <a:rPr lang="en-US" sz="5400" i="1">
                        <a:latin typeface="Cambria Math"/>
                      </a:rPr>
                      <m:t>=</m:t>
                    </m:r>
                    <m:f>
                      <m:fPr>
                        <m:ctrlPr>
                          <a:rPr lang="en-US" sz="5400" i="1">
                            <a:latin typeface="Cambria Math" panose="02040503050406030204" pitchFamily="18" charset="0"/>
                          </a:rPr>
                        </m:ctrlPr>
                      </m:fPr>
                      <m:num>
                        <m:r>
                          <a:rPr lang="en-US" sz="5400" i="1">
                            <a:latin typeface="Cambria Math"/>
                          </a:rPr>
                          <m:t>4−2</m:t>
                        </m:r>
                        <m:r>
                          <a:rPr lang="en-US" sz="5400" i="1">
                            <a:latin typeface="Cambria Math"/>
                          </a:rPr>
                          <m:t>𝑒</m:t>
                        </m:r>
                      </m:num>
                      <m:den>
                        <m:r>
                          <a:rPr lang="en-US" sz="5400" i="1">
                            <a:latin typeface="Cambria Math"/>
                          </a:rPr>
                          <m:t>4</m:t>
                        </m:r>
                        <m:r>
                          <a:rPr lang="en-US" sz="5400" i="1">
                            <a:latin typeface="Cambria Math"/>
                          </a:rPr>
                          <m:t>𝑒</m:t>
                        </m:r>
                        <m:r>
                          <a:rPr lang="en-US" sz="5400" i="1">
                            <a:latin typeface="Cambria Math"/>
                          </a:rPr>
                          <m:t>−</m:t>
                        </m:r>
                        <m:sSup>
                          <m:sSupPr>
                            <m:ctrlPr>
                              <a:rPr lang="en-US" sz="5400" i="1">
                                <a:latin typeface="Cambria Math" panose="02040503050406030204" pitchFamily="18" charset="0"/>
                              </a:rPr>
                            </m:ctrlPr>
                          </m:sSupPr>
                          <m:e>
                            <m:r>
                              <a:rPr lang="en-US" sz="5400" i="1">
                                <a:latin typeface="Cambria Math"/>
                              </a:rPr>
                              <m:t>𝑒</m:t>
                            </m:r>
                          </m:e>
                          <m:sup>
                            <m:r>
                              <a:rPr lang="en-US" sz="5400" i="1">
                                <a:latin typeface="Cambria Math"/>
                              </a:rPr>
                              <m:t>2</m:t>
                            </m:r>
                          </m:sup>
                        </m:sSup>
                      </m:den>
                    </m:f>
                    <m:r>
                      <a:rPr lang="en-US" sz="5400" b="0" i="1" smtClean="0">
                        <a:latin typeface="Cambria Math"/>
                      </a:rPr>
                      <m:t>   .  </m:t>
                    </m:r>
                  </m:oMath>
                </a14:m>
                <a:endParaRPr lang="en-US">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542205" y="10820400"/>
                <a:ext cx="12165982" cy="1271951"/>
              </a:xfrm>
              <a:prstGeom prst="rect">
                <a:avLst/>
              </a:prstGeom>
              <a:blipFill rotWithShape="1">
                <a:blip r:embed="rId8"/>
                <a:stretch>
                  <a:fillRect l="-2655" t="-1435" b="-12919"/>
                </a:stretch>
              </a:blipFill>
            </p:spPr>
            <p:txBody>
              <a:bodyPr/>
              <a:lstStyle/>
              <a:p>
                <a:r>
                  <a:rPr lang="en-US">
                    <a:noFill/>
                  </a:rPr>
                  <a:t> </a:t>
                </a:r>
              </a:p>
            </p:txBody>
          </p:sp>
        </mc:Fallback>
      </mc:AlternateContent>
    </p:spTree>
    <p:extLst>
      <p:ext uri="{BB962C8B-B14F-4D97-AF65-F5344CB8AC3E}">
        <p14:creationId xmlns:p14="http://schemas.microsoft.com/office/powerpoint/2010/main" val="417398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wipe(left)">
                                      <p:cBhvr>
                                        <p:cTn id="26" dur="500"/>
                                        <p:tgtEl>
                                          <p:spTgt spid="9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left)">
                                      <p:cBhvr>
                                        <p:cTn id="36" dur="500"/>
                                        <p:tgtEl>
                                          <p:spTgt spid="4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ipe(left)">
                                      <p:cBhvr>
                                        <p:cTn id="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63" grpId="0" animBg="1"/>
      <p:bldP spid="49" grpId="0" animBg="1"/>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52879" y="5606366"/>
            <a:ext cx="23669800" cy="5979488"/>
            <a:chOff x="184495" y="3636274"/>
            <a:chExt cx="11834900" cy="1989388"/>
          </a:xfrm>
        </p:grpSpPr>
        <p:sp>
          <p:nvSpPr>
            <p:cNvPr id="5" name="Rounded Rectangle 4"/>
            <p:cNvSpPr/>
            <p:nvPr/>
          </p:nvSpPr>
          <p:spPr>
            <a:xfrm>
              <a:off x="184495" y="3865218"/>
              <a:ext cx="11834900" cy="176044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36274"/>
              <a:ext cx="2342698" cy="501927"/>
              <a:chOff x="1275608" y="6239450"/>
              <a:chExt cx="4592537" cy="91197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182880" tIns="91440" rIns="182880" bIns="91440" numCol="1" anchor="t" anchorCtr="0" compatLnSpc="1">
                <a:prstTxWarp prst="textNoShape">
                  <a:avLst/>
                </a:prstTxWarp>
              </a:bodyPr>
              <a:lstStyle/>
              <a:p>
                <a:endParaRPr lang="en-US" sz="6400"/>
              </a:p>
            </p:txBody>
          </p:sp>
          <p:sp>
            <p:nvSpPr>
              <p:cNvPr id="8" name="TextBox 7"/>
              <p:cNvSpPr txBox="1"/>
              <p:nvPr/>
            </p:nvSpPr>
            <p:spPr>
              <a:xfrm>
                <a:off x="2187353" y="6239450"/>
                <a:ext cx="2633702" cy="613972"/>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182880" tIns="91440" rIns="182880" bIns="91440" numCol="1" anchor="t" anchorCtr="0" compatLnSpc="1">
                <a:prstTxWarp prst="textNoShape">
                  <a:avLst/>
                </a:prstTxWarp>
              </a:bodyPr>
              <a:lstStyle/>
              <a:p>
                <a:endParaRPr lang="en-US" sz="6400"/>
              </a:p>
            </p:txBody>
          </p:sp>
        </p:grpSp>
      </p:grpSp>
      <p:grpSp>
        <p:nvGrpSpPr>
          <p:cNvPr id="21" name="Group 20"/>
          <p:cNvGrpSpPr/>
          <p:nvPr/>
        </p:nvGrpSpPr>
        <p:grpSpPr>
          <a:xfrm>
            <a:off x="295702" y="238104"/>
            <a:ext cx="23812794" cy="280989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56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56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56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56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56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56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56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56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56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56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5600">
                  <a:solidFill>
                    <a:schemeClr val="tx1"/>
                  </a:solidFill>
                </a:endParaRPr>
              </a:p>
            </p:txBody>
          </p:sp>
          <p:sp>
            <p:nvSpPr>
              <p:cNvPr id="31" name="TextBox 13"/>
              <p:cNvSpPr txBox="1">
                <a:spLocks noChangeArrowheads="1"/>
              </p:cNvSpPr>
              <p:nvPr/>
            </p:nvSpPr>
            <p:spPr bwMode="auto">
              <a:xfrm>
                <a:off x="1495622" y="1653394"/>
                <a:ext cx="2355593" cy="80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600" dirty="0" err="1">
                    <a:solidFill>
                      <a:schemeClr val="bg1"/>
                    </a:solidFill>
                    <a:latin typeface="Tahoma" pitchFamily="34" charset="0"/>
                    <a:cs typeface="Tahoma" pitchFamily="34" charset="0"/>
                  </a:rPr>
                  <a:t>Câu</a:t>
                </a:r>
                <a:r>
                  <a:rPr lang="en-US" sz="5600" dirty="0">
                    <a:solidFill>
                      <a:schemeClr val="bg1"/>
                    </a:solidFill>
                    <a:latin typeface="Tahoma" pitchFamily="34" charset="0"/>
                    <a:cs typeface="Tahoma" pitchFamily="34" charset="0"/>
                  </a:rPr>
                  <a:t> 26</a:t>
                </a:r>
              </a:p>
            </p:txBody>
          </p:sp>
        </p:grpSp>
      </p:grpSp>
      <mc:AlternateContent xmlns:mc="http://schemas.openxmlformats.org/markup-compatibility/2006" xmlns:a14="http://schemas.microsoft.com/office/drawing/2010/main">
        <mc:Choice Requires="a14">
          <p:sp>
            <p:nvSpPr>
              <p:cNvPr id="88" name="Rectangle 87"/>
              <p:cNvSpPr/>
              <p:nvPr/>
            </p:nvSpPr>
            <p:spPr>
              <a:xfrm>
                <a:off x="5716587" y="5744241"/>
                <a:ext cx="10105544" cy="2592541"/>
              </a:xfrm>
              <a:prstGeom prst="rect">
                <a:avLst/>
              </a:prstGeom>
              <a:noFill/>
            </p:spPr>
            <p:txBody>
              <a:bodyPr wrap="square" lIns="182852" tIns="91426" rIns="182852" bIns="91426"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5600" i="1">
                          <a:latin typeface="Cambria Math"/>
                        </a:rPr>
                        <m:t>𝑦</m:t>
                      </m:r>
                      <m:r>
                        <a:rPr lang="vi-VN" sz="5600" i="1">
                          <a:latin typeface="Cambria Math"/>
                        </a:rPr>
                        <m:t>=</m:t>
                      </m:r>
                      <m:func>
                        <m:funcPr>
                          <m:ctrlPr>
                            <a:rPr lang="en-US" sz="5600" i="1">
                              <a:latin typeface="Cambria Math" panose="02040503050406030204" pitchFamily="18" charset="0"/>
                            </a:rPr>
                          </m:ctrlPr>
                        </m:funcPr>
                        <m:fName>
                          <m:r>
                            <a:rPr lang="vi-VN" sz="5600" i="1">
                              <a:latin typeface="Cambria Math"/>
                            </a:rPr>
                            <m:t>𝑙𝑛</m:t>
                          </m:r>
                        </m:fName>
                        <m:e>
                          <m:r>
                            <a:rPr lang="en-US" sz="5600" i="1">
                              <a:latin typeface="Cambria Math"/>
                            </a:rPr>
                            <m:t>𝑢</m:t>
                          </m:r>
                        </m:e>
                      </m:func>
                      <m:r>
                        <m:rPr>
                          <m:nor/>
                        </m:rPr>
                        <a:rPr lang="en-US" sz="5600">
                          <a:latin typeface="Cambria Math"/>
                        </a:rPr>
                        <m:t> </m:t>
                      </m:r>
                      <m:r>
                        <m:rPr>
                          <m:nor/>
                        </m:rPr>
                        <a:rPr lang="vi-VN" sz="4800" dirty="0">
                          <a:latin typeface="+mj-lt"/>
                        </a:rPr>
                        <m:t>suy</m:t>
                      </m:r>
                      <m:r>
                        <m:rPr>
                          <m:nor/>
                        </m:rPr>
                        <a:rPr lang="vi-VN" sz="4800" dirty="0">
                          <a:latin typeface="+mj-lt"/>
                        </a:rPr>
                        <m:t> </m:t>
                      </m:r>
                      <m:r>
                        <m:rPr>
                          <m:nor/>
                        </m:rPr>
                        <a:rPr lang="vi-VN" sz="4800" dirty="0">
                          <a:latin typeface="+mj-lt"/>
                        </a:rPr>
                        <m:t>ra</m:t>
                      </m:r>
                      <m:r>
                        <m:rPr>
                          <m:nor/>
                        </m:rPr>
                        <a:rPr lang="vi-VN" sz="4800" dirty="0">
                          <a:latin typeface="+mj-lt"/>
                        </a:rPr>
                        <m:t> </m:t>
                      </m:r>
                      <m:sSup>
                        <m:sSupPr>
                          <m:ctrlPr>
                            <a:rPr lang="en-US" sz="4800" i="1">
                              <a:latin typeface="Cambria Math" panose="02040503050406030204" pitchFamily="18" charset="0"/>
                            </a:rPr>
                          </m:ctrlPr>
                        </m:sSupPr>
                        <m:e>
                          <m:r>
                            <a:rPr lang="en-US" sz="4800" i="1">
                              <a:latin typeface="Cambria Math"/>
                            </a:rPr>
                            <m:t>𝑦</m:t>
                          </m:r>
                        </m:e>
                        <m:sup>
                          <m:r>
                            <a:rPr lang="en-US" sz="4800" i="1">
                              <a:latin typeface="Cambria Math"/>
                            </a:rPr>
                            <m:t>′</m:t>
                          </m:r>
                        </m:sup>
                      </m:sSup>
                      <m:r>
                        <a:rPr lang="en-US" sz="4800" i="1">
                          <a:latin typeface="Cambria Math"/>
                        </a:rPr>
                        <m:t>=</m:t>
                      </m:r>
                      <m:f>
                        <m:fPr>
                          <m:ctrlPr>
                            <a:rPr lang="en-US" sz="4800" i="1">
                              <a:latin typeface="Cambria Math" panose="02040503050406030204" pitchFamily="18" charset="0"/>
                            </a:rPr>
                          </m:ctrlPr>
                        </m:fPr>
                        <m:num>
                          <m:r>
                            <a:rPr lang="vi-VN" sz="4800" i="1">
                              <a:latin typeface="Cambria Math"/>
                            </a:rPr>
                            <m:t>𝑢</m:t>
                          </m:r>
                          <m:r>
                            <a:rPr lang="vi-VN" sz="4800" i="1">
                              <a:latin typeface="Cambria Math"/>
                            </a:rPr>
                            <m:t>′</m:t>
                          </m:r>
                        </m:num>
                        <m:den>
                          <m:r>
                            <a:rPr lang="vi-VN" sz="4800" i="1">
                              <a:latin typeface="Cambria Math"/>
                            </a:rPr>
                            <m:t>𝑢</m:t>
                          </m:r>
                        </m:den>
                      </m:f>
                      <m:r>
                        <a:rPr lang="en-US" sz="4800" b="1" i="1">
                          <a:latin typeface="Cambria Math"/>
                        </a:rPr>
                        <m:t>.</m:t>
                      </m:r>
                    </m:oMath>
                  </m:oMathPara>
                </a14:m>
                <a:endParaRPr lang="en-US" sz="5600" dirty="0">
                  <a:latin typeface="+mj-lt"/>
                </a:endParaRPr>
              </a:p>
            </p:txBody>
          </p:sp>
        </mc:Choice>
        <mc:Fallback xmlns="">
          <p:sp>
            <p:nvSpPr>
              <p:cNvPr id="88" name="Rectangle 87"/>
              <p:cNvSpPr>
                <a:spLocks noRot="1" noChangeAspect="1" noMove="1" noResize="1" noEditPoints="1" noAdjustHandles="1" noChangeArrowheads="1" noChangeShapeType="1" noTextEdit="1"/>
              </p:cNvSpPr>
              <p:nvPr/>
            </p:nvSpPr>
            <p:spPr>
              <a:xfrm>
                <a:off x="5716587" y="5744241"/>
                <a:ext cx="10105544" cy="2592541"/>
              </a:xfrm>
              <a:prstGeom prst="rect">
                <a:avLst/>
              </a:prstGeom>
              <a:blipFill rotWithShape="1">
                <a:blip r:embed="rId2"/>
                <a:stretch>
                  <a:fillRect/>
                </a:stretch>
              </a:blipFill>
            </p:spPr>
            <p:txBody>
              <a:bodyPr/>
              <a:lstStyle/>
              <a:p>
                <a:r>
                  <a:rPr lang="en-US">
                    <a:noFill/>
                  </a:rPr>
                  <a:t> </a:t>
                </a:r>
              </a:p>
            </p:txBody>
          </p:sp>
        </mc:Fallback>
      </mc:AlternateContent>
      <p:grpSp>
        <p:nvGrpSpPr>
          <p:cNvPr id="50" name="Group 49"/>
          <p:cNvGrpSpPr/>
          <p:nvPr/>
        </p:nvGrpSpPr>
        <p:grpSpPr>
          <a:xfrm>
            <a:off x="484202" y="3223252"/>
            <a:ext cx="23556178" cy="2074928"/>
            <a:chOff x="241306" y="2177683"/>
            <a:chExt cx="11778089" cy="1037464"/>
          </a:xfrm>
        </p:grpSpPr>
        <p:sp>
          <p:nvSpPr>
            <p:cNvPr id="51" name="Rectangle 50"/>
            <p:cNvSpPr/>
            <p:nvPr/>
          </p:nvSpPr>
          <p:spPr>
            <a:xfrm>
              <a:off x="3538287"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3" name="TextBox 52"/>
                <p:cNvSpPr txBox="1"/>
                <p:nvPr/>
              </p:nvSpPr>
              <p:spPr>
                <a:xfrm>
                  <a:off x="3515496" y="2206009"/>
                  <a:ext cx="2692149" cy="66678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sSup>
                          <m:sSupPr>
                            <m:ctrlPr>
                              <a:rPr lang="en-US" sz="4000" b="1" i="1">
                                <a:latin typeface="Cambria Math" panose="02040503050406030204" pitchFamily="18" charset="0"/>
                              </a:rPr>
                            </m:ctrlPr>
                          </m:sSupPr>
                          <m:e>
                            <m:r>
                              <a:rPr lang="vi-VN" sz="4000" b="1">
                                <a:latin typeface="Cambria Math"/>
                              </a:rPr>
                              <m:t>𝒇</m:t>
                            </m:r>
                          </m:e>
                          <m:sup>
                            <m:r>
                              <a:rPr lang="vi-VN" sz="4000" b="1">
                                <a:latin typeface="Cambria Math"/>
                              </a:rPr>
                              <m:t>′</m:t>
                            </m:r>
                          </m:sup>
                        </m:sSup>
                        <m:d>
                          <m:dPr>
                            <m:ctrlPr>
                              <a:rPr lang="en-US" sz="4000" b="1" i="1">
                                <a:latin typeface="Cambria Math" panose="02040503050406030204" pitchFamily="18" charset="0"/>
                              </a:rPr>
                            </m:ctrlPr>
                          </m:dPr>
                          <m:e>
                            <m:r>
                              <a:rPr lang="vi-VN" sz="4000" b="1">
                                <a:latin typeface="Cambria Math"/>
                              </a:rPr>
                              <m:t>𝝅</m:t>
                            </m:r>
                          </m:e>
                        </m:d>
                        <m:r>
                          <a:rPr lang="vi-VN" sz="4000" b="1">
                            <a:latin typeface="Cambria Math"/>
                          </a:rPr>
                          <m:t>=</m:t>
                        </m:r>
                        <m:f>
                          <m:fPr>
                            <m:ctrlPr>
                              <a:rPr lang="en-US" sz="4000" b="1" i="1">
                                <a:latin typeface="Cambria Math" panose="02040503050406030204" pitchFamily="18" charset="0"/>
                              </a:rPr>
                            </m:ctrlPr>
                          </m:fPr>
                          <m:num>
                            <m:r>
                              <a:rPr lang="vi-VN" sz="4000" b="1">
                                <a:latin typeface="Cambria Math"/>
                              </a:rPr>
                              <m:t>𝟒</m:t>
                            </m:r>
                            <m:r>
                              <a:rPr lang="vi-VN" sz="4000" b="1">
                                <a:latin typeface="Cambria Math"/>
                              </a:rPr>
                              <m:t>−</m:t>
                            </m:r>
                            <m:r>
                              <a:rPr lang="vi-VN" sz="4000" b="1">
                                <a:latin typeface="Cambria Math"/>
                              </a:rPr>
                              <m:t>𝝅</m:t>
                            </m:r>
                          </m:num>
                          <m:den>
                            <m:sSup>
                              <m:sSupPr>
                                <m:ctrlPr>
                                  <a:rPr lang="en-US" sz="4000" b="1" i="1">
                                    <a:latin typeface="Cambria Math" panose="02040503050406030204" pitchFamily="18" charset="0"/>
                                  </a:rPr>
                                </m:ctrlPr>
                              </m:sSupPr>
                              <m:e>
                                <m:d>
                                  <m:dPr>
                                    <m:ctrlPr>
                                      <a:rPr lang="en-US" sz="4000" b="1" i="1">
                                        <a:latin typeface="Cambria Math" panose="02040503050406030204" pitchFamily="18" charset="0"/>
                                      </a:rPr>
                                    </m:ctrlPr>
                                  </m:dPr>
                                  <m:e>
                                    <m:r>
                                      <a:rPr lang="vi-VN" sz="4000" b="1">
                                        <a:latin typeface="Cambria Math"/>
                                      </a:rPr>
                                      <m:t>𝟒</m:t>
                                    </m:r>
                                    <m:r>
                                      <a:rPr lang="vi-VN" sz="4000" b="1">
                                        <a:latin typeface="Cambria Math"/>
                                      </a:rPr>
                                      <m:t>𝝅</m:t>
                                    </m:r>
                                    <m:r>
                                      <a:rPr lang="vi-VN" sz="4000" b="1">
                                        <a:latin typeface="Cambria Math"/>
                                      </a:rPr>
                                      <m:t>−</m:t>
                                    </m:r>
                                    <m:r>
                                      <a:rPr lang="vi-VN" sz="4000" b="1">
                                        <a:latin typeface="Cambria Math"/>
                                      </a:rPr>
                                      <m:t>𝝅</m:t>
                                    </m:r>
                                  </m:e>
                                </m:d>
                              </m:e>
                              <m:sup>
                                <m:r>
                                  <a:rPr lang="vi-VN" sz="4000" b="1">
                                    <a:latin typeface="Cambria Math"/>
                                  </a:rPr>
                                  <m:t>𝟐</m:t>
                                </m:r>
                              </m:sup>
                            </m:sSup>
                          </m:den>
                        </m:f>
                      </m:oMath>
                    </m:oMathPara>
                  </a14:m>
                  <a:endParaRPr lang="en-US" sz="4000" dirty="0"/>
                </a:p>
              </p:txBody>
            </p:sp>
          </mc:Choice>
          <mc:Fallback xmlns="">
            <p:sp>
              <p:nvSpPr>
                <p:cNvPr id="53" name="TextBox 52"/>
                <p:cNvSpPr txBox="1">
                  <a:spLocks noRot="1" noChangeAspect="1" noMove="1" noResize="1" noEditPoints="1" noAdjustHandles="1" noChangeArrowheads="1" noChangeShapeType="1" noTextEdit="1"/>
                </p:cNvSpPr>
                <p:nvPr/>
              </p:nvSpPr>
              <p:spPr>
                <a:xfrm>
                  <a:off x="3515496" y="2206009"/>
                  <a:ext cx="2692149" cy="666785"/>
                </a:xfrm>
                <a:prstGeom prst="rect">
                  <a:avLst/>
                </a:prstGeom>
                <a:blipFill>
                  <a:blip r:embed="rId3"/>
                  <a:stretch>
                    <a:fillRect/>
                  </a:stretch>
                </a:blipFill>
              </p:spPr>
              <p:txBody>
                <a:bodyPr/>
                <a:lstStyle/>
                <a:p>
                  <a:r>
                    <a:rPr lang="en-US">
                      <a:noFill/>
                    </a:rPr>
                    <a:t> </a:t>
                  </a:r>
                </a:p>
              </p:txBody>
            </p:sp>
          </mc:Fallback>
        </mc:AlternateContent>
        <p:sp>
          <p:nvSpPr>
            <p:cNvPr id="54" name="Rectangle 53"/>
            <p:cNvSpPr/>
            <p:nvPr/>
          </p:nvSpPr>
          <p:spPr>
            <a:xfrm>
              <a:off x="531851" y="2229937"/>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6" name="TextBox 55"/>
                <p:cNvSpPr txBox="1"/>
                <p:nvPr/>
              </p:nvSpPr>
              <p:spPr>
                <a:xfrm>
                  <a:off x="503906" y="2177683"/>
                  <a:ext cx="2710562" cy="62440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sSup>
                          <m:sSupPr>
                            <m:ctrlPr>
                              <a:rPr lang="en-US" sz="4000" b="1" i="1">
                                <a:latin typeface="Cambria Math" panose="02040503050406030204" pitchFamily="18" charset="0"/>
                              </a:rPr>
                            </m:ctrlPr>
                          </m:sSupPr>
                          <m:e>
                            <m:r>
                              <a:rPr lang="en-US" sz="4000" b="1">
                                <a:latin typeface="Cambria Math"/>
                              </a:rPr>
                              <m:t>  </m:t>
                            </m:r>
                            <m:r>
                              <a:rPr lang="vi-VN" sz="4000" b="1">
                                <a:latin typeface="Cambria Math"/>
                              </a:rPr>
                              <m:t>𝒇</m:t>
                            </m:r>
                          </m:e>
                          <m:sup>
                            <m:r>
                              <a:rPr lang="vi-VN" sz="4000" b="1">
                                <a:latin typeface="Cambria Math"/>
                              </a:rPr>
                              <m:t>′</m:t>
                            </m:r>
                          </m:sup>
                        </m:sSup>
                        <m:d>
                          <m:dPr>
                            <m:ctrlPr>
                              <a:rPr lang="en-US" sz="4000" b="1" i="1">
                                <a:latin typeface="Cambria Math" panose="02040503050406030204" pitchFamily="18" charset="0"/>
                              </a:rPr>
                            </m:ctrlPr>
                          </m:dPr>
                          <m:e>
                            <m:r>
                              <a:rPr lang="vi-VN" sz="4000" b="1">
                                <a:latin typeface="Cambria Math"/>
                              </a:rPr>
                              <m:t>𝒆</m:t>
                            </m:r>
                          </m:e>
                        </m:d>
                        <m:r>
                          <a:rPr lang="vi-VN" sz="4000" b="1">
                            <a:latin typeface="Cambria Math"/>
                          </a:rPr>
                          <m:t>=</m:t>
                        </m:r>
                        <m:f>
                          <m:fPr>
                            <m:ctrlPr>
                              <a:rPr lang="en-US" sz="4000" b="1" i="1">
                                <a:latin typeface="Cambria Math" panose="02040503050406030204" pitchFamily="18" charset="0"/>
                              </a:rPr>
                            </m:ctrlPr>
                          </m:fPr>
                          <m:num>
                            <m:r>
                              <a:rPr lang="vi-VN" sz="4000" b="1">
                                <a:latin typeface="Cambria Math"/>
                              </a:rPr>
                              <m:t>𝟒</m:t>
                            </m:r>
                            <m:r>
                              <a:rPr lang="vi-VN" sz="4000" b="1">
                                <a:latin typeface="Cambria Math"/>
                              </a:rPr>
                              <m:t>−</m:t>
                            </m:r>
                            <m:r>
                              <a:rPr lang="vi-VN" sz="4000" b="1">
                                <a:latin typeface="Cambria Math"/>
                              </a:rPr>
                              <m:t>𝟐</m:t>
                            </m:r>
                            <m:r>
                              <a:rPr lang="vi-VN" sz="4000" b="1">
                                <a:latin typeface="Cambria Math"/>
                              </a:rPr>
                              <m:t>𝒆</m:t>
                            </m:r>
                          </m:num>
                          <m:den>
                            <m:r>
                              <a:rPr lang="vi-VN" sz="4000" b="1">
                                <a:latin typeface="Cambria Math"/>
                              </a:rPr>
                              <m:t>𝟒</m:t>
                            </m:r>
                            <m:r>
                              <a:rPr lang="vi-VN" sz="4000" b="1">
                                <a:latin typeface="Cambria Math"/>
                              </a:rPr>
                              <m:t>𝒆</m:t>
                            </m:r>
                            <m:r>
                              <a:rPr lang="vi-VN" sz="4000" b="1">
                                <a:latin typeface="Cambria Math"/>
                              </a:rPr>
                              <m:t>−</m:t>
                            </m:r>
                            <m:sSup>
                              <m:sSupPr>
                                <m:ctrlPr>
                                  <a:rPr lang="en-US" sz="4000" b="1" i="1">
                                    <a:latin typeface="Cambria Math" panose="02040503050406030204" pitchFamily="18" charset="0"/>
                                  </a:rPr>
                                </m:ctrlPr>
                              </m:sSupPr>
                              <m:e>
                                <m:r>
                                  <a:rPr lang="vi-VN" sz="4000" b="1">
                                    <a:latin typeface="Cambria Math"/>
                                  </a:rPr>
                                  <m:t>𝒆</m:t>
                                </m:r>
                              </m:e>
                              <m:sup>
                                <m:r>
                                  <a:rPr lang="vi-VN" sz="4000" b="1">
                                    <a:latin typeface="Cambria Math"/>
                                  </a:rPr>
                                  <m:t>𝟐</m:t>
                                </m:r>
                              </m:sup>
                            </m:sSup>
                          </m:den>
                        </m:f>
                      </m:oMath>
                    </m:oMathPara>
                  </a14:m>
                  <a:endParaRPr lang="en-US" sz="4000" dirty="0"/>
                </a:p>
              </p:txBody>
            </p:sp>
          </mc:Choice>
          <mc:Fallback xmlns="">
            <p:sp>
              <p:nvSpPr>
                <p:cNvPr id="56" name="TextBox 55"/>
                <p:cNvSpPr txBox="1">
                  <a:spLocks noRot="1" noChangeAspect="1" noMove="1" noResize="1" noEditPoints="1" noAdjustHandles="1" noChangeArrowheads="1" noChangeShapeType="1" noTextEdit="1"/>
                </p:cNvSpPr>
                <p:nvPr/>
              </p:nvSpPr>
              <p:spPr>
                <a:xfrm>
                  <a:off x="503906" y="2177683"/>
                  <a:ext cx="2710562" cy="624402"/>
                </a:xfrm>
                <a:prstGeom prst="rect">
                  <a:avLst/>
                </a:prstGeom>
                <a:blipFill>
                  <a:blip r:embed="rId4"/>
                  <a:stretch>
                    <a:fillRect/>
                  </a:stretch>
                </a:blipFill>
              </p:spPr>
              <p:txBody>
                <a:bodyPr/>
                <a:lstStyle/>
                <a:p>
                  <a:r>
                    <a:rPr lang="en-US">
                      <a:noFill/>
                    </a:rPr>
                    <a:t> </a:t>
                  </a:r>
                </a:p>
              </p:txBody>
            </p:sp>
          </mc:Fallback>
        </mc:AlternateContent>
        <p:sp>
          <p:nvSpPr>
            <p:cNvPr id="57" name="Rectangle 56"/>
            <p:cNvSpPr/>
            <p:nvPr/>
          </p:nvSpPr>
          <p:spPr>
            <a:xfrm>
              <a:off x="6544723"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8" name="Oval 57"/>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60" name="Rectangle 59"/>
            <p:cNvSpPr/>
            <p:nvPr/>
          </p:nvSpPr>
          <p:spPr>
            <a:xfrm>
              <a:off x="9551160"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9847034" y="2247574"/>
                  <a:ext cx="2172361" cy="96757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sSup>
                          <m:sSupPr>
                            <m:ctrlPr>
                              <a:rPr lang="en-US" sz="4400" b="1" i="1">
                                <a:latin typeface="Cambria Math" panose="02040503050406030204" pitchFamily="18" charset="0"/>
                              </a:rPr>
                            </m:ctrlPr>
                          </m:sSupPr>
                          <m:e>
                            <m:r>
                              <a:rPr lang="vi-VN" sz="4400" b="1">
                                <a:latin typeface="Cambria Math"/>
                              </a:rPr>
                              <m:t>𝒇</m:t>
                            </m:r>
                          </m:e>
                          <m:sup>
                            <m:r>
                              <a:rPr lang="vi-VN" sz="4400" b="1">
                                <a:latin typeface="Cambria Math"/>
                              </a:rPr>
                              <m:t>′</m:t>
                            </m:r>
                          </m:sup>
                        </m:sSup>
                        <m:d>
                          <m:dPr>
                            <m:ctrlPr>
                              <a:rPr lang="en-US" sz="4400" b="1" i="1">
                                <a:latin typeface="Cambria Math" panose="02040503050406030204" pitchFamily="18" charset="0"/>
                              </a:rPr>
                            </m:ctrlPr>
                          </m:dPr>
                          <m:e>
                            <m:r>
                              <a:rPr lang="vi-VN" sz="4400" b="1">
                                <a:latin typeface="Cambria Math"/>
                              </a:rPr>
                              <m:t>𝒆</m:t>
                            </m:r>
                          </m:e>
                        </m:d>
                        <m:r>
                          <a:rPr lang="vi-VN" sz="4400" b="1">
                            <a:latin typeface="Cambria Math"/>
                          </a:rPr>
                          <m:t>=</m:t>
                        </m:r>
                        <m:f>
                          <m:fPr>
                            <m:ctrlPr>
                              <a:rPr lang="en-US" sz="4400" b="1" i="1">
                                <a:latin typeface="Cambria Math" panose="02040503050406030204" pitchFamily="18" charset="0"/>
                              </a:rPr>
                            </m:ctrlPr>
                          </m:fPr>
                          <m:num>
                            <m:r>
                              <a:rPr lang="vi-VN" sz="4400" b="1">
                                <a:latin typeface="Cambria Math"/>
                              </a:rPr>
                              <m:t>𝒆</m:t>
                            </m:r>
                          </m:num>
                          <m:den>
                            <m:r>
                              <a:rPr lang="vi-VN" sz="4400" b="1">
                                <a:latin typeface="Cambria Math"/>
                              </a:rPr>
                              <m:t>𝟕</m:t>
                            </m:r>
                          </m:den>
                        </m:f>
                        <m:r>
                          <m:rPr>
                            <m:nor/>
                          </m:rPr>
                          <a:rPr lang="vi-VN" sz="4400" dirty="0"/>
                          <m:t>.</m:t>
                        </m:r>
                      </m:oMath>
                    </m:oMathPara>
                  </a14:m>
                  <a:endParaRPr lang="en-US" sz="4400" dirty="0"/>
                </a:p>
                <a:p>
                  <a:endParaRPr lang="en-US" sz="4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9847034" y="2247574"/>
                  <a:ext cx="2172361" cy="967573"/>
                </a:xfrm>
                <a:prstGeom prst="rect">
                  <a:avLst/>
                </a:prstGeom>
                <a:blipFill>
                  <a:blip r:embed="rId5"/>
                  <a:stretch>
                    <a:fillRect/>
                  </a:stretch>
                </a:blipFill>
              </p:spPr>
              <p:txBody>
                <a:bodyPr/>
                <a:lstStyle/>
                <a:p>
                  <a:r>
                    <a:rPr lang="en-US">
                      <a:noFill/>
                    </a:rPr>
                    <a:t> </a:t>
                  </a:r>
                </a:p>
              </p:txBody>
            </p:sp>
          </mc:Fallback>
        </mc:AlternateContent>
      </p:grpSp>
      <p:sp>
        <p:nvSpPr>
          <p:cNvPr id="67" name="Oval 66"/>
          <p:cNvSpPr/>
          <p:nvPr/>
        </p:nvSpPr>
        <p:spPr>
          <a:xfrm>
            <a:off x="497204" y="3473980"/>
            <a:ext cx="1088530"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rtlCol="0" anchor="ctr"/>
          <a:lstStyle/>
          <a:p>
            <a:pPr algn="ctr"/>
            <a:r>
              <a:rPr lang="en-US" sz="6400" b="1" dirty="0">
                <a:latin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3" name="Rectangle 2"/>
              <p:cNvSpPr/>
              <p:nvPr/>
            </p:nvSpPr>
            <p:spPr>
              <a:xfrm>
                <a:off x="4024773" y="76202"/>
                <a:ext cx="19924088" cy="2887950"/>
              </a:xfrm>
              <a:prstGeom prst="rect">
                <a:avLst/>
              </a:prstGeom>
            </p:spPr>
            <p:txBody>
              <a:bodyPr wrap="square" lIns="91422" tIns="45710" rIns="91422" bIns="45710">
                <a:spAutoFit/>
              </a:bodyPr>
              <a:lstStyle/>
              <a:p>
                <a:pPr>
                  <a:lnSpc>
                    <a:spcPct val="150000"/>
                  </a:lnSpc>
                </a:pPr>
                <a:r>
                  <a:rPr lang="vi-VN" sz="6400" dirty="0"/>
                  <a:t>Cho hàm số </a:t>
                </a:r>
                <a14:m>
                  <m:oMath xmlns:m="http://schemas.openxmlformats.org/officeDocument/2006/math">
                    <m:r>
                      <a:rPr lang="vi-VN" sz="6400" i="1">
                        <a:latin typeface="Cambria Math"/>
                      </a:rPr>
                      <m:t>𝑓</m:t>
                    </m:r>
                    <m:d>
                      <m:dPr>
                        <m:ctrlPr>
                          <a:rPr lang="en-US" sz="6400" i="1">
                            <a:latin typeface="Cambria Math" panose="02040503050406030204" pitchFamily="18" charset="0"/>
                          </a:rPr>
                        </m:ctrlPr>
                      </m:dPr>
                      <m:e>
                        <m:r>
                          <a:rPr lang="vi-VN" sz="6400" i="1">
                            <a:latin typeface="Cambria Math"/>
                          </a:rPr>
                          <m:t>𝑥</m:t>
                        </m:r>
                      </m:e>
                    </m:d>
                    <m:r>
                      <a:rPr lang="vi-VN" sz="6400" i="1">
                        <a:latin typeface="Cambria Math"/>
                      </a:rPr>
                      <m:t>=</m:t>
                    </m:r>
                    <m:func>
                      <m:funcPr>
                        <m:ctrlPr>
                          <a:rPr lang="en-US" sz="6400" i="1">
                            <a:latin typeface="Cambria Math" panose="02040503050406030204" pitchFamily="18" charset="0"/>
                          </a:rPr>
                        </m:ctrlPr>
                      </m:funcPr>
                      <m:fName>
                        <m:r>
                          <a:rPr lang="vi-VN" sz="6400" i="1">
                            <a:latin typeface="Cambria Math"/>
                          </a:rPr>
                          <m:t>𝑙𝑛</m:t>
                        </m:r>
                      </m:fName>
                      <m:e>
                        <m:d>
                          <m:dPr>
                            <m:ctrlPr>
                              <a:rPr lang="en-US" sz="6400" i="1">
                                <a:latin typeface="Cambria Math" panose="02040503050406030204" pitchFamily="18" charset="0"/>
                              </a:rPr>
                            </m:ctrlPr>
                          </m:dPr>
                          <m:e>
                            <m:r>
                              <a:rPr lang="vi-VN" sz="6400" i="1">
                                <a:latin typeface="Cambria Math"/>
                              </a:rPr>
                              <m:t>4</m:t>
                            </m:r>
                            <m:r>
                              <a:rPr lang="vi-VN" sz="6400" i="1">
                                <a:latin typeface="Cambria Math"/>
                              </a:rPr>
                              <m:t>𝑥</m:t>
                            </m:r>
                            <m:r>
                              <a:rPr lang="vi-VN" sz="6400" i="1">
                                <a:latin typeface="Cambria Math"/>
                              </a:rPr>
                              <m:t>−</m:t>
                            </m:r>
                            <m:sSup>
                              <m:sSupPr>
                                <m:ctrlPr>
                                  <a:rPr lang="en-US" sz="6400" i="1">
                                    <a:latin typeface="Cambria Math" panose="02040503050406030204" pitchFamily="18" charset="0"/>
                                  </a:rPr>
                                </m:ctrlPr>
                              </m:sSupPr>
                              <m:e>
                                <m:r>
                                  <a:rPr lang="vi-VN" sz="6400" i="1">
                                    <a:latin typeface="Cambria Math"/>
                                  </a:rPr>
                                  <m:t>𝑥</m:t>
                                </m:r>
                              </m:e>
                              <m:sup>
                                <m:r>
                                  <a:rPr lang="vi-VN" sz="6400" i="1">
                                    <a:latin typeface="Cambria Math"/>
                                  </a:rPr>
                                  <m:t>2</m:t>
                                </m:r>
                              </m:sup>
                            </m:sSup>
                          </m:e>
                        </m:d>
                      </m:e>
                    </m:func>
                  </m:oMath>
                </a14:m>
                <a:r>
                  <a:rPr lang="vi-VN" sz="6400" dirty="0"/>
                  <a:t>. Tìm khẳng định đúng trong các khẳng định sau</a:t>
                </a:r>
                <a:r>
                  <a:rPr lang="en-US" sz="6400" dirty="0"/>
                  <a:t>.</a:t>
                </a:r>
              </a:p>
            </p:txBody>
          </p:sp>
        </mc:Choice>
        <mc:Fallback xmlns="">
          <p:sp>
            <p:nvSpPr>
              <p:cNvPr id="3" name="Rectangle 2"/>
              <p:cNvSpPr>
                <a:spLocks noRot="1" noChangeAspect="1" noMove="1" noResize="1" noEditPoints="1" noAdjustHandles="1" noChangeArrowheads="1" noChangeShapeType="1" noTextEdit="1"/>
              </p:cNvSpPr>
              <p:nvPr/>
            </p:nvSpPr>
            <p:spPr>
              <a:xfrm>
                <a:off x="4024773" y="76202"/>
                <a:ext cx="19924088" cy="2887950"/>
              </a:xfrm>
              <a:prstGeom prst="rect">
                <a:avLst/>
              </a:prstGeom>
              <a:blipFill>
                <a:blip r:embed="rId6"/>
                <a:stretch>
                  <a:fillRect l="-1988" r="-1897" b="-14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3980063" y="3329096"/>
                <a:ext cx="3242454" cy="1242884"/>
              </a:xfrm>
              <a:prstGeom prst="rect">
                <a:avLst/>
              </a:prstGeom>
            </p:spPr>
            <p:txBody>
              <a:bodyPr wrap="none" lIns="91422" tIns="45710" rIns="91422" bIns="45710">
                <a:spAutoFit/>
              </a:bodyPr>
              <a:lstStyle/>
              <a:p>
                <a:pPr/>
                <a14:m>
                  <m:oMathPara xmlns:m="http://schemas.openxmlformats.org/officeDocument/2006/math">
                    <m:oMathParaPr>
                      <m:jc m:val="centerGroup"/>
                    </m:oMathParaPr>
                    <m:oMath xmlns:m="http://schemas.openxmlformats.org/officeDocument/2006/math">
                      <m:sSup>
                        <m:sSupPr>
                          <m:ctrlPr>
                            <a:rPr lang="en-US" sz="4400" i="1">
                              <a:solidFill>
                                <a:schemeClr val="bg1"/>
                              </a:solidFill>
                              <a:latin typeface="Cambria Math" panose="02040503050406030204" pitchFamily="18" charset="0"/>
                            </a:rPr>
                          </m:ctrlPr>
                        </m:sSupPr>
                        <m:e>
                          <m:r>
                            <a:rPr lang="vi-VN" sz="4400" i="1">
                              <a:solidFill>
                                <a:schemeClr val="bg1"/>
                              </a:solidFill>
                              <a:latin typeface="Cambria Math"/>
                            </a:rPr>
                            <m:t>𝑓</m:t>
                          </m:r>
                        </m:e>
                        <m:sup>
                          <m:r>
                            <a:rPr lang="vi-VN" sz="4400" i="1">
                              <a:solidFill>
                                <a:schemeClr val="bg1"/>
                              </a:solidFill>
                              <a:latin typeface="Cambria Math"/>
                            </a:rPr>
                            <m:t>′</m:t>
                          </m:r>
                        </m:sup>
                      </m:sSup>
                      <m:d>
                        <m:dPr>
                          <m:ctrlPr>
                            <a:rPr lang="en-US" sz="4400" i="1">
                              <a:solidFill>
                                <a:schemeClr val="bg1"/>
                              </a:solidFill>
                              <a:latin typeface="Cambria Math" panose="02040503050406030204" pitchFamily="18" charset="0"/>
                            </a:rPr>
                          </m:ctrlPr>
                        </m:dPr>
                        <m:e>
                          <m:r>
                            <a:rPr lang="vi-VN" sz="4400" i="1">
                              <a:solidFill>
                                <a:schemeClr val="bg1"/>
                              </a:solidFill>
                              <a:latin typeface="Cambria Math"/>
                            </a:rPr>
                            <m:t>𝜋</m:t>
                          </m:r>
                        </m:e>
                      </m:d>
                      <m:r>
                        <a:rPr lang="vi-VN" sz="4400" i="1">
                          <a:solidFill>
                            <a:schemeClr val="bg1"/>
                          </a:solidFill>
                          <a:latin typeface="Cambria Math"/>
                        </a:rPr>
                        <m:t>=−</m:t>
                      </m:r>
                      <m:f>
                        <m:fPr>
                          <m:ctrlPr>
                            <a:rPr lang="en-US" sz="4400" i="1">
                              <a:solidFill>
                                <a:schemeClr val="bg1"/>
                              </a:solidFill>
                              <a:latin typeface="Cambria Math" panose="02040503050406030204" pitchFamily="18" charset="0"/>
                            </a:rPr>
                          </m:ctrlPr>
                        </m:fPr>
                        <m:num>
                          <m:r>
                            <a:rPr lang="vi-VN" sz="4400" i="1">
                              <a:solidFill>
                                <a:schemeClr val="bg1"/>
                              </a:solidFill>
                              <a:latin typeface="Cambria Math"/>
                            </a:rPr>
                            <m:t>𝜋</m:t>
                          </m:r>
                        </m:num>
                        <m:den>
                          <m:r>
                            <a:rPr lang="vi-VN" sz="4400" i="1">
                              <a:solidFill>
                                <a:schemeClr val="bg1"/>
                              </a:solidFill>
                              <a:latin typeface="Cambria Math"/>
                            </a:rPr>
                            <m:t>4</m:t>
                          </m:r>
                        </m:den>
                      </m:f>
                    </m:oMath>
                  </m:oMathPara>
                </a14:m>
                <a:endParaRPr lang="en-US" sz="8600"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3980063" y="3329096"/>
                <a:ext cx="3242454" cy="124288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252298" y="7949972"/>
                <a:ext cx="11235190" cy="1436483"/>
              </a:xfrm>
              <a:prstGeom prst="rect">
                <a:avLst/>
              </a:prstGeom>
              <a:noFill/>
            </p:spPr>
            <p:txBody>
              <a:bodyPr wrap="square" rtlCol="0">
                <a:spAutoFit/>
              </a:bodyPr>
              <a:lstStyle/>
              <a:p>
                <a:r>
                  <a:rPr lang="en-US" sz="5600" dirty="0">
                    <a:latin typeface="Times New Roman" pitchFamily="18" charset="0"/>
                    <a:cs typeface="Times New Roman" pitchFamily="18" charset="0"/>
                  </a:rPr>
                  <a:t>Ta </a:t>
                </a:r>
                <a:r>
                  <a:rPr lang="en-US" sz="5600" dirty="0" err="1">
                    <a:latin typeface="Times New Roman" pitchFamily="18" charset="0"/>
                    <a:cs typeface="Times New Roman" pitchFamily="18" charset="0"/>
                  </a:rPr>
                  <a:t>có</a:t>
                </a:r>
                <a:r>
                  <a:rPr lang="en-US" sz="5600" dirty="0">
                    <a:latin typeface="Times New Roman" pitchFamily="18" charset="0"/>
                    <a:cs typeface="Times New Roman" pitchFamily="18" charset="0"/>
                  </a:rPr>
                  <a:t> </a:t>
                </a:r>
                <a14:m>
                  <m:oMath xmlns:m="http://schemas.openxmlformats.org/officeDocument/2006/math">
                    <m:sSup>
                      <m:sSupPr>
                        <m:ctrlPr>
                          <a:rPr lang="en-US" sz="5600" i="1">
                            <a:latin typeface="Cambria Math" panose="02040503050406030204" pitchFamily="18" charset="0"/>
                            <a:cs typeface="Times New Roman" pitchFamily="18" charset="0"/>
                          </a:rPr>
                        </m:ctrlPr>
                      </m:sSupPr>
                      <m:e>
                        <m:r>
                          <a:rPr lang="en-US" sz="5600" i="1">
                            <a:latin typeface="Cambria Math"/>
                            <a:cs typeface="Times New Roman" pitchFamily="18" charset="0"/>
                          </a:rPr>
                          <m:t>𝑓</m:t>
                        </m:r>
                      </m:e>
                      <m:sup>
                        <m:r>
                          <a:rPr lang="en-US" sz="5600" i="1">
                            <a:latin typeface="Cambria Math"/>
                            <a:cs typeface="Times New Roman" pitchFamily="18" charset="0"/>
                          </a:rPr>
                          <m:t>′</m:t>
                        </m:r>
                      </m:sup>
                    </m:sSup>
                    <m:d>
                      <m:dPr>
                        <m:ctrlPr>
                          <a:rPr lang="en-US" sz="5600" i="1">
                            <a:latin typeface="Cambria Math" panose="02040503050406030204" pitchFamily="18" charset="0"/>
                            <a:cs typeface="Times New Roman" pitchFamily="18" charset="0"/>
                          </a:rPr>
                        </m:ctrlPr>
                      </m:dPr>
                      <m:e>
                        <m:r>
                          <a:rPr lang="en-US" sz="5600" i="1">
                            <a:latin typeface="Cambria Math"/>
                            <a:cs typeface="Times New Roman" pitchFamily="18" charset="0"/>
                          </a:rPr>
                          <m:t>𝑥</m:t>
                        </m:r>
                      </m:e>
                    </m:d>
                    <m:r>
                      <a:rPr lang="en-US" sz="5600" i="1">
                        <a:latin typeface="Cambria Math"/>
                        <a:cs typeface="Times New Roman" pitchFamily="18" charset="0"/>
                      </a:rPr>
                      <m:t>=</m:t>
                    </m:r>
                    <m:f>
                      <m:fPr>
                        <m:ctrlPr>
                          <a:rPr lang="en-US" sz="5600" i="1">
                            <a:latin typeface="Cambria Math" panose="02040503050406030204" pitchFamily="18" charset="0"/>
                            <a:cs typeface="Times New Roman" pitchFamily="18" charset="0"/>
                          </a:rPr>
                        </m:ctrlPr>
                      </m:fPr>
                      <m:num>
                        <m:r>
                          <a:rPr lang="en-US" sz="5600" i="1">
                            <a:latin typeface="Cambria Math"/>
                            <a:cs typeface="Times New Roman" pitchFamily="18" charset="0"/>
                          </a:rPr>
                          <m:t>(4</m:t>
                        </m:r>
                        <m:r>
                          <a:rPr lang="en-US" sz="5600" i="1">
                            <a:latin typeface="Cambria Math"/>
                            <a:cs typeface="Times New Roman" pitchFamily="18" charset="0"/>
                          </a:rPr>
                          <m:t>𝑥</m:t>
                        </m:r>
                        <m:r>
                          <a:rPr lang="en-US" sz="5600" i="1">
                            <a:latin typeface="Cambria Math"/>
                            <a:cs typeface="Times New Roman" pitchFamily="18" charset="0"/>
                          </a:rPr>
                          <m:t>−</m:t>
                        </m:r>
                        <m:sSup>
                          <m:sSupPr>
                            <m:ctrlPr>
                              <a:rPr lang="en-US" sz="5600" i="1">
                                <a:latin typeface="Cambria Math" panose="02040503050406030204" pitchFamily="18" charset="0"/>
                                <a:cs typeface="Times New Roman" pitchFamily="18" charset="0"/>
                              </a:rPr>
                            </m:ctrlPr>
                          </m:sSupPr>
                          <m:e>
                            <m:r>
                              <a:rPr lang="en-US" sz="5600" i="1">
                                <a:latin typeface="Cambria Math"/>
                                <a:cs typeface="Times New Roman" pitchFamily="18" charset="0"/>
                              </a:rPr>
                              <m:t>𝑥</m:t>
                            </m:r>
                          </m:e>
                          <m:sup>
                            <m:r>
                              <a:rPr lang="en-US" sz="5600" i="1">
                                <a:latin typeface="Cambria Math"/>
                                <a:cs typeface="Times New Roman" pitchFamily="18" charset="0"/>
                              </a:rPr>
                              <m:t>2</m:t>
                            </m:r>
                          </m:sup>
                        </m:sSup>
                        <m:r>
                          <a:rPr lang="en-US" sz="5600" i="1">
                            <a:latin typeface="Cambria Math"/>
                            <a:cs typeface="Times New Roman" pitchFamily="18" charset="0"/>
                          </a:rPr>
                          <m:t>)′</m:t>
                        </m:r>
                      </m:num>
                      <m:den>
                        <m:r>
                          <a:rPr lang="en-US" sz="5600" i="1">
                            <a:latin typeface="Cambria Math"/>
                            <a:cs typeface="Times New Roman" pitchFamily="18" charset="0"/>
                          </a:rPr>
                          <m:t>4</m:t>
                        </m:r>
                        <m:r>
                          <a:rPr lang="en-US" sz="5600" i="1">
                            <a:latin typeface="Cambria Math"/>
                            <a:cs typeface="Times New Roman" pitchFamily="18" charset="0"/>
                          </a:rPr>
                          <m:t>𝑥</m:t>
                        </m:r>
                        <m:r>
                          <a:rPr lang="en-US" sz="5600" i="1">
                            <a:latin typeface="Cambria Math"/>
                            <a:cs typeface="Times New Roman" pitchFamily="18" charset="0"/>
                          </a:rPr>
                          <m:t>−</m:t>
                        </m:r>
                        <m:sSup>
                          <m:sSupPr>
                            <m:ctrlPr>
                              <a:rPr lang="en-US" sz="5600" i="1">
                                <a:latin typeface="Cambria Math" panose="02040503050406030204" pitchFamily="18" charset="0"/>
                                <a:cs typeface="Times New Roman" pitchFamily="18" charset="0"/>
                              </a:rPr>
                            </m:ctrlPr>
                          </m:sSupPr>
                          <m:e>
                            <m:r>
                              <a:rPr lang="en-US" sz="5600" i="1">
                                <a:latin typeface="Cambria Math"/>
                                <a:cs typeface="Times New Roman" pitchFamily="18" charset="0"/>
                              </a:rPr>
                              <m:t>𝑥</m:t>
                            </m:r>
                          </m:e>
                          <m:sup>
                            <m:r>
                              <a:rPr lang="en-US" sz="5600" i="1">
                                <a:latin typeface="Cambria Math"/>
                                <a:cs typeface="Times New Roman" pitchFamily="18" charset="0"/>
                              </a:rPr>
                              <m:t>2</m:t>
                            </m:r>
                          </m:sup>
                        </m:sSup>
                      </m:den>
                    </m:f>
                    <m:r>
                      <a:rPr lang="en-US" sz="5600" i="1">
                        <a:latin typeface="Cambria Math"/>
                        <a:cs typeface="Times New Roman" pitchFamily="18" charset="0"/>
                      </a:rPr>
                      <m:t>=</m:t>
                    </m:r>
                    <m:f>
                      <m:fPr>
                        <m:ctrlPr>
                          <a:rPr lang="en-US" sz="5600" i="1">
                            <a:latin typeface="Cambria Math" panose="02040503050406030204" pitchFamily="18" charset="0"/>
                            <a:cs typeface="Times New Roman" pitchFamily="18" charset="0"/>
                          </a:rPr>
                        </m:ctrlPr>
                      </m:fPr>
                      <m:num>
                        <m:r>
                          <a:rPr lang="en-US" sz="5600" i="1">
                            <a:latin typeface="Cambria Math"/>
                            <a:cs typeface="Times New Roman" pitchFamily="18" charset="0"/>
                          </a:rPr>
                          <m:t>4−2</m:t>
                        </m:r>
                        <m:r>
                          <a:rPr lang="en-US" sz="5600" i="1">
                            <a:latin typeface="Cambria Math"/>
                            <a:cs typeface="Times New Roman" pitchFamily="18" charset="0"/>
                          </a:rPr>
                          <m:t>𝑥</m:t>
                        </m:r>
                      </m:num>
                      <m:den>
                        <m:r>
                          <a:rPr lang="en-US" sz="5600" i="1">
                            <a:latin typeface="Cambria Math"/>
                            <a:cs typeface="Times New Roman" pitchFamily="18" charset="0"/>
                          </a:rPr>
                          <m:t>4</m:t>
                        </m:r>
                        <m:r>
                          <a:rPr lang="en-US" sz="5600" i="1">
                            <a:latin typeface="Cambria Math"/>
                            <a:cs typeface="Times New Roman" pitchFamily="18" charset="0"/>
                          </a:rPr>
                          <m:t>𝑥</m:t>
                        </m:r>
                        <m:r>
                          <a:rPr lang="en-US" sz="5600" i="1">
                            <a:latin typeface="Cambria Math"/>
                            <a:cs typeface="Times New Roman" pitchFamily="18" charset="0"/>
                          </a:rPr>
                          <m:t>−</m:t>
                        </m:r>
                        <m:sSup>
                          <m:sSupPr>
                            <m:ctrlPr>
                              <a:rPr lang="en-US" sz="5600" i="1">
                                <a:latin typeface="Cambria Math" panose="02040503050406030204" pitchFamily="18" charset="0"/>
                                <a:cs typeface="Times New Roman" pitchFamily="18" charset="0"/>
                              </a:rPr>
                            </m:ctrlPr>
                          </m:sSupPr>
                          <m:e>
                            <m:r>
                              <a:rPr lang="en-US" sz="5600" i="1">
                                <a:latin typeface="Cambria Math"/>
                                <a:cs typeface="Times New Roman" pitchFamily="18" charset="0"/>
                              </a:rPr>
                              <m:t>𝑥</m:t>
                            </m:r>
                          </m:e>
                          <m:sup>
                            <m:r>
                              <a:rPr lang="en-US" sz="5600" i="1">
                                <a:latin typeface="Cambria Math"/>
                                <a:cs typeface="Times New Roman" pitchFamily="18" charset="0"/>
                              </a:rPr>
                              <m:t>2</m:t>
                            </m:r>
                          </m:sup>
                        </m:sSup>
                      </m:den>
                    </m:f>
                  </m:oMath>
                </a14:m>
                <a:endParaRPr lang="en-US" sz="5600" dirty="0">
                  <a:latin typeface="Times New Roman" pitchFamily="18" charset="0"/>
                  <a:cs typeface="Times New Roman"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252298" y="7949972"/>
                <a:ext cx="11235190" cy="1436483"/>
              </a:xfrm>
              <a:prstGeom prst="rect">
                <a:avLst/>
              </a:prstGeom>
              <a:blipFill>
                <a:blip r:embed="rId8"/>
                <a:stretch>
                  <a:fillRect l="-2984" b="-118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582604" y="9818607"/>
                <a:ext cx="11837023" cy="1404231"/>
              </a:xfrm>
              <a:prstGeom prst="rect">
                <a:avLst/>
              </a:prstGeom>
            </p:spPr>
            <p:txBody>
              <a:bodyPr wrap="none">
                <a:spAutoFit/>
              </a:bodyPr>
              <a:lstStyle/>
              <a:p>
                <a14:m>
                  <m:oMath xmlns:m="http://schemas.openxmlformats.org/officeDocument/2006/math">
                    <m:r>
                      <a:rPr lang="en-US" sz="5400">
                        <a:latin typeface="Cambria Math"/>
                      </a:rPr>
                      <m:t>⇒</m:t>
                    </m:r>
                    <m:r>
                      <a:rPr lang="en-US" sz="5400" i="1">
                        <a:latin typeface="Cambria Math"/>
                      </a:rPr>
                      <m:t> </m:t>
                    </m:r>
                    <m:sSup>
                      <m:sSupPr>
                        <m:ctrlPr>
                          <a:rPr lang="en-US" sz="5400" i="1">
                            <a:latin typeface="Cambria Math" panose="02040503050406030204" pitchFamily="18" charset="0"/>
                          </a:rPr>
                        </m:ctrlPr>
                      </m:sSupPr>
                      <m:e>
                        <m:r>
                          <a:rPr lang="en-US" sz="5400">
                            <a:latin typeface="Cambria Math"/>
                          </a:rPr>
                          <m:t>  </m:t>
                        </m:r>
                        <m:r>
                          <a:rPr lang="vi-VN" sz="5400" i="1">
                            <a:latin typeface="Cambria Math"/>
                          </a:rPr>
                          <m:t>𝑓</m:t>
                        </m:r>
                      </m:e>
                      <m:sup>
                        <m:r>
                          <a:rPr lang="vi-VN" sz="5400">
                            <a:latin typeface="Cambria Math"/>
                          </a:rPr>
                          <m:t>′</m:t>
                        </m:r>
                      </m:sup>
                    </m:sSup>
                    <m:d>
                      <m:dPr>
                        <m:ctrlPr>
                          <a:rPr lang="en-US" sz="5400" i="1">
                            <a:latin typeface="Cambria Math" panose="02040503050406030204" pitchFamily="18" charset="0"/>
                          </a:rPr>
                        </m:ctrlPr>
                      </m:dPr>
                      <m:e>
                        <m:r>
                          <a:rPr lang="vi-VN" sz="5400" i="1">
                            <a:latin typeface="Cambria Math"/>
                          </a:rPr>
                          <m:t>𝑒</m:t>
                        </m:r>
                      </m:e>
                    </m:d>
                    <m:r>
                      <a:rPr lang="vi-VN" sz="5400">
                        <a:latin typeface="Cambria Math"/>
                      </a:rPr>
                      <m:t>=</m:t>
                    </m:r>
                    <m:f>
                      <m:fPr>
                        <m:ctrlPr>
                          <a:rPr lang="en-US" sz="5400" i="1">
                            <a:latin typeface="Cambria Math" panose="02040503050406030204" pitchFamily="18" charset="0"/>
                          </a:rPr>
                        </m:ctrlPr>
                      </m:fPr>
                      <m:num>
                        <m:r>
                          <a:rPr lang="vi-VN" sz="5400" i="1">
                            <a:latin typeface="Cambria Math"/>
                          </a:rPr>
                          <m:t>4</m:t>
                        </m:r>
                        <m:r>
                          <a:rPr lang="vi-VN" sz="5400">
                            <a:latin typeface="Cambria Math"/>
                          </a:rPr>
                          <m:t>−</m:t>
                        </m:r>
                        <m:r>
                          <a:rPr lang="vi-VN" sz="5400" i="1">
                            <a:latin typeface="Cambria Math"/>
                          </a:rPr>
                          <m:t>2</m:t>
                        </m:r>
                        <m:r>
                          <a:rPr lang="vi-VN" sz="5400" i="1">
                            <a:latin typeface="Cambria Math"/>
                          </a:rPr>
                          <m:t>𝑒</m:t>
                        </m:r>
                      </m:num>
                      <m:den>
                        <m:r>
                          <a:rPr lang="vi-VN" sz="5400" i="1">
                            <a:latin typeface="Cambria Math"/>
                          </a:rPr>
                          <m:t>4</m:t>
                        </m:r>
                        <m:r>
                          <a:rPr lang="vi-VN" sz="5400" i="1">
                            <a:latin typeface="Cambria Math"/>
                          </a:rPr>
                          <m:t>𝑒</m:t>
                        </m:r>
                        <m:r>
                          <a:rPr lang="vi-VN" sz="5400">
                            <a:latin typeface="Cambria Math"/>
                          </a:rPr>
                          <m:t>−</m:t>
                        </m:r>
                        <m:sSup>
                          <m:sSupPr>
                            <m:ctrlPr>
                              <a:rPr lang="en-US" sz="5400" i="1">
                                <a:latin typeface="Cambria Math" panose="02040503050406030204" pitchFamily="18" charset="0"/>
                              </a:rPr>
                            </m:ctrlPr>
                          </m:sSupPr>
                          <m:e>
                            <m:r>
                              <a:rPr lang="vi-VN" sz="5400" i="1">
                                <a:latin typeface="Cambria Math"/>
                              </a:rPr>
                              <m:t>𝑒</m:t>
                            </m:r>
                          </m:e>
                          <m:sup>
                            <m:r>
                              <a:rPr lang="vi-VN" sz="5400" i="1">
                                <a:latin typeface="Cambria Math"/>
                              </a:rPr>
                              <m:t>2</m:t>
                            </m:r>
                          </m:sup>
                        </m:sSup>
                      </m:den>
                    </m:f>
                  </m:oMath>
                </a14:m>
                <a:r>
                  <a:rPr lang="en-US" sz="5600" dirty="0">
                    <a:latin typeface="Times New Roman" pitchFamily="18" charset="0"/>
                    <a:cs typeface="Times New Roman" pitchFamily="18" charset="0"/>
                  </a:rPr>
                  <a:t>,</a:t>
                </a:r>
                <a:r>
                  <a:rPr lang="en-US" sz="5600" dirty="0"/>
                  <a:t> </a:t>
                </a:r>
                <a14:m>
                  <m:oMath xmlns:m="http://schemas.openxmlformats.org/officeDocument/2006/math">
                    <m:sSup>
                      <m:sSupPr>
                        <m:ctrlPr>
                          <a:rPr lang="en-US" sz="5600" i="1">
                            <a:latin typeface="Cambria Math" panose="02040503050406030204" pitchFamily="18" charset="0"/>
                          </a:rPr>
                        </m:ctrlPr>
                      </m:sSupPr>
                      <m:e>
                        <m:r>
                          <m:rPr>
                            <m:sty m:val="p"/>
                          </m:rPr>
                          <a:rPr lang="en-US" sz="5600">
                            <a:latin typeface="Cambria Math"/>
                          </a:rPr>
                          <m:t>v</m:t>
                        </m:r>
                        <m:r>
                          <a:rPr lang="en-US" sz="5600">
                            <a:latin typeface="Cambria Math"/>
                          </a:rPr>
                          <m:t>à </m:t>
                        </m:r>
                        <m:r>
                          <a:rPr lang="vi-VN" sz="5600" i="1">
                            <a:latin typeface="Cambria Math"/>
                          </a:rPr>
                          <m:t>𝑓</m:t>
                        </m:r>
                      </m:e>
                      <m:sup>
                        <m:r>
                          <a:rPr lang="vi-VN" sz="5600">
                            <a:latin typeface="Cambria Math"/>
                          </a:rPr>
                          <m:t>′</m:t>
                        </m:r>
                      </m:sup>
                    </m:sSup>
                    <m:d>
                      <m:dPr>
                        <m:ctrlPr>
                          <a:rPr lang="en-US" sz="5600" i="1">
                            <a:latin typeface="Cambria Math" panose="02040503050406030204" pitchFamily="18" charset="0"/>
                          </a:rPr>
                        </m:ctrlPr>
                      </m:dPr>
                      <m:e>
                        <m:r>
                          <a:rPr lang="vi-VN" sz="5600" i="1">
                            <a:latin typeface="Cambria Math"/>
                          </a:rPr>
                          <m:t>𝜋</m:t>
                        </m:r>
                      </m:e>
                    </m:d>
                    <m:r>
                      <a:rPr lang="vi-VN" sz="5600">
                        <a:latin typeface="Cambria Math"/>
                      </a:rPr>
                      <m:t>=</m:t>
                    </m:r>
                    <m:f>
                      <m:fPr>
                        <m:ctrlPr>
                          <a:rPr lang="en-US" sz="5600" i="1">
                            <a:latin typeface="Cambria Math" panose="02040503050406030204" pitchFamily="18" charset="0"/>
                          </a:rPr>
                        </m:ctrlPr>
                      </m:fPr>
                      <m:num>
                        <m:r>
                          <a:rPr lang="vi-VN" sz="5600" i="1">
                            <a:latin typeface="Cambria Math"/>
                          </a:rPr>
                          <m:t>4</m:t>
                        </m:r>
                        <m:r>
                          <a:rPr lang="vi-VN" sz="5600">
                            <a:latin typeface="Cambria Math"/>
                          </a:rPr>
                          <m:t>−</m:t>
                        </m:r>
                        <m:r>
                          <a:rPr lang="en-US" sz="5600">
                            <a:latin typeface="Cambria Math"/>
                          </a:rPr>
                          <m:t>2</m:t>
                        </m:r>
                        <m:r>
                          <a:rPr lang="vi-VN" sz="5600" i="1">
                            <a:latin typeface="Cambria Math"/>
                          </a:rPr>
                          <m:t>𝜋</m:t>
                        </m:r>
                      </m:num>
                      <m:den>
                        <m:sSup>
                          <m:sSupPr>
                            <m:ctrlPr>
                              <a:rPr lang="en-US" sz="5600" i="1">
                                <a:latin typeface="Cambria Math" panose="02040503050406030204" pitchFamily="18" charset="0"/>
                              </a:rPr>
                            </m:ctrlPr>
                          </m:sSupPr>
                          <m:e>
                            <m:d>
                              <m:dPr>
                                <m:ctrlPr>
                                  <a:rPr lang="en-US" sz="5600" i="1">
                                    <a:latin typeface="Cambria Math" panose="02040503050406030204" pitchFamily="18" charset="0"/>
                                  </a:rPr>
                                </m:ctrlPr>
                              </m:dPr>
                              <m:e>
                                <m:r>
                                  <a:rPr lang="vi-VN" sz="5600" i="1">
                                    <a:latin typeface="Cambria Math"/>
                                  </a:rPr>
                                  <m:t>4</m:t>
                                </m:r>
                                <m:r>
                                  <a:rPr lang="vi-VN" sz="5600" i="1">
                                    <a:latin typeface="Cambria Math"/>
                                  </a:rPr>
                                  <m:t>𝜋</m:t>
                                </m:r>
                                <m:r>
                                  <a:rPr lang="vi-VN" sz="5600">
                                    <a:latin typeface="Cambria Math"/>
                                  </a:rPr>
                                  <m:t>−</m:t>
                                </m:r>
                                <m:r>
                                  <a:rPr lang="vi-VN" sz="5600" i="1">
                                    <a:latin typeface="Cambria Math"/>
                                  </a:rPr>
                                  <m:t>𝜋</m:t>
                                </m:r>
                              </m:e>
                            </m:d>
                          </m:e>
                          <m:sup>
                            <m:r>
                              <a:rPr lang="vi-VN" sz="5600" i="1">
                                <a:latin typeface="Cambria Math"/>
                              </a:rPr>
                              <m:t>2</m:t>
                            </m:r>
                          </m:sup>
                        </m:sSup>
                      </m:den>
                    </m:f>
                  </m:oMath>
                </a14:m>
                <a:r>
                  <a:rPr lang="en-US" sz="5600" dirty="0">
                    <a:latin typeface="Times New Roman" pitchFamily="18" charset="0"/>
                    <a:cs typeface="Times New Roman"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582604" y="9818607"/>
                <a:ext cx="11837023" cy="1404231"/>
              </a:xfrm>
              <a:prstGeom prst="rect">
                <a:avLst/>
              </a:prstGeom>
              <a:blipFill rotWithShape="1">
                <a:blip r:embed="rId9"/>
                <a:stretch>
                  <a:fillRect t="-870" b="-6087"/>
                </a:stretch>
              </a:blipFill>
            </p:spPr>
            <p:txBody>
              <a:bodyPr/>
              <a:lstStyle/>
              <a:p>
                <a:r>
                  <a:rPr lang="en-US">
                    <a:noFill/>
                  </a:rPr>
                  <a:t> </a:t>
                </a:r>
              </a:p>
            </p:txBody>
          </p:sp>
        </mc:Fallback>
      </mc:AlternateContent>
    </p:spTree>
    <p:extLst>
      <p:ext uri="{BB962C8B-B14F-4D97-AF65-F5344CB8AC3E}">
        <p14:creationId xmlns:p14="http://schemas.microsoft.com/office/powerpoint/2010/main" val="181660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00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wipe(down)">
                                      <p:cBhvr>
                                        <p:cTn id="13" dur="500"/>
                                        <p:tgtEl>
                                          <p:spTgt spid="8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500"/>
                                  </p:stCondLst>
                                  <p:childTnLst>
                                    <p:set>
                                      <p:cBhvr>
                                        <p:cTn id="27" dur="1" fill="hold">
                                          <p:stCondLst>
                                            <p:cond delay="0"/>
                                          </p:stCondLst>
                                        </p:cTn>
                                        <p:tgtEl>
                                          <p:spTgt spid="67"/>
                                        </p:tgtEl>
                                        <p:attrNameLst>
                                          <p:attrName>style.visibility</p:attrName>
                                        </p:attrNameLst>
                                      </p:cBhvr>
                                      <p:to>
                                        <p:strVal val="visible"/>
                                      </p:to>
                                    </p:set>
                                    <p:animEffect transition="in" filter="wipe(down)">
                                      <p:cBhvr>
                                        <p:cTn id="28"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67" grpId="0" animBg="1"/>
      <p:bldP spid="12"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70577" y="6523871"/>
            <a:ext cx="23669800" cy="7116600"/>
            <a:chOff x="184495" y="3636278"/>
            <a:chExt cx="11834900" cy="3558300"/>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36278"/>
              <a:ext cx="2342698" cy="507832"/>
              <a:chOff x="1275608" y="6239450"/>
              <a:chExt cx="4592537" cy="922705"/>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182880" tIns="91440" rIns="182880" bIns="91440" numCol="1" anchor="t" anchorCtr="0" compatLnSpc="1">
                <a:prstTxWarp prst="textNoShape">
                  <a:avLst/>
                </a:prstTxWarp>
              </a:bodyPr>
              <a:lstStyle/>
              <a:p>
                <a:endParaRPr lang="en-US" sz="6400"/>
              </a:p>
            </p:txBody>
          </p:sp>
          <p:sp>
            <p:nvSpPr>
              <p:cNvPr id="8" name="TextBox 7"/>
              <p:cNvSpPr txBox="1"/>
              <p:nvPr/>
            </p:nvSpPr>
            <p:spPr>
              <a:xfrm>
                <a:off x="2187353" y="6239450"/>
                <a:ext cx="2633702" cy="922705"/>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182880" tIns="91440" rIns="182880" bIns="91440" numCol="1" anchor="t" anchorCtr="0" compatLnSpc="1">
                <a:prstTxWarp prst="textNoShape">
                  <a:avLst/>
                </a:prstTxWarp>
              </a:bodyPr>
              <a:lstStyle/>
              <a:p>
                <a:endParaRPr lang="en-US" sz="6400"/>
              </a:p>
            </p:txBody>
          </p:sp>
        </p:grpSp>
      </p:grpSp>
      <p:grpSp>
        <p:nvGrpSpPr>
          <p:cNvPr id="20" name="Group 19"/>
          <p:cNvGrpSpPr/>
          <p:nvPr/>
        </p:nvGrpSpPr>
        <p:grpSpPr>
          <a:xfrm>
            <a:off x="295699" y="-134469"/>
            <a:ext cx="24884160" cy="4010536"/>
            <a:chOff x="534987" y="1559706"/>
            <a:chExt cx="23384984" cy="3363199"/>
          </a:xfrm>
        </p:grpSpPr>
        <p:grpSp>
          <p:nvGrpSpPr>
            <p:cNvPr id="21" name="Group 20"/>
            <p:cNvGrpSpPr/>
            <p:nvPr/>
          </p:nvGrpSpPr>
          <p:grpSpPr>
            <a:xfrm>
              <a:off x="534987" y="1869705"/>
              <a:ext cx="23340848" cy="3053200"/>
              <a:chOff x="534987" y="1647866"/>
              <a:chExt cx="23340848" cy="3053200"/>
            </a:xfrm>
          </p:grpSpPr>
          <p:sp>
            <p:nvSpPr>
              <p:cNvPr id="25" name="Rounded Rectangle 24"/>
              <p:cNvSpPr/>
              <p:nvPr/>
            </p:nvSpPr>
            <p:spPr bwMode="auto">
              <a:xfrm>
                <a:off x="755649" y="1720892"/>
                <a:ext cx="23120186" cy="298017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31" name="TextBox 13"/>
                <p:cNvSpPr txBox="1">
                  <a:spLocks noChangeArrowheads="1"/>
                </p:cNvSpPr>
                <p:nvPr/>
              </p:nvSpPr>
              <p:spPr bwMode="auto">
                <a:xfrm>
                  <a:off x="1470385" y="1653394"/>
                  <a:ext cx="2406066" cy="8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27</a:t>
                  </a:r>
                </a:p>
              </p:txBody>
            </p:sp>
          </p:grpSp>
        </p:grpSp>
        <mc:AlternateContent xmlns:mc="http://schemas.openxmlformats.org/markup-compatibility/2006" xmlns:a14="http://schemas.microsoft.com/office/drawing/2010/main">
          <mc:Choice Requires="a14">
            <p:sp>
              <p:nvSpPr>
                <p:cNvPr id="23" name="Rectangle 22"/>
                <p:cNvSpPr/>
                <p:nvPr/>
              </p:nvSpPr>
              <p:spPr>
                <a:xfrm>
                  <a:off x="3791390" y="1559706"/>
                  <a:ext cx="20128581" cy="3200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365778" tIns="182890" rIns="365778" bIns="182890">
                  <a:spAutoFit/>
                </a:bodyPr>
                <a:lstStyle/>
                <a:p>
                  <a:pPr>
                    <a:lnSpc>
                      <a:spcPct val="150000"/>
                    </a:lnSpc>
                  </a:pPr>
                  <a:r>
                    <a:rPr lang="en-US" sz="5600" dirty="0">
                      <a:latin typeface="Times New Roman" pitchFamily="18" charset="0"/>
                      <a:cs typeface="Times New Roman" pitchFamily="18" charset="0"/>
                    </a:rPr>
                    <a:t>Cho </a:t>
                  </a:r>
                  <a:r>
                    <a:rPr lang="en-US" sz="5600" dirty="0" err="1">
                      <a:latin typeface="Times New Roman" pitchFamily="18" charset="0"/>
                      <a:cs typeface="Times New Roman" pitchFamily="18" charset="0"/>
                    </a:rPr>
                    <a:t>ba</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số</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thực</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dương</a:t>
                  </a:r>
                  <a:r>
                    <a:rPr lang="en-US" sz="5600" dirty="0">
                      <a:latin typeface="Times New Roman" pitchFamily="18" charset="0"/>
                      <a:cs typeface="Times New Roman" pitchFamily="18" charset="0"/>
                    </a:rPr>
                    <a:t> </a:t>
                  </a:r>
                  <a14:m>
                    <m:oMath xmlns:m="http://schemas.openxmlformats.org/officeDocument/2006/math">
                      <m:r>
                        <a:rPr lang="en-US" sz="5600" i="1">
                          <a:latin typeface="Cambria Math"/>
                        </a:rPr>
                        <m:t>𝑎</m:t>
                      </m:r>
                      <m:r>
                        <a:rPr lang="en-US" sz="5600" i="1">
                          <a:latin typeface="Cambria Math"/>
                        </a:rPr>
                        <m:t>,</m:t>
                      </m:r>
                      <m:r>
                        <a:rPr lang="en-US" sz="5600" i="1">
                          <a:latin typeface="Cambria Math"/>
                        </a:rPr>
                        <m:t>𝑏</m:t>
                      </m:r>
                      <m:r>
                        <a:rPr lang="en-US" sz="5600" i="1">
                          <a:latin typeface="Cambria Math"/>
                        </a:rPr>
                        <m:t>,</m:t>
                      </m:r>
                      <m:r>
                        <a:rPr lang="en-US" sz="5600" i="1">
                          <a:latin typeface="Cambria Math"/>
                        </a:rPr>
                        <m:t>𝑐</m:t>
                      </m:r>
                    </m:oMath>
                  </a14:m>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khác</a:t>
                  </a:r>
                  <a:r>
                    <a:rPr lang="en-US" sz="5600" dirty="0">
                      <a:latin typeface="Times New Roman" pitchFamily="18" charset="0"/>
                      <a:cs typeface="Times New Roman" pitchFamily="18" charset="0"/>
                    </a:rPr>
                    <a:t> 1. </a:t>
                  </a:r>
                  <a:r>
                    <a:rPr lang="en-US" sz="5600" dirty="0" err="1">
                      <a:latin typeface="Times New Roman" pitchFamily="18" charset="0"/>
                      <a:cs typeface="Times New Roman" pitchFamily="18" charset="0"/>
                    </a:rPr>
                    <a:t>Đồ</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thị</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các</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hàm</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số</a:t>
                  </a:r>
                  <a:r>
                    <a:rPr lang="en-US" sz="5600" dirty="0">
                      <a:latin typeface="Times New Roman" pitchFamily="18" charset="0"/>
                      <a:cs typeface="Times New Roman" pitchFamily="18" charset="0"/>
                    </a:rPr>
                    <a:t> </a:t>
                  </a:r>
                  <a14:m>
                    <m:oMath xmlns:m="http://schemas.openxmlformats.org/officeDocument/2006/math">
                      <m:r>
                        <a:rPr lang="en-US" sz="5600" i="1">
                          <a:latin typeface="Cambria Math"/>
                        </a:rPr>
                        <m:t>𝑦</m:t>
                      </m:r>
                      <m:r>
                        <a:rPr lang="en-US" sz="5600" i="1">
                          <a:latin typeface="Cambria Math"/>
                        </a:rPr>
                        <m:t>=</m:t>
                      </m:r>
                      <m:func>
                        <m:funcPr>
                          <m:ctrlPr>
                            <a:rPr lang="en-US" sz="5600" i="1">
                              <a:latin typeface="Cambria Math" panose="02040503050406030204" pitchFamily="18" charset="0"/>
                            </a:rPr>
                          </m:ctrlPr>
                        </m:funcPr>
                        <m:fName>
                          <m:sSub>
                            <m:sSubPr>
                              <m:ctrlPr>
                                <a:rPr lang="en-US" sz="5600" i="1">
                                  <a:latin typeface="Cambria Math" panose="02040503050406030204" pitchFamily="18" charset="0"/>
                                </a:rPr>
                              </m:ctrlPr>
                            </m:sSubPr>
                            <m:e>
                              <m:r>
                                <a:rPr lang="en-US" sz="5600" i="1">
                                  <a:latin typeface="Cambria Math"/>
                                </a:rPr>
                                <m:t>𝑙𝑜𝑔</m:t>
                              </m:r>
                            </m:e>
                            <m:sub>
                              <m:r>
                                <a:rPr lang="en-US" sz="5600" i="1">
                                  <a:latin typeface="Cambria Math"/>
                                </a:rPr>
                                <m:t>𝑎</m:t>
                              </m:r>
                            </m:sub>
                          </m:sSub>
                        </m:fName>
                        <m:e>
                          <m:r>
                            <a:rPr lang="en-US" sz="5600" i="1">
                              <a:latin typeface="Cambria Math"/>
                            </a:rPr>
                            <m:t>𝑥</m:t>
                          </m:r>
                        </m:e>
                      </m:func>
                      <m:r>
                        <a:rPr lang="en-US" sz="5600" i="1">
                          <a:latin typeface="Cambria Math"/>
                        </a:rPr>
                        <m:t>,</m:t>
                      </m:r>
                    </m:oMath>
                  </a14:m>
                  <a:r>
                    <a:rPr lang="en-US" sz="5600" dirty="0">
                      <a:latin typeface="Times New Roman" pitchFamily="18" charset="0"/>
                      <a:cs typeface="Times New Roman" pitchFamily="18" charset="0"/>
                    </a:rPr>
                    <a:t> được </a:t>
                  </a:r>
                  <a:r>
                    <a:rPr lang="en-US" sz="5600" dirty="0" err="1">
                      <a:latin typeface="Times New Roman" pitchFamily="18" charset="0"/>
                      <a:cs typeface="Times New Roman" pitchFamily="18" charset="0"/>
                    </a:rPr>
                    <a:t>cho</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trong</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hình</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vẽ</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bên</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dưới</a:t>
                  </a:r>
                  <a:r>
                    <a:rPr lang="en-US" sz="5600" dirty="0">
                      <a:latin typeface="Times New Roman" pitchFamily="18" charset="0"/>
                      <a:cs typeface="Times New Roman" pitchFamily="18" charset="0"/>
                    </a:rPr>
                    <a:t>.</a:t>
                  </a:r>
                </a:p>
                <a:p>
                  <a:pPr lvl="0"/>
                  <a:r>
                    <a:rPr lang="en-US" sz="5600" dirty="0">
                      <a:latin typeface="Times New Roman" pitchFamily="18" charset="0"/>
                      <a:cs typeface="Times New Roman" pitchFamily="18" charset="0"/>
                    </a:rPr>
                    <a:t>Mệnh </a:t>
                  </a:r>
                  <a:r>
                    <a:rPr lang="en-US" sz="5600" dirty="0" err="1">
                      <a:latin typeface="Times New Roman" pitchFamily="18" charset="0"/>
                      <a:cs typeface="Times New Roman" pitchFamily="18" charset="0"/>
                    </a:rPr>
                    <a:t>đề</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nào</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dưới</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đây</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đúng</a:t>
                  </a:r>
                  <a:r>
                    <a:rPr lang="en-US" sz="5600" dirty="0">
                      <a:latin typeface="Times New Roman" pitchFamily="18" charset="0"/>
                      <a:cs typeface="Times New Roman" pitchFamily="18" charset="0"/>
                    </a:rPr>
                    <a:t>?</a:t>
                  </a:r>
                </a:p>
              </p:txBody>
            </p:sp>
          </mc:Choice>
          <mc:Fallback xmlns="">
            <p:sp>
              <p:nvSpPr>
                <p:cNvPr id="23" name="Rectangle 22"/>
                <p:cNvSpPr>
                  <a:spLocks noRot="1" noChangeAspect="1" noMove="1" noResize="1" noEditPoints="1" noAdjustHandles="1" noChangeArrowheads="1" noChangeShapeType="1" noTextEdit="1"/>
                </p:cNvSpPr>
                <p:nvPr/>
              </p:nvSpPr>
              <p:spPr>
                <a:xfrm>
                  <a:off x="3791390" y="1559706"/>
                  <a:ext cx="20128581" cy="3200440"/>
                </a:xfrm>
                <a:prstGeom prst="rect">
                  <a:avLst/>
                </a:prstGeom>
                <a:blipFill>
                  <a:blip r:embed="rId2"/>
                  <a:stretch>
                    <a:fillRect l="-313" b="-543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12854559" y="7089595"/>
                <a:ext cx="10845228" cy="1578865"/>
              </a:xfrm>
              <a:prstGeom prst="rect">
                <a:avLst/>
              </a:prstGeom>
              <a:noFill/>
            </p:spPr>
            <p:txBody>
              <a:bodyPr wrap="square" lIns="182852" tIns="91426" rIns="182852" bIns="91426" rtlCol="0">
                <a:spAutoFit/>
              </a:bodyPr>
              <a:lstStyle/>
              <a:p>
                <a:pPr algn="just">
                  <a:lnSpc>
                    <a:spcPct val="115000"/>
                  </a:lnSpc>
                  <a:spcAft>
                    <a:spcPts val="1600"/>
                  </a:spcAft>
                </a:pPr>
                <a14:m>
                  <m:oMathPara xmlns:m="http://schemas.openxmlformats.org/officeDocument/2006/math">
                    <m:oMathParaPr>
                      <m:jc m:val="left"/>
                    </m:oMathParaPr>
                    <m:oMath xmlns:m="http://schemas.openxmlformats.org/officeDocument/2006/math">
                      <m:r>
                        <m:rPr>
                          <m:nor/>
                        </m:rPr>
                        <a:rPr lang="en-US" sz="6400" dirty="0">
                          <a:latin typeface="Times New Roman" panose="02020603050405020304" pitchFamily="18" charset="0"/>
                          <a:ea typeface="Times New Roman" panose="02020603050405020304" pitchFamily="18" charset="0"/>
                        </a:rPr>
                        <m:t>T</m:t>
                      </m:r>
                      <m:r>
                        <m:rPr>
                          <m:nor/>
                        </m:rPr>
                        <a:rPr lang="en-US" sz="6400" dirty="0">
                          <a:latin typeface="Times New Roman" panose="02020603050405020304" pitchFamily="18" charset="0"/>
                          <a:ea typeface="Times New Roman" panose="02020603050405020304" pitchFamily="18" charset="0"/>
                        </a:rPr>
                        <m:t>ừ đồ </m:t>
                      </m:r>
                      <m:r>
                        <m:rPr>
                          <m:nor/>
                        </m:rPr>
                        <a:rPr lang="en-US" sz="6400" dirty="0">
                          <a:latin typeface="Times New Roman" panose="02020603050405020304" pitchFamily="18" charset="0"/>
                          <a:ea typeface="Times New Roman" panose="02020603050405020304" pitchFamily="18" charset="0"/>
                        </a:rPr>
                        <m:t>th</m:t>
                      </m:r>
                      <m:r>
                        <m:rPr>
                          <m:nor/>
                        </m:rPr>
                        <a:rPr lang="en-US" sz="6400" dirty="0">
                          <a:latin typeface="Times New Roman" panose="02020603050405020304" pitchFamily="18" charset="0"/>
                          <a:ea typeface="Times New Roman" panose="02020603050405020304" pitchFamily="18" charset="0"/>
                        </a:rPr>
                        <m:t>ị </m:t>
                      </m:r>
                      <m:r>
                        <a:rPr lang="en-US" sz="6400" i="1">
                          <a:latin typeface="Cambria Math"/>
                        </a:rPr>
                        <m:t>𝑦</m:t>
                      </m:r>
                      <m:r>
                        <a:rPr lang="en-US" sz="6400" i="1">
                          <a:latin typeface="Cambria Math"/>
                        </a:rPr>
                        <m:t>=</m:t>
                      </m:r>
                      <m:sSup>
                        <m:sSupPr>
                          <m:ctrlPr>
                            <a:rPr lang="en-US" sz="6400" i="1">
                              <a:latin typeface="Cambria Math" panose="02040503050406030204" pitchFamily="18" charset="0"/>
                            </a:rPr>
                          </m:ctrlPr>
                        </m:sSupPr>
                        <m:e>
                          <m:r>
                            <a:rPr lang="en-US" sz="6400" i="1">
                              <a:latin typeface="Cambria Math"/>
                            </a:rPr>
                            <m:t>𝑐</m:t>
                          </m:r>
                        </m:e>
                        <m:sup>
                          <m:r>
                            <a:rPr lang="en-US" sz="6400" i="1">
                              <a:latin typeface="Cambria Math"/>
                            </a:rPr>
                            <m:t>𝑥</m:t>
                          </m:r>
                        </m:sup>
                      </m:sSup>
                      <m:r>
                        <a:rPr lang="en-US" sz="6400" i="1">
                          <a:latin typeface="Cambria Math"/>
                        </a:rPr>
                        <m:t> </m:t>
                      </m:r>
                      <m:r>
                        <a:rPr lang="en-US" sz="6400" i="1">
                          <a:latin typeface="Cambria Math"/>
                        </a:rPr>
                        <m:t>𝑡𝑎</m:t>
                      </m:r>
                      <m:r>
                        <a:rPr lang="en-US" sz="6400" i="1">
                          <a:latin typeface="Cambria Math"/>
                        </a:rPr>
                        <m:t> </m:t>
                      </m:r>
                      <m:r>
                        <a:rPr lang="en-US" sz="6400" i="1">
                          <a:latin typeface="Cambria Math"/>
                        </a:rPr>
                        <m:t>𝑐</m:t>
                      </m:r>
                      <m:r>
                        <a:rPr lang="en-US" sz="6400" i="1">
                          <a:latin typeface="Cambria Math"/>
                        </a:rPr>
                        <m:t>ó </m:t>
                      </m:r>
                      <m:r>
                        <a:rPr lang="en-US" sz="6400" i="1">
                          <a:latin typeface="Cambria Math"/>
                        </a:rPr>
                        <m:t>𝑐</m:t>
                      </m:r>
                      <m:r>
                        <a:rPr lang="en-US" sz="6400" i="1">
                          <a:latin typeface="Cambria Math"/>
                        </a:rPr>
                        <m:t>&lt;1</m:t>
                      </m:r>
                    </m:oMath>
                  </m:oMathPara>
                </a14:m>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12854559" y="7089595"/>
                <a:ext cx="10845228" cy="15788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3228999" y="8370418"/>
                <a:ext cx="5835428" cy="1317255"/>
              </a:xfrm>
              <a:prstGeom prst="rect">
                <a:avLst/>
              </a:prstGeom>
              <a:noFill/>
            </p:spPr>
            <p:txBody>
              <a:bodyPr wrap="square" lIns="182852" tIns="91426" rIns="182852" bIns="91426" rtlCol="0">
                <a:spAutoFit/>
              </a:bodyPr>
              <a:lstStyle/>
              <a:p>
                <a:pPr algn="just">
                  <a:lnSpc>
                    <a:spcPct val="115000"/>
                  </a:lnSpc>
                  <a:spcAft>
                    <a:spcPts val="1600"/>
                  </a:spcAft>
                </a:pPr>
                <a14:m>
                  <m:oMath xmlns:m="http://schemas.openxmlformats.org/officeDocument/2006/math">
                    <m:r>
                      <a:rPr lang="en-US" sz="6000" i="1">
                        <a:latin typeface="Cambria Math"/>
                        <a:ea typeface="Times New Roman" panose="02020603050405020304" pitchFamily="18" charset="0"/>
                        <a:cs typeface="Times New Roman" panose="02020603050405020304" pitchFamily="18" charset="0"/>
                      </a:rPr>
                      <m:t>𝑦</m:t>
                    </m:r>
                    <m:r>
                      <a:rPr lang="en-US" sz="6000" i="1">
                        <a:latin typeface="Cambria Math"/>
                        <a:ea typeface="Times New Roman" panose="02020603050405020304" pitchFamily="18" charset="0"/>
                        <a:cs typeface="Times New Roman" panose="02020603050405020304" pitchFamily="18" charset="0"/>
                      </a:rPr>
                      <m:t>=</m:t>
                    </m:r>
                    <m:sSup>
                      <m:sSupPr>
                        <m:ctrlPr>
                          <a:rPr lang="en-US" sz="6000" i="1">
                            <a:latin typeface="Cambria Math" panose="02040503050406030204" pitchFamily="18" charset="0"/>
                          </a:rPr>
                        </m:ctrlPr>
                      </m:sSupPr>
                      <m:e>
                        <m:r>
                          <a:rPr lang="en-US" sz="6000" i="1">
                            <a:latin typeface="Cambria Math"/>
                          </a:rPr>
                          <m:t>𝑏</m:t>
                        </m:r>
                      </m:e>
                      <m:sup>
                        <m:r>
                          <a:rPr lang="en-US" sz="6000" i="1">
                            <a:latin typeface="Cambria Math"/>
                          </a:rPr>
                          <m:t>𝑥</m:t>
                        </m:r>
                      </m:sup>
                    </m:sSup>
                  </m:oMath>
                </a14:m>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6400" i="1" dirty="0" smtClean="0">
                        <a:latin typeface="Cambria Math"/>
                        <a:ea typeface="Times New Roman" panose="02020603050405020304" pitchFamily="18" charset="0"/>
                        <a:cs typeface="Times New Roman" panose="02020603050405020304" pitchFamily="18" charset="0"/>
                      </a:rPr>
                      <m:t>𝑏</m:t>
                    </m:r>
                    <m:r>
                      <a:rPr lang="en-US" sz="6400" i="1" dirty="0" smtClean="0">
                        <a:latin typeface="Cambria Math"/>
                        <a:ea typeface="Times New Roman" panose="02020603050405020304" pitchFamily="18" charset="0"/>
                        <a:cs typeface="Times New Roman" panose="02020603050405020304" pitchFamily="18" charset="0"/>
                      </a:rPr>
                      <m:t>&gt;1</m:t>
                    </m:r>
                  </m:oMath>
                </a14:m>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3228999" y="8370418"/>
                <a:ext cx="5835428" cy="1317255"/>
              </a:xfrm>
              <a:prstGeom prst="rect">
                <a:avLst/>
              </a:prstGeom>
              <a:blipFill rotWithShape="1">
                <a:blip r:embed="rId4"/>
                <a:stretch>
                  <a:fillRect t="-7407" b="-22685"/>
                </a:stretch>
              </a:blipFill>
            </p:spPr>
            <p:txBody>
              <a:bodyPr/>
              <a:lstStyle/>
              <a:p>
                <a:r>
                  <a:rPr lang="en-US">
                    <a:noFill/>
                  </a:rPr>
                  <a:t> </a:t>
                </a:r>
              </a:p>
            </p:txBody>
          </p:sp>
        </mc:Fallback>
      </mc:AlternateContent>
      <p:grpSp>
        <p:nvGrpSpPr>
          <p:cNvPr id="2" name="Group 1"/>
          <p:cNvGrpSpPr/>
          <p:nvPr/>
        </p:nvGrpSpPr>
        <p:grpSpPr>
          <a:xfrm>
            <a:off x="495952" y="4160175"/>
            <a:ext cx="23676282" cy="2233010"/>
            <a:chOff x="247181" y="2080087"/>
            <a:chExt cx="11838141" cy="1116505"/>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2080090"/>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49" name="Oval 48"/>
          <p:cNvSpPr/>
          <p:nvPr/>
        </p:nvSpPr>
        <p:spPr>
          <a:xfrm>
            <a:off x="17988472" y="4717044"/>
            <a:ext cx="1092232" cy="1037395"/>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rtlCol="0" anchor="ctr"/>
          <a:lstStyle/>
          <a:p>
            <a:pPr algn="ctr"/>
            <a:r>
              <a:rPr lang="en-US" sz="6400" b="1">
                <a:latin typeface="Tahoma" pitchFamily="34" charset="0"/>
                <a:ea typeface="Tahoma" pitchFamily="34" charset="0"/>
                <a:cs typeface="Tahoma" pitchFamily="34" charset="0"/>
              </a:rPr>
              <a:t>D </a:t>
            </a:r>
            <a:endParaRPr lang="en-US" sz="6400" dirty="0"/>
          </a:p>
        </p:txBody>
      </p:sp>
      <mc:AlternateContent xmlns:mc="http://schemas.openxmlformats.org/markup-compatibility/2006" xmlns:a14="http://schemas.microsoft.com/office/drawing/2010/main">
        <mc:Choice Requires="a14">
          <p:sp>
            <p:nvSpPr>
              <p:cNvPr id="67" name="Rectangle 66"/>
              <p:cNvSpPr/>
              <p:nvPr/>
            </p:nvSpPr>
            <p:spPr>
              <a:xfrm>
                <a:off x="13071442" y="10918900"/>
                <a:ext cx="11231808" cy="1292633"/>
              </a:xfrm>
              <a:prstGeom prst="rect">
                <a:avLst/>
              </a:prstGeom>
              <a:noFill/>
            </p:spPr>
            <p:txBody>
              <a:bodyPr wrap="square" lIns="182852" tIns="91426" rIns="182852" bIns="91426" rtlCol="0">
                <a:spAutoFit/>
              </a:bodyPr>
              <a:lstStyle/>
              <a:p>
                <a:pPr/>
                <a14:m>
                  <m:oMathPara xmlns:m="http://schemas.openxmlformats.org/officeDocument/2006/math">
                    <m:oMathParaPr>
                      <m:jc m:val="centerGroup"/>
                    </m:oMathParaPr>
                    <m:oMath xmlns:m="http://schemas.openxmlformats.org/officeDocument/2006/math">
                      <m:r>
                        <a:rPr lang="en-US" sz="7200" i="1">
                          <a:latin typeface="Cambria Math"/>
                          <a:ea typeface="Times New Roman" panose="02020603050405020304" pitchFamily="18" charset="0"/>
                          <a:cs typeface="Times New Roman" panose="02020603050405020304" pitchFamily="18" charset="0"/>
                        </a:rPr>
                        <m:t>𝑇𝑎</m:t>
                      </m:r>
                      <m:r>
                        <a:rPr lang="en-US" sz="7200" i="1">
                          <a:latin typeface="Cambria Math"/>
                          <a:ea typeface="Times New Roman" panose="02020603050405020304" pitchFamily="18" charset="0"/>
                          <a:cs typeface="Times New Roman" panose="02020603050405020304" pitchFamily="18" charset="0"/>
                        </a:rPr>
                        <m:t> </m:t>
                      </m:r>
                      <m:r>
                        <a:rPr lang="en-US" sz="7200" i="1">
                          <a:latin typeface="Cambria Math"/>
                          <a:ea typeface="Times New Roman" panose="02020603050405020304" pitchFamily="18" charset="0"/>
                          <a:cs typeface="Times New Roman" panose="02020603050405020304" pitchFamily="18" charset="0"/>
                        </a:rPr>
                        <m:t>𝑙</m:t>
                      </m:r>
                      <m:r>
                        <a:rPr lang="en-US" sz="7200" i="1">
                          <a:latin typeface="Cambria Math"/>
                          <a:ea typeface="Times New Roman" panose="02020603050405020304" pitchFamily="18" charset="0"/>
                          <a:cs typeface="Times New Roman" panose="02020603050405020304" pitchFamily="18" charset="0"/>
                        </a:rPr>
                        <m:t>ạ</m:t>
                      </m:r>
                      <m:r>
                        <a:rPr lang="en-US" sz="7200" i="1">
                          <a:latin typeface="Cambria Math"/>
                          <a:ea typeface="Times New Roman" panose="02020603050405020304" pitchFamily="18" charset="0"/>
                          <a:cs typeface="Times New Roman" panose="02020603050405020304" pitchFamily="18" charset="0"/>
                        </a:rPr>
                        <m:t>𝑖</m:t>
                      </m:r>
                      <m:r>
                        <a:rPr lang="en-US" sz="7200" i="1">
                          <a:latin typeface="Cambria Math"/>
                          <a:ea typeface="Times New Roman" panose="02020603050405020304" pitchFamily="18" charset="0"/>
                          <a:cs typeface="Times New Roman" panose="02020603050405020304" pitchFamily="18" charset="0"/>
                        </a:rPr>
                        <m:t> </m:t>
                      </m:r>
                      <m:r>
                        <a:rPr lang="en-US" sz="7200" i="1">
                          <a:latin typeface="Cambria Math"/>
                          <a:ea typeface="Times New Roman" panose="02020603050405020304" pitchFamily="18" charset="0"/>
                          <a:cs typeface="Times New Roman" panose="02020603050405020304" pitchFamily="18" charset="0"/>
                        </a:rPr>
                        <m:t>𝑐</m:t>
                      </m:r>
                      <m:r>
                        <a:rPr lang="en-US" sz="7200" i="1">
                          <a:latin typeface="Cambria Math"/>
                          <a:ea typeface="Times New Roman" panose="02020603050405020304" pitchFamily="18" charset="0"/>
                          <a:cs typeface="Times New Roman" panose="02020603050405020304" pitchFamily="18" charset="0"/>
                        </a:rPr>
                        <m:t>ó </m:t>
                      </m:r>
                      <m:r>
                        <m:rPr>
                          <m:sty m:val="p"/>
                        </m:rPr>
                        <a:rPr lang="en-US" sz="7200">
                          <a:latin typeface="Cambria Math"/>
                          <a:ea typeface="Times New Roman" panose="02020603050405020304" pitchFamily="18" charset="0"/>
                          <a:cs typeface="Times New Roman" panose="02020603050405020304" pitchFamily="18" charset="0"/>
                        </a:rPr>
                        <m:t>MN</m:t>
                      </m:r>
                      <m:r>
                        <a:rPr lang="en-US" sz="7200">
                          <a:latin typeface="Cambria Math"/>
                          <a:ea typeface="Times New Roman" panose="02020603050405020304" pitchFamily="18" charset="0"/>
                          <a:cs typeface="Times New Roman" panose="02020603050405020304" pitchFamily="18" charset="0"/>
                        </a:rPr>
                        <m:t>&lt;</m:t>
                      </m:r>
                      <m:r>
                        <m:rPr>
                          <m:sty m:val="p"/>
                        </m:rPr>
                        <a:rPr lang="en-US" sz="7200">
                          <a:latin typeface="Cambria Math"/>
                          <a:ea typeface="Times New Roman" panose="02020603050405020304" pitchFamily="18" charset="0"/>
                          <a:cs typeface="Times New Roman" panose="02020603050405020304" pitchFamily="18" charset="0"/>
                        </a:rPr>
                        <m:t>PQ</m:t>
                      </m:r>
                      <m:r>
                        <a:rPr lang="en-US" sz="6600">
                          <a:latin typeface="Cambria Math"/>
                        </a:rPr>
                        <m:t>⇒</m:t>
                      </m:r>
                      <m:r>
                        <a:rPr lang="en-US" sz="7200" i="1">
                          <a:latin typeface="Cambria Math"/>
                          <a:ea typeface="Cambria Math"/>
                          <a:cs typeface="Times New Roman" panose="02020603050405020304" pitchFamily="18" charset="0"/>
                        </a:rPr>
                        <m:t>𝑎</m:t>
                      </m:r>
                      <m:r>
                        <a:rPr lang="en-US" sz="7200" i="1">
                          <a:latin typeface="Cambria Math"/>
                          <a:ea typeface="Cambria Math"/>
                          <a:cs typeface="Times New Roman" panose="02020603050405020304" pitchFamily="18" charset="0"/>
                        </a:rPr>
                        <m:t>&gt;</m:t>
                      </m:r>
                      <m:r>
                        <a:rPr lang="en-US" sz="7200" i="1">
                          <a:latin typeface="Cambria Math"/>
                          <a:ea typeface="Cambria Math"/>
                          <a:cs typeface="Times New Roman" panose="02020603050405020304" pitchFamily="18" charset="0"/>
                        </a:rPr>
                        <m:t>𝑏</m:t>
                      </m:r>
                    </m:oMath>
                  </m:oMathPara>
                </a14:m>
                <a:endParaRPr lang="en-US" sz="6400" dirty="0"/>
              </a:p>
            </p:txBody>
          </p:sp>
        </mc:Choice>
        <mc:Fallback xmlns="">
          <p:sp>
            <p:nvSpPr>
              <p:cNvPr id="67" name="Rectangle 66"/>
              <p:cNvSpPr>
                <a:spLocks noRot="1" noChangeAspect="1" noMove="1" noResize="1" noEditPoints="1" noAdjustHandles="1" noChangeArrowheads="1" noChangeShapeType="1" noTextEdit="1"/>
              </p:cNvSpPr>
              <p:nvPr/>
            </p:nvSpPr>
            <p:spPr>
              <a:xfrm>
                <a:off x="13071442" y="10918900"/>
                <a:ext cx="11231808" cy="1292633"/>
              </a:xfrm>
              <a:prstGeom prst="rect">
                <a:avLst/>
              </a:prstGeom>
              <a:blipFill rotWithShape="1">
                <a:blip r:embed="rId5"/>
                <a:stretch>
                  <a:fillRect/>
                </a:stretch>
              </a:blipFill>
            </p:spPr>
            <p:txBody>
              <a:bodyPr/>
              <a:lstStyle/>
              <a:p>
                <a:r>
                  <a:rPr lang="en-US">
                    <a:noFill/>
                  </a:rPr>
                  <a:t> </a:t>
                </a:r>
              </a:p>
            </p:txBody>
          </p:sp>
        </mc:Fallback>
      </mc:AlternateContent>
      <p:pic>
        <p:nvPicPr>
          <p:cNvPr id="7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8387" y="7089594"/>
            <a:ext cx="7369266" cy="655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Rectangle 2"/>
              <p:cNvSpPr/>
              <p:nvPr/>
            </p:nvSpPr>
            <p:spPr>
              <a:xfrm>
                <a:off x="1642930" y="4670613"/>
                <a:ext cx="4531642" cy="1107975"/>
              </a:xfrm>
              <a:prstGeom prst="rect">
                <a:avLst/>
              </a:prstGeom>
            </p:spPr>
            <p:txBody>
              <a:bodyPr wrap="square" lIns="91422" tIns="45710" rIns="91422" bIns="45710">
                <a:spAutoFit/>
              </a:bodyPr>
              <a:lstStyle/>
              <a:p>
                <a:r>
                  <a:rPr lang="en-US" sz="6600" b="1" dirty="0">
                    <a:solidFill>
                      <a:schemeClr val="bg1"/>
                    </a:solidFill>
                  </a:rPr>
                  <a:t>  </a:t>
                </a:r>
                <a14:m>
                  <m:oMath xmlns:m="http://schemas.openxmlformats.org/officeDocument/2006/math">
                    <m:r>
                      <a:rPr lang="en-US" sz="6600" i="1">
                        <a:solidFill>
                          <a:schemeClr val="bg1"/>
                        </a:solidFill>
                        <a:latin typeface="Cambria Math"/>
                      </a:rPr>
                      <m:t>𝑏</m:t>
                    </m:r>
                    <m:r>
                      <a:rPr lang="en-US" sz="6600" i="1">
                        <a:solidFill>
                          <a:schemeClr val="bg1"/>
                        </a:solidFill>
                        <a:latin typeface="Cambria Math"/>
                      </a:rPr>
                      <m:t>&lt;</m:t>
                    </m:r>
                    <m:r>
                      <a:rPr lang="en-US" sz="6600" i="1">
                        <a:solidFill>
                          <a:schemeClr val="bg1"/>
                        </a:solidFill>
                        <a:latin typeface="Cambria Math"/>
                      </a:rPr>
                      <m:t>𝑐</m:t>
                    </m:r>
                    <m:r>
                      <a:rPr lang="en-US" sz="6600" i="1">
                        <a:solidFill>
                          <a:schemeClr val="bg1"/>
                        </a:solidFill>
                        <a:latin typeface="Cambria Math"/>
                      </a:rPr>
                      <m:t>&lt;</m:t>
                    </m:r>
                    <m:r>
                      <a:rPr lang="en-US" sz="6600" i="1">
                        <a:solidFill>
                          <a:schemeClr val="bg1"/>
                        </a:solidFill>
                        <a:latin typeface="Cambria Math"/>
                      </a:rPr>
                      <m:t>𝑎</m:t>
                    </m:r>
                  </m:oMath>
                </a14:m>
                <a:r>
                  <a:rPr lang="en-US" sz="6600" dirty="0">
                    <a:solidFill>
                      <a:schemeClr val="bg1"/>
                    </a:solidFill>
                  </a:rPr>
                  <a:t>.</a:t>
                </a:r>
              </a:p>
            </p:txBody>
          </p:sp>
        </mc:Choice>
        <mc:Fallback xmlns="">
          <p:sp>
            <p:nvSpPr>
              <p:cNvPr id="3" name="Rectangle 2"/>
              <p:cNvSpPr>
                <a:spLocks noRot="1" noChangeAspect="1" noMove="1" noResize="1" noEditPoints="1" noAdjustHandles="1" noChangeArrowheads="1" noChangeShapeType="1" noTextEdit="1"/>
              </p:cNvSpPr>
              <p:nvPr/>
            </p:nvSpPr>
            <p:spPr>
              <a:xfrm>
                <a:off x="1642930" y="4670613"/>
                <a:ext cx="4531642" cy="1107975"/>
              </a:xfrm>
              <a:prstGeom prst="rect">
                <a:avLst/>
              </a:prstGeom>
              <a:blipFill>
                <a:blip r:embed="rId7"/>
                <a:stretch>
                  <a:fillRect t="-18681" r="-4711" b="-412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p:cNvSpPr/>
              <p:nvPr/>
            </p:nvSpPr>
            <p:spPr>
              <a:xfrm>
                <a:off x="19115400" y="4675095"/>
                <a:ext cx="4531642" cy="1107975"/>
              </a:xfrm>
              <a:prstGeom prst="rect">
                <a:avLst/>
              </a:prstGeom>
            </p:spPr>
            <p:txBody>
              <a:bodyPr wrap="square" lIns="91422" tIns="45710" rIns="91422" bIns="45710">
                <a:spAutoFit/>
              </a:bodyPr>
              <a:lstStyle/>
              <a:p>
                <a:r>
                  <a:rPr lang="en-US" sz="6600" dirty="0">
                    <a:solidFill>
                      <a:schemeClr val="bg1"/>
                    </a:solidFill>
                    <a:latin typeface="Times New Roman" pitchFamily="18" charset="0"/>
                    <a:cs typeface="Times New Roman" pitchFamily="18" charset="0"/>
                  </a:rPr>
                  <a:t>  c</a:t>
                </a:r>
                <a14:m>
                  <m:oMath xmlns:m="http://schemas.openxmlformats.org/officeDocument/2006/math">
                    <m:r>
                      <a:rPr lang="en-US" sz="6600" i="1">
                        <a:solidFill>
                          <a:schemeClr val="bg1"/>
                        </a:solidFill>
                        <a:latin typeface="Cambria Math"/>
                      </a:rPr>
                      <m:t>&lt;</m:t>
                    </m:r>
                    <m:r>
                      <a:rPr lang="en-US" sz="6600" i="1">
                        <a:solidFill>
                          <a:schemeClr val="bg1"/>
                        </a:solidFill>
                        <a:latin typeface="Cambria Math"/>
                      </a:rPr>
                      <m:t>𝑏</m:t>
                    </m:r>
                    <m:r>
                      <a:rPr lang="en-US" sz="6600" i="1">
                        <a:solidFill>
                          <a:schemeClr val="bg1"/>
                        </a:solidFill>
                        <a:latin typeface="Cambria Math"/>
                      </a:rPr>
                      <m:t>&lt;</m:t>
                    </m:r>
                    <m:r>
                      <a:rPr lang="en-US" sz="6600" i="1">
                        <a:solidFill>
                          <a:schemeClr val="bg1"/>
                        </a:solidFill>
                        <a:latin typeface="Cambria Math"/>
                      </a:rPr>
                      <m:t>𝑎</m:t>
                    </m:r>
                  </m:oMath>
                </a14:m>
                <a:r>
                  <a:rPr lang="en-US" sz="6600" dirty="0">
                    <a:solidFill>
                      <a:schemeClr val="bg1"/>
                    </a:solidFill>
                    <a:latin typeface="Times New Roman" pitchFamily="18" charset="0"/>
                    <a:cs typeface="Times New Roman" pitchFamily="18" charset="0"/>
                  </a:rPr>
                  <a:t>.</a:t>
                </a:r>
              </a:p>
            </p:txBody>
          </p:sp>
        </mc:Choice>
        <mc:Fallback xmlns="">
          <p:sp>
            <p:nvSpPr>
              <p:cNvPr id="79" name="Rectangle 78"/>
              <p:cNvSpPr>
                <a:spLocks noRot="1" noChangeAspect="1" noMove="1" noResize="1" noEditPoints="1" noAdjustHandles="1" noChangeArrowheads="1" noChangeShapeType="1" noTextEdit="1"/>
              </p:cNvSpPr>
              <p:nvPr/>
            </p:nvSpPr>
            <p:spPr>
              <a:xfrm>
                <a:off x="19115400" y="4675095"/>
                <a:ext cx="4531642" cy="1107975"/>
              </a:xfrm>
              <a:prstGeom prst="rect">
                <a:avLst/>
              </a:prstGeom>
              <a:blipFill>
                <a:blip r:embed="rId8"/>
                <a:stretch>
                  <a:fillRect t="-19231" b="-412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ectangle 79"/>
              <p:cNvSpPr/>
              <p:nvPr/>
            </p:nvSpPr>
            <p:spPr>
              <a:xfrm>
                <a:off x="13071442" y="4724401"/>
                <a:ext cx="4531642" cy="1107975"/>
              </a:xfrm>
              <a:prstGeom prst="rect">
                <a:avLst/>
              </a:prstGeom>
            </p:spPr>
            <p:txBody>
              <a:bodyPr wrap="square" lIns="91422" tIns="45710" rIns="91422" bIns="45710">
                <a:spAutoFit/>
              </a:bodyPr>
              <a:lstStyle/>
              <a:p>
                <a:r>
                  <a:rPr lang="en-US" sz="6600" dirty="0">
                    <a:solidFill>
                      <a:schemeClr val="bg1"/>
                    </a:solidFill>
                    <a:latin typeface="Times New Roman" pitchFamily="18" charset="0"/>
                    <a:cs typeface="Times New Roman" pitchFamily="18" charset="0"/>
                  </a:rPr>
                  <a:t>  c</a:t>
                </a:r>
                <a14:m>
                  <m:oMath xmlns:m="http://schemas.openxmlformats.org/officeDocument/2006/math">
                    <m:r>
                      <a:rPr lang="en-US" sz="6600" i="1">
                        <a:solidFill>
                          <a:schemeClr val="bg1"/>
                        </a:solidFill>
                        <a:latin typeface="Cambria Math"/>
                      </a:rPr>
                      <m:t>&lt;</m:t>
                    </m:r>
                    <m:r>
                      <a:rPr lang="en-US" sz="6600" i="1">
                        <a:solidFill>
                          <a:schemeClr val="bg1"/>
                        </a:solidFill>
                        <a:latin typeface="Cambria Math"/>
                      </a:rPr>
                      <m:t>𝑎</m:t>
                    </m:r>
                    <m:r>
                      <a:rPr lang="en-US" sz="6600" i="1">
                        <a:solidFill>
                          <a:schemeClr val="bg1"/>
                        </a:solidFill>
                        <a:latin typeface="Cambria Math"/>
                      </a:rPr>
                      <m:t>&lt;</m:t>
                    </m:r>
                    <m:r>
                      <a:rPr lang="en-US" sz="6600" i="1">
                        <a:solidFill>
                          <a:schemeClr val="bg1"/>
                        </a:solidFill>
                        <a:latin typeface="Cambria Math"/>
                      </a:rPr>
                      <m:t>𝑏</m:t>
                    </m:r>
                  </m:oMath>
                </a14:m>
                <a:r>
                  <a:rPr lang="en-US" sz="6600" dirty="0">
                    <a:solidFill>
                      <a:schemeClr val="bg1"/>
                    </a:solidFill>
                    <a:latin typeface="Times New Roman" pitchFamily="18" charset="0"/>
                    <a:cs typeface="Times New Roman" pitchFamily="18" charset="0"/>
                  </a:rPr>
                  <a:t>.</a:t>
                </a:r>
              </a:p>
            </p:txBody>
          </p:sp>
        </mc:Choice>
        <mc:Fallback xmlns="">
          <p:sp>
            <p:nvSpPr>
              <p:cNvPr id="80" name="Rectangle 79"/>
              <p:cNvSpPr>
                <a:spLocks noRot="1" noChangeAspect="1" noMove="1" noResize="1" noEditPoints="1" noAdjustHandles="1" noChangeArrowheads="1" noChangeShapeType="1" noTextEdit="1"/>
              </p:cNvSpPr>
              <p:nvPr/>
            </p:nvSpPr>
            <p:spPr>
              <a:xfrm>
                <a:off x="13071442" y="4724401"/>
                <a:ext cx="4531642" cy="1107975"/>
              </a:xfrm>
              <a:prstGeom prst="rect">
                <a:avLst/>
              </a:prstGeom>
              <a:blipFill>
                <a:blip r:embed="rId9"/>
                <a:stretch>
                  <a:fillRect t="-19231" b="-412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ectangle 80"/>
              <p:cNvSpPr/>
              <p:nvPr/>
            </p:nvSpPr>
            <p:spPr>
              <a:xfrm>
                <a:off x="7585756" y="4724401"/>
                <a:ext cx="4531642" cy="1107975"/>
              </a:xfrm>
              <a:prstGeom prst="rect">
                <a:avLst/>
              </a:prstGeom>
            </p:spPr>
            <p:txBody>
              <a:bodyPr wrap="square" lIns="91422" tIns="45710" rIns="91422" bIns="45710">
                <a:spAutoFit/>
              </a:bodyPr>
              <a:lstStyle/>
              <a:p>
                <a:r>
                  <a:rPr lang="en-US" sz="6600" b="1" dirty="0">
                    <a:solidFill>
                      <a:schemeClr val="bg1"/>
                    </a:solidFill>
                  </a:rPr>
                  <a:t>  </a:t>
                </a:r>
                <a:r>
                  <a:rPr lang="en-US" sz="6600" dirty="0">
                    <a:solidFill>
                      <a:schemeClr val="bg1"/>
                    </a:solidFill>
                    <a:latin typeface="Times New Roman" pitchFamily="18" charset="0"/>
                    <a:cs typeface="Times New Roman" pitchFamily="18" charset="0"/>
                  </a:rPr>
                  <a:t>a</a:t>
                </a:r>
                <a14:m>
                  <m:oMath xmlns:m="http://schemas.openxmlformats.org/officeDocument/2006/math">
                    <m:r>
                      <a:rPr lang="en-US" sz="6600" i="1">
                        <a:solidFill>
                          <a:schemeClr val="bg1"/>
                        </a:solidFill>
                        <a:latin typeface="Cambria Math"/>
                      </a:rPr>
                      <m:t>&lt;</m:t>
                    </m:r>
                    <m:r>
                      <a:rPr lang="en-US" sz="6600" i="1">
                        <a:solidFill>
                          <a:schemeClr val="bg1"/>
                        </a:solidFill>
                        <a:latin typeface="Cambria Math"/>
                      </a:rPr>
                      <m:t>𝑏</m:t>
                    </m:r>
                    <m:r>
                      <a:rPr lang="en-US" sz="6600" i="1">
                        <a:solidFill>
                          <a:schemeClr val="bg1"/>
                        </a:solidFill>
                        <a:latin typeface="Cambria Math"/>
                      </a:rPr>
                      <m:t>&lt;</m:t>
                    </m:r>
                    <m:r>
                      <a:rPr lang="en-US" sz="6600" i="1">
                        <a:solidFill>
                          <a:schemeClr val="bg1"/>
                        </a:solidFill>
                        <a:latin typeface="Cambria Math"/>
                      </a:rPr>
                      <m:t>𝑐</m:t>
                    </m:r>
                  </m:oMath>
                </a14:m>
                <a:r>
                  <a:rPr lang="en-US" sz="6600" dirty="0">
                    <a:solidFill>
                      <a:schemeClr val="bg1"/>
                    </a:solidFill>
                    <a:latin typeface="Times New Roman" pitchFamily="18" charset="0"/>
                    <a:cs typeface="Times New Roman" pitchFamily="18" charset="0"/>
                  </a:rPr>
                  <a:t>.</a:t>
                </a:r>
              </a:p>
            </p:txBody>
          </p:sp>
        </mc:Choice>
        <mc:Fallback xmlns="">
          <p:sp>
            <p:nvSpPr>
              <p:cNvPr id="81" name="Rectangle 80"/>
              <p:cNvSpPr>
                <a:spLocks noRot="1" noChangeAspect="1" noMove="1" noResize="1" noEditPoints="1" noAdjustHandles="1" noChangeArrowheads="1" noChangeShapeType="1" noTextEdit="1"/>
              </p:cNvSpPr>
              <p:nvPr/>
            </p:nvSpPr>
            <p:spPr>
              <a:xfrm>
                <a:off x="7585756" y="4724401"/>
                <a:ext cx="4531642" cy="1107975"/>
              </a:xfrm>
              <a:prstGeom prst="rect">
                <a:avLst/>
              </a:prstGeom>
              <a:blipFill>
                <a:blip r:embed="rId10"/>
                <a:stretch>
                  <a:fillRect l="-806" t="-20879" b="-395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13122251" y="9509437"/>
                <a:ext cx="10120336" cy="1317255"/>
              </a:xfrm>
              <a:prstGeom prst="rect">
                <a:avLst/>
              </a:prstGeom>
              <a:noFill/>
            </p:spPr>
            <p:txBody>
              <a:bodyPr wrap="square" lIns="182852" tIns="91426" rIns="182852" bIns="91426" rtlCol="0">
                <a:spAutoFit/>
              </a:bodyPr>
              <a:lstStyle/>
              <a:p>
                <a:pPr algn="just">
                  <a:lnSpc>
                    <a:spcPct val="115000"/>
                  </a:lnSpc>
                  <a:spcAft>
                    <a:spcPts val="1600"/>
                  </a:spcAft>
                </a:pPr>
                <a14:m>
                  <m:oMath xmlns:m="http://schemas.openxmlformats.org/officeDocument/2006/math">
                    <m:r>
                      <a:rPr lang="en-US" sz="6000" i="1">
                        <a:latin typeface="Cambria Math"/>
                        <a:ea typeface="Times New Roman" panose="02020603050405020304" pitchFamily="18" charset="0"/>
                        <a:cs typeface="Times New Roman" panose="02020603050405020304" pitchFamily="18" charset="0"/>
                      </a:rPr>
                      <m:t>𝑦</m:t>
                    </m:r>
                    <m:r>
                      <a:rPr lang="en-US" sz="6000" i="1">
                        <a:latin typeface="Cambria Math"/>
                        <a:ea typeface="Times New Roman" panose="02020603050405020304" pitchFamily="18" charset="0"/>
                        <a:cs typeface="Times New Roman" panose="02020603050405020304" pitchFamily="18" charset="0"/>
                      </a:rPr>
                      <m:t>=</m:t>
                    </m:r>
                    <m:sSup>
                      <m:sSupPr>
                        <m:ctrlPr>
                          <a:rPr lang="en-US" sz="6000" i="1">
                            <a:latin typeface="Cambria Math" panose="02040503050406030204" pitchFamily="18" charset="0"/>
                          </a:rPr>
                        </m:ctrlPr>
                      </m:sSupPr>
                      <m:e>
                        <m:r>
                          <a:rPr lang="en-US" sz="6000" i="1">
                            <a:latin typeface="Cambria Math"/>
                          </a:rPr>
                          <m:t>𝑎</m:t>
                        </m:r>
                      </m:e>
                      <m:sup>
                        <m:r>
                          <a:rPr lang="en-US" sz="6000" i="1">
                            <a:latin typeface="Cambria Math"/>
                          </a:rPr>
                          <m:t>𝑥</m:t>
                        </m:r>
                      </m:sup>
                    </m:sSup>
                  </m:oMath>
                </a14:m>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6400" i="1" dirty="0" smtClean="0">
                        <a:latin typeface="Cambria Math"/>
                        <a:ea typeface="Times New Roman" panose="02020603050405020304" pitchFamily="18" charset="0"/>
                        <a:cs typeface="Times New Roman" panose="02020603050405020304" pitchFamily="18" charset="0"/>
                      </a:rPr>
                      <m:t>𝑎</m:t>
                    </m:r>
                    <m:r>
                      <a:rPr lang="en-US" sz="6400" i="1" dirty="0" smtClean="0">
                        <a:latin typeface="Cambria Math"/>
                        <a:ea typeface="Times New Roman" panose="02020603050405020304" pitchFamily="18" charset="0"/>
                        <a:cs typeface="Times New Roman" panose="02020603050405020304" pitchFamily="18" charset="0"/>
                      </a:rPr>
                      <m:t>&gt;1</m:t>
                    </m:r>
                  </m:oMath>
                </a14:m>
                <a:r>
                  <a:rPr lang="en-US" sz="6400" dirty="0">
                    <a:latin typeface="Times New Roman" panose="02020603050405020304" pitchFamily="18" charset="0"/>
                    <a:ea typeface="Times New Roman" panose="02020603050405020304" pitchFamily="18" charset="0"/>
                    <a:cs typeface="Times New Roman" panose="02020603050405020304" pitchFamily="18" charset="0"/>
                  </a:rPr>
                  <a:t>suy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6400" i="1" dirty="0" smtClean="0">
                        <a:latin typeface="Cambria Math"/>
                        <a:ea typeface="Times New Roman" panose="02020603050405020304" pitchFamily="18" charset="0"/>
                        <a:cs typeface="Times New Roman" panose="02020603050405020304" pitchFamily="18" charset="0"/>
                      </a:rPr>
                      <m:t>𝑎</m:t>
                    </m:r>
                    <m:r>
                      <a:rPr lang="en-US" sz="6400" i="1" dirty="0" smtClean="0">
                        <a:latin typeface="Cambria Math"/>
                        <a:ea typeface="Times New Roman" panose="02020603050405020304" pitchFamily="18" charset="0"/>
                        <a:cs typeface="Times New Roman" panose="02020603050405020304" pitchFamily="18" charset="0"/>
                      </a:rPr>
                      <m:t>&gt;</m:t>
                    </m:r>
                    <m:r>
                      <a:rPr lang="en-US" sz="6400" i="1" dirty="0" smtClean="0">
                        <a:latin typeface="Cambria Math"/>
                        <a:ea typeface="Times New Roman" panose="02020603050405020304" pitchFamily="18" charset="0"/>
                        <a:cs typeface="Times New Roman" panose="02020603050405020304" pitchFamily="18" charset="0"/>
                      </a:rPr>
                      <m:t>𝑐</m:t>
                    </m:r>
                  </m:oMath>
                </a14:m>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4" name="Rectangle 63"/>
              <p:cNvSpPr>
                <a:spLocks noRot="1" noChangeAspect="1" noMove="1" noResize="1" noEditPoints="1" noAdjustHandles="1" noChangeArrowheads="1" noChangeShapeType="1" noTextEdit="1"/>
              </p:cNvSpPr>
              <p:nvPr/>
            </p:nvSpPr>
            <p:spPr>
              <a:xfrm>
                <a:off x="13122251" y="9509437"/>
                <a:ext cx="10120336" cy="1317255"/>
              </a:xfrm>
              <a:prstGeom prst="rect">
                <a:avLst/>
              </a:prstGeom>
              <a:blipFill rotWithShape="1">
                <a:blip r:embed="rId11"/>
                <a:stretch>
                  <a:fillRect t="-7870" b="-22222"/>
                </a:stretch>
              </a:blipFill>
            </p:spPr>
            <p:txBody>
              <a:bodyPr/>
              <a:lstStyle/>
              <a:p>
                <a:r>
                  <a:rPr lang="en-US">
                    <a:noFill/>
                  </a:rPr>
                  <a:t> </a:t>
                </a:r>
              </a:p>
            </p:txBody>
          </p:sp>
        </mc:Fallback>
      </mc:AlternateContent>
      <p:grpSp>
        <p:nvGrpSpPr>
          <p:cNvPr id="15" name="Group 14"/>
          <p:cNvGrpSpPr/>
          <p:nvPr/>
        </p:nvGrpSpPr>
        <p:grpSpPr>
          <a:xfrm>
            <a:off x="8400414" y="9448800"/>
            <a:ext cx="1888173" cy="3063563"/>
            <a:chOff x="8857614" y="9509437"/>
            <a:chExt cx="1888173" cy="3063563"/>
          </a:xfrm>
        </p:grpSpPr>
        <p:cxnSp>
          <p:nvCxnSpPr>
            <p:cNvPr id="54" name="Straight Connector 53"/>
            <p:cNvCxnSpPr/>
            <p:nvPr/>
          </p:nvCxnSpPr>
          <p:spPr>
            <a:xfrm>
              <a:off x="9580715" y="10085294"/>
              <a:ext cx="0" cy="1851212"/>
            </a:xfrm>
            <a:prstGeom prst="line">
              <a:avLst/>
            </a:prstGeom>
            <a:ln w="1270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857614" y="9509437"/>
              <a:ext cx="1143000" cy="754053"/>
            </a:xfrm>
            <a:prstGeom prst="rect">
              <a:avLst/>
            </a:prstGeom>
            <a:noFill/>
          </p:spPr>
          <p:txBody>
            <a:bodyPr wrap="square" rtlCol="0">
              <a:spAutoFit/>
            </a:bodyPr>
            <a:lstStyle/>
            <a:p>
              <a:r>
                <a:rPr lang="en-US" dirty="0"/>
                <a:t>M</a:t>
              </a:r>
            </a:p>
          </p:txBody>
        </p:sp>
        <p:sp>
          <p:nvSpPr>
            <p:cNvPr id="58" name="TextBox 57"/>
            <p:cNvSpPr txBox="1"/>
            <p:nvPr/>
          </p:nvSpPr>
          <p:spPr>
            <a:xfrm>
              <a:off x="9602787" y="11818947"/>
              <a:ext cx="1143000" cy="754053"/>
            </a:xfrm>
            <a:prstGeom prst="rect">
              <a:avLst/>
            </a:prstGeom>
            <a:noFill/>
          </p:spPr>
          <p:txBody>
            <a:bodyPr wrap="square" rtlCol="0">
              <a:spAutoFit/>
            </a:bodyPr>
            <a:lstStyle/>
            <a:p>
              <a:r>
                <a:rPr lang="en-US" dirty="0"/>
                <a:t>N</a:t>
              </a:r>
            </a:p>
          </p:txBody>
        </p:sp>
      </p:grpSp>
      <p:grpSp>
        <p:nvGrpSpPr>
          <p:cNvPr id="14" name="Group 13"/>
          <p:cNvGrpSpPr/>
          <p:nvPr/>
        </p:nvGrpSpPr>
        <p:grpSpPr>
          <a:xfrm>
            <a:off x="7240587" y="10668000"/>
            <a:ext cx="4541531" cy="1004953"/>
            <a:chOff x="7697787" y="10668000"/>
            <a:chExt cx="4541531" cy="1004953"/>
          </a:xfrm>
        </p:grpSpPr>
        <p:cxnSp>
          <p:nvCxnSpPr>
            <p:cNvPr id="13" name="Straight Connector 12"/>
            <p:cNvCxnSpPr/>
            <p:nvPr/>
          </p:nvCxnSpPr>
          <p:spPr>
            <a:xfrm>
              <a:off x="8487163" y="11053370"/>
              <a:ext cx="2895224" cy="0"/>
            </a:xfrm>
            <a:prstGeom prst="line">
              <a:avLst/>
            </a:prstGeom>
            <a:ln w="1270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697787" y="10668000"/>
              <a:ext cx="1143000" cy="754053"/>
            </a:xfrm>
            <a:prstGeom prst="rect">
              <a:avLst/>
            </a:prstGeom>
            <a:noFill/>
          </p:spPr>
          <p:txBody>
            <a:bodyPr wrap="square" rtlCol="0">
              <a:spAutoFit/>
            </a:bodyPr>
            <a:lstStyle/>
            <a:p>
              <a:r>
                <a:rPr lang="en-US" dirty="0"/>
                <a:t>P</a:t>
              </a:r>
            </a:p>
          </p:txBody>
        </p:sp>
        <p:sp>
          <p:nvSpPr>
            <p:cNvPr id="63" name="TextBox 62"/>
            <p:cNvSpPr txBox="1"/>
            <p:nvPr/>
          </p:nvSpPr>
          <p:spPr>
            <a:xfrm>
              <a:off x="11096318" y="10918900"/>
              <a:ext cx="1143000" cy="754053"/>
            </a:xfrm>
            <a:prstGeom prst="rect">
              <a:avLst/>
            </a:prstGeom>
            <a:noFill/>
          </p:spPr>
          <p:txBody>
            <a:bodyPr wrap="square" rtlCol="0">
              <a:spAutoFit/>
            </a:bodyPr>
            <a:lstStyle/>
            <a:p>
              <a:r>
                <a:rPr lang="en-US" dirty="0"/>
                <a:t>Q</a:t>
              </a:r>
            </a:p>
          </p:txBody>
        </p:sp>
      </p:grpSp>
    </p:spTree>
    <p:extLst>
      <p:ext uri="{BB962C8B-B14F-4D97-AF65-F5344CB8AC3E}">
        <p14:creationId xmlns:p14="http://schemas.microsoft.com/office/powerpoint/2010/main" val="310876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left)">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500"/>
                                  </p:stCondLst>
                                  <p:childTnLst>
                                    <p:set>
                                      <p:cBhvr>
                                        <p:cTn id="36" dur="1" fill="hold">
                                          <p:stCondLst>
                                            <p:cond delay="0"/>
                                          </p:stCondLst>
                                        </p:cTn>
                                        <p:tgtEl>
                                          <p:spTgt spid="67"/>
                                        </p:tgtEl>
                                        <p:attrNameLst>
                                          <p:attrName>style.visibility</p:attrName>
                                        </p:attrNameLst>
                                      </p:cBhvr>
                                      <p:to>
                                        <p:strVal val="visible"/>
                                      </p:to>
                                    </p:set>
                                    <p:animEffect transition="in" filter="wipe(left)">
                                      <p:cBhvr>
                                        <p:cTn id="37" dur="10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500"/>
                                  </p:stCondLst>
                                  <p:childTnLst>
                                    <p:set>
                                      <p:cBhvr>
                                        <p:cTn id="41" dur="1" fill="hold">
                                          <p:stCondLst>
                                            <p:cond delay="0"/>
                                          </p:stCondLst>
                                        </p:cTn>
                                        <p:tgtEl>
                                          <p:spTgt spid="49"/>
                                        </p:tgtEl>
                                        <p:attrNameLst>
                                          <p:attrName>style.visibility</p:attrName>
                                        </p:attrNameLst>
                                      </p:cBhvr>
                                      <p:to>
                                        <p:strVal val="visible"/>
                                      </p:to>
                                    </p:set>
                                    <p:animEffect transition="in" filter="wipe(down)">
                                      <p:cBhvr>
                                        <p:cTn id="42"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1" grpId="0"/>
      <p:bldP spid="49" grpId="0" animBg="1"/>
      <p:bldP spid="67" grpId="0"/>
      <p:bldP spid="6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6851" y="7470845"/>
            <a:ext cx="23857074" cy="6242431"/>
            <a:chOff x="184495" y="3636274"/>
            <a:chExt cx="11926984" cy="8467022"/>
          </a:xfrm>
        </p:grpSpPr>
        <p:sp>
          <p:nvSpPr>
            <p:cNvPr id="5" name="Rounded Rectangle 4"/>
            <p:cNvSpPr/>
            <p:nvPr/>
          </p:nvSpPr>
          <p:spPr>
            <a:xfrm>
              <a:off x="184495" y="3865217"/>
              <a:ext cx="11926984" cy="8238079"/>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6" name="Group 5"/>
            <p:cNvGrpSpPr/>
            <p:nvPr/>
          </p:nvGrpSpPr>
          <p:grpSpPr>
            <a:xfrm>
              <a:off x="203200" y="3636274"/>
              <a:ext cx="2342698" cy="1377610"/>
              <a:chOff x="1275608" y="6239450"/>
              <a:chExt cx="4592537" cy="2503051"/>
            </a:xfrm>
          </p:grpSpPr>
          <p:sp>
            <p:nvSpPr>
              <p:cNvPr id="7" name="Freeform 20"/>
              <p:cNvSpPr>
                <a:spLocks/>
              </p:cNvSpPr>
              <p:nvPr/>
            </p:nvSpPr>
            <p:spPr bwMode="auto">
              <a:xfrm rot="16200000" flipV="1">
                <a:off x="2622344" y="5496701"/>
                <a:ext cx="2419709" cy="4071892"/>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5400"/>
              </a:p>
            </p:txBody>
          </p:sp>
          <p:sp>
            <p:nvSpPr>
              <p:cNvPr id="8" name="TextBox 7"/>
              <p:cNvSpPr txBox="1"/>
              <p:nvPr/>
            </p:nvSpPr>
            <p:spPr>
              <a:xfrm>
                <a:off x="2187352" y="6239450"/>
                <a:ext cx="2749253" cy="2275501"/>
              </a:xfrm>
              <a:prstGeom prst="rect">
                <a:avLst/>
              </a:prstGeom>
              <a:noFill/>
            </p:spPr>
            <p:txBody>
              <a:bodyPr wrap="square" rtlCol="0">
                <a:spAutoFit/>
              </a:bodyPr>
              <a:lstStyle/>
              <a:p>
                <a:r>
                  <a:rPr lang="vi-VN" sz="5400" dirty="0">
                    <a:solidFill>
                      <a:srgbClr val="FF0000"/>
                    </a:solidFill>
                    <a:latin typeface="Tahoma" pitchFamily="34" charset="0"/>
                    <a:ea typeface="Tahoma" pitchFamily="34" charset="0"/>
                    <a:cs typeface="Tahoma" pitchFamily="34" charset="0"/>
                  </a:rPr>
                  <a:t>Lời Giải</a:t>
                </a:r>
                <a:endParaRPr lang="en-US" sz="54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3"/>
                <a:ext cx="852450" cy="2411556"/>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10" name="Freeform 9"/>
              <p:cNvSpPr>
                <a:spLocks noEditPoints="1"/>
              </p:cNvSpPr>
              <p:nvPr/>
            </p:nvSpPr>
            <p:spPr bwMode="auto">
              <a:xfrm>
                <a:off x="1403701" y="6378164"/>
                <a:ext cx="602970" cy="1731198"/>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5400"/>
              </a:p>
            </p:txBody>
          </p:sp>
        </p:grpSp>
      </p:grpSp>
      <p:grpSp>
        <p:nvGrpSpPr>
          <p:cNvPr id="20" name="Group 19"/>
          <p:cNvGrpSpPr/>
          <p:nvPr/>
        </p:nvGrpSpPr>
        <p:grpSpPr>
          <a:xfrm>
            <a:off x="290856" y="-11381"/>
            <a:ext cx="24128137" cy="3416266"/>
            <a:chOff x="534989" y="1869705"/>
            <a:chExt cx="23646864" cy="1930735"/>
          </a:xfrm>
        </p:grpSpPr>
        <p:grpSp>
          <p:nvGrpSpPr>
            <p:cNvPr id="21" name="Group 20"/>
            <p:cNvGrpSpPr/>
            <p:nvPr/>
          </p:nvGrpSpPr>
          <p:grpSpPr>
            <a:xfrm>
              <a:off x="534989" y="1869705"/>
              <a:ext cx="23561504" cy="1930735"/>
              <a:chOff x="534989" y="1647866"/>
              <a:chExt cx="23561504" cy="1930735"/>
            </a:xfrm>
          </p:grpSpPr>
          <p:sp>
            <p:nvSpPr>
              <p:cNvPr id="25" name="Rounded Rectangle 24"/>
              <p:cNvSpPr/>
              <p:nvPr/>
            </p:nvSpPr>
            <p:spPr bwMode="auto">
              <a:xfrm>
                <a:off x="755649" y="1720890"/>
                <a:ext cx="23340844"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54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54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5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5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5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5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5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5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5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5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5400">
                    <a:solidFill>
                      <a:schemeClr val="tx1"/>
                    </a:solidFill>
                  </a:endParaRPr>
                </a:p>
              </p:txBody>
            </p:sp>
            <p:sp>
              <p:nvSpPr>
                <p:cNvPr id="31" name="TextBox 13"/>
                <p:cNvSpPr txBox="1">
                  <a:spLocks noChangeArrowheads="1"/>
                </p:cNvSpPr>
                <p:nvPr/>
              </p:nvSpPr>
              <p:spPr bwMode="auto">
                <a:xfrm>
                  <a:off x="1262858" y="1702079"/>
                  <a:ext cx="2658427" cy="52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400" err="1">
                      <a:solidFill>
                        <a:schemeClr val="bg1"/>
                      </a:solidFill>
                      <a:latin typeface="Tahoma" pitchFamily="34" charset="0"/>
                      <a:cs typeface="Tahoma" pitchFamily="34" charset="0"/>
                    </a:rPr>
                    <a:t>Câu</a:t>
                  </a:r>
                  <a:r>
                    <a:rPr lang="en-US" sz="5400">
                      <a:solidFill>
                        <a:schemeClr val="bg1"/>
                      </a:solidFill>
                      <a:latin typeface="Tahoma" pitchFamily="34" charset="0"/>
                      <a:cs typeface="Tahoma" pitchFamily="34" charset="0"/>
                    </a:rPr>
                    <a:t> 28 </a:t>
                  </a:r>
                  <a:endParaRPr lang="en-US" sz="54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1939336" y="1953316"/>
                  <a:ext cx="22242517" cy="1805817"/>
                </a:xfrm>
                <a:prstGeom prst="rect">
                  <a:avLst/>
                </a:prstGeom>
                <a:noFill/>
              </p:spPr>
              <p:txBody>
                <a:bodyPr wrap="square" rtlCol="0">
                  <a:spAutoFit/>
                </a:bodyPr>
                <a:lstStyle/>
                <a:p>
                  <a:pPr>
                    <a:lnSpc>
                      <a:spcPct val="150000"/>
                    </a:lnSpc>
                  </a:pP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a:solidFill>
                        <a:srgbClr val="FF0000"/>
                      </a:solidFill>
                      <a:latin typeface="Times New Roman" pitchFamily="18" charset="0"/>
                      <a:cs typeface="Times New Roman" pitchFamily="18" charset="0"/>
                    </a:rPr>
                    <a:t> </a:t>
                  </a:r>
                  <a:r>
                    <a:rPr lang="en-US" sz="5400" dirty="0"/>
                    <a:t>Gọi </a:t>
                  </a:r>
                  <a14:m>
                    <m:oMath xmlns:m="http://schemas.openxmlformats.org/officeDocument/2006/math">
                      <m:r>
                        <a:rPr lang="en-US" sz="5400" i="1">
                          <a:latin typeface="Cambria Math"/>
                        </a:rPr>
                        <m:t>𝑚</m:t>
                      </m:r>
                      <m:r>
                        <a:rPr lang="en-US" sz="5400" i="1">
                          <a:latin typeface="Cambria Math"/>
                        </a:rPr>
                        <m:t>,</m:t>
                      </m:r>
                      <m:r>
                        <a:rPr lang="en-US" sz="5400" i="1">
                          <a:latin typeface="Cambria Math"/>
                        </a:rPr>
                        <m:t>𝑀</m:t>
                      </m:r>
                    </m:oMath>
                  </a14:m>
                  <a:r>
                    <a:rPr lang="en-US" sz="5400" dirty="0"/>
                    <a:t> </a:t>
                  </a:r>
                  <a:r>
                    <a:rPr lang="en-US" sz="5400" dirty="0" err="1"/>
                    <a:t>lần</a:t>
                  </a:r>
                  <a:r>
                    <a:rPr lang="en-US" sz="5400" dirty="0"/>
                    <a:t> </a:t>
                  </a:r>
                  <a:r>
                    <a:rPr lang="en-US" sz="5400" dirty="0" err="1"/>
                    <a:t>lượt</a:t>
                  </a:r>
                  <a:r>
                    <a:rPr lang="en-US" sz="5400" dirty="0"/>
                    <a:t> </a:t>
                  </a:r>
                  <a:r>
                    <a:rPr lang="en-US" sz="5400" dirty="0" err="1"/>
                    <a:t>là</a:t>
                  </a:r>
                  <a:r>
                    <a:rPr lang="en-US" sz="5400" dirty="0"/>
                    <a:t> </a:t>
                  </a:r>
                  <a:r>
                    <a:rPr lang="en-US" sz="5400" dirty="0" err="1"/>
                    <a:t>giá</a:t>
                  </a:r>
                  <a:r>
                    <a:rPr lang="en-US" sz="5400" dirty="0"/>
                    <a:t> </a:t>
                  </a:r>
                  <a:r>
                    <a:rPr lang="en-US" sz="5400" dirty="0" err="1"/>
                    <a:t>trị</a:t>
                  </a:r>
                  <a:r>
                    <a:rPr lang="en-US" sz="5400" dirty="0"/>
                    <a:t> </a:t>
                  </a:r>
                  <a:r>
                    <a:rPr lang="en-US" sz="5400" dirty="0" err="1"/>
                    <a:t>nhỏ</a:t>
                  </a:r>
                  <a:r>
                    <a:rPr lang="en-US" sz="5400" dirty="0"/>
                    <a:t> </a:t>
                  </a:r>
                  <a:r>
                    <a:rPr lang="en-US" sz="5400" dirty="0" err="1"/>
                    <a:t>nhất</a:t>
                  </a:r>
                  <a:r>
                    <a:rPr lang="en-US" sz="5400" dirty="0"/>
                    <a:t>, </a:t>
                  </a:r>
                  <a:r>
                    <a:rPr lang="en-US" sz="5400" dirty="0" err="1"/>
                    <a:t>lớn</a:t>
                  </a:r>
                  <a:r>
                    <a:rPr lang="en-US" sz="5400" dirty="0"/>
                    <a:t> </a:t>
                  </a:r>
                  <a:r>
                    <a:rPr lang="en-US" sz="5400" dirty="0" err="1"/>
                    <a:t>nhất</a:t>
                  </a:r>
                  <a:r>
                    <a:rPr lang="en-US" sz="5400" dirty="0"/>
                    <a:t> </a:t>
                  </a:r>
                  <a:r>
                    <a:rPr lang="en-US" sz="5400" dirty="0" err="1"/>
                    <a:t>của</a:t>
                  </a:r>
                  <a:r>
                    <a:rPr lang="en-US" sz="5400" dirty="0"/>
                    <a:t> </a:t>
                  </a:r>
                  <a:r>
                    <a:rPr lang="en-US" sz="5400" dirty="0" err="1"/>
                    <a:t>hàm</a:t>
                  </a:r>
                  <a:r>
                    <a:rPr lang="en-US" sz="5400" dirty="0"/>
                    <a:t> </a:t>
                  </a:r>
                  <a:r>
                    <a:rPr lang="en-US" sz="5400" dirty="0" err="1"/>
                    <a:t>số</a:t>
                  </a:r>
                  <a:r>
                    <a:rPr lang="en-US" sz="5400" dirty="0"/>
                    <a:t> </a:t>
                  </a:r>
                  <a14:m>
                    <m:oMath xmlns:m="http://schemas.openxmlformats.org/officeDocument/2006/math">
                      <m:r>
                        <a:rPr lang="en-US" sz="5400" i="1">
                          <a:latin typeface="Cambria Math"/>
                        </a:rPr>
                        <m:t>𝑦</m:t>
                      </m:r>
                      <m:r>
                        <a:rPr lang="en-US" sz="5400" i="1">
                          <a:latin typeface="Cambria Math"/>
                        </a:rPr>
                        <m:t>=</m:t>
                      </m:r>
                      <m:r>
                        <a:rPr lang="en-US" sz="5400" i="1">
                          <a:latin typeface="Cambria Math"/>
                        </a:rPr>
                        <m:t>𝑥</m:t>
                      </m:r>
                      <m:r>
                        <a:rPr lang="en-US" sz="5400" i="1">
                          <a:latin typeface="Cambria Math"/>
                        </a:rPr>
                        <m:t>−</m:t>
                      </m:r>
                      <m:func>
                        <m:funcPr>
                          <m:ctrlPr>
                            <a:rPr lang="en-US" sz="5400" i="1">
                              <a:latin typeface="Cambria Math" panose="02040503050406030204" pitchFamily="18" charset="0"/>
                            </a:rPr>
                          </m:ctrlPr>
                        </m:funcPr>
                        <m:fName>
                          <m:r>
                            <a:rPr lang="en-US" sz="5400" i="1">
                              <a:latin typeface="Cambria Math"/>
                            </a:rPr>
                            <m:t>𝑙𝑛</m:t>
                          </m:r>
                        </m:fName>
                        <m:e>
                          <m:r>
                            <a:rPr lang="en-US" sz="5400" i="1">
                              <a:latin typeface="Cambria Math"/>
                            </a:rPr>
                            <m:t>𝑥</m:t>
                          </m:r>
                        </m:e>
                      </m:func>
                    </m:oMath>
                  </a14:m>
                  <a:r>
                    <a:rPr lang="en-US" sz="5400" dirty="0"/>
                    <a:t> </a:t>
                  </a:r>
                  <a:r>
                    <a:rPr lang="en-US" sz="5400" dirty="0" err="1"/>
                    <a:t>trên</a:t>
                  </a:r>
                  <a:r>
                    <a:rPr lang="en-US" sz="5400" dirty="0"/>
                    <a:t> </a:t>
                  </a:r>
                  <a:r>
                    <a:rPr lang="en-US" sz="5400" dirty="0" err="1"/>
                    <a:t>đoạn</a:t>
                  </a:r>
                  <a:r>
                    <a:rPr lang="en-US" sz="5400" dirty="0"/>
                    <a:t> </a:t>
                  </a:r>
                  <a14:m>
                    <m:oMath xmlns:m="http://schemas.openxmlformats.org/officeDocument/2006/math">
                      <m:d>
                        <m:dPr>
                          <m:begChr m:val="["/>
                          <m:endChr m:val="]"/>
                          <m:ctrlPr>
                            <a:rPr lang="en-US" sz="5400" i="1">
                              <a:latin typeface="Cambria Math" panose="02040503050406030204" pitchFamily="18" charset="0"/>
                            </a:rPr>
                          </m:ctrlPr>
                        </m:dPr>
                        <m:e>
                          <m:f>
                            <m:fPr>
                              <m:ctrlPr>
                                <a:rPr lang="en-US" sz="5400" i="1">
                                  <a:latin typeface="Cambria Math" panose="02040503050406030204" pitchFamily="18" charset="0"/>
                                </a:rPr>
                              </m:ctrlPr>
                            </m:fPr>
                            <m:num>
                              <m:r>
                                <a:rPr lang="en-US" sz="5400" i="1">
                                  <a:latin typeface="Cambria Math"/>
                                </a:rPr>
                                <m:t>1</m:t>
                              </m:r>
                            </m:num>
                            <m:den>
                              <m:r>
                                <a:rPr lang="en-US" sz="5400" i="1">
                                  <a:latin typeface="Cambria Math"/>
                                </a:rPr>
                                <m:t>2</m:t>
                              </m:r>
                            </m:den>
                          </m:f>
                          <m:r>
                            <a:rPr lang="en-US" sz="5400" i="1">
                              <a:latin typeface="Cambria Math"/>
                            </a:rPr>
                            <m:t>;</m:t>
                          </m:r>
                          <m:r>
                            <a:rPr lang="en-US" sz="5400" i="1">
                              <a:latin typeface="Cambria Math"/>
                            </a:rPr>
                            <m:t>𝑒</m:t>
                          </m:r>
                        </m:e>
                      </m:d>
                    </m:oMath>
                  </a14:m>
                  <a:r>
                    <a:rPr lang="en-US" sz="5400" dirty="0"/>
                    <a:t>. Giá </a:t>
                  </a:r>
                  <a:r>
                    <a:rPr lang="en-US" sz="5400" dirty="0" err="1"/>
                    <a:t>trị</a:t>
                  </a:r>
                  <a:r>
                    <a:rPr lang="en-US" sz="5400" dirty="0"/>
                    <a:t> </a:t>
                  </a:r>
                  <a:r>
                    <a:rPr lang="en-US" sz="5400" dirty="0" err="1"/>
                    <a:t>của</a:t>
                  </a:r>
                  <a:r>
                    <a:rPr lang="en-US" sz="5400" dirty="0"/>
                    <a:t> </a:t>
                  </a:r>
                  <a14:m>
                    <m:oMath xmlns:m="http://schemas.openxmlformats.org/officeDocument/2006/math">
                      <m:r>
                        <a:rPr lang="en-US" sz="5400" i="1">
                          <a:latin typeface="Cambria Math"/>
                        </a:rPr>
                        <m:t>𝑀</m:t>
                      </m:r>
                      <m:r>
                        <a:rPr lang="en-US" sz="5400" i="1">
                          <a:latin typeface="Cambria Math"/>
                        </a:rPr>
                        <m:t>−</m:t>
                      </m:r>
                      <m:r>
                        <a:rPr lang="en-US" sz="5400" i="1">
                          <a:latin typeface="Cambria Math"/>
                        </a:rPr>
                        <m:t>𝑚</m:t>
                      </m:r>
                    </m:oMath>
                  </a14:m>
                  <a:r>
                    <a:rPr lang="en-US" sz="5400" dirty="0"/>
                    <a:t> </a:t>
                  </a:r>
                  <a:r>
                    <a:rPr lang="en-US" sz="5400" err="1"/>
                    <a:t>là</a:t>
                  </a:r>
                  <a:r>
                    <a:rPr lang="en-US" sz="5400"/>
                    <a:t>:</a:t>
                  </a:r>
                </a:p>
              </p:txBody>
            </p:sp>
          </mc:Choice>
          <mc:Fallback xmlns="">
            <p:sp>
              <p:nvSpPr>
                <p:cNvPr id="23" name="Rectangle 22"/>
                <p:cNvSpPr>
                  <a:spLocks noRot="1" noChangeAspect="1" noMove="1" noResize="1" noEditPoints="1" noAdjustHandles="1" noChangeArrowheads="1" noChangeShapeType="1" noTextEdit="1"/>
                </p:cNvSpPr>
                <p:nvPr/>
              </p:nvSpPr>
              <p:spPr>
                <a:xfrm>
                  <a:off x="1939336" y="1953316"/>
                  <a:ext cx="22242517" cy="2549795"/>
                </a:xfrm>
                <a:prstGeom prst="rect">
                  <a:avLst/>
                </a:prstGeom>
                <a:blipFill rotWithShape="1">
                  <a:blip r:embed="rId2"/>
                  <a:stretch>
                    <a:fillRect l="-1450"/>
                  </a:stretch>
                </a:blipFill>
                <a:extLst/>
              </p:spPr>
              <p:txBody>
                <a:bodyPr/>
                <a:lstStyle/>
                <a:p>
                  <a:r>
                    <a:rPr lang="en-US">
                      <a:noFill/>
                    </a:rPr>
                    <a:t> </a:t>
                  </a:r>
                </a:p>
              </p:txBody>
            </p:sp>
          </mc:Fallback>
        </mc:AlternateContent>
      </p:grpSp>
      <p:grpSp>
        <p:nvGrpSpPr>
          <p:cNvPr id="12" name="Group 11"/>
          <p:cNvGrpSpPr/>
          <p:nvPr/>
        </p:nvGrpSpPr>
        <p:grpSpPr>
          <a:xfrm>
            <a:off x="660495" y="3427103"/>
            <a:ext cx="9575753" cy="2059297"/>
            <a:chOff x="181133" y="1168863"/>
            <a:chExt cx="4787253" cy="631228"/>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latin typeface="Tahoma" pitchFamily="34" charset="0"/>
                <a:ea typeface="Tahoma" pitchFamily="34" charset="0"/>
                <a:cs typeface="Tahoma" pitchFamily="34" charset="0"/>
              </a:endParaRPr>
            </a:p>
          </p:txBody>
        </p:sp>
        <p:sp>
          <p:nvSpPr>
            <p:cNvPr id="70" name="Oval 69"/>
            <p:cNvSpPr/>
            <p:nvPr/>
          </p:nvSpPr>
          <p:spPr>
            <a:xfrm>
              <a:off x="181133" y="1256109"/>
              <a:ext cx="763575" cy="462414"/>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latin typeface="Tahoma" pitchFamily="34" charset="0"/>
                  <a:ea typeface="Tahoma" pitchFamily="34" charset="0"/>
                  <a:cs typeface="Tahoma" pitchFamily="34" charset="0"/>
                </a:rPr>
                <a:t>A</a:t>
              </a:r>
              <a:endParaRPr lang="en-US" sz="5400" dirty="0"/>
            </a:p>
          </p:txBody>
        </p:sp>
        <mc:AlternateContent xmlns:mc="http://schemas.openxmlformats.org/markup-compatibility/2006" xmlns:a14="http://schemas.microsoft.com/office/drawing/2010/main">
          <mc:Choice Requires="a14">
            <p:sp>
              <p:nvSpPr>
                <p:cNvPr id="71" name="TextBox 70"/>
                <p:cNvSpPr txBox="1"/>
                <p:nvPr/>
              </p:nvSpPr>
              <p:spPr>
                <a:xfrm>
                  <a:off x="790859" y="1168863"/>
                  <a:ext cx="4177527" cy="608188"/>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5400">
                            <a:latin typeface="Cambria Math"/>
                          </a:rPr>
                          <m:t>𝑒</m:t>
                        </m:r>
                        <m:r>
                          <a:rPr lang="en-US" sz="5400">
                            <a:latin typeface="Cambria Math"/>
                          </a:rPr>
                          <m:t>−</m:t>
                        </m:r>
                        <m:func>
                          <m:funcPr>
                            <m:ctrlPr>
                              <a:rPr lang="en-US" sz="5400" i="1">
                                <a:latin typeface="Cambria Math" panose="02040503050406030204" pitchFamily="18" charset="0"/>
                              </a:rPr>
                            </m:ctrlPr>
                          </m:funcPr>
                          <m:fName>
                            <m:r>
                              <a:rPr lang="en-US" sz="5400">
                                <a:latin typeface="Cambria Math"/>
                              </a:rPr>
                              <m:t>𝑙𝑛</m:t>
                            </m:r>
                          </m:fName>
                          <m:e>
                            <m:r>
                              <a:rPr lang="en-US" sz="5400">
                                <a:latin typeface="Cambria Math"/>
                              </a:rPr>
                              <m:t>2</m:t>
                            </m:r>
                          </m:e>
                        </m:func>
                        <m:r>
                          <a:rPr lang="en-US" sz="5400">
                            <a:latin typeface="Cambria Math"/>
                          </a:rPr>
                          <m:t>−</m:t>
                        </m:r>
                        <m:f>
                          <m:fPr>
                            <m:ctrlPr>
                              <a:rPr lang="en-US" sz="5400" i="1">
                                <a:latin typeface="Cambria Math" panose="02040503050406030204" pitchFamily="18" charset="0"/>
                              </a:rPr>
                            </m:ctrlPr>
                          </m:fPr>
                          <m:num>
                            <m:r>
                              <a:rPr lang="en-US" sz="5400">
                                <a:latin typeface="Cambria Math"/>
                              </a:rPr>
                              <m:t>1</m:t>
                            </m:r>
                          </m:num>
                          <m:den>
                            <m:r>
                              <a:rPr lang="en-US" sz="5400">
                                <a:latin typeface="Cambria Math"/>
                              </a:rPr>
                              <m:t>2</m:t>
                            </m:r>
                          </m:den>
                        </m:f>
                        <m:r>
                          <m:rPr>
                            <m:nor/>
                          </m:rPr>
                          <a:rPr lang="en-US" sz="5400" dirty="0"/>
                          <m:t>.</m:t>
                        </m:r>
                        <m:r>
                          <m:rPr>
                            <m:nor/>
                          </m:rPr>
                          <a:rPr lang="en-US" sz="5400"/>
                          <m:t>	</m:t>
                        </m:r>
                      </m:oMath>
                    </m:oMathPara>
                  </a14:m>
                  <a:endParaRPr lang="en-US" sz="5400" dirty="0"/>
                </a:p>
              </p:txBody>
            </p:sp>
          </mc:Choice>
          <mc:Fallback xmlns="">
            <p:sp>
              <p:nvSpPr>
                <p:cNvPr id="71" name="TextBox 70"/>
                <p:cNvSpPr txBox="1">
                  <a:spLocks noRot="1" noChangeAspect="1" noMove="1" noResize="1" noEditPoints="1" noAdjustHandles="1" noChangeArrowheads="1" noChangeShapeType="1" noTextEdit="1"/>
                </p:cNvSpPr>
                <p:nvPr/>
              </p:nvSpPr>
              <p:spPr>
                <a:xfrm>
                  <a:off x="790859" y="1168863"/>
                  <a:ext cx="4177527" cy="608188"/>
                </a:xfrm>
                <a:prstGeom prst="rect">
                  <a:avLst/>
                </a:prstGeom>
                <a:blipFill rotWithShape="1">
                  <a:blip r:embed="rId3"/>
                  <a:stretch>
                    <a:fillRect/>
                  </a:stretch>
                </a:blipFill>
              </p:spPr>
              <p:txBody>
                <a:bodyPr/>
                <a:lstStyle/>
                <a:p>
                  <a:r>
                    <a:rPr lang="en-US">
                      <a:noFill/>
                    </a:rPr>
                    <a:t> </a:t>
                  </a:r>
                </a:p>
              </p:txBody>
            </p:sp>
          </mc:Fallback>
        </mc:AlternateContent>
      </p:grpSp>
      <p:grpSp>
        <p:nvGrpSpPr>
          <p:cNvPr id="13" name="Group 12"/>
          <p:cNvGrpSpPr/>
          <p:nvPr/>
        </p:nvGrpSpPr>
        <p:grpSpPr>
          <a:xfrm>
            <a:off x="9450387" y="3464473"/>
            <a:ext cx="9365065" cy="2021927"/>
            <a:chOff x="5005541" y="1221911"/>
            <a:chExt cx="2181727" cy="561153"/>
          </a:xfrm>
        </p:grpSpPr>
        <p:sp>
          <p:nvSpPr>
            <p:cNvPr id="65" name="Rectangle 64"/>
            <p:cNvSpPr/>
            <p:nvPr/>
          </p:nvSpPr>
          <p:spPr>
            <a:xfrm>
              <a:off x="5263661" y="1221911"/>
              <a:ext cx="1923607" cy="56115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latin typeface="Tahoma" pitchFamily="34" charset="0"/>
                <a:ea typeface="Tahoma" pitchFamily="34" charset="0"/>
                <a:cs typeface="Tahoma" pitchFamily="34" charset="0"/>
              </a:endParaRPr>
            </a:p>
          </p:txBody>
        </p:sp>
        <p:sp>
          <p:nvSpPr>
            <p:cNvPr id="66" name="Oval 65"/>
            <p:cNvSpPr/>
            <p:nvPr/>
          </p:nvSpPr>
          <p:spPr>
            <a:xfrm>
              <a:off x="5005541" y="1276982"/>
              <a:ext cx="369857" cy="433535"/>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latin typeface="Tahoma" pitchFamily="34" charset="0"/>
                  <a:ea typeface="Tahoma" pitchFamily="34" charset="0"/>
                  <a:cs typeface="Tahoma" pitchFamily="34" charset="0"/>
                </a:rPr>
                <a:t>B</a:t>
              </a:r>
              <a:endParaRPr lang="en-US" sz="5400" dirty="0"/>
            </a:p>
          </p:txBody>
        </p:sp>
        <mc:AlternateContent xmlns:mc="http://schemas.openxmlformats.org/markup-compatibility/2006" xmlns:a14="http://schemas.microsoft.com/office/drawing/2010/main">
          <mc:Choice Requires="a14">
            <p:sp>
              <p:nvSpPr>
                <p:cNvPr id="68" name="TextBox 67"/>
                <p:cNvSpPr txBox="1"/>
                <p:nvPr/>
              </p:nvSpPr>
              <p:spPr>
                <a:xfrm>
                  <a:off x="5393151" y="1314292"/>
                  <a:ext cx="1686429" cy="319322"/>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5400">
                            <a:latin typeface="Cambria Math"/>
                          </a:rPr>
                          <m:t>𝑒</m:t>
                        </m:r>
                        <m:r>
                          <a:rPr lang="en-US" sz="5400">
                            <a:latin typeface="Cambria Math"/>
                          </a:rPr>
                          <m:t>−1</m:t>
                        </m:r>
                        <m:r>
                          <m:rPr>
                            <m:nor/>
                          </m:rPr>
                          <a:rPr lang="en-US" sz="5400" dirty="0"/>
                          <m:t>.</m:t>
                        </m:r>
                      </m:oMath>
                    </m:oMathPara>
                  </a14:m>
                  <a:endParaRPr lang="en-US" sz="5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5393151" y="1314292"/>
                  <a:ext cx="1686429" cy="348792"/>
                </a:xfrm>
                <a:prstGeom prst="rect">
                  <a:avLst/>
                </a:prstGeom>
                <a:blipFill rotWithShape="1">
                  <a:blip r:embed="rId4"/>
                  <a:stretch>
                    <a:fillRect/>
                  </a:stretch>
                </a:blipFill>
              </p:spPr>
              <p:txBody>
                <a:bodyPr/>
                <a:lstStyle/>
                <a:p>
                  <a:r>
                    <a:rPr lang="en-US">
                      <a:noFill/>
                    </a:rPr>
                    <a:t> </a:t>
                  </a:r>
                </a:p>
              </p:txBody>
            </p:sp>
          </mc:Fallback>
        </mc:AlternateContent>
      </p:grpSp>
      <p:grpSp>
        <p:nvGrpSpPr>
          <p:cNvPr id="14" name="Group 13"/>
          <p:cNvGrpSpPr/>
          <p:nvPr/>
        </p:nvGrpSpPr>
        <p:grpSpPr>
          <a:xfrm>
            <a:off x="614433" y="5299929"/>
            <a:ext cx="8860468" cy="2295085"/>
            <a:chOff x="7528247" y="1138699"/>
            <a:chExt cx="4429657" cy="672422"/>
          </a:xfrm>
        </p:grpSpPr>
        <p:sp>
          <p:nvSpPr>
            <p:cNvPr id="72" name="Rectangle 71"/>
            <p:cNvSpPr/>
            <p:nvPr/>
          </p:nvSpPr>
          <p:spPr>
            <a:xfrm>
              <a:off x="7911403"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latin typeface="Tahoma" pitchFamily="34" charset="0"/>
                <a:ea typeface="Tahoma" pitchFamily="34" charset="0"/>
                <a:cs typeface="Tahoma" pitchFamily="34" charset="0"/>
              </a:endParaRPr>
            </a:p>
          </p:txBody>
        </p:sp>
        <p:sp>
          <p:nvSpPr>
            <p:cNvPr id="73" name="Oval 72"/>
            <p:cNvSpPr/>
            <p:nvPr/>
          </p:nvSpPr>
          <p:spPr>
            <a:xfrm>
              <a:off x="7528247" y="1282633"/>
              <a:ext cx="760279" cy="45829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ahoma" pitchFamily="34" charset="0"/>
                  <a:ea typeface="Tahoma" pitchFamily="34" charset="0"/>
                  <a:cs typeface="Tahoma" pitchFamily="34" charset="0"/>
                </a:rPr>
                <a:t>C</a:t>
              </a:r>
              <a:endParaRPr lang="en-US" sz="5400" dirty="0"/>
            </a:p>
          </p:txBody>
        </p:sp>
        <mc:AlternateContent xmlns:mc="http://schemas.openxmlformats.org/markup-compatibility/2006" xmlns:a14="http://schemas.microsoft.com/office/drawing/2010/main">
          <mc:Choice Requires="a14">
            <p:sp>
              <p:nvSpPr>
                <p:cNvPr id="74" name="TextBox 73"/>
                <p:cNvSpPr txBox="1"/>
                <p:nvPr/>
              </p:nvSpPr>
              <p:spPr>
                <a:xfrm>
                  <a:off x="8047486" y="1138699"/>
                  <a:ext cx="3783878" cy="581318"/>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unc>
                          <m:funcPr>
                            <m:ctrlPr>
                              <a:rPr lang="en-US" sz="5400" i="1">
                                <a:latin typeface="Cambria Math" panose="02040503050406030204" pitchFamily="18" charset="0"/>
                              </a:rPr>
                            </m:ctrlPr>
                          </m:funcPr>
                          <m:fName>
                            <m:r>
                              <a:rPr lang="en-US" sz="5400">
                                <a:latin typeface="Cambria Math"/>
                              </a:rPr>
                              <m:t>𝑙𝑛</m:t>
                            </m:r>
                          </m:fName>
                          <m:e>
                            <m:r>
                              <a:rPr lang="en-US" sz="5400">
                                <a:latin typeface="Cambria Math"/>
                              </a:rPr>
                              <m:t>2</m:t>
                            </m:r>
                          </m:e>
                        </m:func>
                        <m:r>
                          <a:rPr lang="en-US" sz="5400">
                            <a:latin typeface="Cambria Math"/>
                          </a:rPr>
                          <m:t>−</m:t>
                        </m:r>
                        <m:f>
                          <m:fPr>
                            <m:ctrlPr>
                              <a:rPr lang="en-US" sz="5400" i="1">
                                <a:latin typeface="Cambria Math" panose="02040503050406030204" pitchFamily="18" charset="0"/>
                              </a:rPr>
                            </m:ctrlPr>
                          </m:fPr>
                          <m:num>
                            <m:r>
                              <a:rPr lang="en-US" sz="5400">
                                <a:latin typeface="Cambria Math"/>
                              </a:rPr>
                              <m:t>1</m:t>
                            </m:r>
                          </m:num>
                          <m:den>
                            <m:r>
                              <a:rPr lang="en-US" sz="5400">
                                <a:latin typeface="Cambria Math"/>
                              </a:rPr>
                              <m:t>2</m:t>
                            </m:r>
                          </m:den>
                        </m:f>
                        <m:r>
                          <m:rPr>
                            <m:nor/>
                          </m:rPr>
                          <a:rPr lang="en-US" sz="5400" dirty="0"/>
                          <m:t>.</m:t>
                        </m:r>
                      </m:oMath>
                    </m:oMathPara>
                  </a14:m>
                  <a:endParaRPr lang="en-US" sz="5400" b="1" dirty="0"/>
                </a:p>
              </p:txBody>
            </p:sp>
          </mc:Choice>
          <mc:Fallback xmlns="">
            <p:sp>
              <p:nvSpPr>
                <p:cNvPr id="74" name="TextBox 73"/>
                <p:cNvSpPr txBox="1">
                  <a:spLocks noRot="1" noChangeAspect="1" noMove="1" noResize="1" noEditPoints="1" noAdjustHandles="1" noChangeArrowheads="1" noChangeShapeType="1" noTextEdit="1"/>
                </p:cNvSpPr>
                <p:nvPr/>
              </p:nvSpPr>
              <p:spPr>
                <a:xfrm>
                  <a:off x="8047486" y="1138699"/>
                  <a:ext cx="3783878" cy="639537"/>
                </a:xfrm>
                <a:prstGeom prst="rect">
                  <a:avLst/>
                </a:prstGeom>
                <a:blipFill rotWithShape="1">
                  <a:blip r:embed="rId5"/>
                  <a:stretch>
                    <a:fillRect/>
                  </a:stretch>
                </a:blipFill>
              </p:spPr>
              <p:txBody>
                <a:bodyPr/>
                <a:lstStyle/>
                <a:p>
                  <a:r>
                    <a:rPr lang="en-US">
                      <a:noFill/>
                    </a:rPr>
                    <a:t> </a:t>
                  </a:r>
                </a:p>
              </p:txBody>
            </p:sp>
          </mc:Fallback>
        </mc:AlternateContent>
      </p:grpSp>
      <p:grpSp>
        <p:nvGrpSpPr>
          <p:cNvPr id="3" name="Group 2"/>
          <p:cNvGrpSpPr/>
          <p:nvPr/>
        </p:nvGrpSpPr>
        <p:grpSpPr>
          <a:xfrm>
            <a:off x="9374187" y="5447906"/>
            <a:ext cx="10460586" cy="2082057"/>
            <a:chOff x="9603136" y="1158904"/>
            <a:chExt cx="2431021" cy="617268"/>
          </a:xfrm>
        </p:grpSpPr>
        <p:sp>
          <p:nvSpPr>
            <p:cNvPr id="75" name="Rectangle 74"/>
            <p:cNvSpPr/>
            <p:nvPr/>
          </p:nvSpPr>
          <p:spPr>
            <a:xfrm>
              <a:off x="9869515" y="1158904"/>
              <a:ext cx="1923606"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latin typeface="Tahoma" pitchFamily="34" charset="0"/>
                <a:ea typeface="Tahoma" pitchFamily="34" charset="0"/>
                <a:cs typeface="Tahoma" pitchFamily="34" charset="0"/>
              </a:endParaRPr>
            </a:p>
          </p:txBody>
        </p:sp>
        <p:sp>
          <p:nvSpPr>
            <p:cNvPr id="76" name="Oval 75"/>
            <p:cNvSpPr/>
            <p:nvPr/>
          </p:nvSpPr>
          <p:spPr>
            <a:xfrm>
              <a:off x="9623663" y="1247679"/>
              <a:ext cx="369065" cy="440621"/>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ahoma" pitchFamily="34" charset="0"/>
                  <a:ea typeface="Tahoma" pitchFamily="34" charset="0"/>
                  <a:cs typeface="Tahoma" pitchFamily="34" charset="0"/>
                </a:rPr>
                <a:t>D</a:t>
              </a:r>
              <a:endParaRPr lang="en-US" sz="5400" dirty="0"/>
            </a:p>
          </p:txBody>
        </p:sp>
        <mc:AlternateContent xmlns:mc="http://schemas.openxmlformats.org/markup-compatibility/2006" xmlns:a14="http://schemas.microsoft.com/office/drawing/2010/main">
          <mc:Choice Requires="a14">
            <p:sp>
              <p:nvSpPr>
                <p:cNvPr id="77" name="TextBox 76"/>
                <p:cNvSpPr txBox="1"/>
                <p:nvPr/>
              </p:nvSpPr>
              <p:spPr>
                <a:xfrm>
                  <a:off x="9603136" y="1266693"/>
                  <a:ext cx="2431021" cy="427338"/>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lnSpc>
                      <a:spcPct val="150000"/>
                    </a:lnSpc>
                  </a:pPr>
                  <a14:m>
                    <m:oMathPara xmlns:m="http://schemas.openxmlformats.org/officeDocument/2006/math">
                      <m:oMathParaPr>
                        <m:jc m:val="centerGroup"/>
                      </m:oMathParaPr>
                      <m:oMath xmlns:m="http://schemas.openxmlformats.org/officeDocument/2006/math">
                        <m:r>
                          <a:rPr lang="en-US" sz="5400">
                            <a:latin typeface="Cambria Math"/>
                          </a:rPr>
                          <m:t>𝑒</m:t>
                        </m:r>
                        <m:r>
                          <a:rPr lang="en-US" sz="5400">
                            <a:latin typeface="Cambria Math"/>
                          </a:rPr>
                          <m:t>−2</m:t>
                        </m:r>
                        <m:r>
                          <m:rPr>
                            <m:nor/>
                          </m:rPr>
                          <a:rPr lang="en-US" sz="5400" dirty="0"/>
                          <m:t>.</m:t>
                        </m:r>
                      </m:oMath>
                    </m:oMathPara>
                  </a14:m>
                  <a:endParaRPr lang="en-US" sz="5400" dirty="0"/>
                </a:p>
              </p:txBody>
            </p:sp>
          </mc:Choice>
          <mc:Fallback xmlns="">
            <p:sp>
              <p:nvSpPr>
                <p:cNvPr id="77" name="TextBox 76"/>
                <p:cNvSpPr txBox="1">
                  <a:spLocks noRot="1" noChangeAspect="1" noMove="1" noResize="1" noEditPoints="1" noAdjustHandles="1" noChangeArrowheads="1" noChangeShapeType="1" noTextEdit="1"/>
                </p:cNvSpPr>
                <p:nvPr/>
              </p:nvSpPr>
              <p:spPr>
                <a:xfrm>
                  <a:off x="9603136" y="1266693"/>
                  <a:ext cx="2431021" cy="468399"/>
                </a:xfrm>
                <a:prstGeom prst="rect">
                  <a:avLst/>
                </a:prstGeom>
                <a:blipFill rotWithShape="1">
                  <a:blip r:embed="rId6"/>
                  <a:stretch>
                    <a:fillRect/>
                  </a:stretch>
                </a:blipFill>
              </p:spPr>
              <p:txBody>
                <a:bodyPr/>
                <a:lstStyle/>
                <a:p>
                  <a:r>
                    <a:rPr lang="en-US">
                      <a:noFill/>
                    </a:rPr>
                    <a:t> </a:t>
                  </a:r>
                </a:p>
              </p:txBody>
            </p:sp>
          </mc:Fallback>
        </mc:AlternateContent>
      </p:grpSp>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sz="5400"/>
          </a:p>
        </p:txBody>
      </p:sp>
      <p:sp>
        <p:nvSpPr>
          <p:cNvPr id="49" name="Oval 48"/>
          <p:cNvSpPr/>
          <p:nvPr/>
        </p:nvSpPr>
        <p:spPr>
          <a:xfrm>
            <a:off x="607054" y="5803376"/>
            <a:ext cx="1561482" cy="1580175"/>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5400" b="1" dirty="0">
                <a:latin typeface="Tahoma" pitchFamily="34" charset="0"/>
                <a:ea typeface="Tahoma" pitchFamily="34" charset="0"/>
                <a:cs typeface="Tahoma" pitchFamily="34" charset="0"/>
              </a:rPr>
              <a:t>C</a:t>
            </a:r>
            <a:r>
              <a:rPr lang="en-US" sz="5400" b="1">
                <a:latin typeface="Tahoma" pitchFamily="34" charset="0"/>
                <a:ea typeface="Tahoma" pitchFamily="34" charset="0"/>
                <a:cs typeface="Tahoma" pitchFamily="34" charset="0"/>
              </a:rPr>
              <a:t> </a:t>
            </a:r>
            <a:endParaRPr lang="en-US" sz="5400" dirty="0"/>
          </a:p>
        </p:txBody>
      </p:sp>
      <mc:AlternateContent xmlns:mc="http://schemas.openxmlformats.org/markup-compatibility/2006" xmlns:a14="http://schemas.microsoft.com/office/drawing/2010/main">
        <mc:Choice Requires="a14">
          <p:sp>
            <p:nvSpPr>
              <p:cNvPr id="2" name="TextBox 1"/>
              <p:cNvSpPr txBox="1"/>
              <p:nvPr/>
            </p:nvSpPr>
            <p:spPr>
              <a:xfrm>
                <a:off x="6351816" y="8229600"/>
                <a:ext cx="11251971" cy="1270220"/>
              </a:xfrm>
              <a:prstGeom prst="rect">
                <a:avLst/>
              </a:prstGeom>
              <a:noFill/>
            </p:spPr>
            <p:txBody>
              <a:bodyPr wrap="square" rtlCol="0">
                <a:spAutoFit/>
              </a:bodyPr>
              <a:lstStyle/>
              <a:p>
                <a14:m>
                  <m:oMath xmlns:m="http://schemas.openxmlformats.org/officeDocument/2006/math">
                    <m:sSup>
                      <m:sSupPr>
                        <m:ctrlPr>
                          <a:rPr lang="en-US" sz="5400" i="1">
                            <a:latin typeface="Cambria Math" panose="02040503050406030204" pitchFamily="18" charset="0"/>
                          </a:rPr>
                        </m:ctrlPr>
                      </m:sSupPr>
                      <m:e>
                        <m:r>
                          <a:rPr lang="en-US" sz="5400" i="1">
                            <a:latin typeface="Cambria Math"/>
                          </a:rPr>
                          <m:t>𝑦</m:t>
                        </m:r>
                      </m:e>
                      <m:sup>
                        <m:r>
                          <a:rPr lang="en-US" sz="5400" i="1">
                            <a:latin typeface="Cambria Math"/>
                          </a:rPr>
                          <m:t>′</m:t>
                        </m:r>
                      </m:sup>
                    </m:sSup>
                    <m:r>
                      <a:rPr lang="en-US" sz="5400" i="1">
                        <a:latin typeface="Cambria Math"/>
                      </a:rPr>
                      <m:t>=1−</m:t>
                    </m:r>
                    <m:f>
                      <m:fPr>
                        <m:ctrlPr>
                          <a:rPr lang="en-US" sz="5400" i="1">
                            <a:latin typeface="Cambria Math" panose="02040503050406030204" pitchFamily="18" charset="0"/>
                          </a:rPr>
                        </m:ctrlPr>
                      </m:fPr>
                      <m:num>
                        <m:r>
                          <a:rPr lang="en-US" sz="5400" i="1">
                            <a:latin typeface="Cambria Math"/>
                          </a:rPr>
                          <m:t>1</m:t>
                        </m:r>
                      </m:num>
                      <m:den>
                        <m:r>
                          <a:rPr lang="en-US" sz="5400" i="1">
                            <a:latin typeface="Cambria Math"/>
                          </a:rPr>
                          <m:t>𝑥</m:t>
                        </m:r>
                      </m:den>
                    </m:f>
                    <m:r>
                      <a:rPr lang="en-US" sz="5400" i="1">
                        <a:latin typeface="Cambria Math"/>
                      </a:rPr>
                      <m:t>=</m:t>
                    </m:r>
                    <m:f>
                      <m:fPr>
                        <m:ctrlPr>
                          <a:rPr lang="en-US" sz="5400" i="1">
                            <a:latin typeface="Cambria Math" panose="02040503050406030204" pitchFamily="18" charset="0"/>
                          </a:rPr>
                        </m:ctrlPr>
                      </m:fPr>
                      <m:num>
                        <m:r>
                          <a:rPr lang="en-US" sz="5400" i="1">
                            <a:latin typeface="Cambria Math"/>
                          </a:rPr>
                          <m:t>𝑥</m:t>
                        </m:r>
                        <m:r>
                          <a:rPr lang="en-US" sz="5400" i="1">
                            <a:latin typeface="Cambria Math"/>
                          </a:rPr>
                          <m:t>−1</m:t>
                        </m:r>
                      </m:num>
                      <m:den>
                        <m:r>
                          <a:rPr lang="en-US" sz="5400" i="1">
                            <a:latin typeface="Cambria Math"/>
                          </a:rPr>
                          <m:t>𝑥</m:t>
                        </m:r>
                      </m:den>
                    </m:f>
                    <m:r>
                      <a:rPr lang="en-US" sz="5400" i="1">
                        <a:latin typeface="Cambria Math"/>
                      </a:rPr>
                      <m:t>=0⇔</m:t>
                    </m:r>
                    <m:r>
                      <a:rPr lang="en-US" sz="5400" i="1">
                        <a:latin typeface="Cambria Math"/>
                      </a:rPr>
                      <m:t>𝑥</m:t>
                    </m:r>
                    <m:r>
                      <a:rPr lang="en-US" sz="5400" i="1">
                        <a:latin typeface="Cambria Math"/>
                      </a:rPr>
                      <m:t>=1</m:t>
                    </m:r>
                  </m:oMath>
                </a14:m>
                <a:r>
                  <a:rPr lang="en-US" sz="5400" dirty="0"/>
                  <a:t>  </a:t>
                </a:r>
              </a:p>
            </p:txBody>
          </p:sp>
        </mc:Choice>
        <mc:Fallback xmlns="">
          <p:sp>
            <p:nvSpPr>
              <p:cNvPr id="2" name="TextBox 1"/>
              <p:cNvSpPr txBox="1">
                <a:spLocks noRot="1" noChangeAspect="1" noMove="1" noResize="1" noEditPoints="1" noAdjustHandles="1" noChangeArrowheads="1" noChangeShapeType="1" noTextEdit="1"/>
              </p:cNvSpPr>
              <p:nvPr/>
            </p:nvSpPr>
            <p:spPr>
              <a:xfrm>
                <a:off x="6351816" y="8229600"/>
                <a:ext cx="11251971" cy="127022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730355" y="9432281"/>
                <a:ext cx="12622845" cy="1265731"/>
              </a:xfrm>
              <a:prstGeom prst="rect">
                <a:avLst/>
              </a:prstGeom>
            </p:spPr>
            <p:txBody>
              <a:bodyPr wrap="square">
                <a:spAutoFit/>
              </a:bodyPr>
              <a:lstStyle/>
              <a:p>
                <a14:m>
                  <m:oMath xmlns:m="http://schemas.openxmlformats.org/officeDocument/2006/math">
                    <m:r>
                      <a:rPr lang="en-US" sz="5400">
                        <a:latin typeface="Cambria Math"/>
                      </a:rPr>
                      <m:t>⇒</m:t>
                    </m:r>
                    <m:r>
                      <a:rPr lang="en-US" sz="5400" i="1">
                        <a:latin typeface="Cambria Math"/>
                      </a:rPr>
                      <m:t>𝑦</m:t>
                    </m:r>
                    <m:r>
                      <a:rPr lang="en-US" sz="5400" i="1">
                        <a:latin typeface="Cambria Math"/>
                      </a:rPr>
                      <m:t>(</m:t>
                    </m:r>
                    <m:f>
                      <m:fPr>
                        <m:ctrlPr>
                          <a:rPr lang="en-US" sz="5400" i="1">
                            <a:latin typeface="Cambria Math" panose="02040503050406030204" pitchFamily="18" charset="0"/>
                          </a:rPr>
                        </m:ctrlPr>
                      </m:fPr>
                      <m:num>
                        <m:r>
                          <a:rPr lang="en-US" sz="5400" i="1">
                            <a:latin typeface="Cambria Math"/>
                          </a:rPr>
                          <m:t>1</m:t>
                        </m:r>
                      </m:num>
                      <m:den>
                        <m:r>
                          <a:rPr lang="en-US" sz="5400" i="1">
                            <a:latin typeface="Cambria Math"/>
                          </a:rPr>
                          <m:t>2</m:t>
                        </m:r>
                      </m:den>
                    </m:f>
                    <m:r>
                      <a:rPr lang="en-US" sz="5400" i="1">
                        <a:latin typeface="Cambria Math"/>
                      </a:rPr>
                      <m:t>)=</m:t>
                    </m:r>
                    <m:f>
                      <m:fPr>
                        <m:ctrlPr>
                          <a:rPr lang="en-US" sz="5400" i="1">
                            <a:latin typeface="Cambria Math" panose="02040503050406030204" pitchFamily="18" charset="0"/>
                          </a:rPr>
                        </m:ctrlPr>
                      </m:fPr>
                      <m:num>
                        <m:r>
                          <a:rPr lang="en-US" sz="5400" i="1">
                            <a:latin typeface="Cambria Math"/>
                          </a:rPr>
                          <m:t>1</m:t>
                        </m:r>
                      </m:num>
                      <m:den>
                        <m:r>
                          <a:rPr lang="en-US" sz="5400" i="1">
                            <a:latin typeface="Cambria Math"/>
                          </a:rPr>
                          <m:t>2</m:t>
                        </m:r>
                      </m:den>
                    </m:f>
                    <m:r>
                      <a:rPr lang="en-US" sz="5400" i="1">
                        <a:latin typeface="Cambria Math"/>
                      </a:rPr>
                      <m:t>+</m:t>
                    </m:r>
                    <m:func>
                      <m:funcPr>
                        <m:ctrlPr>
                          <a:rPr lang="en-US" sz="5400" i="1">
                            <a:latin typeface="Cambria Math" panose="02040503050406030204" pitchFamily="18" charset="0"/>
                          </a:rPr>
                        </m:ctrlPr>
                      </m:funcPr>
                      <m:fName>
                        <m:r>
                          <a:rPr lang="en-US" sz="5400" i="1">
                            <a:latin typeface="Cambria Math"/>
                          </a:rPr>
                          <m:t>𝑙𝑛</m:t>
                        </m:r>
                      </m:fName>
                      <m:e>
                        <m:r>
                          <a:rPr lang="en-US" sz="5400" i="1">
                            <a:latin typeface="Cambria Math"/>
                          </a:rPr>
                          <m:t>2</m:t>
                        </m:r>
                      </m:e>
                    </m:func>
                    <m:r>
                      <a:rPr lang="en-US" sz="5400" i="1">
                        <a:latin typeface="Cambria Math"/>
                      </a:rPr>
                      <m:t>;</m:t>
                    </m:r>
                    <m:r>
                      <a:rPr lang="en-US" sz="5400" i="1">
                        <a:latin typeface="Cambria Math"/>
                      </a:rPr>
                      <m:t>𝑦</m:t>
                    </m:r>
                    <m:r>
                      <a:rPr lang="en-US" sz="5400" i="1">
                        <a:latin typeface="Cambria Math"/>
                      </a:rPr>
                      <m:t>(1)=1;</m:t>
                    </m:r>
                    <m:r>
                      <a:rPr lang="en-US" sz="5400" i="1">
                        <a:latin typeface="Cambria Math"/>
                      </a:rPr>
                      <m:t>𝑦</m:t>
                    </m:r>
                    <m:r>
                      <a:rPr lang="en-US" sz="5400" i="1">
                        <a:latin typeface="Cambria Math"/>
                      </a:rPr>
                      <m:t>(</m:t>
                    </m:r>
                    <m:r>
                      <a:rPr lang="en-US" sz="5400" i="1">
                        <a:latin typeface="Cambria Math"/>
                      </a:rPr>
                      <m:t>𝑒</m:t>
                    </m:r>
                    <m:r>
                      <a:rPr lang="en-US" sz="5400" i="1">
                        <a:latin typeface="Cambria Math"/>
                      </a:rPr>
                      <m:t>)=</m:t>
                    </m:r>
                    <m:r>
                      <a:rPr lang="en-US" sz="5400" i="1">
                        <a:latin typeface="Cambria Math"/>
                      </a:rPr>
                      <m:t>𝑒</m:t>
                    </m:r>
                    <m:r>
                      <a:rPr lang="en-US" sz="5400" i="1">
                        <a:latin typeface="Cambria Math"/>
                      </a:rPr>
                      <m:t>−1</m:t>
                    </m:r>
                  </m:oMath>
                </a14:m>
                <a:r>
                  <a:rPr lang="en-US" sz="5400" dirty="0"/>
                  <a:t> </a:t>
                </a:r>
              </a:p>
            </p:txBody>
          </p:sp>
        </mc:Choice>
        <mc:Fallback xmlns="">
          <p:sp>
            <p:nvSpPr>
              <p:cNvPr id="4" name="Rectangle 3"/>
              <p:cNvSpPr>
                <a:spLocks noRot="1" noChangeAspect="1" noMove="1" noResize="1" noEditPoints="1" noAdjustHandles="1" noChangeArrowheads="1" noChangeShapeType="1" noTextEdit="1"/>
              </p:cNvSpPr>
              <p:nvPr/>
            </p:nvSpPr>
            <p:spPr>
              <a:xfrm>
                <a:off x="5730355" y="9432281"/>
                <a:ext cx="12622845" cy="1265731"/>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793020" y="10710802"/>
                <a:ext cx="5823069" cy="923330"/>
              </a:xfrm>
              <a:prstGeom prst="rect">
                <a:avLst/>
              </a:prstGeom>
            </p:spPr>
            <p:txBody>
              <a:bodyPr wrap="none">
                <a:spAutoFit/>
              </a:bodyPr>
              <a:lstStyle/>
              <a:p>
                <a:r>
                  <a:rPr lang="en-US" sz="5400" dirty="0"/>
                  <a:t>Vậy </a:t>
                </a:r>
                <a14:m>
                  <m:oMath xmlns:m="http://schemas.openxmlformats.org/officeDocument/2006/math">
                    <m:r>
                      <a:rPr lang="en-US" sz="5400" i="1">
                        <a:latin typeface="Cambria Math"/>
                      </a:rPr>
                      <m:t>𝑀</m:t>
                    </m:r>
                    <m:r>
                      <a:rPr lang="en-US" sz="5400" i="1">
                        <a:latin typeface="Cambria Math"/>
                      </a:rPr>
                      <m:t>−</m:t>
                    </m:r>
                    <m:r>
                      <a:rPr lang="en-US" sz="5400" i="1">
                        <a:latin typeface="Cambria Math"/>
                      </a:rPr>
                      <m:t>𝑚</m:t>
                    </m:r>
                    <m:r>
                      <a:rPr lang="en-US" sz="5400" i="1">
                        <a:latin typeface="Cambria Math"/>
                      </a:rPr>
                      <m:t>=</m:t>
                    </m:r>
                    <m:r>
                      <a:rPr lang="en-US" sz="5400" i="1">
                        <a:latin typeface="Cambria Math"/>
                      </a:rPr>
                      <m:t>𝑒</m:t>
                    </m:r>
                    <m:r>
                      <a:rPr lang="en-US" sz="5400" i="1">
                        <a:latin typeface="Cambria Math"/>
                      </a:rPr>
                      <m:t>−2</m:t>
                    </m:r>
                  </m:oMath>
                </a14:m>
                <a:endParaRPr lang="en-US" sz="5400" dirty="0"/>
              </a:p>
            </p:txBody>
          </p:sp>
        </mc:Choice>
        <mc:Fallback xmlns="">
          <p:sp>
            <p:nvSpPr>
              <p:cNvPr id="11" name="Rectangle 10"/>
              <p:cNvSpPr>
                <a:spLocks noRot="1" noChangeAspect="1" noMove="1" noResize="1" noEditPoints="1" noAdjustHandles="1" noChangeArrowheads="1" noChangeShapeType="1" noTextEdit="1"/>
              </p:cNvSpPr>
              <p:nvPr/>
            </p:nvSpPr>
            <p:spPr>
              <a:xfrm>
                <a:off x="6793020" y="10710802"/>
                <a:ext cx="5823069" cy="923330"/>
              </a:xfrm>
              <a:prstGeom prst="rect">
                <a:avLst/>
              </a:prstGeom>
              <a:blipFill rotWithShape="1">
                <a:blip r:embed="rId9"/>
                <a:stretch>
                  <a:fillRect l="-5544" t="-17881" b="-40397"/>
                </a:stretch>
              </a:blipFill>
            </p:spPr>
            <p:txBody>
              <a:bodyPr/>
              <a:lstStyle/>
              <a:p>
                <a:r>
                  <a:rPr lang="en-US">
                    <a:noFill/>
                  </a:rPr>
                  <a:t> </a:t>
                </a:r>
              </a:p>
            </p:txBody>
          </p:sp>
        </mc:Fallback>
      </mc:AlternateContent>
    </p:spTree>
    <p:extLst>
      <p:ext uri="{BB962C8B-B14F-4D97-AF65-F5344CB8AC3E}">
        <p14:creationId xmlns:p14="http://schemas.microsoft.com/office/powerpoint/2010/main" val="40445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500"/>
                                        <p:tgtEl>
                                          <p:spTgt spid="6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42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27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9" grpId="0" animBg="1"/>
      <p:bldP spid="2" grpId="0"/>
      <p:bldP spid="4"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70577" y="7543800"/>
            <a:ext cx="23853968" cy="6324600"/>
            <a:chOff x="184495" y="3490678"/>
            <a:chExt cx="11926984" cy="4715602"/>
          </a:xfrm>
        </p:grpSpPr>
        <p:sp>
          <p:nvSpPr>
            <p:cNvPr id="5" name="Rounded Rectangle 4"/>
            <p:cNvSpPr/>
            <p:nvPr/>
          </p:nvSpPr>
          <p:spPr>
            <a:xfrm>
              <a:off x="184495" y="3490678"/>
              <a:ext cx="11926984" cy="471560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6" name="Group 5"/>
            <p:cNvGrpSpPr/>
            <p:nvPr/>
          </p:nvGrpSpPr>
          <p:grpSpPr>
            <a:xfrm>
              <a:off x="203200" y="3550992"/>
              <a:ext cx="2342699" cy="757275"/>
              <a:chOff x="1275608" y="6084504"/>
              <a:chExt cx="4592538" cy="1375934"/>
            </a:xfrm>
          </p:grpSpPr>
          <p:sp>
            <p:nvSpPr>
              <p:cNvPr id="7" name="Freeform 20"/>
              <p:cNvSpPr>
                <a:spLocks/>
              </p:cNvSpPr>
              <p:nvPr/>
            </p:nvSpPr>
            <p:spPr bwMode="auto">
              <a:xfrm rot="16200000" flipV="1">
                <a:off x="3231927" y="4745698"/>
                <a:ext cx="1200548"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182880" tIns="91440" rIns="182880" bIns="91440" numCol="1" anchor="t" anchorCtr="0" compatLnSpc="1">
                <a:prstTxWarp prst="textNoShape">
                  <a:avLst/>
                </a:prstTxWarp>
              </a:bodyPr>
              <a:lstStyle/>
              <a:p>
                <a:endParaRPr lang="en-US" sz="6000"/>
              </a:p>
            </p:txBody>
          </p:sp>
          <p:sp>
            <p:nvSpPr>
              <p:cNvPr id="8" name="TextBox 7"/>
              <p:cNvSpPr txBox="1"/>
              <p:nvPr/>
            </p:nvSpPr>
            <p:spPr>
              <a:xfrm>
                <a:off x="2187353" y="6084504"/>
                <a:ext cx="2633701" cy="137593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182880" tIns="91440" rIns="182880" bIns="91440" numCol="1" anchor="t" anchorCtr="0" compatLnSpc="1">
                <a:prstTxWarp prst="textNoShape">
                  <a:avLst/>
                </a:prstTxWarp>
              </a:bodyPr>
              <a:lstStyle/>
              <a:p>
                <a:endParaRPr lang="en-US" sz="6000"/>
              </a:p>
            </p:txBody>
          </p:sp>
        </p:grpSp>
      </p:grpSp>
      <p:grpSp>
        <p:nvGrpSpPr>
          <p:cNvPr id="20" name="Group 19"/>
          <p:cNvGrpSpPr/>
          <p:nvPr/>
        </p:nvGrpSpPr>
        <p:grpSpPr>
          <a:xfrm>
            <a:off x="292406" y="76200"/>
            <a:ext cx="24093182" cy="4778620"/>
            <a:chOff x="534987" y="1869705"/>
            <a:chExt cx="16781215" cy="4007299"/>
          </a:xfrm>
        </p:grpSpPr>
        <p:grpSp>
          <p:nvGrpSpPr>
            <p:cNvPr id="21" name="Group 20"/>
            <p:cNvGrpSpPr/>
            <p:nvPr/>
          </p:nvGrpSpPr>
          <p:grpSpPr>
            <a:xfrm>
              <a:off x="534987" y="1869705"/>
              <a:ext cx="16781215" cy="4007299"/>
              <a:chOff x="534987" y="1647866"/>
              <a:chExt cx="16781215" cy="4007299"/>
            </a:xfrm>
          </p:grpSpPr>
          <p:sp>
            <p:nvSpPr>
              <p:cNvPr id="25" name="Rounded Rectangle 24"/>
              <p:cNvSpPr/>
              <p:nvPr/>
            </p:nvSpPr>
            <p:spPr bwMode="auto">
              <a:xfrm>
                <a:off x="755649" y="1720890"/>
                <a:ext cx="16560553" cy="393427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31" name="TextBox 13"/>
                <p:cNvSpPr txBox="1">
                  <a:spLocks noChangeArrowheads="1"/>
                </p:cNvSpPr>
                <p:nvPr/>
              </p:nvSpPr>
              <p:spPr bwMode="auto">
                <a:xfrm>
                  <a:off x="1781772" y="1653394"/>
                  <a:ext cx="1783293"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29</a:t>
                  </a:r>
                </a:p>
              </p:txBody>
            </p:sp>
          </p:grpSp>
        </p:grpSp>
        <p:sp>
          <p:nvSpPr>
            <p:cNvPr id="23" name="Rectangle 22"/>
            <p:cNvSpPr/>
            <p:nvPr/>
          </p:nvSpPr>
          <p:spPr>
            <a:xfrm>
              <a:off x="1069330" y="2002026"/>
              <a:ext cx="16076152" cy="800104"/>
            </a:xfrm>
            <a:prstGeom prst="rect">
              <a:avLst/>
            </a:prstGeom>
            <a:noFill/>
          </p:spPr>
          <p:txBody>
            <a:bodyPr wrap="square" rtlCol="0">
              <a:spAutoFit/>
            </a:bodyPr>
            <a:lstStyle/>
            <a:p>
              <a:pPr algn="just">
                <a:spcAft>
                  <a:spcPts val="1600"/>
                </a:spcAft>
              </a:pPr>
              <a:endParaRPr lang="en-US" sz="5600" dirty="0">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 name="Rectangle 1"/>
              <p:cNvSpPr/>
              <p:nvPr/>
            </p:nvSpPr>
            <p:spPr>
              <a:xfrm>
                <a:off x="696153" y="228600"/>
                <a:ext cx="23346164" cy="4485310"/>
              </a:xfrm>
              <a:prstGeom prst="rect">
                <a:avLst/>
              </a:prstGeom>
            </p:spPr>
            <p:txBody>
              <a:bodyPr wrap="square" lIns="91422" tIns="45710" rIns="91422" bIns="45710">
                <a:spAutoFit/>
              </a:bodyPr>
              <a:lstStyle/>
              <a:p>
                <a:pPr>
                  <a:lnSpc>
                    <a:spcPct val="150000"/>
                  </a:lnSpc>
                </a:pP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Ông</a:t>
                </a:r>
                <a:r>
                  <a:rPr lang="en-US" sz="4400" b="1" dirty="0">
                    <a:latin typeface="Times New Roman" pitchFamily="18" charset="0"/>
                    <a:cs typeface="Times New Roman" pitchFamily="18" charset="0"/>
                  </a:rPr>
                  <a:t> A </a:t>
                </a:r>
                <a:r>
                  <a:rPr lang="en-US" sz="4400" b="1" dirty="0" err="1">
                    <a:latin typeface="Times New Roman" pitchFamily="18" charset="0"/>
                    <a:cs typeface="Times New Roman" pitchFamily="18" charset="0"/>
                  </a:rPr>
                  <a:t>gửi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tiết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kiệm</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vào</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ngân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hàng</a:t>
                </a:r>
                <a14:m>
                  <m:oMath xmlns:m="http://schemas.openxmlformats.org/officeDocument/2006/math">
                    <m:r>
                      <a:rPr lang="en-US" sz="4400" b="1" i="1">
                        <a:latin typeface="Cambria Math"/>
                      </a:rPr>
                      <m:t>𝟐𝟎</m:t>
                    </m:r>
                  </m:oMath>
                </a14:m>
                <a:r>
                  <a:rPr lang="en-US" sz="4400" b="1" dirty="0" err="1">
                    <a:latin typeface="Times New Roman" pitchFamily="18" charset="0"/>
                    <a:cs typeface="Times New Roman" pitchFamily="18" charset="0"/>
                  </a:rPr>
                  <a:t>triệu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đồng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kỳ</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hạn</a:t>
                </a:r>
                <a:r>
                  <a:rPr lang="en-US" sz="4400" b="1" dirty="0">
                    <a:latin typeface="Times New Roman" pitchFamily="18" charset="0"/>
                    <a:cs typeface="Times New Roman" pitchFamily="18" charset="0"/>
                  </a:rPr>
                  <a:t> 1 </a:t>
                </a:r>
                <a:r>
                  <a:rPr lang="en-US" sz="4400" b="1" dirty="0" err="1">
                    <a:latin typeface="Times New Roman" pitchFamily="18" charset="0"/>
                    <a:cs typeface="Times New Roman" pitchFamily="18" charset="0"/>
                  </a:rPr>
                  <a:t>năm</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với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lãi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suất</a:t>
                </a:r>
                <a:r>
                  <a:rPr lang="en-US" sz="4400" b="1" dirty="0">
                    <a:latin typeface="Times New Roman" pitchFamily="18" charset="0"/>
                    <a:cs typeface="Times New Roman" pitchFamily="18" charset="0"/>
                  </a:rPr>
                  <a:t> </a:t>
                </a:r>
                <a14:m>
                  <m:oMath xmlns:m="http://schemas.openxmlformats.org/officeDocument/2006/math">
                    <m:f>
                      <m:fPr>
                        <m:ctrlPr>
                          <a:rPr lang="en-US" sz="4400" b="1" i="1">
                            <a:latin typeface="Cambria Math" panose="02040503050406030204" pitchFamily="18" charset="0"/>
                          </a:rPr>
                        </m:ctrlPr>
                      </m:fPr>
                      <m:num>
                        <m:r>
                          <a:rPr lang="en-US" sz="4400" b="1" i="1">
                            <a:latin typeface="Cambria Math"/>
                          </a:rPr>
                          <m:t>𝟔</m:t>
                        </m:r>
                        <m:r>
                          <a:rPr lang="en-US" sz="4400" b="1" i="1">
                            <a:latin typeface="Cambria Math"/>
                          </a:rPr>
                          <m:t>%</m:t>
                        </m:r>
                      </m:num>
                      <m:den>
                        <m:r>
                          <m:rPr>
                            <m:nor/>
                          </m:rPr>
                          <a:rPr lang="en-US" sz="4400" b="1">
                            <a:latin typeface="Times New Roman" pitchFamily="18" charset="0"/>
                            <a:cs typeface="Times New Roman" pitchFamily="18" charset="0"/>
                          </a:rPr>
                          <m:t>n</m:t>
                        </m:r>
                        <m:r>
                          <m:rPr>
                            <m:nor/>
                          </m:rPr>
                          <a:rPr lang="en-US" sz="4400" b="1">
                            <a:latin typeface="Times New Roman" pitchFamily="18" charset="0"/>
                            <a:cs typeface="Times New Roman" pitchFamily="18" charset="0"/>
                          </a:rPr>
                          <m:t>ă</m:t>
                        </m:r>
                        <m:r>
                          <m:rPr>
                            <m:nor/>
                          </m:rPr>
                          <a:rPr lang="en-US" sz="4400" b="1">
                            <a:latin typeface="Times New Roman" pitchFamily="18" charset="0"/>
                            <a:cs typeface="Times New Roman" pitchFamily="18" charset="0"/>
                          </a:rPr>
                          <m:t>m</m:t>
                        </m:r>
                        <m:r>
                          <m:rPr>
                            <m:nor/>
                          </m:rPr>
                          <a:rPr lang="en-US" sz="4400" b="1">
                            <a:latin typeface="Times New Roman" pitchFamily="18" charset="0"/>
                            <a:cs typeface="Times New Roman" pitchFamily="18" charset="0"/>
                          </a:rPr>
                          <m:t> </m:t>
                        </m:r>
                      </m:den>
                    </m:f>
                  </m:oMath>
                </a14:m>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theo</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hình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thức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lãi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kép</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Sau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đúng</a:t>
                </a:r>
                <a:r>
                  <a:rPr lang="en-US" sz="4400" b="1" dirty="0">
                    <a:latin typeface="Times New Roman" pitchFamily="18" charset="0"/>
                    <a:cs typeface="Times New Roman" pitchFamily="18" charset="0"/>
                  </a:rPr>
                  <a:t> 1 </a:t>
                </a:r>
                <a:r>
                  <a:rPr lang="en-US" sz="4400" b="1" dirty="0" err="1">
                    <a:latin typeface="Times New Roman" pitchFamily="18" charset="0"/>
                    <a:cs typeface="Times New Roman" pitchFamily="18" charset="0"/>
                  </a:rPr>
                  <a:t>năm</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ông</a:t>
                </a:r>
                <a:r>
                  <a:rPr lang="en-US" sz="4400" b="1" dirty="0">
                    <a:latin typeface="Times New Roman" pitchFamily="18" charset="0"/>
                    <a:cs typeface="Times New Roman" pitchFamily="18" charset="0"/>
                  </a:rPr>
                  <a:t> A </a:t>
                </a:r>
                <a:r>
                  <a:rPr lang="en-US" sz="4400" b="1" dirty="0" err="1">
                    <a:latin typeface="Times New Roman" pitchFamily="18" charset="0"/>
                    <a:cs typeface="Times New Roman" pitchFamily="18" charset="0"/>
                  </a:rPr>
                  <a:t>gửi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thêm</a:t>
                </a:r>
                <a14:m>
                  <m:oMath xmlns:m="http://schemas.openxmlformats.org/officeDocument/2006/math">
                    <m:r>
                      <a:rPr lang="en-US" sz="4400" b="1" i="1">
                        <a:latin typeface="Cambria Math"/>
                      </a:rPr>
                      <m:t>𝟑𝟎</m:t>
                    </m:r>
                  </m:oMath>
                </a14:m>
                <a:r>
                  <a:rPr lang="en-US" sz="4400" b="1" dirty="0" err="1">
                    <a:latin typeface="Times New Roman" pitchFamily="18" charset="0"/>
                    <a:cs typeface="Times New Roman" pitchFamily="18" charset="0"/>
                  </a:rPr>
                  <a:t>triệu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đồng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với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kỳ</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hạn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lãi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suất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như</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lần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gửi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trước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Hỏi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sau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đúng</a:t>
                </a:r>
                <a:r>
                  <a:rPr lang="en-US" sz="4400" b="1" dirty="0">
                    <a:latin typeface="Times New Roman" pitchFamily="18" charset="0"/>
                    <a:cs typeface="Times New Roman" pitchFamily="18" charset="0"/>
                  </a:rPr>
                  <a:t> 5 </a:t>
                </a:r>
                <a:r>
                  <a:rPr lang="en-US" sz="4400" b="1" dirty="0" err="1">
                    <a:latin typeface="Times New Roman" pitchFamily="18" charset="0"/>
                    <a:cs typeface="Times New Roman" pitchFamily="18" charset="0"/>
                  </a:rPr>
                  <a:t>năm</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kể</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từ</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gửi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lần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đầu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ông</a:t>
                </a:r>
                <a:r>
                  <a:rPr lang="en-US" sz="4400" b="1" dirty="0">
                    <a:latin typeface="Times New Roman" pitchFamily="18" charset="0"/>
                    <a:cs typeface="Times New Roman" pitchFamily="18" charset="0"/>
                  </a:rPr>
                  <a:t> A </a:t>
                </a:r>
                <a:r>
                  <a:rPr lang="en-US" sz="4400" b="1" dirty="0" err="1">
                    <a:latin typeface="Times New Roman" pitchFamily="18" charset="0"/>
                    <a:cs typeface="Times New Roman" pitchFamily="18" charset="0"/>
                  </a:rPr>
                  <a:t>nhận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được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bao</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nhiêu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tiền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cả</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gốc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lẫn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lãi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lấy</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gần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đúng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đến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hàng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nghìn</a:t>
                </a:r>
                <a:r>
                  <a:rPr lang="en-US" sz="4400" b="1" dirty="0">
                    <a:latin typeface="Times New Roman" pitchFamily="18" charset="0"/>
                    <a:cs typeface="Times New Roman"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696153" y="228600"/>
                <a:ext cx="23346164" cy="4485310"/>
              </a:xfrm>
              <a:prstGeom prst="rect">
                <a:avLst/>
              </a:prstGeom>
              <a:blipFill>
                <a:blip r:embed="rId3"/>
                <a:stretch>
                  <a:fillRect l="-1044" r="-131" b="-5578"/>
                </a:stretch>
              </a:blipFill>
            </p:spPr>
            <p:txBody>
              <a:bodyPr/>
              <a:lstStyle/>
              <a:p>
                <a:r>
                  <a:rPr lang="en-US">
                    <a:noFill/>
                  </a:rPr>
                  <a:t> </a:t>
                </a:r>
              </a:p>
            </p:txBody>
          </p:sp>
        </mc:Fallback>
      </mc:AlternateContent>
      <p:grpSp>
        <p:nvGrpSpPr>
          <p:cNvPr id="64" name="Group 63"/>
          <p:cNvGrpSpPr/>
          <p:nvPr/>
        </p:nvGrpSpPr>
        <p:grpSpPr>
          <a:xfrm>
            <a:off x="1588" y="5181589"/>
            <a:ext cx="24132670" cy="2057414"/>
            <a:chOff x="247181" y="1501339"/>
            <a:chExt cx="11877339" cy="1028707"/>
          </a:xfrm>
        </p:grpSpPr>
        <p:grpSp>
          <p:nvGrpSpPr>
            <p:cNvPr id="65" name="Group 64"/>
            <p:cNvGrpSpPr/>
            <p:nvPr/>
          </p:nvGrpSpPr>
          <p:grpSpPr>
            <a:xfrm>
              <a:off x="247181" y="1501339"/>
              <a:ext cx="3090381" cy="914401"/>
              <a:chOff x="5537206" y="1557991"/>
              <a:chExt cx="3079904" cy="850065"/>
            </a:xfrm>
          </p:grpSpPr>
          <p:sp>
            <p:nvSpPr>
              <p:cNvPr id="84" name="Rectangle 83"/>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99" name="Oval 98"/>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100" name="TextBox 99"/>
                  <p:cNvSpPr txBox="1"/>
                  <p:nvPr/>
                </p:nvSpPr>
                <p:spPr>
                  <a:xfrm>
                    <a:off x="6123623" y="1837893"/>
                    <a:ext cx="2280848" cy="35765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4400" b="1">
                            <a:latin typeface="Cambria Math"/>
                          </a:rPr>
                          <m:t>𝟓𝟏</m:t>
                        </m:r>
                        <m:r>
                          <a:rPr lang="en-US" sz="4400" b="1">
                            <a:latin typeface="Cambria Math"/>
                          </a:rPr>
                          <m:t>.</m:t>
                        </m:r>
                        <m:r>
                          <a:rPr lang="en-US" sz="4400" b="1">
                            <a:latin typeface="Cambria Math"/>
                          </a:rPr>
                          <m:t>𝟓𝟏𝟖</m:t>
                        </m:r>
                        <m:r>
                          <a:rPr lang="en-US" sz="4400" b="1">
                            <a:latin typeface="Cambria Math"/>
                          </a:rPr>
                          <m:t>.</m:t>
                        </m:r>
                        <m:r>
                          <a:rPr lang="en-US" sz="4400" b="1">
                            <a:latin typeface="Cambria Math"/>
                          </a:rPr>
                          <m:t>𝟎𝟎𝟎</m:t>
                        </m:r>
                      </m:oMath>
                    </a14:m>
                    <a:r>
                      <a:rPr lang="en-US" sz="4400" b="1" dirty="0" err="1">
                        <a:latin typeface="Times New Roman" pitchFamily="18" charset="0"/>
                        <a:cs typeface="Times New Roman" pitchFamily="18" charset="0"/>
                      </a:rPr>
                      <a:t>đồng</a:t>
                    </a:r>
                    <a:r>
                      <a:rPr lang="en-US" sz="4400" b="1" dirty="0">
                        <a:latin typeface="Times New Roman" pitchFamily="18" charset="0"/>
                        <a:cs typeface="Times New Roman" pitchFamily="18" charset="0"/>
                      </a:rPr>
                      <a:t>.</a:t>
                    </a:r>
                    <a:endParaRPr lang="en-US" sz="4400" dirty="0"/>
                  </a:p>
                </p:txBody>
              </p:sp>
            </mc:Choice>
            <mc:Fallback xmlns="">
              <p:sp>
                <p:nvSpPr>
                  <p:cNvPr id="100" name="TextBox 99"/>
                  <p:cNvSpPr txBox="1">
                    <a:spLocks noRot="1" noChangeAspect="1" noMove="1" noResize="1" noEditPoints="1" noAdjustHandles="1" noChangeArrowheads="1" noChangeShapeType="1" noTextEdit="1"/>
                  </p:cNvSpPr>
                  <p:nvPr/>
                </p:nvSpPr>
                <p:spPr>
                  <a:xfrm>
                    <a:off x="6123623" y="1837893"/>
                    <a:ext cx="2280848" cy="357652"/>
                  </a:xfrm>
                  <a:prstGeom prst="rect">
                    <a:avLst/>
                  </a:prstGeom>
                  <a:blipFill>
                    <a:blip r:embed="rId4"/>
                    <a:stretch>
                      <a:fillRect t="-18254" r="-3670" b="-35714"/>
                    </a:stretch>
                  </a:blipFill>
                </p:spPr>
                <p:txBody>
                  <a:bodyPr/>
                  <a:lstStyle/>
                  <a:p>
                    <a:r>
                      <a:rPr lang="en-US">
                        <a:noFill/>
                      </a:rPr>
                      <a:t> </a:t>
                    </a:r>
                  </a:p>
                </p:txBody>
              </p:sp>
            </mc:Fallback>
          </mc:AlternateContent>
        </p:grpSp>
        <p:grpSp>
          <p:nvGrpSpPr>
            <p:cNvPr id="66" name="Group 65"/>
            <p:cNvGrpSpPr/>
            <p:nvPr/>
          </p:nvGrpSpPr>
          <p:grpSpPr>
            <a:xfrm>
              <a:off x="3163101" y="1501345"/>
              <a:ext cx="3161469" cy="914401"/>
              <a:chOff x="5537206" y="1557992"/>
              <a:chExt cx="3150751" cy="850064"/>
            </a:xfrm>
          </p:grpSpPr>
          <p:sp>
            <p:nvSpPr>
              <p:cNvPr id="76" name="Rectangle 75"/>
              <p:cNvSpPr/>
              <p:nvPr/>
            </p:nvSpPr>
            <p:spPr>
              <a:xfrm>
                <a:off x="5898597"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7" name="Oval 7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80" name="TextBox 79"/>
                  <p:cNvSpPr txBox="1"/>
                  <p:nvPr/>
                </p:nvSpPr>
                <p:spPr>
                  <a:xfrm>
                    <a:off x="6144845" y="1841346"/>
                    <a:ext cx="2280848" cy="35765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4400" b="1">
                            <a:latin typeface="Cambria Math"/>
                          </a:rPr>
                          <m:t>𝟔𝟒</m:t>
                        </m:r>
                        <m:r>
                          <a:rPr lang="en-US" sz="4400" b="1">
                            <a:latin typeface="Cambria Math"/>
                          </a:rPr>
                          <m:t>.</m:t>
                        </m:r>
                        <m:r>
                          <a:rPr lang="en-US" sz="4400" b="1">
                            <a:latin typeface="Cambria Math"/>
                          </a:rPr>
                          <m:t>𝟔𝟑𝟗</m:t>
                        </m:r>
                        <m:r>
                          <a:rPr lang="en-US" sz="4400" b="1">
                            <a:latin typeface="Cambria Math"/>
                          </a:rPr>
                          <m:t>.</m:t>
                        </m:r>
                        <m:r>
                          <a:rPr lang="en-US" sz="4400" b="1">
                            <a:latin typeface="Cambria Math"/>
                          </a:rPr>
                          <m:t>𝟎𝟎𝟎</m:t>
                        </m:r>
                      </m:oMath>
                    </a14:m>
                    <a:r>
                      <a:rPr lang="en-US" sz="4400" b="1" dirty="0" err="1">
                        <a:latin typeface="Times New Roman" pitchFamily="18" charset="0"/>
                        <a:cs typeface="Times New Roman" pitchFamily="18" charset="0"/>
                      </a:rPr>
                      <a:t>đồng</a:t>
                    </a:r>
                    <a:r>
                      <a:rPr lang="en-US" sz="4400" b="1" dirty="0">
                        <a:latin typeface="Times New Roman" pitchFamily="18" charset="0"/>
                        <a:cs typeface="Times New Roman" pitchFamily="18" charset="0"/>
                      </a:rPr>
                      <a:t>.</a:t>
                    </a:r>
                    <a:endParaRPr lang="en-US" sz="4400" dirty="0"/>
                  </a:p>
                </p:txBody>
              </p:sp>
            </mc:Choice>
            <mc:Fallback xmlns="">
              <p:sp>
                <p:nvSpPr>
                  <p:cNvPr id="80" name="TextBox 79"/>
                  <p:cNvSpPr txBox="1">
                    <a:spLocks noRot="1" noChangeAspect="1" noMove="1" noResize="1" noEditPoints="1" noAdjustHandles="1" noChangeArrowheads="1" noChangeShapeType="1" noTextEdit="1"/>
                  </p:cNvSpPr>
                  <p:nvPr/>
                </p:nvSpPr>
                <p:spPr>
                  <a:xfrm>
                    <a:off x="6144845" y="1841346"/>
                    <a:ext cx="2280848" cy="357652"/>
                  </a:xfrm>
                  <a:prstGeom prst="rect">
                    <a:avLst/>
                  </a:prstGeom>
                  <a:blipFill>
                    <a:blip r:embed="rId5"/>
                    <a:stretch>
                      <a:fillRect t="-17460" r="-3670" b="-35714"/>
                    </a:stretch>
                  </a:blipFill>
                </p:spPr>
                <p:txBody>
                  <a:bodyPr/>
                  <a:lstStyle/>
                  <a:p>
                    <a:r>
                      <a:rPr lang="en-US">
                        <a:noFill/>
                      </a:rPr>
                      <a:t> </a:t>
                    </a:r>
                  </a:p>
                </p:txBody>
              </p:sp>
            </mc:Fallback>
          </mc:AlternateContent>
        </p:grpSp>
        <p:grpSp>
          <p:nvGrpSpPr>
            <p:cNvPr id="68" name="Group 67"/>
            <p:cNvGrpSpPr/>
            <p:nvPr/>
          </p:nvGrpSpPr>
          <p:grpSpPr>
            <a:xfrm>
              <a:off x="6079021" y="1501343"/>
              <a:ext cx="3090381" cy="914402"/>
              <a:chOff x="5537206" y="1557992"/>
              <a:chExt cx="3079904" cy="850064"/>
            </a:xfrm>
          </p:grpSpPr>
          <p:sp>
            <p:nvSpPr>
              <p:cNvPr id="73" name="Rectangle 72"/>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4" name="Oval 73"/>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75" name="TextBox 74"/>
                  <p:cNvSpPr txBox="1"/>
                  <p:nvPr/>
                </p:nvSpPr>
                <p:spPr>
                  <a:xfrm>
                    <a:off x="6116328" y="1841348"/>
                    <a:ext cx="2280848" cy="357651"/>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4400" b="1">
                            <a:latin typeface="Cambria Math"/>
                          </a:rPr>
                          <m:t>𝟓𝟏</m:t>
                        </m:r>
                        <m:r>
                          <a:rPr lang="en-US" sz="4400" b="1">
                            <a:latin typeface="Cambria Math"/>
                          </a:rPr>
                          <m:t>.</m:t>
                        </m:r>
                        <m:r>
                          <a:rPr lang="en-US" sz="4400" b="1">
                            <a:latin typeface="Cambria Math"/>
                          </a:rPr>
                          <m:t>𝟑𝟑𝟒</m:t>
                        </m:r>
                        <m:r>
                          <a:rPr lang="en-US" sz="4400" b="1">
                            <a:latin typeface="Cambria Math"/>
                          </a:rPr>
                          <m:t>.</m:t>
                        </m:r>
                        <m:r>
                          <a:rPr lang="en-US" sz="4400" b="1">
                            <a:latin typeface="Cambria Math"/>
                          </a:rPr>
                          <m:t>𝟎𝟎𝟎</m:t>
                        </m:r>
                      </m:oMath>
                    </a14:m>
                    <a:r>
                      <a:rPr lang="en-US" sz="4400" b="1" dirty="0" err="1">
                        <a:latin typeface="Times New Roman" pitchFamily="18" charset="0"/>
                        <a:cs typeface="Times New Roman" pitchFamily="18" charset="0"/>
                      </a:rPr>
                      <a:t>đồng</a:t>
                    </a:r>
                    <a:r>
                      <a:rPr lang="en-US" sz="4400" b="1" dirty="0">
                        <a:latin typeface="Times New Roman" pitchFamily="18" charset="0"/>
                        <a:cs typeface="Times New Roman" pitchFamily="18" charset="0"/>
                      </a:rPr>
                      <a:t>.</a:t>
                    </a:r>
                    <a:endParaRPr lang="en-US" sz="4400" dirty="0"/>
                  </a:p>
                </p:txBody>
              </p:sp>
            </mc:Choice>
            <mc:Fallback xmlns="">
              <p:sp>
                <p:nvSpPr>
                  <p:cNvPr id="75" name="TextBox 74"/>
                  <p:cNvSpPr txBox="1">
                    <a:spLocks noRot="1" noChangeAspect="1" noMove="1" noResize="1" noEditPoints="1" noAdjustHandles="1" noChangeArrowheads="1" noChangeShapeType="1" noTextEdit="1"/>
                  </p:cNvSpPr>
                  <p:nvPr/>
                </p:nvSpPr>
                <p:spPr>
                  <a:xfrm>
                    <a:off x="6116328" y="1841348"/>
                    <a:ext cx="2280848" cy="357651"/>
                  </a:xfrm>
                  <a:prstGeom prst="rect">
                    <a:avLst/>
                  </a:prstGeom>
                  <a:blipFill>
                    <a:blip r:embed="rId6"/>
                    <a:stretch>
                      <a:fillRect t="-17460" r="-3539" b="-35714"/>
                    </a:stretch>
                  </a:blipFill>
                </p:spPr>
                <p:txBody>
                  <a:bodyPr/>
                  <a:lstStyle/>
                  <a:p>
                    <a:r>
                      <a:rPr lang="en-US">
                        <a:noFill/>
                      </a:rPr>
                      <a:t> </a:t>
                    </a:r>
                  </a:p>
                </p:txBody>
              </p:sp>
            </mc:Fallback>
          </mc:AlternateContent>
        </p:grpSp>
        <p:grpSp>
          <p:nvGrpSpPr>
            <p:cNvPr id="69" name="Group 68"/>
            <p:cNvGrpSpPr/>
            <p:nvPr/>
          </p:nvGrpSpPr>
          <p:grpSpPr>
            <a:xfrm>
              <a:off x="8994942" y="1501346"/>
              <a:ext cx="3129578" cy="1028700"/>
              <a:chOff x="5537206" y="1557992"/>
              <a:chExt cx="3118968" cy="956321"/>
            </a:xfrm>
          </p:grpSpPr>
          <p:sp>
            <p:nvSpPr>
              <p:cNvPr id="70" name="Rectangle 6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1" name="Oval 7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72" name="TextBox 71"/>
                  <p:cNvSpPr txBox="1"/>
                  <p:nvPr/>
                </p:nvSpPr>
                <p:spPr>
                  <a:xfrm>
                    <a:off x="6162687" y="1841927"/>
                    <a:ext cx="2493487" cy="672386"/>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4400" b="1">
                            <a:latin typeface="Cambria Math"/>
                          </a:rPr>
                          <m:t>𝟔𝟔</m:t>
                        </m:r>
                        <m:r>
                          <a:rPr lang="en-US" sz="4400" b="1">
                            <a:latin typeface="Cambria Math"/>
                          </a:rPr>
                          <m:t>.</m:t>
                        </m:r>
                        <m:r>
                          <a:rPr lang="en-US" sz="4400" b="1">
                            <a:latin typeface="Cambria Math"/>
                          </a:rPr>
                          <m:t>𝟗𝟏𝟏</m:t>
                        </m:r>
                        <m:r>
                          <a:rPr lang="en-US" sz="4400" b="1">
                            <a:latin typeface="Cambria Math"/>
                          </a:rPr>
                          <m:t>.</m:t>
                        </m:r>
                        <m:r>
                          <a:rPr lang="en-US" sz="4400" b="1">
                            <a:latin typeface="Cambria Math"/>
                          </a:rPr>
                          <m:t>𝟎𝟎𝟎</m:t>
                        </m:r>
                      </m:oMath>
                    </a14:m>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đồng</a:t>
                    </a:r>
                    <a:r>
                      <a:rPr lang="en-US" sz="4400" b="1" dirty="0">
                        <a:latin typeface="Times New Roman" pitchFamily="18" charset="0"/>
                        <a:cs typeface="Times New Roman" pitchFamily="18" charset="0"/>
                      </a:rPr>
                      <a:t>.</a:t>
                    </a:r>
                    <a:endParaRPr lang="en-US" sz="4400" dirty="0">
                      <a:latin typeface="Times New Roman" pitchFamily="18" charset="0"/>
                      <a:cs typeface="Times New Roman" pitchFamily="18" charset="0"/>
                    </a:endParaRPr>
                  </a:p>
                  <a:p>
                    <a:endParaRPr lang="en-US" sz="4400" dirty="0"/>
                  </a:p>
                </p:txBody>
              </p:sp>
            </mc:Choice>
            <mc:Fallback xmlns="">
              <p:sp>
                <p:nvSpPr>
                  <p:cNvPr id="72" name="TextBox 71"/>
                  <p:cNvSpPr txBox="1">
                    <a:spLocks noRot="1" noChangeAspect="1" noMove="1" noResize="1" noEditPoints="1" noAdjustHandles="1" noChangeArrowheads="1" noChangeShapeType="1" noTextEdit="1"/>
                  </p:cNvSpPr>
                  <p:nvPr/>
                </p:nvSpPr>
                <p:spPr>
                  <a:xfrm>
                    <a:off x="6162687" y="1841927"/>
                    <a:ext cx="2493487" cy="672386"/>
                  </a:xfrm>
                  <a:prstGeom prst="rect">
                    <a:avLst/>
                  </a:prstGeom>
                  <a:blipFill>
                    <a:blip r:embed="rId7"/>
                    <a:stretch>
                      <a:fillRect t="-7983"/>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12" name="Rectangle 11"/>
              <p:cNvSpPr/>
              <p:nvPr/>
            </p:nvSpPr>
            <p:spPr>
              <a:xfrm>
                <a:off x="5505538" y="12272649"/>
                <a:ext cx="17916246" cy="954087"/>
              </a:xfrm>
              <a:prstGeom prst="rect">
                <a:avLst/>
              </a:prstGeom>
            </p:spPr>
            <p:txBody>
              <a:bodyPr wrap="square" lIns="91422" tIns="45710" rIns="91422" bIns="45710">
                <a:spAutoFit/>
              </a:bodyPr>
              <a:lstStyle/>
              <a:p>
                <a14:m>
                  <m:oMath xmlns:m="http://schemas.openxmlformats.org/officeDocument/2006/math">
                    <m:sSub>
                      <m:sSubPr>
                        <m:ctrlPr>
                          <a:rPr lang="en-US" sz="5600" i="1">
                            <a:latin typeface="Cambria Math" panose="02040503050406030204" pitchFamily="18" charset="0"/>
                          </a:rPr>
                        </m:ctrlPr>
                      </m:sSubPr>
                      <m:e>
                        <m:r>
                          <a:rPr lang="vi-VN" sz="5600" i="1">
                            <a:latin typeface="Cambria Math"/>
                          </a:rPr>
                          <m:t>𝑃</m:t>
                        </m:r>
                      </m:e>
                      <m:sub>
                        <m:r>
                          <a:rPr lang="vi-VN" sz="5600" i="1">
                            <a:latin typeface="Cambria Math"/>
                          </a:rPr>
                          <m:t>5</m:t>
                        </m:r>
                      </m:sub>
                    </m:sSub>
                  </m:oMath>
                </a14:m>
                <a:r>
                  <a:rPr lang="vi-VN" sz="5600" dirty="0">
                    <a:latin typeface="Times New Roman" pitchFamily="18" charset="0"/>
                    <a:cs typeface="Times New Roman" pitchFamily="18" charset="0"/>
                  </a:rPr>
                  <a:t>= </a:t>
                </a:r>
                <a14:m>
                  <m:oMath xmlns:m="http://schemas.openxmlformats.org/officeDocument/2006/math">
                    <m:r>
                      <a:rPr lang="vi-VN" sz="5600" i="1">
                        <a:latin typeface="Cambria Math"/>
                      </a:rPr>
                      <m:t>51,2</m:t>
                    </m:r>
                  </m:oMath>
                </a14:m>
                <a:r>
                  <a:rPr lang="vi-VN" sz="5600" dirty="0">
                    <a:latin typeface="Times New Roman" pitchFamily="18" charset="0"/>
                    <a:cs typeface="Times New Roman" pitchFamily="18" charset="0"/>
                  </a:rPr>
                  <a:t>x</a:t>
                </a:r>
                <a:r>
                  <a:rPr lang="en-US" sz="5600" dirty="0">
                    <a:latin typeface="Times New Roman" pitchFamily="18" charset="0"/>
                    <a:cs typeface="Times New Roman" pitchFamily="18" charset="0"/>
                  </a:rPr>
                  <a:t> </a:t>
                </a:r>
                <a14:m>
                  <m:oMath xmlns:m="http://schemas.openxmlformats.org/officeDocument/2006/math">
                    <m:sSup>
                      <m:sSupPr>
                        <m:ctrlPr>
                          <a:rPr lang="en-US" sz="5600" i="1">
                            <a:latin typeface="Cambria Math" panose="02040503050406030204" pitchFamily="18" charset="0"/>
                          </a:rPr>
                        </m:ctrlPr>
                      </m:sSupPr>
                      <m:e>
                        <m:r>
                          <a:rPr lang="vi-VN" sz="5600" i="1">
                            <a:latin typeface="Cambria Math"/>
                          </a:rPr>
                          <m:t>(1+0,06)</m:t>
                        </m:r>
                      </m:e>
                      <m:sup>
                        <m:r>
                          <a:rPr lang="vi-VN" sz="5600" i="1">
                            <a:latin typeface="Cambria Math"/>
                          </a:rPr>
                          <m:t>4</m:t>
                        </m:r>
                      </m:sup>
                    </m:sSup>
                    <m:r>
                      <a:rPr lang="vi-VN" sz="5600" i="1">
                        <a:latin typeface="Cambria Math"/>
                      </a:rPr>
                      <m:t>=64.639</m:t>
                    </m:r>
                  </m:oMath>
                </a14:m>
                <a:r>
                  <a:rPr lang="en-US" sz="5600" dirty="0">
                    <a:latin typeface="Times New Roman" pitchFamily="18" charset="0"/>
                    <a:cs typeface="Times New Roman" pitchFamily="18" charset="0"/>
                  </a:rPr>
                  <a:t>.</a:t>
                </a:r>
              </a:p>
            </p:txBody>
          </p:sp>
        </mc:Choice>
        <mc:Fallback xmlns="">
          <p:sp>
            <p:nvSpPr>
              <p:cNvPr id="12" name="Rectangle 11"/>
              <p:cNvSpPr>
                <a:spLocks noRot="1" noChangeAspect="1" noMove="1" noResize="1" noEditPoints="1" noAdjustHandles="1" noChangeArrowheads="1" noChangeShapeType="1" noTextEdit="1"/>
              </p:cNvSpPr>
              <p:nvPr/>
            </p:nvSpPr>
            <p:spPr>
              <a:xfrm>
                <a:off x="5505538" y="12272649"/>
                <a:ext cx="17916246" cy="954087"/>
              </a:xfrm>
              <a:prstGeom prst="rect">
                <a:avLst/>
              </a:prstGeom>
              <a:blipFill>
                <a:blip r:embed="rId8"/>
                <a:stretch>
                  <a:fillRect t="-17834" b="-38854"/>
                </a:stretch>
              </a:blipFill>
            </p:spPr>
            <p:txBody>
              <a:bodyPr/>
              <a:lstStyle/>
              <a:p>
                <a:r>
                  <a:rPr lang="en-US">
                    <a:noFill/>
                  </a:rPr>
                  <a:t> </a:t>
                </a:r>
              </a:p>
            </p:txBody>
          </p:sp>
        </mc:Fallback>
      </mc:AlternateContent>
      <p:sp>
        <p:nvSpPr>
          <p:cNvPr id="101" name="Oval 100"/>
          <p:cNvSpPr/>
          <p:nvPr/>
        </p:nvSpPr>
        <p:spPr>
          <a:xfrm>
            <a:off x="5945999" y="5705544"/>
            <a:ext cx="1092232"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rtlCol="0" anchor="ctr"/>
          <a:lstStyle/>
          <a:p>
            <a:pPr algn="ctr"/>
            <a:r>
              <a:rPr lang="en-US" sz="6400" b="1">
                <a:latin typeface="Tahoma" pitchFamily="34" charset="0"/>
                <a:ea typeface="Tahoma" pitchFamily="34" charset="0"/>
                <a:cs typeface="Tahoma" pitchFamily="34" charset="0"/>
              </a:rPr>
              <a:t>B </a:t>
            </a:r>
            <a:endParaRPr lang="en-US" sz="6400" dirty="0"/>
          </a:p>
        </p:txBody>
      </p:sp>
      <mc:AlternateContent xmlns:mc="http://schemas.openxmlformats.org/markup-compatibility/2006" xmlns:a14="http://schemas.microsoft.com/office/drawing/2010/main">
        <mc:Choice Requires="a14">
          <p:sp>
            <p:nvSpPr>
              <p:cNvPr id="3" name="Rectangle 2"/>
              <p:cNvSpPr/>
              <p:nvPr/>
            </p:nvSpPr>
            <p:spPr>
              <a:xfrm>
                <a:off x="5324903" y="7655473"/>
                <a:ext cx="8642174" cy="954107"/>
              </a:xfrm>
              <a:prstGeom prst="rect">
                <a:avLst/>
              </a:prstGeom>
            </p:spPr>
            <p:txBody>
              <a:bodyPr wrap="none">
                <a:spAutoFit/>
              </a:bodyPr>
              <a:lstStyle/>
              <a:p>
                <a:r>
                  <a:rPr lang="vi-VN" sz="5600" dirty="0">
                    <a:latin typeface="+mj-lt"/>
                  </a:rPr>
                  <a:t>Công thức </a:t>
                </a:r>
                <a14:m>
                  <m:oMath xmlns:m="http://schemas.openxmlformats.org/officeDocument/2006/math">
                    <m:func>
                      <m:funcPr>
                        <m:ctrlPr>
                          <a:rPr lang="en-US" sz="5600" i="1">
                            <a:latin typeface="Cambria Math" panose="02040503050406030204" pitchFamily="18" charset="0"/>
                          </a:rPr>
                        </m:ctrlPr>
                      </m:funcPr>
                      <m:fName>
                        <m:sSub>
                          <m:sSubPr>
                            <m:ctrlPr>
                              <a:rPr lang="en-US" sz="5600" i="1">
                                <a:latin typeface="Cambria Math" panose="02040503050406030204" pitchFamily="18" charset="0"/>
                              </a:rPr>
                            </m:ctrlPr>
                          </m:sSubPr>
                          <m:e>
                            <m:r>
                              <a:rPr lang="vi-VN" sz="5600" i="1">
                                <a:latin typeface="Cambria Math"/>
                              </a:rPr>
                              <m:t>𝑃</m:t>
                            </m:r>
                          </m:e>
                          <m:sub>
                            <m:r>
                              <a:rPr lang="vi-VN" sz="5600" i="1">
                                <a:latin typeface="Cambria Math"/>
                              </a:rPr>
                              <m:t>𝑛</m:t>
                            </m:r>
                          </m:sub>
                        </m:sSub>
                      </m:fName>
                      <m:e>
                        <m:r>
                          <a:rPr lang="vi-VN" sz="5600" i="1">
                            <a:latin typeface="Cambria Math"/>
                          </a:rPr>
                          <m:t>=</m:t>
                        </m:r>
                        <m:sSub>
                          <m:sSubPr>
                            <m:ctrlPr>
                              <a:rPr lang="en-US" sz="5600" i="1">
                                <a:latin typeface="Cambria Math" panose="02040503050406030204" pitchFamily="18" charset="0"/>
                              </a:rPr>
                            </m:ctrlPr>
                          </m:sSubPr>
                          <m:e>
                            <m:r>
                              <a:rPr lang="vi-VN" sz="5600" i="1">
                                <a:latin typeface="Cambria Math"/>
                              </a:rPr>
                              <m:t>𝐴</m:t>
                            </m:r>
                          </m:e>
                          <m:sub>
                            <m:r>
                              <a:rPr lang="vi-VN" sz="5600" i="1">
                                <a:latin typeface="Cambria Math"/>
                              </a:rPr>
                              <m:t>0</m:t>
                            </m:r>
                          </m:sub>
                        </m:sSub>
                      </m:e>
                    </m:func>
                    <m:sSup>
                      <m:sSupPr>
                        <m:ctrlPr>
                          <a:rPr lang="en-US" sz="5600" i="1">
                            <a:latin typeface="Cambria Math" panose="02040503050406030204" pitchFamily="18" charset="0"/>
                          </a:rPr>
                        </m:ctrlPr>
                      </m:sSupPr>
                      <m:e>
                        <m:r>
                          <a:rPr lang="vi-VN" sz="5600" i="1">
                            <a:latin typeface="Cambria Math"/>
                          </a:rPr>
                          <m:t>(1+</m:t>
                        </m:r>
                        <m:r>
                          <a:rPr lang="vi-VN" sz="5600" i="1">
                            <a:latin typeface="Cambria Math"/>
                          </a:rPr>
                          <m:t>𝑟</m:t>
                        </m:r>
                        <m:r>
                          <a:rPr lang="vi-VN" sz="5600" i="1">
                            <a:latin typeface="Cambria Math"/>
                          </a:rPr>
                          <m:t>)</m:t>
                        </m:r>
                      </m:e>
                      <m:sup>
                        <m:r>
                          <a:rPr lang="vi-VN" sz="5600" i="1">
                            <a:latin typeface="Cambria Math"/>
                          </a:rPr>
                          <m:t>𝑛</m:t>
                        </m:r>
                      </m:sup>
                    </m:sSup>
                    <m:r>
                      <m:rPr>
                        <m:nor/>
                      </m:rPr>
                      <a:rPr lang="en-US" sz="5600" dirty="0">
                        <a:latin typeface="+mj-lt"/>
                      </a:rPr>
                      <m:t> </m:t>
                    </m:r>
                  </m:oMath>
                </a14:m>
                <a:endParaRPr lang="vi-VN" sz="5600" dirty="0">
                  <a:latin typeface="+mj-lt"/>
                </a:endParaRPr>
              </a:p>
            </p:txBody>
          </p:sp>
        </mc:Choice>
        <mc:Fallback xmlns="">
          <p:sp>
            <p:nvSpPr>
              <p:cNvPr id="3" name="Rectangle 2"/>
              <p:cNvSpPr>
                <a:spLocks noRot="1" noChangeAspect="1" noMove="1" noResize="1" noEditPoints="1" noAdjustHandles="1" noChangeArrowheads="1" noChangeShapeType="1" noTextEdit="1"/>
              </p:cNvSpPr>
              <p:nvPr/>
            </p:nvSpPr>
            <p:spPr>
              <a:xfrm>
                <a:off x="5324903" y="7655473"/>
                <a:ext cx="8642174" cy="954107"/>
              </a:xfrm>
              <a:prstGeom prst="rect">
                <a:avLst/>
              </a:prstGeom>
              <a:blipFill>
                <a:blip r:embed="rId9"/>
                <a:stretch>
                  <a:fillRect l="-3952" t="-17949" b="-39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324903" y="8732691"/>
                <a:ext cx="7150612" cy="954107"/>
              </a:xfrm>
              <a:prstGeom prst="rect">
                <a:avLst/>
              </a:prstGeom>
            </p:spPr>
            <p:txBody>
              <a:bodyPr wrap="none">
                <a:spAutoFit/>
              </a:bodyPr>
              <a:lstStyle/>
              <a:p>
                <a:r>
                  <a:rPr lang="vi-VN" sz="5600" dirty="0">
                    <a:latin typeface="+mj-lt"/>
                  </a:rPr>
                  <a:t>Sau 1 năm </a:t>
                </a:r>
                <a14:m>
                  <m:oMath xmlns:m="http://schemas.openxmlformats.org/officeDocument/2006/math">
                    <m:func>
                      <m:funcPr>
                        <m:ctrlPr>
                          <a:rPr lang="en-US" sz="5600" i="1">
                            <a:latin typeface="Cambria Math" panose="02040503050406030204" pitchFamily="18" charset="0"/>
                          </a:rPr>
                        </m:ctrlPr>
                      </m:funcPr>
                      <m:fName>
                        <m:sSub>
                          <m:sSubPr>
                            <m:ctrlPr>
                              <a:rPr lang="en-US" sz="5600" i="1">
                                <a:latin typeface="Cambria Math" panose="02040503050406030204" pitchFamily="18" charset="0"/>
                              </a:rPr>
                            </m:ctrlPr>
                          </m:sSubPr>
                          <m:e>
                            <m:r>
                              <a:rPr lang="vi-VN" sz="5600" i="1">
                                <a:latin typeface="Cambria Math"/>
                              </a:rPr>
                              <m:t>𝑃</m:t>
                            </m:r>
                          </m:e>
                          <m:sub>
                            <m:r>
                              <a:rPr lang="vi-VN" sz="5600" i="1">
                                <a:latin typeface="Cambria Math"/>
                              </a:rPr>
                              <m:t>1</m:t>
                            </m:r>
                          </m:sub>
                        </m:sSub>
                      </m:fName>
                      <m:e>
                        <m:r>
                          <a:rPr lang="vi-VN" sz="5600" i="1">
                            <a:latin typeface="Cambria Math"/>
                          </a:rPr>
                          <m:t>=</m:t>
                        </m:r>
                      </m:e>
                    </m:func>
                  </m:oMath>
                </a14:m>
                <a:r>
                  <a:rPr lang="vi-VN" sz="5600" dirty="0">
                    <a:latin typeface="+mj-lt"/>
                  </a:rPr>
                  <a:t>20x1,06</a:t>
                </a:r>
              </a:p>
            </p:txBody>
          </p:sp>
        </mc:Choice>
        <mc:Fallback xmlns="">
          <p:sp>
            <p:nvSpPr>
              <p:cNvPr id="4" name="Rectangle 3"/>
              <p:cNvSpPr>
                <a:spLocks noRot="1" noChangeAspect="1" noMove="1" noResize="1" noEditPoints="1" noAdjustHandles="1" noChangeArrowheads="1" noChangeShapeType="1" noTextEdit="1"/>
              </p:cNvSpPr>
              <p:nvPr/>
            </p:nvSpPr>
            <p:spPr>
              <a:xfrm>
                <a:off x="5324903" y="8732691"/>
                <a:ext cx="7150612" cy="954107"/>
              </a:xfrm>
              <a:prstGeom prst="rect">
                <a:avLst/>
              </a:prstGeom>
              <a:blipFill>
                <a:blip r:embed="rId10"/>
                <a:stretch>
                  <a:fillRect l="-4774" t="-17949" r="-4007" b="-39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291994" y="9989515"/>
                <a:ext cx="8244821" cy="954107"/>
              </a:xfrm>
              <a:prstGeom prst="rect">
                <a:avLst/>
              </a:prstGeom>
            </p:spPr>
            <p:txBody>
              <a:bodyPr wrap="none">
                <a:spAutoFit/>
              </a:bodyPr>
              <a:lstStyle/>
              <a:p>
                <a:r>
                  <a:rPr lang="vi-VN" sz="5600" dirty="0">
                    <a:latin typeface="+mj-lt"/>
                  </a:rPr>
                  <a:t>Năm thứ hai </a:t>
                </a:r>
                <a14:m>
                  <m:oMath xmlns:m="http://schemas.openxmlformats.org/officeDocument/2006/math">
                    <m:sSub>
                      <m:sSubPr>
                        <m:ctrlPr>
                          <a:rPr lang="en-US" sz="5600" i="1">
                            <a:latin typeface="Cambria Math" panose="02040503050406030204" pitchFamily="18" charset="0"/>
                          </a:rPr>
                        </m:ctrlPr>
                      </m:sSubPr>
                      <m:e>
                        <m:r>
                          <a:rPr lang="vi-VN" sz="5600" i="1">
                            <a:latin typeface="Cambria Math"/>
                          </a:rPr>
                          <m:t>𝐴</m:t>
                        </m:r>
                      </m:e>
                      <m:sub>
                        <m:r>
                          <a:rPr lang="vi-VN" sz="5600" i="1">
                            <a:latin typeface="Cambria Math"/>
                          </a:rPr>
                          <m:t>0</m:t>
                        </m:r>
                      </m:sub>
                    </m:sSub>
                    <m:r>
                      <a:rPr lang="vi-VN" sz="5600" i="1">
                        <a:latin typeface="Cambria Math"/>
                      </a:rPr>
                      <m:t>=51,2</m:t>
                    </m:r>
                    <m:d>
                      <m:dPr>
                        <m:ctrlPr>
                          <a:rPr lang="vi-VN" sz="5600" i="1">
                            <a:latin typeface="Cambria Math" panose="02040503050406030204" pitchFamily="18" charset="0"/>
                          </a:rPr>
                        </m:ctrlPr>
                      </m:dPr>
                      <m:e>
                        <m:r>
                          <a:rPr lang="vi-VN" sz="5600" i="1">
                            <a:latin typeface="Cambria Math"/>
                          </a:rPr>
                          <m:t>𝑡𝑟</m:t>
                        </m:r>
                      </m:e>
                    </m:d>
                  </m:oMath>
                </a14:m>
                <a:endParaRPr lang="vi-VN" sz="5600" dirty="0">
                  <a:latin typeface="+mj-lt"/>
                </a:endParaRPr>
              </a:p>
            </p:txBody>
          </p:sp>
        </mc:Choice>
        <mc:Fallback xmlns="">
          <p:sp>
            <p:nvSpPr>
              <p:cNvPr id="11" name="Rectangle 10"/>
              <p:cNvSpPr>
                <a:spLocks noRot="1" noChangeAspect="1" noMove="1" noResize="1" noEditPoints="1" noAdjustHandles="1" noChangeArrowheads="1" noChangeShapeType="1" noTextEdit="1"/>
              </p:cNvSpPr>
              <p:nvPr/>
            </p:nvSpPr>
            <p:spPr>
              <a:xfrm>
                <a:off x="5291994" y="9989515"/>
                <a:ext cx="8244821" cy="954107"/>
              </a:xfrm>
              <a:prstGeom prst="rect">
                <a:avLst/>
              </a:prstGeom>
              <a:blipFill>
                <a:blip r:embed="rId11"/>
                <a:stretch>
                  <a:fillRect l="-4065" t="-17949" b="-39744"/>
                </a:stretch>
              </a:blipFill>
            </p:spPr>
            <p:txBody>
              <a:bodyPr/>
              <a:lstStyle/>
              <a:p>
                <a:r>
                  <a:rPr lang="en-US">
                    <a:noFill/>
                  </a:rPr>
                  <a:t> </a:t>
                </a:r>
              </a:p>
            </p:txBody>
          </p:sp>
        </mc:Fallback>
      </mc:AlternateContent>
      <p:sp>
        <p:nvSpPr>
          <p:cNvPr id="13" name="Rectangle 12"/>
          <p:cNvSpPr/>
          <p:nvPr/>
        </p:nvSpPr>
        <p:spPr>
          <a:xfrm>
            <a:off x="5505537" y="10979647"/>
            <a:ext cx="6165470" cy="954107"/>
          </a:xfrm>
          <a:prstGeom prst="rect">
            <a:avLst/>
          </a:prstGeom>
        </p:spPr>
        <p:txBody>
          <a:bodyPr wrap="none">
            <a:spAutoFit/>
          </a:bodyPr>
          <a:lstStyle/>
          <a:p>
            <a:r>
              <a:rPr lang="vi-VN" sz="5600" dirty="0">
                <a:latin typeface="+mj-lt"/>
              </a:rPr>
              <a:t>Sau 5 năm số tiền là </a:t>
            </a:r>
          </a:p>
        </p:txBody>
      </p:sp>
    </p:spTree>
    <p:extLst>
      <p:ext uri="{BB962C8B-B14F-4D97-AF65-F5344CB8AC3E}">
        <p14:creationId xmlns:p14="http://schemas.microsoft.com/office/powerpoint/2010/main" val="244384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50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1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500"/>
                                  </p:stCondLst>
                                  <p:childTnLst>
                                    <p:set>
                                      <p:cBhvr>
                                        <p:cTn id="36" dur="1" fill="hold">
                                          <p:stCondLst>
                                            <p:cond delay="0"/>
                                          </p:stCondLst>
                                        </p:cTn>
                                        <p:tgtEl>
                                          <p:spTgt spid="101"/>
                                        </p:tgtEl>
                                        <p:attrNameLst>
                                          <p:attrName>style.visibility</p:attrName>
                                        </p:attrNameLst>
                                      </p:cBhvr>
                                      <p:to>
                                        <p:strVal val="visible"/>
                                      </p:to>
                                    </p:set>
                                    <p:animEffect transition="in" filter="wipe(down)">
                                      <p:cBhvr>
                                        <p:cTn id="3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1" grpId="0" animBg="1"/>
      <p:bldP spid="3" grpId="0"/>
      <p:bldP spid="4" grpId="0"/>
      <p:bldP spid="11"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30187" y="-76200"/>
            <a:ext cx="24156988" cy="4430981"/>
            <a:chOff x="475530" y="1869705"/>
            <a:chExt cx="23706323" cy="2483139"/>
          </a:xfrm>
        </p:grpSpPr>
        <p:grpSp>
          <p:nvGrpSpPr>
            <p:cNvPr id="21" name="Group 20"/>
            <p:cNvGrpSpPr/>
            <p:nvPr/>
          </p:nvGrpSpPr>
          <p:grpSpPr>
            <a:xfrm>
              <a:off x="475530" y="1869705"/>
              <a:ext cx="23706323" cy="2483139"/>
              <a:chOff x="475530" y="1647866"/>
              <a:chExt cx="23706323" cy="2483139"/>
            </a:xfrm>
          </p:grpSpPr>
          <p:sp>
            <p:nvSpPr>
              <p:cNvPr id="25" name="Rounded Rectangle 24"/>
              <p:cNvSpPr/>
              <p:nvPr/>
            </p:nvSpPr>
            <p:spPr bwMode="auto">
              <a:xfrm>
                <a:off x="475530" y="1720890"/>
                <a:ext cx="23706323" cy="241011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9" y="1647866"/>
                  <a:ext cx="3271605" cy="48145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262858" y="1702079"/>
                  <a:ext cx="2658427" cy="53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600" err="1">
                      <a:solidFill>
                        <a:schemeClr val="bg1"/>
                      </a:solidFill>
                      <a:latin typeface="Tahoma" pitchFamily="34" charset="0"/>
                      <a:cs typeface="Tahoma" pitchFamily="34" charset="0"/>
                    </a:rPr>
                    <a:t>Câu</a:t>
                  </a:r>
                  <a:r>
                    <a:rPr lang="en-US" sz="5600">
                      <a:solidFill>
                        <a:schemeClr val="bg1"/>
                      </a:solidFill>
                      <a:latin typeface="Tahoma" pitchFamily="34" charset="0"/>
                      <a:cs typeface="Tahoma" pitchFamily="34" charset="0"/>
                    </a:rPr>
                    <a:t> 30 </a:t>
                  </a:r>
                  <a:endParaRPr lang="en-US" sz="5600" dirty="0">
                    <a:solidFill>
                      <a:schemeClr val="bg1"/>
                    </a:solidFill>
                    <a:latin typeface="Tahoma" pitchFamily="34" charset="0"/>
                    <a:cs typeface="Tahoma" pitchFamily="34" charset="0"/>
                  </a:endParaRPr>
                </a:p>
              </p:txBody>
            </p:sp>
          </p:grpSp>
        </p:grpSp>
        <p:sp>
          <p:nvSpPr>
            <p:cNvPr id="23" name="Rectangle 22"/>
            <p:cNvSpPr/>
            <p:nvPr/>
          </p:nvSpPr>
          <p:spPr>
            <a:xfrm>
              <a:off x="1939336" y="1953316"/>
              <a:ext cx="22242517" cy="1268265"/>
            </a:xfrm>
            <a:prstGeom prst="rect">
              <a:avLst/>
            </a:prstGeom>
            <a:noFill/>
          </p:spPr>
          <p:txBody>
            <a:bodyPr wrap="square" rtlCol="0">
              <a:spAutoFit/>
            </a:bodyPr>
            <a:lstStyle/>
            <a:p>
              <a:pPr algn="just">
                <a:lnSpc>
                  <a:spcPct val="115000"/>
                </a:lnSpc>
                <a:tabLst>
                  <a:tab pos="1440180" algn="l"/>
                </a:tabLst>
              </a:pP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b="1">
                  <a:solidFill>
                    <a:srgbClr val="FF0000"/>
                  </a:solidFill>
                  <a:latin typeface="Times New Roman" pitchFamily="18" charset="0"/>
                  <a:cs typeface="Times New Roman" pitchFamily="18" charset="0"/>
                </a:rPr>
                <a:t> </a:t>
              </a:r>
              <a:r>
                <a:rPr lang="en-US" sz="5400"/>
                <a:t>Một người gửi 300 triệu đồng vào ngân hàng theo thế thức lãi kép kì hạn 1 quý, với lãi suất 1,75% /một quý. Hỏi sau ít nhất bao nhiêu tháng người gửi có ít nhất 500 triệu đồng (bao gồm cả vốn lẫn lãi) từ số vốn ban đầu? (Giả sử lãi suất không thay đổi).</a:t>
              </a:r>
            </a:p>
          </p:txBody>
        </p:sp>
      </p:grpSp>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grpSp>
        <p:nvGrpSpPr>
          <p:cNvPr id="39" name="Group 38"/>
          <p:cNvGrpSpPr/>
          <p:nvPr/>
        </p:nvGrpSpPr>
        <p:grpSpPr>
          <a:xfrm>
            <a:off x="430680" y="4343400"/>
            <a:ext cx="23679365" cy="2416632"/>
            <a:chOff x="247181" y="2080087"/>
            <a:chExt cx="11838141" cy="1116504"/>
          </a:xfrm>
        </p:grpSpPr>
        <p:grpSp>
          <p:nvGrpSpPr>
            <p:cNvPr id="40" name="Group 39"/>
            <p:cNvGrpSpPr/>
            <p:nvPr/>
          </p:nvGrpSpPr>
          <p:grpSpPr>
            <a:xfrm>
              <a:off x="247181" y="2080087"/>
              <a:ext cx="3090381" cy="1116500"/>
              <a:chOff x="5537206" y="1557992"/>
              <a:chExt cx="3079904" cy="1037945"/>
            </a:xfrm>
          </p:grpSpPr>
          <p:sp>
            <p:nvSpPr>
              <p:cNvPr id="54" name="Rectangle 53"/>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6" name="TextBox 55"/>
                  <p:cNvSpPr txBox="1"/>
                  <p:nvPr/>
                </p:nvSpPr>
                <p:spPr>
                  <a:xfrm>
                    <a:off x="6348494" y="1679556"/>
                    <a:ext cx="1711728" cy="62129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a:latin typeface="Cambria Math"/>
                            </a:rPr>
                            <m:t>90</m:t>
                          </m:r>
                          <m:r>
                            <a:rPr lang="vi-VN" sz="5400">
                              <a:latin typeface="Cambria Math"/>
                            </a:rPr>
                            <m:t> </m:t>
                          </m:r>
                          <m:r>
                            <m:rPr>
                              <m:nor/>
                            </m:rPr>
                            <a:rPr lang="en-US" sz="5400" dirty="0" err="1"/>
                            <m:t>th</m:t>
                          </m:r>
                          <m:r>
                            <m:rPr>
                              <m:nor/>
                            </m:rPr>
                            <a:rPr lang="en-US" sz="5400" dirty="0" err="1"/>
                            <m:t>á</m:t>
                          </m:r>
                          <m:r>
                            <m:rPr>
                              <m:nor/>
                            </m:rPr>
                            <a:rPr lang="en-US" sz="5400" dirty="0" err="1"/>
                            <m:t>ng</m:t>
                          </m:r>
                          <m:r>
                            <m:rPr>
                              <m:nor/>
                            </m:rPr>
                            <a:rPr lang="en-US" sz="5400" dirty="0"/>
                            <m:t>.</m:t>
                          </m:r>
                          <m:r>
                            <m:rPr>
                              <m:nor/>
                            </m:rPr>
                            <a:rPr lang="en-US" sz="8800" dirty="0"/>
                            <m:t>.</m:t>
                          </m:r>
                        </m:oMath>
                      </m:oMathPara>
                    </a14:m>
                    <a:endParaRPr lang="en-US" sz="5400" dirty="0">
                      <a:solidFill>
                        <a:schemeClr val="bg1"/>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6348494" y="1679556"/>
                    <a:ext cx="1711728" cy="621296"/>
                  </a:xfrm>
                  <a:prstGeom prst="rect">
                    <a:avLst/>
                  </a:prstGeom>
                  <a:blipFill rotWithShape="1">
                    <a:blip r:embed="rId2"/>
                    <a:stretch>
                      <a:fillRect/>
                    </a:stretch>
                  </a:blipFill>
                </p:spPr>
                <p:txBody>
                  <a:bodyPr/>
                  <a:lstStyle/>
                  <a:p>
                    <a:r>
                      <a:rPr lang="en-US">
                        <a:noFill/>
                      </a:rPr>
                      <a:t> </a:t>
                    </a:r>
                  </a:p>
                </p:txBody>
              </p:sp>
            </mc:Fallback>
          </mc:AlternateContent>
        </p:grpSp>
        <p:grpSp>
          <p:nvGrpSpPr>
            <p:cNvPr id="41" name="Group 40"/>
            <p:cNvGrpSpPr/>
            <p:nvPr/>
          </p:nvGrpSpPr>
          <p:grpSpPr>
            <a:xfrm>
              <a:off x="3163101" y="2080090"/>
              <a:ext cx="3090381" cy="1116501"/>
              <a:chOff x="5537206" y="1557992"/>
              <a:chExt cx="3079904" cy="1037945"/>
            </a:xfrm>
          </p:grpSpPr>
          <p:sp>
            <p:nvSpPr>
              <p:cNvPr id="51" name="Rectangle 50"/>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3" name="TextBox 52"/>
                  <p:cNvSpPr txBox="1"/>
                  <p:nvPr/>
                </p:nvSpPr>
                <p:spPr>
                  <a:xfrm>
                    <a:off x="6407159" y="1839358"/>
                    <a:ext cx="1748335" cy="39657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a:latin typeface="Cambria Math"/>
                            </a:rPr>
                            <m:t>30</m:t>
                          </m:r>
                          <m:r>
                            <a:rPr lang="vi-VN" sz="5400">
                              <a:latin typeface="Cambria Math"/>
                            </a:rPr>
                            <m:t> </m:t>
                          </m:r>
                          <m:r>
                            <m:rPr>
                              <m:nor/>
                            </m:rPr>
                            <a:rPr lang="en-US" sz="5400" dirty="0" err="1"/>
                            <m:t>th</m:t>
                          </m:r>
                          <m:r>
                            <m:rPr>
                              <m:nor/>
                            </m:rPr>
                            <a:rPr lang="en-US" sz="5400" dirty="0" err="1"/>
                            <m:t>á</m:t>
                          </m:r>
                          <m:r>
                            <m:rPr>
                              <m:nor/>
                            </m:rPr>
                            <a:rPr lang="en-US" sz="5400" dirty="0" err="1"/>
                            <m:t>ng</m:t>
                          </m:r>
                          <m:r>
                            <m:rPr>
                              <m:nor/>
                            </m:rPr>
                            <a:rPr lang="en-US" sz="5400" dirty="0"/>
                            <m:t>.</m:t>
                          </m:r>
                        </m:oMath>
                      </m:oMathPara>
                    </a14:m>
                    <a:endParaRPr lang="en-US" sz="5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6407159" y="1839358"/>
                    <a:ext cx="1748335" cy="396572"/>
                  </a:xfrm>
                  <a:prstGeom prst="rect">
                    <a:avLst/>
                  </a:prstGeom>
                  <a:blipFill rotWithShape="1">
                    <a:blip r:embed="rId3"/>
                    <a:stretch>
                      <a:fillRect/>
                    </a:stretch>
                  </a:blipFill>
                </p:spPr>
                <p:txBody>
                  <a:bodyPr/>
                  <a:lstStyle/>
                  <a:p>
                    <a:r>
                      <a:rPr lang="en-US">
                        <a:noFill/>
                      </a:rPr>
                      <a:t> </a:t>
                    </a:r>
                  </a:p>
                </p:txBody>
              </p:sp>
            </mc:Fallback>
          </mc:AlternateContent>
        </p:grpSp>
        <p:grpSp>
          <p:nvGrpSpPr>
            <p:cNvPr id="42" name="Group 41"/>
            <p:cNvGrpSpPr/>
            <p:nvPr/>
          </p:nvGrpSpPr>
          <p:grpSpPr>
            <a:xfrm>
              <a:off x="6079021" y="2080088"/>
              <a:ext cx="3090381" cy="1116501"/>
              <a:chOff x="5537206" y="1557992"/>
              <a:chExt cx="3079904" cy="1037945"/>
            </a:xfrm>
          </p:grpSpPr>
          <p:sp>
            <p:nvSpPr>
              <p:cNvPr id="47" name="Rectangle 46"/>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8" name="Oval 47"/>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50" name="TextBox 49"/>
                  <p:cNvSpPr txBox="1"/>
                  <p:nvPr/>
                </p:nvSpPr>
                <p:spPr>
                  <a:xfrm>
                    <a:off x="6151198" y="1872088"/>
                    <a:ext cx="2092302" cy="39657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a:latin typeface="Cambria Math"/>
                            </a:rPr>
                            <m:t>87</m:t>
                          </m:r>
                          <m:r>
                            <a:rPr lang="vi-VN" sz="5400">
                              <a:latin typeface="Cambria Math"/>
                            </a:rPr>
                            <m:t> </m:t>
                          </m:r>
                          <m:r>
                            <m:rPr>
                              <m:nor/>
                            </m:rPr>
                            <a:rPr lang="en-US" sz="5400" dirty="0" err="1"/>
                            <m:t>th</m:t>
                          </m:r>
                          <m:r>
                            <m:rPr>
                              <m:nor/>
                            </m:rPr>
                            <a:rPr lang="en-US" sz="5400" dirty="0" err="1"/>
                            <m:t>á</m:t>
                          </m:r>
                          <m:r>
                            <m:rPr>
                              <m:nor/>
                            </m:rPr>
                            <a:rPr lang="en-US" sz="5400" dirty="0" err="1"/>
                            <m:t>ng</m:t>
                          </m:r>
                          <m:r>
                            <m:rPr>
                              <m:nor/>
                            </m:rPr>
                            <a:rPr lang="en-US" sz="5400" dirty="0"/>
                            <m:t>.</m:t>
                          </m:r>
                        </m:oMath>
                      </m:oMathPara>
                    </a14:m>
                    <a:endParaRPr lang="en-US" sz="5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151198" y="1872088"/>
                    <a:ext cx="2092302" cy="396572"/>
                  </a:xfrm>
                  <a:prstGeom prst="rect">
                    <a:avLst/>
                  </a:prstGeom>
                  <a:blipFill rotWithShape="1">
                    <a:blip r:embed="rId4"/>
                    <a:stretch>
                      <a:fillRect/>
                    </a:stretch>
                  </a:blipFill>
                </p:spPr>
                <p:txBody>
                  <a:bodyPr/>
                  <a:lstStyle/>
                  <a:p>
                    <a:r>
                      <a:rPr lang="en-US">
                        <a:noFill/>
                      </a:rPr>
                      <a:t> </a:t>
                    </a:r>
                  </a:p>
                </p:txBody>
              </p:sp>
            </mc:Fallback>
          </mc:AlternateContent>
        </p:grpSp>
        <p:grpSp>
          <p:nvGrpSpPr>
            <p:cNvPr id="43" name="Group 42"/>
            <p:cNvGrpSpPr/>
            <p:nvPr/>
          </p:nvGrpSpPr>
          <p:grpSpPr>
            <a:xfrm>
              <a:off x="8994941" y="2080089"/>
              <a:ext cx="3090381" cy="1116502"/>
              <a:chOff x="5537206" y="1557992"/>
              <a:chExt cx="3079904" cy="1037945"/>
            </a:xfrm>
          </p:grpSpPr>
          <p:sp>
            <p:nvSpPr>
              <p:cNvPr id="44" name="Rectangle 43"/>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5" name="Oval 44"/>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46" name="TextBox 45"/>
                  <p:cNvSpPr txBox="1"/>
                  <p:nvPr/>
                </p:nvSpPr>
                <p:spPr>
                  <a:xfrm>
                    <a:off x="6558580" y="1839359"/>
                    <a:ext cx="1729599" cy="75348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a:latin typeface="Cambria Math"/>
                            </a:rPr>
                            <m:t>29</m:t>
                          </m:r>
                          <m:r>
                            <a:rPr lang="vi-VN" sz="5400">
                              <a:latin typeface="Cambria Math"/>
                            </a:rPr>
                            <m:t> </m:t>
                          </m:r>
                          <m:r>
                            <m:rPr>
                              <m:nor/>
                            </m:rPr>
                            <a:rPr lang="en-US" sz="5400" dirty="0" err="1"/>
                            <m:t>th</m:t>
                          </m:r>
                          <m:r>
                            <m:rPr>
                              <m:nor/>
                            </m:rPr>
                            <a:rPr lang="en-US" sz="5400" dirty="0" err="1"/>
                            <m:t>á</m:t>
                          </m:r>
                          <m:r>
                            <m:rPr>
                              <m:nor/>
                            </m:rPr>
                            <a:rPr lang="en-US" sz="5400" dirty="0" err="1"/>
                            <m:t>ng</m:t>
                          </m:r>
                          <m:r>
                            <m:rPr>
                              <m:nor/>
                            </m:rPr>
                            <a:rPr lang="en-US" sz="5400" dirty="0"/>
                            <m:t>.</m:t>
                          </m:r>
                        </m:oMath>
                      </m:oMathPara>
                    </a14:m>
                    <a:endParaRPr lang="en-US" sz="5400" dirty="0"/>
                  </a:p>
                  <a:p>
                    <a:pPr/>
                    <a14:m>
                      <m:oMathPara xmlns:m="http://schemas.openxmlformats.org/officeDocument/2006/math">
                        <m:oMathParaPr>
                          <m:jc m:val="centerGroup"/>
                        </m:oMathParaPr>
                        <m:oMath xmlns:m="http://schemas.openxmlformats.org/officeDocument/2006/math">
                          <m:r>
                            <m:rPr>
                              <m:nor/>
                            </m:rPr>
                            <a:rPr lang="en-US" sz="5400" dirty="0"/>
                            <m:t>.</m:t>
                          </m:r>
                        </m:oMath>
                      </m:oMathPara>
                    </a14:m>
                    <a:endParaRPr lang="en-US" sz="5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6558580" y="1839359"/>
                    <a:ext cx="1729599" cy="753485"/>
                  </a:xfrm>
                  <a:prstGeom prst="rect">
                    <a:avLst/>
                  </a:prstGeom>
                  <a:blipFill rotWithShape="1">
                    <a:blip r:embed="rId5"/>
                    <a:stretch>
                      <a:fillRect/>
                    </a:stretch>
                  </a:blipFill>
                </p:spPr>
                <p:txBody>
                  <a:bodyPr/>
                  <a:lstStyle/>
                  <a:p>
                    <a:r>
                      <a:rPr lang="en-US">
                        <a:noFill/>
                      </a:rPr>
                      <a:t> </a:t>
                    </a:r>
                  </a:p>
                </p:txBody>
              </p:sp>
            </mc:Fallback>
          </mc:AlternateContent>
        </p:grpSp>
      </p:grpSp>
      <p:sp>
        <p:nvSpPr>
          <p:cNvPr id="58" name="Oval 57"/>
          <p:cNvSpPr/>
          <p:nvPr/>
        </p:nvSpPr>
        <p:spPr>
          <a:xfrm>
            <a:off x="11941597" y="4876800"/>
            <a:ext cx="1474845" cy="1434885"/>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a:latin typeface="Tahoma" pitchFamily="34" charset="0"/>
                <a:ea typeface="Tahoma" pitchFamily="34" charset="0"/>
                <a:cs typeface="Tahoma" pitchFamily="34" charset="0"/>
              </a:rPr>
              <a:t>C </a:t>
            </a:r>
            <a:endParaRPr lang="en-US" sz="6400" dirty="0"/>
          </a:p>
        </p:txBody>
      </p:sp>
      <p:grpSp>
        <p:nvGrpSpPr>
          <p:cNvPr id="59" name="Group 58"/>
          <p:cNvGrpSpPr/>
          <p:nvPr/>
        </p:nvGrpSpPr>
        <p:grpSpPr>
          <a:xfrm>
            <a:off x="0" y="6705604"/>
            <a:ext cx="24110045" cy="6570945"/>
            <a:chOff x="184495" y="3726194"/>
            <a:chExt cx="11834900" cy="3250967"/>
          </a:xfrm>
        </p:grpSpPr>
        <p:sp>
          <p:nvSpPr>
            <p:cNvPr id="60" name="Rounded Rectangle 59"/>
            <p:cNvSpPr/>
            <p:nvPr/>
          </p:nvSpPr>
          <p:spPr>
            <a:xfrm>
              <a:off x="184495" y="3753122"/>
              <a:ext cx="11834900" cy="3224039"/>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1" name="Group 60"/>
            <p:cNvGrpSpPr/>
            <p:nvPr/>
          </p:nvGrpSpPr>
          <p:grpSpPr>
            <a:xfrm>
              <a:off x="203200" y="3726194"/>
              <a:ext cx="2342698" cy="507832"/>
              <a:chOff x="1275608" y="6402822"/>
              <a:chExt cx="4592537" cy="922706"/>
            </a:xfrm>
          </p:grpSpPr>
          <p:sp>
            <p:nvSpPr>
              <p:cNvPr id="62" name="Freeform 20"/>
              <p:cNvSpPr>
                <a:spLocks/>
              </p:cNvSpPr>
              <p:nvPr/>
            </p:nvSpPr>
            <p:spPr bwMode="auto">
              <a:xfrm rot="16200000" flipV="1">
                <a:off x="3417884" y="4849700"/>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64" name="TextBox 63"/>
              <p:cNvSpPr txBox="1"/>
              <p:nvPr/>
            </p:nvSpPr>
            <p:spPr>
              <a:xfrm>
                <a:off x="2187353" y="6402822"/>
                <a:ext cx="2633359" cy="922706"/>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67" name="Round Diagonal Corner Rectangle 66"/>
              <p:cNvSpPr/>
              <p:nvPr/>
            </p:nvSpPr>
            <p:spPr>
              <a:xfrm flipV="1">
                <a:off x="1275608" y="6471312"/>
                <a:ext cx="852450" cy="820482"/>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78" name="Freeform 77"/>
              <p:cNvSpPr>
                <a:spLocks noEditPoints="1"/>
              </p:cNvSpPr>
              <p:nvPr/>
            </p:nvSpPr>
            <p:spPr bwMode="auto">
              <a:xfrm>
                <a:off x="1403701" y="6471319"/>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79" name="TextBox 78"/>
              <p:cNvSpPr txBox="1"/>
              <p:nvPr/>
            </p:nvSpPr>
            <p:spPr>
              <a:xfrm>
                <a:off x="4810648" y="6781800"/>
                <a:ext cx="19576527" cy="6952737"/>
              </a:xfrm>
              <a:prstGeom prst="rect">
                <a:avLst/>
              </a:prstGeom>
              <a:noFill/>
            </p:spPr>
            <p:txBody>
              <a:bodyPr wrap="square" rtlCol="0">
                <a:spAutoFit/>
              </a:bodyPr>
              <a:lstStyle/>
              <a:p>
                <a:r>
                  <a:rPr lang="vi-VN" sz="5400"/>
                  <a:t>Kí hiệu số tiền gửi ban đầu là </a:t>
                </a:r>
                <a14:m>
                  <m:oMath xmlns:m="http://schemas.openxmlformats.org/officeDocument/2006/math">
                    <m:r>
                      <a:rPr lang="en-US" sz="5400" i="1">
                        <a:latin typeface="Cambria Math"/>
                      </a:rPr>
                      <m:t>𝐴</m:t>
                    </m:r>
                  </m:oMath>
                </a14:m>
                <a:r>
                  <a:rPr lang="vi-VN" sz="5400"/>
                  <a:t>, lãi suất một kì hạn là </a:t>
                </a:r>
                <a14:m>
                  <m:oMath xmlns:m="http://schemas.openxmlformats.org/officeDocument/2006/math">
                    <m:r>
                      <a:rPr lang="en-US" sz="5400" i="1">
                        <a:latin typeface="Cambria Math"/>
                      </a:rPr>
                      <m:t>𝑟</m:t>
                    </m:r>
                    <m:r>
                      <a:rPr lang="en-US" sz="5400" i="1">
                        <a:latin typeface="Cambria Math"/>
                      </a:rPr>
                      <m:t>%</m:t>
                    </m:r>
                  </m:oMath>
                </a14:m>
                <a:r>
                  <a:rPr lang="vi-VN" sz="5400"/>
                  <a:t> thì số tiền cả gốc và lãi có được sau </a:t>
                </a:r>
                <a14:m>
                  <m:oMath xmlns:m="http://schemas.openxmlformats.org/officeDocument/2006/math">
                    <m:r>
                      <a:rPr lang="en-US" sz="5400" i="1">
                        <a:latin typeface="Cambria Math"/>
                      </a:rPr>
                      <m:t>𝑛</m:t>
                    </m:r>
                  </m:oMath>
                </a14:m>
                <a:r>
                  <a:rPr lang="vi-VN" sz="5400"/>
                  <a:t> kì hạn là </a:t>
                </a:r>
                <a14:m>
                  <m:oMath xmlns:m="http://schemas.openxmlformats.org/officeDocument/2006/math">
                    <m:sSub>
                      <m:sSubPr>
                        <m:ctrlPr>
                          <a:rPr lang="en-US" sz="5400" i="1">
                            <a:latin typeface="Cambria Math" panose="02040503050406030204" pitchFamily="18" charset="0"/>
                          </a:rPr>
                        </m:ctrlPr>
                      </m:sSubPr>
                      <m:e>
                        <m:r>
                          <a:rPr lang="en-US" sz="5400" i="1">
                            <a:latin typeface="Cambria Math"/>
                          </a:rPr>
                          <m:t>𝑆</m:t>
                        </m:r>
                      </m:e>
                      <m:sub>
                        <m:r>
                          <a:rPr lang="en-US" sz="5400" i="1">
                            <a:latin typeface="Cambria Math"/>
                          </a:rPr>
                          <m:t>𝑛</m:t>
                        </m:r>
                      </m:sub>
                    </m:sSub>
                    <m:r>
                      <a:rPr lang="en-US" sz="5400" i="1">
                        <a:latin typeface="Cambria Math"/>
                      </a:rPr>
                      <m:t>=</m:t>
                    </m:r>
                    <m:r>
                      <a:rPr lang="en-US" sz="5400" i="1">
                        <a:latin typeface="Cambria Math"/>
                      </a:rPr>
                      <m:t>𝐴</m:t>
                    </m:r>
                    <m:r>
                      <a:rPr lang="en-US" sz="5400" i="1">
                        <a:latin typeface="Cambria Math"/>
                      </a:rPr>
                      <m:t>.</m:t>
                    </m:r>
                    <m:sSup>
                      <m:sSupPr>
                        <m:ctrlPr>
                          <a:rPr lang="en-US" sz="5400" i="1">
                            <a:latin typeface="Cambria Math" panose="02040503050406030204" pitchFamily="18" charset="0"/>
                          </a:rPr>
                        </m:ctrlPr>
                      </m:sSupPr>
                      <m:e>
                        <m:d>
                          <m:dPr>
                            <m:ctrlPr>
                              <a:rPr lang="en-US" sz="5400" i="1">
                                <a:latin typeface="Cambria Math" panose="02040503050406030204" pitchFamily="18" charset="0"/>
                              </a:rPr>
                            </m:ctrlPr>
                          </m:dPr>
                          <m:e>
                            <m:r>
                              <a:rPr lang="en-US" sz="5400" i="1">
                                <a:latin typeface="Cambria Math"/>
                              </a:rPr>
                              <m:t>1+</m:t>
                            </m:r>
                            <m:r>
                              <a:rPr lang="en-US" sz="5400" i="1">
                                <a:latin typeface="Cambria Math"/>
                              </a:rPr>
                              <m:t>𝑟</m:t>
                            </m:r>
                            <m:r>
                              <a:rPr lang="en-US" sz="5400" i="1">
                                <a:latin typeface="Cambria Math"/>
                              </a:rPr>
                              <m:t>%</m:t>
                            </m:r>
                          </m:e>
                        </m:d>
                      </m:e>
                      <m:sup>
                        <m:r>
                          <a:rPr lang="en-US" sz="5400" i="1">
                            <a:latin typeface="Cambria Math"/>
                          </a:rPr>
                          <m:t>𝑛</m:t>
                        </m:r>
                      </m:sup>
                    </m:sSup>
                  </m:oMath>
                </a14:m>
                <a:r>
                  <a:rPr lang="vi-VN" sz="5400"/>
                  <a:t>.</a:t>
                </a:r>
                <a:endParaRPr lang="en-US" sz="5400"/>
              </a:p>
              <a:p>
                <a:r>
                  <a:rPr lang="vi-VN" sz="5400"/>
                  <a:t>Để nhận được số tiền ít nhất 500 triệu đồng tính cả vốn và lãi nên ta có:</a:t>
                </a:r>
                <a:endParaRPr lang="en-US" sz="5400"/>
              </a:p>
              <a:p>
                <a14:m>
                  <m:oMath xmlns:m="http://schemas.openxmlformats.org/officeDocument/2006/math">
                    <m:r>
                      <a:rPr lang="en-US" sz="5400" i="1">
                        <a:latin typeface="Cambria Math"/>
                      </a:rPr>
                      <m:t>300</m:t>
                    </m:r>
                    <m:sSup>
                      <m:sSupPr>
                        <m:ctrlPr>
                          <a:rPr lang="en-US" sz="5400" i="1">
                            <a:latin typeface="Cambria Math" panose="02040503050406030204" pitchFamily="18" charset="0"/>
                          </a:rPr>
                        </m:ctrlPr>
                      </m:sSupPr>
                      <m:e>
                        <m:d>
                          <m:dPr>
                            <m:ctrlPr>
                              <a:rPr lang="en-US" sz="5400" i="1">
                                <a:latin typeface="Cambria Math" panose="02040503050406030204" pitchFamily="18" charset="0"/>
                              </a:rPr>
                            </m:ctrlPr>
                          </m:dPr>
                          <m:e>
                            <m:r>
                              <a:rPr lang="en-US" sz="5400" i="1">
                                <a:latin typeface="Cambria Math"/>
                              </a:rPr>
                              <m:t>1+1,75%</m:t>
                            </m:r>
                          </m:e>
                        </m:d>
                      </m:e>
                      <m:sup>
                        <m:r>
                          <a:rPr lang="en-US" sz="5400" i="1">
                            <a:latin typeface="Cambria Math"/>
                          </a:rPr>
                          <m:t>𝑛</m:t>
                        </m:r>
                      </m:sup>
                    </m:sSup>
                    <m:r>
                      <a:rPr lang="en-US" sz="5400" i="1">
                        <a:latin typeface="Cambria Math"/>
                      </a:rPr>
                      <m:t>≥500⇔</m:t>
                    </m:r>
                    <m:r>
                      <a:rPr lang="en-US" sz="5400" i="1">
                        <a:latin typeface="Cambria Math"/>
                      </a:rPr>
                      <m:t>𝑛</m:t>
                    </m:r>
                    <m:r>
                      <a:rPr lang="en-US" sz="5400" i="1">
                        <a:latin typeface="Cambria Math"/>
                      </a:rPr>
                      <m:t>≥</m:t>
                    </m:r>
                    <m:func>
                      <m:funcPr>
                        <m:ctrlPr>
                          <a:rPr lang="en-US" sz="5400" i="1">
                            <a:latin typeface="Cambria Math" panose="02040503050406030204" pitchFamily="18" charset="0"/>
                          </a:rPr>
                        </m:ctrlPr>
                      </m:funcPr>
                      <m:fName>
                        <m:sSub>
                          <m:sSubPr>
                            <m:ctrlPr>
                              <a:rPr lang="en-US" sz="5400" i="1">
                                <a:latin typeface="Cambria Math" panose="02040503050406030204" pitchFamily="18" charset="0"/>
                              </a:rPr>
                            </m:ctrlPr>
                          </m:sSubPr>
                          <m:e>
                            <m:r>
                              <a:rPr lang="en-US" sz="5400" i="1">
                                <a:latin typeface="Cambria Math"/>
                              </a:rPr>
                              <m:t>𝑙𝑜𝑔</m:t>
                            </m:r>
                          </m:e>
                          <m:sub>
                            <m:r>
                              <a:rPr lang="en-US" sz="5400" i="1">
                                <a:latin typeface="Cambria Math"/>
                              </a:rPr>
                              <m:t>1,0175</m:t>
                            </m:r>
                          </m:sub>
                        </m:sSub>
                      </m:fName>
                      <m:e>
                        <m:f>
                          <m:fPr>
                            <m:ctrlPr>
                              <a:rPr lang="en-US" sz="5400" i="1">
                                <a:latin typeface="Cambria Math" panose="02040503050406030204" pitchFamily="18" charset="0"/>
                              </a:rPr>
                            </m:ctrlPr>
                          </m:fPr>
                          <m:num>
                            <m:r>
                              <a:rPr lang="en-US" sz="5400" i="1">
                                <a:latin typeface="Cambria Math"/>
                              </a:rPr>
                              <m:t>5</m:t>
                            </m:r>
                          </m:num>
                          <m:den>
                            <m:r>
                              <a:rPr lang="en-US" sz="5400" i="1">
                                <a:latin typeface="Cambria Math"/>
                              </a:rPr>
                              <m:t>3</m:t>
                            </m:r>
                          </m:den>
                        </m:f>
                      </m:e>
                    </m:func>
                    <m:r>
                      <a:rPr lang="en-US" sz="5400" i="1">
                        <a:latin typeface="Cambria Math"/>
                      </a:rPr>
                      <m:t>⇔</m:t>
                    </m:r>
                    <m:r>
                      <a:rPr lang="en-US" sz="5400" i="1">
                        <a:latin typeface="Cambria Math"/>
                      </a:rPr>
                      <m:t>𝑛</m:t>
                    </m:r>
                    <m:r>
                      <a:rPr lang="en-US" sz="5400" i="1">
                        <a:latin typeface="Cambria Math"/>
                      </a:rPr>
                      <m:t>≥29,44</m:t>
                    </m:r>
                  </m:oMath>
                </a14:m>
                <a:r>
                  <a:rPr lang="vi-VN" sz="5400"/>
                  <a:t>.</a:t>
                </a:r>
                <a:endParaRPr lang="en-US" sz="5400"/>
              </a:p>
              <a:p>
                <a:r>
                  <a:rPr lang="vi-VN" sz="5400"/>
                  <a:t>Vậy thời gian tối thiểu để nhận được ít nhất 500 triệu đồng tính cả vốn lẫn lãi là 30 quý tức 90 tháng.</a:t>
                </a:r>
                <a:endParaRPr lang="en-US" sz="5400"/>
              </a:p>
              <a:p>
                <a:endParaRPr lang="en-US"/>
              </a:p>
            </p:txBody>
          </p:sp>
        </mc:Choice>
        <mc:Fallback xmlns="">
          <p:sp>
            <p:nvSpPr>
              <p:cNvPr id="79" name="TextBox 78"/>
              <p:cNvSpPr txBox="1">
                <a:spLocks noRot="1" noChangeAspect="1" noMove="1" noResize="1" noEditPoints="1" noAdjustHandles="1" noChangeArrowheads="1" noChangeShapeType="1" noTextEdit="1"/>
              </p:cNvSpPr>
              <p:nvPr/>
            </p:nvSpPr>
            <p:spPr>
              <a:xfrm>
                <a:off x="4810648" y="6781800"/>
                <a:ext cx="19576527" cy="6952737"/>
              </a:xfrm>
              <a:prstGeom prst="rect">
                <a:avLst/>
              </a:prstGeom>
              <a:blipFill rotWithShape="1">
                <a:blip r:embed="rId6"/>
                <a:stretch>
                  <a:fillRect l="-1650" t="-2456" r="-1650"/>
                </a:stretch>
              </a:blipFill>
            </p:spPr>
            <p:txBody>
              <a:bodyPr/>
              <a:lstStyle/>
              <a:p>
                <a:r>
                  <a:rPr lang="en-US">
                    <a:noFill/>
                  </a:rPr>
                  <a:t> </a:t>
                </a:r>
              </a:p>
            </p:txBody>
          </p:sp>
        </mc:Fallback>
      </mc:AlternateContent>
    </p:spTree>
    <p:extLst>
      <p:ext uri="{BB962C8B-B14F-4D97-AF65-F5344CB8AC3E}">
        <p14:creationId xmlns:p14="http://schemas.microsoft.com/office/powerpoint/2010/main" val="200940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left)">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left)">
                                      <p:cBhvr>
                                        <p:cTn id="22" dur="500"/>
                                        <p:tgtEl>
                                          <p:spTgt spid="58"/>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left)">
                                      <p:cBhvr>
                                        <p:cTn id="2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8" grpId="0" animBg="1"/>
      <p:bldP spid="7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0577" y="5374376"/>
            <a:ext cx="23669800" cy="8290500"/>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407987" y="5026204"/>
            <a:ext cx="869686" cy="880337"/>
            <a:chOff x="1275608" y="6330946"/>
            <a:chExt cx="852450" cy="820481"/>
          </a:xfrm>
        </p:grpSpPr>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182880" tIns="91440" rIns="182880" bIns="91440" numCol="1" anchor="t" anchorCtr="0" compatLnSpc="1">
              <a:prstTxWarp prst="textNoShape">
                <a:avLst/>
              </a:prstTxWarp>
            </a:bodyPr>
            <a:lstStyle/>
            <a:p>
              <a:endParaRPr lang="en-US" sz="6400"/>
            </a:p>
          </p:txBody>
        </p:sp>
      </p:grpSp>
      <p:grpSp>
        <p:nvGrpSpPr>
          <p:cNvPr id="20" name="Group 19"/>
          <p:cNvGrpSpPr/>
          <p:nvPr/>
        </p:nvGrpSpPr>
        <p:grpSpPr>
          <a:xfrm>
            <a:off x="295701" y="183877"/>
            <a:ext cx="24545438" cy="2667802"/>
            <a:chOff x="534987" y="1765420"/>
            <a:chExt cx="24058976" cy="2237191"/>
          </a:xfrm>
        </p:grpSpPr>
        <p:grpSp>
          <p:nvGrpSpPr>
            <p:cNvPr id="21" name="Group 20"/>
            <p:cNvGrpSpPr/>
            <p:nvPr/>
          </p:nvGrpSpPr>
          <p:grpSpPr>
            <a:xfrm>
              <a:off x="534987" y="1802926"/>
              <a:ext cx="23340848" cy="2181353"/>
              <a:chOff x="534987" y="1581087"/>
              <a:chExt cx="23340848" cy="2181353"/>
            </a:xfrm>
          </p:grpSpPr>
          <p:sp>
            <p:nvSpPr>
              <p:cNvPr id="25" name="Rounded Rectangle 24"/>
              <p:cNvSpPr/>
              <p:nvPr/>
            </p:nvSpPr>
            <p:spPr bwMode="auto">
              <a:xfrm>
                <a:off x="755649" y="1581087"/>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31" name="TextBox 13"/>
                <p:cNvSpPr txBox="1">
                  <a:spLocks noChangeArrowheads="1"/>
                </p:cNvSpPr>
                <p:nvPr/>
              </p:nvSpPr>
              <p:spPr bwMode="auto">
                <a:xfrm>
                  <a:off x="1418631" y="1653394"/>
                  <a:ext cx="2509573" cy="85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vi-VN" sz="6000" dirty="0">
                      <a:solidFill>
                        <a:schemeClr val="bg1"/>
                      </a:solidFill>
                      <a:latin typeface="Tahoma" pitchFamily="34" charset="0"/>
                      <a:cs typeface="Tahoma" pitchFamily="34" charset="0"/>
                    </a:rPr>
                    <a:t>2</a:t>
                  </a:r>
                  <a:r>
                    <a:rPr lang="en-US" sz="6000" dirty="0">
                      <a:solidFill>
                        <a:schemeClr val="bg1"/>
                      </a:solidFill>
                      <a:latin typeface="Tahoma" pitchFamily="34" charset="0"/>
                      <a:cs typeface="Tahoma" pitchFamily="34" charset="0"/>
                    </a:rPr>
                    <a:t>8</a:t>
                  </a:r>
                </a:p>
              </p:txBody>
            </p:sp>
          </p:grpSp>
        </p:grpSp>
        <mc:AlternateContent xmlns:mc="http://schemas.openxmlformats.org/markup-compatibility/2006" xmlns:a14="http://schemas.microsoft.com/office/drawing/2010/main">
          <mc:Choice Requires="a14">
            <p:sp>
              <p:nvSpPr>
                <p:cNvPr id="23" name="Rectangle 22"/>
                <p:cNvSpPr/>
                <p:nvPr/>
              </p:nvSpPr>
              <p:spPr>
                <a:xfrm>
                  <a:off x="4022250" y="1765420"/>
                  <a:ext cx="20571713" cy="22371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365778" tIns="182890" rIns="365778" bIns="182890">
                  <a:spAutoFit/>
                </a:bodyPr>
                <a:lstStyle/>
                <a:p>
                  <a:r>
                    <a:rPr lang="en-US" sz="6000" dirty="0">
                      <a:latin typeface="Times New Roman" pitchFamily="18" charset="0"/>
                      <a:cs typeface="Times New Roman" pitchFamily="18" charset="0"/>
                    </a:rPr>
                    <a:t>Gọi </a:t>
                  </a:r>
                  <a14:m>
                    <m:oMath xmlns:m="http://schemas.openxmlformats.org/officeDocument/2006/math">
                      <m:r>
                        <a:rPr lang="en-US" sz="6000" i="1">
                          <a:latin typeface="Cambria Math"/>
                        </a:rPr>
                        <m:t>𝑚</m:t>
                      </m:r>
                      <m:r>
                        <a:rPr lang="en-US" sz="6000" i="1">
                          <a:latin typeface="Cambria Math"/>
                        </a:rPr>
                        <m:t>,</m:t>
                      </m:r>
                      <m:r>
                        <a:rPr lang="en-US" sz="6000" i="1">
                          <a:latin typeface="Cambria Math"/>
                        </a:rPr>
                        <m:t>𝑀</m:t>
                      </m:r>
                    </m:oMath>
                  </a14:m>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lần</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lượt</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là</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giá</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trị</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nhỏ</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nhất</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lớn</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nhất</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của</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hàm</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số</a:t>
                  </a:r>
                  <a:r>
                    <a:rPr lang="en-US" sz="6000" dirty="0">
                      <a:latin typeface="Times New Roman" pitchFamily="18" charset="0"/>
                      <a:cs typeface="Times New Roman" pitchFamily="18" charset="0"/>
                    </a:rPr>
                    <a:t> </a:t>
                  </a:r>
                  <a14:m>
                    <m:oMath xmlns:m="http://schemas.openxmlformats.org/officeDocument/2006/math">
                      <m:r>
                        <a:rPr lang="en-US" sz="6000" i="1">
                          <a:latin typeface="Cambria Math"/>
                        </a:rPr>
                        <m:t>𝑦</m:t>
                      </m:r>
                      <m:r>
                        <a:rPr lang="en-US" sz="6000" i="1">
                          <a:latin typeface="Cambria Math"/>
                        </a:rPr>
                        <m:t>=</m:t>
                      </m:r>
                      <m:r>
                        <a:rPr lang="en-US" sz="6000" i="1">
                          <a:latin typeface="Cambria Math"/>
                        </a:rPr>
                        <m:t>𝑥</m:t>
                      </m:r>
                      <m:r>
                        <a:rPr lang="en-US" sz="6000" i="1">
                          <a:latin typeface="Cambria Math"/>
                        </a:rPr>
                        <m:t>−</m:t>
                      </m:r>
                      <m:func>
                        <m:funcPr>
                          <m:ctrlPr>
                            <a:rPr lang="en-US" sz="6000" i="1">
                              <a:latin typeface="Cambria Math" panose="02040503050406030204" pitchFamily="18" charset="0"/>
                            </a:rPr>
                          </m:ctrlPr>
                        </m:funcPr>
                        <m:fName>
                          <m:r>
                            <a:rPr lang="en-US" sz="6000" i="1">
                              <a:latin typeface="Cambria Math"/>
                            </a:rPr>
                            <m:t>𝑙𝑛</m:t>
                          </m:r>
                        </m:fName>
                        <m:e>
                          <m:r>
                            <a:rPr lang="en-US" sz="6000" i="1">
                              <a:latin typeface="Cambria Math"/>
                            </a:rPr>
                            <m:t>𝑥</m:t>
                          </m:r>
                        </m:e>
                      </m:func>
                    </m:oMath>
                  </a14:m>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trên</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đoạn</a:t>
                  </a:r>
                  <a:r>
                    <a:rPr lang="en-US" sz="6000" dirty="0">
                      <a:latin typeface="Times New Roman" pitchFamily="18" charset="0"/>
                      <a:cs typeface="Times New Roman" pitchFamily="18" charset="0"/>
                    </a:rPr>
                    <a:t> </a:t>
                  </a:r>
                  <a14:m>
                    <m:oMath xmlns:m="http://schemas.openxmlformats.org/officeDocument/2006/math">
                      <m:d>
                        <m:dPr>
                          <m:begChr m:val="["/>
                          <m:endChr m:val="]"/>
                          <m:ctrlPr>
                            <a:rPr lang="en-US" sz="6000" i="1">
                              <a:latin typeface="Cambria Math" panose="02040503050406030204" pitchFamily="18" charset="0"/>
                            </a:rPr>
                          </m:ctrlPr>
                        </m:dPr>
                        <m:e>
                          <m:f>
                            <m:fPr>
                              <m:ctrlPr>
                                <a:rPr lang="en-US" sz="6000" i="1">
                                  <a:latin typeface="Cambria Math" panose="02040503050406030204" pitchFamily="18" charset="0"/>
                                </a:rPr>
                              </m:ctrlPr>
                            </m:fPr>
                            <m:num>
                              <m:r>
                                <a:rPr lang="en-US" sz="6000" i="1">
                                  <a:latin typeface="Cambria Math"/>
                                </a:rPr>
                                <m:t>1</m:t>
                              </m:r>
                            </m:num>
                            <m:den>
                              <m:r>
                                <a:rPr lang="en-US" sz="6000" i="1">
                                  <a:latin typeface="Cambria Math"/>
                                </a:rPr>
                                <m:t>2</m:t>
                              </m:r>
                            </m:den>
                          </m:f>
                          <m:r>
                            <a:rPr lang="en-US" sz="6000" i="1">
                              <a:latin typeface="Cambria Math"/>
                            </a:rPr>
                            <m:t>;</m:t>
                          </m:r>
                          <m:r>
                            <a:rPr lang="en-US" sz="6000" i="1">
                              <a:latin typeface="Cambria Math"/>
                            </a:rPr>
                            <m:t>𝑒</m:t>
                          </m:r>
                        </m:e>
                      </m:d>
                    </m:oMath>
                  </a14:m>
                  <a:r>
                    <a:rPr lang="en-US" sz="6000" dirty="0">
                      <a:latin typeface="Times New Roman" pitchFamily="18" charset="0"/>
                      <a:cs typeface="Times New Roman" pitchFamily="18" charset="0"/>
                    </a:rPr>
                    <a:t>. Giá </a:t>
                  </a:r>
                  <a:r>
                    <a:rPr lang="en-US" sz="6000" dirty="0" err="1">
                      <a:latin typeface="Times New Roman" pitchFamily="18" charset="0"/>
                      <a:cs typeface="Times New Roman" pitchFamily="18" charset="0"/>
                    </a:rPr>
                    <a:t>trị</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của</a:t>
                  </a:r>
                  <a:r>
                    <a:rPr lang="en-US" sz="6000" dirty="0">
                      <a:latin typeface="Times New Roman" pitchFamily="18" charset="0"/>
                      <a:cs typeface="Times New Roman" pitchFamily="18" charset="0"/>
                    </a:rPr>
                    <a:t> </a:t>
                  </a:r>
                  <a14:m>
                    <m:oMath xmlns:m="http://schemas.openxmlformats.org/officeDocument/2006/math">
                      <m:r>
                        <a:rPr lang="en-US" sz="6000" i="1">
                          <a:latin typeface="Cambria Math"/>
                        </a:rPr>
                        <m:t>𝑀</m:t>
                      </m:r>
                      <m:r>
                        <a:rPr lang="en-US" sz="6000" i="1">
                          <a:latin typeface="Cambria Math"/>
                        </a:rPr>
                        <m:t>−</m:t>
                      </m:r>
                      <m:r>
                        <a:rPr lang="en-US" sz="6000" i="1">
                          <a:latin typeface="Cambria Math"/>
                        </a:rPr>
                        <m:t>𝑚</m:t>
                      </m:r>
                    </m:oMath>
                  </a14:m>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là</a:t>
                  </a:r>
                  <a:r>
                    <a:rPr lang="en-US" sz="6000" dirty="0">
                      <a:latin typeface="Times New Roman" pitchFamily="18" charset="0"/>
                      <a:cs typeface="Times New Roman" pitchFamily="18" charset="0"/>
                    </a:rPr>
                    <a:t>:</a:t>
                  </a:r>
                </a:p>
              </p:txBody>
            </p:sp>
          </mc:Choice>
          <mc:Fallback xmlns="">
            <p:sp>
              <p:nvSpPr>
                <p:cNvPr id="23" name="Rectangle 22"/>
                <p:cNvSpPr>
                  <a:spLocks noRot="1" noChangeAspect="1" noMove="1" noResize="1" noEditPoints="1" noAdjustHandles="1" noChangeArrowheads="1" noChangeShapeType="1" noTextEdit="1"/>
                </p:cNvSpPr>
                <p:nvPr/>
              </p:nvSpPr>
              <p:spPr>
                <a:xfrm>
                  <a:off x="4022250" y="1765420"/>
                  <a:ext cx="20571713" cy="2237191"/>
                </a:xfrm>
                <a:prstGeom prst="rect">
                  <a:avLst/>
                </a:prstGeom>
                <a:blipFill>
                  <a:blip r:embed="rId2"/>
                  <a:stretch>
                    <a:fillRect l="-436" t="-1826" b="-9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52694" y="3002679"/>
            <a:ext cx="24040430" cy="1828812"/>
            <a:chOff x="247181" y="1501339"/>
            <a:chExt cx="12020215" cy="914406"/>
          </a:xfrm>
        </p:grpSpPr>
        <p:grpSp>
          <p:nvGrpSpPr>
            <p:cNvPr id="51" name="Group 50"/>
            <p:cNvGrpSpPr/>
            <p:nvPr/>
          </p:nvGrpSpPr>
          <p:grpSpPr>
            <a:xfrm>
              <a:off x="247181" y="1501339"/>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123623" y="1661011"/>
                    <a:ext cx="2280848" cy="648931"/>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a:latin typeface="Cambria Math"/>
                          </a:rPr>
                          <m:t>𝑒</m:t>
                        </m:r>
                        <m:r>
                          <a:rPr lang="en-US" sz="6000">
                            <a:latin typeface="Cambria Math"/>
                          </a:rPr>
                          <m:t>−</m:t>
                        </m:r>
                        <m:func>
                          <m:funcPr>
                            <m:ctrlPr>
                              <a:rPr lang="en-US" sz="6000" i="1">
                                <a:latin typeface="Cambria Math" panose="02040503050406030204" pitchFamily="18" charset="0"/>
                              </a:rPr>
                            </m:ctrlPr>
                          </m:funcPr>
                          <m:fName>
                            <m:r>
                              <a:rPr lang="en-US" sz="6000">
                                <a:latin typeface="Cambria Math"/>
                              </a:rPr>
                              <m:t>𝑙𝑛</m:t>
                            </m:r>
                          </m:fName>
                          <m:e>
                            <m:r>
                              <a:rPr lang="en-US" sz="6000">
                                <a:latin typeface="Cambria Math"/>
                              </a:rPr>
                              <m:t>2</m:t>
                            </m:r>
                          </m:e>
                        </m:func>
                        <m:r>
                          <a:rPr lang="en-US" sz="6000">
                            <a:latin typeface="Cambria Math"/>
                          </a:rPr>
                          <m:t>−</m:t>
                        </m:r>
                        <m:f>
                          <m:fPr>
                            <m:ctrlPr>
                              <a:rPr lang="en-US" sz="6000" i="1">
                                <a:latin typeface="Cambria Math" panose="02040503050406030204" pitchFamily="18" charset="0"/>
                              </a:rPr>
                            </m:ctrlPr>
                          </m:fPr>
                          <m:num>
                            <m:r>
                              <a:rPr lang="en-US" sz="6000">
                                <a:latin typeface="Cambria Math"/>
                              </a:rPr>
                              <m:t>1</m:t>
                            </m:r>
                          </m:num>
                          <m:den>
                            <m:r>
                              <a:rPr lang="en-US" sz="6000">
                                <a:latin typeface="Cambria Math"/>
                              </a:rPr>
                              <m:t>2</m:t>
                            </m:r>
                          </m:den>
                        </m:f>
                      </m:oMath>
                    </a14:m>
                    <a:r>
                      <a:rPr lang="en-US" sz="6000" dirty="0"/>
                      <a:t>.	</a:t>
                    </a:r>
                  </a:p>
                </p:txBody>
              </p:sp>
            </mc:Choice>
            <mc:Fallback xmlns="">
              <p:sp>
                <p:nvSpPr>
                  <p:cNvPr id="54" name="TextBox 53"/>
                  <p:cNvSpPr txBox="1">
                    <a:spLocks noRot="1" noChangeAspect="1" noMove="1" noResize="1" noEditPoints="1" noAdjustHandles="1" noChangeArrowheads="1" noChangeShapeType="1" noTextEdit="1"/>
                  </p:cNvSpPr>
                  <p:nvPr/>
                </p:nvSpPr>
                <p:spPr>
                  <a:xfrm>
                    <a:off x="6123623" y="1661011"/>
                    <a:ext cx="2280848" cy="648931"/>
                  </a:xfrm>
                  <a:prstGeom prst="rect">
                    <a:avLst/>
                  </a:prstGeom>
                  <a:blipFill>
                    <a:blip r:embed="rId3"/>
                    <a:stretch>
                      <a:fillRect b="-15721"/>
                    </a:stretch>
                  </a:blipFill>
                </p:spPr>
                <p:txBody>
                  <a:bodyPr/>
                  <a:lstStyle/>
                  <a:p>
                    <a:r>
                      <a:rPr lang="en-US">
                        <a:noFill/>
                      </a:rPr>
                      <a:t> </a:t>
                    </a:r>
                  </a:p>
                </p:txBody>
              </p:sp>
            </mc:Fallback>
          </mc:AlternateContent>
        </p:grpSp>
        <p:grpSp>
          <p:nvGrpSpPr>
            <p:cNvPr id="55" name="Group 54"/>
            <p:cNvGrpSpPr/>
            <p:nvPr/>
          </p:nvGrpSpPr>
          <p:grpSpPr>
            <a:xfrm>
              <a:off x="3163101" y="1501344"/>
              <a:ext cx="3161469" cy="914401"/>
              <a:chOff x="5537206" y="1557992"/>
              <a:chExt cx="3150751" cy="850064"/>
            </a:xfrm>
          </p:grpSpPr>
          <p:sp>
            <p:nvSpPr>
              <p:cNvPr id="56" name="Rectangle 55"/>
              <p:cNvSpPr/>
              <p:nvPr/>
            </p:nvSpPr>
            <p:spPr>
              <a:xfrm>
                <a:off x="5898597"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6293212" y="1744500"/>
                    <a:ext cx="2280848" cy="472100"/>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a:latin typeface="Cambria Math"/>
                          </a:rPr>
                          <m:t>𝑒</m:t>
                        </m:r>
                        <m:r>
                          <a:rPr lang="en-US" sz="6000">
                            <a:latin typeface="Cambria Math"/>
                          </a:rPr>
                          <m:t>−1</m:t>
                        </m:r>
                      </m:oMath>
                    </a14:m>
                    <a:r>
                      <a:rPr lang="en-US" sz="6000" dirty="0"/>
                      <a:t>.</a:t>
                    </a:r>
                  </a:p>
                </p:txBody>
              </p:sp>
            </mc:Choice>
            <mc:Fallback xmlns="">
              <p:sp>
                <p:nvSpPr>
                  <p:cNvPr id="58" name="TextBox 57"/>
                  <p:cNvSpPr txBox="1">
                    <a:spLocks noRot="1" noChangeAspect="1" noMove="1" noResize="1" noEditPoints="1" noAdjustHandles="1" noChangeArrowheads="1" noChangeShapeType="1" noTextEdit="1"/>
                  </p:cNvSpPr>
                  <p:nvPr/>
                </p:nvSpPr>
                <p:spPr>
                  <a:xfrm>
                    <a:off x="6293212" y="1744500"/>
                    <a:ext cx="2280848" cy="472100"/>
                  </a:xfrm>
                  <a:prstGeom prst="rect">
                    <a:avLst/>
                  </a:prstGeom>
                  <a:blipFill>
                    <a:blip r:embed="rId4"/>
                    <a:stretch>
                      <a:fillRect t="-17964" b="-39521"/>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261418" y="1685313"/>
                    <a:ext cx="2280848" cy="648929"/>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func>
                          <m:funcPr>
                            <m:ctrlPr>
                              <a:rPr lang="en-US" sz="6000" i="1">
                                <a:latin typeface="Cambria Math" panose="02040503050406030204" pitchFamily="18" charset="0"/>
                              </a:rPr>
                            </m:ctrlPr>
                          </m:funcPr>
                          <m:fName>
                            <m:r>
                              <a:rPr lang="en-US" sz="6000">
                                <a:latin typeface="Cambria Math"/>
                              </a:rPr>
                              <m:t>𝑙𝑛</m:t>
                            </m:r>
                          </m:fName>
                          <m:e>
                            <m:r>
                              <a:rPr lang="en-US" sz="6000">
                                <a:latin typeface="Cambria Math"/>
                              </a:rPr>
                              <m:t>2</m:t>
                            </m:r>
                          </m:e>
                        </m:func>
                        <m:r>
                          <a:rPr lang="en-US" sz="6000">
                            <a:latin typeface="Cambria Math"/>
                          </a:rPr>
                          <m:t>−</m:t>
                        </m:r>
                        <m:f>
                          <m:fPr>
                            <m:ctrlPr>
                              <a:rPr lang="en-US" sz="6000" i="1">
                                <a:latin typeface="Cambria Math" panose="02040503050406030204" pitchFamily="18" charset="0"/>
                              </a:rPr>
                            </m:ctrlPr>
                          </m:fPr>
                          <m:num>
                            <m:r>
                              <a:rPr lang="en-US" sz="6000">
                                <a:latin typeface="Cambria Math"/>
                              </a:rPr>
                              <m:t>1</m:t>
                            </m:r>
                          </m:num>
                          <m:den>
                            <m:r>
                              <a:rPr lang="en-US" sz="6000">
                                <a:latin typeface="Cambria Math"/>
                              </a:rPr>
                              <m:t>2</m:t>
                            </m:r>
                          </m:den>
                        </m:f>
                      </m:oMath>
                    </a14:m>
                    <a:r>
                      <a:rPr lang="en-US" sz="6000" dirty="0"/>
                      <a:t>.</a:t>
                    </a:r>
                  </a:p>
                </p:txBody>
              </p:sp>
            </mc:Choice>
            <mc:Fallback xmlns="">
              <p:sp>
                <p:nvSpPr>
                  <p:cNvPr id="48" name="TextBox 47"/>
                  <p:cNvSpPr txBox="1">
                    <a:spLocks noRot="1" noChangeAspect="1" noMove="1" noResize="1" noEditPoints="1" noAdjustHandles="1" noChangeArrowheads="1" noChangeShapeType="1" noTextEdit="1"/>
                  </p:cNvSpPr>
                  <p:nvPr/>
                </p:nvSpPr>
                <p:spPr>
                  <a:xfrm>
                    <a:off x="6261418" y="1685313"/>
                    <a:ext cx="2280848" cy="648929"/>
                  </a:xfrm>
                  <a:prstGeom prst="rect">
                    <a:avLst/>
                  </a:prstGeom>
                  <a:blipFill>
                    <a:blip r:embed="rId5"/>
                    <a:stretch>
                      <a:fillRect b="-15284"/>
                    </a:stretch>
                  </a:blipFill>
                </p:spPr>
                <p:txBody>
                  <a:bodyPr/>
                  <a:lstStyle/>
                  <a:p>
                    <a:r>
                      <a:rPr lang="en-US">
                        <a:noFill/>
                      </a:rPr>
                      <a:t> </a:t>
                    </a:r>
                  </a:p>
                </p:txBody>
              </p:sp>
            </mc:Fallback>
          </mc:AlternateContent>
        </p:grpSp>
        <p:grpSp>
          <p:nvGrpSpPr>
            <p:cNvPr id="59" name="Group 58"/>
            <p:cNvGrpSpPr/>
            <p:nvPr/>
          </p:nvGrpSpPr>
          <p:grpSpPr>
            <a:xfrm>
              <a:off x="8994942" y="1501345"/>
              <a:ext cx="3272454" cy="914400"/>
              <a:chOff x="5537206" y="1557992"/>
              <a:chExt cx="3261360"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6305079" y="1779050"/>
                    <a:ext cx="2493487" cy="472100"/>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a:latin typeface="Cambria Math"/>
                          </a:rPr>
                          <m:t>𝑒</m:t>
                        </m:r>
                        <m:r>
                          <a:rPr lang="en-US" sz="6000">
                            <a:latin typeface="Cambria Math"/>
                          </a:rPr>
                          <m:t>−2</m:t>
                        </m:r>
                      </m:oMath>
                    </a14:m>
                    <a:r>
                      <a:rPr lang="en-US" sz="6000" dirty="0"/>
                      <a:t>.</a:t>
                    </a:r>
                  </a:p>
                </p:txBody>
              </p:sp>
            </mc:Choice>
            <mc:Fallback xmlns="">
              <p:sp>
                <p:nvSpPr>
                  <p:cNvPr id="62" name="TextBox 61"/>
                  <p:cNvSpPr txBox="1">
                    <a:spLocks noRot="1" noChangeAspect="1" noMove="1" noResize="1" noEditPoints="1" noAdjustHandles="1" noChangeArrowheads="1" noChangeShapeType="1" noTextEdit="1"/>
                  </p:cNvSpPr>
                  <p:nvPr/>
                </p:nvSpPr>
                <p:spPr>
                  <a:xfrm>
                    <a:off x="6305079" y="1779050"/>
                    <a:ext cx="2493487" cy="472100"/>
                  </a:xfrm>
                  <a:prstGeom prst="rect">
                    <a:avLst/>
                  </a:prstGeom>
                  <a:blipFill>
                    <a:blip r:embed="rId6"/>
                    <a:stretch>
                      <a:fillRect t="-18675" b="-40361"/>
                    </a:stretch>
                  </a:blipFill>
                </p:spPr>
                <p:txBody>
                  <a:bodyPr/>
                  <a:lstStyle/>
                  <a:p>
                    <a:r>
                      <a:rPr lang="en-US">
                        <a:noFill/>
                      </a:rPr>
                      <a:t> </a:t>
                    </a:r>
                  </a:p>
                </p:txBody>
              </p:sp>
            </mc:Fallback>
          </mc:AlternateContent>
        </p:grpSp>
      </p:grpSp>
      <p:sp>
        <p:nvSpPr>
          <p:cNvPr id="49" name="Oval 48"/>
          <p:cNvSpPr/>
          <p:nvPr/>
        </p:nvSpPr>
        <p:spPr>
          <a:xfrm>
            <a:off x="17492335" y="3514301"/>
            <a:ext cx="1092232"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rtlCol="0" anchor="ctr"/>
          <a:lstStyle/>
          <a:p>
            <a:pPr algn="ctr"/>
            <a:r>
              <a:rPr lang="en-US" sz="6400" b="1">
                <a:latin typeface="Tahoma" pitchFamily="34" charset="0"/>
                <a:ea typeface="Tahoma" pitchFamily="34" charset="0"/>
                <a:cs typeface="Tahoma" pitchFamily="34" charset="0"/>
              </a:rPr>
              <a:t>D </a:t>
            </a:r>
            <a:endParaRPr lang="en-US" sz="6400" dirty="0"/>
          </a:p>
        </p:txBody>
      </p:sp>
      <mc:AlternateContent xmlns:mc="http://schemas.openxmlformats.org/markup-compatibility/2006">
        <mc:Choice xmlns:a14="http://schemas.microsoft.com/office/drawing/2010/main" Requires="a14">
          <p:sp>
            <p:nvSpPr>
              <p:cNvPr id="2" name="TextBox 1"/>
              <p:cNvSpPr txBox="1"/>
              <p:nvPr/>
            </p:nvSpPr>
            <p:spPr>
              <a:xfrm>
                <a:off x="370578" y="7068067"/>
                <a:ext cx="23540870" cy="1591634"/>
              </a:xfrm>
              <a:prstGeom prst="rect">
                <a:avLst/>
              </a:prstGeom>
              <a:noFill/>
            </p:spPr>
            <p:txBody>
              <a:bodyPr wrap="square" lIns="91422" tIns="45710" rIns="91422" bIns="45710" rtlCol="0">
                <a:spAutoFit/>
              </a:bodyPr>
              <a:lstStyle/>
              <a:p>
                <a:pPr marL="629794">
                  <a:lnSpc>
                    <a:spcPct val="115000"/>
                  </a:lnSpc>
                </a:pPr>
                <a14:m>
                  <m:oMath xmlns:m="http://schemas.openxmlformats.org/officeDocument/2006/math">
                    <m:r>
                      <a:rPr lang="en-US" sz="5400" i="1">
                        <a:solidFill>
                          <a:prstClr val="black"/>
                        </a:solidFill>
                        <a:latin typeface="Cambria Math"/>
                        <a:ea typeface="Calibri" panose="020F0502020204030204" pitchFamily="34" charset="0"/>
                        <a:cs typeface="Times New Roman" panose="02020603050405020304" pitchFamily="18" charset="0"/>
                      </a:rPr>
                      <m:t>𝑦</m:t>
                    </m:r>
                    <m:r>
                      <a:rPr lang="en-US" sz="5400" i="1">
                        <a:solidFill>
                          <a:prstClr val="black"/>
                        </a:solidFill>
                        <a:latin typeface="Cambria Math"/>
                        <a:ea typeface="Calibri" panose="020F0502020204030204" pitchFamily="34" charset="0"/>
                        <a:cs typeface="Times New Roman" panose="02020603050405020304" pitchFamily="18" charset="0"/>
                      </a:rPr>
                      <m:t>(</m:t>
                    </m:r>
                    <m:f>
                      <m:fPr>
                        <m:ctrlPr>
                          <a:rPr lang="en-US" sz="6000" i="1">
                            <a:latin typeface="Cambria Math" panose="02040503050406030204" pitchFamily="18" charset="0"/>
                          </a:rPr>
                        </m:ctrlPr>
                      </m:fPr>
                      <m:num>
                        <m:r>
                          <a:rPr lang="en-US" sz="6000" i="1">
                            <a:latin typeface="Cambria Math"/>
                          </a:rPr>
                          <m:t>1</m:t>
                        </m:r>
                      </m:num>
                      <m:den>
                        <m:r>
                          <a:rPr lang="en-US" sz="6000" i="1">
                            <a:latin typeface="Cambria Math"/>
                            <a:ea typeface="Times New Roman" panose="02020603050405020304" pitchFamily="18" charset="0"/>
                            <a:cs typeface="Times New Roman" panose="02020603050405020304" pitchFamily="18" charset="0"/>
                          </a:rPr>
                          <m:t>2</m:t>
                        </m:r>
                      </m:den>
                    </m:f>
                    <m:r>
                      <a:rPr lang="en-US" sz="5400" i="1">
                        <a:solidFill>
                          <a:prstClr val="black"/>
                        </a:solidFill>
                        <a:latin typeface="Cambria Math"/>
                        <a:ea typeface="Calibri" panose="020F0502020204030204" pitchFamily="34" charset="0"/>
                        <a:cs typeface="Times New Roman" panose="02020603050405020304" pitchFamily="18" charset="0"/>
                      </a:rPr>
                      <m:t>)</m:t>
                    </m:r>
                  </m:oMath>
                </a14:m>
                <a:r>
                  <a:rPr lang="en-US" sz="6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6000" i="1">
                            <a:latin typeface="Cambria Math" panose="02040503050406030204" pitchFamily="18" charset="0"/>
                          </a:rPr>
                        </m:ctrlPr>
                      </m:fPr>
                      <m:num>
                        <m:r>
                          <a:rPr lang="en-US" sz="6000" i="1">
                            <a:latin typeface="Cambria Math"/>
                          </a:rPr>
                          <m:t>1</m:t>
                        </m:r>
                      </m:num>
                      <m:den>
                        <m:r>
                          <a:rPr lang="en-US" sz="6000" i="1">
                            <a:latin typeface="Cambria Math"/>
                            <a:ea typeface="Times New Roman" panose="02020603050405020304" pitchFamily="18" charset="0"/>
                            <a:cs typeface="Times New Roman" panose="02020603050405020304" pitchFamily="18" charset="0"/>
                          </a:rPr>
                          <m:t>2</m:t>
                        </m:r>
                      </m:den>
                    </m:f>
                  </m:oMath>
                </a14:m>
                <a:r>
                  <a:rPr lang="en-US" sz="6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unc>
                      <m:funcPr>
                        <m:ctrlPr>
                          <a:rPr lang="en-US" sz="6000" i="1">
                            <a:latin typeface="Cambria Math" panose="02040503050406030204" pitchFamily="18" charset="0"/>
                          </a:rPr>
                        </m:ctrlPr>
                      </m:funcPr>
                      <m:fName>
                        <m:r>
                          <a:rPr lang="en-US" sz="6000" i="1">
                            <a:latin typeface="Cambria Math"/>
                          </a:rPr>
                          <m:t>𝑙𝑛</m:t>
                        </m:r>
                      </m:fName>
                      <m:e>
                        <m:r>
                          <a:rPr lang="en-US" sz="6000" i="1">
                            <a:latin typeface="Cambria Math"/>
                          </a:rPr>
                          <m:t>2</m:t>
                        </m:r>
                      </m:e>
                    </m:func>
                  </m:oMath>
                </a14:m>
                <a:r>
                  <a:rPr lang="en-US" sz="6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i="1">
                        <a:solidFill>
                          <a:prstClr val="black"/>
                        </a:solidFill>
                        <a:latin typeface="Cambria Math"/>
                        <a:ea typeface="Calibri" panose="020F0502020204030204" pitchFamily="34" charset="0"/>
                        <a:cs typeface="Times New Roman" panose="02020603050405020304" pitchFamily="18" charset="0"/>
                      </a:rPr>
                      <m:t>𝑦</m:t>
                    </m:r>
                    <m:r>
                      <a:rPr lang="en-US" sz="5400" i="1">
                        <a:solidFill>
                          <a:prstClr val="black"/>
                        </a:solidFill>
                        <a:latin typeface="Cambria Math"/>
                        <a:ea typeface="Calibri" panose="020F0502020204030204" pitchFamily="34" charset="0"/>
                        <a:cs typeface="Times New Roman" panose="02020603050405020304" pitchFamily="18" charset="0"/>
                      </a:rPr>
                      <m:t>(1)</m:t>
                    </m:r>
                  </m:oMath>
                </a14:m>
                <a:r>
                  <a:rPr lang="en-US" sz="6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=1;  </a:t>
                </a:r>
                <a14:m>
                  <m:oMath xmlns:m="http://schemas.openxmlformats.org/officeDocument/2006/math">
                    <m:r>
                      <a:rPr lang="en-US" sz="5400" i="1">
                        <a:solidFill>
                          <a:prstClr val="black"/>
                        </a:solidFill>
                        <a:latin typeface="Cambria Math"/>
                        <a:ea typeface="Calibri" panose="020F0502020204030204" pitchFamily="34" charset="0"/>
                        <a:cs typeface="Times New Roman" panose="02020603050405020304" pitchFamily="18" charset="0"/>
                      </a:rPr>
                      <m:t>𝑦</m:t>
                    </m:r>
                    <m:d>
                      <m:dPr>
                        <m:ctrlPr>
                          <a:rPr lang="en-US" sz="5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5400" i="1">
                            <a:solidFill>
                              <a:prstClr val="black"/>
                            </a:solidFill>
                            <a:latin typeface="Cambria Math"/>
                            <a:ea typeface="Calibri" panose="020F0502020204030204" pitchFamily="34" charset="0"/>
                            <a:cs typeface="Times New Roman" panose="02020603050405020304" pitchFamily="18" charset="0"/>
                          </a:rPr>
                          <m:t>𝑒</m:t>
                        </m:r>
                      </m:e>
                    </m:d>
                    <m:r>
                      <a:rPr lang="en-US" sz="5400" i="1">
                        <a:solidFill>
                          <a:prstClr val="black"/>
                        </a:solidFill>
                        <a:latin typeface="Cambria Math"/>
                        <a:ea typeface="Calibri" panose="020F0502020204030204" pitchFamily="34" charset="0"/>
                        <a:cs typeface="Times New Roman" panose="02020603050405020304" pitchFamily="18" charset="0"/>
                      </a:rPr>
                      <m:t> </m:t>
                    </m:r>
                  </m:oMath>
                </a14:m>
                <a:r>
                  <a:rPr lang="en-US" sz="6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6000" i="1">
                        <a:latin typeface="Cambria Math"/>
                      </a:rPr>
                      <m:t>𝑒</m:t>
                    </m:r>
                    <m:r>
                      <a:rPr lang="en-US" sz="6000" i="1">
                        <a:latin typeface="Cambria Math"/>
                      </a:rPr>
                      <m:t>−</m:t>
                    </m:r>
                  </m:oMath>
                </a14:m>
                <a:r>
                  <a:rPr lang="en-US" sz="6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1, </a:t>
                </a:r>
                <a:r>
                  <a:rPr lang="en-US" sz="6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suy</a:t>
                </a:r>
                <a:r>
                  <a:rPr lang="en-US"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ra</a:t>
                </a:r>
                <a:r>
                  <a:rPr lang="en-US" sz="6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6000" i="1">
                        <a:latin typeface="Cambria Math"/>
                      </a:rPr>
                      <m:t>𝑀</m:t>
                    </m:r>
                  </m:oMath>
                </a14:m>
                <a:r>
                  <a:rPr lang="en-US" sz="6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e – 1; m = 1</a:t>
                </a:r>
              </a:p>
            </p:txBody>
          </p:sp>
        </mc:Choice>
        <mc:Fallback>
          <p:sp>
            <p:nvSpPr>
              <p:cNvPr id="2" name="TextBox 1"/>
              <p:cNvSpPr txBox="1">
                <a:spLocks noRot="1" noChangeAspect="1" noMove="1" noResize="1" noEditPoints="1" noAdjustHandles="1" noChangeArrowheads="1" noChangeShapeType="1" noTextEdit="1"/>
              </p:cNvSpPr>
              <p:nvPr/>
            </p:nvSpPr>
            <p:spPr>
              <a:xfrm>
                <a:off x="370578" y="7068067"/>
                <a:ext cx="23540870" cy="1591634"/>
              </a:xfrm>
              <a:prstGeom prst="rect">
                <a:avLst/>
              </a:prstGeom>
              <a:blipFill>
                <a:blip r:embed="rId7"/>
                <a:stretch>
                  <a:fillRect b="-11832"/>
                </a:stretch>
              </a:blipFill>
            </p:spPr>
            <p:txBody>
              <a:bodyPr/>
              <a:lstStyle/>
              <a:p>
                <a:r>
                  <a:rPr lang="en-US">
                    <a:noFill/>
                  </a:rPr>
                  <a:t> </a:t>
                </a:r>
              </a:p>
            </p:txBody>
          </p:sp>
        </mc:Fallback>
      </mc:AlternateContent>
      <p:sp>
        <p:nvSpPr>
          <p:cNvPr id="50" name="TextBox 49"/>
          <p:cNvSpPr txBox="1"/>
          <p:nvPr/>
        </p:nvSpPr>
        <p:spPr>
          <a:xfrm>
            <a:off x="1177225" y="4900971"/>
            <a:ext cx="2686954" cy="1015663"/>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5492283" y="5450483"/>
                <a:ext cx="12778626" cy="1497141"/>
              </a:xfrm>
              <a:prstGeom prst="rect">
                <a:avLst/>
              </a:prstGeom>
            </p:spPr>
            <p:txBody>
              <a:bodyPr wrap="none">
                <a:spAutoFit/>
              </a:bodyPr>
              <a:lstStyle/>
              <a:p>
                <a:pPr marL="629794">
                  <a:lnSpc>
                    <a:spcPct val="115000"/>
                  </a:lnSpc>
                </a:pPr>
                <a:r>
                  <a:rPr lang="en-US" sz="5600" dirty="0">
                    <a:latin typeface="Times New Roman" pitchFamily="18" charset="0"/>
                    <a:ea typeface="Times New Roman" pitchFamily="18" charset="0"/>
                    <a:cs typeface="Times New Roman" pitchFamily="18" charset="0"/>
                  </a:rPr>
                  <a:t>Ta </a:t>
                </a:r>
                <a:r>
                  <a:rPr lang="en-US" sz="5600" dirty="0" err="1">
                    <a:latin typeface="Times New Roman" pitchFamily="18" charset="0"/>
                    <a:ea typeface="Times New Roman" pitchFamily="18" charset="0"/>
                    <a:cs typeface="Times New Roman" pitchFamily="18" charset="0"/>
                  </a:rPr>
                  <a:t>có</a:t>
                </a:r>
                <a:r>
                  <a:rPr lang="en-US" sz="5600" dirty="0">
                    <a:latin typeface="Times New Roman" pitchFamily="18" charset="0"/>
                    <a:ea typeface="Times New Roman" pitchFamily="18" charset="0"/>
                    <a:cs typeface="Times New Roman" pitchFamily="18" charset="0"/>
                  </a:rPr>
                  <a:t> </a:t>
                </a:r>
                <a14:m>
                  <m:oMath xmlns:m="http://schemas.openxmlformats.org/officeDocument/2006/math">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cs typeface="Times New Roman" panose="02020603050405020304" pitchFamily="18" charset="0"/>
                          </a:rPr>
                          <m:t>𝑦</m:t>
                        </m:r>
                      </m:e>
                      <m:sup>
                        <m:r>
                          <a:rPr lang="en-US" sz="5600" i="1">
                            <a:latin typeface="Cambria Math"/>
                            <a:ea typeface="Times New Roman" panose="02020603050405020304" pitchFamily="18" charset="0"/>
                            <a:cs typeface="Times New Roman" panose="02020603050405020304" pitchFamily="18" charset="0"/>
                          </a:rPr>
                          <m:t>′</m:t>
                        </m:r>
                      </m:sup>
                    </m:sSup>
                    <m:r>
                      <a:rPr lang="en-US" sz="5600"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latin typeface="Cambria Math"/>
                            <a:ea typeface="Times New Roman" panose="02020603050405020304" pitchFamily="18" charset="0"/>
                            <a:cs typeface="Times New Roman" panose="02020603050405020304" pitchFamily="18" charset="0"/>
                          </a:rPr>
                          <m:t>1−</m:t>
                        </m:r>
                      </m:fName>
                      <m:e>
                        <m:f>
                          <m:f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5600" i="1">
                                <a:latin typeface="Cambria Math"/>
                                <a:ea typeface="Times New Roman" panose="02020603050405020304" pitchFamily="18" charset="0"/>
                                <a:cs typeface="Times New Roman" panose="02020603050405020304" pitchFamily="18" charset="0"/>
                              </a:rPr>
                              <m:t>1</m:t>
                            </m:r>
                          </m:num>
                          <m:den>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den>
                        </m:f>
                      </m:e>
                    </m:func>
                    <m:r>
                      <a:rPr lang="en-US" sz="5600" i="1">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cs typeface="Times New Roman" panose="02020603050405020304" pitchFamily="18" charset="0"/>
                          </a:rPr>
                          <m:t>𝑦</m:t>
                        </m:r>
                      </m:e>
                      <m:sup>
                        <m:r>
                          <a:rPr lang="en-US" sz="5600"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5600" i="1">
                        <a:latin typeface="Cambria Math" panose="02040503050406030204" pitchFamily="18" charset="0"/>
                        <a:ea typeface="Times New Roman" panose="02020603050405020304" pitchFamily="18" charset="0"/>
                        <a:cs typeface="Times New Roman" panose="02020603050405020304" pitchFamily="18" charset="0"/>
                      </a:rPr>
                      <m:t>=</m:t>
                    </m:r>
                    <m:r>
                      <a:rPr lang="en-US" sz="5600" i="1">
                        <a:latin typeface="Cambria Math"/>
                        <a:ea typeface="Times New Roman" panose="02020603050405020304" pitchFamily="18" charset="0"/>
                        <a:cs typeface="Times New Roman" panose="02020603050405020304" pitchFamily="18" charset="0"/>
                      </a:rPr>
                      <m:t>0 </m:t>
                    </m:r>
                    <m:r>
                      <m:rPr>
                        <m:sty m:val="p"/>
                      </m:rPr>
                      <a:rPr lang="en-US" sz="5600">
                        <a:latin typeface="Cambria Math"/>
                        <a:ea typeface="Times New Roman" panose="02020603050405020304" pitchFamily="18" charset="0"/>
                        <a:cs typeface="Times New Roman" panose="02020603050405020304" pitchFamily="18" charset="0"/>
                      </a:rPr>
                      <m:t>suy</m:t>
                    </m:r>
                    <m:r>
                      <a:rPr lang="en-US" sz="5600">
                        <a:latin typeface="Cambria Math"/>
                        <a:ea typeface="Times New Roman" panose="02020603050405020304" pitchFamily="18" charset="0"/>
                        <a:cs typeface="Times New Roman" panose="02020603050405020304" pitchFamily="18" charset="0"/>
                      </a:rPr>
                      <m:t> </m:t>
                    </m:r>
                    <m:r>
                      <m:rPr>
                        <m:sty m:val="p"/>
                      </m:rPr>
                      <a:rPr lang="en-US" sz="5600">
                        <a:latin typeface="Cambria Math"/>
                        <a:ea typeface="Times New Roman" panose="02020603050405020304" pitchFamily="18" charset="0"/>
                        <a:cs typeface="Times New Roman" panose="02020603050405020304" pitchFamily="18" charset="0"/>
                      </a:rPr>
                      <m:t>ra</m:t>
                    </m:r>
                    <m:r>
                      <a:rPr lang="en-US" sz="5600">
                        <a:latin typeface="Cambria Math"/>
                        <a:ea typeface="Times New Roman" panose="02020603050405020304" pitchFamily="18" charset="0"/>
                        <a:cs typeface="Times New Roman" panose="02020603050405020304" pitchFamily="18" charset="0"/>
                      </a:rPr>
                      <m:t> </m:t>
                    </m:r>
                    <m:r>
                      <a:rPr lang="en-US" sz="5600" i="1">
                        <a:latin typeface="Cambria Math"/>
                        <a:ea typeface="Times New Roman" panose="02020603050405020304" pitchFamily="18" charset="0"/>
                        <a:cs typeface="Times New Roman" panose="02020603050405020304" pitchFamily="18" charset="0"/>
                      </a:rPr>
                      <m:t>𝑥</m:t>
                    </m:r>
                    <m:r>
                      <a:rPr lang="en-US" sz="5600" i="1">
                        <a:latin typeface="Cambria Math"/>
                        <a:ea typeface="Times New Roman" panose="02020603050405020304" pitchFamily="18" charset="0"/>
                        <a:cs typeface="Times New Roman" panose="02020603050405020304" pitchFamily="18" charset="0"/>
                      </a:rPr>
                      <m:t>=1.</m:t>
                    </m:r>
                  </m:oMath>
                </a14:m>
                <a:endParaRPr lang="en-US" sz="5600" dirty="0">
                  <a:latin typeface="Times New Roman" pitchFamily="18" charset="0"/>
                  <a:ea typeface="Calibri" panose="020F0502020204030204" pitchFamily="34" charset="0"/>
                  <a:cs typeface="Times New Roman"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492283" y="5450483"/>
                <a:ext cx="12778626" cy="1497141"/>
              </a:xfrm>
              <a:prstGeom prst="rect">
                <a:avLst/>
              </a:prstGeom>
              <a:blipFill>
                <a:blip r:embed="rId8"/>
                <a:stretch>
                  <a:fillRect b="-113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477371" y="9519627"/>
                <a:ext cx="12192000" cy="1003993"/>
              </a:xfrm>
              <a:prstGeom prst="rect">
                <a:avLst/>
              </a:prstGeom>
            </p:spPr>
            <p:txBody>
              <a:bodyPr>
                <a:spAutoFit/>
              </a:bodyPr>
              <a:lstStyle/>
              <a:p>
                <a:pPr marL="629794">
                  <a:lnSpc>
                    <a:spcPct val="115000"/>
                  </a:lnSpc>
                </a:pPr>
                <a:r>
                  <a:rPr lang="en-US" sz="5600" dirty="0">
                    <a:solidFill>
                      <a:prstClr val="black"/>
                    </a:solidFill>
                    <a:latin typeface="Times New Roman" pitchFamily="18" charset="0"/>
                    <a:ea typeface="Calibri" panose="020F0502020204030204" pitchFamily="34" charset="0"/>
                    <a:cs typeface="Times New Roman" panose="02020603050405020304" pitchFamily="18" charset="0"/>
                  </a:rPr>
                  <a:t>Vậy </a:t>
                </a:r>
                <a14:m>
                  <m:oMath xmlns:m="http://schemas.openxmlformats.org/officeDocument/2006/math">
                    <m:r>
                      <a:rPr lang="en-US" sz="5600" i="1">
                        <a:latin typeface="Cambria Math"/>
                      </a:rPr>
                      <m:t>𝑀</m:t>
                    </m:r>
                    <m:r>
                      <a:rPr lang="en-US" sz="5600" i="1">
                        <a:latin typeface="Cambria Math"/>
                      </a:rPr>
                      <m:t>−</m:t>
                    </m:r>
                    <m:r>
                      <a:rPr lang="en-US" sz="5600" i="1">
                        <a:latin typeface="Cambria Math"/>
                      </a:rPr>
                      <m:t>𝑚</m:t>
                    </m:r>
                  </m:oMath>
                </a14:m>
                <a:r>
                  <a:rPr lang="en-US" sz="5600" dirty="0">
                    <a:latin typeface="Times New Roman" pitchFamily="18" charset="0"/>
                    <a:cs typeface="Times New Roman" pitchFamily="18" charset="0"/>
                  </a:rPr>
                  <a:t> = </a:t>
                </a:r>
                <a14:m>
                  <m:oMath xmlns:m="http://schemas.openxmlformats.org/officeDocument/2006/math">
                    <m:r>
                      <a:rPr lang="en-US" sz="5600">
                        <a:latin typeface="Cambria Math"/>
                      </a:rPr>
                      <m:t>𝑒</m:t>
                    </m:r>
                    <m:r>
                      <a:rPr lang="en-US" sz="5600">
                        <a:latin typeface="Cambria Math"/>
                      </a:rPr>
                      <m:t>−2</m:t>
                    </m:r>
                  </m:oMath>
                </a14:m>
                <a:r>
                  <a:rPr lang="en-US" sz="5600" dirty="0">
                    <a:latin typeface="Times New Roman" pitchFamily="18" charset="0"/>
                    <a:cs typeface="Times New Roman" pitchFamily="18" charset="0"/>
                  </a:rPr>
                  <a:t>.</a:t>
                </a:r>
              </a:p>
            </p:txBody>
          </p:sp>
        </mc:Choice>
        <mc:Fallback xmlns="">
          <p:sp>
            <p:nvSpPr>
              <p:cNvPr id="11" name="Rectangle 10"/>
              <p:cNvSpPr>
                <a:spLocks noRot="1" noChangeAspect="1" noMove="1" noResize="1" noEditPoints="1" noAdjustHandles="1" noChangeArrowheads="1" noChangeShapeType="1" noTextEdit="1"/>
              </p:cNvSpPr>
              <p:nvPr/>
            </p:nvSpPr>
            <p:spPr>
              <a:xfrm>
                <a:off x="2477371" y="9519627"/>
                <a:ext cx="12192000" cy="1003993"/>
              </a:xfrm>
              <a:prstGeom prst="rect">
                <a:avLst/>
              </a:prstGeom>
              <a:blipFill>
                <a:blip r:embed="rId9"/>
                <a:stretch>
                  <a:fillRect t="-12195" b="-37805"/>
                </a:stretch>
              </a:blipFill>
            </p:spPr>
            <p:txBody>
              <a:bodyPr/>
              <a:lstStyle/>
              <a:p>
                <a:r>
                  <a:rPr lang="en-US">
                    <a:noFill/>
                  </a:rPr>
                  <a:t> </a:t>
                </a:r>
              </a:p>
            </p:txBody>
          </p:sp>
        </mc:Fallback>
      </mc:AlternateContent>
      <p:sp>
        <p:nvSpPr>
          <p:cNvPr id="63" name="Freeform 20">
            <a:extLst>
              <a:ext uri="{FF2B5EF4-FFF2-40B4-BE49-F238E27FC236}">
                <a16:creationId xmlns:a16="http://schemas.microsoft.com/office/drawing/2014/main" id="{9D80AD71-30B2-42EA-8BAB-C6129A9F5AA1}"/>
              </a:ext>
            </a:extLst>
          </p:cNvPr>
          <p:cNvSpPr>
            <a:spLocks/>
          </p:cNvSpPr>
          <p:nvPr/>
        </p:nvSpPr>
        <p:spPr bwMode="auto">
          <a:xfrm rot="16200000" flipV="1">
            <a:off x="2865996" y="3379650"/>
            <a:ext cx="921792" cy="4231489"/>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64" name="TextBox 63">
            <a:extLst>
              <a:ext uri="{FF2B5EF4-FFF2-40B4-BE49-F238E27FC236}">
                <a16:creationId xmlns:a16="http://schemas.microsoft.com/office/drawing/2014/main" id="{21AAC4AA-AA3A-4403-B29A-3076DFFEDD4E}"/>
              </a:ext>
            </a:extLst>
          </p:cNvPr>
          <p:cNvSpPr txBox="1"/>
          <p:nvPr/>
        </p:nvSpPr>
        <p:spPr>
          <a:xfrm>
            <a:off x="1425833" y="4968574"/>
            <a:ext cx="2736574" cy="102644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86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50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118651" y="2209801"/>
            <a:ext cx="21727141" cy="10674210"/>
            <a:chOff x="1120323" y="10988402"/>
            <a:chExt cx="21729655" cy="5155080"/>
          </a:xfrm>
        </p:grpSpPr>
        <p:sp>
          <p:nvSpPr>
            <p:cNvPr id="27" name="Rounded Rectangle 26"/>
            <p:cNvSpPr/>
            <p:nvPr/>
          </p:nvSpPr>
          <p:spPr>
            <a:xfrm>
              <a:off x="1323892" y="11370896"/>
              <a:ext cx="21526086" cy="4772586"/>
            </a:xfrm>
            <a:prstGeom prst="roundRect">
              <a:avLst>
                <a:gd name="adj" fmla="val 4648"/>
              </a:avLst>
            </a:prstGeom>
            <a:solidFill>
              <a:srgbClr val="E2E2E2"/>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latin typeface="Times New Roman" pitchFamily="18" charset="0"/>
                <a:ea typeface="Tahoma" pitchFamily="34" charset="0"/>
                <a:cs typeface="Times New Roman" pitchFamily="18" charset="0"/>
              </a:endParaRPr>
            </a:p>
          </p:txBody>
        </p:sp>
        <p:grpSp>
          <p:nvGrpSpPr>
            <p:cNvPr id="28" name="Group 2"/>
            <p:cNvGrpSpPr/>
            <p:nvPr/>
          </p:nvGrpSpPr>
          <p:grpSpPr>
            <a:xfrm>
              <a:off x="1120323" y="10988402"/>
              <a:ext cx="3727654" cy="956588"/>
              <a:chOff x="1120323" y="10988402"/>
              <a:chExt cx="3727654" cy="956588"/>
            </a:xfrm>
          </p:grpSpPr>
          <p:sp>
            <p:nvSpPr>
              <p:cNvPr id="29" name="Right Triangle 28"/>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latin typeface="Times New Roman" pitchFamily="18" charset="0"/>
                  <a:cs typeface="Times New Roman" pitchFamily="18" charset="0"/>
                </a:endParaRPr>
              </a:p>
            </p:txBody>
          </p:sp>
          <p:sp>
            <p:nvSpPr>
              <p:cNvPr id="30" name="Freeform 20"/>
              <p:cNvSpPr>
                <a:spLocks/>
              </p:cNvSpPr>
              <p:nvPr/>
            </p:nvSpPr>
            <p:spPr bwMode="auto">
              <a:xfrm rot="5400000">
                <a:off x="2607591" y="9548236"/>
                <a:ext cx="780389" cy="3700383"/>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5600">
                  <a:latin typeface="Times New Roman" pitchFamily="18" charset="0"/>
                  <a:cs typeface="Times New Roman" pitchFamily="18" charset="0"/>
                </a:endParaRPr>
              </a:p>
            </p:txBody>
          </p:sp>
          <p:sp>
            <p:nvSpPr>
              <p:cNvPr id="31" name="TextBox 30"/>
              <p:cNvSpPr txBox="1"/>
              <p:nvPr/>
            </p:nvSpPr>
            <p:spPr>
              <a:xfrm>
                <a:off x="1314449" y="10988402"/>
                <a:ext cx="2360214" cy="460783"/>
              </a:xfrm>
              <a:prstGeom prst="rect">
                <a:avLst/>
              </a:prstGeom>
              <a:noFill/>
            </p:spPr>
            <p:txBody>
              <a:bodyPr wrap="none" rtlCol="0">
                <a:spAutoFit/>
              </a:bodyPr>
              <a:lstStyle/>
              <a:p>
                <a:r>
                  <a:rPr lang="en-US" sz="5600" b="1" dirty="0" err="1">
                    <a:solidFill>
                      <a:schemeClr val="bg1"/>
                    </a:solidFill>
                    <a:latin typeface="Times New Roman" pitchFamily="18" charset="0"/>
                    <a:ea typeface="Tahoma" pitchFamily="34" charset="0"/>
                    <a:cs typeface="Times New Roman" pitchFamily="18" charset="0"/>
                  </a:rPr>
                  <a:t>Dạng</a:t>
                </a:r>
                <a:r>
                  <a:rPr lang="en-US" sz="5600" b="1" dirty="0">
                    <a:solidFill>
                      <a:schemeClr val="bg1"/>
                    </a:solidFill>
                    <a:latin typeface="Times New Roman" pitchFamily="18" charset="0"/>
                    <a:ea typeface="Tahoma" pitchFamily="34" charset="0"/>
                    <a:cs typeface="Times New Roman" pitchFamily="18" charset="0"/>
                  </a:rPr>
                  <a:t> 3</a:t>
                </a:r>
              </a:p>
            </p:txBody>
          </p:sp>
        </p:grpSp>
      </p:grpSp>
      <p:sp>
        <p:nvSpPr>
          <p:cNvPr id="121" name="Rectangle 120"/>
          <p:cNvSpPr/>
          <p:nvPr/>
        </p:nvSpPr>
        <p:spPr>
          <a:xfrm>
            <a:off x="4993609" y="2927971"/>
            <a:ext cx="19163377" cy="1292645"/>
          </a:xfrm>
          <a:prstGeom prst="rect">
            <a:avLst/>
          </a:prstGeom>
        </p:spPr>
        <p:txBody>
          <a:bodyPr wrap="square" lIns="91427" tIns="45712" rIns="91427" bIns="45712">
            <a:spAutoFit/>
          </a:bodyPr>
          <a:lstStyle/>
          <a:p>
            <a:pPr>
              <a:lnSpc>
                <a:spcPct val="150000"/>
              </a:lnSpc>
            </a:pPr>
            <a:r>
              <a:rPr lang="en-US" sz="5200" b="1" dirty="0">
                <a:solidFill>
                  <a:srgbClr val="FF0000"/>
                </a:solidFill>
                <a:latin typeface="Times New Roman" pitchFamily="18" charset="0"/>
                <a:cs typeface="Times New Roman" pitchFamily="18" charset="0"/>
              </a:rPr>
              <a:t>TÌM MAX, MIN CỦA HÀM SỐ MŨ, HÀM SỐ LÔGARIT</a:t>
            </a:r>
            <a:endParaRPr lang="en-US" sz="5200" b="1" dirty="0">
              <a:latin typeface="Times New Roman" pitchFamily="18" charset="0"/>
              <a:ea typeface="Tahoma" panose="020B0604030504040204" pitchFamily="34" charset="0"/>
              <a:cs typeface="Times New Roman" pitchFamily="18" charset="0"/>
              <a:sym typeface="Wingdings"/>
            </a:endParaRPr>
          </a:p>
        </p:txBody>
      </p:sp>
      <p:sp>
        <p:nvSpPr>
          <p:cNvPr id="109" name="Rectangle 108"/>
          <p:cNvSpPr/>
          <p:nvPr/>
        </p:nvSpPr>
        <p:spPr>
          <a:xfrm>
            <a:off x="3827586" y="6746680"/>
            <a:ext cx="16718929" cy="954088"/>
          </a:xfrm>
          <a:prstGeom prst="rect">
            <a:avLst/>
          </a:prstGeom>
        </p:spPr>
        <p:txBody>
          <a:bodyPr wrap="square" lIns="91427" tIns="45712" rIns="91427" bIns="45712">
            <a:spAutoFit/>
          </a:bodyPr>
          <a:lstStyle/>
          <a:p>
            <a:pPr marL="685834" indent="-685834">
              <a:buFont typeface="Arial" pitchFamily="34" charset="0"/>
              <a:buChar char="•"/>
            </a:pPr>
            <a:r>
              <a:rPr lang="en-US" sz="5600" dirty="0" err="1">
                <a:latin typeface="Times New Roman" pitchFamily="18" charset="0"/>
                <a:cs typeface="Times New Roman" pitchFamily="18" charset="0"/>
              </a:rPr>
              <a:t>Tìm</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các</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nghiệm</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thuộc</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khoảng</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đang</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xét</a:t>
            </a:r>
            <a:endParaRPr lang="en-US" sz="5600" dirty="0">
              <a:latin typeface="Times New Roman" pitchFamily="18" charset="0"/>
              <a:cs typeface="Times New Roman" pitchFamily="18" charset="0"/>
            </a:endParaRPr>
          </a:p>
        </p:txBody>
      </p:sp>
      <p:sp>
        <p:nvSpPr>
          <p:cNvPr id="111" name="Rectangle 110"/>
          <p:cNvSpPr/>
          <p:nvPr/>
        </p:nvSpPr>
        <p:spPr>
          <a:xfrm>
            <a:off x="3853838" y="7893697"/>
            <a:ext cx="18813689" cy="1815862"/>
          </a:xfrm>
          <a:prstGeom prst="rect">
            <a:avLst/>
          </a:prstGeom>
        </p:spPr>
        <p:txBody>
          <a:bodyPr wrap="square" lIns="91427" tIns="45712" rIns="91427" bIns="45712">
            <a:spAutoFit/>
          </a:bodyPr>
          <a:lstStyle/>
          <a:p>
            <a:pPr marL="685834" indent="-685834">
              <a:buFont typeface="Arial" pitchFamily="34" charset="0"/>
              <a:buChar char="•"/>
            </a:pPr>
            <a:r>
              <a:rPr lang="en-US" sz="5600" dirty="0" err="1">
                <a:latin typeface="Times New Roman" pitchFamily="18" charset="0"/>
                <a:cs typeface="Times New Roman" pitchFamily="18" charset="0"/>
              </a:rPr>
              <a:t>Tính</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giá</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trị</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của</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hàm</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số</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tại</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các</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điểm</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đầu</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mút</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và</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các</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điểm</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vừa</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tìm</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được</a:t>
            </a:r>
            <a:endParaRPr lang="en-US" sz="5600" dirty="0">
              <a:latin typeface="Times New Roman" pitchFamily="18" charset="0"/>
              <a:cs typeface="Times New Roman" pitchFamily="18" charset="0"/>
            </a:endParaRPr>
          </a:p>
        </p:txBody>
      </p:sp>
      <p:sp>
        <p:nvSpPr>
          <p:cNvPr id="14" name="Rectangle 13"/>
          <p:cNvSpPr/>
          <p:nvPr/>
        </p:nvSpPr>
        <p:spPr>
          <a:xfrm>
            <a:off x="3827586" y="3961582"/>
            <a:ext cx="16718929" cy="954088"/>
          </a:xfrm>
          <a:prstGeom prst="rect">
            <a:avLst/>
          </a:prstGeom>
        </p:spPr>
        <p:txBody>
          <a:bodyPr wrap="square" lIns="91427" tIns="45712" rIns="91427" bIns="45712">
            <a:spAutoFit/>
          </a:bodyPr>
          <a:lstStyle/>
          <a:p>
            <a:pPr>
              <a:buFont typeface="Wingdings" panose="05000000000000000000" pitchFamily="2" charset="2"/>
              <a:buChar char="q"/>
            </a:pPr>
            <a:r>
              <a:rPr lang="en-US" sz="5600" b="1" dirty="0" err="1">
                <a:latin typeface="Times New Roman" pitchFamily="18" charset="0"/>
                <a:cs typeface="Times New Roman" pitchFamily="18" charset="0"/>
              </a:rPr>
              <a:t>Phương</a:t>
            </a:r>
            <a:r>
              <a:rPr lang="en-US" sz="5600" b="1" dirty="0">
                <a:latin typeface="Times New Roman" pitchFamily="18" charset="0"/>
                <a:cs typeface="Times New Roman" pitchFamily="18" charset="0"/>
              </a:rPr>
              <a:t> </a:t>
            </a:r>
            <a:r>
              <a:rPr lang="en-US" sz="5600" b="1" dirty="0" err="1">
                <a:latin typeface="Times New Roman" pitchFamily="18" charset="0"/>
                <a:cs typeface="Times New Roman" pitchFamily="18" charset="0"/>
              </a:rPr>
              <a:t>pháp</a:t>
            </a:r>
            <a:r>
              <a:rPr lang="en-US" sz="5600" b="1" dirty="0">
                <a:latin typeface="Times New Roman" pitchFamily="18" charset="0"/>
                <a:cs typeface="Times New Roman" pitchFamily="18" charset="0"/>
              </a:rPr>
              <a:t> </a:t>
            </a:r>
            <a:r>
              <a:rPr lang="en-US" sz="5600" b="1" dirty="0" err="1">
                <a:latin typeface="Times New Roman" pitchFamily="18" charset="0"/>
                <a:cs typeface="Times New Roman" pitchFamily="18" charset="0"/>
              </a:rPr>
              <a:t>giải</a:t>
            </a:r>
            <a:r>
              <a:rPr lang="en-US" sz="5600" b="1" dirty="0">
                <a:latin typeface="Times New Roman" pitchFamily="18" charset="0"/>
                <a:cs typeface="Times New Roman" pitchFamily="18" charset="0"/>
              </a:rPr>
              <a:t>:</a:t>
            </a:r>
            <a:endParaRPr lang="en-US" sz="5600" dirty="0">
              <a:latin typeface="Times New Roman" pitchFamily="18" charset="0"/>
              <a:cs typeface="Times New Roman" pitchFamily="18" charset="0"/>
            </a:endParaRPr>
          </a:p>
        </p:txBody>
      </p:sp>
      <p:sp>
        <p:nvSpPr>
          <p:cNvPr id="15" name="Rectangle 4">
            <a:extLst>
              <a:ext uri="{FF2B5EF4-FFF2-40B4-BE49-F238E27FC236}">
                <a16:creationId xmlns:a16="http://schemas.microsoft.com/office/drawing/2014/main" id="{C747A885-F2D1-409F-9DDA-9CB0AA9B9FF6}"/>
              </a:ext>
            </a:extLst>
          </p:cNvPr>
          <p:cNvSpPr>
            <a:spLocks noChangeArrowheads="1"/>
          </p:cNvSpPr>
          <p:nvPr/>
        </p:nvSpPr>
        <p:spPr bwMode="auto">
          <a:xfrm>
            <a:off x="788992" y="406234"/>
            <a:ext cx="23367996" cy="1046404"/>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82853" tIns="91427" rIns="182853" bIns="91427" numCol="1" anchor="ctr" anchorCtr="0" compatLnSpc="1">
            <a:prstTxWarp prst="textNoShape">
              <a:avLst/>
            </a:prstTxWarp>
            <a:spAutoFit/>
          </a:bodyPr>
          <a:lstStyle/>
          <a:p>
            <a:pPr algn="ctr" defTabSz="1828525" eaLnBrk="0" fontAlgn="base" hangingPunct="0">
              <a:spcBef>
                <a:spcPct val="0"/>
              </a:spcBef>
              <a:spcAft>
                <a:spcPct val="0"/>
              </a:spcAft>
            </a:pPr>
            <a:endParaRPr lang="en-US" altLang="en-US" sz="5600" b="1" dirty="0">
              <a:solidFill>
                <a:srgbClr val="0000CC"/>
              </a:solidFill>
              <a:latin typeface="Times New Roman" pitchFamily="18" charset="0"/>
              <a:cs typeface="Times New Roman" panose="02020603050405020304" pitchFamily="18" charset="0"/>
            </a:endParaRPr>
          </a:p>
        </p:txBody>
      </p:sp>
      <p:sp>
        <p:nvSpPr>
          <p:cNvPr id="16" name="TextBox 15"/>
          <p:cNvSpPr txBox="1"/>
          <p:nvPr/>
        </p:nvSpPr>
        <p:spPr>
          <a:xfrm>
            <a:off x="763588" y="457200"/>
            <a:ext cx="22100149" cy="954088"/>
          </a:xfrm>
          <a:prstGeom prst="rect">
            <a:avLst/>
          </a:prstGeom>
          <a:noFill/>
        </p:spPr>
        <p:txBody>
          <a:bodyPr wrap="square" lIns="91427" tIns="45712" rIns="91427" bIns="45712" rtlCol="0">
            <a:spAutoFit/>
          </a:bodyPr>
          <a:lstStyle/>
          <a:p>
            <a:pPr algn="ctr"/>
            <a:r>
              <a:rPr lang="en-US" sz="5600" b="1" dirty="0">
                <a:solidFill>
                  <a:srgbClr val="FF0000"/>
                </a:solidFill>
                <a:latin typeface="Times New Roman" pitchFamily="18" charset="0"/>
                <a:cs typeface="Times New Roman" panose="02020603050405020304" pitchFamily="18" charset="0"/>
              </a:rPr>
              <a:t>HÀM SỐ MŨ VÀ HÀM SỐ LOGARIT</a:t>
            </a:r>
            <a:endParaRPr lang="en-US" sz="5600" b="1" dirty="0">
              <a:solidFill>
                <a:srgbClr val="0000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3603697" y="9851432"/>
            <a:ext cx="19535679" cy="1046440"/>
          </a:xfrm>
          <a:prstGeom prst="rect">
            <a:avLst/>
          </a:prstGeom>
        </p:spPr>
        <p:txBody>
          <a:bodyPr wrap="square" lIns="182889" tIns="91445" rIns="182889" bIns="91445">
            <a:spAutoFit/>
          </a:bodyPr>
          <a:lstStyle/>
          <a:p>
            <a:pPr marL="685834" indent="-685834">
              <a:buFont typeface="Arial" pitchFamily="34" charset="0"/>
              <a:buChar char="•"/>
            </a:pP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Kết</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luận</a:t>
            </a:r>
            <a:endParaRPr lang="en-US" sz="5600" dirty="0">
              <a:latin typeface="Times New Roman" pitchFamily="18" charset="0"/>
              <a:cs typeface="Times New Roman" pitchFamily="18" charset="0"/>
            </a:endParaRPr>
          </a:p>
        </p:txBody>
      </p:sp>
      <p:sp>
        <p:nvSpPr>
          <p:cNvPr id="3" name="Rectangle 2"/>
          <p:cNvSpPr/>
          <p:nvPr/>
        </p:nvSpPr>
        <p:spPr>
          <a:xfrm>
            <a:off x="3853839" y="5454038"/>
            <a:ext cx="9148089" cy="1046440"/>
          </a:xfrm>
          <a:prstGeom prst="rect">
            <a:avLst/>
          </a:prstGeom>
        </p:spPr>
        <p:txBody>
          <a:bodyPr wrap="square" lIns="182889" tIns="91445" rIns="182889" bIns="91445">
            <a:spAutoFit/>
          </a:bodyPr>
          <a:lstStyle/>
          <a:p>
            <a:pPr marL="685834" indent="-685834">
              <a:buFont typeface="Arial" pitchFamily="34" charset="0"/>
              <a:buChar char="•"/>
            </a:pPr>
            <a:r>
              <a:rPr lang="en-US" sz="5600" dirty="0" err="1">
                <a:latin typeface="Times New Roman" pitchFamily="18" charset="0"/>
                <a:cs typeface="Times New Roman" pitchFamily="18" charset="0"/>
              </a:rPr>
              <a:t>Tìm</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đạo</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hàm</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của</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hàm</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số</a:t>
            </a:r>
            <a:endParaRPr lang="en-US" sz="5600" dirty="0">
              <a:latin typeface="Times New Roman" pitchFamily="18" charset="0"/>
              <a:cs typeface="Times New Roman" pitchFamily="18" charset="0"/>
            </a:endParaRPr>
          </a:p>
        </p:txBody>
      </p:sp>
    </p:spTree>
    <p:extLst>
      <p:ext uri="{BB962C8B-B14F-4D97-AF65-F5344CB8AC3E}">
        <p14:creationId xmlns:p14="http://schemas.microsoft.com/office/powerpoint/2010/main" val="108599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10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500"/>
                                  </p:stCondLst>
                                  <p:childTnLst>
                                    <p:set>
                                      <p:cBhvr>
                                        <p:cTn id="21" dur="1" fill="hold">
                                          <p:stCondLst>
                                            <p:cond delay="0"/>
                                          </p:stCondLst>
                                        </p:cTn>
                                        <p:tgtEl>
                                          <p:spTgt spid="109">
                                            <p:txEl>
                                              <p:pRg st="0" end="0"/>
                                            </p:txEl>
                                          </p:spTgt>
                                        </p:tgtEl>
                                        <p:attrNameLst>
                                          <p:attrName>style.visibility</p:attrName>
                                        </p:attrNameLst>
                                      </p:cBhvr>
                                      <p:to>
                                        <p:strVal val="visible"/>
                                      </p:to>
                                    </p:set>
                                    <p:animEffect transition="in" filter="wipe(left)">
                                      <p:cBhvr>
                                        <p:cTn id="22" dur="1000"/>
                                        <p:tgtEl>
                                          <p:spTgt spid="10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500"/>
                                  </p:stCondLst>
                                  <p:childTnLst>
                                    <p:set>
                                      <p:cBhvr>
                                        <p:cTn id="26" dur="1" fill="hold">
                                          <p:stCondLst>
                                            <p:cond delay="0"/>
                                          </p:stCondLst>
                                        </p:cTn>
                                        <p:tgtEl>
                                          <p:spTgt spid="111"/>
                                        </p:tgtEl>
                                        <p:attrNameLst>
                                          <p:attrName>style.visibility</p:attrName>
                                        </p:attrNameLst>
                                      </p:cBhvr>
                                      <p:to>
                                        <p:strVal val="visible"/>
                                      </p:to>
                                    </p:set>
                                    <p:animEffect transition="in" filter="wipe(left)">
                                      <p:cBhvr>
                                        <p:cTn id="27" dur="1000"/>
                                        <p:tgtEl>
                                          <p:spTgt spid="1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50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11" grpId="0"/>
      <p:bldP spid="14" grpId="0"/>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70577" y="7543800"/>
            <a:ext cx="23853968" cy="6324600"/>
            <a:chOff x="184495" y="3490678"/>
            <a:chExt cx="11926984" cy="4715602"/>
          </a:xfrm>
        </p:grpSpPr>
        <p:sp>
          <p:nvSpPr>
            <p:cNvPr id="5" name="Rounded Rectangle 4"/>
            <p:cNvSpPr/>
            <p:nvPr/>
          </p:nvSpPr>
          <p:spPr>
            <a:xfrm>
              <a:off x="184495" y="3490678"/>
              <a:ext cx="11926984" cy="471560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6" name="Group 5"/>
            <p:cNvGrpSpPr/>
            <p:nvPr/>
          </p:nvGrpSpPr>
          <p:grpSpPr>
            <a:xfrm>
              <a:off x="203200" y="3550992"/>
              <a:ext cx="2342699" cy="757275"/>
              <a:chOff x="1275608" y="6084504"/>
              <a:chExt cx="4592538" cy="1375934"/>
            </a:xfrm>
          </p:grpSpPr>
          <p:sp>
            <p:nvSpPr>
              <p:cNvPr id="7" name="Freeform 20"/>
              <p:cNvSpPr>
                <a:spLocks/>
              </p:cNvSpPr>
              <p:nvPr/>
            </p:nvSpPr>
            <p:spPr bwMode="auto">
              <a:xfrm rot="16200000" flipV="1">
                <a:off x="3231927" y="4745698"/>
                <a:ext cx="1200548"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182880" tIns="91440" rIns="182880" bIns="91440" numCol="1" anchor="t" anchorCtr="0" compatLnSpc="1">
                <a:prstTxWarp prst="textNoShape">
                  <a:avLst/>
                </a:prstTxWarp>
              </a:bodyPr>
              <a:lstStyle/>
              <a:p>
                <a:endParaRPr lang="en-US" sz="6000"/>
              </a:p>
            </p:txBody>
          </p:sp>
          <p:sp>
            <p:nvSpPr>
              <p:cNvPr id="8" name="TextBox 7"/>
              <p:cNvSpPr txBox="1"/>
              <p:nvPr/>
            </p:nvSpPr>
            <p:spPr>
              <a:xfrm>
                <a:off x="2187353" y="6084504"/>
                <a:ext cx="2633701" cy="137593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182880" tIns="91440" rIns="182880" bIns="91440" numCol="1" anchor="t" anchorCtr="0" compatLnSpc="1">
                <a:prstTxWarp prst="textNoShape">
                  <a:avLst/>
                </a:prstTxWarp>
              </a:bodyPr>
              <a:lstStyle/>
              <a:p>
                <a:endParaRPr lang="en-US" sz="6000"/>
              </a:p>
            </p:txBody>
          </p:sp>
        </p:grpSp>
      </p:grpSp>
      <p:grpSp>
        <p:nvGrpSpPr>
          <p:cNvPr id="20" name="Group 19"/>
          <p:cNvGrpSpPr/>
          <p:nvPr/>
        </p:nvGrpSpPr>
        <p:grpSpPr>
          <a:xfrm>
            <a:off x="292406" y="76200"/>
            <a:ext cx="24093182" cy="4778620"/>
            <a:chOff x="534987" y="1869705"/>
            <a:chExt cx="16781215" cy="4007299"/>
          </a:xfrm>
        </p:grpSpPr>
        <p:grpSp>
          <p:nvGrpSpPr>
            <p:cNvPr id="21" name="Group 20"/>
            <p:cNvGrpSpPr/>
            <p:nvPr/>
          </p:nvGrpSpPr>
          <p:grpSpPr>
            <a:xfrm>
              <a:off x="534987" y="1869705"/>
              <a:ext cx="16781215" cy="4007299"/>
              <a:chOff x="534987" y="1647866"/>
              <a:chExt cx="16781215" cy="4007299"/>
            </a:xfrm>
          </p:grpSpPr>
          <p:sp>
            <p:nvSpPr>
              <p:cNvPr id="25" name="Rounded Rectangle 24"/>
              <p:cNvSpPr/>
              <p:nvPr/>
            </p:nvSpPr>
            <p:spPr bwMode="auto">
              <a:xfrm>
                <a:off x="755649" y="1720890"/>
                <a:ext cx="16560553" cy="393427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31" name="TextBox 13"/>
                <p:cNvSpPr txBox="1">
                  <a:spLocks noChangeArrowheads="1"/>
                </p:cNvSpPr>
                <p:nvPr/>
              </p:nvSpPr>
              <p:spPr bwMode="auto">
                <a:xfrm>
                  <a:off x="1781772" y="1653394"/>
                  <a:ext cx="1783293"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29</a:t>
                  </a:r>
                </a:p>
              </p:txBody>
            </p:sp>
          </p:grpSp>
        </p:grpSp>
        <p:sp>
          <p:nvSpPr>
            <p:cNvPr id="23" name="Rectangle 22"/>
            <p:cNvSpPr/>
            <p:nvPr/>
          </p:nvSpPr>
          <p:spPr>
            <a:xfrm>
              <a:off x="1069330" y="2002026"/>
              <a:ext cx="16076152" cy="800104"/>
            </a:xfrm>
            <a:prstGeom prst="rect">
              <a:avLst/>
            </a:prstGeom>
            <a:noFill/>
          </p:spPr>
          <p:txBody>
            <a:bodyPr wrap="square" rtlCol="0">
              <a:spAutoFit/>
            </a:bodyPr>
            <a:lstStyle/>
            <a:p>
              <a:pPr algn="just">
                <a:spcAft>
                  <a:spcPts val="1600"/>
                </a:spcAft>
              </a:pPr>
              <a:endParaRPr lang="en-US" sz="5600" dirty="0">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 name="Rectangle 1"/>
              <p:cNvSpPr/>
              <p:nvPr/>
            </p:nvSpPr>
            <p:spPr>
              <a:xfrm>
                <a:off x="696153" y="228600"/>
                <a:ext cx="23346164" cy="4485310"/>
              </a:xfrm>
              <a:prstGeom prst="rect">
                <a:avLst/>
              </a:prstGeom>
            </p:spPr>
            <p:txBody>
              <a:bodyPr wrap="square" lIns="91422" tIns="45710" rIns="91422" bIns="45710">
                <a:spAutoFit/>
              </a:bodyPr>
              <a:lstStyle/>
              <a:p>
                <a:pPr>
                  <a:lnSpc>
                    <a:spcPct val="150000"/>
                  </a:lnSpc>
                </a:pP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Ông</a:t>
                </a:r>
                <a:r>
                  <a:rPr lang="en-US" sz="4400" b="1" dirty="0">
                    <a:latin typeface="Times New Roman" pitchFamily="18" charset="0"/>
                    <a:cs typeface="Times New Roman" pitchFamily="18" charset="0"/>
                  </a:rPr>
                  <a:t> A </a:t>
                </a:r>
                <a:r>
                  <a:rPr lang="en-US" sz="4400" b="1" dirty="0" err="1">
                    <a:latin typeface="Times New Roman" pitchFamily="18" charset="0"/>
                    <a:cs typeface="Times New Roman" pitchFamily="18" charset="0"/>
                  </a:rPr>
                  <a:t>gửi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tiết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kiệm</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vào</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ngân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hàng</a:t>
                </a:r>
                <a14:m>
                  <m:oMath xmlns:m="http://schemas.openxmlformats.org/officeDocument/2006/math">
                    <m:r>
                      <a:rPr lang="en-US" sz="4400" b="1" i="1">
                        <a:latin typeface="Cambria Math"/>
                      </a:rPr>
                      <m:t>𝟐𝟎</m:t>
                    </m:r>
                  </m:oMath>
                </a14:m>
                <a:r>
                  <a:rPr lang="en-US" sz="4400" b="1" dirty="0" err="1">
                    <a:latin typeface="Times New Roman" pitchFamily="18" charset="0"/>
                    <a:cs typeface="Times New Roman" pitchFamily="18" charset="0"/>
                  </a:rPr>
                  <a:t>triệu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đồng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kỳ</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hạn</a:t>
                </a:r>
                <a:r>
                  <a:rPr lang="en-US" sz="4400" b="1" dirty="0">
                    <a:latin typeface="Times New Roman" pitchFamily="18" charset="0"/>
                    <a:cs typeface="Times New Roman" pitchFamily="18" charset="0"/>
                  </a:rPr>
                  <a:t> 1 </a:t>
                </a:r>
                <a:r>
                  <a:rPr lang="en-US" sz="4400" b="1" dirty="0" err="1">
                    <a:latin typeface="Times New Roman" pitchFamily="18" charset="0"/>
                    <a:cs typeface="Times New Roman" pitchFamily="18" charset="0"/>
                  </a:rPr>
                  <a:t>năm</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với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lãi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suất</a:t>
                </a:r>
                <a:r>
                  <a:rPr lang="en-US" sz="4400" b="1" dirty="0">
                    <a:latin typeface="Times New Roman" pitchFamily="18" charset="0"/>
                    <a:cs typeface="Times New Roman" pitchFamily="18" charset="0"/>
                  </a:rPr>
                  <a:t> </a:t>
                </a:r>
                <a14:m>
                  <m:oMath xmlns:m="http://schemas.openxmlformats.org/officeDocument/2006/math">
                    <m:f>
                      <m:fPr>
                        <m:ctrlPr>
                          <a:rPr lang="en-US" sz="4400" b="1" i="1">
                            <a:latin typeface="Cambria Math" panose="02040503050406030204" pitchFamily="18" charset="0"/>
                          </a:rPr>
                        </m:ctrlPr>
                      </m:fPr>
                      <m:num>
                        <m:r>
                          <a:rPr lang="en-US" sz="4400" b="1" i="1">
                            <a:latin typeface="Cambria Math"/>
                          </a:rPr>
                          <m:t>𝟔</m:t>
                        </m:r>
                        <m:r>
                          <a:rPr lang="en-US" sz="4400" b="1" i="1">
                            <a:latin typeface="Cambria Math"/>
                          </a:rPr>
                          <m:t>%</m:t>
                        </m:r>
                      </m:num>
                      <m:den>
                        <m:r>
                          <m:rPr>
                            <m:nor/>
                          </m:rPr>
                          <a:rPr lang="en-US" sz="4400" b="1">
                            <a:latin typeface="Times New Roman" pitchFamily="18" charset="0"/>
                            <a:cs typeface="Times New Roman" pitchFamily="18" charset="0"/>
                          </a:rPr>
                          <m:t>n</m:t>
                        </m:r>
                        <m:r>
                          <m:rPr>
                            <m:nor/>
                          </m:rPr>
                          <a:rPr lang="en-US" sz="4400" b="1">
                            <a:latin typeface="Times New Roman" pitchFamily="18" charset="0"/>
                            <a:cs typeface="Times New Roman" pitchFamily="18" charset="0"/>
                          </a:rPr>
                          <m:t>ă</m:t>
                        </m:r>
                        <m:r>
                          <m:rPr>
                            <m:nor/>
                          </m:rPr>
                          <a:rPr lang="en-US" sz="4400" b="1">
                            <a:latin typeface="Times New Roman" pitchFamily="18" charset="0"/>
                            <a:cs typeface="Times New Roman" pitchFamily="18" charset="0"/>
                          </a:rPr>
                          <m:t>m</m:t>
                        </m:r>
                        <m:r>
                          <m:rPr>
                            <m:nor/>
                          </m:rPr>
                          <a:rPr lang="en-US" sz="4400" b="1">
                            <a:latin typeface="Times New Roman" pitchFamily="18" charset="0"/>
                            <a:cs typeface="Times New Roman" pitchFamily="18" charset="0"/>
                          </a:rPr>
                          <m:t> </m:t>
                        </m:r>
                      </m:den>
                    </m:f>
                  </m:oMath>
                </a14:m>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theo</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hình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thức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lãi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kép</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Sau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đúng</a:t>
                </a:r>
                <a:r>
                  <a:rPr lang="en-US" sz="4400" b="1" dirty="0">
                    <a:latin typeface="Times New Roman" pitchFamily="18" charset="0"/>
                    <a:cs typeface="Times New Roman" pitchFamily="18" charset="0"/>
                  </a:rPr>
                  <a:t> 1 </a:t>
                </a:r>
                <a:r>
                  <a:rPr lang="en-US" sz="4400" b="1" dirty="0" err="1">
                    <a:latin typeface="Times New Roman" pitchFamily="18" charset="0"/>
                    <a:cs typeface="Times New Roman" pitchFamily="18" charset="0"/>
                  </a:rPr>
                  <a:t>năm</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ông</a:t>
                </a:r>
                <a:r>
                  <a:rPr lang="en-US" sz="4400" b="1" dirty="0">
                    <a:latin typeface="Times New Roman" pitchFamily="18" charset="0"/>
                    <a:cs typeface="Times New Roman" pitchFamily="18" charset="0"/>
                  </a:rPr>
                  <a:t> A </a:t>
                </a:r>
                <a:r>
                  <a:rPr lang="en-US" sz="4400" b="1" dirty="0" err="1">
                    <a:latin typeface="Times New Roman" pitchFamily="18" charset="0"/>
                    <a:cs typeface="Times New Roman" pitchFamily="18" charset="0"/>
                  </a:rPr>
                  <a:t>gửi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thêm</a:t>
                </a:r>
                <a14:m>
                  <m:oMath xmlns:m="http://schemas.openxmlformats.org/officeDocument/2006/math">
                    <m:r>
                      <a:rPr lang="en-US" sz="4400" b="1" i="1">
                        <a:latin typeface="Cambria Math"/>
                      </a:rPr>
                      <m:t>𝟑𝟎</m:t>
                    </m:r>
                  </m:oMath>
                </a14:m>
                <a:r>
                  <a:rPr lang="en-US" sz="4400" b="1" dirty="0" err="1">
                    <a:latin typeface="Times New Roman" pitchFamily="18" charset="0"/>
                    <a:cs typeface="Times New Roman" pitchFamily="18" charset="0"/>
                  </a:rPr>
                  <a:t>triệu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đồng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với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kỳ</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hạn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lãi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suất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như</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lần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gửi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trước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Hỏi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sau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đúng</a:t>
                </a:r>
                <a:r>
                  <a:rPr lang="en-US" sz="4400" b="1" dirty="0">
                    <a:latin typeface="Times New Roman" pitchFamily="18" charset="0"/>
                    <a:cs typeface="Times New Roman" pitchFamily="18" charset="0"/>
                  </a:rPr>
                  <a:t> 5 </a:t>
                </a:r>
                <a:r>
                  <a:rPr lang="en-US" sz="4400" b="1" dirty="0" err="1">
                    <a:latin typeface="Times New Roman" pitchFamily="18" charset="0"/>
                    <a:cs typeface="Times New Roman" pitchFamily="18" charset="0"/>
                  </a:rPr>
                  <a:t>năm</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kể</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từ</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gửi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lần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đầu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ông</a:t>
                </a:r>
                <a:r>
                  <a:rPr lang="en-US" sz="4400" b="1" dirty="0">
                    <a:latin typeface="Times New Roman" pitchFamily="18" charset="0"/>
                    <a:cs typeface="Times New Roman" pitchFamily="18" charset="0"/>
                  </a:rPr>
                  <a:t> A </a:t>
                </a:r>
                <a:r>
                  <a:rPr lang="en-US" sz="4400" b="1" dirty="0" err="1">
                    <a:latin typeface="Times New Roman" pitchFamily="18" charset="0"/>
                    <a:cs typeface="Times New Roman" pitchFamily="18" charset="0"/>
                  </a:rPr>
                  <a:t>nhận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được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bao</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nhiêu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tiền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cả</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gốc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lẫn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lãi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lấy</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gần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đúng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đến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hàng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nghìn</a:t>
                </a:r>
                <a:r>
                  <a:rPr lang="en-US" sz="4400" b="1" dirty="0">
                    <a:latin typeface="Times New Roman" pitchFamily="18" charset="0"/>
                    <a:cs typeface="Times New Roman"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696153" y="228600"/>
                <a:ext cx="23346164" cy="4485310"/>
              </a:xfrm>
              <a:prstGeom prst="rect">
                <a:avLst/>
              </a:prstGeom>
              <a:blipFill>
                <a:blip r:embed="rId3"/>
                <a:stretch>
                  <a:fillRect l="-1044" r="-131" b="-5578"/>
                </a:stretch>
              </a:blipFill>
            </p:spPr>
            <p:txBody>
              <a:bodyPr/>
              <a:lstStyle/>
              <a:p>
                <a:r>
                  <a:rPr lang="en-US">
                    <a:noFill/>
                  </a:rPr>
                  <a:t> </a:t>
                </a:r>
              </a:p>
            </p:txBody>
          </p:sp>
        </mc:Fallback>
      </mc:AlternateContent>
      <p:grpSp>
        <p:nvGrpSpPr>
          <p:cNvPr id="64" name="Group 63"/>
          <p:cNvGrpSpPr/>
          <p:nvPr/>
        </p:nvGrpSpPr>
        <p:grpSpPr>
          <a:xfrm>
            <a:off x="1588" y="5181589"/>
            <a:ext cx="24132670" cy="2057414"/>
            <a:chOff x="247181" y="1501339"/>
            <a:chExt cx="11877339" cy="1028707"/>
          </a:xfrm>
        </p:grpSpPr>
        <p:grpSp>
          <p:nvGrpSpPr>
            <p:cNvPr id="65" name="Group 64"/>
            <p:cNvGrpSpPr/>
            <p:nvPr/>
          </p:nvGrpSpPr>
          <p:grpSpPr>
            <a:xfrm>
              <a:off x="247181" y="1501339"/>
              <a:ext cx="3090381" cy="914401"/>
              <a:chOff x="5537206" y="1557991"/>
              <a:chExt cx="3079904" cy="850065"/>
            </a:xfrm>
          </p:grpSpPr>
          <p:sp>
            <p:nvSpPr>
              <p:cNvPr id="84" name="Rectangle 83"/>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99" name="Oval 98"/>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100" name="TextBox 99"/>
                  <p:cNvSpPr txBox="1"/>
                  <p:nvPr/>
                </p:nvSpPr>
                <p:spPr>
                  <a:xfrm>
                    <a:off x="6123623" y="1837893"/>
                    <a:ext cx="2280848" cy="35765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4400" b="1">
                            <a:latin typeface="Cambria Math"/>
                          </a:rPr>
                          <m:t>𝟓𝟏</m:t>
                        </m:r>
                        <m:r>
                          <a:rPr lang="en-US" sz="4400" b="1">
                            <a:latin typeface="Cambria Math"/>
                          </a:rPr>
                          <m:t>.</m:t>
                        </m:r>
                        <m:r>
                          <a:rPr lang="en-US" sz="4400" b="1">
                            <a:latin typeface="Cambria Math"/>
                          </a:rPr>
                          <m:t>𝟓𝟏𝟖</m:t>
                        </m:r>
                        <m:r>
                          <a:rPr lang="en-US" sz="4400" b="1">
                            <a:latin typeface="Cambria Math"/>
                          </a:rPr>
                          <m:t>.</m:t>
                        </m:r>
                        <m:r>
                          <a:rPr lang="en-US" sz="4400" b="1">
                            <a:latin typeface="Cambria Math"/>
                          </a:rPr>
                          <m:t>𝟎𝟎𝟎</m:t>
                        </m:r>
                      </m:oMath>
                    </a14:m>
                    <a:r>
                      <a:rPr lang="en-US" sz="4400" b="1" dirty="0" err="1">
                        <a:latin typeface="Times New Roman" pitchFamily="18" charset="0"/>
                        <a:cs typeface="Times New Roman" pitchFamily="18" charset="0"/>
                      </a:rPr>
                      <a:t>đồng</a:t>
                    </a:r>
                    <a:r>
                      <a:rPr lang="en-US" sz="4400" b="1" dirty="0">
                        <a:latin typeface="Times New Roman" pitchFamily="18" charset="0"/>
                        <a:cs typeface="Times New Roman" pitchFamily="18" charset="0"/>
                      </a:rPr>
                      <a:t>.</a:t>
                    </a:r>
                    <a:endParaRPr lang="en-US" sz="4400" dirty="0"/>
                  </a:p>
                </p:txBody>
              </p:sp>
            </mc:Choice>
            <mc:Fallback xmlns="">
              <p:sp>
                <p:nvSpPr>
                  <p:cNvPr id="100" name="TextBox 99"/>
                  <p:cNvSpPr txBox="1">
                    <a:spLocks noRot="1" noChangeAspect="1" noMove="1" noResize="1" noEditPoints="1" noAdjustHandles="1" noChangeArrowheads="1" noChangeShapeType="1" noTextEdit="1"/>
                  </p:cNvSpPr>
                  <p:nvPr/>
                </p:nvSpPr>
                <p:spPr>
                  <a:xfrm>
                    <a:off x="6123623" y="1837893"/>
                    <a:ext cx="2280848" cy="357652"/>
                  </a:xfrm>
                  <a:prstGeom prst="rect">
                    <a:avLst/>
                  </a:prstGeom>
                  <a:blipFill>
                    <a:blip r:embed="rId4"/>
                    <a:stretch>
                      <a:fillRect t="-18254" r="-3670" b="-35714"/>
                    </a:stretch>
                  </a:blipFill>
                </p:spPr>
                <p:txBody>
                  <a:bodyPr/>
                  <a:lstStyle/>
                  <a:p>
                    <a:r>
                      <a:rPr lang="en-US">
                        <a:noFill/>
                      </a:rPr>
                      <a:t> </a:t>
                    </a:r>
                  </a:p>
                </p:txBody>
              </p:sp>
            </mc:Fallback>
          </mc:AlternateContent>
        </p:grpSp>
        <p:grpSp>
          <p:nvGrpSpPr>
            <p:cNvPr id="66" name="Group 65"/>
            <p:cNvGrpSpPr/>
            <p:nvPr/>
          </p:nvGrpSpPr>
          <p:grpSpPr>
            <a:xfrm>
              <a:off x="3163101" y="1501345"/>
              <a:ext cx="3161469" cy="914401"/>
              <a:chOff x="5537206" y="1557992"/>
              <a:chExt cx="3150751" cy="850064"/>
            </a:xfrm>
          </p:grpSpPr>
          <p:sp>
            <p:nvSpPr>
              <p:cNvPr id="76" name="Rectangle 75"/>
              <p:cNvSpPr/>
              <p:nvPr/>
            </p:nvSpPr>
            <p:spPr>
              <a:xfrm>
                <a:off x="5898597"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7" name="Oval 7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80" name="TextBox 79"/>
                  <p:cNvSpPr txBox="1"/>
                  <p:nvPr/>
                </p:nvSpPr>
                <p:spPr>
                  <a:xfrm>
                    <a:off x="6144845" y="1841346"/>
                    <a:ext cx="2280848" cy="35765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4400" b="1">
                            <a:latin typeface="Cambria Math"/>
                          </a:rPr>
                          <m:t>𝟔𝟒</m:t>
                        </m:r>
                        <m:r>
                          <a:rPr lang="en-US" sz="4400" b="1">
                            <a:latin typeface="Cambria Math"/>
                          </a:rPr>
                          <m:t>.</m:t>
                        </m:r>
                        <m:r>
                          <a:rPr lang="en-US" sz="4400" b="1">
                            <a:latin typeface="Cambria Math"/>
                          </a:rPr>
                          <m:t>𝟔𝟑𝟗</m:t>
                        </m:r>
                        <m:r>
                          <a:rPr lang="en-US" sz="4400" b="1">
                            <a:latin typeface="Cambria Math"/>
                          </a:rPr>
                          <m:t>.</m:t>
                        </m:r>
                        <m:r>
                          <a:rPr lang="en-US" sz="4400" b="1">
                            <a:latin typeface="Cambria Math"/>
                          </a:rPr>
                          <m:t>𝟎𝟎𝟎</m:t>
                        </m:r>
                      </m:oMath>
                    </a14:m>
                    <a:r>
                      <a:rPr lang="en-US" sz="4400" b="1" dirty="0" err="1">
                        <a:latin typeface="Times New Roman" pitchFamily="18" charset="0"/>
                        <a:cs typeface="Times New Roman" pitchFamily="18" charset="0"/>
                      </a:rPr>
                      <a:t>đồng</a:t>
                    </a:r>
                    <a:r>
                      <a:rPr lang="en-US" sz="4400" b="1" dirty="0">
                        <a:latin typeface="Times New Roman" pitchFamily="18" charset="0"/>
                        <a:cs typeface="Times New Roman" pitchFamily="18" charset="0"/>
                      </a:rPr>
                      <a:t>.</a:t>
                    </a:r>
                    <a:endParaRPr lang="en-US" sz="4400" dirty="0"/>
                  </a:p>
                </p:txBody>
              </p:sp>
            </mc:Choice>
            <mc:Fallback xmlns="">
              <p:sp>
                <p:nvSpPr>
                  <p:cNvPr id="80" name="TextBox 79"/>
                  <p:cNvSpPr txBox="1">
                    <a:spLocks noRot="1" noChangeAspect="1" noMove="1" noResize="1" noEditPoints="1" noAdjustHandles="1" noChangeArrowheads="1" noChangeShapeType="1" noTextEdit="1"/>
                  </p:cNvSpPr>
                  <p:nvPr/>
                </p:nvSpPr>
                <p:spPr>
                  <a:xfrm>
                    <a:off x="6144845" y="1841346"/>
                    <a:ext cx="2280848" cy="357652"/>
                  </a:xfrm>
                  <a:prstGeom prst="rect">
                    <a:avLst/>
                  </a:prstGeom>
                  <a:blipFill>
                    <a:blip r:embed="rId5"/>
                    <a:stretch>
                      <a:fillRect t="-17460" r="-3670" b="-35714"/>
                    </a:stretch>
                  </a:blipFill>
                </p:spPr>
                <p:txBody>
                  <a:bodyPr/>
                  <a:lstStyle/>
                  <a:p>
                    <a:r>
                      <a:rPr lang="en-US">
                        <a:noFill/>
                      </a:rPr>
                      <a:t> </a:t>
                    </a:r>
                  </a:p>
                </p:txBody>
              </p:sp>
            </mc:Fallback>
          </mc:AlternateContent>
        </p:grpSp>
        <p:grpSp>
          <p:nvGrpSpPr>
            <p:cNvPr id="68" name="Group 67"/>
            <p:cNvGrpSpPr/>
            <p:nvPr/>
          </p:nvGrpSpPr>
          <p:grpSpPr>
            <a:xfrm>
              <a:off x="6079021" y="1501343"/>
              <a:ext cx="3090381" cy="914402"/>
              <a:chOff x="5537206" y="1557992"/>
              <a:chExt cx="3079904" cy="850064"/>
            </a:xfrm>
          </p:grpSpPr>
          <p:sp>
            <p:nvSpPr>
              <p:cNvPr id="73" name="Rectangle 72"/>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4" name="Oval 73"/>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75" name="TextBox 74"/>
                  <p:cNvSpPr txBox="1"/>
                  <p:nvPr/>
                </p:nvSpPr>
                <p:spPr>
                  <a:xfrm>
                    <a:off x="6116328" y="1841348"/>
                    <a:ext cx="2280848" cy="357651"/>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4400" b="1">
                            <a:latin typeface="Cambria Math"/>
                          </a:rPr>
                          <m:t>𝟓𝟏</m:t>
                        </m:r>
                        <m:r>
                          <a:rPr lang="en-US" sz="4400" b="1">
                            <a:latin typeface="Cambria Math"/>
                          </a:rPr>
                          <m:t>.</m:t>
                        </m:r>
                        <m:r>
                          <a:rPr lang="en-US" sz="4400" b="1">
                            <a:latin typeface="Cambria Math"/>
                          </a:rPr>
                          <m:t>𝟑𝟑𝟒</m:t>
                        </m:r>
                        <m:r>
                          <a:rPr lang="en-US" sz="4400" b="1">
                            <a:latin typeface="Cambria Math"/>
                          </a:rPr>
                          <m:t>.</m:t>
                        </m:r>
                        <m:r>
                          <a:rPr lang="en-US" sz="4400" b="1">
                            <a:latin typeface="Cambria Math"/>
                          </a:rPr>
                          <m:t>𝟎𝟎𝟎</m:t>
                        </m:r>
                      </m:oMath>
                    </a14:m>
                    <a:r>
                      <a:rPr lang="en-US" sz="4400" b="1" dirty="0" err="1">
                        <a:latin typeface="Times New Roman" pitchFamily="18" charset="0"/>
                        <a:cs typeface="Times New Roman" pitchFamily="18" charset="0"/>
                      </a:rPr>
                      <a:t>đồng</a:t>
                    </a:r>
                    <a:r>
                      <a:rPr lang="en-US" sz="4400" b="1" dirty="0">
                        <a:latin typeface="Times New Roman" pitchFamily="18" charset="0"/>
                        <a:cs typeface="Times New Roman" pitchFamily="18" charset="0"/>
                      </a:rPr>
                      <a:t>.</a:t>
                    </a:r>
                    <a:endParaRPr lang="en-US" sz="4400" dirty="0"/>
                  </a:p>
                </p:txBody>
              </p:sp>
            </mc:Choice>
            <mc:Fallback xmlns="">
              <p:sp>
                <p:nvSpPr>
                  <p:cNvPr id="75" name="TextBox 74"/>
                  <p:cNvSpPr txBox="1">
                    <a:spLocks noRot="1" noChangeAspect="1" noMove="1" noResize="1" noEditPoints="1" noAdjustHandles="1" noChangeArrowheads="1" noChangeShapeType="1" noTextEdit="1"/>
                  </p:cNvSpPr>
                  <p:nvPr/>
                </p:nvSpPr>
                <p:spPr>
                  <a:xfrm>
                    <a:off x="6116328" y="1841348"/>
                    <a:ext cx="2280848" cy="357651"/>
                  </a:xfrm>
                  <a:prstGeom prst="rect">
                    <a:avLst/>
                  </a:prstGeom>
                  <a:blipFill>
                    <a:blip r:embed="rId6"/>
                    <a:stretch>
                      <a:fillRect t="-17460" r="-3539" b="-35714"/>
                    </a:stretch>
                  </a:blipFill>
                </p:spPr>
                <p:txBody>
                  <a:bodyPr/>
                  <a:lstStyle/>
                  <a:p>
                    <a:r>
                      <a:rPr lang="en-US">
                        <a:noFill/>
                      </a:rPr>
                      <a:t> </a:t>
                    </a:r>
                  </a:p>
                </p:txBody>
              </p:sp>
            </mc:Fallback>
          </mc:AlternateContent>
        </p:grpSp>
        <p:grpSp>
          <p:nvGrpSpPr>
            <p:cNvPr id="69" name="Group 68"/>
            <p:cNvGrpSpPr/>
            <p:nvPr/>
          </p:nvGrpSpPr>
          <p:grpSpPr>
            <a:xfrm>
              <a:off x="8994942" y="1501346"/>
              <a:ext cx="3129578" cy="1028700"/>
              <a:chOff x="5537206" y="1557992"/>
              <a:chExt cx="3118968" cy="956321"/>
            </a:xfrm>
          </p:grpSpPr>
          <p:sp>
            <p:nvSpPr>
              <p:cNvPr id="70" name="Rectangle 6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1" name="Oval 7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72" name="TextBox 71"/>
                  <p:cNvSpPr txBox="1"/>
                  <p:nvPr/>
                </p:nvSpPr>
                <p:spPr>
                  <a:xfrm>
                    <a:off x="6162687" y="1841927"/>
                    <a:ext cx="2493487" cy="672386"/>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4400" b="1">
                            <a:latin typeface="Cambria Math"/>
                          </a:rPr>
                          <m:t>𝟔𝟔</m:t>
                        </m:r>
                        <m:r>
                          <a:rPr lang="en-US" sz="4400" b="1">
                            <a:latin typeface="Cambria Math"/>
                          </a:rPr>
                          <m:t>.</m:t>
                        </m:r>
                        <m:r>
                          <a:rPr lang="en-US" sz="4400" b="1">
                            <a:latin typeface="Cambria Math"/>
                          </a:rPr>
                          <m:t>𝟗𝟏𝟏</m:t>
                        </m:r>
                        <m:r>
                          <a:rPr lang="en-US" sz="4400" b="1">
                            <a:latin typeface="Cambria Math"/>
                          </a:rPr>
                          <m:t>.</m:t>
                        </m:r>
                        <m:r>
                          <a:rPr lang="en-US" sz="4400" b="1">
                            <a:latin typeface="Cambria Math"/>
                          </a:rPr>
                          <m:t>𝟎𝟎𝟎</m:t>
                        </m:r>
                      </m:oMath>
                    </a14:m>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đồng</a:t>
                    </a:r>
                    <a:r>
                      <a:rPr lang="en-US" sz="4400" b="1" dirty="0">
                        <a:latin typeface="Times New Roman" pitchFamily="18" charset="0"/>
                        <a:cs typeface="Times New Roman" pitchFamily="18" charset="0"/>
                      </a:rPr>
                      <a:t>.</a:t>
                    </a:r>
                    <a:endParaRPr lang="en-US" sz="4400" dirty="0">
                      <a:latin typeface="Times New Roman" pitchFamily="18" charset="0"/>
                      <a:cs typeface="Times New Roman" pitchFamily="18" charset="0"/>
                    </a:endParaRPr>
                  </a:p>
                  <a:p>
                    <a:endParaRPr lang="en-US" sz="4400" dirty="0"/>
                  </a:p>
                </p:txBody>
              </p:sp>
            </mc:Choice>
            <mc:Fallback xmlns="">
              <p:sp>
                <p:nvSpPr>
                  <p:cNvPr id="72" name="TextBox 71"/>
                  <p:cNvSpPr txBox="1">
                    <a:spLocks noRot="1" noChangeAspect="1" noMove="1" noResize="1" noEditPoints="1" noAdjustHandles="1" noChangeArrowheads="1" noChangeShapeType="1" noTextEdit="1"/>
                  </p:cNvSpPr>
                  <p:nvPr/>
                </p:nvSpPr>
                <p:spPr>
                  <a:xfrm>
                    <a:off x="6162687" y="1841927"/>
                    <a:ext cx="2493487" cy="672386"/>
                  </a:xfrm>
                  <a:prstGeom prst="rect">
                    <a:avLst/>
                  </a:prstGeom>
                  <a:blipFill>
                    <a:blip r:embed="rId7"/>
                    <a:stretch>
                      <a:fillRect t="-7983"/>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12" name="Rectangle 11"/>
              <p:cNvSpPr/>
              <p:nvPr/>
            </p:nvSpPr>
            <p:spPr>
              <a:xfrm>
                <a:off x="5505538" y="12272649"/>
                <a:ext cx="17916246" cy="954087"/>
              </a:xfrm>
              <a:prstGeom prst="rect">
                <a:avLst/>
              </a:prstGeom>
            </p:spPr>
            <p:txBody>
              <a:bodyPr wrap="square" lIns="91422" tIns="45710" rIns="91422" bIns="45710">
                <a:spAutoFit/>
              </a:bodyPr>
              <a:lstStyle/>
              <a:p>
                <a14:m>
                  <m:oMath xmlns:m="http://schemas.openxmlformats.org/officeDocument/2006/math">
                    <m:sSub>
                      <m:sSubPr>
                        <m:ctrlPr>
                          <a:rPr lang="en-US" sz="5600" i="1">
                            <a:latin typeface="Cambria Math" panose="02040503050406030204" pitchFamily="18" charset="0"/>
                          </a:rPr>
                        </m:ctrlPr>
                      </m:sSubPr>
                      <m:e>
                        <m:r>
                          <a:rPr lang="vi-VN" sz="5600" i="1">
                            <a:latin typeface="Cambria Math"/>
                          </a:rPr>
                          <m:t>𝑃</m:t>
                        </m:r>
                      </m:e>
                      <m:sub>
                        <m:r>
                          <a:rPr lang="vi-VN" sz="5600" i="1">
                            <a:latin typeface="Cambria Math"/>
                          </a:rPr>
                          <m:t>5</m:t>
                        </m:r>
                      </m:sub>
                    </m:sSub>
                  </m:oMath>
                </a14:m>
                <a:r>
                  <a:rPr lang="vi-VN" sz="5600" dirty="0">
                    <a:latin typeface="Times New Roman" pitchFamily="18" charset="0"/>
                    <a:cs typeface="Times New Roman" pitchFamily="18" charset="0"/>
                  </a:rPr>
                  <a:t>= </a:t>
                </a:r>
                <a14:m>
                  <m:oMath xmlns:m="http://schemas.openxmlformats.org/officeDocument/2006/math">
                    <m:r>
                      <a:rPr lang="vi-VN" sz="5600" i="1">
                        <a:latin typeface="Cambria Math"/>
                      </a:rPr>
                      <m:t>51,2</m:t>
                    </m:r>
                  </m:oMath>
                </a14:m>
                <a:r>
                  <a:rPr lang="vi-VN" sz="5600" dirty="0">
                    <a:latin typeface="Times New Roman" pitchFamily="18" charset="0"/>
                    <a:cs typeface="Times New Roman" pitchFamily="18" charset="0"/>
                  </a:rPr>
                  <a:t>x</a:t>
                </a:r>
                <a:r>
                  <a:rPr lang="en-US" sz="5600" dirty="0">
                    <a:latin typeface="Times New Roman" pitchFamily="18" charset="0"/>
                    <a:cs typeface="Times New Roman" pitchFamily="18" charset="0"/>
                  </a:rPr>
                  <a:t> </a:t>
                </a:r>
                <a14:m>
                  <m:oMath xmlns:m="http://schemas.openxmlformats.org/officeDocument/2006/math">
                    <m:sSup>
                      <m:sSupPr>
                        <m:ctrlPr>
                          <a:rPr lang="en-US" sz="5600" i="1">
                            <a:latin typeface="Cambria Math" panose="02040503050406030204" pitchFamily="18" charset="0"/>
                          </a:rPr>
                        </m:ctrlPr>
                      </m:sSupPr>
                      <m:e>
                        <m:r>
                          <a:rPr lang="vi-VN" sz="5600" i="1">
                            <a:latin typeface="Cambria Math"/>
                          </a:rPr>
                          <m:t>(1+0,06)</m:t>
                        </m:r>
                      </m:e>
                      <m:sup>
                        <m:r>
                          <a:rPr lang="vi-VN" sz="5600" i="1">
                            <a:latin typeface="Cambria Math"/>
                          </a:rPr>
                          <m:t>4</m:t>
                        </m:r>
                      </m:sup>
                    </m:sSup>
                    <m:r>
                      <a:rPr lang="vi-VN" sz="5600" i="1">
                        <a:latin typeface="Cambria Math"/>
                      </a:rPr>
                      <m:t>=64.639</m:t>
                    </m:r>
                  </m:oMath>
                </a14:m>
                <a:r>
                  <a:rPr lang="en-US" sz="5600" dirty="0">
                    <a:latin typeface="Times New Roman" pitchFamily="18" charset="0"/>
                    <a:cs typeface="Times New Roman" pitchFamily="18" charset="0"/>
                  </a:rPr>
                  <a:t>.</a:t>
                </a:r>
              </a:p>
            </p:txBody>
          </p:sp>
        </mc:Choice>
        <mc:Fallback xmlns="">
          <p:sp>
            <p:nvSpPr>
              <p:cNvPr id="12" name="Rectangle 11"/>
              <p:cNvSpPr>
                <a:spLocks noRot="1" noChangeAspect="1" noMove="1" noResize="1" noEditPoints="1" noAdjustHandles="1" noChangeArrowheads="1" noChangeShapeType="1" noTextEdit="1"/>
              </p:cNvSpPr>
              <p:nvPr/>
            </p:nvSpPr>
            <p:spPr>
              <a:xfrm>
                <a:off x="5505538" y="12272649"/>
                <a:ext cx="17916246" cy="954087"/>
              </a:xfrm>
              <a:prstGeom prst="rect">
                <a:avLst/>
              </a:prstGeom>
              <a:blipFill>
                <a:blip r:embed="rId8"/>
                <a:stretch>
                  <a:fillRect t="-17834" b="-38854"/>
                </a:stretch>
              </a:blipFill>
            </p:spPr>
            <p:txBody>
              <a:bodyPr/>
              <a:lstStyle/>
              <a:p>
                <a:r>
                  <a:rPr lang="en-US">
                    <a:noFill/>
                  </a:rPr>
                  <a:t> </a:t>
                </a:r>
              </a:p>
            </p:txBody>
          </p:sp>
        </mc:Fallback>
      </mc:AlternateContent>
      <p:sp>
        <p:nvSpPr>
          <p:cNvPr id="101" name="Oval 100"/>
          <p:cNvSpPr/>
          <p:nvPr/>
        </p:nvSpPr>
        <p:spPr>
          <a:xfrm>
            <a:off x="5945999" y="5705544"/>
            <a:ext cx="1092232"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rtlCol="0" anchor="ctr"/>
          <a:lstStyle/>
          <a:p>
            <a:pPr algn="ctr"/>
            <a:r>
              <a:rPr lang="en-US" sz="6400" b="1">
                <a:latin typeface="Tahoma" pitchFamily="34" charset="0"/>
                <a:ea typeface="Tahoma" pitchFamily="34" charset="0"/>
                <a:cs typeface="Tahoma" pitchFamily="34" charset="0"/>
              </a:rPr>
              <a:t>B </a:t>
            </a:r>
            <a:endParaRPr lang="en-US" sz="6400" dirty="0"/>
          </a:p>
        </p:txBody>
      </p:sp>
      <mc:AlternateContent xmlns:mc="http://schemas.openxmlformats.org/markup-compatibility/2006" xmlns:a14="http://schemas.microsoft.com/office/drawing/2010/main">
        <mc:Choice Requires="a14">
          <p:sp>
            <p:nvSpPr>
              <p:cNvPr id="3" name="Rectangle 2"/>
              <p:cNvSpPr/>
              <p:nvPr/>
            </p:nvSpPr>
            <p:spPr>
              <a:xfrm>
                <a:off x="5324903" y="7655473"/>
                <a:ext cx="8642174" cy="954107"/>
              </a:xfrm>
              <a:prstGeom prst="rect">
                <a:avLst/>
              </a:prstGeom>
            </p:spPr>
            <p:txBody>
              <a:bodyPr wrap="none">
                <a:spAutoFit/>
              </a:bodyPr>
              <a:lstStyle/>
              <a:p>
                <a:r>
                  <a:rPr lang="vi-VN" sz="5600" dirty="0">
                    <a:latin typeface="+mj-lt"/>
                  </a:rPr>
                  <a:t>Công thức </a:t>
                </a:r>
                <a14:m>
                  <m:oMath xmlns:m="http://schemas.openxmlformats.org/officeDocument/2006/math">
                    <m:func>
                      <m:funcPr>
                        <m:ctrlPr>
                          <a:rPr lang="en-US" sz="5600" i="1">
                            <a:latin typeface="Cambria Math" panose="02040503050406030204" pitchFamily="18" charset="0"/>
                          </a:rPr>
                        </m:ctrlPr>
                      </m:funcPr>
                      <m:fName>
                        <m:sSub>
                          <m:sSubPr>
                            <m:ctrlPr>
                              <a:rPr lang="en-US" sz="5600" i="1">
                                <a:latin typeface="Cambria Math" panose="02040503050406030204" pitchFamily="18" charset="0"/>
                              </a:rPr>
                            </m:ctrlPr>
                          </m:sSubPr>
                          <m:e>
                            <m:r>
                              <a:rPr lang="vi-VN" sz="5600" i="1">
                                <a:latin typeface="Cambria Math"/>
                              </a:rPr>
                              <m:t>𝑃</m:t>
                            </m:r>
                          </m:e>
                          <m:sub>
                            <m:r>
                              <a:rPr lang="vi-VN" sz="5600" i="1">
                                <a:latin typeface="Cambria Math"/>
                              </a:rPr>
                              <m:t>𝑛</m:t>
                            </m:r>
                          </m:sub>
                        </m:sSub>
                      </m:fName>
                      <m:e>
                        <m:r>
                          <a:rPr lang="vi-VN" sz="5600" i="1">
                            <a:latin typeface="Cambria Math"/>
                          </a:rPr>
                          <m:t>=</m:t>
                        </m:r>
                        <m:sSub>
                          <m:sSubPr>
                            <m:ctrlPr>
                              <a:rPr lang="en-US" sz="5600" i="1">
                                <a:latin typeface="Cambria Math" panose="02040503050406030204" pitchFamily="18" charset="0"/>
                              </a:rPr>
                            </m:ctrlPr>
                          </m:sSubPr>
                          <m:e>
                            <m:r>
                              <a:rPr lang="vi-VN" sz="5600" i="1">
                                <a:latin typeface="Cambria Math"/>
                              </a:rPr>
                              <m:t>𝐴</m:t>
                            </m:r>
                          </m:e>
                          <m:sub>
                            <m:r>
                              <a:rPr lang="vi-VN" sz="5600" i="1">
                                <a:latin typeface="Cambria Math"/>
                              </a:rPr>
                              <m:t>0</m:t>
                            </m:r>
                          </m:sub>
                        </m:sSub>
                      </m:e>
                    </m:func>
                    <m:sSup>
                      <m:sSupPr>
                        <m:ctrlPr>
                          <a:rPr lang="en-US" sz="5600" i="1">
                            <a:latin typeface="Cambria Math" panose="02040503050406030204" pitchFamily="18" charset="0"/>
                          </a:rPr>
                        </m:ctrlPr>
                      </m:sSupPr>
                      <m:e>
                        <m:r>
                          <a:rPr lang="vi-VN" sz="5600" i="1">
                            <a:latin typeface="Cambria Math"/>
                          </a:rPr>
                          <m:t>(1+</m:t>
                        </m:r>
                        <m:r>
                          <a:rPr lang="vi-VN" sz="5600" i="1">
                            <a:latin typeface="Cambria Math"/>
                          </a:rPr>
                          <m:t>𝑟</m:t>
                        </m:r>
                        <m:r>
                          <a:rPr lang="vi-VN" sz="5600" i="1">
                            <a:latin typeface="Cambria Math"/>
                          </a:rPr>
                          <m:t>)</m:t>
                        </m:r>
                      </m:e>
                      <m:sup>
                        <m:r>
                          <a:rPr lang="vi-VN" sz="5600" i="1">
                            <a:latin typeface="Cambria Math"/>
                          </a:rPr>
                          <m:t>𝑛</m:t>
                        </m:r>
                      </m:sup>
                    </m:sSup>
                    <m:r>
                      <m:rPr>
                        <m:nor/>
                      </m:rPr>
                      <a:rPr lang="en-US" sz="5600" dirty="0">
                        <a:latin typeface="+mj-lt"/>
                      </a:rPr>
                      <m:t> </m:t>
                    </m:r>
                  </m:oMath>
                </a14:m>
                <a:endParaRPr lang="vi-VN" sz="5600" dirty="0">
                  <a:latin typeface="+mj-lt"/>
                </a:endParaRPr>
              </a:p>
            </p:txBody>
          </p:sp>
        </mc:Choice>
        <mc:Fallback xmlns="">
          <p:sp>
            <p:nvSpPr>
              <p:cNvPr id="3" name="Rectangle 2"/>
              <p:cNvSpPr>
                <a:spLocks noRot="1" noChangeAspect="1" noMove="1" noResize="1" noEditPoints="1" noAdjustHandles="1" noChangeArrowheads="1" noChangeShapeType="1" noTextEdit="1"/>
              </p:cNvSpPr>
              <p:nvPr/>
            </p:nvSpPr>
            <p:spPr>
              <a:xfrm>
                <a:off x="5324903" y="7655473"/>
                <a:ext cx="8642174" cy="954107"/>
              </a:xfrm>
              <a:prstGeom prst="rect">
                <a:avLst/>
              </a:prstGeom>
              <a:blipFill>
                <a:blip r:embed="rId9"/>
                <a:stretch>
                  <a:fillRect l="-3952" t="-17949" b="-39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324903" y="8732691"/>
                <a:ext cx="7150612" cy="954107"/>
              </a:xfrm>
              <a:prstGeom prst="rect">
                <a:avLst/>
              </a:prstGeom>
            </p:spPr>
            <p:txBody>
              <a:bodyPr wrap="none">
                <a:spAutoFit/>
              </a:bodyPr>
              <a:lstStyle/>
              <a:p>
                <a:r>
                  <a:rPr lang="vi-VN" sz="5600" dirty="0">
                    <a:latin typeface="+mj-lt"/>
                  </a:rPr>
                  <a:t>Sau 1 năm </a:t>
                </a:r>
                <a14:m>
                  <m:oMath xmlns:m="http://schemas.openxmlformats.org/officeDocument/2006/math">
                    <m:func>
                      <m:funcPr>
                        <m:ctrlPr>
                          <a:rPr lang="en-US" sz="5600" i="1">
                            <a:latin typeface="Cambria Math" panose="02040503050406030204" pitchFamily="18" charset="0"/>
                          </a:rPr>
                        </m:ctrlPr>
                      </m:funcPr>
                      <m:fName>
                        <m:sSub>
                          <m:sSubPr>
                            <m:ctrlPr>
                              <a:rPr lang="en-US" sz="5600" i="1">
                                <a:latin typeface="Cambria Math" panose="02040503050406030204" pitchFamily="18" charset="0"/>
                              </a:rPr>
                            </m:ctrlPr>
                          </m:sSubPr>
                          <m:e>
                            <m:r>
                              <a:rPr lang="vi-VN" sz="5600" i="1">
                                <a:latin typeface="Cambria Math"/>
                              </a:rPr>
                              <m:t>𝑃</m:t>
                            </m:r>
                          </m:e>
                          <m:sub>
                            <m:r>
                              <a:rPr lang="vi-VN" sz="5600" i="1">
                                <a:latin typeface="Cambria Math"/>
                              </a:rPr>
                              <m:t>1</m:t>
                            </m:r>
                          </m:sub>
                        </m:sSub>
                      </m:fName>
                      <m:e>
                        <m:r>
                          <a:rPr lang="vi-VN" sz="5600" i="1">
                            <a:latin typeface="Cambria Math"/>
                          </a:rPr>
                          <m:t>=</m:t>
                        </m:r>
                      </m:e>
                    </m:func>
                  </m:oMath>
                </a14:m>
                <a:r>
                  <a:rPr lang="vi-VN" sz="5600" dirty="0">
                    <a:latin typeface="+mj-lt"/>
                  </a:rPr>
                  <a:t>20x1,06</a:t>
                </a:r>
              </a:p>
            </p:txBody>
          </p:sp>
        </mc:Choice>
        <mc:Fallback xmlns="">
          <p:sp>
            <p:nvSpPr>
              <p:cNvPr id="4" name="Rectangle 3"/>
              <p:cNvSpPr>
                <a:spLocks noRot="1" noChangeAspect="1" noMove="1" noResize="1" noEditPoints="1" noAdjustHandles="1" noChangeArrowheads="1" noChangeShapeType="1" noTextEdit="1"/>
              </p:cNvSpPr>
              <p:nvPr/>
            </p:nvSpPr>
            <p:spPr>
              <a:xfrm>
                <a:off x="5324903" y="8732691"/>
                <a:ext cx="7150612" cy="954107"/>
              </a:xfrm>
              <a:prstGeom prst="rect">
                <a:avLst/>
              </a:prstGeom>
              <a:blipFill>
                <a:blip r:embed="rId10"/>
                <a:stretch>
                  <a:fillRect l="-4774" t="-17949" r="-4007" b="-39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291994" y="9989515"/>
                <a:ext cx="8244821" cy="954107"/>
              </a:xfrm>
              <a:prstGeom prst="rect">
                <a:avLst/>
              </a:prstGeom>
            </p:spPr>
            <p:txBody>
              <a:bodyPr wrap="none">
                <a:spAutoFit/>
              </a:bodyPr>
              <a:lstStyle/>
              <a:p>
                <a:r>
                  <a:rPr lang="vi-VN" sz="5600" dirty="0">
                    <a:latin typeface="+mj-lt"/>
                  </a:rPr>
                  <a:t>Năm thứ hai </a:t>
                </a:r>
                <a14:m>
                  <m:oMath xmlns:m="http://schemas.openxmlformats.org/officeDocument/2006/math">
                    <m:sSub>
                      <m:sSubPr>
                        <m:ctrlPr>
                          <a:rPr lang="en-US" sz="5600" i="1">
                            <a:latin typeface="Cambria Math" panose="02040503050406030204" pitchFamily="18" charset="0"/>
                          </a:rPr>
                        </m:ctrlPr>
                      </m:sSubPr>
                      <m:e>
                        <m:r>
                          <a:rPr lang="vi-VN" sz="5600" i="1">
                            <a:latin typeface="Cambria Math"/>
                          </a:rPr>
                          <m:t>𝐴</m:t>
                        </m:r>
                      </m:e>
                      <m:sub>
                        <m:r>
                          <a:rPr lang="vi-VN" sz="5600" i="1">
                            <a:latin typeface="Cambria Math"/>
                          </a:rPr>
                          <m:t>0</m:t>
                        </m:r>
                      </m:sub>
                    </m:sSub>
                    <m:r>
                      <a:rPr lang="vi-VN" sz="5600" i="1">
                        <a:latin typeface="Cambria Math"/>
                      </a:rPr>
                      <m:t>=51,2</m:t>
                    </m:r>
                    <m:d>
                      <m:dPr>
                        <m:ctrlPr>
                          <a:rPr lang="vi-VN" sz="5600" i="1">
                            <a:latin typeface="Cambria Math" panose="02040503050406030204" pitchFamily="18" charset="0"/>
                          </a:rPr>
                        </m:ctrlPr>
                      </m:dPr>
                      <m:e>
                        <m:r>
                          <a:rPr lang="vi-VN" sz="5600" i="1">
                            <a:latin typeface="Cambria Math"/>
                          </a:rPr>
                          <m:t>𝑡𝑟</m:t>
                        </m:r>
                      </m:e>
                    </m:d>
                  </m:oMath>
                </a14:m>
                <a:endParaRPr lang="vi-VN" sz="5600" dirty="0">
                  <a:latin typeface="+mj-lt"/>
                </a:endParaRPr>
              </a:p>
            </p:txBody>
          </p:sp>
        </mc:Choice>
        <mc:Fallback xmlns="">
          <p:sp>
            <p:nvSpPr>
              <p:cNvPr id="11" name="Rectangle 10"/>
              <p:cNvSpPr>
                <a:spLocks noRot="1" noChangeAspect="1" noMove="1" noResize="1" noEditPoints="1" noAdjustHandles="1" noChangeArrowheads="1" noChangeShapeType="1" noTextEdit="1"/>
              </p:cNvSpPr>
              <p:nvPr/>
            </p:nvSpPr>
            <p:spPr>
              <a:xfrm>
                <a:off x="5291994" y="9989515"/>
                <a:ext cx="8244821" cy="954107"/>
              </a:xfrm>
              <a:prstGeom prst="rect">
                <a:avLst/>
              </a:prstGeom>
              <a:blipFill>
                <a:blip r:embed="rId11"/>
                <a:stretch>
                  <a:fillRect l="-4065" t="-17949" b="-39744"/>
                </a:stretch>
              </a:blipFill>
            </p:spPr>
            <p:txBody>
              <a:bodyPr/>
              <a:lstStyle/>
              <a:p>
                <a:r>
                  <a:rPr lang="en-US">
                    <a:noFill/>
                  </a:rPr>
                  <a:t> </a:t>
                </a:r>
              </a:p>
            </p:txBody>
          </p:sp>
        </mc:Fallback>
      </mc:AlternateContent>
      <p:sp>
        <p:nvSpPr>
          <p:cNvPr id="13" name="Rectangle 12"/>
          <p:cNvSpPr/>
          <p:nvPr/>
        </p:nvSpPr>
        <p:spPr>
          <a:xfrm>
            <a:off x="5505537" y="10979647"/>
            <a:ext cx="6165470" cy="954107"/>
          </a:xfrm>
          <a:prstGeom prst="rect">
            <a:avLst/>
          </a:prstGeom>
        </p:spPr>
        <p:txBody>
          <a:bodyPr wrap="none">
            <a:spAutoFit/>
          </a:bodyPr>
          <a:lstStyle/>
          <a:p>
            <a:r>
              <a:rPr lang="vi-VN" sz="5600" dirty="0">
                <a:latin typeface="+mj-lt"/>
              </a:rPr>
              <a:t>Sau 5 năm số tiền là </a:t>
            </a:r>
          </a:p>
        </p:txBody>
      </p:sp>
    </p:spTree>
    <p:extLst>
      <p:ext uri="{BB962C8B-B14F-4D97-AF65-F5344CB8AC3E}">
        <p14:creationId xmlns:p14="http://schemas.microsoft.com/office/powerpoint/2010/main" val="157872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50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1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500"/>
                                  </p:stCondLst>
                                  <p:childTnLst>
                                    <p:set>
                                      <p:cBhvr>
                                        <p:cTn id="36" dur="1" fill="hold">
                                          <p:stCondLst>
                                            <p:cond delay="0"/>
                                          </p:stCondLst>
                                        </p:cTn>
                                        <p:tgtEl>
                                          <p:spTgt spid="101"/>
                                        </p:tgtEl>
                                        <p:attrNameLst>
                                          <p:attrName>style.visibility</p:attrName>
                                        </p:attrNameLst>
                                      </p:cBhvr>
                                      <p:to>
                                        <p:strVal val="visible"/>
                                      </p:to>
                                    </p:set>
                                    <p:animEffect transition="in" filter="wipe(down)">
                                      <p:cBhvr>
                                        <p:cTn id="3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1" grpId="0" animBg="1"/>
      <p:bldP spid="3" grpId="0"/>
      <p:bldP spid="4" grpId="0"/>
      <p:bldP spid="11"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550523" y="6619216"/>
            <a:ext cx="23869000" cy="7071648"/>
            <a:chOff x="203200" y="3636277"/>
            <a:chExt cx="11934500" cy="4715301"/>
          </a:xfrm>
        </p:grpSpPr>
        <p:sp>
          <p:nvSpPr>
            <p:cNvPr id="5" name="Rounded Rectangle 4"/>
            <p:cNvSpPr/>
            <p:nvPr/>
          </p:nvSpPr>
          <p:spPr>
            <a:xfrm>
              <a:off x="210716" y="3933943"/>
              <a:ext cx="11926984" cy="441763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6" name="Group 5"/>
            <p:cNvGrpSpPr/>
            <p:nvPr/>
          </p:nvGrpSpPr>
          <p:grpSpPr>
            <a:xfrm>
              <a:off x="203200" y="3636277"/>
              <a:ext cx="2342697" cy="768933"/>
              <a:chOff x="1275608" y="6239450"/>
              <a:chExt cx="4592536" cy="1397113"/>
            </a:xfrm>
          </p:grpSpPr>
          <p:sp>
            <p:nvSpPr>
              <p:cNvPr id="7" name="Freeform 20"/>
              <p:cNvSpPr>
                <a:spLocks/>
              </p:cNvSpPr>
              <p:nvPr/>
            </p:nvSpPr>
            <p:spPr bwMode="auto">
              <a:xfrm rot="16200000" flipV="1">
                <a:off x="3175315" y="4943733"/>
                <a:ext cx="1313768"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182880" tIns="91440" rIns="182880" bIns="91440" numCol="1" anchor="t" anchorCtr="0" compatLnSpc="1">
                <a:prstTxWarp prst="textNoShape">
                  <a:avLst/>
                </a:prstTxWarp>
              </a:bodyPr>
              <a:lstStyle/>
              <a:p>
                <a:endParaRPr lang="en-US" sz="6000"/>
              </a:p>
            </p:txBody>
          </p:sp>
          <p:sp>
            <p:nvSpPr>
              <p:cNvPr id="8" name="TextBox 7"/>
              <p:cNvSpPr txBox="1"/>
              <p:nvPr/>
            </p:nvSpPr>
            <p:spPr>
              <a:xfrm>
                <a:off x="2187353" y="6239450"/>
                <a:ext cx="2633702" cy="1230499"/>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182880" tIns="91440" rIns="182880" bIns="91440" numCol="1" anchor="t" anchorCtr="0" compatLnSpc="1">
                <a:prstTxWarp prst="textNoShape">
                  <a:avLst/>
                </a:prstTxWarp>
              </a:bodyPr>
              <a:lstStyle/>
              <a:p>
                <a:endParaRPr lang="en-US" sz="6000"/>
              </a:p>
            </p:txBody>
          </p:sp>
        </p:grpSp>
      </p:grpSp>
      <p:grpSp>
        <p:nvGrpSpPr>
          <p:cNvPr id="20" name="Group 19"/>
          <p:cNvGrpSpPr/>
          <p:nvPr/>
        </p:nvGrpSpPr>
        <p:grpSpPr>
          <a:xfrm>
            <a:off x="292407" y="-11379"/>
            <a:ext cx="24093180" cy="4529912"/>
            <a:chOff x="534989" y="1869705"/>
            <a:chExt cx="23779643" cy="3798734"/>
          </a:xfrm>
        </p:grpSpPr>
        <p:grpSp>
          <p:nvGrpSpPr>
            <p:cNvPr id="21" name="Group 20"/>
            <p:cNvGrpSpPr/>
            <p:nvPr/>
          </p:nvGrpSpPr>
          <p:grpSpPr>
            <a:xfrm>
              <a:off x="534989" y="1869705"/>
              <a:ext cx="23779643" cy="1930735"/>
              <a:chOff x="534989" y="1647866"/>
              <a:chExt cx="23779643" cy="1930735"/>
            </a:xfrm>
          </p:grpSpPr>
          <p:sp>
            <p:nvSpPr>
              <p:cNvPr id="25" name="Rounded Rectangle 24"/>
              <p:cNvSpPr/>
              <p:nvPr/>
            </p:nvSpPr>
            <p:spPr bwMode="auto">
              <a:xfrm>
                <a:off x="755648" y="1720890"/>
                <a:ext cx="23558984"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31" name="TextBox 13"/>
                <p:cNvSpPr txBox="1">
                  <a:spLocks noChangeArrowheads="1"/>
                </p:cNvSpPr>
                <p:nvPr/>
              </p:nvSpPr>
              <p:spPr bwMode="auto">
                <a:xfrm>
                  <a:off x="1262858" y="1702079"/>
                  <a:ext cx="2658427" cy="8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600" dirty="0" err="1">
                      <a:solidFill>
                        <a:schemeClr val="bg1"/>
                      </a:solidFill>
                      <a:latin typeface="Tahoma" pitchFamily="34" charset="0"/>
                      <a:cs typeface="Tahoma" pitchFamily="34" charset="0"/>
                    </a:rPr>
                    <a:t>Câu</a:t>
                  </a:r>
                  <a:r>
                    <a:rPr lang="en-US" sz="5600" dirty="0">
                      <a:solidFill>
                        <a:schemeClr val="bg1"/>
                      </a:solidFill>
                      <a:latin typeface="Tahoma" pitchFamily="34" charset="0"/>
                      <a:cs typeface="Tahoma" pitchFamily="34" charset="0"/>
                    </a:rPr>
                    <a:t> 30</a:t>
                  </a:r>
                </a:p>
              </p:txBody>
            </p:sp>
          </p:grpSp>
        </p:grpSp>
        <p:sp>
          <p:nvSpPr>
            <p:cNvPr id="23" name="Rectangle 22"/>
            <p:cNvSpPr/>
            <p:nvPr/>
          </p:nvSpPr>
          <p:spPr>
            <a:xfrm>
              <a:off x="735037" y="2007049"/>
              <a:ext cx="23446815" cy="3661390"/>
            </a:xfrm>
            <a:prstGeom prst="rect">
              <a:avLst/>
            </a:prstGeom>
            <a:noFill/>
          </p:spPr>
          <p:txBody>
            <a:bodyPr wrap="square" rtlCol="0">
              <a:spAutoFit/>
            </a:bodyPr>
            <a:lstStyle/>
            <a:p>
              <a:pPr algn="just">
                <a:lnSpc>
                  <a:spcPct val="107000"/>
                </a:lnSpc>
              </a:pPr>
              <a:r>
                <a:rPr lang="en-US" sz="5400" dirty="0">
                  <a:latin typeface="Times New Roman" pitchFamily="18" charset="0"/>
                  <a:cs typeface="Times New Roman" pitchFamily="18" charset="0"/>
                </a:rPr>
                <a:t>                     </a:t>
              </a:r>
              <a:r>
                <a:rPr lang="en-US" sz="6600" dirty="0" err="1">
                  <a:latin typeface="Times New Roman" pitchFamily="18" charset="0"/>
                  <a:cs typeface="Times New Roman" pitchFamily="18" charset="0"/>
                </a:rPr>
                <a:t>Một</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người</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gửi</a:t>
              </a:r>
              <a:r>
                <a:rPr lang="en-US" sz="6600" dirty="0">
                  <a:latin typeface="Times New Roman" pitchFamily="18" charset="0"/>
                  <a:cs typeface="Times New Roman" pitchFamily="18" charset="0"/>
                </a:rPr>
                <a:t> 300 </a:t>
              </a:r>
              <a:r>
                <a:rPr lang="en-US" sz="6600" dirty="0" err="1">
                  <a:latin typeface="Times New Roman" pitchFamily="18" charset="0"/>
                  <a:cs typeface="Times New Roman" pitchFamily="18" charset="0"/>
                </a:rPr>
                <a:t>triệu</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đồng</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vào</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ngân</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hàng</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theo</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thế</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thức</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lãi</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kép</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kì</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hạn</a:t>
              </a:r>
              <a:r>
                <a:rPr lang="en-US" sz="6600" dirty="0">
                  <a:latin typeface="Times New Roman" pitchFamily="18" charset="0"/>
                  <a:cs typeface="Times New Roman" pitchFamily="18" charset="0"/>
                </a:rPr>
                <a:t> 1 </a:t>
              </a:r>
              <a:r>
                <a:rPr lang="en-US" sz="6600" dirty="0" err="1">
                  <a:latin typeface="Times New Roman" pitchFamily="18" charset="0"/>
                  <a:cs typeface="Times New Roman" pitchFamily="18" charset="0"/>
                </a:rPr>
                <a:t>quý</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với</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lãi</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suất</a:t>
              </a:r>
              <a:r>
                <a:rPr lang="en-US" sz="6600" dirty="0">
                  <a:latin typeface="Times New Roman" pitchFamily="18" charset="0"/>
                  <a:cs typeface="Times New Roman" pitchFamily="18" charset="0"/>
                </a:rPr>
                <a:t> 1,75% /</a:t>
              </a:r>
              <a:r>
                <a:rPr lang="en-US" sz="6600" dirty="0" err="1">
                  <a:latin typeface="Times New Roman" pitchFamily="18" charset="0"/>
                  <a:cs typeface="Times New Roman" pitchFamily="18" charset="0"/>
                </a:rPr>
                <a:t>một</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quý</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Hỏi</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sau</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ít</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nhất</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bao</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nhiêu</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tháng</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người</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gửi</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có</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ít</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nhất</a:t>
              </a:r>
              <a:r>
                <a:rPr lang="en-US" sz="6600" dirty="0">
                  <a:latin typeface="Times New Roman" pitchFamily="18" charset="0"/>
                  <a:cs typeface="Times New Roman" pitchFamily="18" charset="0"/>
                </a:rPr>
                <a:t> 500 </a:t>
              </a:r>
              <a:r>
                <a:rPr lang="en-US" sz="6600" dirty="0" err="1">
                  <a:latin typeface="Times New Roman" pitchFamily="18" charset="0"/>
                  <a:cs typeface="Times New Roman" pitchFamily="18" charset="0"/>
                </a:rPr>
                <a:t>triệu</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đồng</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bao</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gồm</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cả</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vốn</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lẫn</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lãi</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từ</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số</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vốn</a:t>
              </a:r>
              <a:r>
                <a:rPr lang="en-US" sz="6600" dirty="0">
                  <a:latin typeface="Times New Roman" pitchFamily="18" charset="0"/>
                  <a:cs typeface="Times New Roman" pitchFamily="18" charset="0"/>
                </a:rPr>
                <a:t> ban </a:t>
              </a:r>
              <a:r>
                <a:rPr lang="en-US" sz="6600" dirty="0" err="1">
                  <a:latin typeface="Times New Roman" pitchFamily="18" charset="0"/>
                  <a:cs typeface="Times New Roman" pitchFamily="18" charset="0"/>
                </a:rPr>
                <a:t>đầu</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Giả</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sử</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lãi</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suất</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không</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thay</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đổi</a:t>
              </a:r>
              <a:r>
                <a:rPr lang="en-US" sz="6600" dirty="0">
                  <a:latin typeface="Times New Roman" pitchFamily="18" charset="0"/>
                  <a:cs typeface="Times New Roman" pitchFamily="18" charset="0"/>
                </a:rPr>
                <a:t>).</a:t>
              </a:r>
            </a:p>
          </p:txBody>
        </p:sp>
      </p:grpSp>
      <p:grpSp>
        <p:nvGrpSpPr>
          <p:cNvPr id="49" name="Group 48"/>
          <p:cNvGrpSpPr/>
          <p:nvPr/>
        </p:nvGrpSpPr>
        <p:grpSpPr>
          <a:xfrm>
            <a:off x="343570" y="4571988"/>
            <a:ext cx="24040430" cy="2585352"/>
            <a:chOff x="247181" y="1501339"/>
            <a:chExt cx="12020215" cy="1292676"/>
          </a:xfrm>
        </p:grpSpPr>
        <p:grpSp>
          <p:nvGrpSpPr>
            <p:cNvPr id="50" name="Group 49"/>
            <p:cNvGrpSpPr/>
            <p:nvPr/>
          </p:nvGrpSpPr>
          <p:grpSpPr>
            <a:xfrm>
              <a:off x="247181" y="1501339"/>
              <a:ext cx="3090381" cy="914401"/>
              <a:chOff x="5537206" y="1557991"/>
              <a:chExt cx="3079904" cy="850065"/>
            </a:xfrm>
          </p:grpSpPr>
          <p:sp>
            <p:nvSpPr>
              <p:cNvPr id="81" name="Rectangle 80"/>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82" name="Oval 81"/>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83" name="TextBox 82"/>
                  <p:cNvSpPr txBox="1"/>
                  <p:nvPr/>
                </p:nvSpPr>
                <p:spPr>
                  <a:xfrm>
                    <a:off x="6199940" y="1770513"/>
                    <a:ext cx="2280848" cy="515019"/>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600">
                            <a:latin typeface="Cambria Math"/>
                          </a:rPr>
                          <m:t>90</m:t>
                        </m:r>
                        <m:r>
                          <a:rPr lang="vi-VN" sz="6600">
                            <a:latin typeface="Cambria Math"/>
                          </a:rPr>
                          <m:t> </m:t>
                        </m:r>
                      </m:oMath>
                    </a14:m>
                    <a:r>
                      <a:rPr lang="en-US" sz="6600" dirty="0" err="1">
                        <a:latin typeface="Times New Roman" pitchFamily="18" charset="0"/>
                        <a:cs typeface="Times New Roman" pitchFamily="18" charset="0"/>
                      </a:rPr>
                      <a:t>tháng</a:t>
                    </a:r>
                    <a:endParaRPr lang="en-US" sz="6600" dirty="0">
                      <a:latin typeface="Times New Roman" pitchFamily="18" charset="0"/>
                      <a:cs typeface="Times New Roman" pitchFamily="18" charset="0"/>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6199940" y="1770513"/>
                    <a:ext cx="2280848" cy="515019"/>
                  </a:xfrm>
                  <a:prstGeom prst="rect">
                    <a:avLst/>
                  </a:prstGeom>
                  <a:blipFill>
                    <a:blip r:embed="rId2"/>
                    <a:stretch>
                      <a:fillRect t="-18681" b="-41209"/>
                    </a:stretch>
                  </a:blipFill>
                </p:spPr>
                <p:txBody>
                  <a:bodyPr/>
                  <a:lstStyle/>
                  <a:p>
                    <a:r>
                      <a:rPr lang="en-US">
                        <a:noFill/>
                      </a:rPr>
                      <a:t> </a:t>
                    </a:r>
                  </a:p>
                </p:txBody>
              </p:sp>
            </mc:Fallback>
          </mc:AlternateContent>
        </p:grpSp>
        <p:grpSp>
          <p:nvGrpSpPr>
            <p:cNvPr id="51" name="Group 50"/>
            <p:cNvGrpSpPr/>
            <p:nvPr/>
          </p:nvGrpSpPr>
          <p:grpSpPr>
            <a:xfrm>
              <a:off x="3163101" y="1501344"/>
              <a:ext cx="3161469" cy="914401"/>
              <a:chOff x="5537206" y="1557992"/>
              <a:chExt cx="3150751" cy="850064"/>
            </a:xfrm>
          </p:grpSpPr>
          <p:sp>
            <p:nvSpPr>
              <p:cNvPr id="78" name="Rectangle 77"/>
              <p:cNvSpPr/>
              <p:nvPr/>
            </p:nvSpPr>
            <p:spPr>
              <a:xfrm>
                <a:off x="5898597"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9" name="Oval 78"/>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80" name="TextBox 79"/>
                  <p:cNvSpPr txBox="1"/>
                  <p:nvPr/>
                </p:nvSpPr>
                <p:spPr>
                  <a:xfrm>
                    <a:off x="6258140" y="1735089"/>
                    <a:ext cx="2280848" cy="515019"/>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600">
                            <a:latin typeface="Cambria Math"/>
                          </a:rPr>
                          <m:t>30</m:t>
                        </m:r>
                        <m:r>
                          <a:rPr lang="vi-VN" sz="6600">
                            <a:latin typeface="Cambria Math"/>
                          </a:rPr>
                          <m:t> </m:t>
                        </m:r>
                      </m:oMath>
                    </a14:m>
                    <a:r>
                      <a:rPr lang="en-US" sz="6600" dirty="0" err="1">
                        <a:latin typeface="Times New Roman" pitchFamily="18" charset="0"/>
                        <a:cs typeface="Times New Roman" pitchFamily="18" charset="0"/>
                      </a:rPr>
                      <a:t>tháng</a:t>
                    </a:r>
                    <a:r>
                      <a:rPr lang="en-US" sz="6600" dirty="0">
                        <a:latin typeface="Times New Roman" pitchFamily="18" charset="0"/>
                        <a:cs typeface="Times New Roman" pitchFamily="18" charset="0"/>
                      </a:rPr>
                      <a:t>.</a:t>
                    </a:r>
                  </a:p>
                </p:txBody>
              </p:sp>
            </mc:Choice>
            <mc:Fallback xmlns="">
              <p:sp>
                <p:nvSpPr>
                  <p:cNvPr id="80" name="TextBox 79"/>
                  <p:cNvSpPr txBox="1">
                    <a:spLocks noRot="1" noChangeAspect="1" noMove="1" noResize="1" noEditPoints="1" noAdjustHandles="1" noChangeArrowheads="1" noChangeShapeType="1" noTextEdit="1"/>
                  </p:cNvSpPr>
                  <p:nvPr/>
                </p:nvSpPr>
                <p:spPr>
                  <a:xfrm>
                    <a:off x="6258140" y="1735089"/>
                    <a:ext cx="2280848" cy="515019"/>
                  </a:xfrm>
                  <a:prstGeom prst="rect">
                    <a:avLst/>
                  </a:prstGeom>
                  <a:blipFill>
                    <a:blip r:embed="rId3"/>
                    <a:stretch>
                      <a:fillRect t="-18681" b="-41209"/>
                    </a:stretch>
                  </a:blipFill>
                </p:spPr>
                <p:txBody>
                  <a:bodyPr/>
                  <a:lstStyle/>
                  <a:p>
                    <a:r>
                      <a:rPr lang="en-US">
                        <a:noFill/>
                      </a:rPr>
                      <a:t> </a:t>
                    </a:r>
                  </a:p>
                </p:txBody>
              </p:sp>
            </mc:Fallback>
          </mc:AlternateContent>
        </p:grpSp>
        <p:grpSp>
          <p:nvGrpSpPr>
            <p:cNvPr id="52" name="Group 51"/>
            <p:cNvGrpSpPr/>
            <p:nvPr/>
          </p:nvGrpSpPr>
          <p:grpSpPr>
            <a:xfrm>
              <a:off x="6079021" y="1501343"/>
              <a:ext cx="3090381" cy="914402"/>
              <a:chOff x="5537206" y="1557992"/>
              <a:chExt cx="3079904" cy="850064"/>
            </a:xfrm>
          </p:grpSpPr>
          <p:sp>
            <p:nvSpPr>
              <p:cNvPr id="57" name="Rectangle 56"/>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4" name="Oval 63"/>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67" name="TextBox 66"/>
                  <p:cNvSpPr txBox="1"/>
                  <p:nvPr/>
                </p:nvSpPr>
                <p:spPr>
                  <a:xfrm>
                    <a:off x="6261418" y="1751361"/>
                    <a:ext cx="2280848" cy="515018"/>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600">
                            <a:latin typeface="Cambria Math"/>
                          </a:rPr>
                          <m:t>87</m:t>
                        </m:r>
                        <m:r>
                          <a:rPr lang="vi-VN" sz="6600">
                            <a:latin typeface="Cambria Math"/>
                          </a:rPr>
                          <m:t> </m:t>
                        </m:r>
                      </m:oMath>
                    </a14:m>
                    <a:r>
                      <a:rPr lang="en-US" sz="6600" dirty="0" err="1">
                        <a:latin typeface="Times New Roman" pitchFamily="18" charset="0"/>
                        <a:cs typeface="Times New Roman" pitchFamily="18" charset="0"/>
                      </a:rPr>
                      <a:t>tháng</a:t>
                    </a:r>
                    <a:r>
                      <a:rPr lang="en-US" sz="6600" dirty="0">
                        <a:latin typeface="Times New Roman" pitchFamily="18" charset="0"/>
                        <a:cs typeface="Times New Roman" pitchFamily="18" charset="0"/>
                      </a:rPr>
                      <a:t>.</a:t>
                    </a:r>
                  </a:p>
                </p:txBody>
              </p:sp>
            </mc:Choice>
            <mc:Fallback xmlns="">
              <p:sp>
                <p:nvSpPr>
                  <p:cNvPr id="67" name="TextBox 66"/>
                  <p:cNvSpPr txBox="1">
                    <a:spLocks noRot="1" noChangeAspect="1" noMove="1" noResize="1" noEditPoints="1" noAdjustHandles="1" noChangeArrowheads="1" noChangeShapeType="1" noTextEdit="1"/>
                  </p:cNvSpPr>
                  <p:nvPr/>
                </p:nvSpPr>
                <p:spPr>
                  <a:xfrm>
                    <a:off x="6261418" y="1751361"/>
                    <a:ext cx="2280848" cy="515018"/>
                  </a:xfrm>
                  <a:prstGeom prst="rect">
                    <a:avLst/>
                  </a:prstGeom>
                  <a:blipFill>
                    <a:blip r:embed="rId4"/>
                    <a:stretch>
                      <a:fillRect t="-18681" b="-41209"/>
                    </a:stretch>
                  </a:blipFill>
                </p:spPr>
                <p:txBody>
                  <a:bodyPr/>
                  <a:lstStyle/>
                  <a:p>
                    <a:r>
                      <a:rPr lang="en-US">
                        <a:noFill/>
                      </a:rPr>
                      <a:t> </a:t>
                    </a:r>
                  </a:p>
                </p:txBody>
              </p:sp>
            </mc:Fallback>
          </mc:AlternateContent>
        </p:grpSp>
        <p:grpSp>
          <p:nvGrpSpPr>
            <p:cNvPr id="53" name="Group 52"/>
            <p:cNvGrpSpPr/>
            <p:nvPr/>
          </p:nvGrpSpPr>
          <p:grpSpPr>
            <a:xfrm>
              <a:off x="8994942" y="1501341"/>
              <a:ext cx="3272454" cy="1292674"/>
              <a:chOff x="5537206" y="1557992"/>
              <a:chExt cx="3261360" cy="1201724"/>
            </a:xfrm>
          </p:grpSpPr>
          <p:sp>
            <p:nvSpPr>
              <p:cNvPr id="54" name="Rectangle 53"/>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56" name="TextBox 55"/>
                  <p:cNvSpPr txBox="1"/>
                  <p:nvPr/>
                </p:nvSpPr>
                <p:spPr>
                  <a:xfrm>
                    <a:off x="6305079" y="1772595"/>
                    <a:ext cx="2493487" cy="987121"/>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600">
                            <a:latin typeface="Cambria Math"/>
                          </a:rPr>
                          <m:t>29</m:t>
                        </m:r>
                        <m:r>
                          <a:rPr lang="vi-VN" sz="6600">
                            <a:latin typeface="Cambria Math"/>
                          </a:rPr>
                          <m:t> </m:t>
                        </m:r>
                      </m:oMath>
                    </a14:m>
                    <a:r>
                      <a:rPr lang="en-US" sz="6600" dirty="0" err="1">
                        <a:latin typeface="Times New Roman" pitchFamily="18" charset="0"/>
                        <a:cs typeface="Times New Roman" pitchFamily="18" charset="0"/>
                      </a:rPr>
                      <a:t>tháng</a:t>
                    </a:r>
                    <a:r>
                      <a:rPr lang="en-US" sz="6600" dirty="0">
                        <a:latin typeface="Times New Roman" pitchFamily="18" charset="0"/>
                        <a:cs typeface="Times New Roman" pitchFamily="18" charset="0"/>
                      </a:rPr>
                      <a:t>.</a:t>
                    </a:r>
                  </a:p>
                  <a:p>
                    <a:endParaRPr lang="en-US" sz="6600" dirty="0">
                      <a:latin typeface="Times New Roman" pitchFamily="18" charset="0"/>
                      <a:cs typeface="Times New Roman" pitchFamily="18"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6305079" y="1772595"/>
                    <a:ext cx="2493487" cy="987121"/>
                  </a:xfrm>
                  <a:prstGeom prst="rect">
                    <a:avLst/>
                  </a:prstGeom>
                  <a:blipFill>
                    <a:blip r:embed="rId5"/>
                    <a:stretch>
                      <a:fillRect t="-10057"/>
                    </a:stretch>
                  </a:blipFill>
                </p:spPr>
                <p:txBody>
                  <a:bodyPr/>
                  <a:lstStyle/>
                  <a:p>
                    <a:r>
                      <a:rPr lang="en-US">
                        <a:noFill/>
                      </a:rPr>
                      <a:t> </a:t>
                    </a:r>
                  </a:p>
                </p:txBody>
              </p:sp>
            </mc:Fallback>
          </mc:AlternateContent>
        </p:grpSp>
      </p:grpSp>
      <p:sp>
        <p:nvSpPr>
          <p:cNvPr id="84" name="Oval 83"/>
          <p:cNvSpPr/>
          <p:nvPr/>
        </p:nvSpPr>
        <p:spPr>
          <a:xfrm>
            <a:off x="347791" y="5125686"/>
            <a:ext cx="1092232"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rtlCol="0" anchor="ctr"/>
          <a:lstStyle/>
          <a:p>
            <a:pPr algn="ctr"/>
            <a:r>
              <a:rPr lang="en-US" sz="6400" b="1">
                <a:latin typeface="Tahoma" pitchFamily="34" charset="0"/>
                <a:ea typeface="Tahoma" pitchFamily="34" charset="0"/>
                <a:cs typeface="Tahoma" pitchFamily="34" charset="0"/>
              </a:rPr>
              <a:t>A </a:t>
            </a:r>
            <a:endParaRPr lang="en-US" sz="6400" dirty="0"/>
          </a:p>
        </p:txBody>
      </p:sp>
      <mc:AlternateContent xmlns:mc="http://schemas.openxmlformats.org/markup-compatibility/2006" xmlns:a14="http://schemas.microsoft.com/office/drawing/2010/main">
        <mc:Choice Requires="a14">
          <p:sp>
            <p:nvSpPr>
              <p:cNvPr id="45" name="Rectangle 44"/>
              <p:cNvSpPr/>
              <p:nvPr/>
            </p:nvSpPr>
            <p:spPr>
              <a:xfrm>
                <a:off x="2898398" y="8177748"/>
                <a:ext cx="20082342" cy="1015642"/>
              </a:xfrm>
              <a:prstGeom prst="rect">
                <a:avLst/>
              </a:prstGeom>
            </p:spPr>
            <p:txBody>
              <a:bodyPr wrap="square" lIns="91422" tIns="45710" rIns="91422" bIns="45710">
                <a:spAutoFit/>
              </a:bodyPr>
              <a:lstStyle/>
              <a:p>
                <a:r>
                  <a:rPr lang="en-US" sz="6000" dirty="0" err="1">
                    <a:latin typeface="Times New Roman" pitchFamily="18" charset="0"/>
                    <a:cs typeface="Times New Roman" pitchFamily="18" charset="0"/>
                  </a:rPr>
                  <a:t>Thay</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số</a:t>
                </a:r>
                <a:r>
                  <a:rPr lang="en-US" sz="6000" dirty="0">
                    <a:latin typeface="Times New Roman" pitchFamily="18" charset="0"/>
                    <a:cs typeface="Times New Roman" pitchFamily="18" charset="0"/>
                  </a:rPr>
                  <a:t> ta </a:t>
                </a:r>
                <a:r>
                  <a:rPr lang="en-US" sz="6000" dirty="0" err="1">
                    <a:latin typeface="Times New Roman" pitchFamily="18" charset="0"/>
                    <a:cs typeface="Times New Roman" pitchFamily="18" charset="0"/>
                  </a:rPr>
                  <a:t>có</a:t>
                </a:r>
                <a:r>
                  <a:rPr lang="en-US" sz="6000" dirty="0">
                    <a:latin typeface="Times New Roman" pitchFamily="18" charset="0"/>
                    <a:cs typeface="Times New Roman" pitchFamily="18" charset="0"/>
                  </a:rPr>
                  <a:t> </a:t>
                </a:r>
                <a14:m>
                  <m:oMath xmlns:m="http://schemas.openxmlformats.org/officeDocument/2006/math">
                    <m:func>
                      <m:funcPr>
                        <m:ctrlPr>
                          <a:rPr lang="en-US" sz="6000" i="1">
                            <a:latin typeface="Cambria Math" panose="02040503050406030204" pitchFamily="18" charset="0"/>
                          </a:rPr>
                        </m:ctrlPr>
                      </m:funcPr>
                      <m:fName>
                        <m:r>
                          <a:rPr lang="en-US" sz="6000" i="1">
                            <a:latin typeface="Cambria Math"/>
                          </a:rPr>
                          <m:t>500</m:t>
                        </m:r>
                      </m:fName>
                      <m:e>
                        <m:r>
                          <a:rPr lang="vi-VN" sz="6000" i="1">
                            <a:latin typeface="Cambria Math"/>
                          </a:rPr>
                          <m:t>=</m:t>
                        </m:r>
                        <m:r>
                          <a:rPr lang="en-US" sz="6000" i="1">
                            <a:latin typeface="Cambria Math"/>
                          </a:rPr>
                          <m:t>300</m:t>
                        </m:r>
                      </m:e>
                    </m:func>
                    <m:sSup>
                      <m:sSupPr>
                        <m:ctrlPr>
                          <a:rPr lang="en-US" sz="6000" i="1">
                            <a:latin typeface="Cambria Math" panose="02040503050406030204" pitchFamily="18" charset="0"/>
                          </a:rPr>
                        </m:ctrlPr>
                      </m:sSupPr>
                      <m:e>
                        <m:r>
                          <a:rPr lang="vi-VN" sz="6000" i="1">
                            <a:latin typeface="Cambria Math"/>
                          </a:rPr>
                          <m:t>(1+</m:t>
                        </m:r>
                        <m:r>
                          <a:rPr lang="en-US" sz="6000" i="1">
                            <a:latin typeface="Cambria Math"/>
                          </a:rPr>
                          <m:t>1,75%</m:t>
                        </m:r>
                        <m:r>
                          <a:rPr lang="vi-VN" sz="6000" i="1">
                            <a:latin typeface="Cambria Math"/>
                          </a:rPr>
                          <m:t>)</m:t>
                        </m:r>
                      </m:e>
                      <m:sup>
                        <m:r>
                          <a:rPr lang="vi-VN" sz="6000" i="1">
                            <a:latin typeface="Cambria Math"/>
                          </a:rPr>
                          <m:t>𝑛</m:t>
                        </m:r>
                      </m:sup>
                    </m:sSup>
                  </m:oMath>
                </a14:m>
                <a:endParaRPr lang="vi-VN" sz="6000" dirty="0">
                  <a:latin typeface="Times New Roman" pitchFamily="18" charset="0"/>
                  <a:cs typeface="Times New Roman" pitchFamily="18" charset="0"/>
                </a:endParaRPr>
              </a:p>
            </p:txBody>
          </p:sp>
        </mc:Choice>
        <mc:Fallback xmlns="">
          <p:sp>
            <p:nvSpPr>
              <p:cNvPr id="45" name="Rectangle 44"/>
              <p:cNvSpPr>
                <a:spLocks noRot="1" noChangeAspect="1" noMove="1" noResize="1" noEditPoints="1" noAdjustHandles="1" noChangeArrowheads="1" noChangeShapeType="1" noTextEdit="1"/>
              </p:cNvSpPr>
              <p:nvPr/>
            </p:nvSpPr>
            <p:spPr>
              <a:xfrm>
                <a:off x="2898398" y="8177748"/>
                <a:ext cx="20082342" cy="1015642"/>
              </a:xfrm>
              <a:prstGeom prst="rect">
                <a:avLst/>
              </a:prstGeom>
              <a:blipFill>
                <a:blip r:embed="rId6"/>
                <a:stretch>
                  <a:fillRect l="-1821" t="-17964" b="-39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5409414" y="7012620"/>
                <a:ext cx="20082342" cy="1015642"/>
              </a:xfrm>
              <a:prstGeom prst="rect">
                <a:avLst/>
              </a:prstGeom>
            </p:spPr>
            <p:txBody>
              <a:bodyPr wrap="square" lIns="91422" tIns="45710" rIns="91422" bIns="45710">
                <a:spAutoFit/>
              </a:bodyPr>
              <a:lstStyle/>
              <a:p>
                <a:r>
                  <a:rPr lang="vi-VN" sz="6000" dirty="0">
                    <a:latin typeface="Times New Roman" pitchFamily="18" charset="0"/>
                    <a:cs typeface="Times New Roman" pitchFamily="18" charset="0"/>
                  </a:rPr>
                  <a:t>Công thức </a:t>
                </a:r>
                <a14:m>
                  <m:oMath xmlns:m="http://schemas.openxmlformats.org/officeDocument/2006/math">
                    <m:func>
                      <m:funcPr>
                        <m:ctrlPr>
                          <a:rPr lang="en-US" sz="6000" i="1">
                            <a:latin typeface="Cambria Math" panose="02040503050406030204" pitchFamily="18" charset="0"/>
                          </a:rPr>
                        </m:ctrlPr>
                      </m:funcPr>
                      <m:fName>
                        <m:sSub>
                          <m:sSubPr>
                            <m:ctrlPr>
                              <a:rPr lang="en-US" sz="6000" i="1">
                                <a:latin typeface="Cambria Math" panose="02040503050406030204" pitchFamily="18" charset="0"/>
                              </a:rPr>
                            </m:ctrlPr>
                          </m:sSubPr>
                          <m:e>
                            <m:r>
                              <a:rPr lang="vi-VN" sz="6000" i="1">
                                <a:latin typeface="Cambria Math"/>
                              </a:rPr>
                              <m:t>𝑃</m:t>
                            </m:r>
                          </m:e>
                          <m:sub>
                            <m:r>
                              <a:rPr lang="vi-VN" sz="6000" i="1">
                                <a:latin typeface="Cambria Math"/>
                              </a:rPr>
                              <m:t>𝑛</m:t>
                            </m:r>
                          </m:sub>
                        </m:sSub>
                      </m:fName>
                      <m:e>
                        <m:r>
                          <a:rPr lang="vi-VN" sz="6000" i="1">
                            <a:latin typeface="Cambria Math"/>
                          </a:rPr>
                          <m:t>=</m:t>
                        </m:r>
                        <m:sSub>
                          <m:sSubPr>
                            <m:ctrlPr>
                              <a:rPr lang="en-US" sz="6000" i="1">
                                <a:latin typeface="Cambria Math" panose="02040503050406030204" pitchFamily="18" charset="0"/>
                              </a:rPr>
                            </m:ctrlPr>
                          </m:sSubPr>
                          <m:e>
                            <m:r>
                              <a:rPr lang="en-US" sz="6000" i="1">
                                <a:latin typeface="Cambria Math"/>
                              </a:rPr>
                              <m:t>𝑃</m:t>
                            </m:r>
                          </m:e>
                          <m:sub>
                            <m:r>
                              <a:rPr lang="vi-VN" sz="6000" i="1">
                                <a:latin typeface="Cambria Math"/>
                              </a:rPr>
                              <m:t>0</m:t>
                            </m:r>
                          </m:sub>
                        </m:sSub>
                      </m:e>
                    </m:func>
                    <m:sSup>
                      <m:sSupPr>
                        <m:ctrlPr>
                          <a:rPr lang="en-US" sz="6000" i="1">
                            <a:latin typeface="Cambria Math" panose="02040503050406030204" pitchFamily="18" charset="0"/>
                          </a:rPr>
                        </m:ctrlPr>
                      </m:sSupPr>
                      <m:e>
                        <m:r>
                          <a:rPr lang="vi-VN" sz="6000" i="1">
                            <a:latin typeface="Cambria Math"/>
                          </a:rPr>
                          <m:t>(1+</m:t>
                        </m:r>
                        <m:r>
                          <a:rPr lang="vi-VN" sz="6000" i="1">
                            <a:latin typeface="Cambria Math"/>
                          </a:rPr>
                          <m:t>𝑟</m:t>
                        </m:r>
                        <m:r>
                          <a:rPr lang="vi-VN" sz="6000" i="1">
                            <a:latin typeface="Cambria Math"/>
                          </a:rPr>
                          <m:t>)</m:t>
                        </m:r>
                      </m:e>
                      <m:sup>
                        <m:r>
                          <a:rPr lang="vi-VN" sz="6000" i="1">
                            <a:latin typeface="Cambria Math"/>
                          </a:rPr>
                          <m:t>𝑛</m:t>
                        </m:r>
                      </m:sup>
                    </m:sSup>
                    <m:r>
                      <m:rPr>
                        <m:nor/>
                      </m:rPr>
                      <a:rPr lang="en-US" sz="6000" dirty="0">
                        <a:latin typeface="Times New Roman" pitchFamily="18" charset="0"/>
                        <a:cs typeface="Times New Roman" pitchFamily="18" charset="0"/>
                      </a:rPr>
                      <m:t> </m:t>
                    </m:r>
                  </m:oMath>
                </a14:m>
                <a:r>
                  <a:rPr lang="en-US" sz="6000" dirty="0" err="1">
                    <a:latin typeface="Times New Roman" pitchFamily="18" charset="0"/>
                    <a:cs typeface="Times New Roman" pitchFamily="18" charset="0"/>
                  </a:rPr>
                  <a:t>với</a:t>
                </a:r>
                <a:r>
                  <a:rPr lang="en-US" sz="6000" dirty="0">
                    <a:latin typeface="Times New Roman" pitchFamily="18" charset="0"/>
                    <a:cs typeface="Times New Roman" pitchFamily="18" charset="0"/>
                  </a:rPr>
                  <a:t> n </a:t>
                </a:r>
                <a:r>
                  <a:rPr lang="en-US" sz="6000" dirty="0" err="1">
                    <a:latin typeface="Times New Roman" pitchFamily="18" charset="0"/>
                    <a:cs typeface="Times New Roman" pitchFamily="18" charset="0"/>
                  </a:rPr>
                  <a:t>tính</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theo</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quý</a:t>
                </a:r>
                <a:endParaRPr lang="vi-VN" sz="6000" dirty="0">
                  <a:latin typeface="Times New Roman" pitchFamily="18" charset="0"/>
                  <a:cs typeface="Times New Roman" pitchFamily="18" charset="0"/>
                </a:endParaRPr>
              </a:p>
            </p:txBody>
          </p:sp>
        </mc:Choice>
        <mc:Fallback xmlns="">
          <p:sp>
            <p:nvSpPr>
              <p:cNvPr id="47" name="Rectangle 46"/>
              <p:cNvSpPr>
                <a:spLocks noRot="1" noChangeAspect="1" noMove="1" noResize="1" noEditPoints="1" noAdjustHandles="1" noChangeArrowheads="1" noChangeShapeType="1" noTextEdit="1"/>
              </p:cNvSpPr>
              <p:nvPr/>
            </p:nvSpPr>
            <p:spPr>
              <a:xfrm>
                <a:off x="5409414" y="7012620"/>
                <a:ext cx="20082342" cy="1015642"/>
              </a:xfrm>
              <a:prstGeom prst="rect">
                <a:avLst/>
              </a:prstGeom>
              <a:blipFill>
                <a:blip r:embed="rId7"/>
                <a:stretch>
                  <a:fillRect l="-1821" t="-17964" b="-39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875420" y="9137750"/>
                <a:ext cx="16537574" cy="2677656"/>
              </a:xfrm>
              <a:prstGeom prst="rect">
                <a:avLst/>
              </a:prstGeom>
            </p:spPr>
            <p:txBody>
              <a:bodyPr wrap="square">
                <a:spAutoFit/>
              </a:bodyPr>
              <a:lstStyle/>
              <a:p>
                <a:r>
                  <a:rPr lang="en-US" sz="5600" dirty="0">
                    <a:latin typeface="Times New Roman" pitchFamily="18" charset="0"/>
                    <a:cs typeface="Times New Roman" pitchFamily="18" charset="0"/>
                  </a:rPr>
                  <a:t>Từ </a:t>
                </a:r>
                <a:r>
                  <a:rPr lang="en-US" sz="5600" dirty="0" err="1">
                    <a:latin typeface="Times New Roman" pitchFamily="18" charset="0"/>
                    <a:cs typeface="Times New Roman" pitchFamily="18" charset="0"/>
                  </a:rPr>
                  <a:t>đó</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tìm</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ra</a:t>
                </a:r>
                <a:r>
                  <a:rPr lang="en-US" sz="5600" dirty="0">
                    <a:latin typeface="Times New Roman" pitchFamily="18" charset="0"/>
                    <a:cs typeface="Times New Roman" pitchFamily="18" charset="0"/>
                  </a:rPr>
                  <a:t> n </a:t>
                </a:r>
                <a14:m>
                  <m:oMath xmlns:m="http://schemas.openxmlformats.org/officeDocument/2006/math">
                    <m:r>
                      <a:rPr lang="fr-FR"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oMath>
                </a14:m>
                <a:r>
                  <a:rPr lang="en-US" sz="5600" dirty="0">
                    <a:latin typeface="Times New Roman" pitchFamily="18" charset="0"/>
                    <a:cs typeface="Times New Roman" pitchFamily="18" charset="0"/>
                  </a:rPr>
                  <a:t> 29,4</a:t>
                </a:r>
              </a:p>
              <a:p>
                <a:r>
                  <a:rPr lang="en-US" sz="5600" dirty="0" err="1">
                    <a:latin typeface="Times New Roman" pitchFamily="18" charset="0"/>
                    <a:cs typeface="Times New Roman" pitchFamily="18" charset="0"/>
                  </a:rPr>
                  <a:t>Vì</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lãi</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suất</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tính</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theo</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quý</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nên</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cần</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tối</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thiểu</a:t>
                </a:r>
                <a:r>
                  <a:rPr lang="en-US" sz="5600" dirty="0">
                    <a:latin typeface="Times New Roman" pitchFamily="18" charset="0"/>
                    <a:cs typeface="Times New Roman" pitchFamily="18" charset="0"/>
                  </a:rPr>
                  <a:t> 30 </a:t>
                </a:r>
                <a:r>
                  <a:rPr lang="en-US" sz="5600" dirty="0" err="1">
                    <a:latin typeface="Times New Roman" pitchFamily="18" charset="0"/>
                    <a:cs typeface="Times New Roman" pitchFamily="18" charset="0"/>
                  </a:rPr>
                  <a:t>quý</a:t>
                </a:r>
                <a:r>
                  <a:rPr lang="en-US" sz="5600" dirty="0">
                    <a:latin typeface="Times New Roman" pitchFamily="18" charset="0"/>
                    <a:cs typeface="Times New Roman" pitchFamily="18" charset="0"/>
                  </a:rPr>
                  <a:t> hay 90 </a:t>
                </a:r>
                <a:r>
                  <a:rPr lang="en-US" sz="5600" dirty="0" err="1">
                    <a:latin typeface="Times New Roman" pitchFamily="18" charset="0"/>
                    <a:cs typeface="Times New Roman" pitchFamily="18" charset="0"/>
                  </a:rPr>
                  <a:t>tháng</a:t>
                </a:r>
                <a:endParaRPr lang="en-US" sz="5600" dirty="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875420" y="9137750"/>
                <a:ext cx="16537574" cy="2677656"/>
              </a:xfrm>
              <a:prstGeom prst="rect">
                <a:avLst/>
              </a:prstGeom>
              <a:blipFill>
                <a:blip r:embed="rId8"/>
                <a:stretch>
                  <a:fillRect l="-2064" t="-6378" r="-774" b="-13440"/>
                </a:stretch>
              </a:blipFill>
            </p:spPr>
            <p:txBody>
              <a:bodyPr/>
              <a:lstStyle/>
              <a:p>
                <a:r>
                  <a:rPr lang="en-US">
                    <a:noFill/>
                  </a:rPr>
                  <a:t> </a:t>
                </a:r>
              </a:p>
            </p:txBody>
          </p:sp>
        </mc:Fallback>
      </mc:AlternateContent>
    </p:spTree>
    <p:extLst>
      <p:ext uri="{BB962C8B-B14F-4D97-AF65-F5344CB8AC3E}">
        <p14:creationId xmlns:p14="http://schemas.microsoft.com/office/powerpoint/2010/main" val="347856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ppt_x"/>
                                          </p:val>
                                        </p:tav>
                                        <p:tav tm="100000">
                                          <p:val>
                                            <p:strVal val="#ppt_x"/>
                                          </p:val>
                                        </p:tav>
                                      </p:tavLst>
                                    </p:anim>
                                    <p:anim calcmode="lin" valueType="num">
                                      <p:cBhvr additive="base">
                                        <p:cTn id="13"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wipe(left)">
                                      <p:cBhvr>
                                        <p:cTn id="2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45" grpId="0"/>
      <p:bldP spid="47"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70577" y="3809287"/>
            <a:ext cx="23669800" cy="10063472"/>
            <a:chOff x="184495" y="3712617"/>
            <a:chExt cx="11834900" cy="5031736"/>
          </a:xfrm>
        </p:grpSpPr>
        <p:sp>
          <p:nvSpPr>
            <p:cNvPr id="5" name="Rounded Rectangle 4"/>
            <p:cNvSpPr/>
            <p:nvPr/>
          </p:nvSpPr>
          <p:spPr>
            <a:xfrm>
              <a:off x="184495" y="3878281"/>
              <a:ext cx="11834900" cy="486607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712617"/>
              <a:ext cx="1896193" cy="601306"/>
              <a:chOff x="1275608" y="6378164"/>
              <a:chExt cx="3717226" cy="1092543"/>
            </a:xfrm>
          </p:grpSpPr>
          <p:sp>
            <p:nvSpPr>
              <p:cNvPr id="7" name="Freeform 20"/>
              <p:cNvSpPr>
                <a:spLocks/>
              </p:cNvSpPr>
              <p:nvPr/>
            </p:nvSpPr>
            <p:spPr bwMode="auto">
              <a:xfrm rot="16200000" flipV="1">
                <a:off x="2993032" y="5460178"/>
                <a:ext cx="828631" cy="317097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182880" tIns="91440" rIns="182880" bIns="91440" numCol="1" anchor="t" anchorCtr="0" compatLnSpc="1">
                <a:prstTxWarp prst="textNoShape">
                  <a:avLst/>
                </a:prstTxWarp>
              </a:bodyPr>
              <a:lstStyle/>
              <a:p>
                <a:endParaRPr lang="en-US" sz="6400"/>
              </a:p>
            </p:txBody>
          </p:sp>
          <p:sp>
            <p:nvSpPr>
              <p:cNvPr id="8" name="TextBox 7"/>
              <p:cNvSpPr txBox="1"/>
              <p:nvPr/>
            </p:nvSpPr>
            <p:spPr>
              <a:xfrm>
                <a:off x="2187353" y="6548003"/>
                <a:ext cx="2633702" cy="9227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639500"/>
                <a:ext cx="852450" cy="82047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182880" tIns="91440" rIns="182880" bIns="91440" numCol="1" anchor="t" anchorCtr="0" compatLnSpc="1">
                <a:prstTxWarp prst="textNoShape">
                  <a:avLst/>
                </a:prstTxWarp>
              </a:bodyPr>
              <a:lstStyle/>
              <a:p>
                <a:endParaRPr lang="en-US" sz="6400"/>
              </a:p>
            </p:txBody>
          </p:sp>
        </p:grpSp>
      </p:grpSp>
      <p:grpSp>
        <p:nvGrpSpPr>
          <p:cNvPr id="20" name="Group 19"/>
          <p:cNvGrpSpPr/>
          <p:nvPr/>
        </p:nvGrpSpPr>
        <p:grpSpPr>
          <a:xfrm>
            <a:off x="295703" y="0"/>
            <a:ext cx="24137790" cy="3567087"/>
            <a:chOff x="534987" y="1794191"/>
            <a:chExt cx="23659406" cy="2991326"/>
          </a:xfrm>
        </p:grpSpPr>
        <p:grpSp>
          <p:nvGrpSpPr>
            <p:cNvPr id="21" name="Group 20"/>
            <p:cNvGrpSpPr/>
            <p:nvPr/>
          </p:nvGrpSpPr>
          <p:grpSpPr>
            <a:xfrm>
              <a:off x="534987" y="1858091"/>
              <a:ext cx="23575105" cy="2112062"/>
              <a:chOff x="534987" y="1636252"/>
              <a:chExt cx="23575105" cy="2112062"/>
            </a:xfrm>
          </p:grpSpPr>
          <p:sp>
            <p:nvSpPr>
              <p:cNvPr id="25" name="Rounded Rectangle 24"/>
              <p:cNvSpPr/>
              <p:nvPr/>
            </p:nvSpPr>
            <p:spPr bwMode="auto">
              <a:xfrm>
                <a:off x="755649" y="1636252"/>
                <a:ext cx="23354443" cy="2112062"/>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31" name="TextBox 13"/>
                <p:cNvSpPr txBox="1">
                  <a:spLocks noChangeArrowheads="1"/>
                </p:cNvSpPr>
                <p:nvPr/>
              </p:nvSpPr>
              <p:spPr bwMode="auto">
                <a:xfrm>
                  <a:off x="1418631" y="1653394"/>
                  <a:ext cx="2509573" cy="8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31</a:t>
                  </a:r>
                </a:p>
              </p:txBody>
            </p:sp>
          </p:grpSp>
        </p:grpSp>
        <mc:AlternateContent xmlns:mc="http://schemas.openxmlformats.org/markup-compatibility/2006" xmlns:a14="http://schemas.microsoft.com/office/drawing/2010/main">
          <mc:Choice Requires="a14">
            <p:sp>
              <p:nvSpPr>
                <p:cNvPr id="23" name="Rectangle 22"/>
                <p:cNvSpPr/>
                <p:nvPr/>
              </p:nvSpPr>
              <p:spPr>
                <a:xfrm>
                  <a:off x="3774907" y="1794191"/>
                  <a:ext cx="20419486" cy="29913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365778" tIns="182890" rIns="365778" bIns="182890">
                  <a:spAutoFit/>
                </a:bodyPr>
                <a:lstStyle/>
                <a:p>
                  <a:pPr defTabSz="0">
                    <a:tabLst>
                      <a:tab pos="0" algn="l"/>
                    </a:tabLst>
                  </a:pPr>
                  <a:r>
                    <a:rPr lang="en-US" sz="6000" dirty="0">
                      <a:latin typeface="Times New Roman" panose="02020603050405020304" pitchFamily="18" charset="0"/>
                      <a:ea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rPr>
                    <a:t>Số</a:t>
                  </a:r>
                  <a:r>
                    <a:rPr lang="en-US" sz="6000" dirty="0">
                      <a:latin typeface="Times New Roman" panose="02020603050405020304" pitchFamily="18" charset="0"/>
                      <a:ea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rPr>
                    <a:t>các</a:t>
                  </a:r>
                  <a:r>
                    <a:rPr lang="en-US" sz="6000" dirty="0">
                      <a:latin typeface="Times New Roman" panose="02020603050405020304" pitchFamily="18" charset="0"/>
                      <a:ea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rPr>
                    <a:t>giá</a:t>
                  </a:r>
                  <a:r>
                    <a:rPr lang="en-US" sz="6000" dirty="0">
                      <a:latin typeface="Times New Roman" panose="02020603050405020304" pitchFamily="18" charset="0"/>
                      <a:ea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rPr>
                    <a:t>trị</a:t>
                  </a:r>
                  <a:r>
                    <a:rPr lang="en-US" sz="6000" dirty="0">
                      <a:latin typeface="Times New Roman" panose="02020603050405020304" pitchFamily="18" charset="0"/>
                      <a:ea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rPr>
                    <a:t>nguyên</a:t>
                  </a:r>
                  <a:r>
                    <a:rPr lang="en-US" sz="6000" dirty="0">
                      <a:latin typeface="Times New Roman" panose="02020603050405020304" pitchFamily="18" charset="0"/>
                      <a:ea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rPr>
                    <a:t>của</a:t>
                  </a:r>
                  <a:r>
                    <a:rPr lang="en-US" sz="6000" dirty="0">
                      <a:latin typeface="Times New Roman" panose="02020603050405020304" pitchFamily="18" charset="0"/>
                      <a:ea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rPr>
                    <a:t>tham</a:t>
                  </a:r>
                  <a:r>
                    <a:rPr lang="en-US" sz="6000" dirty="0">
                      <a:latin typeface="Times New Roman" panose="02020603050405020304" pitchFamily="18" charset="0"/>
                      <a:ea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rPr>
                    <a:t>số</a:t>
                  </a:r>
                  <a:r>
                    <a:rPr lang="en-US" sz="6000" dirty="0">
                      <a:latin typeface="Times New Roman" panose="02020603050405020304" pitchFamily="18" charset="0"/>
                      <a:ea typeface="Times New Roman" panose="02020603050405020304" pitchFamily="18" charset="0"/>
                    </a:rPr>
                    <a:t> </a:t>
                  </a:r>
                  <a:r>
                    <a:rPr lang="en-US" sz="6000" i="1" dirty="0">
                      <a:latin typeface="Times New Roman" panose="02020603050405020304" pitchFamily="18" charset="0"/>
                      <a:ea typeface="Times New Roman" panose="02020603050405020304" pitchFamily="18" charset="0"/>
                    </a:rPr>
                    <a:t>m</a:t>
                  </a:r>
                  <a:r>
                    <a:rPr lang="en-US" sz="6000" dirty="0">
                      <a:latin typeface="Times New Roman" panose="02020603050405020304" pitchFamily="18" charset="0"/>
                      <a:ea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rPr>
                    <a:t>để</a:t>
                  </a:r>
                  <a:r>
                    <a:rPr lang="en-US" sz="6000" dirty="0">
                      <a:latin typeface="Times New Roman" panose="02020603050405020304" pitchFamily="18" charset="0"/>
                      <a:ea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rPr>
                    <a:t>hàm</a:t>
                  </a:r>
                  <a:r>
                    <a:rPr lang="en-US" sz="6000" dirty="0">
                      <a:latin typeface="Times New Roman" panose="02020603050405020304" pitchFamily="18" charset="0"/>
                      <a:ea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rPr>
                    <a:t>số</a:t>
                  </a:r>
                  <a:r>
                    <a:rPr lang="en-US" sz="6000" dirty="0">
                      <a:latin typeface="Times New Roman" panose="02020603050405020304" pitchFamily="18" charset="0"/>
                      <a:ea typeface="Times New Roman" panose="02020603050405020304" pitchFamily="18" charset="0"/>
                    </a:rPr>
                    <a:t>  </a:t>
                  </a:r>
                </a:p>
                <a:p>
                  <a:pPr defTabSz="0">
                    <a:tabLst>
                      <a:tab pos="0" algn="l"/>
                    </a:tabLst>
                  </a:pPr>
                  <a14:m>
                    <m:oMath xmlns:m="http://schemas.openxmlformats.org/officeDocument/2006/math">
                      <m:r>
                        <a:rPr lang="en-US" sz="6000" i="1">
                          <a:latin typeface="Cambria Math" panose="02040503050406030204" pitchFamily="18" charset="0"/>
                          <a:ea typeface="Times New Roman" panose="02020603050405020304" pitchFamily="18" charset="0"/>
                          <a:cs typeface="Times New Roman" panose="02020603050405020304" pitchFamily="18" charset="0"/>
                        </a:rPr>
                        <m:t>𝑦</m:t>
                      </m:r>
                      <m:r>
                        <a:rPr lang="en-US" sz="6000"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6000"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6000">
                              <a:latin typeface="Cambria Math" panose="02040503050406030204" pitchFamily="18" charset="0"/>
                              <a:ea typeface="Times New Roman" panose="02020603050405020304" pitchFamily="18" charset="0"/>
                              <a:cs typeface="Times New Roman" panose="02020603050405020304" pitchFamily="18" charset="0"/>
                            </a:rPr>
                            <m:t>log</m:t>
                          </m:r>
                        </m:fName>
                        <m:e>
                          <m:d>
                            <m:dPr>
                              <m:ctrlPr>
                                <a:rPr lang="en-US" sz="60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6000" i="1">
                                  <a:latin typeface="Cambria Math" panose="02040503050406030204" pitchFamily="18" charset="0"/>
                                  <a:ea typeface="Times New Roman" panose="02020603050405020304" pitchFamily="18" charset="0"/>
                                  <a:cs typeface="Times New Roman" panose="02020603050405020304" pitchFamily="18" charset="0"/>
                                </a:rPr>
                                <m:t>𝑚𝑥</m:t>
                              </m:r>
                              <m:r>
                                <a:rPr lang="en-US" sz="6000" i="1">
                                  <a:latin typeface="Cambria Math" panose="02040503050406030204" pitchFamily="18" charset="0"/>
                                  <a:ea typeface="Times New Roman" panose="02020603050405020304" pitchFamily="18" charset="0"/>
                                  <a:cs typeface="Times New Roman" panose="02020603050405020304" pitchFamily="18" charset="0"/>
                                </a:rPr>
                                <m:t>−</m:t>
                              </m:r>
                              <m:r>
                                <a:rPr lang="en-US" sz="6000" i="1">
                                  <a:latin typeface="Cambria Math" panose="02040503050406030204" pitchFamily="18" charset="0"/>
                                  <a:ea typeface="Times New Roman" panose="02020603050405020304" pitchFamily="18" charset="0"/>
                                  <a:cs typeface="Times New Roman" panose="02020603050405020304" pitchFamily="18" charset="0"/>
                                </a:rPr>
                                <m:t>𝑚</m:t>
                              </m:r>
                              <m:r>
                                <a:rPr lang="en-US" sz="6000" i="1">
                                  <a:latin typeface="Cambria Math" panose="02040503050406030204" pitchFamily="18" charset="0"/>
                                  <a:ea typeface="Times New Roman" panose="02020603050405020304" pitchFamily="18" charset="0"/>
                                  <a:cs typeface="Times New Roman" panose="02020603050405020304" pitchFamily="18" charset="0"/>
                                </a:rPr>
                                <m:t>+2</m:t>
                              </m:r>
                            </m:e>
                          </m:d>
                        </m:e>
                      </m:func>
                    </m:oMath>
                  </a14:m>
                  <a:r>
                    <a:rPr lang="en-US" sz="6000" dirty="0">
                      <a:latin typeface="Times New Roman" panose="02020603050405020304" pitchFamily="18" charset="0"/>
                      <a:ea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rPr>
                    <a:t>xác</a:t>
                  </a:r>
                  <a:r>
                    <a:rPr lang="en-US" sz="6000" dirty="0">
                      <a:latin typeface="Times New Roman" panose="02020603050405020304" pitchFamily="18" charset="0"/>
                      <a:ea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rPr>
                    <a:t>định</a:t>
                  </a:r>
                  <a:r>
                    <a:rPr lang="en-US" sz="6000" dirty="0">
                      <a:latin typeface="Times New Roman" panose="02020603050405020304" pitchFamily="18" charset="0"/>
                      <a:ea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rPr>
                    <a:t>trên</a:t>
                  </a:r>
                  <a:r>
                    <a:rPr lang="en-US" sz="6000" dirty="0">
                      <a:latin typeface="Times New Roman" panose="02020603050405020304" pitchFamily="18" charset="0"/>
                      <a:ea typeface="Times New Roman" panose="02020603050405020304" pitchFamily="18" charset="0"/>
                    </a:rPr>
                    <a:t> </a:t>
                  </a:r>
                  <a14:m>
                    <m:oMath xmlns:m="http://schemas.openxmlformats.org/officeDocument/2006/math">
                      <m:d>
                        <m:dPr>
                          <m:begChr m:val=""/>
                          <m:ctrlPr>
                            <a:rPr lang="en-US" sz="60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6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6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60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6000" i="1">
                                  <a:latin typeface="Cambria Math" panose="02040503050406030204" pitchFamily="18" charset="0"/>
                                  <a:ea typeface="Times New Roman" panose="02020603050405020304" pitchFamily="18" charset="0"/>
                                  <a:cs typeface="Times New Roman" panose="02020603050405020304" pitchFamily="18" charset="0"/>
                                </a:rPr>
                                <m:t>2</m:t>
                              </m:r>
                            </m:den>
                          </m:f>
                          <m:r>
                            <a:rPr lang="en-US" sz="6000" i="1">
                              <a:latin typeface="Cambria Math" panose="02040503050406030204" pitchFamily="18" charset="0"/>
                              <a:ea typeface="Times New Roman" panose="02020603050405020304" pitchFamily="18" charset="0"/>
                              <a:cs typeface="Times New Roman" panose="02020603050405020304" pitchFamily="18" charset="0"/>
                            </a:rPr>
                            <m:t>;+</m:t>
                          </m:r>
                          <m:r>
                            <a:rPr lang="en-US" sz="6000" i="1">
                              <a:latin typeface="Cambria Math" panose="02040503050406030204" pitchFamily="18" charset="0"/>
                              <a:ea typeface="Times New Roman" panose="02020603050405020304" pitchFamily="18" charset="0"/>
                            </a:rPr>
                            <m:t>∞</m:t>
                          </m:r>
                        </m:e>
                      </m:d>
                    </m:oMath>
                  </a14:m>
                  <a:r>
                    <a:rPr lang="en-US" sz="6000" dirty="0">
                      <a:latin typeface="Times New Roman" panose="02020603050405020304" pitchFamily="18" charset="0"/>
                      <a:ea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rPr>
                    <a:t>là</a:t>
                  </a:r>
                  <a:r>
                    <a:rPr lang="vi-VN" sz="6000" dirty="0">
                      <a:latin typeface="Times New Roman" panose="02020603050405020304" pitchFamily="18" charset="0"/>
                      <a:ea typeface="Times New Roman" panose="02020603050405020304" pitchFamily="18" charset="0"/>
                    </a:rPr>
                    <a:t>.</a:t>
                  </a:r>
                  <a:r>
                    <a:rPr lang="en-US" sz="6000" dirty="0">
                      <a:latin typeface="Times New Roman" panose="02020603050405020304" pitchFamily="18" charset="0"/>
                      <a:ea typeface="Times New Roman" panose="02020603050405020304" pitchFamily="18" charset="0"/>
                    </a:rPr>
                    <a:t> </a:t>
                  </a:r>
                </a:p>
                <a:p>
                  <a:pPr algn="just" fontAlgn="base">
                    <a:spcAft>
                      <a:spcPts val="1200"/>
                    </a:spcAft>
                    <a:buClr>
                      <a:srgbClr val="0000FF"/>
                    </a:buClr>
                    <a:tabLst>
                      <a:tab pos="1259652" algn="l"/>
                    </a:tabLst>
                  </a:pPr>
                  <a:endParaRPr lang="en-US" sz="58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774907" y="1794191"/>
                  <a:ext cx="20419486" cy="2991326"/>
                </a:xfrm>
                <a:prstGeom prst="rect">
                  <a:avLst/>
                </a:prstGeom>
                <a:blipFill>
                  <a:blip r:embed="rId2"/>
                  <a:stretch>
                    <a:fillRect t="-136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300564" y="11736526"/>
                <a:ext cx="23827986" cy="1495253"/>
              </a:xfrm>
              <a:prstGeom prst="rect">
                <a:avLst/>
              </a:prstGeom>
              <a:noFill/>
            </p:spPr>
            <p:txBody>
              <a:bodyPr wrap="square" lIns="182852" tIns="91426" rIns="182852" bIns="91426" rtlCol="0">
                <a:spAutoFit/>
              </a:bodyPr>
              <a:lstStyle/>
              <a:p>
                <a:pPr marL="629794"/>
                <a14:m>
                  <m:oMath xmlns:m="http://schemas.openxmlformats.org/officeDocument/2006/math">
                    <m:r>
                      <a:rPr lang="en-US" sz="60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f>
                      <m:f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num>
                      <m:den>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den>
                    </m:f>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&lt;</m:t>
                    </m:r>
                    <m:f>
                      <m:f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den>
                    </m:f>
                    <m:r>
                      <a:rPr lang="en-US" sz="60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0&lt;</m:t>
                    </m:r>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&lt;4</m:t>
                    </m:r>
                  </m:oMath>
                </a14:m>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ℤ</m:t>
                    </m:r>
                  </m:oMath>
                </a14:m>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60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6000" i="1">
                            <a:solidFill>
                              <a:prstClr val="black"/>
                            </a:solidFill>
                            <a:latin typeface="Cambria Math"/>
                            <a:ea typeface="Times New Roman" panose="02020603050405020304" pitchFamily="18" charset="0"/>
                            <a:cs typeface="Times New Roman" panose="02020603050405020304" pitchFamily="18" charset="0"/>
                          </a:rPr>
                          <m:t>0;</m:t>
                        </m:r>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1;2;3</m:t>
                        </m:r>
                      </m:e>
                    </m:d>
                  </m:oMath>
                </a14:m>
                <a:r>
                  <a:rPr lang="en-US" sz="6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300564" y="11736526"/>
                <a:ext cx="23827986" cy="1495253"/>
              </a:xfrm>
              <a:prstGeom prst="rect">
                <a:avLst/>
              </a:prstGeom>
              <a:blipFill>
                <a:blip r:embed="rId3"/>
                <a:stretch>
                  <a:fillRect b="-9350"/>
                </a:stretch>
              </a:blipFill>
            </p:spPr>
            <p:txBody>
              <a:bodyPr/>
              <a:lstStyle/>
              <a:p>
                <a:r>
                  <a:rPr lang="en-US">
                    <a:noFill/>
                  </a:rPr>
                  <a:t> </a:t>
                </a:r>
              </a:p>
            </p:txBody>
          </p:sp>
        </mc:Fallback>
      </mc:AlternateContent>
      <p:grpSp>
        <p:nvGrpSpPr>
          <p:cNvPr id="2" name="Group 1"/>
          <p:cNvGrpSpPr/>
          <p:nvPr/>
        </p:nvGrpSpPr>
        <p:grpSpPr>
          <a:xfrm>
            <a:off x="484200" y="2713228"/>
            <a:ext cx="23751774" cy="1246722"/>
            <a:chOff x="241306" y="1096154"/>
            <a:chExt cx="10968495" cy="623361"/>
          </a:xfrm>
        </p:grpSpPr>
        <p:grpSp>
          <p:nvGrpSpPr>
            <p:cNvPr id="12" name="Group 11"/>
            <p:cNvGrpSpPr/>
            <p:nvPr/>
          </p:nvGrpSpPr>
          <p:grpSpPr>
            <a:xfrm>
              <a:off x="241306" y="1102247"/>
              <a:ext cx="2557427" cy="617268"/>
              <a:chOff x="241306" y="1102247"/>
              <a:chExt cx="2557427" cy="617268"/>
            </a:xfrm>
          </p:grpSpPr>
          <p:sp>
            <p:nvSpPr>
              <p:cNvPr id="67" name="Rectangle 66"/>
              <p:cNvSpPr/>
              <p:nvPr/>
            </p:nvSpPr>
            <p:spPr>
              <a:xfrm>
                <a:off x="531850" y="1102247"/>
                <a:ext cx="2266883"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8" name="Oval 67"/>
              <p:cNvSpPr/>
              <p:nvPr/>
            </p:nvSpPr>
            <p:spPr>
              <a:xfrm>
                <a:off x="241306" y="1161502"/>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sp>
            <p:nvSpPr>
              <p:cNvPr id="69" name="TextBox 68"/>
              <p:cNvSpPr txBox="1"/>
              <p:nvPr/>
            </p:nvSpPr>
            <p:spPr>
              <a:xfrm>
                <a:off x="893833" y="1116553"/>
                <a:ext cx="554571" cy="534538"/>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sz="6000" dirty="0">
                    <a:solidFill>
                      <a:schemeClr val="bg1"/>
                    </a:solidFill>
                  </a:rPr>
                  <a:t>4</a:t>
                </a:r>
              </a:p>
            </p:txBody>
          </p:sp>
        </p:grpSp>
        <p:grpSp>
          <p:nvGrpSpPr>
            <p:cNvPr id="16" name="Group 15"/>
            <p:cNvGrpSpPr/>
            <p:nvPr/>
          </p:nvGrpSpPr>
          <p:grpSpPr>
            <a:xfrm>
              <a:off x="3276966" y="1102247"/>
              <a:ext cx="2482793" cy="617268"/>
              <a:chOff x="2574020" y="1102247"/>
              <a:chExt cx="2482793" cy="617268"/>
            </a:xfrm>
          </p:grpSpPr>
          <p:sp>
            <p:nvSpPr>
              <p:cNvPr id="64" name="Rectangle 63"/>
              <p:cNvSpPr/>
              <p:nvPr/>
            </p:nvSpPr>
            <p:spPr>
              <a:xfrm>
                <a:off x="2802591" y="1102247"/>
                <a:ext cx="2254222"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5" name="Oval 64"/>
              <p:cNvSpPr/>
              <p:nvPr/>
            </p:nvSpPr>
            <p:spPr>
              <a:xfrm>
                <a:off x="2574020" y="1161502"/>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sp>
            <p:nvSpPr>
              <p:cNvPr id="66" name="TextBox 65"/>
              <p:cNvSpPr txBox="1"/>
              <p:nvPr/>
            </p:nvSpPr>
            <p:spPr>
              <a:xfrm>
                <a:off x="3412111" y="1140149"/>
                <a:ext cx="1317622" cy="534538"/>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sz="6000" dirty="0"/>
                  <a:t>5</a:t>
                </a:r>
              </a:p>
            </p:txBody>
          </p:sp>
        </p:grpSp>
        <p:grpSp>
          <p:nvGrpSpPr>
            <p:cNvPr id="3" name="Group 2"/>
            <p:cNvGrpSpPr/>
            <p:nvPr/>
          </p:nvGrpSpPr>
          <p:grpSpPr>
            <a:xfrm>
              <a:off x="6172189" y="1102247"/>
              <a:ext cx="2361591" cy="617268"/>
              <a:chOff x="6137897" y="1102247"/>
              <a:chExt cx="2361591" cy="617268"/>
            </a:xfrm>
          </p:grpSpPr>
          <p:sp>
            <p:nvSpPr>
              <p:cNvPr id="70" name="Rectangle 69"/>
              <p:cNvSpPr/>
              <p:nvPr/>
            </p:nvSpPr>
            <p:spPr>
              <a:xfrm>
                <a:off x="6328373" y="1102247"/>
                <a:ext cx="217111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1" name="Oval 70"/>
              <p:cNvSpPr/>
              <p:nvPr/>
            </p:nvSpPr>
            <p:spPr>
              <a:xfrm>
                <a:off x="6137897" y="1161502"/>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72" name="TextBox 71"/>
              <p:cNvSpPr txBox="1"/>
              <p:nvPr/>
            </p:nvSpPr>
            <p:spPr>
              <a:xfrm>
                <a:off x="6480753" y="1148015"/>
                <a:ext cx="1415984" cy="534538"/>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sz="6000" dirty="0"/>
                  <a:t>   </a:t>
                </a:r>
                <a:r>
                  <a:rPr lang="en-US" sz="6000" dirty="0" err="1"/>
                  <a:t>Vô</a:t>
                </a:r>
                <a:r>
                  <a:rPr lang="en-US" sz="6000" dirty="0"/>
                  <a:t> </a:t>
                </a:r>
                <a:r>
                  <a:rPr lang="en-US" sz="6000" dirty="0" err="1"/>
                  <a:t>số</a:t>
                </a:r>
                <a:r>
                  <a:rPr lang="en-US" sz="6000" dirty="0"/>
                  <a:t>.</a:t>
                </a:r>
              </a:p>
            </p:txBody>
          </p:sp>
        </p:grpSp>
        <p:grpSp>
          <p:nvGrpSpPr>
            <p:cNvPr id="11" name="Group 10"/>
            <p:cNvGrpSpPr/>
            <p:nvPr/>
          </p:nvGrpSpPr>
          <p:grpSpPr>
            <a:xfrm>
              <a:off x="8991177" y="1096154"/>
              <a:ext cx="2218624" cy="623361"/>
              <a:chOff x="8162502" y="1096154"/>
              <a:chExt cx="2218624" cy="623361"/>
            </a:xfrm>
          </p:grpSpPr>
          <p:sp>
            <p:nvSpPr>
              <p:cNvPr id="73" name="Rectangle 72"/>
              <p:cNvSpPr/>
              <p:nvPr/>
            </p:nvSpPr>
            <p:spPr>
              <a:xfrm>
                <a:off x="8434635" y="1102247"/>
                <a:ext cx="194649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4" name="Oval 73"/>
              <p:cNvSpPr/>
              <p:nvPr/>
            </p:nvSpPr>
            <p:spPr>
              <a:xfrm>
                <a:off x="8162502" y="1161502"/>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sp>
            <p:nvSpPr>
              <p:cNvPr id="75" name="TextBox 74"/>
              <p:cNvSpPr txBox="1"/>
              <p:nvPr/>
            </p:nvSpPr>
            <p:spPr>
              <a:xfrm>
                <a:off x="8854684" y="1096154"/>
                <a:ext cx="694776" cy="534538"/>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sz="6000" dirty="0"/>
                  <a:t>3</a:t>
                </a:r>
              </a:p>
            </p:txBody>
          </p:sp>
        </p:grpSp>
      </p:grpSp>
      <mc:AlternateContent xmlns:mc="http://schemas.openxmlformats.org/markup-compatibility/2006" xmlns:a14="http://schemas.microsoft.com/office/drawing/2010/main">
        <mc:Choice Requires="a14">
          <p:sp>
            <p:nvSpPr>
              <p:cNvPr id="13" name="Rectangle 12"/>
              <p:cNvSpPr/>
              <p:nvPr/>
            </p:nvSpPr>
            <p:spPr>
              <a:xfrm>
                <a:off x="4303818" y="4088362"/>
                <a:ext cx="19688510" cy="954107"/>
              </a:xfrm>
              <a:prstGeom prst="rect">
                <a:avLst/>
              </a:prstGeom>
            </p:spPr>
            <p:txBody>
              <a:bodyPr wrap="square">
                <a:spAutoFit/>
              </a:bodyPr>
              <a:lstStyle/>
              <a:p>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ĐKXĐ </a:t>
                </a:r>
                <a:r>
                  <a:rPr lang="en-US" sz="5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a:t>
                </a:r>
                <a:r>
                  <a:rPr lang="en-US" sz="5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56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log</m:t>
                        </m:r>
                      </m:fName>
                      <m:e>
                        <m:d>
                          <m:d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𝑚𝑥</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e>
                        </m:d>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e>
                    </m:func>
                  </m:oMath>
                </a14:m>
                <a:r>
                  <a:rPr lang="en-US" sz="5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𝑚𝑥</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+2&gt;0(∗)</m:t>
                    </m:r>
                  </m:oMath>
                </a14:m>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600" dirty="0"/>
              </a:p>
            </p:txBody>
          </p:sp>
        </mc:Choice>
        <mc:Fallback xmlns="">
          <p:sp>
            <p:nvSpPr>
              <p:cNvPr id="13" name="Rectangle 12"/>
              <p:cNvSpPr>
                <a:spLocks noRot="1" noChangeAspect="1" noMove="1" noResize="1" noEditPoints="1" noAdjustHandles="1" noChangeArrowheads="1" noChangeShapeType="1" noTextEdit="1"/>
              </p:cNvSpPr>
              <p:nvPr/>
            </p:nvSpPr>
            <p:spPr>
              <a:xfrm>
                <a:off x="4303818" y="4088362"/>
                <a:ext cx="19688510" cy="954107"/>
              </a:xfrm>
              <a:prstGeom prst="rect">
                <a:avLst/>
              </a:prstGeom>
              <a:blipFill>
                <a:blip r:embed="rId4"/>
                <a:stretch>
                  <a:fillRect l="-1703" t="-19872" b="-378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85034" y="5130360"/>
                <a:ext cx="8046298" cy="954107"/>
              </a:xfrm>
              <a:prstGeom prst="rect">
                <a:avLst/>
              </a:prstGeom>
            </p:spPr>
            <p:txBody>
              <a:bodyPr wrap="square">
                <a:spAutoFit/>
              </a:bodyPr>
              <a:lstStyle/>
              <a:p>
                <a:pPr marL="629794"/>
                <a:r>
                  <a:rPr lang="en-US" sz="5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Trường </a:t>
                </a:r>
                <a:r>
                  <a:rPr lang="en-US" sz="5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5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sz="5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85034" y="5130360"/>
                <a:ext cx="8046298" cy="954107"/>
              </a:xfrm>
              <a:prstGeom prst="rect">
                <a:avLst/>
              </a:prstGeom>
              <a:blipFill>
                <a:blip r:embed="rId5"/>
                <a:stretch>
                  <a:fillRect t="-17949" b="-39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85033" y="6059136"/>
                <a:ext cx="21219152" cy="1382045"/>
              </a:xfrm>
              <a:prstGeom prst="rect">
                <a:avLst/>
              </a:prstGeom>
            </p:spPr>
            <p:txBody>
              <a:bodyPr wrap="square">
                <a:spAutoFit/>
              </a:bodyPr>
              <a:lstStyle/>
              <a:p>
                <a:pPr marL="629794"/>
                <a14:m>
                  <m:oMath xmlns:m="http://schemas.openxmlformats.org/officeDocument/2006/math">
                    <m:d>
                      <m:d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d>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⇔2&gt;0</m:t>
                    </m:r>
                  </m:oMath>
                </a14:m>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den>
                        </m:f>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d>
                  </m:oMath>
                </a14:m>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5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85033" y="6059136"/>
                <a:ext cx="21219152" cy="1382045"/>
              </a:xfrm>
              <a:prstGeom prst="rect">
                <a:avLst/>
              </a:prstGeom>
              <a:blipFill>
                <a:blip r:embed="rId6"/>
                <a:stretch>
                  <a:fillRect b="-110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64590" y="7343645"/>
                <a:ext cx="13122247" cy="1315681"/>
              </a:xfrm>
              <a:prstGeom prst="rect">
                <a:avLst/>
              </a:prstGeom>
            </p:spPr>
            <p:txBody>
              <a:bodyPr wrap="none">
                <a:spAutoFit/>
              </a:bodyPr>
              <a:lstStyle/>
              <a:p>
                <a:pPr marL="629794"/>
                <a:r>
                  <a:rPr lang="en-US" sz="5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Trường </a:t>
                </a:r>
                <a:r>
                  <a:rPr lang="en-US" sz="5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5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&gt;0</m:t>
                    </m:r>
                  </m:oMath>
                </a14:m>
                <a:r>
                  <a:rPr lang="en-US" sz="5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e>
                    </m:d>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&gt;</m:t>
                    </m:r>
                    <m:f>
                      <m:f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num>
                      <m:den>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den>
                    </m:f>
                  </m:oMath>
                </a14:m>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64590" y="7343645"/>
                <a:ext cx="13122247" cy="1315681"/>
              </a:xfrm>
              <a:prstGeom prst="rect">
                <a:avLst/>
              </a:prstGeom>
              <a:blipFill>
                <a:blip r:embed="rId7"/>
                <a:stretch>
                  <a:fillRect t="-930" r="-1579" b="-134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79965" y="8752047"/>
                <a:ext cx="15748286" cy="1382045"/>
              </a:xfrm>
              <a:prstGeom prst="rect">
                <a:avLst/>
              </a:prstGeom>
            </p:spPr>
            <p:txBody>
              <a:bodyPr wrap="none">
                <a:spAutoFit/>
              </a:bodyPr>
              <a:lstStyle/>
              <a:p>
                <a:pPr marL="629794"/>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Suy </a:t>
                </a:r>
                <a:r>
                  <a:rPr lang="en-US" sz="5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hàm</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𝐷</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num>
                          <m:den>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den>
                        </m:f>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d>
                  </m:oMath>
                </a14:m>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79965" y="8752047"/>
                <a:ext cx="15748286" cy="1382045"/>
              </a:xfrm>
              <a:prstGeom prst="rect">
                <a:avLst/>
              </a:prstGeom>
              <a:blipFill>
                <a:blip r:embed="rId8"/>
                <a:stretch>
                  <a:fillRect r="-1200" b="-115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28596" y="10252551"/>
                <a:ext cx="18136055" cy="1382045"/>
              </a:xfrm>
              <a:prstGeom prst="rect">
                <a:avLst/>
              </a:prstGeom>
            </p:spPr>
            <p:txBody>
              <a:bodyPr wrap="none">
                <a:spAutoFit/>
              </a:bodyPr>
              <a:lstStyle/>
              <a:p>
                <a:pPr marL="629794"/>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Do </a:t>
                </a:r>
                <a:r>
                  <a:rPr lang="en-US" sz="5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hàm</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56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log</m:t>
                        </m:r>
                      </m:fName>
                      <m:e>
                        <m:d>
                          <m:d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𝑚𝑥</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e>
                        </m:d>
                      </m:e>
                    </m:func>
                  </m:oMath>
                </a14:m>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den>
                        </m:f>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d>
                  </m:oMath>
                </a14:m>
                <a:endParaRPr lang="en-US" sz="5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28596" y="10252551"/>
                <a:ext cx="18136055" cy="1382045"/>
              </a:xfrm>
              <a:prstGeom prst="rect">
                <a:avLst/>
              </a:prstGeom>
              <a:blipFill>
                <a:blip r:embed="rId9"/>
                <a:stretch>
                  <a:fillRect b="-11013"/>
                </a:stretch>
              </a:blipFill>
            </p:spPr>
            <p:txBody>
              <a:bodyPr/>
              <a:lstStyle/>
              <a:p>
                <a:r>
                  <a:rPr lang="en-US">
                    <a:noFill/>
                  </a:rPr>
                  <a:t> </a:t>
                </a:r>
              </a:p>
            </p:txBody>
          </p:sp>
        </mc:Fallback>
      </mc:AlternateContent>
      <p:sp>
        <p:nvSpPr>
          <p:cNvPr id="50" name="Oval 49">
            <a:extLst>
              <a:ext uri="{FF2B5EF4-FFF2-40B4-BE49-F238E27FC236}">
                <a16:creationId xmlns:a16="http://schemas.microsoft.com/office/drawing/2014/main" id="{7B2DC5A7-2AC2-4635-8E37-0BD3A3EC92AE}"/>
              </a:ext>
            </a:extLst>
          </p:cNvPr>
          <p:cNvSpPr/>
          <p:nvPr/>
        </p:nvSpPr>
        <p:spPr>
          <a:xfrm>
            <a:off x="510339" y="2762826"/>
            <a:ext cx="1092232"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rtlCol="0" anchor="ctr"/>
          <a:lstStyle/>
          <a:p>
            <a:pPr algn="ctr"/>
            <a:r>
              <a:rPr lang="en-US" sz="6400" b="1">
                <a:latin typeface="Tahoma" pitchFamily="34" charset="0"/>
                <a:ea typeface="Tahoma" pitchFamily="34" charset="0"/>
                <a:cs typeface="Tahoma" pitchFamily="34" charset="0"/>
              </a:rPr>
              <a:t>A </a:t>
            </a:r>
            <a:endParaRPr lang="en-US" sz="6400" dirty="0"/>
          </a:p>
        </p:txBody>
      </p:sp>
    </p:spTree>
    <p:extLst>
      <p:ext uri="{BB962C8B-B14F-4D97-AF65-F5344CB8AC3E}">
        <p14:creationId xmlns:p14="http://schemas.microsoft.com/office/powerpoint/2010/main" val="381498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50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1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50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1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50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1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500"/>
                                  </p:stCondLst>
                                  <p:childTnLst>
                                    <p:set>
                                      <p:cBhvr>
                                        <p:cTn id="41" dur="1" fill="hold">
                                          <p:stCondLst>
                                            <p:cond delay="0"/>
                                          </p:stCondLst>
                                        </p:cTn>
                                        <p:tgtEl>
                                          <p:spTgt spid="88"/>
                                        </p:tgtEl>
                                        <p:attrNameLst>
                                          <p:attrName>style.visibility</p:attrName>
                                        </p:attrNameLst>
                                      </p:cBhvr>
                                      <p:to>
                                        <p:strVal val="visible"/>
                                      </p:to>
                                    </p:set>
                                    <p:animEffect transition="in" filter="wipe(left)">
                                      <p:cBhvr>
                                        <p:cTn id="42" dur="10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500"/>
                                  </p:stCondLst>
                                  <p:childTnLst>
                                    <p:set>
                                      <p:cBhvr>
                                        <p:cTn id="46" dur="1" fill="hold">
                                          <p:stCondLst>
                                            <p:cond delay="0"/>
                                          </p:stCondLst>
                                        </p:cTn>
                                        <p:tgtEl>
                                          <p:spTgt spid="50"/>
                                        </p:tgtEl>
                                        <p:attrNameLst>
                                          <p:attrName>style.visibility</p:attrName>
                                        </p:attrNameLst>
                                      </p:cBhvr>
                                      <p:to>
                                        <p:strVal val="visible"/>
                                      </p:to>
                                    </p:set>
                                    <p:animEffect transition="in" filter="wipe(down)">
                                      <p:cBhvr>
                                        <p:cTn id="47"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3" grpId="0"/>
      <p:bldP spid="14" grpId="0"/>
      <p:bldP spid="15" grpId="0"/>
      <p:bldP spid="17" grpId="0"/>
      <p:bldP spid="18" grpId="0"/>
      <p:bldP spid="19" grpId="0"/>
      <p:bldP spid="5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5703" y="152401"/>
            <a:ext cx="24137790" cy="3840302"/>
            <a:chOff x="534987" y="1794191"/>
            <a:chExt cx="23659406" cy="3220443"/>
          </a:xfrm>
        </p:grpSpPr>
        <p:grpSp>
          <p:nvGrpSpPr>
            <p:cNvPr id="6" name="Group 5"/>
            <p:cNvGrpSpPr/>
            <p:nvPr/>
          </p:nvGrpSpPr>
          <p:grpSpPr>
            <a:xfrm>
              <a:off x="534987" y="1858091"/>
              <a:ext cx="23575105" cy="1808762"/>
              <a:chOff x="534987" y="1636252"/>
              <a:chExt cx="23575105" cy="1808762"/>
            </a:xfrm>
          </p:grpSpPr>
          <p:sp>
            <p:nvSpPr>
              <p:cNvPr id="8" name="Rounded Rectangle 7"/>
              <p:cNvSpPr/>
              <p:nvPr/>
            </p:nvSpPr>
            <p:spPr bwMode="auto">
              <a:xfrm>
                <a:off x="755649" y="1636252"/>
                <a:ext cx="23354443" cy="1808762"/>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p>
            </p:txBody>
          </p:sp>
          <p:grpSp>
            <p:nvGrpSpPr>
              <p:cNvPr id="9" name="Group 8"/>
              <p:cNvGrpSpPr/>
              <p:nvPr/>
            </p:nvGrpSpPr>
            <p:grpSpPr>
              <a:xfrm>
                <a:off x="534987" y="1647866"/>
                <a:ext cx="3505200" cy="1176337"/>
                <a:chOff x="534987" y="1647866"/>
                <a:chExt cx="3505200" cy="1176337"/>
              </a:xfrm>
            </p:grpSpPr>
            <p:sp>
              <p:nvSpPr>
                <p:cNvPr id="10"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sp>
              <p:nvSpPr>
                <p:cNvPr id="11" name="Pentagon 10"/>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grpSp>
              <p:nvGrpSpPr>
                <p:cNvPr id="12" name="Group 11"/>
                <p:cNvGrpSpPr/>
                <p:nvPr/>
              </p:nvGrpSpPr>
              <p:grpSpPr bwMode="auto">
                <a:xfrm>
                  <a:off x="683775" y="1836907"/>
                  <a:ext cx="582199" cy="537956"/>
                  <a:chOff x="7440266" y="3398551"/>
                  <a:chExt cx="757238" cy="765175"/>
                </a:xfrm>
                <a:solidFill>
                  <a:schemeClr val="bg1">
                    <a:lumMod val="95000"/>
                  </a:schemeClr>
                </a:solidFill>
              </p:grpSpPr>
              <p:sp>
                <p:nvSpPr>
                  <p:cNvPr id="15" name="Freeform 14"/>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16" name="Freeform 15"/>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17" name="Freeform 16"/>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18" name="Rectangle 17"/>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19" name="Rectangle 18"/>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20" name="Rectangle 19"/>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21" name="Rectangle 20"/>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13" name="Chevron 12"/>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14" name="TextBox 13"/>
                <p:cNvSpPr txBox="1">
                  <a:spLocks noChangeArrowheads="1"/>
                </p:cNvSpPr>
                <p:nvPr/>
              </p:nvSpPr>
              <p:spPr bwMode="auto">
                <a:xfrm>
                  <a:off x="1418631" y="1653394"/>
                  <a:ext cx="2509573" cy="8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32</a:t>
                  </a:r>
                </a:p>
              </p:txBody>
            </p:sp>
          </p:grpSp>
        </p:grpSp>
        <mc:AlternateContent xmlns:mc="http://schemas.openxmlformats.org/markup-compatibility/2006" xmlns:a14="http://schemas.microsoft.com/office/drawing/2010/main">
          <mc:Choice Requires="a14">
            <p:sp>
              <p:nvSpPr>
                <p:cNvPr id="7" name="Rectangle 6"/>
                <p:cNvSpPr/>
                <p:nvPr/>
              </p:nvSpPr>
              <p:spPr>
                <a:xfrm>
                  <a:off x="3774907" y="1794191"/>
                  <a:ext cx="20419486" cy="32204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365778" tIns="182890" rIns="365778" bIns="182890">
                  <a:spAutoFit/>
                </a:bodyPr>
                <a:lstStyle/>
                <a:p>
                  <a:pPr defTabSz="0">
                    <a:tabLst>
                      <a:tab pos="0" algn="l"/>
                    </a:tabLst>
                  </a:pPr>
                  <a:r>
                    <a:rPr lang="it-IT" sz="6600" dirty="0">
                      <a:solidFill>
                        <a:prstClr val="black"/>
                      </a:solidFill>
                      <a:latin typeface="Times New Roman" panose="02020603050405020304" pitchFamily="18" charset="0"/>
                      <a:ea typeface="Times New Roman" panose="02020603050405020304" pitchFamily="18" charset="0"/>
                    </a:rPr>
                    <a:t>Cho hàm số </a:t>
                  </a:r>
                  <a14:m>
                    <m:oMath xmlns:m="http://schemas.openxmlformats.org/officeDocument/2006/math">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it-IT"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𝑙𝑛</m:t>
                          </m:r>
                        </m:fName>
                        <m:e>
                          <m:f>
                            <m:fPr>
                              <m:ctrlP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it-IT"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it-IT"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den>
                          </m:f>
                        </m:e>
                      </m:func>
                      <m:r>
                        <a:rPr lang="it-IT"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it-IT" sz="6600" dirty="0">
                      <a:solidFill>
                        <a:prstClr val="black"/>
                      </a:solidFill>
                      <a:latin typeface="Times New Roman" panose="02020603050405020304" pitchFamily="18" charset="0"/>
                      <a:ea typeface="Times New Roman" panose="02020603050405020304" pitchFamily="18" charset="0"/>
                    </a:rPr>
                    <a:t> Hệ thức nào sau đây đúng?</a:t>
                  </a:r>
                  <a:endParaRPr lang="en-US" sz="6600" dirty="0">
                    <a:solidFill>
                      <a:prstClr val="black"/>
                    </a:solidFill>
                  </a:endParaRPr>
                </a:p>
                <a:p>
                  <a:pPr defTabSz="0">
                    <a:tabLst>
                      <a:tab pos="0" algn="l"/>
                    </a:tabLst>
                  </a:pPr>
                  <a:r>
                    <a:rPr lang="en-US" sz="6600" dirty="0">
                      <a:latin typeface="Times New Roman" panose="02020603050405020304" pitchFamily="18" charset="0"/>
                      <a:ea typeface="Times New Roman" panose="02020603050405020304" pitchFamily="18" charset="0"/>
                    </a:rPr>
                    <a:t> </a:t>
                  </a:r>
                </a:p>
                <a:p>
                  <a:pPr algn="just" fontAlgn="base">
                    <a:spcAft>
                      <a:spcPts val="1200"/>
                    </a:spcAft>
                    <a:buClr>
                      <a:srgbClr val="0000FF"/>
                    </a:buClr>
                    <a:tabLst>
                      <a:tab pos="1259652" algn="l"/>
                    </a:tabLst>
                  </a:pPr>
                  <a:endParaRPr lang="en-US" sz="6600" dirty="0">
                    <a:latin typeface="Times New Roman" panose="02020603050405020304" pitchFamily="18" charset="0"/>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774907" y="1794191"/>
                  <a:ext cx="20419486" cy="3220443"/>
                </a:xfrm>
                <a:prstGeom prst="rect">
                  <a:avLst/>
                </a:prstGeom>
                <a:blipFill>
                  <a:blip r:embed="rId2"/>
                  <a:stretch>
                    <a:fillRect l="-7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40" name="Group 39"/>
          <p:cNvGrpSpPr/>
          <p:nvPr/>
        </p:nvGrpSpPr>
        <p:grpSpPr>
          <a:xfrm>
            <a:off x="267380" y="2438398"/>
            <a:ext cx="24040430" cy="2400682"/>
            <a:chOff x="247181" y="1501338"/>
            <a:chExt cx="12020215" cy="1200341"/>
          </a:xfrm>
        </p:grpSpPr>
        <p:grpSp>
          <p:nvGrpSpPr>
            <p:cNvPr id="41" name="Group 40"/>
            <p:cNvGrpSpPr/>
            <p:nvPr/>
          </p:nvGrpSpPr>
          <p:grpSpPr>
            <a:xfrm>
              <a:off x="247181" y="1501343"/>
              <a:ext cx="3090381" cy="914402"/>
              <a:chOff x="5537206" y="1557991"/>
              <a:chExt cx="3079904" cy="850065"/>
            </a:xfrm>
          </p:grpSpPr>
          <p:sp>
            <p:nvSpPr>
              <p:cNvPr id="54" name="Rectangle 53"/>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5537206" y="1770503"/>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6" name="TextBox 55"/>
                  <p:cNvSpPr txBox="1"/>
                  <p:nvPr/>
                </p:nvSpPr>
                <p:spPr>
                  <a:xfrm>
                    <a:off x="6199939" y="1770513"/>
                    <a:ext cx="2417170" cy="472101"/>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it-IT"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it-IT"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r>
                          <a:rPr lang="it-IT"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sup>
                        </m:sSup>
                      </m:oMath>
                    </a14:m>
                    <a:r>
                      <a:rPr lang="it-IT"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6000" dirty="0">
                      <a:latin typeface="Times New Roman" pitchFamily="18" charset="0"/>
                      <a:cs typeface="Times New Roman" pitchFamily="18"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6199939" y="1770513"/>
                    <a:ext cx="2417170" cy="472101"/>
                  </a:xfrm>
                  <a:prstGeom prst="rect">
                    <a:avLst/>
                  </a:prstGeom>
                  <a:blipFill>
                    <a:blip r:embed="rId3"/>
                    <a:stretch>
                      <a:fillRect t="-17964" r="-3141" b="-39521"/>
                    </a:stretch>
                  </a:blipFill>
                </p:spPr>
                <p:txBody>
                  <a:bodyPr/>
                  <a:lstStyle/>
                  <a:p>
                    <a:r>
                      <a:rPr lang="en-US">
                        <a:noFill/>
                      </a:rPr>
                      <a:t> </a:t>
                    </a:r>
                  </a:p>
                </p:txBody>
              </p:sp>
            </mc:Fallback>
          </mc:AlternateContent>
        </p:grpSp>
        <p:grpSp>
          <p:nvGrpSpPr>
            <p:cNvPr id="42" name="Group 41"/>
            <p:cNvGrpSpPr/>
            <p:nvPr/>
          </p:nvGrpSpPr>
          <p:grpSpPr>
            <a:xfrm>
              <a:off x="3163101" y="1501344"/>
              <a:ext cx="3207453" cy="914401"/>
              <a:chOff x="5537206" y="1557992"/>
              <a:chExt cx="3196579" cy="850064"/>
            </a:xfrm>
          </p:grpSpPr>
          <p:sp>
            <p:nvSpPr>
              <p:cNvPr id="51" name="Rectangle 50"/>
              <p:cNvSpPr/>
              <p:nvPr/>
            </p:nvSpPr>
            <p:spPr>
              <a:xfrm>
                <a:off x="5898597"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3" name="TextBox 52"/>
                  <p:cNvSpPr txBox="1"/>
                  <p:nvPr/>
                </p:nvSpPr>
                <p:spPr>
                  <a:xfrm>
                    <a:off x="6258140" y="1735089"/>
                    <a:ext cx="2475645" cy="472101"/>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sup>
                        </m:sSup>
                        <m:r>
                          <a:rPr lang="it-IT"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it-IT"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it-IT"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6000" dirty="0">
                      <a:latin typeface="Times New Roman" pitchFamily="18" charset="0"/>
                      <a:cs typeface="Times New Roman" pitchFamily="18"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258140" y="1735089"/>
                    <a:ext cx="2475645" cy="472101"/>
                  </a:xfrm>
                  <a:prstGeom prst="rect">
                    <a:avLst/>
                  </a:prstGeom>
                  <a:blipFill>
                    <a:blip r:embed="rId4"/>
                    <a:stretch>
                      <a:fillRect t="-18675" r="-613" b="-40361"/>
                    </a:stretch>
                  </a:blipFill>
                </p:spPr>
                <p:txBody>
                  <a:bodyPr/>
                  <a:lstStyle/>
                  <a:p>
                    <a:r>
                      <a:rPr lang="en-US">
                        <a:noFill/>
                      </a:rPr>
                      <a:t> </a:t>
                    </a:r>
                  </a:p>
                </p:txBody>
              </p:sp>
            </mc:Fallback>
          </mc:AlternateContent>
        </p:grpSp>
        <p:grpSp>
          <p:nvGrpSpPr>
            <p:cNvPr id="43" name="Group 42"/>
            <p:cNvGrpSpPr/>
            <p:nvPr/>
          </p:nvGrpSpPr>
          <p:grpSpPr>
            <a:xfrm>
              <a:off x="6079021" y="1501343"/>
              <a:ext cx="3090381" cy="914402"/>
              <a:chOff x="5537206" y="1557992"/>
              <a:chExt cx="3079904" cy="850064"/>
            </a:xfrm>
          </p:grpSpPr>
          <p:sp>
            <p:nvSpPr>
              <p:cNvPr id="48" name="Rectangle 47"/>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9" name="Oval 48"/>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50" name="TextBox 49"/>
                  <p:cNvSpPr txBox="1"/>
                  <p:nvPr/>
                </p:nvSpPr>
                <p:spPr>
                  <a:xfrm>
                    <a:off x="6081471" y="1751361"/>
                    <a:ext cx="2460795" cy="472100"/>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sup>
                        </m:sSup>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6000" dirty="0">
                      <a:latin typeface="Times New Roman" pitchFamily="18" charset="0"/>
                      <a:cs typeface="Times New Roman"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6081471" y="1751361"/>
                    <a:ext cx="2460795" cy="472100"/>
                  </a:xfrm>
                  <a:prstGeom prst="rect">
                    <a:avLst/>
                  </a:prstGeom>
                  <a:blipFill>
                    <a:blip r:embed="rId5"/>
                    <a:stretch>
                      <a:fillRect t="-17964" r="-1358" b="-39521"/>
                    </a:stretch>
                  </a:blipFill>
                </p:spPr>
                <p:txBody>
                  <a:bodyPr/>
                  <a:lstStyle/>
                  <a:p>
                    <a:r>
                      <a:rPr lang="en-US">
                        <a:noFill/>
                      </a:rPr>
                      <a:t> </a:t>
                    </a:r>
                  </a:p>
                </p:txBody>
              </p:sp>
            </mc:Fallback>
          </mc:AlternateContent>
        </p:grpSp>
        <p:grpSp>
          <p:nvGrpSpPr>
            <p:cNvPr id="44" name="Group 43"/>
            <p:cNvGrpSpPr/>
            <p:nvPr/>
          </p:nvGrpSpPr>
          <p:grpSpPr>
            <a:xfrm>
              <a:off x="8994942" y="1501338"/>
              <a:ext cx="3272454" cy="1200341"/>
              <a:chOff x="5537206" y="1557992"/>
              <a:chExt cx="3261360" cy="1115888"/>
            </a:xfrm>
          </p:grpSpPr>
          <p:sp>
            <p:nvSpPr>
              <p:cNvPr id="45" name="Rectangle 44"/>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6" name="Oval 45"/>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47" name="TextBox 46"/>
                  <p:cNvSpPr txBox="1"/>
                  <p:nvPr/>
                </p:nvSpPr>
                <p:spPr>
                  <a:xfrm>
                    <a:off x="6081471" y="1772595"/>
                    <a:ext cx="2717095" cy="901285"/>
                  </a:xfrm>
                  <a:prstGeom prst="rect">
                    <a:avLst/>
                  </a:prstGeom>
                  <a:noFill/>
                </p:spPr>
                <p:txBody>
                  <a:bodyPr wrap="square" rtlCol="0">
                    <a:spAutoFit/>
                  </a:bodyPr>
                  <a:lstStyle>
                    <a:defPPr>
                      <a:defRPr lang="vi-VN"/>
                    </a:defPPr>
                    <a:lvl1pPr>
                      <a:defRPr sz="3200" i="1">
                        <a:solidFill>
                          <a:schemeClr val="bg1"/>
                        </a:solidFill>
                      </a:defRPr>
                    </a:lvl1pPr>
                  </a:lstStyle>
                  <a:p>
                    <a:pPr lvl="0"/>
                    <a14:m>
                      <m:oMath xmlns:m="http://schemas.openxmlformats.org/officeDocument/2006/math">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sup>
                        </m:sSup>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6000" b="1" dirty="0">
                        <a:solidFill>
                          <a:srgbClr val="FF0000"/>
                        </a:solidFill>
                      </a:rPr>
                      <a:t> </a:t>
                    </a:r>
                  </a:p>
                  <a:p>
                    <a:endParaRPr lang="en-US" sz="6000" dirty="0">
                      <a:latin typeface="Times New Roman" pitchFamily="18" charset="0"/>
                      <a:cs typeface="Times New Roman"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6081471" y="1772595"/>
                    <a:ext cx="2717095" cy="901285"/>
                  </a:xfrm>
                  <a:prstGeom prst="rect">
                    <a:avLst/>
                  </a:prstGeom>
                  <a:blipFill>
                    <a:blip r:embed="rId6"/>
                    <a:stretch>
                      <a:fillRect t="-10692"/>
                    </a:stretch>
                  </a:blipFill>
                </p:spPr>
                <p:txBody>
                  <a:bodyPr/>
                  <a:lstStyle/>
                  <a:p>
                    <a:r>
                      <a:rPr lang="en-US">
                        <a:noFill/>
                      </a:rPr>
                      <a:t> </a:t>
                    </a:r>
                  </a:p>
                </p:txBody>
              </p:sp>
            </mc:Fallback>
          </mc:AlternateContent>
        </p:grpSp>
      </p:grpSp>
      <p:grpSp>
        <p:nvGrpSpPr>
          <p:cNvPr id="75" name="Group 74"/>
          <p:cNvGrpSpPr/>
          <p:nvPr/>
        </p:nvGrpSpPr>
        <p:grpSpPr>
          <a:xfrm>
            <a:off x="550523" y="4495800"/>
            <a:ext cx="23869000" cy="7071648"/>
            <a:chOff x="203200" y="3636277"/>
            <a:chExt cx="11934500" cy="4715301"/>
          </a:xfrm>
        </p:grpSpPr>
        <p:sp>
          <p:nvSpPr>
            <p:cNvPr id="76" name="Rounded Rectangle 75"/>
            <p:cNvSpPr/>
            <p:nvPr/>
          </p:nvSpPr>
          <p:spPr>
            <a:xfrm>
              <a:off x="210716" y="3933943"/>
              <a:ext cx="11926984" cy="441763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77" name="Group 76"/>
            <p:cNvGrpSpPr/>
            <p:nvPr/>
          </p:nvGrpSpPr>
          <p:grpSpPr>
            <a:xfrm>
              <a:off x="203200" y="3636277"/>
              <a:ext cx="2342697" cy="768933"/>
              <a:chOff x="1275608" y="6239450"/>
              <a:chExt cx="4592536" cy="1397113"/>
            </a:xfrm>
          </p:grpSpPr>
          <p:sp>
            <p:nvSpPr>
              <p:cNvPr id="78" name="Freeform 20"/>
              <p:cNvSpPr>
                <a:spLocks/>
              </p:cNvSpPr>
              <p:nvPr/>
            </p:nvSpPr>
            <p:spPr bwMode="auto">
              <a:xfrm rot="16200000" flipV="1">
                <a:off x="3175315" y="4943733"/>
                <a:ext cx="1313768"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182880" tIns="91440" rIns="182880" bIns="91440" numCol="1" anchor="t" anchorCtr="0" compatLnSpc="1">
                <a:prstTxWarp prst="textNoShape">
                  <a:avLst/>
                </a:prstTxWarp>
              </a:bodyPr>
              <a:lstStyle/>
              <a:p>
                <a:endParaRPr lang="en-US" sz="6000"/>
              </a:p>
            </p:txBody>
          </p:sp>
          <p:sp>
            <p:nvSpPr>
              <p:cNvPr id="79" name="TextBox 78"/>
              <p:cNvSpPr txBox="1"/>
              <p:nvPr/>
            </p:nvSpPr>
            <p:spPr>
              <a:xfrm>
                <a:off x="2187353" y="6239450"/>
                <a:ext cx="2633702" cy="1230499"/>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80" name="Round Diagonal Corner Rectangle 79"/>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81" name="Freeform 80"/>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182880" tIns="91440" rIns="182880" bIns="91440" numCol="1" anchor="t" anchorCtr="0" compatLnSpc="1">
                <a:prstTxWarp prst="textNoShape">
                  <a:avLst/>
                </a:prstTxWarp>
              </a:bodyPr>
              <a:lstStyle/>
              <a:p>
                <a:endParaRPr lang="en-US" sz="6000"/>
              </a:p>
            </p:txBody>
          </p:sp>
        </p:grpSp>
      </p:grpSp>
      <mc:AlternateContent xmlns:mc="http://schemas.openxmlformats.org/markup-compatibility/2006" xmlns:a14="http://schemas.microsoft.com/office/drawing/2010/main">
        <mc:Choice Requires="a14">
          <p:sp>
            <p:nvSpPr>
              <p:cNvPr id="82" name="Rectangle 81"/>
              <p:cNvSpPr/>
              <p:nvPr/>
            </p:nvSpPr>
            <p:spPr>
              <a:xfrm>
                <a:off x="917456" y="5928960"/>
                <a:ext cx="22628454" cy="1597340"/>
              </a:xfrm>
              <a:prstGeom prst="rect">
                <a:avLst/>
              </a:prstGeom>
            </p:spPr>
            <p:txBody>
              <a:bodyPr wrap="square" lIns="91422" tIns="45710" rIns="91422" bIns="45710">
                <a:spAutoFit/>
              </a:bodyPr>
              <a:lstStyle/>
              <a:p>
                <a:pPr marL="629794">
                  <a:lnSpc>
                    <a:spcPct val="115000"/>
                  </a:lnSpc>
                </a:pPr>
                <a:r>
                  <a:rPr lang="en-US" sz="6000" dirty="0">
                    <a:latin typeface="Times New Roman" pitchFamily="18" charset="0"/>
                    <a:ea typeface="Times New Roman" pitchFamily="18" charset="0"/>
                    <a:cs typeface="Times New Roman" pitchFamily="18" charset="0"/>
                  </a:rPr>
                  <a:t>Ta </a:t>
                </a:r>
                <a:r>
                  <a:rPr lang="en-US" sz="6000" dirty="0" err="1">
                    <a:latin typeface="Times New Roman" pitchFamily="18" charset="0"/>
                    <a:ea typeface="Times New Roman" pitchFamily="18" charset="0"/>
                    <a:cs typeface="Times New Roman" pitchFamily="18" charset="0"/>
                  </a:rPr>
                  <a:t>có</a:t>
                </a:r>
                <a:r>
                  <a:rPr lang="en-US" sz="6000" dirty="0">
                    <a:latin typeface="Times New Roman" pitchFamily="18" charset="0"/>
                    <a:ea typeface="Times New Roman" pitchFamily="18" charset="0"/>
                    <a:cs typeface="Times New Roman" pitchFamily="18" charset="0"/>
                  </a:rPr>
                  <a:t> </a:t>
                </a:r>
                <a14:m>
                  <m:oMath xmlns:m="http://schemas.openxmlformats.org/officeDocument/2006/math">
                    <m:r>
                      <a:rPr lang="en-US" sz="6000" i="1">
                        <a:latin typeface="Cambria Math" panose="02040503050406030204" pitchFamily="18" charset="0"/>
                        <a:ea typeface="Times New Roman" panose="02020603050405020304" pitchFamily="18" charset="0"/>
                        <a:cs typeface="Times New Roman" panose="02020603050405020304" pitchFamily="18" charset="0"/>
                      </a:rPr>
                      <m:t>𝑦</m:t>
                    </m:r>
                    <m:r>
                      <a:rPr lang="en-US" sz="6000"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60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6000" i="1">
                            <a:latin typeface="Cambria Math" panose="02040503050406030204" pitchFamily="18" charset="0"/>
                            <a:ea typeface="Times New Roman" panose="02020603050405020304" pitchFamily="18" charset="0"/>
                            <a:cs typeface="Times New Roman" panose="02020603050405020304" pitchFamily="18" charset="0"/>
                          </a:rPr>
                          <m:t>𝑙𝑛</m:t>
                        </m:r>
                      </m:fName>
                      <m:e>
                        <m:f>
                          <m:fPr>
                            <m:ctrlPr>
                              <a:rPr lang="en-US" sz="6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60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6000" i="1">
                                <a:latin typeface="Cambria Math" panose="02040503050406030204" pitchFamily="18" charset="0"/>
                                <a:ea typeface="Times New Roman" panose="02020603050405020304" pitchFamily="18" charset="0"/>
                                <a:cs typeface="Times New Roman" panose="02020603050405020304" pitchFamily="18" charset="0"/>
                              </a:rPr>
                              <m:t>𝑥</m:t>
                            </m:r>
                            <m:r>
                              <a:rPr lang="en-US" sz="6000" i="1">
                                <a:latin typeface="Cambria Math" panose="02040503050406030204" pitchFamily="18" charset="0"/>
                                <a:ea typeface="Times New Roman" panose="02020603050405020304" pitchFamily="18" charset="0"/>
                                <a:cs typeface="Times New Roman" panose="02020603050405020304" pitchFamily="18" charset="0"/>
                              </a:rPr>
                              <m:t>+1</m:t>
                            </m:r>
                          </m:den>
                        </m:f>
                      </m:e>
                    </m:func>
                    <m:r>
                      <a:rPr lang="en-US" sz="6000" i="1">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6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6000" i="1">
                            <a:latin typeface="Cambria Math" panose="02040503050406030204" pitchFamily="18" charset="0"/>
                            <a:ea typeface="Times New Roman" panose="02020603050405020304" pitchFamily="18" charset="0"/>
                            <a:cs typeface="Times New Roman" panose="02020603050405020304" pitchFamily="18" charset="0"/>
                          </a:rPr>
                          <m:t>𝑦</m:t>
                        </m:r>
                      </m:e>
                      <m:sup>
                        <m:r>
                          <a:rPr lang="en-US" sz="6000"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6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6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60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6000" i="1">
                            <a:latin typeface="Cambria Math" panose="02040503050406030204" pitchFamily="18" charset="0"/>
                            <a:ea typeface="Times New Roman" panose="02020603050405020304" pitchFamily="18" charset="0"/>
                            <a:cs typeface="Times New Roman" panose="02020603050405020304" pitchFamily="18" charset="0"/>
                          </a:rPr>
                          <m:t>𝑥</m:t>
                        </m:r>
                        <m:r>
                          <a:rPr lang="en-US" sz="6000" i="1">
                            <a:latin typeface="Cambria Math" panose="02040503050406030204" pitchFamily="18" charset="0"/>
                            <a:ea typeface="Times New Roman" panose="02020603050405020304" pitchFamily="18" charset="0"/>
                            <a:cs typeface="Times New Roman" panose="02020603050405020304" pitchFamily="18" charset="0"/>
                          </a:rPr>
                          <m:t>+1</m:t>
                        </m:r>
                      </m:den>
                    </m:f>
                    <m:r>
                      <a:rPr lang="en-US" sz="6000"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6000" dirty="0">
                  <a:latin typeface="Times New Roman" pitchFamily="18" charset="0"/>
                  <a:ea typeface="Calibri" panose="020F0502020204030204" pitchFamily="34" charset="0"/>
                  <a:cs typeface="Times New Roman" pitchFamily="18" charset="0"/>
                </a:endParaRPr>
              </a:p>
            </p:txBody>
          </p:sp>
        </mc:Choice>
        <mc:Fallback xmlns="">
          <p:sp>
            <p:nvSpPr>
              <p:cNvPr id="82" name="Rectangle 81"/>
              <p:cNvSpPr>
                <a:spLocks noRot="1" noChangeAspect="1" noMove="1" noResize="1" noEditPoints="1" noAdjustHandles="1" noChangeArrowheads="1" noChangeShapeType="1" noTextEdit="1"/>
              </p:cNvSpPr>
              <p:nvPr/>
            </p:nvSpPr>
            <p:spPr>
              <a:xfrm>
                <a:off x="917456" y="5928960"/>
                <a:ext cx="22628454" cy="1597340"/>
              </a:xfrm>
              <a:prstGeom prst="rect">
                <a:avLst/>
              </a:prstGeom>
              <a:blipFill>
                <a:blip r:embed="rId7"/>
                <a:stretch>
                  <a:fillRect b="-118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81205" y="7387960"/>
                <a:ext cx="16250474" cy="1970668"/>
              </a:xfrm>
              <a:prstGeom prst="rect">
                <a:avLst/>
              </a:prstGeom>
            </p:spPr>
            <p:txBody>
              <a:bodyPr wrap="none">
                <a:spAutoFit/>
              </a:bodyPr>
              <a:lstStyle/>
              <a:p>
                <a:pPr marL="629794">
                  <a:lnSpc>
                    <a:spcPct val="115000"/>
                  </a:lnSpc>
                </a:pPr>
                <a14:m>
                  <m:oMathPara xmlns:m="http://schemas.openxmlformats.org/officeDocument/2006/math">
                    <m:oMathParaPr>
                      <m:jc m:val="centerGroup"/>
                    </m:oMathParaPr>
                    <m:oMath xmlns:m="http://schemas.openxmlformats.org/officeDocument/2006/math">
                      <m:r>
                        <a:rPr lang="en-US" sz="5600" i="1">
                          <a:latin typeface="Cambria Math" panose="02040503050406030204" pitchFamily="18" charset="0"/>
                          <a:ea typeface="Times New Roman" panose="02020603050405020304" pitchFamily="18" charset="0"/>
                          <a:cs typeface="Cambria Math" panose="02040503050406030204" pitchFamily="18" charset="0"/>
                        </a:rPr>
                        <m:t>⇒</m:t>
                      </m:r>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cs typeface="Times New Roman" panose="02020603050405020304" pitchFamily="18" charset="0"/>
                            </a:rPr>
                            <m:t>𝑦</m:t>
                          </m:r>
                        </m:e>
                        <m:sup>
                          <m:r>
                            <a:rPr lang="en-US" sz="5600"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5600" i="1">
                          <a:latin typeface="Cambria Math" panose="02040503050406030204" pitchFamily="18" charset="0"/>
                          <a:ea typeface="Times New Roman" panose="02020603050405020304" pitchFamily="18" charset="0"/>
                          <a:cs typeface="Times New Roman" panose="02020603050405020304" pitchFamily="18" charset="0"/>
                        </a:rPr>
                        <m:t>+1=−</m:t>
                      </m:r>
                      <m:f>
                        <m:f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latin typeface="Cambria Math" panose="02040503050406030204" pitchFamily="18" charset="0"/>
                              <a:ea typeface="Times New Roman" panose="02020603050405020304" pitchFamily="18" charset="0"/>
                              <a:cs typeface="Times New Roman" panose="02020603050405020304" pitchFamily="18" charset="0"/>
                            </a:rPr>
                            <m:t>+1</m:t>
                          </m:r>
                        </m:den>
                      </m:f>
                      <m:r>
                        <a:rPr lang="en-US" sz="5600" i="1">
                          <a:latin typeface="Cambria Math" panose="02040503050406030204" pitchFamily="18" charset="0"/>
                          <a:ea typeface="Times New Roman" panose="02020603050405020304" pitchFamily="18" charset="0"/>
                          <a:cs typeface="Times New Roman" panose="02020603050405020304" pitchFamily="18" charset="0"/>
                        </a:rPr>
                        <m:t>+1=</m:t>
                      </m:r>
                      <m:f>
                        <m:f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56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latin typeface="Cambria Math" panose="02040503050406030204" pitchFamily="18" charset="0"/>
                              <a:ea typeface="Times New Roman" panose="02020603050405020304" pitchFamily="18" charset="0"/>
                              <a:cs typeface="Times New Roman" panose="02020603050405020304" pitchFamily="18" charset="0"/>
                            </a:rPr>
                            <m:t>+1</m:t>
                          </m:r>
                        </m:den>
                      </m:f>
                      <m:r>
                        <a:rPr lang="en-US" sz="56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cs typeface="Times New Roman" panose="02020603050405020304" pitchFamily="18" charset="0"/>
                            </a:rPr>
                            <m:t>𝑒</m:t>
                          </m:r>
                        </m:e>
                        <m:sup>
                          <m:func>
                            <m:func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latin typeface="Cambria Math" panose="02040503050406030204" pitchFamily="18" charset="0"/>
                                  <a:ea typeface="Times New Roman" panose="02020603050405020304" pitchFamily="18" charset="0"/>
                                  <a:cs typeface="Times New Roman" panose="02020603050405020304" pitchFamily="18" charset="0"/>
                                </a:rPr>
                                <m:t>𝑙𝑛</m:t>
                              </m:r>
                            </m:fName>
                            <m:e>
                              <m:f>
                                <m:f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56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latin typeface="Cambria Math" panose="02040503050406030204" pitchFamily="18" charset="0"/>
                                      <a:ea typeface="Times New Roman" panose="02020603050405020304" pitchFamily="18" charset="0"/>
                                      <a:cs typeface="Times New Roman" panose="02020603050405020304" pitchFamily="18" charset="0"/>
                                    </a:rPr>
                                    <m:t>+1</m:t>
                                  </m:r>
                                </m:den>
                              </m:f>
                            </m:e>
                          </m:func>
                        </m:sup>
                      </m:sSup>
                      <m:r>
                        <a:rPr lang="en-US" sz="56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5600" i="1">
                              <a:latin typeface="Cambria Math" panose="02040503050406030204" pitchFamily="18" charset="0"/>
                              <a:ea typeface="Times New Roman" panose="02020603050405020304" pitchFamily="18" charset="0"/>
                              <a:cs typeface="Times New Roman" panose="02020603050405020304" pitchFamily="18" charset="0"/>
                            </a:rPr>
                            <m:t>𝑦</m:t>
                          </m:r>
                        </m:sup>
                      </m:sSup>
                      <m:r>
                        <a:rPr lang="en-US" sz="5600" i="1">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5600" dirty="0">
                  <a:latin typeface="Times New Roman" pitchFamily="18" charset="0"/>
                  <a:ea typeface="Calibri" panose="020F0502020204030204" pitchFamily="34"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1205" y="7387960"/>
                <a:ext cx="16250474" cy="1970668"/>
              </a:xfrm>
              <a:prstGeom prst="rect">
                <a:avLst/>
              </a:prstGeom>
              <a:blipFill>
                <a:blip r:embed="rId8"/>
                <a:stretch>
                  <a:fillRect/>
                </a:stretch>
              </a:blipFill>
            </p:spPr>
            <p:txBody>
              <a:bodyPr/>
              <a:lstStyle/>
              <a:p>
                <a:r>
                  <a:rPr lang="en-US">
                    <a:noFill/>
                  </a:rPr>
                  <a:t> </a:t>
                </a:r>
              </a:p>
            </p:txBody>
          </p:sp>
        </mc:Fallback>
      </mc:AlternateContent>
      <p:sp>
        <p:nvSpPr>
          <p:cNvPr id="57" name="Oval 56"/>
          <p:cNvSpPr/>
          <p:nvPr/>
        </p:nvSpPr>
        <p:spPr>
          <a:xfrm>
            <a:off x="267380" y="2919286"/>
            <a:ext cx="1088530"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rtlCol="0" anchor="ctr"/>
          <a:lstStyle/>
          <a:p>
            <a:pPr algn="ctr"/>
            <a:r>
              <a:rPr lang="en-US" sz="6400" b="1" dirty="0">
                <a:latin typeface="Tahoma" pitchFamily="34" charset="0"/>
                <a:cs typeface="Tahoma" pitchFamily="34" charset="0"/>
              </a:rPr>
              <a:t>A</a:t>
            </a:r>
            <a:endParaRPr lang="en-US" sz="6400" dirty="0"/>
          </a:p>
        </p:txBody>
      </p:sp>
    </p:spTree>
    <p:extLst>
      <p:ext uri="{BB962C8B-B14F-4D97-AF65-F5344CB8AC3E}">
        <p14:creationId xmlns:p14="http://schemas.microsoft.com/office/powerpoint/2010/main" val="6111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wipe(left)">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left)">
                                      <p:cBhvr>
                                        <p:cTn id="2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2" grpId="0"/>
      <p:bldP spid="5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5703" y="152401"/>
            <a:ext cx="24137790" cy="3416340"/>
            <a:chOff x="534987" y="1794191"/>
            <a:chExt cx="23659406" cy="2864913"/>
          </a:xfrm>
        </p:grpSpPr>
        <p:grpSp>
          <p:nvGrpSpPr>
            <p:cNvPr id="6" name="Group 5"/>
            <p:cNvGrpSpPr/>
            <p:nvPr/>
          </p:nvGrpSpPr>
          <p:grpSpPr>
            <a:xfrm>
              <a:off x="534987" y="1858091"/>
              <a:ext cx="23575105" cy="1808762"/>
              <a:chOff x="534987" y="1636252"/>
              <a:chExt cx="23575105" cy="1808762"/>
            </a:xfrm>
          </p:grpSpPr>
          <p:sp>
            <p:nvSpPr>
              <p:cNvPr id="8" name="Rounded Rectangle 7"/>
              <p:cNvSpPr/>
              <p:nvPr/>
            </p:nvSpPr>
            <p:spPr bwMode="auto">
              <a:xfrm>
                <a:off x="755649" y="1636252"/>
                <a:ext cx="23354443" cy="1808762"/>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p>
            </p:txBody>
          </p:sp>
          <p:grpSp>
            <p:nvGrpSpPr>
              <p:cNvPr id="9" name="Group 8"/>
              <p:cNvGrpSpPr/>
              <p:nvPr/>
            </p:nvGrpSpPr>
            <p:grpSpPr>
              <a:xfrm>
                <a:off x="534987" y="1647866"/>
                <a:ext cx="3505200" cy="1176337"/>
                <a:chOff x="534987" y="1647866"/>
                <a:chExt cx="3505200" cy="1176337"/>
              </a:xfrm>
            </p:grpSpPr>
            <p:sp>
              <p:nvSpPr>
                <p:cNvPr id="10"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sp>
              <p:nvSpPr>
                <p:cNvPr id="11" name="Pentagon 10"/>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grpSp>
              <p:nvGrpSpPr>
                <p:cNvPr id="12" name="Group 11"/>
                <p:cNvGrpSpPr/>
                <p:nvPr/>
              </p:nvGrpSpPr>
              <p:grpSpPr bwMode="auto">
                <a:xfrm>
                  <a:off x="683775" y="1836907"/>
                  <a:ext cx="582199" cy="537956"/>
                  <a:chOff x="7440266" y="3398551"/>
                  <a:chExt cx="757238" cy="765175"/>
                </a:xfrm>
                <a:solidFill>
                  <a:schemeClr val="bg1">
                    <a:lumMod val="95000"/>
                  </a:schemeClr>
                </a:solidFill>
              </p:grpSpPr>
              <p:sp>
                <p:nvSpPr>
                  <p:cNvPr id="15" name="Freeform 14"/>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16" name="Freeform 15"/>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17" name="Freeform 16"/>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18" name="Rectangle 17"/>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19" name="Rectangle 18"/>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20" name="Rectangle 19"/>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21" name="Rectangle 20"/>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13" name="Chevron 12"/>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14" name="TextBox 13"/>
                <p:cNvSpPr txBox="1">
                  <a:spLocks noChangeArrowheads="1"/>
                </p:cNvSpPr>
                <p:nvPr/>
              </p:nvSpPr>
              <p:spPr bwMode="auto">
                <a:xfrm>
                  <a:off x="1418631" y="1653394"/>
                  <a:ext cx="2509573" cy="8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33</a:t>
                  </a:r>
                </a:p>
              </p:txBody>
            </p:sp>
          </p:grpSp>
        </p:grpSp>
        <mc:AlternateContent xmlns:mc="http://schemas.openxmlformats.org/markup-compatibility/2006" xmlns:a14="http://schemas.microsoft.com/office/drawing/2010/main">
          <mc:Choice Requires="a14">
            <p:sp>
              <p:nvSpPr>
                <p:cNvPr id="7" name="Rectangle 6"/>
                <p:cNvSpPr/>
                <p:nvPr/>
              </p:nvSpPr>
              <p:spPr>
                <a:xfrm>
                  <a:off x="3774907" y="1794191"/>
                  <a:ext cx="20419486" cy="28649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365778" tIns="182890" rIns="365778" bIns="182890">
                  <a:spAutoFit/>
                </a:bodyPr>
                <a:lstStyle/>
                <a:p>
                  <a:pPr defTabSz="0">
                    <a:tabLst>
                      <a:tab pos="0" algn="l"/>
                    </a:tabLst>
                  </a:pPr>
                  <a:r>
                    <a:rPr lang="en-US" sz="6600" dirty="0">
                      <a:solidFill>
                        <a:prstClr val="black"/>
                      </a:solidFill>
                      <a:latin typeface="Times New Roman" panose="02020603050405020304" pitchFamily="18" charset="0"/>
                      <a:ea typeface="Times New Roman" panose="02020603050405020304" pitchFamily="18" charset="0"/>
                    </a:rPr>
                    <a:t>Cho </a:t>
                  </a:r>
                  <a:r>
                    <a:rPr lang="en-US" sz="6600" dirty="0" err="1">
                      <a:solidFill>
                        <a:prstClr val="black"/>
                      </a:solidFill>
                      <a:latin typeface="Times New Roman" panose="02020603050405020304" pitchFamily="18" charset="0"/>
                      <a:ea typeface="Times New Roman" panose="02020603050405020304" pitchFamily="18" charset="0"/>
                    </a:rPr>
                    <a:t>hàm</a:t>
                  </a:r>
                  <a:r>
                    <a:rPr lang="en-US" sz="6600" dirty="0">
                      <a:solidFill>
                        <a:prstClr val="black"/>
                      </a:solidFill>
                      <a:latin typeface="Times New Roman" panose="02020603050405020304" pitchFamily="18" charset="0"/>
                      <a:ea typeface="Times New Roman" panose="02020603050405020304" pitchFamily="18" charset="0"/>
                    </a:rPr>
                    <a:t> </a:t>
                  </a:r>
                  <a:r>
                    <a:rPr lang="en-US" sz="6600" dirty="0" err="1">
                      <a:solidFill>
                        <a:prstClr val="black"/>
                      </a:solidFill>
                      <a:latin typeface="Times New Roman" panose="02020603050405020304" pitchFamily="18" charset="0"/>
                      <a:ea typeface="Times New Roman" panose="02020603050405020304" pitchFamily="18" charset="0"/>
                    </a:rPr>
                    <a:t>số</a:t>
                  </a:r>
                  <a:r>
                    <a:rPr lang="en-US" sz="6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func>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6600" dirty="0">
                      <a:solidFill>
                        <a:prstClr val="black"/>
                      </a:solidFill>
                      <a:latin typeface="Times New Roman" panose="02020603050405020304" pitchFamily="18" charset="0"/>
                      <a:ea typeface="Times New Roman" panose="02020603050405020304" pitchFamily="18" charset="0"/>
                    </a:rPr>
                    <a:t>. </a:t>
                  </a:r>
                  <a:r>
                    <a:rPr lang="en-US" sz="6600" dirty="0" err="1">
                      <a:solidFill>
                        <a:prstClr val="black"/>
                      </a:solidFill>
                      <a:latin typeface="Times New Roman" panose="02020603050405020304" pitchFamily="18" charset="0"/>
                      <a:ea typeface="Times New Roman" panose="02020603050405020304" pitchFamily="18" charset="0"/>
                    </a:rPr>
                    <a:t>Tính</a:t>
                  </a:r>
                  <a:r>
                    <a:rPr lang="en-US" sz="6600" dirty="0">
                      <a:solidFill>
                        <a:prstClr val="black"/>
                      </a:solidFill>
                      <a:latin typeface="Times New Roman" panose="02020603050405020304" pitchFamily="18" charset="0"/>
                      <a:ea typeface="Times New Roman" panose="02020603050405020304" pitchFamily="18" charset="0"/>
                    </a:rPr>
                    <a:t> m </a:t>
                  </a:r>
                  <a:r>
                    <a:rPr lang="en-US" sz="6600" dirty="0" err="1">
                      <a:solidFill>
                        <a:prstClr val="black"/>
                      </a:solidFill>
                      <a:latin typeface="Times New Roman" panose="02020603050405020304" pitchFamily="18" charset="0"/>
                      <a:ea typeface="Times New Roman" panose="02020603050405020304" pitchFamily="18" charset="0"/>
                    </a:rPr>
                    <a:t>để</a:t>
                  </a:r>
                  <a:r>
                    <a:rPr lang="en-US" sz="6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6</m:t>
                      </m:r>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𝑚𝑦</m:t>
                          </m:r>
                        </m:fName>
                        <m:e>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func>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6600" dirty="0">
                      <a:solidFill>
                        <a:prstClr val="black"/>
                      </a:solidFill>
                      <a:latin typeface="Times New Roman" panose="02020603050405020304" pitchFamily="18" charset="0"/>
                      <a:ea typeface="Times New Roman" panose="02020603050405020304" pitchFamily="18" charset="0"/>
                    </a:rPr>
                    <a:t> </a:t>
                  </a:r>
                  <a:r>
                    <a:rPr lang="en-US" sz="6600" dirty="0" err="1">
                      <a:solidFill>
                        <a:prstClr val="black"/>
                      </a:solidFill>
                      <a:latin typeface="Times New Roman" panose="02020603050405020304" pitchFamily="18" charset="0"/>
                      <a:ea typeface="Times New Roman" panose="02020603050405020304" pitchFamily="18" charset="0"/>
                    </a:rPr>
                    <a:t>với</a:t>
                  </a:r>
                  <a:r>
                    <a:rPr lang="en-US" sz="6600" dirty="0">
                      <a:solidFill>
                        <a:prstClr val="black"/>
                      </a:solidFill>
                      <a:latin typeface="Times New Roman" panose="02020603050405020304" pitchFamily="18" charset="0"/>
                      <a:ea typeface="Times New Roman" panose="02020603050405020304" pitchFamily="18" charset="0"/>
                    </a:rPr>
                    <a:t> </a:t>
                  </a:r>
                  <a:r>
                    <a:rPr lang="en-US" sz="6600" dirty="0" err="1">
                      <a:solidFill>
                        <a:prstClr val="black"/>
                      </a:solidFill>
                      <a:latin typeface="Times New Roman" panose="02020603050405020304" pitchFamily="18" charset="0"/>
                      <a:ea typeface="Times New Roman" panose="02020603050405020304" pitchFamily="18" charset="0"/>
                    </a:rPr>
                    <a:t>mọi</a:t>
                  </a:r>
                  <a:r>
                    <a:rPr lang="en-US" sz="6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6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ℝ</m:t>
                      </m:r>
                    </m:oMath>
                  </a14:m>
                  <a:r>
                    <a:rPr lang="en-US" sz="6600" dirty="0">
                      <a:solidFill>
                        <a:prstClr val="black"/>
                      </a:solidFill>
                      <a:latin typeface="Times New Roman" panose="02020603050405020304" pitchFamily="18" charset="0"/>
                      <a:ea typeface="Times New Roman" panose="02020603050405020304" pitchFamily="18" charset="0"/>
                    </a:rPr>
                    <a:t>:</a:t>
                  </a:r>
                  <a:r>
                    <a:rPr lang="en-US" sz="6600" dirty="0">
                      <a:latin typeface="Times New Roman" panose="02020603050405020304" pitchFamily="18" charset="0"/>
                      <a:ea typeface="Times New Roman" panose="02020603050405020304" pitchFamily="18" charset="0"/>
                    </a:rPr>
                    <a:t> </a:t>
                  </a:r>
                </a:p>
                <a:p>
                  <a:pPr algn="just" fontAlgn="base">
                    <a:spcAft>
                      <a:spcPts val="1200"/>
                    </a:spcAft>
                    <a:buClr>
                      <a:srgbClr val="0000FF"/>
                    </a:buClr>
                    <a:tabLst>
                      <a:tab pos="1259652" algn="l"/>
                    </a:tabLst>
                  </a:pPr>
                  <a:endParaRPr lang="en-US" sz="6600" dirty="0">
                    <a:latin typeface="Times New Roman" panose="02020603050405020304" pitchFamily="18" charset="0"/>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774907" y="1794191"/>
                  <a:ext cx="20419486" cy="2864913"/>
                </a:xfrm>
                <a:prstGeom prst="rect">
                  <a:avLst/>
                </a:prstGeom>
                <a:blipFill>
                  <a:blip r:embed="rId3"/>
                  <a:stretch>
                    <a:fillRect l="-702" t="-21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40" name="Group 39"/>
          <p:cNvGrpSpPr/>
          <p:nvPr/>
        </p:nvGrpSpPr>
        <p:grpSpPr>
          <a:xfrm>
            <a:off x="267380" y="2438396"/>
            <a:ext cx="24040430" cy="2400682"/>
            <a:chOff x="247181" y="1501337"/>
            <a:chExt cx="12020215" cy="1200341"/>
          </a:xfrm>
        </p:grpSpPr>
        <p:grpSp>
          <p:nvGrpSpPr>
            <p:cNvPr id="41" name="Group 40"/>
            <p:cNvGrpSpPr/>
            <p:nvPr/>
          </p:nvGrpSpPr>
          <p:grpSpPr>
            <a:xfrm>
              <a:off x="247181" y="1501343"/>
              <a:ext cx="3090381" cy="914402"/>
              <a:chOff x="5537206" y="1557991"/>
              <a:chExt cx="3079904" cy="850065"/>
            </a:xfrm>
          </p:grpSpPr>
          <p:sp>
            <p:nvSpPr>
              <p:cNvPr id="54" name="Rectangle 53"/>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5537206" y="1770503"/>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6" name="TextBox 55"/>
                  <p:cNvSpPr txBox="1"/>
                  <p:nvPr/>
                </p:nvSpPr>
                <p:spPr>
                  <a:xfrm>
                    <a:off x="6199939" y="1770513"/>
                    <a:ext cx="2417170" cy="472101"/>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func>
                          <m:func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fName>
                          <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func>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−30</m:t>
                        </m:r>
                      </m:oMath>
                    </a14:m>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6000" dirty="0">
                      <a:latin typeface="Times New Roman" pitchFamily="18" charset="0"/>
                      <a:cs typeface="Times New Roman" pitchFamily="18"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6199939" y="1770513"/>
                    <a:ext cx="2417170" cy="472101"/>
                  </a:xfrm>
                  <a:prstGeom prst="rect">
                    <a:avLst/>
                  </a:prstGeom>
                  <a:blipFill>
                    <a:blip r:embed="rId4"/>
                    <a:stretch>
                      <a:fillRect t="-17964" b="-39521"/>
                    </a:stretch>
                  </a:blipFill>
                </p:spPr>
                <p:txBody>
                  <a:bodyPr/>
                  <a:lstStyle/>
                  <a:p>
                    <a:r>
                      <a:rPr lang="en-US">
                        <a:noFill/>
                      </a:rPr>
                      <a:t> </a:t>
                    </a:r>
                  </a:p>
                </p:txBody>
              </p:sp>
            </mc:Fallback>
          </mc:AlternateContent>
        </p:grpSp>
        <p:grpSp>
          <p:nvGrpSpPr>
            <p:cNvPr id="42" name="Group 41"/>
            <p:cNvGrpSpPr/>
            <p:nvPr/>
          </p:nvGrpSpPr>
          <p:grpSpPr>
            <a:xfrm>
              <a:off x="3163101" y="1501344"/>
              <a:ext cx="3207453" cy="914401"/>
              <a:chOff x="5537206" y="1557992"/>
              <a:chExt cx="3196579" cy="850064"/>
            </a:xfrm>
          </p:grpSpPr>
          <p:sp>
            <p:nvSpPr>
              <p:cNvPr id="51" name="Rectangle 50"/>
              <p:cNvSpPr/>
              <p:nvPr/>
            </p:nvSpPr>
            <p:spPr>
              <a:xfrm>
                <a:off x="5898597"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3" name="TextBox 52"/>
                  <p:cNvSpPr txBox="1"/>
                  <p:nvPr/>
                </p:nvSpPr>
                <p:spPr>
                  <a:xfrm>
                    <a:off x="6258140" y="1735089"/>
                    <a:ext cx="2475645" cy="472101"/>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func>
                          <m:func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fName>
                          <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func>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−34</m:t>
                        </m:r>
                      </m:oMath>
                    </a14:m>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6000" dirty="0">
                      <a:latin typeface="Times New Roman" pitchFamily="18" charset="0"/>
                      <a:cs typeface="Times New Roman" pitchFamily="18"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258140" y="1735089"/>
                    <a:ext cx="2475645" cy="472101"/>
                  </a:xfrm>
                  <a:prstGeom prst="rect">
                    <a:avLst/>
                  </a:prstGeom>
                  <a:blipFill>
                    <a:blip r:embed="rId5"/>
                    <a:stretch>
                      <a:fillRect t="-18675" b="-40361"/>
                    </a:stretch>
                  </a:blipFill>
                </p:spPr>
                <p:txBody>
                  <a:bodyPr/>
                  <a:lstStyle/>
                  <a:p>
                    <a:r>
                      <a:rPr lang="en-US">
                        <a:noFill/>
                      </a:rPr>
                      <a:t> </a:t>
                    </a:r>
                  </a:p>
                </p:txBody>
              </p:sp>
            </mc:Fallback>
          </mc:AlternateContent>
        </p:grpSp>
        <p:grpSp>
          <p:nvGrpSpPr>
            <p:cNvPr id="43" name="Group 42"/>
            <p:cNvGrpSpPr/>
            <p:nvPr/>
          </p:nvGrpSpPr>
          <p:grpSpPr>
            <a:xfrm>
              <a:off x="6079021" y="1501343"/>
              <a:ext cx="3090381" cy="914402"/>
              <a:chOff x="5537206" y="1557992"/>
              <a:chExt cx="3079904" cy="850064"/>
            </a:xfrm>
          </p:grpSpPr>
          <p:sp>
            <p:nvSpPr>
              <p:cNvPr id="48" name="Rectangle 47"/>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9" name="Oval 48"/>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50" name="TextBox 49"/>
                  <p:cNvSpPr txBox="1"/>
                  <p:nvPr/>
                </p:nvSpPr>
                <p:spPr>
                  <a:xfrm>
                    <a:off x="6081471" y="1751361"/>
                    <a:ext cx="2460795" cy="472100"/>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func>
                          <m:func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fName>
                          <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func>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30</m:t>
                        </m:r>
                      </m:oMath>
                    </a14:m>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6000" b="1" dirty="0">
                      <a:latin typeface="Times New Roman" pitchFamily="18" charset="0"/>
                      <a:cs typeface="Times New Roman"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6081471" y="1751361"/>
                    <a:ext cx="2460795" cy="472100"/>
                  </a:xfrm>
                  <a:prstGeom prst="rect">
                    <a:avLst/>
                  </a:prstGeom>
                  <a:blipFill>
                    <a:blip r:embed="rId6"/>
                    <a:stretch>
                      <a:fillRect t="-17964" b="-39521"/>
                    </a:stretch>
                  </a:blipFill>
                </p:spPr>
                <p:txBody>
                  <a:bodyPr/>
                  <a:lstStyle/>
                  <a:p>
                    <a:r>
                      <a:rPr lang="en-US">
                        <a:noFill/>
                      </a:rPr>
                      <a:t> </a:t>
                    </a:r>
                  </a:p>
                </p:txBody>
              </p:sp>
            </mc:Fallback>
          </mc:AlternateContent>
        </p:grpSp>
        <p:grpSp>
          <p:nvGrpSpPr>
            <p:cNvPr id="44" name="Group 43"/>
            <p:cNvGrpSpPr/>
            <p:nvPr/>
          </p:nvGrpSpPr>
          <p:grpSpPr>
            <a:xfrm>
              <a:off x="8994942" y="1501337"/>
              <a:ext cx="3272454" cy="1200341"/>
              <a:chOff x="5537206" y="1557992"/>
              <a:chExt cx="3261360" cy="1115888"/>
            </a:xfrm>
          </p:grpSpPr>
          <p:sp>
            <p:nvSpPr>
              <p:cNvPr id="45" name="Rectangle 44"/>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6" name="Oval 45"/>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47" name="TextBox 46"/>
                  <p:cNvSpPr txBox="1"/>
                  <p:nvPr/>
                </p:nvSpPr>
                <p:spPr>
                  <a:xfrm>
                    <a:off x="6081471" y="1772595"/>
                    <a:ext cx="2717095" cy="901285"/>
                  </a:xfrm>
                  <a:prstGeom prst="rect">
                    <a:avLst/>
                  </a:prstGeom>
                  <a:noFill/>
                </p:spPr>
                <p:txBody>
                  <a:bodyPr wrap="square" rtlCol="0">
                    <a:spAutoFit/>
                  </a:bodyPr>
                  <a:lstStyle>
                    <a:defPPr>
                      <a:defRPr lang="vi-VN"/>
                    </a:defPPr>
                    <a:lvl1pPr>
                      <a:defRPr sz="3200" i="1">
                        <a:solidFill>
                          <a:schemeClr val="bg1"/>
                        </a:solidFill>
                      </a:defRPr>
                    </a:lvl1pPr>
                  </a:lstStyle>
                  <a:p>
                    <a:pPr lvl="0"/>
                    <a14:m>
                      <m:oMath xmlns:m="http://schemas.openxmlformats.org/officeDocument/2006/math">
                        <m:func>
                          <m:func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fName>
                          <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func>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34</m:t>
                        </m:r>
                      </m:oMath>
                    </a14:m>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sz="6000" dirty="0">
                      <a:latin typeface="Times New Roman" pitchFamily="18" charset="0"/>
                      <a:cs typeface="Times New Roman"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6081471" y="1772595"/>
                    <a:ext cx="2717095" cy="901285"/>
                  </a:xfrm>
                  <a:prstGeom prst="rect">
                    <a:avLst/>
                  </a:prstGeom>
                  <a:blipFill>
                    <a:blip r:embed="rId7"/>
                    <a:stretch>
                      <a:fillRect t="-9748"/>
                    </a:stretch>
                  </a:blipFill>
                </p:spPr>
                <p:txBody>
                  <a:bodyPr/>
                  <a:lstStyle/>
                  <a:p>
                    <a:r>
                      <a:rPr lang="en-US">
                        <a:noFill/>
                      </a:rPr>
                      <a:t> </a:t>
                    </a:r>
                  </a:p>
                </p:txBody>
              </p:sp>
            </mc:Fallback>
          </mc:AlternateContent>
        </p:grpSp>
      </p:grpSp>
      <p:grpSp>
        <p:nvGrpSpPr>
          <p:cNvPr id="75" name="Group 74"/>
          <p:cNvGrpSpPr/>
          <p:nvPr/>
        </p:nvGrpSpPr>
        <p:grpSpPr>
          <a:xfrm>
            <a:off x="550523" y="4267200"/>
            <a:ext cx="23869000" cy="7071648"/>
            <a:chOff x="203200" y="3636277"/>
            <a:chExt cx="11934500" cy="4715301"/>
          </a:xfrm>
        </p:grpSpPr>
        <p:sp>
          <p:nvSpPr>
            <p:cNvPr id="76" name="Rounded Rectangle 75"/>
            <p:cNvSpPr/>
            <p:nvPr/>
          </p:nvSpPr>
          <p:spPr>
            <a:xfrm>
              <a:off x="210716" y="3933943"/>
              <a:ext cx="11926984" cy="441763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77" name="Group 76"/>
            <p:cNvGrpSpPr/>
            <p:nvPr/>
          </p:nvGrpSpPr>
          <p:grpSpPr>
            <a:xfrm>
              <a:off x="203200" y="3636277"/>
              <a:ext cx="2342697" cy="768933"/>
              <a:chOff x="1275608" y="6239450"/>
              <a:chExt cx="4592536" cy="1397113"/>
            </a:xfrm>
          </p:grpSpPr>
          <p:sp>
            <p:nvSpPr>
              <p:cNvPr id="78" name="Freeform 20"/>
              <p:cNvSpPr>
                <a:spLocks/>
              </p:cNvSpPr>
              <p:nvPr/>
            </p:nvSpPr>
            <p:spPr bwMode="auto">
              <a:xfrm rot="16200000" flipV="1">
                <a:off x="3175315" y="4943733"/>
                <a:ext cx="1313768"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182880" tIns="91440" rIns="182880" bIns="91440" numCol="1" anchor="t" anchorCtr="0" compatLnSpc="1">
                <a:prstTxWarp prst="textNoShape">
                  <a:avLst/>
                </a:prstTxWarp>
              </a:bodyPr>
              <a:lstStyle/>
              <a:p>
                <a:endParaRPr lang="en-US" sz="6000"/>
              </a:p>
            </p:txBody>
          </p:sp>
          <p:sp>
            <p:nvSpPr>
              <p:cNvPr id="79" name="TextBox 78"/>
              <p:cNvSpPr txBox="1"/>
              <p:nvPr/>
            </p:nvSpPr>
            <p:spPr>
              <a:xfrm>
                <a:off x="2187353" y="6239450"/>
                <a:ext cx="2633702" cy="1230499"/>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80" name="Round Diagonal Corner Rectangle 79"/>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81" name="Freeform 80"/>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182880" tIns="91440" rIns="182880" bIns="91440" numCol="1" anchor="t" anchorCtr="0" compatLnSpc="1">
                <a:prstTxWarp prst="textNoShape">
                  <a:avLst/>
                </a:prstTxWarp>
              </a:bodyPr>
              <a:lstStyle/>
              <a:p>
                <a:endParaRPr lang="en-US" sz="6000"/>
              </a:p>
            </p:txBody>
          </p:sp>
        </p:grpSp>
      </p:grpSp>
      <mc:AlternateContent xmlns:mc="http://schemas.openxmlformats.org/markup-compatibility/2006" xmlns:a14="http://schemas.microsoft.com/office/drawing/2010/main">
        <mc:Choice Requires="a14">
          <p:sp>
            <p:nvSpPr>
              <p:cNvPr id="82" name="Rectangle 81"/>
              <p:cNvSpPr/>
              <p:nvPr/>
            </p:nvSpPr>
            <p:spPr>
              <a:xfrm>
                <a:off x="813496" y="9150501"/>
                <a:ext cx="22628454" cy="1085533"/>
              </a:xfrm>
              <a:prstGeom prst="rect">
                <a:avLst/>
              </a:prstGeom>
            </p:spPr>
            <p:txBody>
              <a:bodyPr wrap="square" lIns="91422" tIns="45710" rIns="91422" bIns="45710">
                <a:spAutoFit/>
              </a:bodyPr>
              <a:lstStyle/>
              <a:p>
                <a:pPr marL="401240">
                  <a:lnSpc>
                    <a:spcPct val="115000"/>
                  </a:lnSpc>
                </a:pPr>
                <a14:m>
                  <m:oMath xmlns:m="http://schemas.openxmlformats.org/officeDocument/2006/math">
                    <m:r>
                      <a:rPr lang="en-US" sz="6000" i="1">
                        <a:latin typeface="Cambria Math" panose="02040503050406030204" pitchFamily="18" charset="0"/>
                        <a:ea typeface="Times New Roman" panose="02020603050405020304" pitchFamily="18" charset="0"/>
                        <a:cs typeface="Times New Roman" panose="02020603050405020304" pitchFamily="18" charset="0"/>
                      </a:rPr>
                      <m:t>=30</m:t>
                    </m:r>
                    <m:sSup>
                      <m:sSupPr>
                        <m:ctrlPr>
                          <a:rPr lang="en-US" sz="6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60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6000" i="1">
                            <a:latin typeface="Cambria Math" panose="02040503050406030204" pitchFamily="18" charset="0"/>
                            <a:ea typeface="Times New Roman" panose="02020603050405020304" pitchFamily="18" charset="0"/>
                            <a:cs typeface="Times New Roman" panose="02020603050405020304" pitchFamily="18" charset="0"/>
                          </a:rPr>
                          <m:t>3</m:t>
                        </m:r>
                        <m:r>
                          <a:rPr lang="en-US" sz="6000" i="1">
                            <a:latin typeface="Cambria Math" panose="02040503050406030204" pitchFamily="18" charset="0"/>
                            <a:ea typeface="Times New Roman" panose="02020603050405020304" pitchFamily="18" charset="0"/>
                            <a:cs typeface="Times New Roman" panose="02020603050405020304" pitchFamily="18" charset="0"/>
                          </a:rPr>
                          <m:t>𝑥</m:t>
                        </m:r>
                      </m:sup>
                    </m:sSup>
                    <m:func>
                      <m:funcPr>
                        <m:ctrlPr>
                          <a:rPr lang="en-US" sz="60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6000" i="1">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60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6000" i="1">
                        <a:latin typeface="Cambria Math" panose="02040503050406030204" pitchFamily="18" charset="0"/>
                        <a:ea typeface="Times New Roman" panose="02020603050405020304" pitchFamily="18" charset="0"/>
                        <a:cs typeface="Times New Roman" panose="02020603050405020304" pitchFamily="18" charset="0"/>
                      </a:rPr>
                      <m:t>𝑥</m:t>
                    </m:r>
                    <m:r>
                      <a:rPr lang="en-US" sz="6000" i="1">
                        <a:latin typeface="Cambria Math" panose="02040503050406030204" pitchFamily="18" charset="0"/>
                        <a:ea typeface="Times New Roman" panose="02020603050405020304" pitchFamily="18" charset="0"/>
                        <a:cs typeface="Times New Roman" panose="02020603050405020304" pitchFamily="18" charset="0"/>
                      </a:rPr>
                      <m:t>−16</m:t>
                    </m:r>
                    <m:sSup>
                      <m:sSupPr>
                        <m:ctrlPr>
                          <a:rPr lang="en-US" sz="6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60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6000" i="1">
                            <a:latin typeface="Cambria Math" panose="02040503050406030204" pitchFamily="18" charset="0"/>
                            <a:ea typeface="Times New Roman" panose="02020603050405020304" pitchFamily="18" charset="0"/>
                            <a:cs typeface="Times New Roman" panose="02020603050405020304" pitchFamily="18" charset="0"/>
                          </a:rPr>
                          <m:t>3</m:t>
                        </m:r>
                        <m:r>
                          <a:rPr lang="en-US" sz="6000" i="1">
                            <a:latin typeface="Cambria Math" panose="02040503050406030204" pitchFamily="18" charset="0"/>
                            <a:ea typeface="Times New Roman" panose="02020603050405020304" pitchFamily="18" charset="0"/>
                            <a:cs typeface="Times New Roman" panose="02020603050405020304" pitchFamily="18" charset="0"/>
                          </a:rPr>
                          <m:t>𝑥</m:t>
                        </m:r>
                      </m:sup>
                    </m:sSup>
                    <m:func>
                      <m:funcPr>
                        <m:ctrlPr>
                          <a:rPr lang="en-US" sz="60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6000" i="1">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60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6000" i="1">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600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a typeface="Calibri" panose="020F0502020204030204" pitchFamily="34" charset="0"/>
                  <a:cs typeface="Times New Roman" panose="02020603050405020304" pitchFamily="18" charset="0"/>
                </a:endParaRPr>
              </a:p>
            </p:txBody>
          </p:sp>
        </mc:Choice>
        <mc:Fallback xmlns="">
          <p:sp>
            <p:nvSpPr>
              <p:cNvPr id="82" name="Rectangle 81"/>
              <p:cNvSpPr>
                <a:spLocks noRot="1" noChangeAspect="1" noMove="1" noResize="1" noEditPoints="1" noAdjustHandles="1" noChangeArrowheads="1" noChangeShapeType="1" noTextEdit="1"/>
              </p:cNvSpPr>
              <p:nvPr/>
            </p:nvSpPr>
            <p:spPr>
              <a:xfrm>
                <a:off x="813496" y="9150501"/>
                <a:ext cx="22628454" cy="1085533"/>
              </a:xfrm>
              <a:prstGeom prst="rect">
                <a:avLst/>
              </a:prstGeom>
              <a:blipFill>
                <a:blip r:embed="rId8"/>
                <a:stretch>
                  <a:fillRect t="-12360" b="-35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5235920" y="4606640"/>
                <a:ext cx="22139398" cy="2070760"/>
              </a:xfrm>
              <a:prstGeom prst="rect">
                <a:avLst/>
              </a:prstGeom>
            </p:spPr>
            <p:txBody>
              <a:bodyPr wrap="square">
                <a:spAutoFit/>
              </a:bodyPr>
              <a:lstStyle/>
              <a:p>
                <a:pPr algn="just">
                  <a:lnSpc>
                    <a:spcPct val="115000"/>
                  </a:lnSpc>
                  <a:spcBef>
                    <a:spcPts val="600"/>
                  </a:spcBef>
                  <a:buClr>
                    <a:srgbClr val="0000FF"/>
                  </a:buClr>
                  <a:tabLst>
                    <a:tab pos="629794" algn="l"/>
                  </a:tabLst>
                </a:pPr>
                <a14:m>
                  <m:oMathPara xmlns:m="http://schemas.openxmlformats.org/officeDocument/2006/math">
                    <m:oMathParaPr>
                      <m:jc m:val="left"/>
                    </m:oMathParaPr>
                    <m:oMath xmlns:m="http://schemas.openxmlformats.org/officeDocument/2006/math">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cs typeface="Times New Roman" panose="02020603050405020304" pitchFamily="18" charset="0"/>
                            </a:rPr>
                            <m:t>𝑦</m:t>
                          </m:r>
                        </m:e>
                        <m:sup>
                          <m:r>
                            <a:rPr lang="en-US" sz="5600"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56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5600" i="1">
                                      <a:latin typeface="Cambria Math" panose="02040503050406030204" pitchFamily="18" charset="0"/>
                                      <a:ea typeface="Times New Roman" panose="02020603050405020304" pitchFamily="18" charset="0"/>
                                      <a:cs typeface="Times New Roman" panose="02020603050405020304" pitchFamily="18" charset="0"/>
                                    </a:rPr>
                                    <m:t>3</m:t>
                                  </m:r>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sup>
                              </m:sSup>
                            </m:e>
                          </m:d>
                        </m:e>
                        <m:sup>
                          <m:r>
                            <a:rPr lang="en-US" sz="5600"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5600"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56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5600" i="1">
                              <a:latin typeface="Cambria Math" panose="02040503050406030204" pitchFamily="18" charset="0"/>
                              <a:ea typeface="Times New Roman" panose="02020603050405020304" pitchFamily="18" charset="0"/>
                              <a:cs typeface="Times New Roman" panose="02020603050405020304" pitchFamily="18" charset="0"/>
                            </a:rPr>
                            <m:t>3</m:t>
                          </m:r>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56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dPr>
                            <m:e>
                              <m:func>
                                <m:func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56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e>
                          </m:d>
                        </m:e>
                        <m:sup>
                          <m:r>
                            <a:rPr lang="en-US" sz="5600" i="1">
                              <a:latin typeface="Cambria Math" panose="02040503050406030204" pitchFamily="18" charset="0"/>
                              <a:ea typeface="Times New Roman" panose="02020603050405020304" pitchFamily="18" charset="0"/>
                              <a:cs typeface="Times New Roman" panose="02020603050405020304" pitchFamily="18" charset="0"/>
                            </a:rPr>
                            <m:t>′</m:t>
                          </m:r>
                        </m:sup>
                      </m:sSup>
                    </m:oMath>
                  </m:oMathPara>
                </a14:m>
                <a:endParaRPr lang="en-US" sz="5600" i="1" dirty="0">
                  <a:latin typeface="Cambria Math"/>
                  <a:ea typeface="Times New Roman" panose="02020603050405020304" pitchFamily="18" charset="0"/>
                  <a:cs typeface="Times New Roman" panose="02020603050405020304" pitchFamily="18" charset="0"/>
                </a:endParaRPr>
              </a:p>
              <a:p>
                <a:pPr algn="just">
                  <a:lnSpc>
                    <a:spcPct val="115000"/>
                  </a:lnSpc>
                  <a:spcBef>
                    <a:spcPts val="600"/>
                  </a:spcBef>
                  <a:buClr>
                    <a:srgbClr val="0000FF"/>
                  </a:buClr>
                  <a:tabLst>
                    <a:tab pos="629794" algn="l"/>
                  </a:tabLst>
                </a:pPr>
                <a14:m>
                  <m:oMath xmlns:m="http://schemas.openxmlformats.org/officeDocument/2006/math">
                    <m:r>
                      <a:rPr lang="en-US" sz="5600" i="1">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5600" i="1">
                            <a:latin typeface="Cambria Math" panose="02040503050406030204" pitchFamily="18" charset="0"/>
                            <a:ea typeface="Times New Roman" panose="02020603050405020304" pitchFamily="18" charset="0"/>
                            <a:cs typeface="Times New Roman" panose="02020603050405020304" pitchFamily="18" charset="0"/>
                          </a:rPr>
                          <m:t>3</m:t>
                        </m:r>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5600"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56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5600" i="1">
                            <a:latin typeface="Cambria Math" panose="02040503050406030204" pitchFamily="18" charset="0"/>
                            <a:ea typeface="Times New Roman" panose="02020603050405020304" pitchFamily="18" charset="0"/>
                            <a:cs typeface="Times New Roman" panose="02020603050405020304" pitchFamily="18" charset="0"/>
                          </a:rPr>
                          <m:t>3</m:t>
                        </m:r>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5600"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56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r>
                      <a:rPr lang="en-US" sz="5600" b="1"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5600" i="1">
                            <a:latin typeface="Cambria Math" panose="02040503050406030204" pitchFamily="18" charset="0"/>
                            <a:ea typeface="Times New Roman" panose="02020603050405020304" pitchFamily="18" charset="0"/>
                            <a:cs typeface="Times New Roman" panose="02020603050405020304" pitchFamily="18" charset="0"/>
                          </a:rPr>
                          <m:t>3</m:t>
                        </m:r>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sup>
                    </m:sSup>
                    <m:d>
                      <m:d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5600" i="1">
                            <a:latin typeface="Cambria Math" panose="02040503050406030204" pitchFamily="18" charset="0"/>
                            <a:ea typeface="Times New Roman" panose="02020603050405020304" pitchFamily="18" charset="0"/>
                            <a:cs typeface="Times New Roman" panose="02020603050405020304" pitchFamily="18" charset="0"/>
                          </a:rPr>
                          <m:t>3</m:t>
                        </m:r>
                        <m:func>
                          <m:func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56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latin typeface="Cambria Math" panose="02040503050406030204" pitchFamily="18" charset="0"/>
                            <a:ea typeface="Times New Roman" panose="02020603050405020304" pitchFamily="18" charset="0"/>
                            <a:cs typeface="Times New Roman" panose="02020603050405020304" pitchFamily="18" charset="0"/>
                          </a:rPr>
                          <m:t>+5</m:t>
                        </m:r>
                        <m:func>
                          <m:func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56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en-US" sz="5600" dirty="0">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5235920" y="4606640"/>
                <a:ext cx="22139398" cy="2070760"/>
              </a:xfrm>
              <a:prstGeom prst="rect">
                <a:avLst/>
              </a:prstGeom>
              <a:blipFill>
                <a:blip r:embed="rId9"/>
                <a:stretch>
                  <a:fillRect b="-176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52654" y="6727548"/>
                <a:ext cx="21613858" cy="1019318"/>
              </a:xfrm>
              <a:prstGeom prst="rect">
                <a:avLst/>
              </a:prstGeom>
            </p:spPr>
            <p:txBody>
              <a:bodyPr wrap="square">
                <a:spAutoFit/>
              </a:bodyPr>
              <a:lstStyle/>
              <a:p>
                <a:pPr marL="401240">
                  <a:lnSpc>
                    <a:spcPct val="115000"/>
                  </a:lnSpc>
                </a:pPr>
                <a14:m>
                  <m:oMath xmlns:m="http://schemas.openxmlformats.org/officeDocument/2006/math">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cs typeface="Times New Roman" panose="02020603050405020304" pitchFamily="18" charset="0"/>
                          </a:rPr>
                          <m:t>𝑦</m:t>
                        </m:r>
                      </m:e>
                      <m:sup>
                        <m:r>
                          <a:rPr lang="en-US" sz="5600" i="1">
                            <a:latin typeface="Cambria Math"/>
                            <a:ea typeface="Times New Roman" panose="02020603050405020304" pitchFamily="18" charset="0"/>
                            <a:cs typeface="Times New Roman" panose="02020603050405020304" pitchFamily="18" charset="0"/>
                          </a:rPr>
                          <m:t>′′</m:t>
                        </m:r>
                      </m:sup>
                    </m:sSup>
                    <m:r>
                      <a:rPr lang="en-US" sz="5600" i="1">
                        <a:latin typeface="Cambria Math"/>
                        <a:ea typeface="Times New Roman" panose="02020603050405020304" pitchFamily="18" charset="0"/>
                        <a:cs typeface="Times New Roman" panose="02020603050405020304" pitchFamily="18" charset="0"/>
                      </a:rPr>
                      <m:t>=</m:t>
                    </m:r>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5600" i="1">
                                    <a:latin typeface="Cambria Math" panose="02040503050406030204" pitchFamily="18" charset="0"/>
                                    <a:ea typeface="Times New Roman" panose="02020603050405020304" pitchFamily="18" charset="0"/>
                                    <a:cs typeface="Times New Roman" panose="02020603050405020304" pitchFamily="18" charset="0"/>
                                  </a:rPr>
                                  <m:t>3</m:t>
                                </m:r>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sup>
                            </m:sSup>
                          </m:e>
                        </m:d>
                      </m:e>
                      <m:sup>
                        <m:r>
                          <a:rPr lang="en-US" sz="5600" i="1">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5600" i="1">
                                <a:latin typeface="Cambria Math" panose="02040503050406030204" pitchFamily="18" charset="0"/>
                                <a:ea typeface="Times New Roman" panose="02020603050405020304" pitchFamily="18" charset="0"/>
                                <a:cs typeface="Times New Roman" panose="02020603050405020304" pitchFamily="18" charset="0"/>
                              </a:rPr>
                              <m:t>3</m:t>
                            </m:r>
                            <m:func>
                              <m:func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56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latin typeface="Cambria Math" panose="02040503050406030204" pitchFamily="18" charset="0"/>
                                <a:ea typeface="Times New Roman" panose="02020603050405020304" pitchFamily="18" charset="0"/>
                                <a:cs typeface="Times New Roman" panose="02020603050405020304" pitchFamily="18" charset="0"/>
                              </a:rPr>
                              <m:t>+5</m:t>
                            </m:r>
                            <m:func>
                              <m:func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56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e>
                        </m:d>
                        <m:r>
                          <a:rPr lang="en-US" sz="5600" i="1">
                            <a:latin typeface="Cambria Math"/>
                            <a:ea typeface="Times New Roman" panose="02020603050405020304" pitchFamily="18" charset="0"/>
                            <a:cs typeface="Times New Roman" panose="02020603050405020304" pitchFamily="18" charset="0"/>
                          </a:rPr>
                          <m:t>+</m:t>
                        </m:r>
                        <m:r>
                          <a:rPr lang="en-US" sz="5600" i="1">
                            <a:latin typeface="Cambria Math"/>
                            <a:ea typeface="Times New Roman" panose="02020603050405020304" pitchFamily="18" charset="0"/>
                            <a:cs typeface="Times New Roman" panose="02020603050405020304" pitchFamily="18" charset="0"/>
                          </a:rPr>
                          <m:t>𝑒</m:t>
                        </m:r>
                      </m:e>
                      <m:sup>
                        <m:r>
                          <a:rPr lang="en-US" sz="5600" i="1">
                            <a:latin typeface="Cambria Math" panose="02040503050406030204" pitchFamily="18" charset="0"/>
                            <a:ea typeface="Times New Roman" panose="02020603050405020304" pitchFamily="18" charset="0"/>
                            <a:cs typeface="Times New Roman" panose="02020603050405020304" pitchFamily="18" charset="0"/>
                          </a:rPr>
                          <m:t>3</m:t>
                        </m:r>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sup>
                    </m:sSup>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5600" i="1">
                                <a:latin typeface="Cambria Math" panose="02040503050406030204" pitchFamily="18" charset="0"/>
                                <a:ea typeface="Times New Roman" panose="02020603050405020304" pitchFamily="18" charset="0"/>
                                <a:cs typeface="Times New Roman" panose="02020603050405020304" pitchFamily="18" charset="0"/>
                              </a:rPr>
                              <m:t>3</m:t>
                            </m:r>
                            <m:func>
                              <m:func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56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latin typeface="Cambria Math" panose="02040503050406030204" pitchFamily="18" charset="0"/>
                                <a:ea typeface="Times New Roman" panose="02020603050405020304" pitchFamily="18" charset="0"/>
                                <a:cs typeface="Times New Roman" panose="02020603050405020304" pitchFamily="18" charset="0"/>
                              </a:rPr>
                              <m:t>+5</m:t>
                            </m:r>
                            <m:func>
                              <m:func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56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e>
                        </m:d>
                      </m:e>
                      <m:sup>
                        <m:r>
                          <a:rPr lang="en-US" sz="5600" i="1">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sz="5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56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2654" y="6727548"/>
                <a:ext cx="21613858" cy="1019318"/>
              </a:xfrm>
              <a:prstGeom prst="rect">
                <a:avLst/>
              </a:prstGeom>
              <a:blipFill>
                <a:blip r:embed="rId10"/>
                <a:stretch>
                  <a:fillRect t="-11976" b="-353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58454" y="8003152"/>
                <a:ext cx="23046730" cy="1002775"/>
              </a:xfrm>
              <a:prstGeom prst="rect">
                <a:avLst/>
              </a:prstGeom>
            </p:spPr>
            <p:txBody>
              <a:bodyPr wrap="square">
                <a:spAutoFit/>
              </a:bodyPr>
              <a:lstStyle/>
              <a:p>
                <a:pPr marL="401240">
                  <a:lnSpc>
                    <a:spcPct val="115000"/>
                  </a:lnSpc>
                </a:pPr>
                <a14:m>
                  <m:oMath xmlns:m="http://schemas.openxmlformats.org/officeDocument/2006/math">
                    <m:r>
                      <a:rPr lang="en-US" sz="5600" i="1">
                        <a:latin typeface="Cambria Math" panose="02040503050406030204" pitchFamily="18" charset="0"/>
                        <a:ea typeface="Times New Roman" panose="02020603050405020304" pitchFamily="18" charset="0"/>
                        <a:cs typeface="Times New Roman" panose="02020603050405020304" pitchFamily="18" charset="0"/>
                      </a:rPr>
                      <m:t>=9</m:t>
                    </m:r>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5600" i="1">
                            <a:latin typeface="Cambria Math" panose="02040503050406030204" pitchFamily="18" charset="0"/>
                            <a:ea typeface="Times New Roman" panose="02020603050405020304" pitchFamily="18" charset="0"/>
                            <a:cs typeface="Times New Roman" panose="02020603050405020304" pitchFamily="18" charset="0"/>
                          </a:rPr>
                          <m:t>3</m:t>
                        </m:r>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5600"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56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latin typeface="Cambria Math" panose="02040503050406030204" pitchFamily="18" charset="0"/>
                        <a:ea typeface="Times New Roman" panose="02020603050405020304" pitchFamily="18" charset="0"/>
                        <a:cs typeface="Times New Roman" panose="02020603050405020304" pitchFamily="18" charset="0"/>
                      </a:rPr>
                      <m:t>+15</m:t>
                    </m:r>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5600" i="1">
                            <a:latin typeface="Cambria Math" panose="02040503050406030204" pitchFamily="18" charset="0"/>
                            <a:ea typeface="Times New Roman" panose="02020603050405020304" pitchFamily="18" charset="0"/>
                            <a:cs typeface="Times New Roman" panose="02020603050405020304" pitchFamily="18" charset="0"/>
                          </a:rPr>
                          <m:t>3</m:t>
                        </m:r>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sup>
                    </m:sSup>
                    <m:func>
                      <m:func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56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latin typeface="Cambria Math" panose="02040503050406030204" pitchFamily="18" charset="0"/>
                        <a:ea typeface="Times New Roman" panose="02020603050405020304" pitchFamily="18" charset="0"/>
                        <a:cs typeface="Times New Roman" panose="02020603050405020304" pitchFamily="18" charset="0"/>
                      </a:rPr>
                      <m:t>+15</m:t>
                    </m:r>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5600" i="1">
                            <a:latin typeface="Cambria Math" panose="02040503050406030204" pitchFamily="18" charset="0"/>
                            <a:ea typeface="Times New Roman" panose="02020603050405020304" pitchFamily="18" charset="0"/>
                            <a:cs typeface="Times New Roman" panose="02020603050405020304" pitchFamily="18" charset="0"/>
                          </a:rPr>
                          <m:t>3</m:t>
                        </m:r>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sup>
                    </m:sSup>
                    <m:func>
                      <m:func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56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latin typeface="Cambria Math" panose="02040503050406030204" pitchFamily="18" charset="0"/>
                        <a:ea typeface="Times New Roman" panose="02020603050405020304" pitchFamily="18" charset="0"/>
                        <a:cs typeface="Times New Roman" panose="02020603050405020304" pitchFamily="18" charset="0"/>
                      </a:rPr>
                      <m:t>−25</m:t>
                    </m:r>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5600" i="1">
                            <a:latin typeface="Cambria Math" panose="02040503050406030204" pitchFamily="18" charset="0"/>
                            <a:ea typeface="Times New Roman" panose="02020603050405020304" pitchFamily="18" charset="0"/>
                            <a:cs typeface="Times New Roman" panose="02020603050405020304" pitchFamily="18" charset="0"/>
                          </a:rPr>
                          <m:t>3</m:t>
                        </m:r>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5600"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5600" i="1">
                            <a:latin typeface="Cambria Math" panose="02040503050406030204" pitchFamily="18" charset="0"/>
                            <a:ea typeface="Times New Roman" panose="02020603050405020304" pitchFamily="18" charset="0"/>
                            <a:cs typeface="Times New Roman" panose="02020603050405020304" pitchFamily="18" charset="0"/>
                          </a:rPr>
                          <m:t>5</m:t>
                        </m:r>
                      </m:e>
                    </m:func>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56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58454" y="8003152"/>
                <a:ext cx="23046730" cy="1002775"/>
              </a:xfrm>
              <a:prstGeom prst="rect">
                <a:avLst/>
              </a:prstGeom>
              <a:blipFill>
                <a:blip r:embed="rId11"/>
                <a:stretch>
                  <a:fillRect/>
                </a:stretch>
              </a:blipFill>
            </p:spPr>
            <p:txBody>
              <a:bodyPr/>
              <a:lstStyle/>
              <a:p>
                <a:r>
                  <a:rPr lang="en-US">
                    <a:noFill/>
                  </a:rPr>
                  <a:t> </a:t>
                </a:r>
              </a:p>
            </p:txBody>
          </p:sp>
        </mc:Fallback>
      </mc:AlternateContent>
      <p:sp>
        <p:nvSpPr>
          <p:cNvPr id="74" name="Oval 73"/>
          <p:cNvSpPr/>
          <p:nvPr/>
        </p:nvSpPr>
        <p:spPr>
          <a:xfrm>
            <a:off x="6102922" y="3021002"/>
            <a:ext cx="1088530"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rtlCol="0" anchor="ctr"/>
          <a:lstStyle/>
          <a:p>
            <a:pPr algn="ctr"/>
            <a:r>
              <a:rPr lang="en-US" sz="6400" b="1" dirty="0">
                <a:latin typeface="Tahoma" pitchFamily="34" charset="0"/>
                <a:cs typeface="Tahoma" pitchFamily="34" charset="0"/>
              </a:rPr>
              <a:t>B</a:t>
            </a:r>
            <a:endParaRPr lang="en-US" sz="6400" dirty="0"/>
          </a:p>
        </p:txBody>
      </p:sp>
    </p:spTree>
    <p:extLst>
      <p:ext uri="{BB962C8B-B14F-4D97-AF65-F5344CB8AC3E}">
        <p14:creationId xmlns:p14="http://schemas.microsoft.com/office/powerpoint/2010/main" val="298572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left)">
                                      <p:cBhvr>
                                        <p:cTn id="27" dur="10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down)">
                                      <p:cBhvr>
                                        <p:cTn id="3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2" grpId="0"/>
      <p:bldP spid="3" grpId="0"/>
      <p:bldP spid="4" grpId="0"/>
      <p:bldP spid="7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5703" y="152401"/>
            <a:ext cx="24137790" cy="3416340"/>
            <a:chOff x="534987" y="1794191"/>
            <a:chExt cx="23659406" cy="2864913"/>
          </a:xfrm>
        </p:grpSpPr>
        <p:grpSp>
          <p:nvGrpSpPr>
            <p:cNvPr id="6" name="Group 5"/>
            <p:cNvGrpSpPr/>
            <p:nvPr/>
          </p:nvGrpSpPr>
          <p:grpSpPr>
            <a:xfrm>
              <a:off x="534987" y="1858091"/>
              <a:ext cx="23575105" cy="1808762"/>
              <a:chOff x="534987" y="1636252"/>
              <a:chExt cx="23575105" cy="1808762"/>
            </a:xfrm>
          </p:grpSpPr>
          <p:sp>
            <p:nvSpPr>
              <p:cNvPr id="8" name="Rounded Rectangle 7"/>
              <p:cNvSpPr/>
              <p:nvPr/>
            </p:nvSpPr>
            <p:spPr bwMode="auto">
              <a:xfrm>
                <a:off x="755649" y="1636252"/>
                <a:ext cx="23354443" cy="1808762"/>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p>
            </p:txBody>
          </p:sp>
          <p:grpSp>
            <p:nvGrpSpPr>
              <p:cNvPr id="9" name="Group 8"/>
              <p:cNvGrpSpPr/>
              <p:nvPr/>
            </p:nvGrpSpPr>
            <p:grpSpPr>
              <a:xfrm>
                <a:off x="534987" y="1647866"/>
                <a:ext cx="3505200" cy="1176337"/>
                <a:chOff x="534987" y="1647866"/>
                <a:chExt cx="3505200" cy="1176337"/>
              </a:xfrm>
            </p:grpSpPr>
            <p:sp>
              <p:nvSpPr>
                <p:cNvPr id="10"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sp>
              <p:nvSpPr>
                <p:cNvPr id="11" name="Pentagon 10"/>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grpSp>
              <p:nvGrpSpPr>
                <p:cNvPr id="12" name="Group 11"/>
                <p:cNvGrpSpPr/>
                <p:nvPr/>
              </p:nvGrpSpPr>
              <p:grpSpPr bwMode="auto">
                <a:xfrm>
                  <a:off x="683775" y="1836907"/>
                  <a:ext cx="582199" cy="537956"/>
                  <a:chOff x="7440266" y="3398551"/>
                  <a:chExt cx="757238" cy="765175"/>
                </a:xfrm>
                <a:solidFill>
                  <a:schemeClr val="bg1">
                    <a:lumMod val="95000"/>
                  </a:schemeClr>
                </a:solidFill>
              </p:grpSpPr>
              <p:sp>
                <p:nvSpPr>
                  <p:cNvPr id="15" name="Freeform 14"/>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16" name="Freeform 15"/>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17" name="Freeform 16"/>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18" name="Rectangle 17"/>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19" name="Rectangle 18"/>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20" name="Rectangle 19"/>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21" name="Rectangle 20"/>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13" name="Chevron 12"/>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14" name="TextBox 13"/>
                <p:cNvSpPr txBox="1">
                  <a:spLocks noChangeArrowheads="1"/>
                </p:cNvSpPr>
                <p:nvPr/>
              </p:nvSpPr>
              <p:spPr bwMode="auto">
                <a:xfrm>
                  <a:off x="1418631" y="1653394"/>
                  <a:ext cx="2509573" cy="8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33</a:t>
                  </a:r>
                </a:p>
              </p:txBody>
            </p:sp>
          </p:grpSp>
        </p:grpSp>
        <mc:AlternateContent xmlns:mc="http://schemas.openxmlformats.org/markup-compatibility/2006" xmlns:a14="http://schemas.microsoft.com/office/drawing/2010/main">
          <mc:Choice Requires="a14">
            <p:sp>
              <p:nvSpPr>
                <p:cNvPr id="7" name="Rectangle 6"/>
                <p:cNvSpPr/>
                <p:nvPr/>
              </p:nvSpPr>
              <p:spPr>
                <a:xfrm>
                  <a:off x="3774907" y="1794191"/>
                  <a:ext cx="20419486" cy="28649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365778" tIns="182890" rIns="365778" bIns="182890">
                  <a:spAutoFit/>
                </a:bodyPr>
                <a:lstStyle/>
                <a:p>
                  <a:pPr defTabSz="0">
                    <a:tabLst>
                      <a:tab pos="0" algn="l"/>
                    </a:tabLst>
                  </a:pPr>
                  <a:r>
                    <a:rPr lang="en-US" sz="6600" dirty="0">
                      <a:solidFill>
                        <a:prstClr val="black"/>
                      </a:solidFill>
                      <a:latin typeface="Times New Roman" panose="02020603050405020304" pitchFamily="18" charset="0"/>
                      <a:ea typeface="Times New Roman" panose="02020603050405020304" pitchFamily="18" charset="0"/>
                    </a:rPr>
                    <a:t>Cho </a:t>
                  </a:r>
                  <a:r>
                    <a:rPr lang="en-US" sz="6600" dirty="0" err="1">
                      <a:solidFill>
                        <a:prstClr val="black"/>
                      </a:solidFill>
                      <a:latin typeface="Times New Roman" panose="02020603050405020304" pitchFamily="18" charset="0"/>
                      <a:ea typeface="Times New Roman" panose="02020603050405020304" pitchFamily="18" charset="0"/>
                    </a:rPr>
                    <a:t>hàm</a:t>
                  </a:r>
                  <a:r>
                    <a:rPr lang="en-US" sz="6600" dirty="0">
                      <a:solidFill>
                        <a:prstClr val="black"/>
                      </a:solidFill>
                      <a:latin typeface="Times New Roman" panose="02020603050405020304" pitchFamily="18" charset="0"/>
                      <a:ea typeface="Times New Roman" panose="02020603050405020304" pitchFamily="18" charset="0"/>
                    </a:rPr>
                    <a:t> </a:t>
                  </a:r>
                  <a:r>
                    <a:rPr lang="en-US" sz="6600" dirty="0" err="1">
                      <a:solidFill>
                        <a:prstClr val="black"/>
                      </a:solidFill>
                      <a:latin typeface="Times New Roman" panose="02020603050405020304" pitchFamily="18" charset="0"/>
                      <a:ea typeface="Times New Roman" panose="02020603050405020304" pitchFamily="18" charset="0"/>
                    </a:rPr>
                    <a:t>số</a:t>
                  </a:r>
                  <a:r>
                    <a:rPr lang="en-US" sz="6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func>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6600" dirty="0">
                      <a:solidFill>
                        <a:prstClr val="black"/>
                      </a:solidFill>
                      <a:latin typeface="Times New Roman" panose="02020603050405020304" pitchFamily="18" charset="0"/>
                      <a:ea typeface="Times New Roman" panose="02020603050405020304" pitchFamily="18" charset="0"/>
                    </a:rPr>
                    <a:t>. </a:t>
                  </a:r>
                  <a:r>
                    <a:rPr lang="en-US" sz="6600" dirty="0" err="1">
                      <a:solidFill>
                        <a:prstClr val="black"/>
                      </a:solidFill>
                      <a:latin typeface="Times New Roman" panose="02020603050405020304" pitchFamily="18" charset="0"/>
                      <a:ea typeface="Times New Roman" panose="02020603050405020304" pitchFamily="18" charset="0"/>
                    </a:rPr>
                    <a:t>Tính</a:t>
                  </a:r>
                  <a:r>
                    <a:rPr lang="en-US" sz="6600" dirty="0">
                      <a:solidFill>
                        <a:prstClr val="black"/>
                      </a:solidFill>
                      <a:latin typeface="Times New Roman" panose="02020603050405020304" pitchFamily="18" charset="0"/>
                      <a:ea typeface="Times New Roman" panose="02020603050405020304" pitchFamily="18" charset="0"/>
                    </a:rPr>
                    <a:t> m </a:t>
                  </a:r>
                  <a:r>
                    <a:rPr lang="en-US" sz="6600" dirty="0" err="1">
                      <a:solidFill>
                        <a:prstClr val="black"/>
                      </a:solidFill>
                      <a:latin typeface="Times New Roman" panose="02020603050405020304" pitchFamily="18" charset="0"/>
                      <a:ea typeface="Times New Roman" panose="02020603050405020304" pitchFamily="18" charset="0"/>
                    </a:rPr>
                    <a:t>để</a:t>
                  </a:r>
                  <a:r>
                    <a:rPr lang="en-US" sz="6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6</m:t>
                      </m:r>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𝑚𝑦</m:t>
                          </m:r>
                        </m:fName>
                        <m:e>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func>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6600" dirty="0">
                      <a:solidFill>
                        <a:prstClr val="black"/>
                      </a:solidFill>
                      <a:latin typeface="Times New Roman" panose="02020603050405020304" pitchFamily="18" charset="0"/>
                      <a:ea typeface="Times New Roman" panose="02020603050405020304" pitchFamily="18" charset="0"/>
                    </a:rPr>
                    <a:t> </a:t>
                  </a:r>
                  <a:r>
                    <a:rPr lang="en-US" sz="6600" dirty="0" err="1">
                      <a:solidFill>
                        <a:prstClr val="black"/>
                      </a:solidFill>
                      <a:latin typeface="Times New Roman" panose="02020603050405020304" pitchFamily="18" charset="0"/>
                      <a:ea typeface="Times New Roman" panose="02020603050405020304" pitchFamily="18" charset="0"/>
                    </a:rPr>
                    <a:t>với</a:t>
                  </a:r>
                  <a:r>
                    <a:rPr lang="en-US" sz="6600" dirty="0">
                      <a:solidFill>
                        <a:prstClr val="black"/>
                      </a:solidFill>
                      <a:latin typeface="Times New Roman" panose="02020603050405020304" pitchFamily="18" charset="0"/>
                      <a:ea typeface="Times New Roman" panose="02020603050405020304" pitchFamily="18" charset="0"/>
                    </a:rPr>
                    <a:t> </a:t>
                  </a:r>
                  <a:r>
                    <a:rPr lang="en-US" sz="6600" dirty="0" err="1">
                      <a:solidFill>
                        <a:prstClr val="black"/>
                      </a:solidFill>
                      <a:latin typeface="Times New Roman" panose="02020603050405020304" pitchFamily="18" charset="0"/>
                      <a:ea typeface="Times New Roman" panose="02020603050405020304" pitchFamily="18" charset="0"/>
                    </a:rPr>
                    <a:t>mọi</a:t>
                  </a:r>
                  <a:r>
                    <a:rPr lang="en-US" sz="6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6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6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ℝ</m:t>
                      </m:r>
                    </m:oMath>
                  </a14:m>
                  <a:r>
                    <a:rPr lang="en-US" sz="6600" dirty="0">
                      <a:solidFill>
                        <a:prstClr val="black"/>
                      </a:solidFill>
                      <a:latin typeface="Times New Roman" panose="02020603050405020304" pitchFamily="18" charset="0"/>
                      <a:ea typeface="Times New Roman" panose="02020603050405020304" pitchFamily="18" charset="0"/>
                    </a:rPr>
                    <a:t>:</a:t>
                  </a:r>
                  <a:r>
                    <a:rPr lang="en-US" sz="6600" dirty="0">
                      <a:latin typeface="Times New Roman" panose="02020603050405020304" pitchFamily="18" charset="0"/>
                      <a:ea typeface="Times New Roman" panose="02020603050405020304" pitchFamily="18" charset="0"/>
                    </a:rPr>
                    <a:t> </a:t>
                  </a:r>
                </a:p>
                <a:p>
                  <a:pPr algn="just" fontAlgn="base">
                    <a:spcAft>
                      <a:spcPts val="1200"/>
                    </a:spcAft>
                    <a:buClr>
                      <a:srgbClr val="0000FF"/>
                    </a:buClr>
                    <a:tabLst>
                      <a:tab pos="1259652" algn="l"/>
                    </a:tabLst>
                  </a:pPr>
                  <a:endParaRPr lang="en-US" sz="6600" dirty="0">
                    <a:latin typeface="Times New Roman" panose="02020603050405020304" pitchFamily="18" charset="0"/>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774907" y="1794191"/>
                  <a:ext cx="20419486" cy="2864913"/>
                </a:xfrm>
                <a:prstGeom prst="rect">
                  <a:avLst/>
                </a:prstGeom>
                <a:blipFill>
                  <a:blip r:embed="rId2"/>
                  <a:stretch>
                    <a:fillRect l="-702" t="-21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40" name="Group 39"/>
          <p:cNvGrpSpPr/>
          <p:nvPr/>
        </p:nvGrpSpPr>
        <p:grpSpPr>
          <a:xfrm>
            <a:off x="267380" y="2438396"/>
            <a:ext cx="24040430" cy="2400682"/>
            <a:chOff x="247181" y="1501337"/>
            <a:chExt cx="12020215" cy="1200341"/>
          </a:xfrm>
        </p:grpSpPr>
        <p:grpSp>
          <p:nvGrpSpPr>
            <p:cNvPr id="41" name="Group 40"/>
            <p:cNvGrpSpPr/>
            <p:nvPr/>
          </p:nvGrpSpPr>
          <p:grpSpPr>
            <a:xfrm>
              <a:off x="247181" y="1501343"/>
              <a:ext cx="3090381" cy="914402"/>
              <a:chOff x="5537206" y="1557991"/>
              <a:chExt cx="3079904" cy="850065"/>
            </a:xfrm>
          </p:grpSpPr>
          <p:sp>
            <p:nvSpPr>
              <p:cNvPr id="54" name="Rectangle 53"/>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5537206" y="1770503"/>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6" name="TextBox 55"/>
                  <p:cNvSpPr txBox="1"/>
                  <p:nvPr/>
                </p:nvSpPr>
                <p:spPr>
                  <a:xfrm>
                    <a:off x="6199939" y="1770513"/>
                    <a:ext cx="2417170" cy="472101"/>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func>
                          <m:func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fName>
                          <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func>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−30</m:t>
                        </m:r>
                      </m:oMath>
                    </a14:m>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6000" dirty="0">
                      <a:latin typeface="Times New Roman" pitchFamily="18" charset="0"/>
                      <a:cs typeface="Times New Roman" pitchFamily="18"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6199939" y="1770513"/>
                    <a:ext cx="2417170" cy="472101"/>
                  </a:xfrm>
                  <a:prstGeom prst="rect">
                    <a:avLst/>
                  </a:prstGeom>
                  <a:blipFill>
                    <a:blip r:embed="rId3"/>
                    <a:stretch>
                      <a:fillRect t="-17964" b="-39521"/>
                    </a:stretch>
                  </a:blipFill>
                </p:spPr>
                <p:txBody>
                  <a:bodyPr/>
                  <a:lstStyle/>
                  <a:p>
                    <a:r>
                      <a:rPr lang="en-US">
                        <a:noFill/>
                      </a:rPr>
                      <a:t> </a:t>
                    </a:r>
                  </a:p>
                </p:txBody>
              </p:sp>
            </mc:Fallback>
          </mc:AlternateContent>
        </p:grpSp>
        <p:grpSp>
          <p:nvGrpSpPr>
            <p:cNvPr id="42" name="Group 41"/>
            <p:cNvGrpSpPr/>
            <p:nvPr/>
          </p:nvGrpSpPr>
          <p:grpSpPr>
            <a:xfrm>
              <a:off x="3163101" y="1501344"/>
              <a:ext cx="3207453" cy="914401"/>
              <a:chOff x="5537206" y="1557992"/>
              <a:chExt cx="3196579" cy="850064"/>
            </a:xfrm>
          </p:grpSpPr>
          <p:sp>
            <p:nvSpPr>
              <p:cNvPr id="51" name="Rectangle 50"/>
              <p:cNvSpPr/>
              <p:nvPr/>
            </p:nvSpPr>
            <p:spPr>
              <a:xfrm>
                <a:off x="5898597"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3" name="TextBox 52"/>
                  <p:cNvSpPr txBox="1"/>
                  <p:nvPr/>
                </p:nvSpPr>
                <p:spPr>
                  <a:xfrm>
                    <a:off x="6258140" y="1735089"/>
                    <a:ext cx="2475645" cy="472101"/>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func>
                          <m:func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fName>
                          <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func>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−34</m:t>
                        </m:r>
                      </m:oMath>
                    </a14:m>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6000" dirty="0">
                      <a:latin typeface="Times New Roman" pitchFamily="18" charset="0"/>
                      <a:cs typeface="Times New Roman" pitchFamily="18"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258140" y="1735089"/>
                    <a:ext cx="2475645" cy="472101"/>
                  </a:xfrm>
                  <a:prstGeom prst="rect">
                    <a:avLst/>
                  </a:prstGeom>
                  <a:blipFill>
                    <a:blip r:embed="rId4"/>
                    <a:stretch>
                      <a:fillRect t="-18675" b="-40361"/>
                    </a:stretch>
                  </a:blipFill>
                </p:spPr>
                <p:txBody>
                  <a:bodyPr/>
                  <a:lstStyle/>
                  <a:p>
                    <a:r>
                      <a:rPr lang="en-US">
                        <a:noFill/>
                      </a:rPr>
                      <a:t> </a:t>
                    </a:r>
                  </a:p>
                </p:txBody>
              </p:sp>
            </mc:Fallback>
          </mc:AlternateContent>
        </p:grpSp>
        <p:grpSp>
          <p:nvGrpSpPr>
            <p:cNvPr id="43" name="Group 42"/>
            <p:cNvGrpSpPr/>
            <p:nvPr/>
          </p:nvGrpSpPr>
          <p:grpSpPr>
            <a:xfrm>
              <a:off x="6079021" y="1501343"/>
              <a:ext cx="3090381" cy="914402"/>
              <a:chOff x="5537206" y="1557992"/>
              <a:chExt cx="3079904" cy="850064"/>
            </a:xfrm>
          </p:grpSpPr>
          <p:sp>
            <p:nvSpPr>
              <p:cNvPr id="48" name="Rectangle 47"/>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9" name="Oval 48"/>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50" name="TextBox 49"/>
                  <p:cNvSpPr txBox="1"/>
                  <p:nvPr/>
                </p:nvSpPr>
                <p:spPr>
                  <a:xfrm>
                    <a:off x="6081471" y="1751361"/>
                    <a:ext cx="2460795" cy="472100"/>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func>
                          <m:func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fName>
                          <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func>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30</m:t>
                        </m:r>
                      </m:oMath>
                    </a14:m>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6000" b="1" dirty="0">
                      <a:latin typeface="Times New Roman" pitchFamily="18" charset="0"/>
                      <a:cs typeface="Times New Roman"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6081471" y="1751361"/>
                    <a:ext cx="2460795" cy="472100"/>
                  </a:xfrm>
                  <a:prstGeom prst="rect">
                    <a:avLst/>
                  </a:prstGeom>
                  <a:blipFill>
                    <a:blip r:embed="rId5"/>
                    <a:stretch>
                      <a:fillRect t="-17964" b="-39521"/>
                    </a:stretch>
                  </a:blipFill>
                </p:spPr>
                <p:txBody>
                  <a:bodyPr/>
                  <a:lstStyle/>
                  <a:p>
                    <a:r>
                      <a:rPr lang="en-US">
                        <a:noFill/>
                      </a:rPr>
                      <a:t> </a:t>
                    </a:r>
                  </a:p>
                </p:txBody>
              </p:sp>
            </mc:Fallback>
          </mc:AlternateContent>
        </p:grpSp>
        <p:grpSp>
          <p:nvGrpSpPr>
            <p:cNvPr id="44" name="Group 43"/>
            <p:cNvGrpSpPr/>
            <p:nvPr/>
          </p:nvGrpSpPr>
          <p:grpSpPr>
            <a:xfrm>
              <a:off x="8994942" y="1501337"/>
              <a:ext cx="3272454" cy="1200341"/>
              <a:chOff x="5537206" y="1557992"/>
              <a:chExt cx="3261360" cy="1115888"/>
            </a:xfrm>
          </p:grpSpPr>
          <p:sp>
            <p:nvSpPr>
              <p:cNvPr id="45" name="Rectangle 44"/>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6" name="Oval 45"/>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47" name="TextBox 46"/>
                  <p:cNvSpPr txBox="1"/>
                  <p:nvPr/>
                </p:nvSpPr>
                <p:spPr>
                  <a:xfrm>
                    <a:off x="6081471" y="1772595"/>
                    <a:ext cx="2717095" cy="901285"/>
                  </a:xfrm>
                  <a:prstGeom prst="rect">
                    <a:avLst/>
                  </a:prstGeom>
                  <a:noFill/>
                </p:spPr>
                <p:txBody>
                  <a:bodyPr wrap="square" rtlCol="0">
                    <a:spAutoFit/>
                  </a:bodyPr>
                  <a:lstStyle>
                    <a:defPPr>
                      <a:defRPr lang="vi-VN"/>
                    </a:defPPr>
                    <a:lvl1pPr>
                      <a:defRPr sz="3200" i="1">
                        <a:solidFill>
                          <a:schemeClr val="bg1"/>
                        </a:solidFill>
                      </a:defRPr>
                    </a:lvl1pPr>
                  </a:lstStyle>
                  <a:p>
                    <a:pPr lvl="0"/>
                    <a14:m>
                      <m:oMath xmlns:m="http://schemas.openxmlformats.org/officeDocument/2006/math">
                        <m:func>
                          <m:func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fName>
                          <m:e>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func>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34</m:t>
                        </m:r>
                      </m:oMath>
                    </a14:m>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sz="6000" dirty="0">
                      <a:latin typeface="Times New Roman" pitchFamily="18" charset="0"/>
                      <a:cs typeface="Times New Roman"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6081471" y="1772595"/>
                    <a:ext cx="2717095" cy="901285"/>
                  </a:xfrm>
                  <a:prstGeom prst="rect">
                    <a:avLst/>
                  </a:prstGeom>
                  <a:blipFill>
                    <a:blip r:embed="rId6"/>
                    <a:stretch>
                      <a:fillRect t="-9748"/>
                    </a:stretch>
                  </a:blipFill>
                </p:spPr>
                <p:txBody>
                  <a:bodyPr/>
                  <a:lstStyle/>
                  <a:p>
                    <a:r>
                      <a:rPr lang="en-US">
                        <a:noFill/>
                      </a:rPr>
                      <a:t> </a:t>
                    </a:r>
                  </a:p>
                </p:txBody>
              </p:sp>
            </mc:Fallback>
          </mc:AlternateContent>
        </p:grpSp>
      </p:grpSp>
      <p:sp>
        <p:nvSpPr>
          <p:cNvPr id="74" name="Oval 73"/>
          <p:cNvSpPr/>
          <p:nvPr/>
        </p:nvSpPr>
        <p:spPr>
          <a:xfrm>
            <a:off x="6076512" y="3056964"/>
            <a:ext cx="1088530"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rtlCol="0" anchor="ctr"/>
          <a:lstStyle/>
          <a:p>
            <a:pPr algn="ctr"/>
            <a:r>
              <a:rPr lang="en-US" sz="6400" b="1" dirty="0">
                <a:latin typeface="Tahoma" pitchFamily="34" charset="0"/>
                <a:cs typeface="Tahoma" pitchFamily="34" charset="0"/>
              </a:rPr>
              <a:t>B</a:t>
            </a:r>
            <a:endParaRPr lang="en-US" sz="6400" dirty="0"/>
          </a:p>
        </p:txBody>
      </p:sp>
      <p:grpSp>
        <p:nvGrpSpPr>
          <p:cNvPr id="75" name="Group 74"/>
          <p:cNvGrpSpPr/>
          <p:nvPr/>
        </p:nvGrpSpPr>
        <p:grpSpPr>
          <a:xfrm>
            <a:off x="550523" y="4267201"/>
            <a:ext cx="23869000" cy="8153400"/>
            <a:chOff x="203200" y="3636277"/>
            <a:chExt cx="11934500" cy="4715301"/>
          </a:xfrm>
        </p:grpSpPr>
        <p:sp>
          <p:nvSpPr>
            <p:cNvPr id="76" name="Rounded Rectangle 75"/>
            <p:cNvSpPr/>
            <p:nvPr/>
          </p:nvSpPr>
          <p:spPr>
            <a:xfrm>
              <a:off x="210716" y="3933943"/>
              <a:ext cx="11926984" cy="441763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77" name="Group 76"/>
            <p:cNvGrpSpPr/>
            <p:nvPr/>
          </p:nvGrpSpPr>
          <p:grpSpPr>
            <a:xfrm>
              <a:off x="203200" y="3636277"/>
              <a:ext cx="2342697" cy="768933"/>
              <a:chOff x="1275608" y="6239450"/>
              <a:chExt cx="4592536" cy="1397113"/>
            </a:xfrm>
          </p:grpSpPr>
          <p:sp>
            <p:nvSpPr>
              <p:cNvPr id="78" name="Freeform 20"/>
              <p:cNvSpPr>
                <a:spLocks/>
              </p:cNvSpPr>
              <p:nvPr/>
            </p:nvSpPr>
            <p:spPr bwMode="auto">
              <a:xfrm rot="16200000" flipV="1">
                <a:off x="3175315" y="4943733"/>
                <a:ext cx="1313768"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182880" tIns="91440" rIns="182880" bIns="91440" numCol="1" anchor="t" anchorCtr="0" compatLnSpc="1">
                <a:prstTxWarp prst="textNoShape">
                  <a:avLst/>
                </a:prstTxWarp>
              </a:bodyPr>
              <a:lstStyle/>
              <a:p>
                <a:endParaRPr lang="en-US" sz="6000"/>
              </a:p>
            </p:txBody>
          </p:sp>
          <p:sp>
            <p:nvSpPr>
              <p:cNvPr id="79" name="TextBox 78"/>
              <p:cNvSpPr txBox="1"/>
              <p:nvPr/>
            </p:nvSpPr>
            <p:spPr>
              <a:xfrm>
                <a:off x="2187353" y="6239450"/>
                <a:ext cx="2633702" cy="1067243"/>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80" name="Round Diagonal Corner Rectangle 79"/>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81" name="Freeform 80"/>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182880" tIns="91440" rIns="182880" bIns="91440" numCol="1" anchor="t" anchorCtr="0" compatLnSpc="1">
                <a:prstTxWarp prst="textNoShape">
                  <a:avLst/>
                </a:prstTxWarp>
              </a:bodyPr>
              <a:lstStyle/>
              <a:p>
                <a:endParaRPr lang="en-US" sz="6000"/>
              </a:p>
            </p:txBody>
          </p:sp>
        </p:grpSp>
      </p:grpSp>
      <mc:AlternateContent xmlns:mc="http://schemas.openxmlformats.org/markup-compatibility/2006" xmlns:a14="http://schemas.microsoft.com/office/drawing/2010/main">
        <mc:Choice Requires="a14">
          <p:sp>
            <p:nvSpPr>
              <p:cNvPr id="82" name="Rectangle 81"/>
              <p:cNvSpPr/>
              <p:nvPr/>
            </p:nvSpPr>
            <p:spPr>
              <a:xfrm>
                <a:off x="493294" y="9298070"/>
                <a:ext cx="10723138" cy="1069055"/>
              </a:xfrm>
              <a:prstGeom prst="rect">
                <a:avLst/>
              </a:prstGeom>
            </p:spPr>
            <p:txBody>
              <a:bodyPr wrap="square" lIns="91422" tIns="45710" rIns="91422" bIns="45710">
                <a:spAutoFit/>
              </a:bodyPr>
              <a:lstStyle/>
              <a:p>
                <a:pPr marL="629794" indent="457108">
                  <a:lnSpc>
                    <a:spcPct val="115000"/>
                  </a:lnSpc>
                </a:pPr>
                <a14:m>
                  <m:oMath xmlns:m="http://schemas.openxmlformats.org/officeDocument/2006/math">
                    <m:r>
                      <a:rPr lang="en-US" sz="60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=−34</m:t>
                    </m:r>
                  </m:oMath>
                </a14:m>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2" name="Rectangle 81"/>
              <p:cNvSpPr>
                <a:spLocks noRot="1" noChangeAspect="1" noMove="1" noResize="1" noEditPoints="1" noAdjustHandles="1" noChangeArrowheads="1" noChangeShapeType="1" noTextEdit="1"/>
              </p:cNvSpPr>
              <p:nvPr/>
            </p:nvSpPr>
            <p:spPr>
              <a:xfrm>
                <a:off x="493294" y="9298070"/>
                <a:ext cx="10723138" cy="1069055"/>
              </a:xfrm>
              <a:prstGeom prst="rect">
                <a:avLst/>
              </a:prstGeom>
              <a:blipFill>
                <a:blip r:embed="rId7"/>
                <a:stretch>
                  <a:fillRect t="-12500" b="-369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5235921" y="4750907"/>
                <a:ext cx="11962314" cy="1003993"/>
              </a:xfrm>
              <a:prstGeom prst="rect">
                <a:avLst/>
              </a:prstGeom>
            </p:spPr>
            <p:txBody>
              <a:bodyPr wrap="none">
                <a:spAutoFit/>
              </a:bodyPr>
              <a:lstStyle/>
              <a:p>
                <a:pPr marL="629794">
                  <a:lnSpc>
                    <a:spcPct val="115000"/>
                  </a:lnSpc>
                </a:pP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5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6</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𝑚𝑦</m:t>
                        </m:r>
                      </m:fName>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func>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ℝ</m:t>
                    </m:r>
                  </m:oMath>
                </a14:m>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5235921" y="4750907"/>
                <a:ext cx="11962314" cy="1003993"/>
              </a:xfrm>
              <a:prstGeom prst="rect">
                <a:avLst/>
              </a:prstGeom>
              <a:blipFill>
                <a:blip r:embed="rId8"/>
                <a:stretch>
                  <a:fillRect t="-12121" r="-1784" b="-36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72120" y="6180995"/>
                <a:ext cx="26832714" cy="2010359"/>
              </a:xfrm>
              <a:prstGeom prst="rect">
                <a:avLst/>
              </a:prstGeom>
            </p:spPr>
            <p:txBody>
              <a:bodyPr wrap="square">
                <a:spAutoFit/>
              </a:bodyPr>
              <a:lstStyle/>
              <a:p>
                <a:pPr marL="629794" indent="457108">
                  <a:lnSpc>
                    <a:spcPct val="115000"/>
                  </a:lnSpc>
                </a:pPr>
                <a14:m>
                  <m:oMathPara xmlns:m="http://schemas.openxmlformats.org/officeDocument/2006/math">
                    <m:oMathParaPr>
                      <m:jc m:val="left"/>
                    </m:oMathParaPr>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⇔18</m:t>
                      </m:r>
                      <m:sSup>
                        <m:sSup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up>
                      </m:sSup>
                      <m:func>
                        <m:func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func>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+30</m:t>
                      </m:r>
                      <m:sSup>
                        <m:sSup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up>
                      </m:sSup>
                      <m:func>
                        <m:func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func>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−30</m:t>
                      </m:r>
                      <m:sSup>
                        <m:sSup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up>
                      </m:sSup>
                      <m:func>
                        <m:func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func>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+16</m:t>
                      </m:r>
                      <m:sSup>
                        <m:sSup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up>
                      </m:sSup>
                      <m:func>
                        <m:func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func>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5600" i="1" dirty="0">
                  <a:solidFill>
                    <a:prstClr val="black"/>
                  </a:solidFill>
                  <a:latin typeface="Cambria Math" panose="02040503050406030204" pitchFamily="18" charset="0"/>
                  <a:ea typeface="Times New Roman" panose="02020603050405020304" pitchFamily="18" charset="0"/>
                  <a:cs typeface="Times New Roman" panose="02020603050405020304" pitchFamily="18" charset="0"/>
                </a:endParaRPr>
              </a:p>
              <a:p>
                <a:pPr marL="629794" indent="457108">
                  <a:lnSpc>
                    <a:spcPct val="115000"/>
                  </a:lnSpc>
                </a:pP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func>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5600" dirty="0">
                    <a:solidFill>
                      <a:prstClr val="black"/>
                    </a:solidFill>
                    <a:ea typeface="Times New Roman" panose="02020603050405020304" pitchFamily="18" charset="0"/>
                    <a:cs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ℝ</m:t>
                    </m:r>
                  </m:oMath>
                </a14:m>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72120" y="6180995"/>
                <a:ext cx="26832714" cy="2010359"/>
              </a:xfrm>
              <a:prstGeom prst="rect">
                <a:avLst/>
              </a:prstGeom>
              <a:blipFill>
                <a:blip r:embed="rId9"/>
                <a:stretch>
                  <a:fillRect b="-1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72120" y="8331415"/>
                <a:ext cx="15192429" cy="1002775"/>
              </a:xfrm>
              <a:prstGeom prst="rect">
                <a:avLst/>
              </a:prstGeom>
            </p:spPr>
            <p:txBody>
              <a:bodyPr wrap="none">
                <a:spAutoFit/>
              </a:bodyPr>
              <a:lstStyle/>
              <a:p>
                <a:pPr marL="629794" indent="457108">
                  <a:lnSpc>
                    <a:spcPct val="115000"/>
                  </a:lnSpc>
                </a:pP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34</m:t>
                    </m:r>
                    <m:sSup>
                      <m:sSup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func>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sSup>
                      <m:sSup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func>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ℝ</m:t>
                    </m:r>
                  </m:oMath>
                </a14:m>
                <a:r>
                  <a:rPr lang="en-US" sz="5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72120" y="8331415"/>
                <a:ext cx="15192429" cy="1002775"/>
              </a:xfrm>
              <a:prstGeom prst="rect">
                <a:avLst/>
              </a:prstGeom>
              <a:blipFill>
                <a:blip r:embed="rId10"/>
                <a:stretch>
                  <a:fillRect t="-12195" r="-1284" b="-37805"/>
                </a:stretch>
              </a:blipFill>
            </p:spPr>
            <p:txBody>
              <a:bodyPr/>
              <a:lstStyle/>
              <a:p>
                <a:r>
                  <a:rPr lang="en-US">
                    <a:noFill/>
                  </a:rPr>
                  <a:t> </a:t>
                </a:r>
              </a:p>
            </p:txBody>
          </p:sp>
        </mc:Fallback>
      </mc:AlternateContent>
    </p:spTree>
    <p:extLst>
      <p:ext uri="{BB962C8B-B14F-4D97-AF65-F5344CB8AC3E}">
        <p14:creationId xmlns:p14="http://schemas.microsoft.com/office/powerpoint/2010/main" val="164309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50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500"/>
                                  </p:stCondLst>
                                  <p:childTnLst>
                                    <p:set>
                                      <p:cBhvr>
                                        <p:cTn id="26" dur="1" fill="hold">
                                          <p:stCondLst>
                                            <p:cond delay="0"/>
                                          </p:stCondLst>
                                        </p:cTn>
                                        <p:tgtEl>
                                          <p:spTgt spid="82"/>
                                        </p:tgtEl>
                                        <p:attrNameLst>
                                          <p:attrName>style.visibility</p:attrName>
                                        </p:attrNameLst>
                                      </p:cBhvr>
                                      <p:to>
                                        <p:strVal val="visible"/>
                                      </p:to>
                                    </p:set>
                                    <p:animEffect transition="in" filter="wipe(left)">
                                      <p:cBhvr>
                                        <p:cTn id="27" dur="10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500"/>
                                  </p:stCondLst>
                                  <p:childTnLst>
                                    <p:set>
                                      <p:cBhvr>
                                        <p:cTn id="31" dur="1" fill="hold">
                                          <p:stCondLst>
                                            <p:cond delay="0"/>
                                          </p:stCondLst>
                                        </p:cTn>
                                        <p:tgtEl>
                                          <p:spTgt spid="74"/>
                                        </p:tgtEl>
                                        <p:attrNameLst>
                                          <p:attrName>style.visibility</p:attrName>
                                        </p:attrNameLst>
                                      </p:cBhvr>
                                      <p:to>
                                        <p:strVal val="visible"/>
                                      </p:to>
                                    </p:set>
                                    <p:animEffect transition="in" filter="wipe(down)">
                                      <p:cBhvr>
                                        <p:cTn id="32"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82" grpId="0"/>
      <p:bldP spid="2" grpId="0"/>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5703" y="152401"/>
            <a:ext cx="24137790" cy="4053375"/>
            <a:chOff x="534987" y="1794191"/>
            <a:chExt cx="23659406" cy="3399124"/>
          </a:xfrm>
        </p:grpSpPr>
        <p:grpSp>
          <p:nvGrpSpPr>
            <p:cNvPr id="6" name="Group 5"/>
            <p:cNvGrpSpPr/>
            <p:nvPr/>
          </p:nvGrpSpPr>
          <p:grpSpPr>
            <a:xfrm>
              <a:off x="534987" y="1858090"/>
              <a:ext cx="23575105" cy="2172622"/>
              <a:chOff x="534987" y="1636251"/>
              <a:chExt cx="23575105" cy="2172622"/>
            </a:xfrm>
          </p:grpSpPr>
          <p:sp>
            <p:nvSpPr>
              <p:cNvPr id="8" name="Rounded Rectangle 7"/>
              <p:cNvSpPr/>
              <p:nvPr/>
            </p:nvSpPr>
            <p:spPr bwMode="auto">
              <a:xfrm>
                <a:off x="755649" y="1636251"/>
                <a:ext cx="23354443" cy="2172622"/>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p>
            </p:txBody>
          </p:sp>
          <p:grpSp>
            <p:nvGrpSpPr>
              <p:cNvPr id="9" name="Group 8"/>
              <p:cNvGrpSpPr/>
              <p:nvPr/>
            </p:nvGrpSpPr>
            <p:grpSpPr>
              <a:xfrm>
                <a:off x="534987" y="1647866"/>
                <a:ext cx="3505200" cy="1176337"/>
                <a:chOff x="534987" y="1647866"/>
                <a:chExt cx="3505200" cy="1176337"/>
              </a:xfrm>
            </p:grpSpPr>
            <p:sp>
              <p:nvSpPr>
                <p:cNvPr id="10"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sp>
              <p:nvSpPr>
                <p:cNvPr id="11" name="Pentagon 10"/>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grpSp>
              <p:nvGrpSpPr>
                <p:cNvPr id="12" name="Group 11"/>
                <p:cNvGrpSpPr/>
                <p:nvPr/>
              </p:nvGrpSpPr>
              <p:grpSpPr bwMode="auto">
                <a:xfrm>
                  <a:off x="683775" y="1836907"/>
                  <a:ext cx="582199" cy="537956"/>
                  <a:chOff x="7440266" y="3398551"/>
                  <a:chExt cx="757238" cy="765175"/>
                </a:xfrm>
                <a:solidFill>
                  <a:schemeClr val="bg1">
                    <a:lumMod val="95000"/>
                  </a:schemeClr>
                </a:solidFill>
              </p:grpSpPr>
              <p:sp>
                <p:nvSpPr>
                  <p:cNvPr id="15" name="Freeform 14"/>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16" name="Freeform 15"/>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17" name="Freeform 16"/>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18" name="Rectangle 17"/>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19" name="Rectangle 18"/>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20" name="Rectangle 19"/>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21" name="Rectangle 20"/>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13" name="Chevron 12"/>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14" name="TextBox 13"/>
                <p:cNvSpPr txBox="1">
                  <a:spLocks noChangeArrowheads="1"/>
                </p:cNvSpPr>
                <p:nvPr/>
              </p:nvSpPr>
              <p:spPr bwMode="auto">
                <a:xfrm>
                  <a:off x="1418631" y="1653394"/>
                  <a:ext cx="2509573" cy="8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34</a:t>
                  </a:r>
                </a:p>
              </p:txBody>
            </p:sp>
          </p:grpSp>
        </p:grpSp>
        <mc:AlternateContent xmlns:mc="http://schemas.openxmlformats.org/markup-compatibility/2006" xmlns:a14="http://schemas.microsoft.com/office/drawing/2010/main">
          <mc:Choice Requires="a14">
            <p:sp>
              <p:nvSpPr>
                <p:cNvPr id="7" name="Rectangle 6"/>
                <p:cNvSpPr/>
                <p:nvPr/>
              </p:nvSpPr>
              <p:spPr>
                <a:xfrm>
                  <a:off x="3774907" y="1794191"/>
                  <a:ext cx="20419486" cy="33991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365778" tIns="182890" rIns="365778" bIns="182890">
                  <a:spAutoFit/>
                </a:bodyPr>
                <a:lstStyle/>
                <a:p>
                  <a:pPr algn="just" fontAlgn="base">
                    <a:spcAft>
                      <a:spcPts val="1200"/>
                    </a:spcAft>
                    <a:buClr>
                      <a:srgbClr val="0000FF"/>
                    </a:buClr>
                    <a:tabLst>
                      <a:tab pos="1259652" algn="l"/>
                    </a:tabLst>
                  </a:pPr>
                  <a:r>
                    <a:rPr lang="en-US" sz="6600" dirty="0">
                      <a:latin typeface="Times New Roman" panose="02020603050405020304" pitchFamily="18" charset="0"/>
                      <a:ea typeface="Times New Roman" panose="02020603050405020304" pitchFamily="18" charset="0"/>
                    </a:rPr>
                    <a:t>Tìm </a:t>
                  </a:r>
                  <a:r>
                    <a:rPr lang="en-US" sz="6600" dirty="0" err="1">
                      <a:latin typeface="Times New Roman" panose="02020603050405020304" pitchFamily="18" charset="0"/>
                      <a:ea typeface="Times New Roman" panose="02020603050405020304" pitchFamily="18" charset="0"/>
                    </a:rPr>
                    <a:t>tất</a:t>
                  </a:r>
                  <a:r>
                    <a:rPr lang="en-US" sz="6600" dirty="0">
                      <a:latin typeface="Times New Roman" panose="02020603050405020304" pitchFamily="18" charset="0"/>
                      <a:ea typeface="Times New Roman" panose="02020603050405020304" pitchFamily="18" charset="0"/>
                    </a:rPr>
                    <a:t> </a:t>
                  </a:r>
                  <a:r>
                    <a:rPr lang="en-US" sz="6600" dirty="0" err="1">
                      <a:latin typeface="Times New Roman" panose="02020603050405020304" pitchFamily="18" charset="0"/>
                      <a:ea typeface="Times New Roman" panose="02020603050405020304" pitchFamily="18" charset="0"/>
                    </a:rPr>
                    <a:t>cả</a:t>
                  </a:r>
                  <a:r>
                    <a:rPr lang="en-US" sz="6600" dirty="0">
                      <a:latin typeface="Times New Roman" panose="02020603050405020304" pitchFamily="18" charset="0"/>
                      <a:ea typeface="Times New Roman" panose="02020603050405020304" pitchFamily="18" charset="0"/>
                    </a:rPr>
                    <a:t> </a:t>
                  </a:r>
                  <a:r>
                    <a:rPr lang="en-US" sz="6600" dirty="0" err="1">
                      <a:latin typeface="Times New Roman" panose="02020603050405020304" pitchFamily="18" charset="0"/>
                      <a:ea typeface="Times New Roman" panose="02020603050405020304" pitchFamily="18" charset="0"/>
                    </a:rPr>
                    <a:t>các</a:t>
                  </a:r>
                  <a:r>
                    <a:rPr lang="en-US" sz="6600" dirty="0">
                      <a:latin typeface="Times New Roman" panose="02020603050405020304" pitchFamily="18" charset="0"/>
                      <a:ea typeface="Times New Roman" panose="02020603050405020304" pitchFamily="18" charset="0"/>
                    </a:rPr>
                    <a:t> </a:t>
                  </a:r>
                  <a:r>
                    <a:rPr lang="en-US" sz="6600" dirty="0" err="1">
                      <a:latin typeface="Times New Roman" panose="02020603050405020304" pitchFamily="18" charset="0"/>
                      <a:ea typeface="Times New Roman" panose="02020603050405020304" pitchFamily="18" charset="0"/>
                    </a:rPr>
                    <a:t>giá</a:t>
                  </a:r>
                  <a:r>
                    <a:rPr lang="en-US" sz="6600" dirty="0">
                      <a:latin typeface="Times New Roman" panose="02020603050405020304" pitchFamily="18" charset="0"/>
                      <a:ea typeface="Times New Roman" panose="02020603050405020304" pitchFamily="18" charset="0"/>
                    </a:rPr>
                    <a:t> </a:t>
                  </a:r>
                  <a:r>
                    <a:rPr lang="en-US" sz="6600" dirty="0" err="1">
                      <a:latin typeface="Times New Roman" panose="02020603050405020304" pitchFamily="18" charset="0"/>
                      <a:ea typeface="Times New Roman" panose="02020603050405020304" pitchFamily="18" charset="0"/>
                    </a:rPr>
                    <a:t>trị</a:t>
                  </a:r>
                  <a:r>
                    <a:rPr lang="en-US" sz="6600" dirty="0">
                      <a:latin typeface="Times New Roman" panose="02020603050405020304" pitchFamily="18" charset="0"/>
                      <a:ea typeface="Times New Roman" panose="02020603050405020304" pitchFamily="18" charset="0"/>
                    </a:rPr>
                    <a:t> </a:t>
                  </a:r>
                  <a:r>
                    <a:rPr lang="en-US" sz="6600" dirty="0" err="1">
                      <a:latin typeface="Times New Roman" panose="02020603050405020304" pitchFamily="18" charset="0"/>
                      <a:ea typeface="Times New Roman" panose="02020603050405020304" pitchFamily="18" charset="0"/>
                    </a:rPr>
                    <a:t>thực</a:t>
                  </a:r>
                  <a:r>
                    <a:rPr lang="en-US" sz="6600" dirty="0">
                      <a:latin typeface="Times New Roman" panose="02020603050405020304" pitchFamily="18" charset="0"/>
                      <a:ea typeface="Times New Roman" panose="02020603050405020304" pitchFamily="18" charset="0"/>
                    </a:rPr>
                    <a:t> </a:t>
                  </a:r>
                  <a:r>
                    <a:rPr lang="en-US" sz="6600" dirty="0" err="1">
                      <a:latin typeface="Times New Roman" panose="02020603050405020304" pitchFamily="18" charset="0"/>
                      <a:ea typeface="Times New Roman" panose="02020603050405020304" pitchFamily="18" charset="0"/>
                    </a:rPr>
                    <a:t>của</a:t>
                  </a:r>
                  <a:r>
                    <a:rPr lang="en-US" sz="6600" dirty="0">
                      <a:latin typeface="Times New Roman" panose="02020603050405020304" pitchFamily="18" charset="0"/>
                      <a:ea typeface="Times New Roman" panose="02020603050405020304" pitchFamily="18" charset="0"/>
                    </a:rPr>
                    <a:t> </a:t>
                  </a:r>
                  <a:r>
                    <a:rPr lang="en-US" sz="6600" dirty="0" err="1">
                      <a:latin typeface="Times New Roman" panose="02020603050405020304" pitchFamily="18" charset="0"/>
                      <a:ea typeface="Times New Roman" panose="02020603050405020304" pitchFamily="18" charset="0"/>
                    </a:rPr>
                    <a:t>tham</a:t>
                  </a:r>
                  <a:r>
                    <a:rPr lang="en-US" sz="6600" dirty="0">
                      <a:latin typeface="Times New Roman" panose="02020603050405020304" pitchFamily="18" charset="0"/>
                      <a:ea typeface="Times New Roman" panose="02020603050405020304" pitchFamily="18" charset="0"/>
                    </a:rPr>
                    <a:t> </a:t>
                  </a:r>
                  <a:r>
                    <a:rPr lang="en-US" sz="6600" dirty="0" err="1">
                      <a:latin typeface="Times New Roman" panose="02020603050405020304" pitchFamily="18" charset="0"/>
                      <a:ea typeface="Times New Roman" panose="02020603050405020304" pitchFamily="18" charset="0"/>
                    </a:rPr>
                    <a:t>số</a:t>
                  </a:r>
                  <a:r>
                    <a:rPr lang="en-US" sz="6600" dirty="0">
                      <a:solidFill>
                        <a:srgbClr val="FF0000"/>
                      </a:solidFill>
                      <a:latin typeface="Times New Roman" panose="02020603050405020304" pitchFamily="18" charset="0"/>
                      <a:ea typeface="Times New Roman" panose="02020603050405020304" pitchFamily="18" charset="0"/>
                    </a:rPr>
                    <a:t> </a:t>
                  </a:r>
                  <a:r>
                    <a:rPr lang="en-US" sz="6600" i="1" dirty="0">
                      <a:latin typeface="Times New Roman" panose="02020603050405020304" pitchFamily="18" charset="0"/>
                      <a:ea typeface="Times New Roman" panose="02020603050405020304" pitchFamily="18" charset="0"/>
                    </a:rPr>
                    <a:t>m</a:t>
                  </a:r>
                  <a:r>
                    <a:rPr lang="en-US" sz="6600" dirty="0">
                      <a:latin typeface="Times New Roman" panose="02020603050405020304" pitchFamily="18" charset="0"/>
                      <a:ea typeface="Times New Roman" panose="02020603050405020304" pitchFamily="18" charset="0"/>
                    </a:rPr>
                    <a:t> </a:t>
                  </a:r>
                  <a:r>
                    <a:rPr lang="en-US" sz="6600" dirty="0" err="1">
                      <a:latin typeface="Times New Roman" panose="02020603050405020304" pitchFamily="18" charset="0"/>
                      <a:ea typeface="Times New Roman" panose="02020603050405020304" pitchFamily="18" charset="0"/>
                    </a:rPr>
                    <a:t>để</a:t>
                  </a:r>
                  <a:r>
                    <a:rPr lang="en-US" sz="6600" dirty="0">
                      <a:latin typeface="Times New Roman" panose="02020603050405020304" pitchFamily="18" charset="0"/>
                      <a:ea typeface="Times New Roman" panose="02020603050405020304" pitchFamily="18" charset="0"/>
                    </a:rPr>
                    <a:t> </a:t>
                  </a:r>
                  <a:r>
                    <a:rPr lang="en-US" sz="6600" dirty="0" err="1">
                      <a:latin typeface="Times New Roman" panose="02020603050405020304" pitchFamily="18" charset="0"/>
                      <a:ea typeface="Times New Roman" panose="02020603050405020304" pitchFamily="18" charset="0"/>
                    </a:rPr>
                    <a:t>hàm</a:t>
                  </a:r>
                  <a:r>
                    <a:rPr lang="en-US" sz="6600" dirty="0">
                      <a:latin typeface="Times New Roman" panose="02020603050405020304" pitchFamily="18" charset="0"/>
                      <a:ea typeface="Times New Roman" panose="02020603050405020304" pitchFamily="18" charset="0"/>
                    </a:rPr>
                    <a:t> </a:t>
                  </a:r>
                  <a:r>
                    <a:rPr lang="en-US" sz="6600" dirty="0" err="1">
                      <a:latin typeface="Times New Roman" panose="02020603050405020304" pitchFamily="18" charset="0"/>
                      <a:ea typeface="Times New Roman" panose="02020603050405020304" pitchFamily="18" charset="0"/>
                    </a:rPr>
                    <a:t>số</a:t>
                  </a:r>
                  <a:r>
                    <a:rPr lang="en-US" sz="6600" dirty="0">
                      <a:latin typeface="Times New Roman" panose="02020603050405020304" pitchFamily="18" charset="0"/>
                      <a:ea typeface="Times New Roman" panose="02020603050405020304" pitchFamily="18" charset="0"/>
                    </a:rPr>
                    <a:t> </a:t>
                  </a:r>
                  <a14:m>
                    <m:oMath xmlns:m="http://schemas.openxmlformats.org/officeDocument/2006/math">
                      <m:r>
                        <a:rPr lang="en-US" sz="6600" i="1">
                          <a:latin typeface="Cambria Math" panose="02040503050406030204" pitchFamily="18" charset="0"/>
                          <a:ea typeface="Times New Roman" panose="02020603050405020304" pitchFamily="18" charset="0"/>
                          <a:cs typeface="Times New Roman" panose="02020603050405020304" pitchFamily="18" charset="0"/>
                        </a:rPr>
                        <m:t>𝑦</m:t>
                      </m:r>
                      <m:r>
                        <a:rPr lang="en-US" sz="66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6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6600" i="1">
                              <a:latin typeface="Cambria Math" panose="02040503050406030204" pitchFamily="18" charset="0"/>
                              <a:ea typeface="Times New Roman" panose="02020603050405020304" pitchFamily="18" charset="0"/>
                              <a:cs typeface="Times New Roman" panose="02020603050405020304" pitchFamily="18" charset="0"/>
                            </a:rPr>
                            <m:t>1</m:t>
                          </m:r>
                        </m:num>
                        <m:den>
                          <m:rad>
                            <m:radPr>
                              <m:degHide m:val="on"/>
                              <m:ctrlPr>
                                <a:rPr lang="en-US" sz="66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6600" i="1">
                                  <a:latin typeface="Cambria Math" panose="02040503050406030204" pitchFamily="18" charset="0"/>
                                  <a:ea typeface="Times New Roman" panose="02020603050405020304" pitchFamily="18" charset="0"/>
                                  <a:cs typeface="Times New Roman" panose="02020603050405020304" pitchFamily="18" charset="0"/>
                                </a:rPr>
                                <m:t>2</m:t>
                              </m:r>
                              <m:r>
                                <a:rPr lang="en-US" sz="6600" i="1">
                                  <a:latin typeface="Cambria Math" panose="02040503050406030204" pitchFamily="18" charset="0"/>
                                  <a:ea typeface="Times New Roman" panose="02020603050405020304" pitchFamily="18" charset="0"/>
                                  <a:cs typeface="Times New Roman" panose="02020603050405020304" pitchFamily="18" charset="0"/>
                                </a:rPr>
                                <m:t>𝑚</m:t>
                              </m:r>
                              <m:r>
                                <a:rPr lang="en-US" sz="6600" i="1">
                                  <a:latin typeface="Cambria Math" panose="02040503050406030204" pitchFamily="18" charset="0"/>
                                  <a:ea typeface="Times New Roman" panose="02020603050405020304" pitchFamily="18" charset="0"/>
                                  <a:cs typeface="Times New Roman" panose="02020603050405020304" pitchFamily="18" charset="0"/>
                                </a:rPr>
                                <m:t>+1−</m:t>
                              </m:r>
                              <m:r>
                                <a:rPr lang="en-US" sz="6600" i="1">
                                  <a:latin typeface="Cambria Math" panose="02040503050406030204" pitchFamily="18" charset="0"/>
                                  <a:ea typeface="Times New Roman" panose="02020603050405020304" pitchFamily="18" charset="0"/>
                                  <a:cs typeface="Times New Roman" panose="02020603050405020304" pitchFamily="18" charset="0"/>
                                </a:rPr>
                                <m:t>𝑥</m:t>
                              </m:r>
                            </m:e>
                          </m:rad>
                        </m:den>
                      </m:f>
                      <m:r>
                        <a:rPr lang="en-US" sz="6600"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6600" i="1">
                              <a:latin typeface="Cambria Math" panose="02040503050406030204" pitchFamily="18" charset="0"/>
                              <a:ea typeface="Times New Roman" panose="02020603050405020304" pitchFamily="18" charset="0"/>
                              <a:cs typeface="Times New Roman" panose="02020603050405020304" pitchFamily="18" charset="0"/>
                            </a:rPr>
                          </m:ctrlPr>
                        </m:funcPr>
                        <m:fName>
                          <m:sSub>
                            <m:sSubPr>
                              <m:ctrlPr>
                                <a:rPr lang="en-US" sz="66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6600" i="1">
                                  <a:latin typeface="Cambria Math" panose="02040503050406030204" pitchFamily="18" charset="0"/>
                                  <a:ea typeface="Times New Roman" panose="02020603050405020304" pitchFamily="18" charset="0"/>
                                  <a:cs typeface="Times New Roman" panose="02020603050405020304" pitchFamily="18" charset="0"/>
                                </a:rPr>
                                <m:t>𝑙𝑜𝑔</m:t>
                              </m:r>
                            </m:e>
                            <m:sub>
                              <m:r>
                                <a:rPr lang="en-US" sz="6600" i="1">
                                  <a:latin typeface="Cambria Math" panose="02040503050406030204" pitchFamily="18" charset="0"/>
                                  <a:ea typeface="Times New Roman" panose="02020603050405020304" pitchFamily="18" charset="0"/>
                                  <a:cs typeface="Times New Roman" panose="02020603050405020304" pitchFamily="18" charset="0"/>
                                </a:rPr>
                                <m:t>3</m:t>
                              </m:r>
                            </m:sub>
                          </m:sSub>
                        </m:fName>
                        <m:e>
                          <m:rad>
                            <m:radPr>
                              <m:degHide m:val="on"/>
                              <m:ctrlPr>
                                <a:rPr lang="en-US" sz="66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6600" i="1">
                                  <a:latin typeface="Cambria Math" panose="02040503050406030204" pitchFamily="18" charset="0"/>
                                  <a:ea typeface="Times New Roman" panose="02020603050405020304" pitchFamily="18" charset="0"/>
                                  <a:cs typeface="Times New Roman" panose="02020603050405020304" pitchFamily="18" charset="0"/>
                                </a:rPr>
                                <m:t>𝑥</m:t>
                              </m:r>
                              <m:r>
                                <a:rPr lang="en-US" sz="6600" i="1">
                                  <a:latin typeface="Cambria Math" panose="02040503050406030204" pitchFamily="18" charset="0"/>
                                  <a:ea typeface="Times New Roman" panose="02020603050405020304" pitchFamily="18" charset="0"/>
                                  <a:cs typeface="Times New Roman" panose="02020603050405020304" pitchFamily="18" charset="0"/>
                                </a:rPr>
                                <m:t>−</m:t>
                              </m:r>
                              <m:r>
                                <a:rPr lang="en-US" sz="6600" i="1">
                                  <a:latin typeface="Cambria Math" panose="02040503050406030204" pitchFamily="18" charset="0"/>
                                  <a:ea typeface="Times New Roman" panose="02020603050405020304" pitchFamily="18" charset="0"/>
                                  <a:cs typeface="Times New Roman" panose="02020603050405020304" pitchFamily="18" charset="0"/>
                                </a:rPr>
                                <m:t>𝑚</m:t>
                              </m:r>
                            </m:e>
                          </m:rad>
                        </m:e>
                      </m:func>
                    </m:oMath>
                  </a14:m>
                  <a:r>
                    <a:rPr lang="en-US" sz="6600" dirty="0">
                      <a:latin typeface="Times New Roman" panose="02020603050405020304" pitchFamily="18" charset="0"/>
                      <a:ea typeface="Times New Roman" panose="02020603050405020304" pitchFamily="18" charset="0"/>
                    </a:rPr>
                    <a:t> </a:t>
                  </a:r>
                  <a:r>
                    <a:rPr lang="en-US" sz="6600" dirty="0" err="1">
                      <a:latin typeface="Times New Roman" panose="02020603050405020304" pitchFamily="18" charset="0"/>
                      <a:ea typeface="Times New Roman" panose="02020603050405020304" pitchFamily="18" charset="0"/>
                    </a:rPr>
                    <a:t>xác</a:t>
                  </a:r>
                  <a:r>
                    <a:rPr lang="en-US" sz="6600" dirty="0">
                      <a:latin typeface="Times New Roman" panose="02020603050405020304" pitchFamily="18" charset="0"/>
                      <a:ea typeface="Times New Roman" panose="02020603050405020304" pitchFamily="18" charset="0"/>
                    </a:rPr>
                    <a:t> </a:t>
                  </a:r>
                  <a:r>
                    <a:rPr lang="en-US" sz="6600" dirty="0" err="1">
                      <a:latin typeface="Times New Roman" panose="02020603050405020304" pitchFamily="18" charset="0"/>
                      <a:ea typeface="Times New Roman" panose="02020603050405020304" pitchFamily="18" charset="0"/>
                    </a:rPr>
                    <a:t>định</a:t>
                  </a:r>
                  <a:r>
                    <a:rPr lang="en-US" sz="6600" dirty="0">
                      <a:latin typeface="Times New Roman" panose="02020603050405020304" pitchFamily="18" charset="0"/>
                      <a:ea typeface="Times New Roman" panose="02020603050405020304" pitchFamily="18" charset="0"/>
                    </a:rPr>
                    <a:t> </a:t>
                  </a:r>
                  <a:r>
                    <a:rPr lang="en-US" sz="6600" dirty="0" err="1">
                      <a:latin typeface="Times New Roman" panose="02020603050405020304" pitchFamily="18" charset="0"/>
                      <a:ea typeface="Times New Roman" panose="02020603050405020304" pitchFamily="18" charset="0"/>
                    </a:rPr>
                    <a:t>trên</a:t>
                  </a:r>
                  <a:r>
                    <a:rPr lang="en-US" sz="6600" dirty="0">
                      <a:latin typeface="Times New Roman" panose="02020603050405020304" pitchFamily="18" charset="0"/>
                      <a:ea typeface="Times New Roman" panose="02020603050405020304" pitchFamily="18" charset="0"/>
                    </a:rPr>
                    <a:t> </a:t>
                  </a:r>
                  <a14:m>
                    <m:oMath xmlns:m="http://schemas.openxmlformats.org/officeDocument/2006/math">
                      <m:d>
                        <m:dPr>
                          <m:ctrlPr>
                            <a:rPr lang="en-US" sz="6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6600" i="1">
                              <a:latin typeface="Cambria Math" panose="02040503050406030204" pitchFamily="18" charset="0"/>
                              <a:ea typeface="Times New Roman" panose="02020603050405020304" pitchFamily="18" charset="0"/>
                              <a:cs typeface="Times New Roman" panose="02020603050405020304" pitchFamily="18" charset="0"/>
                            </a:rPr>
                            <m:t>2;3</m:t>
                          </m:r>
                        </m:e>
                      </m:d>
                    </m:oMath>
                  </a14:m>
                  <a:r>
                    <a:rPr lang="en-US" sz="6600" dirty="0">
                      <a:latin typeface="Times New Roman" panose="02020603050405020304" pitchFamily="18" charset="0"/>
                      <a:ea typeface="Times New Roman" panose="02020603050405020304" pitchFamily="18" charset="0"/>
                    </a:rPr>
                    <a:t>.</a:t>
                  </a:r>
                  <a:endParaRPr lang="en-US" sz="6600" dirty="0"/>
                </a:p>
                <a:p>
                  <a:pPr algn="just" fontAlgn="base">
                    <a:spcAft>
                      <a:spcPts val="1200"/>
                    </a:spcAft>
                    <a:buClr>
                      <a:srgbClr val="0000FF"/>
                    </a:buClr>
                    <a:tabLst>
                      <a:tab pos="1259652" algn="l"/>
                    </a:tabLst>
                  </a:pPr>
                  <a:endParaRPr lang="en-US" sz="6600" dirty="0">
                    <a:latin typeface="Times New Roman" panose="02020603050405020304" pitchFamily="18" charset="0"/>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774907" y="1794191"/>
                  <a:ext cx="20419486" cy="3399124"/>
                </a:xfrm>
                <a:prstGeom prst="rect">
                  <a:avLst/>
                </a:prstGeom>
                <a:blipFill>
                  <a:blip r:embed="rId2"/>
                  <a:stretch>
                    <a:fillRect l="-702" t="-18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40" name="Group 39"/>
          <p:cNvGrpSpPr/>
          <p:nvPr/>
        </p:nvGrpSpPr>
        <p:grpSpPr>
          <a:xfrm>
            <a:off x="267379" y="2895599"/>
            <a:ext cx="23702660" cy="2400682"/>
            <a:chOff x="247181" y="1501336"/>
            <a:chExt cx="11851330" cy="1200341"/>
          </a:xfrm>
        </p:grpSpPr>
        <p:grpSp>
          <p:nvGrpSpPr>
            <p:cNvPr id="41" name="Group 40"/>
            <p:cNvGrpSpPr/>
            <p:nvPr/>
          </p:nvGrpSpPr>
          <p:grpSpPr>
            <a:xfrm>
              <a:off x="247181" y="1501343"/>
              <a:ext cx="3090381" cy="914402"/>
              <a:chOff x="5537206" y="1557991"/>
              <a:chExt cx="3079904" cy="850065"/>
            </a:xfrm>
          </p:grpSpPr>
          <p:sp>
            <p:nvSpPr>
              <p:cNvPr id="54" name="Rectangle 53"/>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5537206" y="1770503"/>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6" name="TextBox 55"/>
                  <p:cNvSpPr txBox="1"/>
                  <p:nvPr/>
                </p:nvSpPr>
                <p:spPr>
                  <a:xfrm>
                    <a:off x="6199939" y="1770513"/>
                    <a:ext cx="2417170"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a:latin typeface="Cambria Math" panose="02040503050406030204" pitchFamily="18" charset="0"/>
                              <a:ea typeface="Times New Roman" panose="02020603050405020304" pitchFamily="18" charset="0"/>
                              <a:cs typeface="Times New Roman" panose="02020603050405020304" pitchFamily="18" charset="0"/>
                            </a:rPr>
                            <m:t>1≤</m:t>
                          </m:r>
                          <m:r>
                            <a:rPr lang="en-US" sz="6000">
                              <a:latin typeface="Cambria Math" panose="02040503050406030204" pitchFamily="18" charset="0"/>
                              <a:ea typeface="Times New Roman" panose="02020603050405020304" pitchFamily="18" charset="0"/>
                              <a:cs typeface="Times New Roman" panose="02020603050405020304" pitchFamily="18" charset="0"/>
                            </a:rPr>
                            <m:t>𝑚</m:t>
                          </m:r>
                          <m:r>
                            <a:rPr lang="en-US" sz="6000">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US" sz="6000" dirty="0">
                      <a:latin typeface="Times New Roman" pitchFamily="18" charset="0"/>
                      <a:cs typeface="Times New Roman" pitchFamily="18"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6199939" y="1770513"/>
                    <a:ext cx="2417170" cy="472101"/>
                  </a:xfrm>
                  <a:prstGeom prst="rect">
                    <a:avLst/>
                  </a:prstGeom>
                  <a:blipFill>
                    <a:blip r:embed="rId3"/>
                    <a:stretch>
                      <a:fillRect/>
                    </a:stretch>
                  </a:blipFill>
                </p:spPr>
                <p:txBody>
                  <a:bodyPr/>
                  <a:lstStyle/>
                  <a:p>
                    <a:r>
                      <a:rPr lang="en-US">
                        <a:noFill/>
                      </a:rPr>
                      <a:t> </a:t>
                    </a:r>
                  </a:p>
                </p:txBody>
              </p:sp>
            </mc:Fallback>
          </mc:AlternateContent>
        </p:grpSp>
        <p:grpSp>
          <p:nvGrpSpPr>
            <p:cNvPr id="42" name="Group 41"/>
            <p:cNvGrpSpPr/>
            <p:nvPr/>
          </p:nvGrpSpPr>
          <p:grpSpPr>
            <a:xfrm>
              <a:off x="3163101" y="1501344"/>
              <a:ext cx="3207453" cy="914401"/>
              <a:chOff x="5537206" y="1557992"/>
              <a:chExt cx="3196579" cy="850064"/>
            </a:xfrm>
          </p:grpSpPr>
          <p:sp>
            <p:nvSpPr>
              <p:cNvPr id="51" name="Rectangle 50"/>
              <p:cNvSpPr/>
              <p:nvPr/>
            </p:nvSpPr>
            <p:spPr>
              <a:xfrm>
                <a:off x="5898597"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3" name="TextBox 52"/>
                  <p:cNvSpPr txBox="1"/>
                  <p:nvPr/>
                </p:nvSpPr>
                <p:spPr>
                  <a:xfrm>
                    <a:off x="6258140" y="1735089"/>
                    <a:ext cx="2475645"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a:latin typeface="Cambria Math" panose="02040503050406030204" pitchFamily="18" charset="0"/>
                              <a:ea typeface="Times New Roman" panose="02020603050405020304" pitchFamily="18" charset="0"/>
                              <a:cs typeface="Times New Roman" panose="02020603050405020304" pitchFamily="18" charset="0"/>
                            </a:rPr>
                            <m:t>1&lt;</m:t>
                          </m:r>
                          <m:r>
                            <a:rPr lang="en-US" sz="6000">
                              <a:latin typeface="Cambria Math" panose="02040503050406030204" pitchFamily="18" charset="0"/>
                              <a:ea typeface="Times New Roman" panose="02020603050405020304" pitchFamily="18" charset="0"/>
                              <a:cs typeface="Times New Roman" panose="02020603050405020304" pitchFamily="18" charset="0"/>
                            </a:rPr>
                            <m:t>𝑚</m:t>
                          </m:r>
                          <m:r>
                            <a:rPr lang="en-US" sz="6000">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US" sz="6000" dirty="0">
                      <a:latin typeface="Times New Roman" pitchFamily="18" charset="0"/>
                      <a:cs typeface="Times New Roman" pitchFamily="18"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258140" y="1735089"/>
                    <a:ext cx="2475645" cy="472101"/>
                  </a:xfrm>
                  <a:prstGeom prst="rect">
                    <a:avLst/>
                  </a:prstGeom>
                  <a:blipFill>
                    <a:blip r:embed="rId4"/>
                    <a:stretch>
                      <a:fillRect/>
                    </a:stretch>
                  </a:blipFill>
                </p:spPr>
                <p:txBody>
                  <a:bodyPr/>
                  <a:lstStyle/>
                  <a:p>
                    <a:r>
                      <a:rPr lang="en-US">
                        <a:noFill/>
                      </a:rPr>
                      <a:t> </a:t>
                    </a:r>
                  </a:p>
                </p:txBody>
              </p:sp>
            </mc:Fallback>
          </mc:AlternateContent>
        </p:grpSp>
        <p:grpSp>
          <p:nvGrpSpPr>
            <p:cNvPr id="43" name="Group 42"/>
            <p:cNvGrpSpPr/>
            <p:nvPr/>
          </p:nvGrpSpPr>
          <p:grpSpPr>
            <a:xfrm>
              <a:off x="6079021" y="1501343"/>
              <a:ext cx="3090381" cy="914402"/>
              <a:chOff x="5537206" y="1557992"/>
              <a:chExt cx="3079904" cy="850064"/>
            </a:xfrm>
          </p:grpSpPr>
          <p:sp>
            <p:nvSpPr>
              <p:cNvPr id="48" name="Rectangle 47"/>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9" name="Oval 48"/>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50" name="TextBox 49"/>
                  <p:cNvSpPr txBox="1"/>
                  <p:nvPr/>
                </p:nvSpPr>
                <p:spPr>
                  <a:xfrm>
                    <a:off x="6081471" y="1751361"/>
                    <a:ext cx="2460795" cy="47210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a:latin typeface="Cambria Math" panose="02040503050406030204" pitchFamily="18" charset="0"/>
                              <a:ea typeface="Times New Roman" panose="02020603050405020304" pitchFamily="18" charset="0"/>
                              <a:cs typeface="Times New Roman" panose="02020603050405020304" pitchFamily="18" charset="0"/>
                            </a:rPr>
                            <m:t>−1&lt;</m:t>
                          </m:r>
                          <m:r>
                            <a:rPr lang="en-US" sz="6000">
                              <a:latin typeface="Cambria Math" panose="02040503050406030204" pitchFamily="18" charset="0"/>
                              <a:ea typeface="Times New Roman" panose="02020603050405020304" pitchFamily="18" charset="0"/>
                              <a:cs typeface="Times New Roman" panose="02020603050405020304" pitchFamily="18" charset="0"/>
                            </a:rPr>
                            <m:t>𝑚</m:t>
                          </m:r>
                          <m:r>
                            <a:rPr lang="en-US" sz="6000">
                              <a:latin typeface="Cambria Math" panose="02040503050406030204" pitchFamily="18" charset="0"/>
                              <a:ea typeface="Times New Roman" panose="02020603050405020304" pitchFamily="18" charset="0"/>
                              <a:cs typeface="Times New Roman" panose="02020603050405020304" pitchFamily="18" charset="0"/>
                            </a:rPr>
                            <m:t>&lt;2</m:t>
                          </m:r>
                        </m:oMath>
                      </m:oMathPara>
                    </a14:m>
                    <a:endParaRPr lang="en-US" sz="6000" b="1" dirty="0">
                      <a:latin typeface="Times New Roman" pitchFamily="18" charset="0"/>
                      <a:cs typeface="Times New Roman"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6081471" y="1751361"/>
                    <a:ext cx="2460795" cy="472100"/>
                  </a:xfrm>
                  <a:prstGeom prst="rect">
                    <a:avLst/>
                  </a:prstGeom>
                  <a:blipFill>
                    <a:blip r:embed="rId5"/>
                    <a:stretch>
                      <a:fillRect/>
                    </a:stretch>
                  </a:blipFill>
                </p:spPr>
                <p:txBody>
                  <a:bodyPr/>
                  <a:lstStyle/>
                  <a:p>
                    <a:r>
                      <a:rPr lang="en-US">
                        <a:noFill/>
                      </a:rPr>
                      <a:t> </a:t>
                    </a:r>
                  </a:p>
                </p:txBody>
              </p:sp>
            </mc:Fallback>
          </mc:AlternateContent>
        </p:grpSp>
        <p:grpSp>
          <p:nvGrpSpPr>
            <p:cNvPr id="44" name="Group 43"/>
            <p:cNvGrpSpPr/>
            <p:nvPr/>
          </p:nvGrpSpPr>
          <p:grpSpPr>
            <a:xfrm>
              <a:off x="8994942" y="1501336"/>
              <a:ext cx="3103569" cy="1200341"/>
              <a:chOff x="5537206" y="1557992"/>
              <a:chExt cx="3093047" cy="1115888"/>
            </a:xfrm>
          </p:grpSpPr>
          <p:sp>
            <p:nvSpPr>
              <p:cNvPr id="45" name="Rectangle 44"/>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6" name="Oval 45"/>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47" name="TextBox 46"/>
                  <p:cNvSpPr txBox="1"/>
                  <p:nvPr/>
                </p:nvSpPr>
                <p:spPr>
                  <a:xfrm>
                    <a:off x="5913158" y="1772595"/>
                    <a:ext cx="2717095" cy="90128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a:latin typeface="Cambria Math" panose="02040503050406030204" pitchFamily="18" charset="0"/>
                              <a:ea typeface="Times New Roman" panose="02020603050405020304" pitchFamily="18" charset="0"/>
                              <a:cs typeface="Times New Roman" panose="02020603050405020304" pitchFamily="18" charset="0"/>
                            </a:rPr>
                            <m:t>−1≤</m:t>
                          </m:r>
                          <m:r>
                            <a:rPr lang="en-US" sz="6000">
                              <a:latin typeface="Cambria Math" panose="02040503050406030204" pitchFamily="18" charset="0"/>
                              <a:ea typeface="Times New Roman" panose="02020603050405020304" pitchFamily="18" charset="0"/>
                              <a:cs typeface="Times New Roman" panose="02020603050405020304" pitchFamily="18" charset="0"/>
                            </a:rPr>
                            <m:t>𝑚</m:t>
                          </m:r>
                          <m:r>
                            <a:rPr lang="en-US" sz="6000">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US" sz="6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6000" dirty="0">
                      <a:latin typeface="Times New Roman" pitchFamily="18" charset="0"/>
                      <a:cs typeface="Times New Roman"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913158" y="1772595"/>
                    <a:ext cx="2717095" cy="901285"/>
                  </a:xfrm>
                  <a:prstGeom prst="rect">
                    <a:avLst/>
                  </a:prstGeom>
                  <a:blipFill>
                    <a:blip r:embed="rId6"/>
                    <a:stretch>
                      <a:fillRect/>
                    </a:stretch>
                  </a:blipFill>
                </p:spPr>
                <p:txBody>
                  <a:bodyPr/>
                  <a:lstStyle/>
                  <a:p>
                    <a:r>
                      <a:rPr lang="en-US">
                        <a:noFill/>
                      </a:rPr>
                      <a:t> </a:t>
                    </a:r>
                  </a:p>
                </p:txBody>
              </p:sp>
            </mc:Fallback>
          </mc:AlternateContent>
        </p:grpSp>
      </p:grpSp>
      <p:grpSp>
        <p:nvGrpSpPr>
          <p:cNvPr id="75" name="Group 74"/>
          <p:cNvGrpSpPr/>
          <p:nvPr/>
        </p:nvGrpSpPr>
        <p:grpSpPr>
          <a:xfrm>
            <a:off x="550523" y="4891753"/>
            <a:ext cx="23869000" cy="8290848"/>
            <a:chOff x="203200" y="3636277"/>
            <a:chExt cx="11934500" cy="4715301"/>
          </a:xfrm>
        </p:grpSpPr>
        <p:sp>
          <p:nvSpPr>
            <p:cNvPr id="76" name="Rounded Rectangle 75"/>
            <p:cNvSpPr/>
            <p:nvPr/>
          </p:nvSpPr>
          <p:spPr>
            <a:xfrm>
              <a:off x="210716" y="3933943"/>
              <a:ext cx="11926984" cy="441763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77" name="Group 76"/>
            <p:cNvGrpSpPr/>
            <p:nvPr/>
          </p:nvGrpSpPr>
          <p:grpSpPr>
            <a:xfrm>
              <a:off x="203200" y="3636277"/>
              <a:ext cx="2342697" cy="768933"/>
              <a:chOff x="1275608" y="6239450"/>
              <a:chExt cx="4592536" cy="1397113"/>
            </a:xfrm>
          </p:grpSpPr>
          <p:sp>
            <p:nvSpPr>
              <p:cNvPr id="78" name="Freeform 20"/>
              <p:cNvSpPr>
                <a:spLocks/>
              </p:cNvSpPr>
              <p:nvPr/>
            </p:nvSpPr>
            <p:spPr bwMode="auto">
              <a:xfrm rot="16200000" flipV="1">
                <a:off x="3175315" y="4943733"/>
                <a:ext cx="1313768"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182880" tIns="91440" rIns="182880" bIns="91440" numCol="1" anchor="t" anchorCtr="0" compatLnSpc="1">
                <a:prstTxWarp prst="textNoShape">
                  <a:avLst/>
                </a:prstTxWarp>
              </a:bodyPr>
              <a:lstStyle/>
              <a:p>
                <a:endParaRPr lang="en-US" sz="6000"/>
              </a:p>
            </p:txBody>
          </p:sp>
          <p:sp>
            <p:nvSpPr>
              <p:cNvPr id="79" name="TextBox 78"/>
              <p:cNvSpPr txBox="1"/>
              <p:nvPr/>
            </p:nvSpPr>
            <p:spPr>
              <a:xfrm>
                <a:off x="2187353" y="6239450"/>
                <a:ext cx="2633702" cy="1049549"/>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80" name="Round Diagonal Corner Rectangle 79"/>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81" name="Freeform 80"/>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182880" tIns="91440" rIns="182880" bIns="91440" numCol="1" anchor="t" anchorCtr="0" compatLnSpc="1">
                <a:prstTxWarp prst="textNoShape">
                  <a:avLst/>
                </a:prstTxWarp>
              </a:bodyPr>
              <a:lstStyle/>
              <a:p>
                <a:endParaRPr lang="en-US" sz="6000"/>
              </a:p>
            </p:txBody>
          </p:sp>
        </p:grpSp>
      </p:grpSp>
      <mc:AlternateContent xmlns:mc="http://schemas.openxmlformats.org/markup-compatibility/2006" xmlns:a14="http://schemas.microsoft.com/office/drawing/2010/main">
        <mc:Choice Requires="a14">
          <p:sp>
            <p:nvSpPr>
              <p:cNvPr id="82" name="Rectangle 81"/>
              <p:cNvSpPr/>
              <p:nvPr/>
            </p:nvSpPr>
            <p:spPr>
              <a:xfrm>
                <a:off x="432472" y="9009711"/>
                <a:ext cx="22628454" cy="3460351"/>
              </a:xfrm>
              <a:prstGeom prst="rect">
                <a:avLst/>
              </a:prstGeom>
            </p:spPr>
            <p:txBody>
              <a:bodyPr wrap="square" lIns="91422" tIns="45710" rIns="91422" bIns="45710">
                <a:spAutoFit/>
              </a:bodyPr>
              <a:lstStyle/>
              <a:p>
                <a:pPr marL="629794" indent="457108">
                  <a:lnSpc>
                    <a:spcPct val="115000"/>
                  </a:lnSpc>
                </a:pPr>
                <a14:m>
                  <m:oMathPara xmlns:m="http://schemas.openxmlformats.org/officeDocument/2006/math">
                    <m:oMathParaPr>
                      <m:jc m:val="centerGroup"/>
                    </m:oMathParaPr>
                    <m:oMath xmlns:m="http://schemas.openxmlformats.org/officeDocument/2006/math">
                      <m:r>
                        <a:rPr lang="vi-VN" sz="6000" i="1">
                          <a:solidFill>
                            <a:prstClr val="black"/>
                          </a:solidFill>
                          <a:latin typeface="Cambria Math"/>
                          <a:ea typeface="Times New Roman" panose="02020603050405020304" pitchFamily="18" charset="0"/>
                          <a:cs typeface="Cambria Math" panose="020405030504060302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eqArrPr>
                            <m:e>
                              <m:r>
                                <a:rPr lang="vi-VN" sz="6000" i="1">
                                  <a:solidFill>
                                    <a:prstClr val="black"/>
                                  </a:solidFill>
                                  <a:latin typeface="Cambria Math"/>
                                  <a:ea typeface="Times New Roman" panose="02020603050405020304" pitchFamily="18" charset="0"/>
                                  <a:cs typeface="Times New Roman" panose="02020603050405020304" pitchFamily="18" charset="0"/>
                                </a:rPr>
                                <m:t>&amp;</m:t>
                              </m:r>
                              <m:r>
                                <a:rPr lang="vi-VN" sz="6000" i="1">
                                  <a:solidFill>
                                    <a:prstClr val="black"/>
                                  </a:solidFill>
                                  <a:latin typeface="Cambria Math"/>
                                  <a:ea typeface="Times New Roman" panose="02020603050405020304" pitchFamily="18" charset="0"/>
                                  <a:cs typeface="Times New Roman" panose="02020603050405020304" pitchFamily="18" charset="0"/>
                                </a:rPr>
                                <m:t>𝑚</m:t>
                              </m:r>
                              <m:r>
                                <a:rPr lang="vi-VN" sz="6000" i="1">
                                  <a:solidFill>
                                    <a:prstClr val="black"/>
                                  </a:solidFill>
                                  <a:latin typeface="Cambria Math"/>
                                  <a:ea typeface="Times New Roman" panose="02020603050405020304" pitchFamily="18" charset="0"/>
                                </a:rPr>
                                <m:t>≤</m:t>
                              </m:r>
                              <m:r>
                                <a:rPr lang="vi-VN" sz="6000" i="1">
                                  <a:solidFill>
                                    <a:prstClr val="black"/>
                                  </a:solidFill>
                                  <a:latin typeface="Cambria Math"/>
                                  <a:ea typeface="Times New Roman" panose="02020603050405020304" pitchFamily="18" charset="0"/>
                                  <a:cs typeface="Times New Roman" panose="02020603050405020304" pitchFamily="18" charset="0"/>
                                </a:rPr>
                                <m:t>2</m:t>
                              </m:r>
                            </m:e>
                            <m:e>
                              <m:r>
                                <a:rPr lang="vi-VN" sz="6000" i="1">
                                  <a:solidFill>
                                    <a:prstClr val="black"/>
                                  </a:solidFill>
                                  <a:latin typeface="Cambria Math"/>
                                  <a:ea typeface="Times New Roman" panose="02020603050405020304" pitchFamily="18" charset="0"/>
                                  <a:cs typeface="Times New Roman" panose="02020603050405020304" pitchFamily="18" charset="0"/>
                                </a:rPr>
                                <m:t>&amp;2</m:t>
                              </m:r>
                              <m:r>
                                <a:rPr lang="vi-VN" sz="6000" i="1">
                                  <a:solidFill>
                                    <a:prstClr val="black"/>
                                  </a:solidFill>
                                  <a:latin typeface="Cambria Math"/>
                                  <a:ea typeface="Times New Roman" panose="02020603050405020304" pitchFamily="18" charset="0"/>
                                  <a:cs typeface="Times New Roman" panose="02020603050405020304" pitchFamily="18" charset="0"/>
                                </a:rPr>
                                <m:t>𝑚</m:t>
                              </m:r>
                              <m:r>
                                <a:rPr lang="vi-VN" sz="6000" i="1">
                                  <a:solidFill>
                                    <a:prstClr val="black"/>
                                  </a:solidFill>
                                  <a:latin typeface="Cambria Math"/>
                                  <a:ea typeface="Times New Roman" panose="02020603050405020304" pitchFamily="18" charset="0"/>
                                  <a:cs typeface="Times New Roman" panose="02020603050405020304" pitchFamily="18" charset="0"/>
                                </a:rPr>
                                <m:t>+1≥3</m:t>
                              </m:r>
                            </m:e>
                          </m:eqArr>
                        </m:e>
                      </m:d>
                      <m:r>
                        <a:rPr lang="vi-VN" sz="6000" i="1">
                          <a:solidFill>
                            <a:prstClr val="black"/>
                          </a:solidFill>
                          <a:latin typeface="Cambria Math"/>
                          <a:ea typeface="Times New Roman" panose="02020603050405020304" pitchFamily="18" charset="0"/>
                          <a:cs typeface="Cambria Math" panose="020405030504060302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eqArrPr>
                            <m:e>
                              <m:r>
                                <a:rPr lang="vi-VN" sz="6000" i="1">
                                  <a:solidFill>
                                    <a:prstClr val="black"/>
                                  </a:solidFill>
                                  <a:latin typeface="Cambria Math"/>
                                  <a:ea typeface="Times New Roman" panose="02020603050405020304" pitchFamily="18" charset="0"/>
                                  <a:cs typeface="Times New Roman" panose="02020603050405020304" pitchFamily="18" charset="0"/>
                                </a:rPr>
                                <m:t>&amp;</m:t>
                              </m:r>
                              <m:r>
                                <a:rPr lang="vi-VN" sz="6000" i="1">
                                  <a:solidFill>
                                    <a:prstClr val="black"/>
                                  </a:solidFill>
                                  <a:latin typeface="Cambria Math"/>
                                  <a:ea typeface="Times New Roman" panose="02020603050405020304" pitchFamily="18" charset="0"/>
                                  <a:cs typeface="Times New Roman" panose="02020603050405020304" pitchFamily="18" charset="0"/>
                                </a:rPr>
                                <m:t>𝑚</m:t>
                              </m:r>
                              <m:r>
                                <a:rPr lang="vi-VN" sz="6000" i="1">
                                  <a:solidFill>
                                    <a:prstClr val="black"/>
                                  </a:solidFill>
                                  <a:latin typeface="Cambria Math"/>
                                  <a:ea typeface="Times New Roman" panose="02020603050405020304" pitchFamily="18" charset="0"/>
                                </a:rPr>
                                <m:t>≤</m:t>
                              </m:r>
                              <m:r>
                                <a:rPr lang="vi-VN" sz="6000" i="1">
                                  <a:solidFill>
                                    <a:prstClr val="black"/>
                                  </a:solidFill>
                                  <a:latin typeface="Cambria Math"/>
                                  <a:ea typeface="Times New Roman" panose="02020603050405020304" pitchFamily="18" charset="0"/>
                                  <a:cs typeface="Times New Roman" panose="02020603050405020304" pitchFamily="18" charset="0"/>
                                </a:rPr>
                                <m:t>2</m:t>
                              </m:r>
                            </m:e>
                            <m:e>
                              <m:r>
                                <a:rPr lang="vi-VN" sz="6000" i="1">
                                  <a:solidFill>
                                    <a:prstClr val="black"/>
                                  </a:solidFill>
                                  <a:latin typeface="Cambria Math"/>
                                  <a:ea typeface="Times New Roman" panose="02020603050405020304" pitchFamily="18" charset="0"/>
                                  <a:cs typeface="Times New Roman" panose="02020603050405020304" pitchFamily="18" charset="0"/>
                                </a:rPr>
                                <m:t>&amp;</m:t>
                              </m:r>
                              <m:r>
                                <a:rPr lang="vi-VN" sz="6000" i="1">
                                  <a:solidFill>
                                    <a:prstClr val="black"/>
                                  </a:solidFill>
                                  <a:latin typeface="Cambria Math"/>
                                  <a:ea typeface="Times New Roman" panose="02020603050405020304" pitchFamily="18" charset="0"/>
                                  <a:cs typeface="Times New Roman" panose="02020603050405020304" pitchFamily="18" charset="0"/>
                                </a:rPr>
                                <m:t>𝑚</m:t>
                              </m:r>
                              <m:r>
                                <a:rPr lang="vi-VN" sz="6000" i="1">
                                  <a:solidFill>
                                    <a:prstClr val="black"/>
                                  </a:solidFill>
                                  <a:latin typeface="Cambria Math"/>
                                  <a:ea typeface="Times New Roman" panose="02020603050405020304" pitchFamily="18" charset="0"/>
                                </a:rPr>
                                <m:t>≥</m:t>
                              </m:r>
                              <m:r>
                                <a:rPr lang="vi-VN" sz="6000" i="1">
                                  <a:solidFill>
                                    <a:prstClr val="black"/>
                                  </a:solidFill>
                                  <a:latin typeface="Cambria Math"/>
                                  <a:ea typeface="Times New Roman" panose="02020603050405020304" pitchFamily="18" charset="0"/>
                                  <a:cs typeface="Times New Roman" panose="02020603050405020304" pitchFamily="18" charset="0"/>
                                </a:rPr>
                                <m:t>1</m:t>
                              </m:r>
                            </m:e>
                          </m:eqArr>
                          <m:r>
                            <a:rPr lang="en-US" sz="6000" i="1">
                              <a:solidFill>
                                <a:prstClr val="black"/>
                              </a:solidFill>
                              <a:latin typeface="Cambria Math"/>
                              <a:ea typeface="Times New Roman" panose="02020603050405020304" pitchFamily="18" charset="0"/>
                              <a:cs typeface="Times New Roman" panose="02020603050405020304" pitchFamily="18" charset="0"/>
                            </a:rPr>
                            <m:t>. </m:t>
                          </m:r>
                        </m:e>
                      </m:d>
                    </m:oMath>
                  </m:oMathPara>
                </a14:m>
                <a:endParaRPr lang="vi-VN" sz="6000" dirty="0">
                  <a:latin typeface="Times New Roman" pitchFamily="18" charset="0"/>
                  <a:cs typeface="Times New Roman" pitchFamily="18" charset="0"/>
                </a:endParaRPr>
              </a:p>
              <a:p>
                <a:pPr marL="629794">
                  <a:lnSpc>
                    <a:spcPct val="115000"/>
                  </a:lnSpc>
                </a:pPr>
                <a:endParaRPr lang="en-US" sz="6000" dirty="0">
                  <a:solidFill>
                    <a:prstClr val="black"/>
                  </a:solidFill>
                  <a:latin typeface="+mj-lt"/>
                  <a:ea typeface="Calibri" panose="020F0502020204030204" pitchFamily="34" charset="0"/>
                  <a:cs typeface="Times New Roman" panose="02020603050405020304" pitchFamily="18" charset="0"/>
                </a:endParaRPr>
              </a:p>
            </p:txBody>
          </p:sp>
        </mc:Choice>
        <mc:Fallback xmlns="">
          <p:sp>
            <p:nvSpPr>
              <p:cNvPr id="82" name="Rectangle 81"/>
              <p:cNvSpPr>
                <a:spLocks noRot="1" noChangeAspect="1" noMove="1" noResize="1" noEditPoints="1" noAdjustHandles="1" noChangeArrowheads="1" noChangeShapeType="1" noTextEdit="1"/>
              </p:cNvSpPr>
              <p:nvPr/>
            </p:nvSpPr>
            <p:spPr>
              <a:xfrm>
                <a:off x="432472" y="9009711"/>
                <a:ext cx="22628454" cy="3460351"/>
              </a:xfrm>
              <a:prstGeom prst="rect">
                <a:avLst/>
              </a:prstGeom>
              <a:blipFill>
                <a:blip r:embed="rId7"/>
                <a:stretch>
                  <a:fillRect/>
                </a:stretch>
              </a:blipFill>
            </p:spPr>
            <p:txBody>
              <a:bodyPr/>
              <a:lstStyle/>
              <a:p>
                <a:r>
                  <a:rPr lang="en-US">
                    <a:noFill/>
                  </a:rPr>
                  <a:t> </a:t>
                </a:r>
              </a:p>
            </p:txBody>
          </p:sp>
        </mc:Fallback>
      </mc:AlternateContent>
      <p:sp>
        <p:nvSpPr>
          <p:cNvPr id="74" name="Oval 73"/>
          <p:cNvSpPr/>
          <p:nvPr/>
        </p:nvSpPr>
        <p:spPr>
          <a:xfrm>
            <a:off x="267380" y="3415680"/>
            <a:ext cx="1088530"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rtlCol="0" anchor="ctr"/>
          <a:lstStyle/>
          <a:p>
            <a:pPr algn="ctr"/>
            <a:r>
              <a:rPr lang="en-US" sz="6400" b="1" dirty="0">
                <a:latin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3" name="Rectangle 2"/>
              <p:cNvSpPr/>
              <p:nvPr/>
            </p:nvSpPr>
            <p:spPr>
              <a:xfrm>
                <a:off x="4957636" y="5164441"/>
                <a:ext cx="17115391" cy="2303003"/>
              </a:xfrm>
              <a:prstGeom prst="rect">
                <a:avLst/>
              </a:prstGeom>
            </p:spPr>
            <p:txBody>
              <a:bodyPr wrap="none">
                <a:spAutoFit/>
              </a:bodyPr>
              <a:lstStyle/>
              <a:p>
                <a:pPr marL="629794">
                  <a:lnSpc>
                    <a:spcPct val="115000"/>
                  </a:lnSpc>
                </a:pPr>
                <a:r>
                  <a:rPr lang="vi-VN" sz="5600" dirty="0">
                    <a:solidFill>
                      <a:prstClr val="black"/>
                    </a:solidFill>
                    <a:latin typeface="+mj-lt"/>
                    <a:ea typeface="Times New Roman" panose="02020603050405020304" pitchFamily="18" charset="0"/>
                    <a:cs typeface="Times New Roman" panose="02020603050405020304" pitchFamily="18" charset="0"/>
                  </a:rPr>
                  <a:t>Hàm số xác định </a:t>
                </a:r>
                <a14:m>
                  <m:oMath xmlns:m="http://schemas.openxmlformats.org/officeDocument/2006/math">
                    <m:r>
                      <a:rPr lang="vi-VN" sz="5600" i="1">
                        <a:solidFill>
                          <a:prstClr val="black"/>
                        </a:solidFill>
                        <a:latin typeface="Cambria Math"/>
                        <a:ea typeface="Times New Roman" panose="02020603050405020304" pitchFamily="18" charset="0"/>
                        <a:cs typeface="Cambria Math" panose="02040503050406030204" pitchFamily="18" charset="0"/>
                      </a:rPr>
                      <m:t>⇔</m:t>
                    </m:r>
                    <m:d>
                      <m:dPr>
                        <m:begChr m:val="{"/>
                        <m:endChr m:val=""/>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eqArrPr>
                          <m:e>
                            <m:r>
                              <a:rPr lang="vi-VN" sz="5600" i="1">
                                <a:solidFill>
                                  <a:prstClr val="black"/>
                                </a:solidFill>
                                <a:latin typeface="Cambria Math"/>
                                <a:ea typeface="Times New Roman" panose="02020603050405020304" pitchFamily="18" charset="0"/>
                                <a:cs typeface="Times New Roman" panose="02020603050405020304" pitchFamily="18" charset="0"/>
                              </a:rPr>
                              <m:t>2</m:t>
                            </m:r>
                            <m:r>
                              <a:rPr lang="vi-VN" sz="5600" i="1">
                                <a:solidFill>
                                  <a:prstClr val="black"/>
                                </a:solidFill>
                                <a:latin typeface="Cambria Math"/>
                                <a:ea typeface="Times New Roman" panose="02020603050405020304" pitchFamily="18" charset="0"/>
                                <a:cs typeface="Times New Roman" panose="02020603050405020304" pitchFamily="18" charset="0"/>
                              </a:rPr>
                              <m:t>𝑚</m:t>
                            </m:r>
                            <m:r>
                              <a:rPr lang="vi-VN" sz="5600" i="1">
                                <a:solidFill>
                                  <a:prstClr val="black"/>
                                </a:solidFill>
                                <a:latin typeface="Cambria Math"/>
                                <a:ea typeface="Times New Roman" panose="02020603050405020304" pitchFamily="18" charset="0"/>
                                <a:cs typeface="Times New Roman" panose="02020603050405020304" pitchFamily="18" charset="0"/>
                              </a:rPr>
                              <m:t>+1−</m:t>
                            </m:r>
                            <m:r>
                              <a:rPr lang="vi-VN" sz="5600" i="1">
                                <a:solidFill>
                                  <a:prstClr val="black"/>
                                </a:solidFill>
                                <a:latin typeface="Cambria Math"/>
                                <a:ea typeface="Times New Roman" panose="02020603050405020304" pitchFamily="18" charset="0"/>
                                <a:cs typeface="Times New Roman" panose="02020603050405020304" pitchFamily="18" charset="0"/>
                              </a:rPr>
                              <m:t>𝑥</m:t>
                            </m:r>
                            <m:r>
                              <a:rPr lang="vi-VN" sz="5600" i="1">
                                <a:solidFill>
                                  <a:prstClr val="black"/>
                                </a:solidFill>
                                <a:latin typeface="Cambria Math"/>
                                <a:ea typeface="Times New Roman" panose="02020603050405020304" pitchFamily="18" charset="0"/>
                                <a:cs typeface="Times New Roman" panose="02020603050405020304" pitchFamily="18" charset="0"/>
                              </a:rPr>
                              <m:t>&gt;0</m:t>
                            </m:r>
                          </m:e>
                          <m:e>
                            <m:r>
                              <a:rPr lang="vi-VN" sz="5600" i="1">
                                <a:solidFill>
                                  <a:prstClr val="black"/>
                                </a:solidFill>
                                <a:latin typeface="Cambria Math"/>
                                <a:ea typeface="Times New Roman" panose="02020603050405020304" pitchFamily="18" charset="0"/>
                                <a:cs typeface="Times New Roman" panose="02020603050405020304" pitchFamily="18" charset="0"/>
                              </a:rPr>
                              <m:t>𝑥</m:t>
                            </m:r>
                            <m:r>
                              <a:rPr lang="vi-VN" sz="5600" i="1">
                                <a:solidFill>
                                  <a:prstClr val="black"/>
                                </a:solidFill>
                                <a:latin typeface="Cambria Math"/>
                                <a:ea typeface="Times New Roman" panose="02020603050405020304" pitchFamily="18" charset="0"/>
                                <a:cs typeface="Times New Roman" panose="02020603050405020304" pitchFamily="18" charset="0"/>
                              </a:rPr>
                              <m:t>−</m:t>
                            </m:r>
                            <m:r>
                              <a:rPr lang="vi-VN" sz="5600" i="1">
                                <a:solidFill>
                                  <a:prstClr val="black"/>
                                </a:solidFill>
                                <a:latin typeface="Cambria Math"/>
                                <a:ea typeface="Times New Roman" panose="02020603050405020304" pitchFamily="18" charset="0"/>
                                <a:cs typeface="Times New Roman" panose="02020603050405020304" pitchFamily="18" charset="0"/>
                              </a:rPr>
                              <m:t>𝑚</m:t>
                            </m:r>
                            <m:r>
                              <a:rPr lang="vi-VN" sz="5600" i="1">
                                <a:solidFill>
                                  <a:prstClr val="black"/>
                                </a:solidFill>
                                <a:latin typeface="Cambria Math"/>
                                <a:ea typeface="Times New Roman" panose="02020603050405020304" pitchFamily="18" charset="0"/>
                                <a:cs typeface="Times New Roman" panose="02020603050405020304" pitchFamily="18" charset="0"/>
                              </a:rPr>
                              <m:t>&gt;0</m:t>
                            </m:r>
                          </m:e>
                        </m:eqArr>
                      </m:e>
                    </m:d>
                    <m:r>
                      <a:rPr lang="vi-VN" sz="5600" i="1">
                        <a:solidFill>
                          <a:prstClr val="black"/>
                        </a:solidFill>
                        <a:latin typeface="Cambria Math"/>
                        <a:ea typeface="Times New Roman" panose="02020603050405020304" pitchFamily="18" charset="0"/>
                        <a:cs typeface="Cambria Math" panose="02040503050406030204" pitchFamily="18" charset="0"/>
                      </a:rPr>
                      <m:t>⇔</m:t>
                    </m:r>
                    <m:d>
                      <m:dPr>
                        <m:begChr m:val="{"/>
                        <m:endChr m:val=""/>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eqArrPr>
                          <m:e>
                            <m:r>
                              <a:rPr lang="vi-VN" sz="5600" i="1">
                                <a:solidFill>
                                  <a:prstClr val="black"/>
                                </a:solidFill>
                                <a:latin typeface="Cambria Math"/>
                                <a:ea typeface="Times New Roman" panose="02020603050405020304" pitchFamily="18" charset="0"/>
                                <a:cs typeface="Times New Roman" panose="02020603050405020304" pitchFamily="18" charset="0"/>
                              </a:rPr>
                              <m:t>𝑥</m:t>
                            </m:r>
                            <m:r>
                              <a:rPr lang="vi-VN" sz="5600" i="1">
                                <a:solidFill>
                                  <a:prstClr val="black"/>
                                </a:solidFill>
                                <a:latin typeface="Cambria Math"/>
                                <a:ea typeface="Times New Roman" panose="02020603050405020304" pitchFamily="18" charset="0"/>
                                <a:cs typeface="Times New Roman" panose="02020603050405020304" pitchFamily="18" charset="0"/>
                              </a:rPr>
                              <m:t>&lt;2</m:t>
                            </m:r>
                            <m:r>
                              <a:rPr lang="vi-VN" sz="5600" i="1">
                                <a:solidFill>
                                  <a:prstClr val="black"/>
                                </a:solidFill>
                                <a:latin typeface="Cambria Math"/>
                                <a:ea typeface="Times New Roman" panose="02020603050405020304" pitchFamily="18" charset="0"/>
                                <a:cs typeface="Times New Roman" panose="02020603050405020304" pitchFamily="18" charset="0"/>
                              </a:rPr>
                              <m:t>𝑚</m:t>
                            </m:r>
                            <m:r>
                              <a:rPr lang="vi-VN" sz="5600" i="1">
                                <a:solidFill>
                                  <a:prstClr val="black"/>
                                </a:solidFill>
                                <a:latin typeface="Cambria Math"/>
                                <a:ea typeface="Times New Roman" panose="02020603050405020304" pitchFamily="18" charset="0"/>
                                <a:cs typeface="Times New Roman" panose="02020603050405020304" pitchFamily="18" charset="0"/>
                              </a:rPr>
                              <m:t>+1</m:t>
                            </m:r>
                          </m:e>
                          <m:e>
                            <m:r>
                              <a:rPr lang="vi-VN" sz="5600" i="1">
                                <a:solidFill>
                                  <a:prstClr val="black"/>
                                </a:solidFill>
                                <a:latin typeface="Cambria Math"/>
                                <a:ea typeface="Times New Roman" panose="02020603050405020304" pitchFamily="18" charset="0"/>
                                <a:cs typeface="Times New Roman" panose="02020603050405020304" pitchFamily="18" charset="0"/>
                              </a:rPr>
                              <m:t>𝑥</m:t>
                            </m:r>
                            <m:r>
                              <a:rPr lang="vi-VN" sz="5600" i="1">
                                <a:solidFill>
                                  <a:prstClr val="black"/>
                                </a:solidFill>
                                <a:latin typeface="Cambria Math"/>
                                <a:ea typeface="Times New Roman" panose="02020603050405020304" pitchFamily="18" charset="0"/>
                                <a:cs typeface="Times New Roman" panose="02020603050405020304" pitchFamily="18" charset="0"/>
                              </a:rPr>
                              <m:t>&gt;</m:t>
                            </m:r>
                            <m:r>
                              <a:rPr lang="vi-VN" sz="5600" i="1">
                                <a:solidFill>
                                  <a:prstClr val="black"/>
                                </a:solidFill>
                                <a:latin typeface="Cambria Math"/>
                                <a:ea typeface="Times New Roman" panose="02020603050405020304" pitchFamily="18" charset="0"/>
                                <a:cs typeface="Times New Roman" panose="02020603050405020304" pitchFamily="18" charset="0"/>
                              </a:rPr>
                              <m:t>𝑚</m:t>
                            </m:r>
                          </m:e>
                        </m:eqArr>
                      </m:e>
                    </m:d>
                  </m:oMath>
                </a14:m>
                <a:endParaRPr lang="en-US" sz="5600" dirty="0">
                  <a:solidFill>
                    <a:prstClr val="black"/>
                  </a:solidFill>
                  <a:latin typeface="+mj-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957636" y="5164441"/>
                <a:ext cx="17115391" cy="230300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178661" y="6884243"/>
                <a:ext cx="21055916" cy="1020664"/>
              </a:xfrm>
              <a:prstGeom prst="rect">
                <a:avLst/>
              </a:prstGeom>
            </p:spPr>
            <p:txBody>
              <a:bodyPr wrap="square">
                <a:spAutoFit/>
              </a:bodyPr>
              <a:lstStyle/>
              <a:p>
                <a:pPr marL="629794">
                  <a:lnSpc>
                    <a:spcPct val="115000"/>
                  </a:lnSpc>
                </a:pPr>
                <a:r>
                  <a:rPr lang="vi-VN" sz="5600" dirty="0">
                    <a:solidFill>
                      <a:prstClr val="black"/>
                    </a:solidFill>
                    <a:latin typeface="+mj-lt"/>
                    <a:ea typeface="Times New Roman" panose="02020603050405020304" pitchFamily="18" charset="0"/>
                    <a:cs typeface="Times New Roman" panose="02020603050405020304" pitchFamily="18" charset="0"/>
                  </a:rPr>
                  <a:t>Suy ra, tập xác định của hàm số là </a:t>
                </a:r>
                <a14:m>
                  <m:oMath xmlns:m="http://schemas.openxmlformats.org/officeDocument/2006/math">
                    <m:r>
                      <a:rPr lang="vi-VN" sz="5600" i="1">
                        <a:solidFill>
                          <a:prstClr val="black"/>
                        </a:solidFill>
                        <a:latin typeface="Cambria Math"/>
                        <a:ea typeface="Times New Roman" panose="02020603050405020304" pitchFamily="18" charset="0"/>
                        <a:cs typeface="Times New Roman" panose="02020603050405020304" pitchFamily="18" charset="0"/>
                      </a:rPr>
                      <m:t>𝐷</m:t>
                    </m:r>
                    <m:r>
                      <a:rPr lang="vi-VN" sz="5600" i="1">
                        <a:solidFill>
                          <a:prstClr val="black"/>
                        </a:solidFill>
                        <a:latin typeface="Cambria Math"/>
                        <a:ea typeface="Times New Roman" panose="02020603050405020304" pitchFamily="18" charset="0"/>
                        <a:cs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vi-VN" sz="5600" i="1">
                            <a:solidFill>
                              <a:prstClr val="black"/>
                            </a:solidFill>
                            <a:latin typeface="Cambria Math"/>
                            <a:ea typeface="Times New Roman" panose="02020603050405020304" pitchFamily="18" charset="0"/>
                            <a:cs typeface="Times New Roman" panose="02020603050405020304" pitchFamily="18" charset="0"/>
                          </a:rPr>
                          <m:t>𝑚</m:t>
                        </m:r>
                        <m:r>
                          <a:rPr lang="vi-VN" sz="5600" i="1">
                            <a:solidFill>
                              <a:prstClr val="black"/>
                            </a:solidFill>
                            <a:latin typeface="Cambria Math"/>
                            <a:ea typeface="Times New Roman" panose="02020603050405020304" pitchFamily="18" charset="0"/>
                            <a:cs typeface="Times New Roman" panose="02020603050405020304" pitchFamily="18" charset="0"/>
                          </a:rPr>
                          <m:t>;2</m:t>
                        </m:r>
                        <m:r>
                          <a:rPr lang="vi-VN" sz="5600" i="1">
                            <a:solidFill>
                              <a:prstClr val="black"/>
                            </a:solidFill>
                            <a:latin typeface="Cambria Math"/>
                            <a:ea typeface="Times New Roman" panose="02020603050405020304" pitchFamily="18" charset="0"/>
                            <a:cs typeface="Times New Roman" panose="02020603050405020304" pitchFamily="18" charset="0"/>
                          </a:rPr>
                          <m:t>𝑚</m:t>
                        </m:r>
                        <m:r>
                          <a:rPr lang="vi-VN" sz="5600" i="1">
                            <a:solidFill>
                              <a:prstClr val="black"/>
                            </a:solidFill>
                            <a:latin typeface="Cambria Math"/>
                            <a:ea typeface="Times New Roman" panose="02020603050405020304" pitchFamily="18" charset="0"/>
                            <a:cs typeface="Times New Roman" panose="02020603050405020304" pitchFamily="18" charset="0"/>
                          </a:rPr>
                          <m:t>+1</m:t>
                        </m:r>
                      </m:e>
                    </m:d>
                  </m:oMath>
                </a14:m>
                <a:r>
                  <a:rPr lang="vi-VN" sz="5600" dirty="0">
                    <a:solidFill>
                      <a:prstClr val="black"/>
                    </a:solidFill>
                    <a:latin typeface="+mj-lt"/>
                    <a:ea typeface="Times New Roman" panose="02020603050405020304" pitchFamily="18" charset="0"/>
                    <a:cs typeface="Times New Roman" panose="02020603050405020304" pitchFamily="18" charset="0"/>
                  </a:rPr>
                  <a:t>, với </a:t>
                </a:r>
                <a14:m>
                  <m:oMath xmlns:m="http://schemas.openxmlformats.org/officeDocument/2006/math">
                    <m:r>
                      <a:rPr lang="vi-VN" sz="5600" i="1">
                        <a:solidFill>
                          <a:prstClr val="black"/>
                        </a:solidFill>
                        <a:latin typeface="Cambria Math"/>
                        <a:ea typeface="Times New Roman" panose="02020603050405020304" pitchFamily="18" charset="0"/>
                        <a:cs typeface="Times New Roman" panose="02020603050405020304" pitchFamily="18" charset="0"/>
                      </a:rPr>
                      <m:t>𝑚</m:t>
                    </m:r>
                    <m:r>
                      <a:rPr lang="vi-VN" sz="5600" i="1">
                        <a:solidFill>
                          <a:prstClr val="black"/>
                        </a:solidFill>
                        <a:latin typeface="Cambria Math"/>
                        <a:ea typeface="Times New Roman" panose="02020603050405020304" pitchFamily="18" charset="0"/>
                        <a:cs typeface="Times New Roman" panose="02020603050405020304" pitchFamily="18" charset="0"/>
                      </a:rPr>
                      <m:t>≥−1</m:t>
                    </m:r>
                  </m:oMath>
                </a14:m>
                <a:r>
                  <a:rPr lang="vi-VN" sz="5600" dirty="0">
                    <a:solidFill>
                      <a:prstClr val="black"/>
                    </a:solidFill>
                    <a:latin typeface="+mj-lt"/>
                    <a:ea typeface="Times New Roman" panose="02020603050405020304" pitchFamily="18" charset="0"/>
                    <a:cs typeface="Times New Roman" panose="02020603050405020304" pitchFamily="18" charset="0"/>
                  </a:rPr>
                  <a:t>.</a:t>
                </a:r>
                <a:endParaRPr lang="en-US" sz="5600" dirty="0">
                  <a:solidFill>
                    <a:prstClr val="black"/>
                  </a:solidFill>
                  <a:latin typeface="+mj-lt"/>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78661" y="6884243"/>
                <a:ext cx="21055916" cy="1020664"/>
              </a:xfrm>
              <a:prstGeom prst="rect">
                <a:avLst/>
              </a:prstGeom>
              <a:blipFill>
                <a:blip r:embed="rId9"/>
                <a:stretch>
                  <a:fillRect t="-11905" b="-34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193318" y="7854196"/>
                <a:ext cx="14088857" cy="1020664"/>
              </a:xfrm>
              <a:prstGeom prst="rect">
                <a:avLst/>
              </a:prstGeom>
            </p:spPr>
            <p:txBody>
              <a:bodyPr wrap="none">
                <a:spAutoFit/>
              </a:bodyPr>
              <a:lstStyle/>
              <a:p>
                <a:pPr marL="629794">
                  <a:lnSpc>
                    <a:spcPct val="115000"/>
                  </a:lnSpc>
                </a:pPr>
                <a:r>
                  <a:rPr lang="vi-VN" sz="5600" dirty="0">
                    <a:solidFill>
                      <a:prstClr val="black"/>
                    </a:solidFill>
                    <a:latin typeface="+mj-lt"/>
                    <a:ea typeface="Times New Roman" panose="02020603050405020304" pitchFamily="18" charset="0"/>
                  </a:rPr>
                  <a:t>Hàm số xác định trên </a:t>
                </a:r>
                <a14:m>
                  <m:oMath xmlns:m="http://schemas.openxmlformats.org/officeDocument/2006/math">
                    <m:d>
                      <m:d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vi-VN" sz="5600" i="1">
                            <a:solidFill>
                              <a:prstClr val="black"/>
                            </a:solidFill>
                            <a:latin typeface="Cambria Math"/>
                            <a:ea typeface="Times New Roman" panose="02020603050405020304" pitchFamily="18" charset="0"/>
                            <a:cs typeface="Times New Roman" panose="02020603050405020304" pitchFamily="18" charset="0"/>
                          </a:rPr>
                          <m:t>2;3</m:t>
                        </m:r>
                      </m:e>
                    </m:d>
                  </m:oMath>
                </a14:m>
                <a:r>
                  <a:rPr lang="vi-VN" sz="5600" dirty="0">
                    <a:solidFill>
                      <a:prstClr val="black"/>
                    </a:solidFill>
                    <a:latin typeface="+mj-lt"/>
                    <a:ea typeface="Times New Roman" panose="02020603050405020304" pitchFamily="18" charset="0"/>
                  </a:rPr>
                  <a:t> suy ra </a:t>
                </a:r>
                <a14:m>
                  <m:oMath xmlns:m="http://schemas.openxmlformats.org/officeDocument/2006/math">
                    <m:d>
                      <m:d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vi-VN" sz="5600" i="1">
                            <a:solidFill>
                              <a:prstClr val="black"/>
                            </a:solidFill>
                            <a:latin typeface="Cambria Math"/>
                            <a:ea typeface="Times New Roman" panose="02020603050405020304" pitchFamily="18" charset="0"/>
                            <a:cs typeface="Times New Roman" panose="02020603050405020304" pitchFamily="18" charset="0"/>
                          </a:rPr>
                          <m:t>2;3</m:t>
                        </m:r>
                      </m:e>
                    </m:d>
                    <m:r>
                      <a:rPr lang="vi-VN" sz="5600" i="1">
                        <a:solidFill>
                          <a:prstClr val="black"/>
                        </a:solidFill>
                        <a:latin typeface="Cambria Math"/>
                        <a:ea typeface="Times New Roman" panose="02020603050405020304" pitchFamily="18" charset="0"/>
                        <a:cs typeface="Cambria Math" panose="02040503050406030204" pitchFamily="18" charset="0"/>
                      </a:rPr>
                      <m:t>⊂</m:t>
                    </m:r>
                    <m:r>
                      <a:rPr lang="vi-VN" sz="5600" i="1">
                        <a:solidFill>
                          <a:prstClr val="black"/>
                        </a:solidFill>
                        <a:latin typeface="Cambria Math"/>
                        <a:ea typeface="Times New Roman" panose="02020603050405020304" pitchFamily="18" charset="0"/>
                        <a:cs typeface="Times New Roman" panose="02020603050405020304" pitchFamily="18" charset="0"/>
                      </a:rPr>
                      <m:t>𝐷</m:t>
                    </m:r>
                  </m:oMath>
                </a14:m>
                <a:endParaRPr lang="en-US" sz="5600" i="1" dirty="0">
                  <a:solidFill>
                    <a:prstClr val="black"/>
                  </a:solidFill>
                  <a:latin typeface="+mj-lt"/>
                  <a:ea typeface="Times New Roman" panose="02020603050405020304" pitchFamily="18" charset="0"/>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193318" y="7854196"/>
                <a:ext cx="14088857" cy="1020664"/>
              </a:xfrm>
              <a:prstGeom prst="rect">
                <a:avLst/>
              </a:prstGeom>
              <a:blipFill>
                <a:blip r:embed="rId10"/>
                <a:stretch>
                  <a:fillRect t="-11905" b="-34524"/>
                </a:stretch>
              </a:blipFill>
            </p:spPr>
            <p:txBody>
              <a:bodyPr/>
              <a:lstStyle/>
              <a:p>
                <a:r>
                  <a:rPr lang="en-US">
                    <a:noFill/>
                  </a:rPr>
                  <a:t> </a:t>
                </a:r>
              </a:p>
            </p:txBody>
          </p:sp>
        </mc:Fallback>
      </mc:AlternateContent>
    </p:spTree>
    <p:extLst>
      <p:ext uri="{BB962C8B-B14F-4D97-AF65-F5344CB8AC3E}">
        <p14:creationId xmlns:p14="http://schemas.microsoft.com/office/powerpoint/2010/main" val="310645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50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50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500"/>
                                  </p:stCondLst>
                                  <p:childTnLst>
                                    <p:set>
                                      <p:cBhvr>
                                        <p:cTn id="26" dur="1" fill="hold">
                                          <p:stCondLst>
                                            <p:cond delay="0"/>
                                          </p:stCondLst>
                                        </p:cTn>
                                        <p:tgtEl>
                                          <p:spTgt spid="82"/>
                                        </p:tgtEl>
                                        <p:attrNameLst>
                                          <p:attrName>style.visibility</p:attrName>
                                        </p:attrNameLst>
                                      </p:cBhvr>
                                      <p:to>
                                        <p:strVal val="visible"/>
                                      </p:to>
                                    </p:set>
                                    <p:animEffect transition="in" filter="wipe(left)">
                                      <p:cBhvr>
                                        <p:cTn id="27" dur="10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500"/>
                                  </p:stCondLst>
                                  <p:childTnLst>
                                    <p:set>
                                      <p:cBhvr>
                                        <p:cTn id="31" dur="1" fill="hold">
                                          <p:stCondLst>
                                            <p:cond delay="0"/>
                                          </p:stCondLst>
                                        </p:cTn>
                                        <p:tgtEl>
                                          <p:spTgt spid="74"/>
                                        </p:tgtEl>
                                        <p:attrNameLst>
                                          <p:attrName>style.visibility</p:attrName>
                                        </p:attrNameLst>
                                      </p:cBhvr>
                                      <p:to>
                                        <p:strVal val="visible"/>
                                      </p:to>
                                    </p:set>
                                    <p:animEffect transition="in" filter="wipe(down)">
                                      <p:cBhvr>
                                        <p:cTn id="32"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74" grpId="0" animBg="1"/>
      <p:bldP spid="3" grpId="0"/>
      <p:bldP spid="4" grpId="0"/>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5703" y="152400"/>
            <a:ext cx="24137790" cy="6986548"/>
            <a:chOff x="534987" y="1794191"/>
            <a:chExt cx="23659406" cy="7093837"/>
          </a:xfrm>
        </p:grpSpPr>
        <p:grpSp>
          <p:nvGrpSpPr>
            <p:cNvPr id="6" name="Group 5"/>
            <p:cNvGrpSpPr/>
            <p:nvPr/>
          </p:nvGrpSpPr>
          <p:grpSpPr>
            <a:xfrm>
              <a:off x="534987" y="1858090"/>
              <a:ext cx="23575105" cy="5640090"/>
              <a:chOff x="534987" y="1636251"/>
              <a:chExt cx="23575105" cy="5640090"/>
            </a:xfrm>
          </p:grpSpPr>
          <p:sp>
            <p:nvSpPr>
              <p:cNvPr id="8" name="Rounded Rectangle 7"/>
              <p:cNvSpPr/>
              <p:nvPr/>
            </p:nvSpPr>
            <p:spPr bwMode="auto">
              <a:xfrm>
                <a:off x="755649" y="1636251"/>
                <a:ext cx="23354443" cy="5640090"/>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p>
            </p:txBody>
          </p:sp>
          <p:grpSp>
            <p:nvGrpSpPr>
              <p:cNvPr id="9" name="Group 8"/>
              <p:cNvGrpSpPr/>
              <p:nvPr/>
            </p:nvGrpSpPr>
            <p:grpSpPr>
              <a:xfrm>
                <a:off x="534987" y="1647866"/>
                <a:ext cx="3505200" cy="1176337"/>
                <a:chOff x="534987" y="1647866"/>
                <a:chExt cx="3505200" cy="1176337"/>
              </a:xfrm>
            </p:grpSpPr>
            <p:sp>
              <p:nvSpPr>
                <p:cNvPr id="10"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sp>
              <p:nvSpPr>
                <p:cNvPr id="11" name="Pentagon 10"/>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grpSp>
              <p:nvGrpSpPr>
                <p:cNvPr id="12" name="Group 11"/>
                <p:cNvGrpSpPr/>
                <p:nvPr/>
              </p:nvGrpSpPr>
              <p:grpSpPr bwMode="auto">
                <a:xfrm>
                  <a:off x="683775" y="1836907"/>
                  <a:ext cx="582199" cy="537956"/>
                  <a:chOff x="7440266" y="3398551"/>
                  <a:chExt cx="757238" cy="765175"/>
                </a:xfrm>
                <a:solidFill>
                  <a:schemeClr val="bg1">
                    <a:lumMod val="95000"/>
                  </a:schemeClr>
                </a:solidFill>
              </p:grpSpPr>
              <p:sp>
                <p:nvSpPr>
                  <p:cNvPr id="15" name="Freeform 14"/>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16" name="Freeform 15"/>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17" name="Freeform 16"/>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18" name="Rectangle 17"/>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19" name="Rectangle 18"/>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20" name="Rectangle 19"/>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21" name="Rectangle 20"/>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13" name="Chevron 12"/>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14" name="TextBox 13"/>
                <p:cNvSpPr txBox="1">
                  <a:spLocks noChangeArrowheads="1"/>
                </p:cNvSpPr>
                <p:nvPr/>
              </p:nvSpPr>
              <p:spPr bwMode="auto">
                <a:xfrm>
                  <a:off x="1418631" y="1653394"/>
                  <a:ext cx="2509573" cy="103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35</a:t>
                  </a:r>
                </a:p>
              </p:txBody>
            </p:sp>
          </p:grpSp>
        </p:grpSp>
        <mc:AlternateContent xmlns:mc="http://schemas.openxmlformats.org/markup-compatibility/2006" xmlns:a14="http://schemas.microsoft.com/office/drawing/2010/main">
          <mc:Choice Requires="a14">
            <p:sp>
              <p:nvSpPr>
                <p:cNvPr id="7" name="Rectangle 6"/>
                <p:cNvSpPr/>
                <p:nvPr/>
              </p:nvSpPr>
              <p:spPr>
                <a:xfrm>
                  <a:off x="647702" y="1794191"/>
                  <a:ext cx="23546691" cy="70938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365778" tIns="182890" rIns="365778" bIns="182890">
                  <a:spAutoFit/>
                </a:bodyPr>
                <a:lstStyle/>
                <a:p>
                  <a:pPr algn="just" fontAlgn="base">
                    <a:spcAft>
                      <a:spcPts val="1200"/>
                    </a:spcAft>
                    <a:buClr>
                      <a:srgbClr val="0000FF"/>
                    </a:buClr>
                    <a:tabLst>
                      <a:tab pos="1259652" algn="l"/>
                    </a:tabLst>
                  </a:pPr>
                  <a:r>
                    <a:rPr lang="en-US" sz="6000" dirty="0">
                      <a:latin typeface="Times New Roman" panose="02020603050405020304" pitchFamily="18" charset="0"/>
                      <a:ea typeface="Times New Roman" panose="02020603050405020304" pitchFamily="18" charset="0"/>
                    </a:rPr>
                    <a:t>                </a:t>
                  </a:r>
                  <a:r>
                    <a:rPr lang="vi-VN" sz="6000" dirty="0">
                      <a:latin typeface="Times New Roman" panose="02020603050405020304" pitchFamily="18" charset="0"/>
                      <a:ea typeface="Times New Roman" panose="02020603050405020304" pitchFamily="18" charset="0"/>
                    </a:rPr>
                    <a:t>Thầy Đông gửi tổng cộng </a:t>
                  </a:r>
                  <a14:m>
                    <m:oMath xmlns:m="http://schemas.openxmlformats.org/officeDocument/2006/math">
                      <m:r>
                        <a:rPr lang="vi-VN" sz="6000" i="1">
                          <a:latin typeface="Cambria Math" panose="02040503050406030204" pitchFamily="18" charset="0"/>
                          <a:ea typeface="Times New Roman" panose="02020603050405020304" pitchFamily="18" charset="0"/>
                          <a:cs typeface="Times New Roman" panose="02020603050405020304" pitchFamily="18" charset="0"/>
                        </a:rPr>
                        <m:t>320</m:t>
                      </m:r>
                    </m:oMath>
                  </a14:m>
                  <a:r>
                    <a:rPr lang="vi-VN" sz="6000" dirty="0">
                      <a:latin typeface="Times New Roman" panose="02020603050405020304" pitchFamily="18" charset="0"/>
                      <a:ea typeface="Times New Roman" panose="02020603050405020304" pitchFamily="18" charset="0"/>
                    </a:rPr>
                    <a:t> triệu đồng ở hai ngân hàng </a:t>
                  </a:r>
                  <a14:m>
                    <m:oMath xmlns:m="http://schemas.openxmlformats.org/officeDocument/2006/math">
                      <m:r>
                        <a:rPr lang="vi-VN" sz="6000" i="1">
                          <a:latin typeface="Cambria Math" panose="02040503050406030204" pitchFamily="18" charset="0"/>
                          <a:ea typeface="Times New Roman" panose="02020603050405020304" pitchFamily="18" charset="0"/>
                          <a:cs typeface="Times New Roman" panose="02020603050405020304" pitchFamily="18" charset="0"/>
                        </a:rPr>
                        <m:t>𝑋</m:t>
                      </m:r>
                    </m:oMath>
                  </a14:m>
                  <a:r>
                    <a:rPr lang="vi-VN" sz="6000" dirty="0">
                      <a:latin typeface="Times New Roman" panose="02020603050405020304" pitchFamily="18" charset="0"/>
                      <a:ea typeface="Times New Roman" panose="02020603050405020304" pitchFamily="18" charset="0"/>
                    </a:rPr>
                    <a:t> và </a:t>
                  </a:r>
                  <a14:m>
                    <m:oMath xmlns:m="http://schemas.openxmlformats.org/officeDocument/2006/math">
                      <m:r>
                        <a:rPr lang="vi-VN" sz="6000" i="1">
                          <a:latin typeface="Cambria Math" panose="02040503050406030204" pitchFamily="18" charset="0"/>
                          <a:ea typeface="Times New Roman" panose="02020603050405020304" pitchFamily="18" charset="0"/>
                          <a:cs typeface="Times New Roman" panose="02020603050405020304" pitchFamily="18" charset="0"/>
                        </a:rPr>
                        <m:t>𝑌</m:t>
                      </m:r>
                    </m:oMath>
                  </a14:m>
                  <a:r>
                    <a:rPr lang="vi-VN" sz="6000" dirty="0">
                      <a:latin typeface="Times New Roman" panose="02020603050405020304" pitchFamily="18" charset="0"/>
                      <a:ea typeface="Times New Roman" panose="02020603050405020304" pitchFamily="18" charset="0"/>
                    </a:rPr>
                    <a:t> theo phương thức lãi kép. Số tiền thứ nhất gửi ở ngân hàng </a:t>
                  </a:r>
                  <a14:m>
                    <m:oMath xmlns:m="http://schemas.openxmlformats.org/officeDocument/2006/math">
                      <m:r>
                        <a:rPr lang="vi-VN" sz="6000" i="1">
                          <a:latin typeface="Cambria Math" panose="02040503050406030204" pitchFamily="18" charset="0"/>
                          <a:ea typeface="Times New Roman" panose="02020603050405020304" pitchFamily="18" charset="0"/>
                          <a:cs typeface="Times New Roman" panose="02020603050405020304" pitchFamily="18" charset="0"/>
                        </a:rPr>
                        <m:t>𝑋</m:t>
                      </m:r>
                    </m:oMath>
                  </a14:m>
                  <a:r>
                    <a:rPr lang="vi-VN" sz="6000" dirty="0">
                      <a:latin typeface="Times New Roman" panose="02020603050405020304" pitchFamily="18" charset="0"/>
                      <a:ea typeface="Times New Roman" panose="02020603050405020304" pitchFamily="18" charset="0"/>
                    </a:rPr>
                    <a:t> với lãi suất </a:t>
                  </a:r>
                  <a14:m>
                    <m:oMath xmlns:m="http://schemas.openxmlformats.org/officeDocument/2006/math">
                      <m:r>
                        <a:rPr lang="vi-VN" sz="6000" i="1">
                          <a:latin typeface="Cambria Math" panose="02040503050406030204" pitchFamily="18" charset="0"/>
                          <a:ea typeface="Times New Roman" panose="02020603050405020304" pitchFamily="18" charset="0"/>
                          <a:cs typeface="Times New Roman" panose="02020603050405020304" pitchFamily="18" charset="0"/>
                        </a:rPr>
                        <m:t>2,1%</m:t>
                      </m:r>
                    </m:oMath>
                  </a14:m>
                  <a:r>
                    <a:rPr lang="vi-VN" sz="6000" dirty="0">
                      <a:latin typeface="Times New Roman" panose="02020603050405020304" pitchFamily="18" charset="0"/>
                      <a:ea typeface="Times New Roman" panose="02020603050405020304" pitchFamily="18" charset="0"/>
                    </a:rPr>
                    <a:t> một quý trong thời gian </a:t>
                  </a:r>
                  <a14:m>
                    <m:oMath xmlns:m="http://schemas.openxmlformats.org/officeDocument/2006/math">
                      <m:r>
                        <a:rPr lang="vi-VN" sz="6000" i="1">
                          <a:latin typeface="Cambria Math" panose="02040503050406030204" pitchFamily="18" charset="0"/>
                          <a:ea typeface="Times New Roman" panose="02020603050405020304" pitchFamily="18" charset="0"/>
                          <a:cs typeface="Times New Roman" panose="02020603050405020304" pitchFamily="18" charset="0"/>
                        </a:rPr>
                        <m:t>15</m:t>
                      </m:r>
                    </m:oMath>
                  </a14:m>
                  <a:r>
                    <a:rPr lang="vi-VN" sz="6000" dirty="0">
                      <a:latin typeface="Times New Roman" panose="02020603050405020304" pitchFamily="18" charset="0"/>
                      <a:ea typeface="Times New Roman" panose="02020603050405020304" pitchFamily="18" charset="0"/>
                    </a:rPr>
                    <a:t> tháng. Số tiền còn lại gửi ở ngân hàng </a:t>
                  </a:r>
                  <a14:m>
                    <m:oMath xmlns:m="http://schemas.openxmlformats.org/officeDocument/2006/math">
                      <m:r>
                        <a:rPr lang="vi-VN" sz="6000" i="1">
                          <a:latin typeface="Cambria Math" panose="02040503050406030204" pitchFamily="18" charset="0"/>
                          <a:ea typeface="Times New Roman" panose="02020603050405020304" pitchFamily="18" charset="0"/>
                          <a:cs typeface="Times New Roman" panose="02020603050405020304" pitchFamily="18" charset="0"/>
                        </a:rPr>
                        <m:t>𝑌</m:t>
                      </m:r>
                    </m:oMath>
                  </a14:m>
                  <a:r>
                    <a:rPr lang="vi-VN" sz="6000" dirty="0">
                      <a:latin typeface="Times New Roman" panose="02020603050405020304" pitchFamily="18" charset="0"/>
                      <a:ea typeface="Times New Roman" panose="02020603050405020304" pitchFamily="18" charset="0"/>
                    </a:rPr>
                    <a:t> với lãi suất </a:t>
                  </a:r>
                  <a14:m>
                    <m:oMath xmlns:m="http://schemas.openxmlformats.org/officeDocument/2006/math">
                      <m:r>
                        <a:rPr lang="vi-VN" sz="6000" i="1">
                          <a:latin typeface="Cambria Math" panose="02040503050406030204" pitchFamily="18" charset="0"/>
                          <a:ea typeface="Times New Roman" panose="02020603050405020304" pitchFamily="18" charset="0"/>
                          <a:cs typeface="Times New Roman" panose="02020603050405020304" pitchFamily="18" charset="0"/>
                        </a:rPr>
                        <m:t>0,73%</m:t>
                      </m:r>
                    </m:oMath>
                  </a14:m>
                  <a:r>
                    <a:rPr lang="vi-VN" sz="6000" dirty="0">
                      <a:latin typeface="Times New Roman" panose="02020603050405020304" pitchFamily="18" charset="0"/>
                      <a:ea typeface="Times New Roman" panose="02020603050405020304" pitchFamily="18" charset="0"/>
                    </a:rPr>
                    <a:t> một tháng trong thời gian </a:t>
                  </a:r>
                  <a14:m>
                    <m:oMath xmlns:m="http://schemas.openxmlformats.org/officeDocument/2006/math">
                      <m:r>
                        <a:rPr lang="vi-VN" sz="6000" i="1">
                          <a:latin typeface="Cambria Math" panose="02040503050406030204" pitchFamily="18" charset="0"/>
                          <a:ea typeface="Times New Roman" panose="02020603050405020304" pitchFamily="18" charset="0"/>
                          <a:cs typeface="Times New Roman" panose="02020603050405020304" pitchFamily="18" charset="0"/>
                        </a:rPr>
                        <m:t>9</m:t>
                      </m:r>
                    </m:oMath>
                  </a14:m>
                  <a:r>
                    <a:rPr lang="vi-VN" sz="6000" dirty="0">
                      <a:latin typeface="Times New Roman" panose="02020603050405020304" pitchFamily="18" charset="0"/>
                      <a:ea typeface="Times New Roman" panose="02020603050405020304" pitchFamily="18" charset="0"/>
                    </a:rPr>
                    <a:t> tháng. Tổng tiền lãi đạt được ở hai ngân hàng là </a:t>
                  </a:r>
                  <a14:m>
                    <m:oMath xmlns:m="http://schemas.openxmlformats.org/officeDocument/2006/math">
                      <m:r>
                        <a:rPr lang="vi-VN" sz="6000" i="1">
                          <a:latin typeface="Cambria Math" panose="02040503050406030204" pitchFamily="18" charset="0"/>
                          <a:ea typeface="Times New Roman" panose="02020603050405020304" pitchFamily="18" charset="0"/>
                          <a:cs typeface="Times New Roman" panose="02020603050405020304" pitchFamily="18" charset="0"/>
                        </a:rPr>
                        <m:t>27 507 768,13</m:t>
                      </m:r>
                    </m:oMath>
                  </a14:m>
                  <a:r>
                    <a:rPr lang="vi-VN" sz="6000" dirty="0">
                      <a:latin typeface="Times New Roman" panose="02020603050405020304" pitchFamily="18" charset="0"/>
                      <a:ea typeface="Times New Roman" panose="02020603050405020304" pitchFamily="18" charset="0"/>
                    </a:rPr>
                    <a:t> đồng (chưa làm tròn). Hỏi số tiền Thầy Đông gửi lần lượt ở ngân hàng </a:t>
                  </a:r>
                  <a14:m>
                    <m:oMath xmlns:m="http://schemas.openxmlformats.org/officeDocument/2006/math">
                      <m:r>
                        <a:rPr lang="vi-VN" sz="6000" i="1">
                          <a:latin typeface="Cambria Math" panose="02040503050406030204" pitchFamily="18" charset="0"/>
                          <a:ea typeface="Times New Roman" panose="02020603050405020304" pitchFamily="18" charset="0"/>
                          <a:cs typeface="Times New Roman" panose="02020603050405020304" pitchFamily="18" charset="0"/>
                        </a:rPr>
                        <m:t>𝑋</m:t>
                      </m:r>
                    </m:oMath>
                  </a14:m>
                  <a:r>
                    <a:rPr lang="vi-VN" sz="6000" dirty="0">
                      <a:latin typeface="Times New Roman" panose="02020603050405020304" pitchFamily="18" charset="0"/>
                      <a:ea typeface="Times New Roman" panose="02020603050405020304" pitchFamily="18" charset="0"/>
                    </a:rPr>
                    <a:t> và </a:t>
                  </a:r>
                  <a14:m>
                    <m:oMath xmlns:m="http://schemas.openxmlformats.org/officeDocument/2006/math">
                      <m:r>
                        <a:rPr lang="vi-VN" sz="6000" i="1">
                          <a:latin typeface="Cambria Math" panose="02040503050406030204" pitchFamily="18" charset="0"/>
                          <a:ea typeface="Times New Roman" panose="02020603050405020304" pitchFamily="18" charset="0"/>
                          <a:cs typeface="Times New Roman" panose="02020603050405020304" pitchFamily="18" charset="0"/>
                        </a:rPr>
                        <m:t>𝑌</m:t>
                      </m:r>
                    </m:oMath>
                  </a14:m>
                  <a:r>
                    <a:rPr lang="vi-VN" sz="6000" dirty="0">
                      <a:latin typeface="Times New Roman" panose="02020603050405020304" pitchFamily="18" charset="0"/>
                      <a:ea typeface="Times New Roman" panose="02020603050405020304" pitchFamily="18" charset="0"/>
                    </a:rPr>
                    <a:t> là bao nhiêu?</a:t>
                  </a:r>
                  <a:endParaRPr lang="en-US" sz="6000" dirty="0"/>
                </a:p>
                <a:p>
                  <a:pPr algn="just" fontAlgn="base">
                    <a:spcAft>
                      <a:spcPts val="1200"/>
                    </a:spcAft>
                    <a:buClr>
                      <a:srgbClr val="0000FF"/>
                    </a:buClr>
                    <a:tabLst>
                      <a:tab pos="1259652" algn="l"/>
                    </a:tabLst>
                  </a:pPr>
                  <a:endParaRPr lang="en-US" sz="6000" dirty="0">
                    <a:latin typeface="Times New Roman" panose="02020603050405020304" pitchFamily="18" charset="0"/>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47702" y="1794191"/>
                  <a:ext cx="23546691" cy="7093837"/>
                </a:xfrm>
                <a:prstGeom prst="rect">
                  <a:avLst/>
                </a:prstGeom>
                <a:blipFill>
                  <a:blip r:embed="rId2"/>
                  <a:stretch>
                    <a:fillRect l="-381" t="-698" r="-4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75" name="Group 74"/>
          <p:cNvGrpSpPr/>
          <p:nvPr/>
        </p:nvGrpSpPr>
        <p:grpSpPr>
          <a:xfrm>
            <a:off x="527429" y="8839202"/>
            <a:ext cx="23853968" cy="3604423"/>
            <a:chOff x="210716" y="5062027"/>
            <a:chExt cx="11926984" cy="3289550"/>
          </a:xfrm>
        </p:grpSpPr>
        <p:sp>
          <p:nvSpPr>
            <p:cNvPr id="76" name="Rounded Rectangle 75"/>
            <p:cNvSpPr/>
            <p:nvPr/>
          </p:nvSpPr>
          <p:spPr>
            <a:xfrm>
              <a:off x="210716" y="5911910"/>
              <a:ext cx="11926984" cy="243966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77" name="Group 76"/>
            <p:cNvGrpSpPr/>
            <p:nvPr/>
          </p:nvGrpSpPr>
          <p:grpSpPr>
            <a:xfrm>
              <a:off x="301687" y="5062027"/>
              <a:ext cx="2092911" cy="926937"/>
              <a:chOff x="1468677" y="8829950"/>
              <a:chExt cx="4102863" cy="1684194"/>
            </a:xfrm>
          </p:grpSpPr>
          <p:sp>
            <p:nvSpPr>
              <p:cNvPr id="78" name="Freeform 20"/>
              <p:cNvSpPr>
                <a:spLocks/>
              </p:cNvSpPr>
              <p:nvPr/>
            </p:nvSpPr>
            <p:spPr bwMode="auto">
              <a:xfrm rot="16200000" flipV="1">
                <a:off x="2878711" y="7565254"/>
                <a:ext cx="1313768"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182880" tIns="91440" rIns="182880" bIns="91440" numCol="1" anchor="t" anchorCtr="0" compatLnSpc="1">
                <a:prstTxWarp prst="textNoShape">
                  <a:avLst/>
                </a:prstTxWarp>
              </a:bodyPr>
              <a:lstStyle/>
              <a:p>
                <a:endParaRPr lang="en-US" sz="6000"/>
              </a:p>
            </p:txBody>
          </p:sp>
          <p:sp>
            <p:nvSpPr>
              <p:cNvPr id="79" name="TextBox 78"/>
              <p:cNvSpPr txBox="1"/>
              <p:nvPr/>
            </p:nvSpPr>
            <p:spPr>
              <a:xfrm>
                <a:off x="2525610" y="8829950"/>
                <a:ext cx="2633701" cy="168419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80" name="Round Diagonal Corner Rectangle 79"/>
              <p:cNvSpPr/>
              <p:nvPr/>
            </p:nvSpPr>
            <p:spPr>
              <a:xfrm flipV="1">
                <a:off x="1468677" y="9311244"/>
                <a:ext cx="852450" cy="820482"/>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81" name="Freeform 80"/>
              <p:cNvSpPr>
                <a:spLocks noEditPoints="1"/>
              </p:cNvSpPr>
              <p:nvPr/>
            </p:nvSpPr>
            <p:spPr bwMode="auto">
              <a:xfrm>
                <a:off x="1575520" y="9513618"/>
                <a:ext cx="545196" cy="7391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182880" tIns="91440" rIns="182880" bIns="91440" numCol="1" anchor="t" anchorCtr="0" compatLnSpc="1">
                <a:prstTxWarp prst="textNoShape">
                  <a:avLst/>
                </a:prstTxWarp>
              </a:bodyPr>
              <a:lstStyle/>
              <a:p>
                <a:endParaRPr lang="en-US" sz="6000"/>
              </a:p>
            </p:txBody>
          </p:sp>
        </p:grpSp>
      </p:grpSp>
      <p:sp>
        <p:nvSpPr>
          <p:cNvPr id="82" name="Rectangle 81"/>
          <p:cNvSpPr/>
          <p:nvPr/>
        </p:nvSpPr>
        <p:spPr>
          <a:xfrm>
            <a:off x="1374596" y="5770123"/>
            <a:ext cx="22628454" cy="1069055"/>
          </a:xfrm>
          <a:prstGeom prst="rect">
            <a:avLst/>
          </a:prstGeom>
        </p:spPr>
        <p:txBody>
          <a:bodyPr wrap="square" lIns="91422" tIns="45710" rIns="91422" bIns="45710">
            <a:spAutoFit/>
          </a:bodyPr>
          <a:lstStyle/>
          <a:p>
            <a:pPr marL="629794">
              <a:lnSpc>
                <a:spcPct val="115000"/>
              </a:lnSpc>
            </a:pPr>
            <a:endParaRPr lang="en-US"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734986" y="9982200"/>
                <a:ext cx="22582354" cy="2129602"/>
              </a:xfrm>
              <a:prstGeom prst="rect">
                <a:avLst/>
              </a:prstGeom>
            </p:spPr>
            <p:txBody>
              <a:bodyPr wrap="square" lIns="91422" tIns="45710" rIns="91422" bIns="45710">
                <a:spAutoFit/>
              </a:bodyPr>
              <a:lstStyle/>
              <a:p>
                <a:pPr marL="629794">
                  <a:lnSpc>
                    <a:spcPct val="115000"/>
                  </a:lnSpc>
                </a:pPr>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Gọi </a:t>
                </a:r>
                <a:r>
                  <a:rPr lang="en-US"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gửi</a:t>
                </a:r>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ngân</a:t>
                </a:r>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𝑋</m:t>
                    </m:r>
                  </m:oMath>
                </a14:m>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𝑌</m:t>
                    </m:r>
                  </m:oMath>
                </a14:m>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lượt</a:t>
                </a:r>
                <a:endPar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629794">
                  <a:lnSpc>
                    <a:spcPct val="115000"/>
                  </a:lnSpc>
                </a:pPr>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triệu</a:t>
                </a:r>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Theo giả thiết </a:t>
                </a:r>
                <a14:m>
                  <m:oMath xmlns:m="http://schemas.openxmlformats.org/officeDocument/2006/math">
                    <m:r>
                      <a:rPr lang="pt-B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pt-B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pt-B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pt-B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=320.1</m:t>
                    </m:r>
                    <m:sSup>
                      <m:sSup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pt-B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e>
                      <m:sup>
                        <m:r>
                          <a:rPr lang="pt-B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6</m:t>
                        </m:r>
                      </m:sup>
                    </m:sSup>
                  </m:oMath>
                </a14:m>
                <a:r>
                  <a:rPr lang="pt-B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en-US"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34986" y="9982200"/>
                <a:ext cx="22582354" cy="2129602"/>
              </a:xfrm>
              <a:prstGeom prst="rect">
                <a:avLst/>
              </a:prstGeom>
              <a:blipFill>
                <a:blip r:embed="rId3"/>
                <a:stretch>
                  <a:fillRect t="-6590" b="-18338"/>
                </a:stretch>
              </a:blipFill>
            </p:spPr>
            <p:txBody>
              <a:bodyPr/>
              <a:lstStyle/>
              <a:p>
                <a:r>
                  <a:rPr lang="en-US">
                    <a:noFill/>
                  </a:rPr>
                  <a:t> </a:t>
                </a:r>
              </a:p>
            </p:txBody>
          </p:sp>
        </mc:Fallback>
      </mc:AlternateContent>
      <p:sp>
        <p:nvSpPr>
          <p:cNvPr id="57" name="Freeform 56"/>
          <p:cNvSpPr>
            <a:spLocks noEditPoints="1"/>
          </p:cNvSpPr>
          <p:nvPr/>
        </p:nvSpPr>
        <p:spPr bwMode="auto">
          <a:xfrm>
            <a:off x="2229" y="4324240"/>
            <a:ext cx="556220" cy="709968"/>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2" tIns="45710" rIns="91422" bIns="45710" numCol="1" anchor="t" anchorCtr="0" compatLnSpc="1">
            <a:prstTxWarp prst="textNoShape">
              <a:avLst/>
            </a:prstTxWarp>
          </a:bodyPr>
          <a:lstStyle/>
          <a:p>
            <a:endParaRPr lang="en-US" sz="6000"/>
          </a:p>
        </p:txBody>
      </p:sp>
      <p:grpSp>
        <p:nvGrpSpPr>
          <p:cNvPr id="58" name="Group 57"/>
          <p:cNvGrpSpPr/>
          <p:nvPr/>
        </p:nvGrpSpPr>
        <p:grpSpPr>
          <a:xfrm>
            <a:off x="714739" y="5911016"/>
            <a:ext cx="9574096" cy="2228110"/>
            <a:chOff x="241306" y="1176381"/>
            <a:chExt cx="4787048" cy="1114055"/>
          </a:xfrm>
        </p:grpSpPr>
        <p:sp>
          <p:nvSpPr>
            <p:cNvPr id="59" name="Rectangle 5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0" name="Oval 59"/>
            <p:cNvSpPr/>
            <p:nvPr/>
          </p:nvSpPr>
          <p:spPr>
            <a:xfrm>
              <a:off x="241306" y="12420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61" name="TextBox 60"/>
                <p:cNvSpPr txBox="1"/>
                <p:nvPr/>
              </p:nvSpPr>
              <p:spPr>
                <a:xfrm>
                  <a:off x="850827" y="1176381"/>
                  <a:ext cx="4177527" cy="1114055"/>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14:m>
                    <m:oMath xmlns:m="http://schemas.openxmlformats.org/officeDocument/2006/math">
                      <m:r>
                        <a:rPr lang="en-US" sz="6000" b="1">
                          <a:latin typeface="Cambria Math"/>
                        </a:rPr>
                        <m:t>𝟏𝟒𝟎</m:t>
                      </m:r>
                    </m:oMath>
                  </a14:m>
                  <a:r>
                    <a:rPr lang="fr-FR" sz="6000" dirty="0">
                      <a:latin typeface="Times New Roman" panose="02020603050405020304" pitchFamily="18" charset="0"/>
                    </a:rPr>
                    <a:t> </a:t>
                  </a:r>
                  <a:r>
                    <a:rPr lang="fr-FR" sz="6000" dirty="0" err="1">
                      <a:latin typeface="Times New Roman" panose="02020603050405020304" pitchFamily="18" charset="0"/>
                    </a:rPr>
                    <a:t>triệu</a:t>
                  </a:r>
                  <a:r>
                    <a:rPr lang="fr-FR" sz="6000" dirty="0">
                      <a:latin typeface="Times New Roman" panose="02020603050405020304" pitchFamily="18" charset="0"/>
                    </a:rPr>
                    <a:t> </a:t>
                  </a:r>
                  <a:r>
                    <a:rPr lang="fr-FR" sz="6000" dirty="0" err="1">
                      <a:latin typeface="Times New Roman" panose="02020603050405020304" pitchFamily="18" charset="0"/>
                    </a:rPr>
                    <a:t>và</a:t>
                  </a:r>
                  <a:r>
                    <a:rPr lang="fr-FR" sz="6000" dirty="0">
                      <a:latin typeface="Times New Roman" panose="02020603050405020304" pitchFamily="18" charset="0"/>
                    </a:rPr>
                    <a:t> </a:t>
                  </a:r>
                  <a14:m>
                    <m:oMath xmlns:m="http://schemas.openxmlformats.org/officeDocument/2006/math">
                      <m:r>
                        <a:rPr lang="fr-FR" sz="6000">
                          <a:latin typeface="Cambria Math"/>
                        </a:rPr>
                        <m:t>180</m:t>
                      </m:r>
                    </m:oMath>
                  </a14:m>
                  <a:r>
                    <a:rPr lang="fr-FR" sz="6000" dirty="0">
                      <a:latin typeface="Times New Roman" panose="02020603050405020304" pitchFamily="18" charset="0"/>
                    </a:rPr>
                    <a:t> </a:t>
                  </a:r>
                  <a:r>
                    <a:rPr lang="fr-FR" sz="6000" dirty="0" err="1">
                      <a:latin typeface="Times New Roman" panose="02020603050405020304" pitchFamily="18" charset="0"/>
                    </a:rPr>
                    <a:t>triệu</a:t>
                  </a:r>
                  <a:r>
                    <a:rPr lang="fr-FR" sz="6000" dirty="0">
                      <a:latin typeface="Times New Roman" panose="02020603050405020304" pitchFamily="18" charset="0"/>
                    </a:rPr>
                    <a:t>.</a:t>
                  </a:r>
                  <a:endParaRPr lang="en-US" sz="6000" dirty="0">
                    <a:latin typeface="Times New Roman" pitchFamily="18" charset="0"/>
                  </a:endParaRPr>
                </a:p>
                <a:p>
                  <a:endParaRPr lang="en-US" sz="6000" dirty="0"/>
                </a:p>
              </p:txBody>
            </p:sp>
          </mc:Choice>
          <mc:Fallback xmlns="">
            <p:sp>
              <p:nvSpPr>
                <p:cNvPr id="61" name="TextBox 60"/>
                <p:cNvSpPr txBox="1">
                  <a:spLocks noRot="1" noChangeAspect="1" noMove="1" noResize="1" noEditPoints="1" noAdjustHandles="1" noChangeArrowheads="1" noChangeShapeType="1" noTextEdit="1"/>
                </p:cNvSpPr>
                <p:nvPr/>
              </p:nvSpPr>
              <p:spPr>
                <a:xfrm>
                  <a:off x="850827" y="1176381"/>
                  <a:ext cx="4177527" cy="1114055"/>
                </a:xfrm>
                <a:prstGeom prst="rect">
                  <a:avLst/>
                </a:prstGeom>
                <a:blipFill>
                  <a:blip r:embed="rId4"/>
                  <a:stretch>
                    <a:fillRect t="-6301"/>
                  </a:stretch>
                </a:blipFill>
              </p:spPr>
              <p:txBody>
                <a:bodyPr/>
                <a:lstStyle/>
                <a:p>
                  <a:r>
                    <a:rPr lang="en-US">
                      <a:noFill/>
                    </a:rPr>
                    <a:t> </a:t>
                  </a:r>
                </a:p>
              </p:txBody>
            </p:sp>
          </mc:Fallback>
        </mc:AlternateContent>
      </p:grpSp>
      <p:grpSp>
        <p:nvGrpSpPr>
          <p:cNvPr id="62" name="Group 61"/>
          <p:cNvGrpSpPr/>
          <p:nvPr/>
        </p:nvGrpSpPr>
        <p:grpSpPr>
          <a:xfrm>
            <a:off x="11806048" y="5867400"/>
            <a:ext cx="9073210" cy="1247420"/>
            <a:chOff x="241306" y="1176381"/>
            <a:chExt cx="4536605" cy="623710"/>
          </a:xfrm>
        </p:grpSpPr>
        <p:sp>
          <p:nvSpPr>
            <p:cNvPr id="63" name="Rectangle 62"/>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4" name="Oval 63"/>
            <p:cNvSpPr/>
            <p:nvPr/>
          </p:nvSpPr>
          <p:spPr>
            <a:xfrm>
              <a:off x="241306" y="12420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cs typeface="Tahoma" pitchFamily="34" charset="0"/>
                </a:rPr>
                <a:t>B</a:t>
              </a:r>
              <a:endParaRPr lang="en-US" sz="6400" dirty="0"/>
            </a:p>
          </p:txBody>
        </p:sp>
        <p:sp>
          <p:nvSpPr>
            <p:cNvPr id="65" name="TextBox 64"/>
            <p:cNvSpPr txBox="1"/>
            <p:nvPr/>
          </p:nvSpPr>
          <p:spPr>
            <a:xfrm>
              <a:off x="600384" y="1176381"/>
              <a:ext cx="4177527" cy="499464"/>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endParaRPr lang="en-US" sz="5600" dirty="0"/>
            </a:p>
          </p:txBody>
        </p:sp>
      </p:grpSp>
      <p:grpSp>
        <p:nvGrpSpPr>
          <p:cNvPr id="66" name="Group 65"/>
          <p:cNvGrpSpPr/>
          <p:nvPr/>
        </p:nvGrpSpPr>
        <p:grpSpPr>
          <a:xfrm>
            <a:off x="11909336" y="7337394"/>
            <a:ext cx="9073210" cy="1155344"/>
            <a:chOff x="241306" y="1176381"/>
            <a:chExt cx="4536605" cy="623710"/>
          </a:xfrm>
        </p:grpSpPr>
        <p:sp>
          <p:nvSpPr>
            <p:cNvPr id="67" name="Rectangle 66"/>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8" name="Oval 67"/>
            <p:cNvSpPr/>
            <p:nvPr/>
          </p:nvSpPr>
          <p:spPr>
            <a:xfrm>
              <a:off x="241306" y="12420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9" name="TextBox 68"/>
                <p:cNvSpPr txBox="1"/>
                <p:nvPr/>
              </p:nvSpPr>
              <p:spPr>
                <a:xfrm>
                  <a:off x="600384" y="1176381"/>
                  <a:ext cx="4177527" cy="577138"/>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14:m>
                    <m:oMath xmlns:m="http://schemas.openxmlformats.org/officeDocument/2006/math">
                      <m:r>
                        <a:rPr lang="en-US" sz="6000" b="1">
                          <a:latin typeface="Cambria Math"/>
                        </a:rPr>
                        <m:t>  </m:t>
                      </m:r>
                      <m:r>
                        <a:rPr lang="en-US" sz="6000" b="1">
                          <a:latin typeface="Cambria Math"/>
                        </a:rPr>
                        <m:t>𝟏𝟖𝟎</m:t>
                      </m:r>
                    </m:oMath>
                  </a14:m>
                  <a:r>
                    <a:rPr lang="fr-FR" sz="6000" dirty="0">
                      <a:latin typeface="Times New Roman" panose="02020603050405020304" pitchFamily="18" charset="0"/>
                    </a:rPr>
                    <a:t> </a:t>
                  </a:r>
                  <a:r>
                    <a:rPr lang="fr-FR" sz="6000" dirty="0" err="1">
                      <a:latin typeface="Times New Roman" panose="02020603050405020304" pitchFamily="18" charset="0"/>
                    </a:rPr>
                    <a:t>triệu</a:t>
                  </a:r>
                  <a:r>
                    <a:rPr lang="fr-FR" sz="6000" dirty="0">
                      <a:latin typeface="Times New Roman" panose="02020603050405020304" pitchFamily="18" charset="0"/>
                    </a:rPr>
                    <a:t> </a:t>
                  </a:r>
                  <a:r>
                    <a:rPr lang="fr-FR" sz="6000" dirty="0" err="1">
                      <a:latin typeface="Times New Roman" panose="02020603050405020304" pitchFamily="18" charset="0"/>
                    </a:rPr>
                    <a:t>và</a:t>
                  </a:r>
                  <a:r>
                    <a:rPr lang="fr-FR" sz="6000" dirty="0">
                      <a:latin typeface="Times New Roman" panose="02020603050405020304" pitchFamily="18" charset="0"/>
                    </a:rPr>
                    <a:t> </a:t>
                  </a:r>
                  <a14:m>
                    <m:oMath xmlns:m="http://schemas.openxmlformats.org/officeDocument/2006/math">
                      <m:r>
                        <a:rPr lang="fr-FR" sz="6000" dirty="0">
                          <a:latin typeface="Cambria Math"/>
                        </a:rPr>
                        <m:t>1</m:t>
                      </m:r>
                      <m:r>
                        <a:rPr lang="en-US" sz="6000" dirty="0">
                          <a:latin typeface="Cambria Math"/>
                        </a:rPr>
                        <m:t>4</m:t>
                      </m:r>
                      <m:r>
                        <a:rPr lang="fr-FR" sz="6000">
                          <a:latin typeface="Cambria Math"/>
                        </a:rPr>
                        <m:t>0</m:t>
                      </m:r>
                    </m:oMath>
                  </a14:m>
                  <a:r>
                    <a:rPr lang="fr-FR" sz="6000" dirty="0">
                      <a:latin typeface="Times New Roman" panose="02020603050405020304" pitchFamily="18" charset="0"/>
                    </a:rPr>
                    <a:t> </a:t>
                  </a:r>
                  <a:r>
                    <a:rPr lang="fr-FR" sz="6000" dirty="0" err="1">
                      <a:latin typeface="Times New Roman" panose="02020603050405020304" pitchFamily="18" charset="0"/>
                    </a:rPr>
                    <a:t>triệu</a:t>
                  </a:r>
                  <a:r>
                    <a:rPr lang="fr-FR" sz="6000" dirty="0">
                      <a:latin typeface="Times New Roman" panose="02020603050405020304" pitchFamily="18" charset="0"/>
                    </a:rPr>
                    <a:t>.</a:t>
                  </a:r>
                  <a:endParaRPr lang="en-US" sz="6000" dirty="0">
                    <a:latin typeface="Times New Roman" pitchFamily="18"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600384" y="1176381"/>
                  <a:ext cx="4177527" cy="577138"/>
                </a:xfrm>
                <a:prstGeom prst="rect">
                  <a:avLst/>
                </a:prstGeom>
                <a:blipFill>
                  <a:blip r:embed="rId5"/>
                  <a:stretch>
                    <a:fillRect t="-13143" b="-37714"/>
                  </a:stretch>
                </a:blipFill>
              </p:spPr>
              <p:txBody>
                <a:bodyPr/>
                <a:lstStyle/>
                <a:p>
                  <a:r>
                    <a:rPr lang="en-US">
                      <a:noFill/>
                    </a:rPr>
                    <a:t> </a:t>
                  </a:r>
                </a:p>
              </p:txBody>
            </p:sp>
          </mc:Fallback>
        </mc:AlternateContent>
      </p:grpSp>
      <p:grpSp>
        <p:nvGrpSpPr>
          <p:cNvPr id="70" name="Group 69"/>
          <p:cNvGrpSpPr/>
          <p:nvPr/>
        </p:nvGrpSpPr>
        <p:grpSpPr>
          <a:xfrm>
            <a:off x="765076" y="7439380"/>
            <a:ext cx="9073210" cy="1247420"/>
            <a:chOff x="241306" y="1176381"/>
            <a:chExt cx="4536605" cy="623710"/>
          </a:xfrm>
        </p:grpSpPr>
        <p:sp>
          <p:nvSpPr>
            <p:cNvPr id="71" name="Rectangle 70"/>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2" name="Oval 71"/>
            <p:cNvSpPr/>
            <p:nvPr/>
          </p:nvSpPr>
          <p:spPr>
            <a:xfrm>
              <a:off x="241306" y="12420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cs typeface="Tahoma" pitchFamily="34" charset="0"/>
                </a:rPr>
                <a:t>C</a:t>
              </a:r>
              <a:endParaRPr lang="en-US" sz="6400" dirty="0"/>
            </a:p>
          </p:txBody>
        </p:sp>
        <p:sp>
          <p:nvSpPr>
            <p:cNvPr id="73" name="TextBox 72"/>
            <p:cNvSpPr txBox="1"/>
            <p:nvPr/>
          </p:nvSpPr>
          <p:spPr>
            <a:xfrm>
              <a:off x="600384" y="1176381"/>
              <a:ext cx="4177527" cy="499464"/>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endParaRPr lang="en-US" sz="5600" dirty="0"/>
            </a:p>
          </p:txBody>
        </p:sp>
      </p:grpSp>
      <mc:AlternateContent xmlns:mc="http://schemas.openxmlformats.org/markup-compatibility/2006" xmlns:a14="http://schemas.microsoft.com/office/drawing/2010/main">
        <mc:Choice Requires="a14">
          <p:sp>
            <p:nvSpPr>
              <p:cNvPr id="83" name="Rectangle 82"/>
              <p:cNvSpPr/>
              <p:nvPr/>
            </p:nvSpPr>
            <p:spPr>
              <a:xfrm>
                <a:off x="1977527" y="7518739"/>
                <a:ext cx="7854168" cy="1015642"/>
              </a:xfrm>
              <a:prstGeom prst="rect">
                <a:avLst/>
              </a:prstGeom>
            </p:spPr>
            <p:txBody>
              <a:bodyPr wrap="square" lIns="91422" tIns="45710" rIns="91422" bIns="45710">
                <a:spAutoFit/>
              </a:bodyPr>
              <a:lstStyle/>
              <a:p>
                <a:pPr lvl="0"/>
                <a14:m>
                  <m:oMath xmlns:m="http://schemas.openxmlformats.org/officeDocument/2006/math">
                    <m:r>
                      <a:rPr lang="en-US" sz="6000" b="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𝟐𝟎</m:t>
                    </m:r>
                    <m:r>
                      <a:rPr lang="en-US" sz="6000" b="1">
                        <a:solidFill>
                          <a:schemeClr val="bg1"/>
                        </a:solidFill>
                        <a:latin typeface="Cambria Math"/>
                        <a:ea typeface="Times New Roman" panose="02020603050405020304" pitchFamily="18" charset="0"/>
                        <a:cs typeface="Times New Roman" panose="02020603050405020304" pitchFamily="18" charset="0"/>
                      </a:rPr>
                      <m:t>𝟎</m:t>
                    </m:r>
                  </m:oMath>
                </a14:m>
                <a:r>
                  <a:rPr lang="fr-FR"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triệu</a:t>
                </a:r>
                <a:r>
                  <a:rPr lang="fr-FR"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fr-FR"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6000">
                        <a:solidFill>
                          <a:schemeClr val="bg1"/>
                        </a:solidFill>
                        <a:latin typeface="Cambria Math"/>
                        <a:ea typeface="Times New Roman" panose="02020603050405020304" pitchFamily="18" charset="0"/>
                        <a:cs typeface="Times New Roman" panose="02020603050405020304" pitchFamily="18" charset="0"/>
                      </a:rPr>
                      <m:t>1</m:t>
                    </m:r>
                    <m:r>
                      <a:rPr lang="fr-FR" sz="60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20</m:t>
                    </m:r>
                  </m:oMath>
                </a14:m>
                <a:r>
                  <a:rPr lang="fr-FR"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triệu</a:t>
                </a:r>
                <a:r>
                  <a:rPr lang="fr-FR"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6000" dirty="0">
                  <a:solidFill>
                    <a:schemeClr val="bg1"/>
                  </a:solidFill>
                  <a:ea typeface="Times New Roman" panose="02020603050405020304" pitchFamily="18" charset="0"/>
                  <a:cs typeface="Times New Roman" panose="02020603050405020304" pitchFamily="18" charset="0"/>
                </a:endParaRPr>
              </a:p>
            </p:txBody>
          </p:sp>
        </mc:Choice>
        <mc:Fallback xmlns="">
          <p:sp>
            <p:nvSpPr>
              <p:cNvPr id="83" name="Rectangle 82"/>
              <p:cNvSpPr>
                <a:spLocks noRot="1" noChangeAspect="1" noMove="1" noResize="1" noEditPoints="1" noAdjustHandles="1" noChangeArrowheads="1" noChangeShapeType="1" noTextEdit="1"/>
              </p:cNvSpPr>
              <p:nvPr/>
            </p:nvSpPr>
            <p:spPr>
              <a:xfrm>
                <a:off x="1977527" y="7518739"/>
                <a:ext cx="7854168" cy="1015642"/>
              </a:xfrm>
              <a:prstGeom prst="rect">
                <a:avLst/>
              </a:prstGeom>
              <a:blipFill>
                <a:blip r:embed="rId6"/>
                <a:stretch>
                  <a:fillRect t="-19760" b="-37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p:cNvSpPr/>
              <p:nvPr/>
            </p:nvSpPr>
            <p:spPr>
              <a:xfrm>
                <a:off x="12879297" y="5985808"/>
                <a:ext cx="8078808" cy="1015642"/>
              </a:xfrm>
              <a:prstGeom prst="rect">
                <a:avLst/>
              </a:prstGeom>
            </p:spPr>
            <p:txBody>
              <a:bodyPr wrap="square" lIns="91422" tIns="45710" rIns="91422" bIns="45710">
                <a:spAutoFit/>
              </a:bodyPr>
              <a:lstStyle/>
              <a:p>
                <a:pPr lvl="0"/>
                <a14:m>
                  <m:oMath xmlns:m="http://schemas.openxmlformats.org/officeDocument/2006/math">
                    <m:r>
                      <a:rPr lang="en-US" sz="6000" b="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𝟏𝟐𝟎</m:t>
                    </m:r>
                  </m:oMath>
                </a14:m>
                <a:r>
                  <a:rPr lang="fr-FR"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triệu</a:t>
                </a:r>
                <a:r>
                  <a:rPr lang="fr-FR"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fr-FR"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60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200</m:t>
                    </m:r>
                  </m:oMath>
                </a14:m>
                <a:r>
                  <a:rPr lang="fr-FR"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triệu</a:t>
                </a:r>
                <a:r>
                  <a:rPr lang="fr-FR"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6000" dirty="0">
                  <a:solidFill>
                    <a:schemeClr val="bg1"/>
                  </a:solidFill>
                  <a:ea typeface="Times New Roman" panose="02020603050405020304" pitchFamily="18" charset="0"/>
                  <a:cs typeface="Times New Roman" panose="02020603050405020304" pitchFamily="18" charset="0"/>
                </a:endParaRPr>
              </a:p>
            </p:txBody>
          </p:sp>
        </mc:Choice>
        <mc:Fallback xmlns="">
          <p:sp>
            <p:nvSpPr>
              <p:cNvPr id="84" name="Rectangle 83"/>
              <p:cNvSpPr>
                <a:spLocks noRot="1" noChangeAspect="1" noMove="1" noResize="1" noEditPoints="1" noAdjustHandles="1" noChangeArrowheads="1" noChangeShapeType="1" noTextEdit="1"/>
              </p:cNvSpPr>
              <p:nvPr/>
            </p:nvSpPr>
            <p:spPr>
              <a:xfrm>
                <a:off x="12879297" y="5985808"/>
                <a:ext cx="8078808" cy="1015642"/>
              </a:xfrm>
              <a:prstGeom prst="rect">
                <a:avLst/>
              </a:prstGeom>
              <a:blipFill>
                <a:blip r:embed="rId7"/>
                <a:stretch>
                  <a:fillRect t="-20359" b="-37725"/>
                </a:stretch>
              </a:blipFill>
            </p:spPr>
            <p:txBody>
              <a:bodyPr/>
              <a:lstStyle/>
              <a:p>
                <a:r>
                  <a:rPr lang="en-US">
                    <a:noFill/>
                  </a:rPr>
                  <a:t> </a:t>
                </a:r>
              </a:p>
            </p:txBody>
          </p:sp>
        </mc:Fallback>
      </mc:AlternateContent>
    </p:spTree>
    <p:extLst>
      <p:ext uri="{BB962C8B-B14F-4D97-AF65-F5344CB8AC3E}">
        <p14:creationId xmlns:p14="http://schemas.microsoft.com/office/powerpoint/2010/main" val="354152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95702" y="228597"/>
            <a:ext cx="24051784" cy="1166618"/>
            <a:chOff x="534987" y="1636251"/>
            <a:chExt cx="23575105" cy="1187952"/>
          </a:xfrm>
        </p:grpSpPr>
        <p:sp>
          <p:nvSpPr>
            <p:cNvPr id="8" name="Rounded Rectangle 7"/>
            <p:cNvSpPr/>
            <p:nvPr/>
          </p:nvSpPr>
          <p:spPr bwMode="auto">
            <a:xfrm>
              <a:off x="755649" y="1636251"/>
              <a:ext cx="23354443" cy="10863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p>
          </p:txBody>
        </p:sp>
        <p:grpSp>
          <p:nvGrpSpPr>
            <p:cNvPr id="9" name="Group 8"/>
            <p:cNvGrpSpPr/>
            <p:nvPr/>
          </p:nvGrpSpPr>
          <p:grpSpPr>
            <a:xfrm>
              <a:off x="534987" y="1647866"/>
              <a:ext cx="3505200" cy="1176337"/>
              <a:chOff x="534987" y="1647866"/>
              <a:chExt cx="3505200" cy="1176337"/>
            </a:xfrm>
          </p:grpSpPr>
          <p:sp>
            <p:nvSpPr>
              <p:cNvPr id="10"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sp>
            <p:nvSpPr>
              <p:cNvPr id="11" name="Pentagon 10"/>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3904"/>
                <a:endParaRPr lang="en-US" sz="6400">
                  <a:solidFill>
                    <a:prstClr val="white"/>
                  </a:solidFill>
                </a:endParaRPr>
              </a:p>
            </p:txBody>
          </p:sp>
          <p:grpSp>
            <p:nvGrpSpPr>
              <p:cNvPr id="12" name="Group 11"/>
              <p:cNvGrpSpPr/>
              <p:nvPr/>
            </p:nvGrpSpPr>
            <p:grpSpPr bwMode="auto">
              <a:xfrm>
                <a:off x="683775" y="1836907"/>
                <a:ext cx="582199" cy="537956"/>
                <a:chOff x="7440266" y="3398551"/>
                <a:chExt cx="757238" cy="765175"/>
              </a:xfrm>
              <a:solidFill>
                <a:schemeClr val="bg1">
                  <a:lumMod val="95000"/>
                </a:schemeClr>
              </a:solidFill>
            </p:grpSpPr>
            <p:sp>
              <p:nvSpPr>
                <p:cNvPr id="15" name="Freeform 14"/>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16" name="Freeform 15"/>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17" name="Freeform 16"/>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18" name="Rectangle 17"/>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19" name="Rectangle 18"/>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20" name="Rectangle 19"/>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21" name="Rectangle 20"/>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13" name="Chevron 12"/>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14" name="TextBox 13"/>
              <p:cNvSpPr txBox="1">
                <a:spLocks noChangeArrowheads="1"/>
              </p:cNvSpPr>
              <p:nvPr/>
            </p:nvSpPr>
            <p:spPr bwMode="auto">
              <a:xfrm>
                <a:off x="1418631" y="1653393"/>
                <a:ext cx="2509573" cy="103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35</a:t>
                </a:r>
              </a:p>
            </p:txBody>
          </p:sp>
        </p:grpSp>
      </p:grpSp>
      <p:grpSp>
        <p:nvGrpSpPr>
          <p:cNvPr id="75" name="Group 74"/>
          <p:cNvGrpSpPr/>
          <p:nvPr/>
        </p:nvGrpSpPr>
        <p:grpSpPr>
          <a:xfrm>
            <a:off x="-128453" y="4377968"/>
            <a:ext cx="23869000" cy="9527656"/>
            <a:chOff x="203200" y="3634962"/>
            <a:chExt cx="11934500" cy="4716616"/>
          </a:xfrm>
        </p:grpSpPr>
        <p:sp>
          <p:nvSpPr>
            <p:cNvPr id="76" name="Rounded Rectangle 75"/>
            <p:cNvSpPr/>
            <p:nvPr/>
          </p:nvSpPr>
          <p:spPr>
            <a:xfrm>
              <a:off x="210716" y="3634962"/>
              <a:ext cx="11926984" cy="4716616"/>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77" name="Group 76"/>
            <p:cNvGrpSpPr/>
            <p:nvPr/>
          </p:nvGrpSpPr>
          <p:grpSpPr>
            <a:xfrm>
              <a:off x="203200" y="3636275"/>
              <a:ext cx="2000114" cy="654902"/>
              <a:chOff x="1275608" y="6239450"/>
              <a:chExt cx="3920949" cy="1189925"/>
            </a:xfrm>
          </p:grpSpPr>
          <p:sp>
            <p:nvSpPr>
              <p:cNvPr id="78" name="Freeform 20"/>
              <p:cNvSpPr>
                <a:spLocks/>
              </p:cNvSpPr>
              <p:nvPr/>
            </p:nvSpPr>
            <p:spPr bwMode="auto">
              <a:xfrm rot="16200000" flipV="1">
                <a:off x="2943114" y="5175932"/>
                <a:ext cx="1106582" cy="3400304"/>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182880" tIns="91440" rIns="182880" bIns="91440" numCol="1" anchor="t" anchorCtr="0" compatLnSpc="1">
                <a:prstTxWarp prst="textNoShape">
                  <a:avLst/>
                </a:prstTxWarp>
              </a:bodyPr>
              <a:lstStyle/>
              <a:p>
                <a:endParaRPr lang="en-US" sz="6000"/>
              </a:p>
            </p:txBody>
          </p:sp>
          <p:sp>
            <p:nvSpPr>
              <p:cNvPr id="79" name="TextBox 78"/>
              <p:cNvSpPr txBox="1"/>
              <p:nvPr/>
            </p:nvSpPr>
            <p:spPr>
              <a:xfrm>
                <a:off x="2187353" y="6239450"/>
                <a:ext cx="2633702" cy="913560"/>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80" name="Round Diagonal Corner Rectangle 79"/>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81" name="Freeform 80"/>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182880" tIns="91440" rIns="182880" bIns="91440" numCol="1" anchor="t" anchorCtr="0" compatLnSpc="1">
                <a:prstTxWarp prst="textNoShape">
                  <a:avLst/>
                </a:prstTxWarp>
              </a:bodyPr>
              <a:lstStyle/>
              <a:p>
                <a:endParaRPr lang="en-US" sz="6000"/>
              </a:p>
            </p:txBody>
          </p:sp>
        </p:grpSp>
      </p:grpSp>
      <p:sp>
        <p:nvSpPr>
          <p:cNvPr id="82" name="Rectangle 81"/>
          <p:cNvSpPr/>
          <p:nvPr/>
        </p:nvSpPr>
        <p:spPr>
          <a:xfrm>
            <a:off x="1374596" y="5770123"/>
            <a:ext cx="22628454" cy="1069055"/>
          </a:xfrm>
          <a:prstGeom prst="rect">
            <a:avLst/>
          </a:prstGeom>
        </p:spPr>
        <p:txBody>
          <a:bodyPr wrap="square" lIns="91422" tIns="45710" rIns="91422" bIns="45710">
            <a:spAutoFit/>
          </a:bodyPr>
          <a:lstStyle/>
          <a:p>
            <a:pPr marL="629794">
              <a:lnSpc>
                <a:spcPct val="115000"/>
              </a:lnSpc>
            </a:pPr>
            <a:endParaRPr lang="en-US"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783357" y="4688641"/>
                <a:ext cx="23241756" cy="1949424"/>
              </a:xfrm>
              <a:prstGeom prst="rect">
                <a:avLst/>
              </a:prstGeom>
            </p:spPr>
            <p:txBody>
              <a:bodyPr wrap="square" lIns="91422" tIns="45710" rIns="91422" bIns="45710">
                <a:spAutoFit/>
              </a:bodyPr>
              <a:lstStyle/>
              <a:p>
                <a:r>
                  <a:rPr lang="pt-B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Tổng số tiền cả vốn lẫn lãi nhận được ở ngân hàng </a:t>
                </a:r>
                <a14:m>
                  <m:oMath xmlns:m="http://schemas.openxmlformats.org/officeDocument/2006/math">
                    <m:r>
                      <a:rPr lang="pt-B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𝑋</m:t>
                    </m:r>
                  </m:oMath>
                </a14:m>
                <a:r>
                  <a:rPr lang="pt-B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sau </a:t>
                </a:r>
                <a14:m>
                  <m:oMath xmlns:m="http://schemas.openxmlformats.org/officeDocument/2006/math">
                    <m:r>
                      <a:rPr lang="pt-B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15</m:t>
                    </m:r>
                  </m:oMath>
                </a14:m>
                <a:r>
                  <a:rPr lang="pt-B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tháng (5 quý) là</a:t>
                </a:r>
                <a14:m>
                  <m:oMath xmlns:m="http://schemas.openxmlformats.org/officeDocument/2006/math">
                    <m:r>
                      <a:rPr lang="en-US" sz="6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𝐴</m:t>
                    </m:r>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1+0,021</m:t>
                            </m:r>
                          </m:e>
                        </m:d>
                      </m:e>
                      <m:sup>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sup>
                    </m:sSup>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1,021</m:t>
                            </m:r>
                          </m:e>
                        </m:d>
                      </m:e>
                      <m:sup>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sup>
                    </m:sSup>
                  </m:oMath>
                </a14:m>
                <a:endParaRPr lang="en-US" sz="6000" dirty="0"/>
              </a:p>
            </p:txBody>
          </p:sp>
        </mc:Choice>
        <mc:Fallback xmlns="">
          <p:sp>
            <p:nvSpPr>
              <p:cNvPr id="2" name="Rectangle 1"/>
              <p:cNvSpPr>
                <a:spLocks noRot="1" noChangeAspect="1" noMove="1" noResize="1" noEditPoints="1" noAdjustHandles="1" noChangeArrowheads="1" noChangeShapeType="1" noTextEdit="1"/>
              </p:cNvSpPr>
              <p:nvPr/>
            </p:nvSpPr>
            <p:spPr>
              <a:xfrm>
                <a:off x="783357" y="4688641"/>
                <a:ext cx="23241756" cy="1949424"/>
              </a:xfrm>
              <a:prstGeom prst="rect">
                <a:avLst/>
              </a:prstGeom>
              <a:blipFill>
                <a:blip r:embed="rId3"/>
                <a:stretch>
                  <a:fillRect l="-1600" t="-9375" b="-1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1618" y="6528207"/>
                <a:ext cx="22759870" cy="3203421"/>
              </a:xfrm>
              <a:prstGeom prst="rect">
                <a:avLst/>
              </a:prstGeom>
            </p:spPr>
            <p:txBody>
              <a:bodyPr wrap="square" lIns="91422" tIns="45710" rIns="91422" bIns="45710">
                <a:spAutoFit/>
              </a:bodyPr>
              <a:lstStyle/>
              <a:p>
                <a:pPr marL="629794">
                  <a:lnSpc>
                    <a:spcPct val="115000"/>
                  </a:lnSpc>
                </a:pPr>
                <a14:m>
                  <m:oMath xmlns:m="http://schemas.openxmlformats.org/officeDocument/2006/math">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lãi</a:t>
                </a: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sau</a:t>
                </a: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15</m:t>
                    </m:r>
                  </m:oMath>
                </a14:m>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sSub>
                      <m:sSub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𝑟</m:t>
                        </m:r>
                      </m:e>
                      <m:sub>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𝐴</m:t>
                        </m:r>
                      </m:sub>
                    </m:sSub>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1,021</m:t>
                            </m:r>
                          </m:e>
                        </m:d>
                      </m:e>
                      <m:sup>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sup>
                    </m:sSup>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d>
                      <m:dPr>
                        <m:begChr m:val="["/>
                        <m:endChr m:val="]"/>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1,021</m:t>
                                </m:r>
                              </m:e>
                            </m:d>
                          </m:e>
                          <m:sup>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sup>
                        </m:sSup>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oMath>
                </a14:m>
                <a:endParaRPr lang="en-US"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629794" indent="-228554" algn="just">
                  <a:lnSpc>
                    <a:spcPct val="115000"/>
                  </a:lnSpc>
                </a:pP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cả</a:t>
                </a: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vốn</a:t>
                </a: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lẫn</a:t>
                </a: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lãi</a:t>
                </a: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ở </a:t>
                </a:r>
                <a:r>
                  <a:rPr lang="fr-FR"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ngân</a:t>
                </a: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hàng</a:t>
                </a: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𝑌</m:t>
                    </m:r>
                  </m:oMath>
                </a14:m>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sau</a:t>
                </a: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9</m:t>
                    </m:r>
                  </m:oMath>
                </a14:m>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sSup>
                      <m:sSup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1+0,0073</m:t>
                            </m:r>
                          </m:e>
                        </m:d>
                      </m:e>
                      <m:sup>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9</m:t>
                        </m:r>
                      </m:sup>
                    </m:sSup>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sSup>
                      <m:sSup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1,0073</m:t>
                            </m:r>
                          </m:e>
                        </m:d>
                      </m:e>
                      <m:sup>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9</m:t>
                        </m:r>
                      </m:sup>
                    </m:sSup>
                  </m:oMath>
                </a14:m>
                <a:endParaRPr lang="en-US"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1618" y="6528207"/>
                <a:ext cx="22759870" cy="3203421"/>
              </a:xfrm>
              <a:prstGeom prst="rect">
                <a:avLst/>
              </a:prstGeom>
              <a:blipFill>
                <a:blip r:embed="rId4"/>
                <a:stretch>
                  <a:fillRect t="-4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83359" y="9431360"/>
                <a:ext cx="23750340" cy="4596495"/>
              </a:xfrm>
              <a:prstGeom prst="rect">
                <a:avLst/>
              </a:prstGeom>
            </p:spPr>
            <p:txBody>
              <a:bodyPr wrap="square" lIns="91422" tIns="45710" rIns="91422" bIns="45710">
                <a:spAutoFit/>
              </a:bodyPr>
              <a:lstStyle/>
              <a:p>
                <a:pPr marL="629794">
                  <a:lnSpc>
                    <a:spcPct val="115000"/>
                  </a:lnSpc>
                </a:pPr>
                <a14:m>
                  <m:oMath xmlns:m="http://schemas.openxmlformats.org/officeDocument/2006/math">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lãi</a:t>
                </a: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sau</a:t>
                </a: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9</m:t>
                    </m:r>
                  </m:oMath>
                </a14:m>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sSub>
                      <m:sSub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𝑟</m:t>
                        </m:r>
                      </m:e>
                      <m:sub>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𝐵</m:t>
                        </m:r>
                      </m:sub>
                    </m:sSub>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sSup>
                      <m:sSup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1,0073</m:t>
                            </m:r>
                          </m:e>
                        </m:d>
                      </m:e>
                      <m:sup>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9</m:t>
                        </m:r>
                      </m:sup>
                    </m:sSup>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d>
                      <m:dPr>
                        <m:begChr m:val="["/>
                        <m:endChr m:val="]"/>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1,0073</m:t>
                                </m:r>
                              </m:e>
                            </m:d>
                          </m:e>
                          <m:sup>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9</m:t>
                            </m:r>
                          </m:sup>
                        </m:sSup>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oMath>
                </a14:m>
                <a:endParaRPr lang="en-US"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629794">
                  <a:lnSpc>
                    <a:spcPct val="115000"/>
                  </a:lnSpc>
                </a:pPr>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d>
                      <m:dPr>
                        <m:begChr m:val="["/>
                        <m:endChr m:val="]"/>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1,021</m:t>
                                </m:r>
                              </m:e>
                            </m:d>
                          </m:e>
                          <m:sup>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sup>
                        </m:sSup>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d>
                      <m:dPr>
                        <m:begChr m:val="["/>
                        <m:endChr m:val="]"/>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1,0073</m:t>
                                </m:r>
                              </m:e>
                            </m:d>
                          </m:e>
                          <m:sup>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9</m:t>
                            </m:r>
                          </m:sup>
                        </m:sSup>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=27 507 768,13</m:t>
                    </m:r>
                  </m:oMath>
                </a14:m>
                <a:r>
                  <a:rPr lang="en-US"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en-US"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629794">
                  <a:lnSpc>
                    <a:spcPct val="115000"/>
                  </a:lnSpc>
                </a:pPr>
                <a:r>
                  <a:rPr lang="fr-FR"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 </a:t>
                </a:r>
                <a:r>
                  <a:rPr lang="fr-FR" sz="6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 </a:t>
                </a:r>
                <a14:m>
                  <m:oMath xmlns:m="http://schemas.openxmlformats.org/officeDocument/2006/math">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6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eqArrPr>
                          <m:e>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&amp;</m:t>
                            </m:r>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60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140</m:t>
                            </m:r>
                          </m:e>
                          <m:e>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&amp;</m:t>
                            </m:r>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60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fr-FR"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180</m:t>
                            </m:r>
                          </m:e>
                        </m:eqArr>
                      </m:e>
                    </m:d>
                  </m:oMath>
                </a14:m>
                <a:r>
                  <a:rPr lang="en-US" sz="6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83359" y="9431360"/>
                <a:ext cx="23750340" cy="4596495"/>
              </a:xfrm>
              <a:prstGeom prst="rect">
                <a:avLst/>
              </a:prstGeom>
              <a:blipFill>
                <a:blip r:embed="rId5"/>
                <a:stretch>
                  <a:fillRect t="-2918" r="-898"/>
                </a:stretch>
              </a:blipFill>
            </p:spPr>
            <p:txBody>
              <a:bodyPr/>
              <a:lstStyle/>
              <a:p>
                <a:r>
                  <a:rPr lang="en-US">
                    <a:noFill/>
                  </a:rPr>
                  <a:t> </a:t>
                </a:r>
              </a:p>
            </p:txBody>
          </p:sp>
        </mc:Fallback>
      </mc:AlternateContent>
      <p:grpSp>
        <p:nvGrpSpPr>
          <p:cNvPr id="57" name="Group 56"/>
          <p:cNvGrpSpPr/>
          <p:nvPr/>
        </p:nvGrpSpPr>
        <p:grpSpPr>
          <a:xfrm>
            <a:off x="1069836" y="1447800"/>
            <a:ext cx="9599950" cy="2228110"/>
            <a:chOff x="241306" y="1176381"/>
            <a:chExt cx="4799975" cy="1114055"/>
          </a:xfrm>
        </p:grpSpPr>
        <p:sp>
          <p:nvSpPr>
            <p:cNvPr id="58" name="Rectangle 57"/>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9" name="Oval 58"/>
            <p:cNvSpPr/>
            <p:nvPr/>
          </p:nvSpPr>
          <p:spPr>
            <a:xfrm>
              <a:off x="241306" y="12420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60" name="TextBox 59"/>
                <p:cNvSpPr txBox="1"/>
                <p:nvPr/>
              </p:nvSpPr>
              <p:spPr>
                <a:xfrm>
                  <a:off x="863754" y="1176381"/>
                  <a:ext cx="4177527" cy="1114055"/>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14:m>
                    <m:oMath xmlns:m="http://schemas.openxmlformats.org/officeDocument/2006/math">
                      <m:r>
                        <a:rPr lang="en-US" sz="6000" b="1">
                          <a:latin typeface="Cambria Math"/>
                        </a:rPr>
                        <m:t>𝟏𝟒𝟎</m:t>
                      </m:r>
                    </m:oMath>
                  </a14:m>
                  <a:r>
                    <a:rPr lang="fr-FR" sz="6000" dirty="0">
                      <a:latin typeface="Times New Roman" panose="02020603050405020304" pitchFamily="18" charset="0"/>
                    </a:rPr>
                    <a:t> </a:t>
                  </a:r>
                  <a:r>
                    <a:rPr lang="fr-FR" sz="6000" dirty="0" err="1">
                      <a:latin typeface="Times New Roman" panose="02020603050405020304" pitchFamily="18" charset="0"/>
                    </a:rPr>
                    <a:t>triệu</a:t>
                  </a:r>
                  <a:r>
                    <a:rPr lang="fr-FR" sz="6000" dirty="0">
                      <a:latin typeface="Times New Roman" panose="02020603050405020304" pitchFamily="18" charset="0"/>
                    </a:rPr>
                    <a:t> </a:t>
                  </a:r>
                  <a:r>
                    <a:rPr lang="fr-FR" sz="6000" dirty="0" err="1">
                      <a:latin typeface="Times New Roman" panose="02020603050405020304" pitchFamily="18" charset="0"/>
                    </a:rPr>
                    <a:t>và</a:t>
                  </a:r>
                  <a:r>
                    <a:rPr lang="fr-FR" sz="6000" dirty="0">
                      <a:latin typeface="Times New Roman" panose="02020603050405020304" pitchFamily="18" charset="0"/>
                    </a:rPr>
                    <a:t> </a:t>
                  </a:r>
                  <a14:m>
                    <m:oMath xmlns:m="http://schemas.openxmlformats.org/officeDocument/2006/math">
                      <m:r>
                        <a:rPr lang="fr-FR" sz="6000">
                          <a:latin typeface="Cambria Math"/>
                        </a:rPr>
                        <m:t>180</m:t>
                      </m:r>
                    </m:oMath>
                  </a14:m>
                  <a:r>
                    <a:rPr lang="fr-FR" sz="6000" dirty="0">
                      <a:latin typeface="Times New Roman" panose="02020603050405020304" pitchFamily="18" charset="0"/>
                    </a:rPr>
                    <a:t> </a:t>
                  </a:r>
                  <a:r>
                    <a:rPr lang="fr-FR" sz="6000" dirty="0" err="1">
                      <a:latin typeface="Times New Roman" panose="02020603050405020304" pitchFamily="18" charset="0"/>
                    </a:rPr>
                    <a:t>triệu</a:t>
                  </a:r>
                  <a:r>
                    <a:rPr lang="fr-FR" sz="6000" dirty="0">
                      <a:latin typeface="Times New Roman" panose="02020603050405020304" pitchFamily="18" charset="0"/>
                    </a:rPr>
                    <a:t>.</a:t>
                  </a:r>
                  <a:endParaRPr lang="en-US" sz="6000" dirty="0">
                    <a:latin typeface="Times New Roman" pitchFamily="18" charset="0"/>
                  </a:endParaRPr>
                </a:p>
                <a:p>
                  <a:endParaRPr lang="en-US" sz="6000" dirty="0"/>
                </a:p>
              </p:txBody>
            </p:sp>
          </mc:Choice>
          <mc:Fallback xmlns="">
            <p:sp>
              <p:nvSpPr>
                <p:cNvPr id="60" name="TextBox 59"/>
                <p:cNvSpPr txBox="1">
                  <a:spLocks noRot="1" noChangeAspect="1" noMove="1" noResize="1" noEditPoints="1" noAdjustHandles="1" noChangeArrowheads="1" noChangeShapeType="1" noTextEdit="1"/>
                </p:cNvSpPr>
                <p:nvPr/>
              </p:nvSpPr>
              <p:spPr>
                <a:xfrm>
                  <a:off x="863754" y="1176381"/>
                  <a:ext cx="4177527" cy="1114055"/>
                </a:xfrm>
                <a:prstGeom prst="rect">
                  <a:avLst/>
                </a:prstGeom>
                <a:blipFill>
                  <a:blip r:embed="rId6"/>
                  <a:stretch>
                    <a:fillRect t="-6301"/>
                  </a:stretch>
                </a:blipFill>
              </p:spPr>
              <p:txBody>
                <a:bodyPr/>
                <a:lstStyle/>
                <a:p>
                  <a:r>
                    <a:rPr lang="en-US">
                      <a:noFill/>
                    </a:rPr>
                    <a:t> </a:t>
                  </a:r>
                </a:p>
              </p:txBody>
            </p:sp>
          </mc:Fallback>
        </mc:AlternateContent>
      </p:grpSp>
      <p:grpSp>
        <p:nvGrpSpPr>
          <p:cNvPr id="62" name="Group 61"/>
          <p:cNvGrpSpPr/>
          <p:nvPr/>
        </p:nvGrpSpPr>
        <p:grpSpPr>
          <a:xfrm>
            <a:off x="11806048" y="1600200"/>
            <a:ext cx="9073210" cy="1247420"/>
            <a:chOff x="241306" y="1176381"/>
            <a:chExt cx="4536605" cy="623710"/>
          </a:xfrm>
        </p:grpSpPr>
        <p:sp>
          <p:nvSpPr>
            <p:cNvPr id="63" name="Rectangle 62"/>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4" name="Oval 63"/>
            <p:cNvSpPr/>
            <p:nvPr/>
          </p:nvSpPr>
          <p:spPr>
            <a:xfrm>
              <a:off x="241306" y="12420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cs typeface="Tahoma" pitchFamily="34" charset="0"/>
                </a:rPr>
                <a:t>B</a:t>
              </a:r>
              <a:endParaRPr lang="en-US" sz="6400" dirty="0"/>
            </a:p>
          </p:txBody>
        </p:sp>
        <p:sp>
          <p:nvSpPr>
            <p:cNvPr id="65" name="TextBox 64"/>
            <p:cNvSpPr txBox="1"/>
            <p:nvPr/>
          </p:nvSpPr>
          <p:spPr>
            <a:xfrm>
              <a:off x="600384" y="1176381"/>
              <a:ext cx="4177527" cy="499464"/>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endParaRPr lang="en-US" sz="5600" dirty="0"/>
            </a:p>
          </p:txBody>
        </p:sp>
      </p:grpSp>
      <p:grpSp>
        <p:nvGrpSpPr>
          <p:cNvPr id="66" name="Group 65"/>
          <p:cNvGrpSpPr/>
          <p:nvPr/>
        </p:nvGrpSpPr>
        <p:grpSpPr>
          <a:xfrm>
            <a:off x="1069836" y="2895600"/>
            <a:ext cx="9073210" cy="1247420"/>
            <a:chOff x="241306" y="1176381"/>
            <a:chExt cx="4536605" cy="623710"/>
          </a:xfrm>
        </p:grpSpPr>
        <p:sp>
          <p:nvSpPr>
            <p:cNvPr id="67" name="Rectangle 66"/>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8" name="Oval 67"/>
            <p:cNvSpPr/>
            <p:nvPr/>
          </p:nvSpPr>
          <p:spPr>
            <a:xfrm>
              <a:off x="241306" y="12420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cs typeface="Tahoma" pitchFamily="34" charset="0"/>
                </a:rPr>
                <a:t>C</a:t>
              </a:r>
              <a:endParaRPr lang="en-US" sz="6400" dirty="0"/>
            </a:p>
          </p:txBody>
        </p:sp>
        <p:sp>
          <p:nvSpPr>
            <p:cNvPr id="69" name="TextBox 68"/>
            <p:cNvSpPr txBox="1"/>
            <p:nvPr/>
          </p:nvSpPr>
          <p:spPr>
            <a:xfrm>
              <a:off x="600384" y="1176381"/>
              <a:ext cx="4177527" cy="499464"/>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endParaRPr lang="en-US" sz="5600" dirty="0"/>
            </a:p>
          </p:txBody>
        </p:sp>
      </p:grpSp>
      <p:grpSp>
        <p:nvGrpSpPr>
          <p:cNvPr id="70" name="Group 69"/>
          <p:cNvGrpSpPr/>
          <p:nvPr/>
        </p:nvGrpSpPr>
        <p:grpSpPr>
          <a:xfrm>
            <a:off x="11909336" y="2971800"/>
            <a:ext cx="9073210" cy="3392533"/>
            <a:chOff x="241306" y="1176381"/>
            <a:chExt cx="4536605" cy="1831452"/>
          </a:xfrm>
        </p:grpSpPr>
        <p:sp>
          <p:nvSpPr>
            <p:cNvPr id="71" name="Rectangle 70"/>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2" name="Oval 71"/>
            <p:cNvSpPr/>
            <p:nvPr/>
          </p:nvSpPr>
          <p:spPr>
            <a:xfrm>
              <a:off x="241306" y="12420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73" name="TextBox 72"/>
                <p:cNvSpPr txBox="1"/>
                <p:nvPr/>
              </p:nvSpPr>
              <p:spPr>
                <a:xfrm>
                  <a:off x="600384" y="1176381"/>
                  <a:ext cx="4177527" cy="1831452"/>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14:m>
                    <m:oMath xmlns:m="http://schemas.openxmlformats.org/officeDocument/2006/math">
                      <m:r>
                        <a:rPr lang="en-US" sz="6000" b="1">
                          <a:latin typeface="Cambria Math"/>
                        </a:rPr>
                        <m:t>  </m:t>
                      </m:r>
                      <m:r>
                        <a:rPr lang="en-US" sz="6000" b="1">
                          <a:latin typeface="Cambria Math"/>
                        </a:rPr>
                        <m:t>𝟏𝟖𝟎</m:t>
                      </m:r>
                    </m:oMath>
                  </a14:m>
                  <a:r>
                    <a:rPr lang="fr-FR" sz="6000" dirty="0">
                      <a:latin typeface="Times New Roman" panose="02020603050405020304" pitchFamily="18" charset="0"/>
                    </a:rPr>
                    <a:t> </a:t>
                  </a:r>
                  <a:r>
                    <a:rPr lang="fr-FR" sz="6000" dirty="0" err="1">
                      <a:latin typeface="Times New Roman" panose="02020603050405020304" pitchFamily="18" charset="0"/>
                    </a:rPr>
                    <a:t>triệu</a:t>
                  </a:r>
                  <a:r>
                    <a:rPr lang="fr-FR" sz="6000" dirty="0">
                      <a:latin typeface="Times New Roman" panose="02020603050405020304" pitchFamily="18" charset="0"/>
                    </a:rPr>
                    <a:t> </a:t>
                  </a:r>
                  <a:r>
                    <a:rPr lang="fr-FR" sz="6000" dirty="0" err="1">
                      <a:latin typeface="Times New Roman" panose="02020603050405020304" pitchFamily="18" charset="0"/>
                    </a:rPr>
                    <a:t>và</a:t>
                  </a:r>
                  <a:r>
                    <a:rPr lang="fr-FR" sz="6000" dirty="0">
                      <a:latin typeface="Times New Roman" panose="02020603050405020304" pitchFamily="18" charset="0"/>
                    </a:rPr>
                    <a:t> </a:t>
                  </a:r>
                  <a14:m>
                    <m:oMath xmlns:m="http://schemas.openxmlformats.org/officeDocument/2006/math">
                      <m:r>
                        <a:rPr lang="fr-FR" sz="6000" dirty="0">
                          <a:latin typeface="Cambria Math"/>
                        </a:rPr>
                        <m:t>1</m:t>
                      </m:r>
                      <m:r>
                        <a:rPr lang="en-US" sz="6000" dirty="0">
                          <a:latin typeface="Cambria Math"/>
                        </a:rPr>
                        <m:t>4</m:t>
                      </m:r>
                      <m:r>
                        <a:rPr lang="fr-FR" sz="6000">
                          <a:latin typeface="Cambria Math"/>
                        </a:rPr>
                        <m:t>0</m:t>
                      </m:r>
                    </m:oMath>
                  </a14:m>
                  <a:r>
                    <a:rPr lang="fr-FR" sz="6000" dirty="0">
                      <a:latin typeface="Times New Roman" panose="02020603050405020304" pitchFamily="18" charset="0"/>
                    </a:rPr>
                    <a:t> </a:t>
                  </a:r>
                  <a:r>
                    <a:rPr lang="fr-FR" sz="6000" dirty="0" err="1">
                      <a:latin typeface="Times New Roman" panose="02020603050405020304" pitchFamily="18" charset="0"/>
                    </a:rPr>
                    <a:t>triệu</a:t>
                  </a:r>
                  <a:r>
                    <a:rPr lang="fr-FR" sz="6000" dirty="0">
                      <a:latin typeface="Times New Roman" panose="02020603050405020304" pitchFamily="18" charset="0"/>
                    </a:rPr>
                    <a:t>.</a:t>
                  </a:r>
                  <a:endParaRPr lang="en-US" sz="6000" dirty="0"/>
                </a:p>
                <a:p>
                  <a:endParaRPr lang="en-US" sz="6000" dirty="0">
                    <a:latin typeface="Times New Roman" pitchFamily="18" charset="0"/>
                  </a:endParaRPr>
                </a:p>
                <a:p>
                  <a:endParaRPr lang="en-US" sz="6000" dirty="0"/>
                </a:p>
              </p:txBody>
            </p:sp>
          </mc:Choice>
          <mc:Fallback xmlns="">
            <p:sp>
              <p:nvSpPr>
                <p:cNvPr id="73" name="TextBox 72"/>
                <p:cNvSpPr txBox="1">
                  <a:spLocks noRot="1" noChangeAspect="1" noMove="1" noResize="1" noEditPoints="1" noAdjustHandles="1" noChangeArrowheads="1" noChangeShapeType="1" noTextEdit="1"/>
                </p:cNvSpPr>
                <p:nvPr/>
              </p:nvSpPr>
              <p:spPr>
                <a:xfrm>
                  <a:off x="600384" y="1176381"/>
                  <a:ext cx="4177527" cy="1831452"/>
                </a:xfrm>
                <a:prstGeom prst="rect">
                  <a:avLst/>
                </a:prstGeom>
                <a:blipFill>
                  <a:blip r:embed="rId7"/>
                  <a:stretch>
                    <a:fillRect t="-413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 name="Rectangle 4"/>
              <p:cNvSpPr/>
              <p:nvPr/>
            </p:nvSpPr>
            <p:spPr>
              <a:xfrm>
                <a:off x="2288877" y="3048001"/>
                <a:ext cx="7854168" cy="1015642"/>
              </a:xfrm>
              <a:prstGeom prst="rect">
                <a:avLst/>
              </a:prstGeom>
            </p:spPr>
            <p:txBody>
              <a:bodyPr wrap="square" lIns="91422" tIns="45710" rIns="91422" bIns="45710">
                <a:spAutoFit/>
              </a:bodyPr>
              <a:lstStyle/>
              <a:p>
                <a:pPr lvl="0"/>
                <a14:m>
                  <m:oMath xmlns:m="http://schemas.openxmlformats.org/officeDocument/2006/math">
                    <m:r>
                      <a:rPr lang="en-US" sz="6000" b="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𝟐𝟎</m:t>
                    </m:r>
                    <m:r>
                      <a:rPr lang="en-US" sz="6000" b="1">
                        <a:solidFill>
                          <a:schemeClr val="bg1"/>
                        </a:solidFill>
                        <a:latin typeface="Cambria Math"/>
                        <a:ea typeface="Times New Roman" panose="02020603050405020304" pitchFamily="18" charset="0"/>
                        <a:cs typeface="Times New Roman" panose="02020603050405020304" pitchFamily="18" charset="0"/>
                      </a:rPr>
                      <m:t>𝟎</m:t>
                    </m:r>
                  </m:oMath>
                </a14:m>
                <a:r>
                  <a:rPr lang="fr-FR"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triệu</a:t>
                </a:r>
                <a:r>
                  <a:rPr lang="fr-FR"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fr-FR"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6000">
                        <a:solidFill>
                          <a:schemeClr val="bg1"/>
                        </a:solidFill>
                        <a:latin typeface="Cambria Math"/>
                        <a:ea typeface="Times New Roman" panose="02020603050405020304" pitchFamily="18" charset="0"/>
                        <a:cs typeface="Times New Roman" panose="02020603050405020304" pitchFamily="18" charset="0"/>
                      </a:rPr>
                      <m:t>1</m:t>
                    </m:r>
                    <m:r>
                      <a:rPr lang="fr-FR" sz="60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20</m:t>
                    </m:r>
                  </m:oMath>
                </a14:m>
                <a:r>
                  <a:rPr lang="fr-FR"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triệu</a:t>
                </a:r>
                <a:r>
                  <a:rPr lang="fr-FR"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6000" dirty="0">
                  <a:solidFill>
                    <a:schemeClr val="bg1"/>
                  </a:solidFill>
                  <a:ea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288877" y="3048001"/>
                <a:ext cx="7854168" cy="1015642"/>
              </a:xfrm>
              <a:prstGeom prst="rect">
                <a:avLst/>
              </a:prstGeom>
              <a:blipFill>
                <a:blip r:embed="rId8"/>
                <a:stretch>
                  <a:fillRect t="-20359" b="-37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879297" y="1753851"/>
                <a:ext cx="8078808" cy="1938972"/>
              </a:xfrm>
              <a:prstGeom prst="rect">
                <a:avLst/>
              </a:prstGeom>
            </p:spPr>
            <p:txBody>
              <a:bodyPr wrap="square" lIns="91422" tIns="45710" rIns="91422" bIns="45710">
                <a:spAutoFit/>
              </a:bodyPr>
              <a:lstStyle/>
              <a:p>
                <a:pPr lvl="0"/>
                <a14:m>
                  <m:oMath xmlns:m="http://schemas.openxmlformats.org/officeDocument/2006/math">
                    <m:r>
                      <a:rPr lang="en-US" sz="6000" b="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𝟏𝟐𝟎</m:t>
                    </m:r>
                  </m:oMath>
                </a14:m>
                <a:r>
                  <a:rPr lang="fr-FR"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triệu</a:t>
                </a:r>
                <a:r>
                  <a:rPr lang="fr-FR"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fr-FR"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60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200</m:t>
                    </m:r>
                  </m:oMath>
                </a14:m>
                <a:r>
                  <a:rPr lang="fr-FR"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6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triệu</a:t>
                </a:r>
                <a:r>
                  <a:rPr lang="fr-FR"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6000" dirty="0">
                  <a:solidFill>
                    <a:schemeClr val="bg1"/>
                  </a:solidFill>
                  <a:ea typeface="Times New Roman" panose="02020603050405020304" pitchFamily="18" charset="0"/>
                  <a:cs typeface="Times New Roman" panose="02020603050405020304" pitchFamily="18" charset="0"/>
                </a:endParaRPr>
              </a:p>
              <a:p>
                <a:endParaRPr lang="en-US" sz="6000" dirty="0">
                  <a:solidFill>
                    <a:schemeClr val="bg1"/>
                  </a:solidFill>
                  <a:latin typeface="Times New Roman" pitchFamily="18" charset="0"/>
                  <a:cs typeface="Times New Roman"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879297" y="1753851"/>
                <a:ext cx="8078808" cy="1938972"/>
              </a:xfrm>
              <a:prstGeom prst="rect">
                <a:avLst/>
              </a:prstGeom>
              <a:blipFill>
                <a:blip r:embed="rId9"/>
                <a:stretch>
                  <a:fillRect t="-10692"/>
                </a:stretch>
              </a:blipFill>
            </p:spPr>
            <p:txBody>
              <a:bodyPr/>
              <a:lstStyle/>
              <a:p>
                <a:r>
                  <a:rPr lang="en-US">
                    <a:noFill/>
                  </a:rPr>
                  <a:t> </a:t>
                </a:r>
              </a:p>
            </p:txBody>
          </p:sp>
        </mc:Fallback>
      </mc:AlternateContent>
      <p:sp>
        <p:nvSpPr>
          <p:cNvPr id="83" name="Oval 82"/>
          <p:cNvSpPr/>
          <p:nvPr/>
        </p:nvSpPr>
        <p:spPr>
          <a:xfrm>
            <a:off x="1052628" y="1613084"/>
            <a:ext cx="1088530"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rtlCol="0" anchor="ctr"/>
          <a:lstStyle/>
          <a:p>
            <a:pPr algn="ctr"/>
            <a:r>
              <a:rPr lang="en-US" sz="6400" b="1" dirty="0">
                <a:latin typeface="Tahoma" pitchFamily="34" charset="0"/>
                <a:cs typeface="Tahoma" pitchFamily="34" charset="0"/>
              </a:rPr>
              <a:t>A</a:t>
            </a:r>
            <a:endParaRPr lang="en-US" sz="6400" dirty="0"/>
          </a:p>
        </p:txBody>
      </p:sp>
    </p:spTree>
    <p:extLst>
      <p:ext uri="{BB962C8B-B14F-4D97-AF65-F5344CB8AC3E}">
        <p14:creationId xmlns:p14="http://schemas.microsoft.com/office/powerpoint/2010/main" val="153129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500"/>
                                  </p:stCondLst>
                                  <p:childTnLst>
                                    <p:set>
                                      <p:cBhvr>
                                        <p:cTn id="21" dur="1" fill="hold">
                                          <p:stCondLst>
                                            <p:cond delay="0"/>
                                          </p:stCondLst>
                                        </p:cTn>
                                        <p:tgtEl>
                                          <p:spTgt spid="83"/>
                                        </p:tgtEl>
                                        <p:attrNameLst>
                                          <p:attrName>style.visibility</p:attrName>
                                        </p:attrNameLst>
                                      </p:cBhvr>
                                      <p:to>
                                        <p:strVal val="visible"/>
                                      </p:to>
                                    </p:set>
                                    <p:animEffect transition="in" filter="wipe(down)">
                                      <p:cBhvr>
                                        <p:cTn id="22"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Rounded Rectangle 24"/>
          <p:cNvGrpSpPr>
            <a:grpSpLocks/>
          </p:cNvGrpSpPr>
          <p:nvPr/>
        </p:nvGrpSpPr>
        <p:grpSpPr bwMode="auto">
          <a:xfrm>
            <a:off x="384125" y="228600"/>
            <a:ext cx="23736384" cy="2870200"/>
            <a:chOff x="475488" y="280416"/>
            <a:chExt cx="23737824" cy="2871216"/>
          </a:xfrm>
        </p:grpSpPr>
        <p:pic>
          <p:nvPicPr>
            <p:cNvPr id="15424" name="Rounded Rectangle 2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88" y="280416"/>
              <a:ext cx="23737824" cy="287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5" name="Text Box 20"/>
            <p:cNvSpPr txBox="1">
              <a:spLocks noChangeArrowheads="1"/>
            </p:cNvSpPr>
            <p:nvPr/>
          </p:nvSpPr>
          <p:spPr bwMode="auto">
            <a:xfrm>
              <a:off x="563103" y="368982"/>
              <a:ext cx="23503145" cy="2635220"/>
            </a:xfrm>
            <a:prstGeom prst="rect">
              <a:avLst/>
            </a:prstGeom>
            <a:solidFill>
              <a:schemeClr val="bg1"/>
            </a:solidFill>
            <a:ln w="9525">
              <a:solidFill>
                <a:srgbClr val="808000"/>
              </a:solidFill>
              <a:miter lim="800000"/>
              <a:headEnd/>
              <a:tailEnd/>
            </a:ln>
          </p:spPr>
          <p:txBody>
            <a:bodyPr anchor="ctr"/>
            <a:lstStyle>
              <a:lvl1pPr defTabSz="4354513">
                <a:defRPr sz="4300">
                  <a:solidFill>
                    <a:schemeClr val="tx1"/>
                  </a:solidFill>
                  <a:latin typeface="Calibri" pitchFamily="34" charset="0"/>
                </a:defRPr>
              </a:lvl1pPr>
              <a:lvl2pPr marL="742950" indent="-285750" defTabSz="4354513">
                <a:defRPr sz="4300">
                  <a:solidFill>
                    <a:schemeClr val="tx1"/>
                  </a:solidFill>
                  <a:latin typeface="Calibri" pitchFamily="34" charset="0"/>
                </a:defRPr>
              </a:lvl2pPr>
              <a:lvl3pPr marL="1143000" indent="-228600" defTabSz="4354513">
                <a:defRPr sz="4300">
                  <a:solidFill>
                    <a:schemeClr val="tx1"/>
                  </a:solidFill>
                  <a:latin typeface="Calibri" pitchFamily="34" charset="0"/>
                </a:defRPr>
              </a:lvl3pPr>
              <a:lvl4pPr marL="1600200" indent="-228600" defTabSz="4354513">
                <a:defRPr sz="4300">
                  <a:solidFill>
                    <a:schemeClr val="tx1"/>
                  </a:solidFill>
                  <a:latin typeface="Calibri" pitchFamily="34" charset="0"/>
                </a:defRPr>
              </a:lvl4pPr>
              <a:lvl5pPr marL="2057400" indent="-228600" defTabSz="4354513">
                <a:defRPr sz="4300">
                  <a:solidFill>
                    <a:schemeClr val="tx1"/>
                  </a:solidFill>
                  <a:latin typeface="Calibri" pitchFamily="34" charset="0"/>
                </a:defRPr>
              </a:lvl5pPr>
              <a:lvl6pPr marL="2514600" indent="-228600" defTabSz="4354513" eaLnBrk="0" fontAlgn="base" hangingPunct="0">
                <a:spcBef>
                  <a:spcPct val="0"/>
                </a:spcBef>
                <a:spcAft>
                  <a:spcPct val="0"/>
                </a:spcAft>
                <a:defRPr sz="4300">
                  <a:solidFill>
                    <a:schemeClr val="tx1"/>
                  </a:solidFill>
                  <a:latin typeface="Calibri" pitchFamily="34" charset="0"/>
                </a:defRPr>
              </a:lvl6pPr>
              <a:lvl7pPr marL="2971800" indent="-228600" defTabSz="4354513" eaLnBrk="0" fontAlgn="base" hangingPunct="0">
                <a:spcBef>
                  <a:spcPct val="0"/>
                </a:spcBef>
                <a:spcAft>
                  <a:spcPct val="0"/>
                </a:spcAft>
                <a:defRPr sz="4300">
                  <a:solidFill>
                    <a:schemeClr val="tx1"/>
                  </a:solidFill>
                  <a:latin typeface="Calibri" pitchFamily="34" charset="0"/>
                </a:defRPr>
              </a:lvl7pPr>
              <a:lvl8pPr marL="3429000" indent="-228600" defTabSz="4354513" eaLnBrk="0" fontAlgn="base" hangingPunct="0">
                <a:spcBef>
                  <a:spcPct val="0"/>
                </a:spcBef>
                <a:spcAft>
                  <a:spcPct val="0"/>
                </a:spcAft>
                <a:defRPr sz="4300">
                  <a:solidFill>
                    <a:schemeClr val="tx1"/>
                  </a:solidFill>
                  <a:latin typeface="Calibri" pitchFamily="34" charset="0"/>
                </a:defRPr>
              </a:lvl8pPr>
              <a:lvl9pPr marL="3886200" indent="-228600" defTabSz="435451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6400">
                <a:solidFill>
                  <a:srgbClr val="FFFFFF"/>
                </a:solidFill>
              </a:endParaRPr>
            </a:p>
          </p:txBody>
        </p:sp>
      </p:grpSp>
      <p:grpSp>
        <p:nvGrpSpPr>
          <p:cNvPr id="15363" name="Group 25"/>
          <p:cNvGrpSpPr>
            <a:grpSpLocks/>
          </p:cNvGrpSpPr>
          <p:nvPr/>
        </p:nvGrpSpPr>
        <p:grpSpPr bwMode="auto">
          <a:xfrm>
            <a:off x="238095" y="231776"/>
            <a:ext cx="3576172" cy="1401764"/>
            <a:chOff x="534987" y="1647866"/>
            <a:chExt cx="3505200" cy="1176337"/>
          </a:xfrm>
        </p:grpSpPr>
        <p:sp>
          <p:nvSpPr>
            <p:cNvPr id="27" name="Isosceles Triangle 44"/>
            <p:cNvSpPr/>
            <p:nvPr/>
          </p:nvSpPr>
          <p:spPr bwMode="auto">
            <a:xfrm rot="5400000" flipV="1">
              <a:off x="534544" y="2602838"/>
              <a:ext cx="226475" cy="216256"/>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sp>
          <p:nvSpPr>
            <p:cNvPr id="28" name="Pentagon 27"/>
            <p:cNvSpPr/>
            <p:nvPr/>
          </p:nvSpPr>
          <p:spPr bwMode="auto">
            <a:xfrm>
              <a:off x="534987" y="1647866"/>
              <a:ext cx="3505200" cy="955191"/>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15423" name="TextBox 13"/>
            <p:cNvSpPr txBox="1">
              <a:spLocks noChangeArrowheads="1"/>
            </p:cNvSpPr>
            <p:nvPr/>
          </p:nvSpPr>
          <p:spPr bwMode="auto">
            <a:xfrm>
              <a:off x="1417894" y="1653195"/>
              <a:ext cx="2509505" cy="8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36</a:t>
              </a:r>
            </a:p>
          </p:txBody>
        </p:sp>
      </p:grpSp>
      <p:grpSp>
        <p:nvGrpSpPr>
          <p:cNvPr id="23640" name="Group 88"/>
          <p:cNvGrpSpPr>
            <a:grpSpLocks/>
          </p:cNvGrpSpPr>
          <p:nvPr/>
        </p:nvGrpSpPr>
        <p:grpSpPr bwMode="auto">
          <a:xfrm>
            <a:off x="757140" y="3286124"/>
            <a:ext cx="23626862" cy="1285876"/>
            <a:chOff x="276" y="2166"/>
            <a:chExt cx="14885" cy="810"/>
          </a:xfrm>
        </p:grpSpPr>
        <p:grpSp>
          <p:nvGrpSpPr>
            <p:cNvPr id="15388" name="Group 32"/>
            <p:cNvGrpSpPr>
              <a:grpSpLocks/>
            </p:cNvGrpSpPr>
            <p:nvPr/>
          </p:nvGrpSpPr>
          <p:grpSpPr bwMode="auto">
            <a:xfrm>
              <a:off x="276" y="2166"/>
              <a:ext cx="14885" cy="810"/>
              <a:chOff x="276" y="2097"/>
              <a:chExt cx="14885" cy="810"/>
            </a:xfrm>
          </p:grpSpPr>
          <p:sp>
            <p:nvSpPr>
              <p:cNvPr id="51" name="Rectangle 50"/>
              <p:cNvSpPr/>
              <p:nvPr/>
            </p:nvSpPr>
            <p:spPr>
              <a:xfrm>
                <a:off x="4458"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2" name="Oval 51"/>
              <p:cNvSpPr/>
              <p:nvPr/>
            </p:nvSpPr>
            <p:spPr>
              <a:xfrm>
                <a:off x="4092"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B</a:t>
                </a:r>
                <a:endParaRPr lang="en-US" sz="6400" dirty="0"/>
              </a:p>
            </p:txBody>
          </p:sp>
          <p:sp>
            <p:nvSpPr>
              <p:cNvPr id="54" name="Rectangle 53"/>
              <p:cNvSpPr/>
              <p:nvPr/>
            </p:nvSpPr>
            <p:spPr>
              <a:xfrm>
                <a:off x="670"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5" name="Oval 54"/>
              <p:cNvSpPr/>
              <p:nvPr/>
            </p:nvSpPr>
            <p:spPr>
              <a:xfrm>
                <a:off x="304"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A</a:t>
                </a:r>
                <a:endParaRPr lang="en-US" sz="6400" dirty="0"/>
              </a:p>
            </p:txBody>
          </p:sp>
          <p:sp>
            <p:nvSpPr>
              <p:cNvPr id="57" name="Rectangle 56"/>
              <p:cNvSpPr/>
              <p:nvPr/>
            </p:nvSpPr>
            <p:spPr>
              <a:xfrm>
                <a:off x="8246" y="2114"/>
                <a:ext cx="3111"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8" name="Oval 57"/>
              <p:cNvSpPr/>
              <p:nvPr/>
            </p:nvSpPr>
            <p:spPr>
              <a:xfrm>
                <a:off x="7881" y="2188"/>
                <a:ext cx="685"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C</a:t>
                </a:r>
                <a:endParaRPr lang="en-US" sz="6400" dirty="0"/>
              </a:p>
            </p:txBody>
          </p:sp>
          <p:sp>
            <p:nvSpPr>
              <p:cNvPr id="60" name="Rectangle 59"/>
              <p:cNvSpPr/>
              <p:nvPr/>
            </p:nvSpPr>
            <p:spPr>
              <a:xfrm>
                <a:off x="12035"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61" name="Oval 60"/>
              <p:cNvSpPr/>
              <p:nvPr/>
            </p:nvSpPr>
            <p:spPr>
              <a:xfrm>
                <a:off x="11668" y="2188"/>
                <a:ext cx="687"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D</a:t>
                </a:r>
                <a:endParaRPr lang="en-US" sz="6400" dirty="0"/>
              </a:p>
            </p:txBody>
          </p:sp>
        </p:grpSp>
        <p:graphicFrame>
          <p:nvGraphicFramePr>
            <p:cNvPr id="15389" name="Object 57"/>
            <p:cNvGraphicFramePr>
              <a:graphicFrameLocks noChangeAspect="1"/>
            </p:cNvGraphicFramePr>
            <p:nvPr/>
          </p:nvGraphicFramePr>
          <p:xfrm>
            <a:off x="1157" y="2312"/>
            <a:ext cx="2224" cy="568"/>
          </p:xfrm>
          <a:graphic>
            <a:graphicData uri="http://schemas.openxmlformats.org/presentationml/2006/ole">
              <mc:AlternateContent xmlns:mc="http://schemas.openxmlformats.org/markup-compatibility/2006">
                <mc:Choice xmlns:v="urn:schemas-microsoft-com:vml" Requires="v">
                  <p:oleObj spid="_x0000_s1094" name="Equation" r:id="rId4" imgW="3530600" imgH="901700" progId="Equation.DSMT4">
                    <p:embed/>
                  </p:oleObj>
                </mc:Choice>
                <mc:Fallback>
                  <p:oleObj name="Equation" r:id="rId4" imgW="3530600" imgH="901700" progId="Equation.DSMT4">
                    <p:embed/>
                    <p:pic>
                      <p:nvPicPr>
                        <p:cNvPr id="15389" name="Object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7" y="2312"/>
                          <a:ext cx="2224" cy="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90" name="Object 64"/>
            <p:cNvGraphicFramePr>
              <a:graphicFrameLocks noChangeAspect="1"/>
            </p:cNvGraphicFramePr>
            <p:nvPr/>
          </p:nvGraphicFramePr>
          <p:xfrm>
            <a:off x="8793" y="2304"/>
            <a:ext cx="2248" cy="568"/>
          </p:xfrm>
          <a:graphic>
            <a:graphicData uri="http://schemas.openxmlformats.org/presentationml/2006/ole">
              <mc:AlternateContent xmlns:mc="http://schemas.openxmlformats.org/markup-compatibility/2006">
                <mc:Choice xmlns:v="urn:schemas-microsoft-com:vml" Requires="v">
                  <p:oleObj spid="_x0000_s1095" name="Equation" r:id="rId6" imgW="3568700" imgH="901700" progId="Equation.DSMT4">
                    <p:embed/>
                  </p:oleObj>
                </mc:Choice>
                <mc:Fallback>
                  <p:oleObj name="Equation" r:id="rId6" imgW="3568700" imgH="901700" progId="Equation.DSMT4">
                    <p:embed/>
                    <p:pic>
                      <p:nvPicPr>
                        <p:cNvPr id="15390" name="Object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93" y="2304"/>
                          <a:ext cx="2248" cy="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91" name="Object 65"/>
            <p:cNvGraphicFramePr>
              <a:graphicFrameLocks noChangeAspect="1"/>
            </p:cNvGraphicFramePr>
            <p:nvPr/>
          </p:nvGraphicFramePr>
          <p:xfrm>
            <a:off x="5125" y="2304"/>
            <a:ext cx="1984" cy="568"/>
          </p:xfrm>
          <a:graphic>
            <a:graphicData uri="http://schemas.openxmlformats.org/presentationml/2006/ole">
              <mc:AlternateContent xmlns:mc="http://schemas.openxmlformats.org/markup-compatibility/2006">
                <mc:Choice xmlns:v="urn:schemas-microsoft-com:vml" Requires="v">
                  <p:oleObj spid="_x0000_s1096" name="Equation" r:id="rId8" imgW="3149600" imgH="901700" progId="Equation.DSMT4">
                    <p:embed/>
                  </p:oleObj>
                </mc:Choice>
                <mc:Fallback>
                  <p:oleObj name="Equation" r:id="rId8" imgW="3149600" imgH="901700" progId="Equation.DSMT4">
                    <p:embed/>
                    <p:pic>
                      <p:nvPicPr>
                        <p:cNvPr id="15391" name="Object 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5" y="2304"/>
                          <a:ext cx="1984" cy="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92" name="Object 66"/>
            <p:cNvGraphicFramePr>
              <a:graphicFrameLocks noChangeAspect="1"/>
            </p:cNvGraphicFramePr>
            <p:nvPr/>
          </p:nvGraphicFramePr>
          <p:xfrm>
            <a:off x="12725" y="2304"/>
            <a:ext cx="1856" cy="568"/>
          </p:xfrm>
          <a:graphic>
            <a:graphicData uri="http://schemas.openxmlformats.org/presentationml/2006/ole">
              <mc:AlternateContent xmlns:mc="http://schemas.openxmlformats.org/markup-compatibility/2006">
                <mc:Choice xmlns:v="urn:schemas-microsoft-com:vml" Requires="v">
                  <p:oleObj spid="_x0000_s1097" name="Equation" r:id="rId10" imgW="2946400" imgH="901700" progId="Equation.DSMT4">
                    <p:embed/>
                  </p:oleObj>
                </mc:Choice>
                <mc:Fallback>
                  <p:oleObj name="Equation" r:id="rId10" imgW="2946400" imgH="901700" progId="Equation.DSMT4">
                    <p:embed/>
                    <p:pic>
                      <p:nvPicPr>
                        <p:cNvPr id="15392" name="Object 6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725" y="2304"/>
                          <a:ext cx="1856" cy="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89" name="Group 88"/>
          <p:cNvGrpSpPr>
            <a:grpSpLocks/>
          </p:cNvGrpSpPr>
          <p:nvPr/>
        </p:nvGrpSpPr>
        <p:grpSpPr bwMode="auto">
          <a:xfrm>
            <a:off x="564165" y="4724398"/>
            <a:ext cx="23670940" cy="8274679"/>
            <a:chOff x="184495" y="3636275"/>
            <a:chExt cx="11834900" cy="3558303"/>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a:p>
          </p:txBody>
        </p:sp>
        <p:grpSp>
          <p:nvGrpSpPr>
            <p:cNvPr id="15379" name="Group 5"/>
            <p:cNvGrpSpPr>
              <a:grpSpLocks/>
            </p:cNvGrpSpPr>
            <p:nvPr/>
          </p:nvGrpSpPr>
          <p:grpSpPr bwMode="auto">
            <a:xfrm>
              <a:off x="184495" y="3636275"/>
              <a:ext cx="2375492" cy="517588"/>
              <a:chOff x="1238940" y="6239450"/>
              <a:chExt cx="4656824" cy="940433"/>
            </a:xfrm>
          </p:grpSpPr>
          <p:grpSp>
            <p:nvGrpSpPr>
              <p:cNvPr id="15380" name="Freeform 20"/>
              <p:cNvGrpSpPr>
                <a:grpSpLocks/>
              </p:cNvGrpSpPr>
              <p:nvPr/>
            </p:nvGrpSpPr>
            <p:grpSpPr bwMode="auto">
              <a:xfrm>
                <a:off x="1773423" y="6299330"/>
                <a:ext cx="4122341" cy="880553"/>
                <a:chOff x="914400" y="6589776"/>
                <a:chExt cx="4206240" cy="969264"/>
              </a:xfrm>
            </p:grpSpPr>
            <p:pic>
              <p:nvPicPr>
                <p:cNvPr id="15386" name="Freeform 20"/>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14400" y="6589776"/>
                  <a:ext cx="4206240" cy="9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7" name="Text Box 76"/>
                <p:cNvSpPr txBox="1">
                  <a:spLocks noChangeArrowheads="1"/>
                </p:cNvSpPr>
                <p:nvPr/>
              </p:nvSpPr>
              <p:spPr bwMode="auto">
                <a:xfrm rot="5400000">
                  <a:off x="2581284" y="5016543"/>
                  <a:ext cx="867585" cy="415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a:p>
              </p:txBody>
            </p:sp>
          </p:grpSp>
          <p:sp>
            <p:nvSpPr>
              <p:cNvPr id="15381" name="TextBox 7"/>
              <p:cNvSpPr txBox="1">
                <a:spLocks noChangeArrowheads="1"/>
              </p:cNvSpPr>
              <p:nvPr/>
            </p:nvSpPr>
            <p:spPr bwMode="auto">
              <a:xfrm>
                <a:off x="2187051" y="6239450"/>
                <a:ext cx="2633574" cy="79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r>
                  <a:rPr lang="vi-VN" sz="6000" dirty="0">
                    <a:solidFill>
                      <a:srgbClr val="FF0000"/>
                    </a:solidFill>
                    <a:latin typeface="Tahoma" pitchFamily="34" charset="0"/>
                    <a:cs typeface="Tahoma" pitchFamily="34" charset="0"/>
                  </a:rPr>
                  <a:t>Lời Giải</a:t>
                </a:r>
                <a:endParaRPr lang="en-US" sz="6000" dirty="0">
                  <a:solidFill>
                    <a:srgbClr val="FF0000"/>
                  </a:solidFill>
                  <a:latin typeface="Tahoma" pitchFamily="34" charset="0"/>
                  <a:cs typeface="Tahoma" pitchFamily="34" charset="0"/>
                </a:endParaRPr>
              </a:p>
            </p:txBody>
          </p:sp>
          <p:grpSp>
            <p:nvGrpSpPr>
              <p:cNvPr id="15382" name="Round Diagonal Corner Rectangle 8"/>
              <p:cNvGrpSpPr>
                <a:grpSpLocks/>
              </p:cNvGrpSpPr>
              <p:nvPr/>
            </p:nvGrpSpPr>
            <p:grpSpPr bwMode="auto">
              <a:xfrm>
                <a:off x="1253650" y="6310406"/>
                <a:ext cx="902135" cy="869477"/>
                <a:chOff x="384048" y="6601968"/>
                <a:chExt cx="920496" cy="957072"/>
              </a:xfrm>
            </p:grpSpPr>
            <p:pic>
              <p:nvPicPr>
                <p:cNvPr id="15384" name="Round Diagonal Corner Rectangle 8"/>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4048" y="6601968"/>
                  <a:ext cx="920496" cy="95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5" name="Text Box 80"/>
                <p:cNvSpPr txBox="1">
                  <a:spLocks noChangeArrowheads="1"/>
                </p:cNvSpPr>
                <p:nvPr/>
              </p:nvSpPr>
              <p:spPr bwMode="auto">
                <a:xfrm rot="10800000">
                  <a:off x="448913" y="6667037"/>
                  <a:ext cx="784879" cy="81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6400">
                    <a:solidFill>
                      <a:srgbClr val="FFFFFF"/>
                    </a:solidFill>
                  </a:endParaRPr>
                </a:p>
              </p:txBody>
            </p:sp>
          </p:grpSp>
          <p:sp>
            <p:nvSpPr>
              <p:cNvPr id="15383" name="Freeform 9"/>
              <p:cNvSpPr>
                <a:spLocks noEditPoints="1"/>
              </p:cNvSpPr>
              <p:nvPr/>
            </p:nvSpPr>
            <p:spPr bwMode="auto">
              <a:xfrm>
                <a:off x="1238940" y="6378165"/>
                <a:ext cx="709956" cy="726998"/>
              </a:xfrm>
              <a:custGeom>
                <a:avLst/>
                <a:gdLst>
                  <a:gd name="T0" fmla="*/ 1908546957 w 145"/>
                  <a:gd name="T1" fmla="*/ 1013499250 h 197"/>
                  <a:gd name="T2" fmla="*/ 1017892212 w 145"/>
                  <a:gd name="T3" fmla="*/ 1900313439 h 197"/>
                  <a:gd name="T4" fmla="*/ 127237466 w 145"/>
                  <a:gd name="T5" fmla="*/ 1013499250 h 197"/>
                  <a:gd name="T6" fmla="*/ 1017892212 w 145"/>
                  <a:gd name="T7" fmla="*/ 126688813 h 197"/>
                  <a:gd name="T8" fmla="*/ 1625800792 w 145"/>
                  <a:gd name="T9" fmla="*/ 365985736 h 197"/>
                  <a:gd name="T10" fmla="*/ 848242257 w 145"/>
                  <a:gd name="T11" fmla="*/ 1154265015 h 197"/>
                  <a:gd name="T12" fmla="*/ 424121128 w 145"/>
                  <a:gd name="T13" fmla="*/ 844583334 h 197"/>
                  <a:gd name="T14" fmla="*/ 282746166 w 145"/>
                  <a:gd name="T15" fmla="*/ 957195195 h 197"/>
                  <a:gd name="T16" fmla="*/ 862379753 w 145"/>
                  <a:gd name="T17" fmla="*/ 1773624626 h 197"/>
                  <a:gd name="T18" fmla="*/ 1738900762 w 145"/>
                  <a:gd name="T19" fmla="*/ 492674549 h 197"/>
                  <a:gd name="T20" fmla="*/ 1908546957 w 145"/>
                  <a:gd name="T21" fmla="*/ 1013499250 h 197"/>
                  <a:gd name="T22" fmla="*/ 2049921920 w 145"/>
                  <a:gd name="T23" fmla="*/ 168915916 h 197"/>
                  <a:gd name="T24" fmla="*/ 1908546957 w 145"/>
                  <a:gd name="T25" fmla="*/ 168915916 h 197"/>
                  <a:gd name="T26" fmla="*/ 1738900762 w 145"/>
                  <a:gd name="T27" fmla="*/ 295604730 h 197"/>
                  <a:gd name="T28" fmla="*/ 1017892212 w 145"/>
                  <a:gd name="T29" fmla="*/ 0 h 197"/>
                  <a:gd name="T30" fmla="*/ 0 w 145"/>
                  <a:gd name="T31" fmla="*/ 1013499250 h 197"/>
                  <a:gd name="T32" fmla="*/ 424121128 w 145"/>
                  <a:gd name="T33" fmla="*/ 1844009384 h 197"/>
                  <a:gd name="T34" fmla="*/ 98962474 w 145"/>
                  <a:gd name="T35" fmla="*/ 2147483647 h 197"/>
                  <a:gd name="T36" fmla="*/ 183787452 w 145"/>
                  <a:gd name="T37" fmla="*/ 2147483647 h 197"/>
                  <a:gd name="T38" fmla="*/ 452396121 w 145"/>
                  <a:gd name="T39" fmla="*/ 2147483647 h 197"/>
                  <a:gd name="T40" fmla="*/ 721008550 w 145"/>
                  <a:gd name="T41" fmla="*/ 1984771397 h 197"/>
                  <a:gd name="T42" fmla="*/ 721008550 w 145"/>
                  <a:gd name="T43" fmla="*/ 1984771397 h 197"/>
                  <a:gd name="T44" fmla="*/ 1017892212 w 145"/>
                  <a:gd name="T45" fmla="*/ 2041079204 h 197"/>
                  <a:gd name="T46" fmla="*/ 2049921920 w 145"/>
                  <a:gd name="T47" fmla="*/ 1013499250 h 197"/>
                  <a:gd name="T48" fmla="*/ 1823721980 w 145"/>
                  <a:gd name="T49" fmla="*/ 394139639 h 197"/>
                  <a:gd name="T50" fmla="*/ 2049921920 w 145"/>
                  <a:gd name="T51" fmla="*/ 168915916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600"/>
              </a:p>
            </p:txBody>
          </p:sp>
        </p:grpSp>
      </p:grpSp>
      <mc:AlternateContent xmlns:mc="http://schemas.openxmlformats.org/markup-compatibility/2006" xmlns:a14="http://schemas.microsoft.com/office/drawing/2010/main">
        <mc:Choice Requires="a14">
          <p:sp>
            <p:nvSpPr>
              <p:cNvPr id="2" name="TextBox 1"/>
              <p:cNvSpPr txBox="1"/>
              <p:nvPr/>
            </p:nvSpPr>
            <p:spPr>
              <a:xfrm>
                <a:off x="525005" y="317134"/>
                <a:ext cx="24139256" cy="1938992"/>
              </a:xfrm>
              <a:prstGeom prst="rect">
                <a:avLst/>
              </a:prstGeom>
              <a:noFill/>
            </p:spPr>
            <p:txBody>
              <a:bodyPr wrap="square" rtlCol="0">
                <a:spAutoFit/>
              </a:bodyPr>
              <a:lstStyle/>
              <a:p>
                <a:pPr lvl="0"/>
                <a:r>
                  <a:rPr lang="en-US" sz="6000" dirty="0">
                    <a:solidFill>
                      <a:prstClr val="black"/>
                    </a:solidFill>
                    <a:latin typeface="Times New Roman" panose="02020603050405020304" pitchFamily="18" charset="0"/>
                    <a:ea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rPr>
                  <a:t>Tìm</a:t>
                </a:r>
                <a:r>
                  <a:rPr lang="en-US" sz="6000" dirty="0">
                    <a:solidFill>
                      <a:prstClr val="black"/>
                    </a:solidFill>
                    <a:latin typeface="Times New Roman" panose="02020603050405020304" pitchFamily="18" charset="0"/>
                    <a:ea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rPr>
                  <a:t>tất</a:t>
                </a:r>
                <a:r>
                  <a:rPr lang="en-US" sz="6000" dirty="0">
                    <a:solidFill>
                      <a:prstClr val="black"/>
                    </a:solidFill>
                    <a:latin typeface="Times New Roman" panose="02020603050405020304" pitchFamily="18" charset="0"/>
                    <a:ea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rPr>
                  <a:t>cả</a:t>
                </a:r>
                <a:r>
                  <a:rPr lang="en-US" sz="6000" dirty="0">
                    <a:solidFill>
                      <a:prstClr val="black"/>
                    </a:solidFill>
                    <a:latin typeface="Times New Roman" panose="02020603050405020304" pitchFamily="18" charset="0"/>
                    <a:ea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rPr>
                  <a:t>các</a:t>
                </a:r>
                <a:r>
                  <a:rPr lang="en-US" sz="6000" dirty="0">
                    <a:solidFill>
                      <a:prstClr val="black"/>
                    </a:solidFill>
                    <a:latin typeface="Times New Roman" panose="02020603050405020304" pitchFamily="18" charset="0"/>
                    <a:ea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rPr>
                  <a:t>giá</a:t>
                </a:r>
                <a:r>
                  <a:rPr lang="en-US" sz="6000" dirty="0">
                    <a:solidFill>
                      <a:prstClr val="black"/>
                    </a:solidFill>
                    <a:latin typeface="Times New Roman" panose="02020603050405020304" pitchFamily="18" charset="0"/>
                    <a:ea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rPr>
                  <a:t>trị</a:t>
                </a:r>
                <a:r>
                  <a:rPr lang="en-US" sz="6000" dirty="0">
                    <a:solidFill>
                      <a:prstClr val="black"/>
                    </a:solidFill>
                    <a:latin typeface="Times New Roman" panose="02020603050405020304" pitchFamily="18" charset="0"/>
                    <a:ea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rPr>
                  <a:t>của</a:t>
                </a:r>
                <a:r>
                  <a:rPr lang="en-US" sz="6000" dirty="0">
                    <a:solidFill>
                      <a:prstClr val="black"/>
                    </a:solidFill>
                    <a:latin typeface="Times New Roman" panose="02020603050405020304" pitchFamily="18" charset="0"/>
                    <a:ea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rPr>
                  <a:t>tham</a:t>
                </a:r>
                <a:r>
                  <a:rPr lang="en-US" sz="6000" dirty="0">
                    <a:solidFill>
                      <a:prstClr val="black"/>
                    </a:solidFill>
                    <a:latin typeface="Times New Roman" panose="02020603050405020304" pitchFamily="18" charset="0"/>
                    <a:ea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rPr>
                  <a:t>số</a:t>
                </a:r>
                <a:r>
                  <a:rPr lang="en-US" sz="60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oMath>
                </a14:m>
                <a:r>
                  <a:rPr lang="en-US" sz="6000" dirty="0">
                    <a:solidFill>
                      <a:prstClr val="black"/>
                    </a:solidFill>
                    <a:latin typeface="Times New Roman" panose="02020603050405020304" pitchFamily="18" charset="0"/>
                    <a:ea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rPr>
                  <a:t>để</a:t>
                </a:r>
                <a:r>
                  <a:rPr lang="en-US" sz="6000" dirty="0">
                    <a:solidFill>
                      <a:prstClr val="black"/>
                    </a:solidFill>
                    <a:latin typeface="Times New Roman" panose="02020603050405020304" pitchFamily="18" charset="0"/>
                    <a:ea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rPr>
                  <a:t>hàm</a:t>
                </a:r>
                <a:r>
                  <a:rPr lang="en-US" sz="6000" dirty="0">
                    <a:solidFill>
                      <a:prstClr val="black"/>
                    </a:solidFill>
                    <a:latin typeface="Times New Roman" panose="02020603050405020304" pitchFamily="18" charset="0"/>
                    <a:ea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rPr>
                  <a:t>số</a:t>
                </a:r>
                <a:r>
                  <a:rPr lang="en-US" sz="60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𝑙𝑛</m:t>
                        </m:r>
                      </m:fName>
                      <m:e>
                        <m:d>
                          <m:d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16</m:t>
                            </m:r>
                            <m:sSup>
                              <m:sSup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e>
                    </m:func>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oMath>
                </a14:m>
                <a:r>
                  <a:rPr lang="en-US" sz="6000" dirty="0">
                    <a:solidFill>
                      <a:prstClr val="black"/>
                    </a:solidFill>
                    <a:latin typeface="Times New Roman" panose="02020603050405020304" pitchFamily="18" charset="0"/>
                    <a:ea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rPr>
                  <a:t>nghịch</a:t>
                </a:r>
                <a:r>
                  <a:rPr lang="en-US" sz="6000" dirty="0">
                    <a:solidFill>
                      <a:prstClr val="black"/>
                    </a:solidFill>
                    <a:latin typeface="Times New Roman" panose="02020603050405020304" pitchFamily="18" charset="0"/>
                    <a:ea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rPr>
                  <a:t>biến</a:t>
                </a:r>
                <a:r>
                  <a:rPr lang="en-US" sz="6000" dirty="0">
                    <a:solidFill>
                      <a:prstClr val="black"/>
                    </a:solidFill>
                    <a:latin typeface="Times New Roman" panose="02020603050405020304" pitchFamily="18" charset="0"/>
                    <a:ea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rPr>
                  <a:t>trên</a:t>
                </a:r>
                <a:r>
                  <a:rPr lang="en-US" sz="6000" dirty="0">
                    <a:solidFill>
                      <a:prstClr val="black"/>
                    </a:solidFill>
                    <a:latin typeface="Times New Roman" panose="02020603050405020304" pitchFamily="18" charset="0"/>
                    <a:ea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rPr>
                  <a:t>khoảng</a:t>
                </a:r>
                <a:r>
                  <a:rPr lang="en-US" sz="60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6000" i="1">
                            <a:solidFill>
                              <a:prstClr val="black"/>
                            </a:solidFill>
                            <a:latin typeface="Cambria Math" panose="02040503050406030204" pitchFamily="18" charset="0"/>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m:t>
                        </m:r>
                      </m:e>
                    </m:d>
                    <m:r>
                      <a:rPr lang="en-US" sz="6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6000" dirty="0">
                  <a:solidFill>
                    <a:prstClr val="black"/>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25005" y="317134"/>
                <a:ext cx="24139256" cy="1938992"/>
              </a:xfrm>
              <a:prstGeom prst="rect">
                <a:avLst/>
              </a:prstGeom>
              <a:blipFill>
                <a:blip r:embed="rId14"/>
                <a:stretch>
                  <a:fillRect t="-9434" b="-194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315377" y="5387226"/>
                <a:ext cx="17885844" cy="2514599"/>
              </a:xfrm>
              <a:prstGeom prst="rect">
                <a:avLst/>
              </a:prstGeom>
              <a:noFill/>
            </p:spPr>
            <p:txBody>
              <a:bodyPr wrap="square" rtlCol="0">
                <a:spAutoFit/>
              </a:bodyPr>
              <a:lstStyle/>
              <a:p>
                <a:pPr lvl="0"/>
                <a:r>
                  <a:rPr lang="en-US" sz="6000" dirty="0">
                    <a:latin typeface="Times New Roman" pitchFamily="18" charset="0"/>
                    <a:cs typeface="Times New Roman" pitchFamily="18" charset="0"/>
                  </a:rPr>
                  <a:t>Ta </a:t>
                </a:r>
                <a:r>
                  <a:rPr lang="en-US" sz="6000" dirty="0" err="1">
                    <a:latin typeface="Times New Roman" pitchFamily="18" charset="0"/>
                    <a:cs typeface="Times New Roman" pitchFamily="18" charset="0"/>
                  </a:rPr>
                  <a:t>có</a:t>
                </a:r>
                <a:r>
                  <a:rPr lang="en-US" sz="6000" dirty="0">
                    <a:latin typeface="Times New Roman" pitchFamily="18" charset="0"/>
                    <a:cs typeface="Times New Roman" pitchFamily="18" charset="0"/>
                  </a:rPr>
                  <a:t>:</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𝑦</m:t>
                    </m:r>
                    <m:r>
                      <a:rPr lang="en-US" sz="5600" i="1">
                        <a:solidFill>
                          <a:prstClr val="black"/>
                        </a:solidFill>
                        <a:latin typeface="Cambria Math" panose="02040503050406030204" pitchFamily="18" charset="0"/>
                        <a:ea typeface="Times New Roman" panose="020206030504050203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rPr>
                          <m:t>𝑙𝑛</m:t>
                        </m:r>
                      </m:fName>
                      <m:e>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16</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rPr>
                              <m:t>+1</m:t>
                            </m:r>
                          </m:e>
                        </m:d>
                      </m:e>
                    </m:func>
                    <m:r>
                      <a:rPr lang="en-US"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+1</m:t>
                        </m:r>
                      </m:e>
                    </m:d>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+2</m:t>
                    </m:r>
                  </m:oMath>
                </a14:m>
                <a:endParaRPr lang="en-US" sz="5600" dirty="0">
                  <a:solidFill>
                    <a:prstClr val="black"/>
                  </a:solidFill>
                  <a:latin typeface="Times New Roman" pitchFamily="18" charset="0"/>
                  <a:ea typeface="Times New Roman" panose="02020603050405020304" pitchFamily="18" charset="0"/>
                </a:endParaRPr>
              </a:p>
              <a:p>
                <a:pPr lvl="0"/>
                <a14:m>
                  <m:oMathPara xmlns:m="http://schemas.openxmlformats.org/officeDocument/2006/math">
                    <m:oMathParaPr>
                      <m:jc m:val="left"/>
                    </m:oMathParaPr>
                    <m:oMath xmlns:m="http://schemas.openxmlformats.org/officeDocument/2006/math">
                      <m:r>
                        <a:rPr lang="fr-FR" sz="4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𝑦</m:t>
                          </m:r>
                        </m:e>
                        <m:sup>
                          <m:r>
                            <a:rPr lang="en-US" sz="5600" i="1">
                              <a:solidFill>
                                <a:prstClr val="black"/>
                              </a:solidFill>
                              <a:latin typeface="Cambria Math" panose="02040503050406030204" pitchFamily="18" charset="0"/>
                              <a:ea typeface="Times New Roman" panose="02020603050405020304" pitchFamily="18" charset="0"/>
                            </a:rPr>
                            <m:t>′</m:t>
                          </m:r>
                        </m:sup>
                      </m:sSup>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32</m:t>
                          </m:r>
                          <m:r>
                            <a:rPr lang="en-US" sz="5600" i="1">
                              <a:solidFill>
                                <a:prstClr val="black"/>
                              </a:solidFill>
                              <a:latin typeface="Cambria Math" panose="02040503050406030204" pitchFamily="18" charset="0"/>
                              <a:ea typeface="Times New Roman" panose="02020603050405020304" pitchFamily="18" charset="0"/>
                            </a:rPr>
                            <m:t>𝑥</m:t>
                          </m:r>
                        </m:num>
                        <m:den>
                          <m:r>
                            <a:rPr lang="en-US" sz="5600" i="1">
                              <a:solidFill>
                                <a:prstClr val="black"/>
                              </a:solidFill>
                              <a:latin typeface="Cambria Math" panose="02040503050406030204" pitchFamily="18" charset="0"/>
                              <a:ea typeface="Times New Roman" panose="02020603050405020304" pitchFamily="18" charset="0"/>
                            </a:rPr>
                            <m:t>16</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rPr>
                            <m:t>+1</m:t>
                          </m:r>
                        </m:den>
                      </m:f>
                      <m:r>
                        <a:rPr lang="en-US"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+1</m:t>
                          </m:r>
                        </m:e>
                      </m:d>
                    </m:oMath>
                  </m:oMathPara>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315377" y="5387226"/>
                <a:ext cx="17885844" cy="2514599"/>
              </a:xfrm>
              <a:prstGeom prst="rect">
                <a:avLst/>
              </a:prstGeom>
              <a:blipFill>
                <a:blip r:embed="rId15"/>
                <a:stretch>
                  <a:fillRect l="-2079" t="-7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116792" y="7994094"/>
                <a:ext cx="19003718" cy="997004"/>
              </a:xfrm>
              <a:prstGeom prst="rect">
                <a:avLst/>
              </a:prstGeom>
              <a:noFill/>
            </p:spPr>
            <p:txBody>
              <a:bodyPr wrap="square" rtlCol="0">
                <a:spAutoFit/>
              </a:bodyPr>
              <a:lstStyle/>
              <a:p>
                <a:pPr lvl="0"/>
                <a14:m>
                  <m:oMathPara xmlns:m="http://schemas.openxmlformats.org/officeDocument/2006/math">
                    <m:oMathParaPr>
                      <m:jc m:val="left"/>
                    </m:oMathParaPr>
                    <m:oMath xmlns:m="http://schemas.openxmlformats.org/officeDocument/2006/math">
                      <m:r>
                        <a:rPr lang="fr-FR"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sz="5600" dirty="0">
                          <a:solidFill>
                            <a:prstClr val="black"/>
                          </a:solidFill>
                          <a:latin typeface="Times New Roman" panose="02020603050405020304" pitchFamily="18" charset="0"/>
                          <a:ea typeface="Times New Roman" panose="02020603050405020304" pitchFamily="18" charset="0"/>
                        </a:rPr>
                        <m:t>H</m:t>
                      </m:r>
                      <m:r>
                        <m:rPr>
                          <m:nor/>
                        </m:rPr>
                        <a:rPr lang="en-US" sz="5600" dirty="0">
                          <a:solidFill>
                            <a:prstClr val="black"/>
                          </a:solidFill>
                          <a:latin typeface="Times New Roman" panose="02020603050405020304" pitchFamily="18" charset="0"/>
                          <a:ea typeface="Times New Roman" panose="02020603050405020304" pitchFamily="18" charset="0"/>
                        </a:rPr>
                        <m:t>à</m:t>
                      </m:r>
                      <m:r>
                        <m:rPr>
                          <m:nor/>
                        </m:rPr>
                        <a:rPr lang="en-US" sz="5600" dirty="0">
                          <a:solidFill>
                            <a:prstClr val="black"/>
                          </a:solidFill>
                          <a:latin typeface="Times New Roman" panose="02020603050405020304" pitchFamily="18" charset="0"/>
                          <a:ea typeface="Times New Roman" panose="02020603050405020304" pitchFamily="18" charset="0"/>
                        </a:rPr>
                        <m:t>m</m:t>
                      </m:r>
                      <m:r>
                        <m:rPr>
                          <m:nor/>
                        </m:rPr>
                        <a:rPr lang="en-US" sz="5600" dirty="0">
                          <a:solidFill>
                            <a:prstClr val="black"/>
                          </a:solidFill>
                          <a:latin typeface="Times New Roman" panose="02020603050405020304" pitchFamily="18" charset="0"/>
                          <a:ea typeface="Times New Roman" panose="02020603050405020304" pitchFamily="18" charset="0"/>
                        </a:rPr>
                        <m:t> </m:t>
                      </m:r>
                      <m:r>
                        <m:rPr>
                          <m:nor/>
                        </m:rPr>
                        <a:rPr lang="en-US" sz="5600" dirty="0">
                          <a:solidFill>
                            <a:prstClr val="black"/>
                          </a:solidFill>
                          <a:latin typeface="Times New Roman" panose="02020603050405020304" pitchFamily="18" charset="0"/>
                          <a:ea typeface="Times New Roman" panose="02020603050405020304" pitchFamily="18" charset="0"/>
                        </a:rPr>
                        <m:t>s</m:t>
                      </m:r>
                      <m:r>
                        <m:rPr>
                          <m:nor/>
                        </m:rPr>
                        <a:rPr lang="en-US" sz="5600" dirty="0">
                          <a:solidFill>
                            <a:prstClr val="black"/>
                          </a:solidFill>
                          <a:latin typeface="Times New Roman" panose="02020603050405020304" pitchFamily="18" charset="0"/>
                          <a:ea typeface="Times New Roman" panose="02020603050405020304" pitchFamily="18" charset="0"/>
                        </a:rPr>
                        <m:t>ố </m:t>
                      </m:r>
                      <m:r>
                        <m:rPr>
                          <m:nor/>
                        </m:rPr>
                        <a:rPr lang="en-US" sz="5600" dirty="0">
                          <a:solidFill>
                            <a:prstClr val="black"/>
                          </a:solidFill>
                          <a:latin typeface="Times New Roman" panose="02020603050405020304" pitchFamily="18" charset="0"/>
                          <a:ea typeface="Times New Roman" panose="02020603050405020304" pitchFamily="18" charset="0"/>
                        </a:rPr>
                        <m:t>ngh</m:t>
                      </m:r>
                      <m:r>
                        <m:rPr>
                          <m:nor/>
                        </m:rPr>
                        <a:rPr lang="en-US" sz="5600" dirty="0">
                          <a:solidFill>
                            <a:prstClr val="black"/>
                          </a:solidFill>
                          <a:latin typeface="Times New Roman" panose="02020603050405020304" pitchFamily="18" charset="0"/>
                          <a:ea typeface="Times New Roman" panose="02020603050405020304" pitchFamily="18" charset="0"/>
                        </a:rPr>
                        <m:t>ị</m:t>
                      </m:r>
                      <m:r>
                        <m:rPr>
                          <m:nor/>
                        </m:rPr>
                        <a:rPr lang="en-US" sz="5600" dirty="0">
                          <a:solidFill>
                            <a:prstClr val="black"/>
                          </a:solidFill>
                          <a:latin typeface="Times New Roman" panose="02020603050405020304" pitchFamily="18" charset="0"/>
                          <a:ea typeface="Times New Roman" panose="02020603050405020304" pitchFamily="18" charset="0"/>
                        </a:rPr>
                        <m:t>ch</m:t>
                      </m:r>
                      <m:r>
                        <m:rPr>
                          <m:nor/>
                        </m:rPr>
                        <a:rPr lang="en-US" sz="5600" dirty="0">
                          <a:solidFill>
                            <a:prstClr val="black"/>
                          </a:solidFill>
                          <a:latin typeface="Times New Roman" panose="02020603050405020304" pitchFamily="18" charset="0"/>
                          <a:ea typeface="Times New Roman" panose="02020603050405020304" pitchFamily="18" charset="0"/>
                        </a:rPr>
                        <m:t> </m:t>
                      </m:r>
                      <m:r>
                        <m:rPr>
                          <m:nor/>
                        </m:rPr>
                        <a:rPr lang="en-US" sz="5600" dirty="0">
                          <a:solidFill>
                            <a:prstClr val="black"/>
                          </a:solidFill>
                          <a:latin typeface="Times New Roman" panose="02020603050405020304" pitchFamily="18" charset="0"/>
                          <a:ea typeface="Times New Roman" panose="02020603050405020304" pitchFamily="18" charset="0"/>
                        </a:rPr>
                        <m:t>bi</m:t>
                      </m:r>
                      <m:r>
                        <m:rPr>
                          <m:nor/>
                        </m:rPr>
                        <a:rPr lang="en-US" sz="5600" dirty="0">
                          <a:solidFill>
                            <a:prstClr val="black"/>
                          </a:solidFill>
                          <a:latin typeface="Times New Roman" panose="02020603050405020304" pitchFamily="18" charset="0"/>
                          <a:ea typeface="Times New Roman" panose="02020603050405020304" pitchFamily="18" charset="0"/>
                        </a:rPr>
                        <m:t>ế</m:t>
                      </m:r>
                      <m:r>
                        <m:rPr>
                          <m:nor/>
                        </m:rPr>
                        <a:rPr lang="en-US" sz="5600" dirty="0">
                          <a:solidFill>
                            <a:prstClr val="black"/>
                          </a:solidFill>
                          <a:latin typeface="Times New Roman" panose="02020603050405020304" pitchFamily="18" charset="0"/>
                          <a:ea typeface="Times New Roman" panose="02020603050405020304" pitchFamily="18" charset="0"/>
                        </a:rPr>
                        <m:t>n</m:t>
                      </m:r>
                      <m:r>
                        <m:rPr>
                          <m:nor/>
                        </m:rPr>
                        <a:rPr lang="en-US" sz="5600" dirty="0">
                          <a:solidFill>
                            <a:prstClr val="black"/>
                          </a:solidFill>
                          <a:latin typeface="Times New Roman" panose="02020603050405020304" pitchFamily="18" charset="0"/>
                          <a:ea typeface="Times New Roman" panose="02020603050405020304" pitchFamily="18" charset="0"/>
                        </a:rPr>
                        <m:t> </m:t>
                      </m:r>
                      <m:r>
                        <m:rPr>
                          <m:nor/>
                        </m:rPr>
                        <a:rPr lang="en-US" sz="5600" dirty="0">
                          <a:solidFill>
                            <a:prstClr val="black"/>
                          </a:solidFill>
                          <a:latin typeface="Times New Roman" panose="02020603050405020304" pitchFamily="18" charset="0"/>
                          <a:ea typeface="Times New Roman" panose="02020603050405020304" pitchFamily="18" charset="0"/>
                        </a:rPr>
                        <m:t>tr</m:t>
                      </m:r>
                      <m:r>
                        <m:rPr>
                          <m:nor/>
                        </m:rPr>
                        <a:rPr lang="en-US" sz="5600" dirty="0">
                          <a:solidFill>
                            <a:prstClr val="black"/>
                          </a:solidFill>
                          <a:latin typeface="Times New Roman" panose="02020603050405020304" pitchFamily="18" charset="0"/>
                          <a:ea typeface="Times New Roman" panose="02020603050405020304" pitchFamily="18" charset="0"/>
                        </a:rPr>
                        <m:t>ê</m:t>
                      </m:r>
                      <m:r>
                        <m:rPr>
                          <m:nor/>
                        </m:rPr>
                        <a:rPr lang="en-US" sz="5600" dirty="0">
                          <a:solidFill>
                            <a:prstClr val="black"/>
                          </a:solidFill>
                          <a:latin typeface="Times New Roman" panose="02020603050405020304" pitchFamily="18" charset="0"/>
                          <a:ea typeface="Times New Roman" panose="02020603050405020304" pitchFamily="18" charset="0"/>
                        </a:rPr>
                        <m:t>n</m:t>
                      </m:r>
                      <m:r>
                        <m:rPr>
                          <m:nor/>
                        </m:rPr>
                        <a:rPr lang="en-US" sz="5600" dirty="0">
                          <a:solidFill>
                            <a:prstClr val="black"/>
                          </a:solidFill>
                          <a:latin typeface="Times New Roman" panose="02020603050405020304" pitchFamily="18" charset="0"/>
                          <a:ea typeface="Times New Roman" panose="02020603050405020304" pitchFamily="18" charset="0"/>
                        </a:rPr>
                        <m:t> </m:t>
                      </m:r>
                      <m:r>
                        <a:rPr lang="en-US" sz="5600" i="1">
                          <a:solidFill>
                            <a:prstClr val="black"/>
                          </a:solidFill>
                          <a:latin typeface="Cambria Math" panose="02040503050406030204" pitchFamily="18" charset="0"/>
                          <a:ea typeface="Times New Roman" panose="02020603050405020304" pitchFamily="18" charset="0"/>
                        </a:rPr>
                        <m:t>ℝ</m:t>
                      </m:r>
                      <m:r>
                        <m:rPr>
                          <m:nor/>
                        </m:rPr>
                        <a:rPr lang="en-US" sz="5600" dirty="0">
                          <a:solidFill>
                            <a:prstClr val="black"/>
                          </a:solidFill>
                          <a:latin typeface="Times New Roman" panose="02020603050405020304" pitchFamily="18" charset="0"/>
                          <a:ea typeface="Times New Roman" panose="02020603050405020304" pitchFamily="18" charset="0"/>
                        </a:rPr>
                        <m:t> </m:t>
                      </m:r>
                      <m:r>
                        <m:rPr>
                          <m:nor/>
                        </m:rPr>
                        <a:rPr lang="en-US" sz="5600" dirty="0" err="1">
                          <a:solidFill>
                            <a:prstClr val="black"/>
                          </a:solidFill>
                          <a:latin typeface="Times New Roman" panose="02020603050405020304" pitchFamily="18" charset="0"/>
                          <a:ea typeface="Times New Roman" panose="02020603050405020304" pitchFamily="18" charset="0"/>
                        </a:rPr>
                        <m:t>khi</m:t>
                      </m:r>
                      <m:r>
                        <m:rPr>
                          <m:nor/>
                        </m:rPr>
                        <a:rPr lang="en-US" sz="5600" dirty="0">
                          <a:solidFill>
                            <a:prstClr val="black"/>
                          </a:solidFill>
                          <a:latin typeface="Times New Roman" panose="02020603050405020304" pitchFamily="18" charset="0"/>
                          <a:ea typeface="Times New Roman" panose="02020603050405020304" pitchFamily="18" charset="0"/>
                        </a:rPr>
                        <m:t> </m:t>
                      </m:r>
                      <m:r>
                        <m:rPr>
                          <m:nor/>
                        </m:rPr>
                        <a:rPr lang="en-US" sz="5600" dirty="0" err="1">
                          <a:solidFill>
                            <a:prstClr val="black"/>
                          </a:solidFill>
                          <a:latin typeface="Times New Roman" panose="02020603050405020304" pitchFamily="18" charset="0"/>
                          <a:ea typeface="Times New Roman" panose="02020603050405020304" pitchFamily="18" charset="0"/>
                        </a:rPr>
                        <m:t>v</m:t>
                      </m:r>
                      <m:r>
                        <m:rPr>
                          <m:nor/>
                        </m:rPr>
                        <a:rPr lang="en-US" sz="5600" dirty="0" err="1">
                          <a:solidFill>
                            <a:prstClr val="black"/>
                          </a:solidFill>
                          <a:latin typeface="Times New Roman" panose="02020603050405020304" pitchFamily="18" charset="0"/>
                          <a:ea typeface="Times New Roman" panose="02020603050405020304" pitchFamily="18" charset="0"/>
                        </a:rPr>
                        <m:t>à </m:t>
                      </m:r>
                      <m:r>
                        <m:rPr>
                          <m:nor/>
                        </m:rPr>
                        <a:rPr lang="en-US" sz="5600" dirty="0" err="1">
                          <a:solidFill>
                            <a:prstClr val="black"/>
                          </a:solidFill>
                          <a:latin typeface="Times New Roman" panose="02020603050405020304" pitchFamily="18" charset="0"/>
                          <a:ea typeface="Times New Roman" panose="02020603050405020304" pitchFamily="18" charset="0"/>
                        </a:rPr>
                        <m:t>ch</m:t>
                      </m:r>
                      <m:r>
                        <m:rPr>
                          <m:nor/>
                        </m:rPr>
                        <a:rPr lang="en-US" sz="5600" dirty="0" err="1">
                          <a:solidFill>
                            <a:prstClr val="black"/>
                          </a:solidFill>
                          <a:latin typeface="Times New Roman" panose="02020603050405020304" pitchFamily="18" charset="0"/>
                          <a:ea typeface="Times New Roman" panose="02020603050405020304" pitchFamily="18" charset="0"/>
                        </a:rPr>
                        <m:t>ỉ </m:t>
                      </m:r>
                      <m:r>
                        <m:rPr>
                          <m:nor/>
                        </m:rPr>
                        <a:rPr lang="en-US" sz="5600" dirty="0" err="1">
                          <a:solidFill>
                            <a:prstClr val="black"/>
                          </a:solidFill>
                          <a:latin typeface="Times New Roman" panose="02020603050405020304" pitchFamily="18" charset="0"/>
                          <a:ea typeface="Times New Roman" panose="02020603050405020304" pitchFamily="18" charset="0"/>
                        </a:rPr>
                        <m:t>khi</m:t>
                      </m:r>
                      <m:r>
                        <m:rPr>
                          <m:nor/>
                        </m:rPr>
                        <a:rPr lang="en-US" sz="5600" dirty="0">
                          <a:solidFill>
                            <a:prstClr val="black"/>
                          </a:solidFill>
                          <a:latin typeface="Times New Roman" panose="02020603050405020304" pitchFamily="18" charset="0"/>
                          <a:ea typeface="Times New Roman" panose="02020603050405020304" pitchFamily="18" charset="0"/>
                        </a:rPr>
                        <m:t> </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𝑦</m:t>
                          </m:r>
                        </m:e>
                        <m:sup>
                          <m:r>
                            <a:rPr lang="en-US" sz="5600" i="1">
                              <a:solidFill>
                                <a:prstClr val="black"/>
                              </a:solidFill>
                              <a:latin typeface="Cambria Math" panose="02040503050406030204" pitchFamily="18" charset="0"/>
                              <a:ea typeface="Times New Roman" panose="02020603050405020304" pitchFamily="18" charset="0"/>
                            </a:rPr>
                            <m:t>′</m:t>
                          </m:r>
                        </m:sup>
                      </m:sSup>
                      <m:r>
                        <a:rPr lang="en-US" sz="5600" i="1">
                          <a:solidFill>
                            <a:prstClr val="black"/>
                          </a:solidFill>
                          <a:latin typeface="Cambria Math" panose="02040503050406030204" pitchFamily="18" charset="0"/>
                          <a:ea typeface="Times New Roman" panose="02020603050405020304" pitchFamily="18" charset="0"/>
                        </a:rPr>
                        <m:t>≤0,∀</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ℝ</m:t>
                      </m:r>
                    </m:oMath>
                  </m:oMathPara>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116792" y="7994094"/>
                <a:ext cx="19003718" cy="997004"/>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116792" y="9127936"/>
                <a:ext cx="11921978" cy="1970668"/>
              </a:xfrm>
              <a:prstGeom prst="rect">
                <a:avLst/>
              </a:prstGeom>
              <a:noFill/>
            </p:spPr>
            <p:txBody>
              <a:bodyPr wrap="square" rtlCol="0">
                <a:spAutoFit/>
              </a:bodyPr>
              <a:lstStyle/>
              <a:p>
                <a:pPr lvl="0">
                  <a:lnSpc>
                    <a:spcPct val="115000"/>
                  </a:lnSpc>
                </a:pPr>
                <a14:m>
                  <m:oMathPara xmlns:m="http://schemas.openxmlformats.org/officeDocument/2006/math">
                    <m:oMathParaPr>
                      <m:jc m:val="left"/>
                    </m:oMathParaPr>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32</m:t>
                          </m:r>
                          <m:r>
                            <a:rPr lang="en-US" sz="5600" i="1">
                              <a:solidFill>
                                <a:prstClr val="black"/>
                              </a:solidFill>
                              <a:latin typeface="Cambria Math" panose="02040503050406030204" pitchFamily="18" charset="0"/>
                              <a:ea typeface="Times New Roman" panose="02020603050405020304" pitchFamily="18" charset="0"/>
                            </a:rPr>
                            <m:t>𝑥</m:t>
                          </m:r>
                        </m:num>
                        <m:den>
                          <m:r>
                            <a:rPr lang="en-US" sz="5600" i="1">
                              <a:solidFill>
                                <a:prstClr val="black"/>
                              </a:solidFill>
                              <a:latin typeface="Cambria Math" panose="02040503050406030204" pitchFamily="18" charset="0"/>
                              <a:ea typeface="Times New Roman" panose="02020603050405020304" pitchFamily="18" charset="0"/>
                            </a:rPr>
                            <m:t>16</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rPr>
                            <m:t>+1</m:t>
                          </m:r>
                        </m:den>
                      </m:f>
                      <m:r>
                        <a:rPr lang="en-US"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+1</m:t>
                          </m:r>
                        </m:e>
                      </m:d>
                      <m:r>
                        <a:rPr lang="en-US" sz="5600" i="1">
                          <a:solidFill>
                            <a:prstClr val="black"/>
                          </a:solidFill>
                          <a:latin typeface="Cambria Math" panose="02040503050406030204" pitchFamily="18" charset="0"/>
                          <a:ea typeface="Times New Roman" panose="02020603050405020304" pitchFamily="18" charset="0"/>
                        </a:rPr>
                        <m:t>≤0,∀</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ℝ</m:t>
                      </m:r>
                    </m:oMath>
                  </m:oMathPara>
                </a14:m>
                <a:endParaRPr lang="vi-VN" sz="5600" dirty="0"/>
              </a:p>
            </p:txBody>
          </p:sp>
        </mc:Choice>
        <mc:Fallback xmlns="">
          <p:sp>
            <p:nvSpPr>
              <p:cNvPr id="7" name="TextBox 6"/>
              <p:cNvSpPr txBox="1">
                <a:spLocks noRot="1" noChangeAspect="1" noMove="1" noResize="1" noEditPoints="1" noAdjustHandles="1" noChangeArrowheads="1" noChangeShapeType="1" noTextEdit="1"/>
              </p:cNvSpPr>
              <p:nvPr/>
            </p:nvSpPr>
            <p:spPr>
              <a:xfrm>
                <a:off x="5116792" y="9127936"/>
                <a:ext cx="11921978" cy="1970668"/>
              </a:xfrm>
              <a:prstGeom prst="rect">
                <a:avLst/>
              </a:prstGeom>
              <a:blipFill>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49152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3640"/>
                                        </p:tgtEl>
                                        <p:attrNameLst>
                                          <p:attrName>style.visibility</p:attrName>
                                        </p:attrNameLst>
                                      </p:cBhvr>
                                      <p:to>
                                        <p:strVal val="visible"/>
                                      </p:to>
                                    </p:set>
                                    <p:animEffect transition="in" filter="wipe(left)">
                                      <p:cBhvr>
                                        <p:cTn id="7" dur="500"/>
                                        <p:tgtEl>
                                          <p:spTgt spid="236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118651" y="2209801"/>
            <a:ext cx="21727141" cy="10674210"/>
            <a:chOff x="1120323" y="10988402"/>
            <a:chExt cx="21729655" cy="5155080"/>
          </a:xfrm>
        </p:grpSpPr>
        <p:sp>
          <p:nvSpPr>
            <p:cNvPr id="27" name="Rounded Rectangle 26"/>
            <p:cNvSpPr/>
            <p:nvPr/>
          </p:nvSpPr>
          <p:spPr>
            <a:xfrm>
              <a:off x="1323892" y="11370896"/>
              <a:ext cx="21526086" cy="4772586"/>
            </a:xfrm>
            <a:prstGeom prst="roundRect">
              <a:avLst>
                <a:gd name="adj" fmla="val 4648"/>
              </a:avLst>
            </a:prstGeom>
            <a:solidFill>
              <a:srgbClr val="E2E2E2"/>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Times New Roman" pitchFamily="18" charset="0"/>
                <a:ea typeface="Tahoma" pitchFamily="34" charset="0"/>
                <a:cs typeface="Times New Roman" pitchFamily="18" charset="0"/>
              </a:endParaRPr>
            </a:p>
          </p:txBody>
        </p:sp>
        <p:grpSp>
          <p:nvGrpSpPr>
            <p:cNvPr id="28" name="Group 2"/>
            <p:cNvGrpSpPr/>
            <p:nvPr/>
          </p:nvGrpSpPr>
          <p:grpSpPr>
            <a:xfrm>
              <a:off x="1120323" y="10988402"/>
              <a:ext cx="3727654" cy="956588"/>
              <a:chOff x="1120323" y="10988402"/>
              <a:chExt cx="3727654" cy="956588"/>
            </a:xfrm>
          </p:grpSpPr>
          <p:sp>
            <p:nvSpPr>
              <p:cNvPr id="29" name="Right Triangle 28"/>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Times New Roman" pitchFamily="18" charset="0"/>
                  <a:cs typeface="Times New Roman" pitchFamily="18" charset="0"/>
                </a:endParaRPr>
              </a:p>
            </p:txBody>
          </p:sp>
          <p:sp>
            <p:nvSpPr>
              <p:cNvPr id="30" name="Freeform 20"/>
              <p:cNvSpPr>
                <a:spLocks/>
              </p:cNvSpPr>
              <p:nvPr/>
            </p:nvSpPr>
            <p:spPr bwMode="auto">
              <a:xfrm rot="5400000">
                <a:off x="2607591" y="9548236"/>
                <a:ext cx="780389" cy="3700383"/>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31" name="TextBox 30"/>
              <p:cNvSpPr txBox="1"/>
              <p:nvPr/>
            </p:nvSpPr>
            <p:spPr>
              <a:xfrm>
                <a:off x="1314449" y="10988402"/>
                <a:ext cx="2049196" cy="401328"/>
              </a:xfrm>
              <a:prstGeom prst="rect">
                <a:avLst/>
              </a:prstGeom>
              <a:noFill/>
            </p:spPr>
            <p:txBody>
              <a:bodyPr wrap="none" rtlCol="0">
                <a:spAutoFit/>
              </a:bodyPr>
              <a:lstStyle/>
              <a:p>
                <a:r>
                  <a:rPr lang="en-US" sz="4800" b="1" dirty="0" err="1">
                    <a:solidFill>
                      <a:schemeClr val="bg1"/>
                    </a:solidFill>
                    <a:latin typeface="Times New Roman" pitchFamily="18" charset="0"/>
                    <a:ea typeface="Tahoma" pitchFamily="34" charset="0"/>
                    <a:cs typeface="Times New Roman" pitchFamily="18" charset="0"/>
                  </a:rPr>
                  <a:t>Dạng</a:t>
                </a:r>
                <a:r>
                  <a:rPr lang="en-US" sz="4800" b="1" dirty="0">
                    <a:solidFill>
                      <a:schemeClr val="bg1"/>
                    </a:solidFill>
                    <a:latin typeface="Times New Roman" pitchFamily="18" charset="0"/>
                    <a:ea typeface="Tahoma" pitchFamily="34" charset="0"/>
                    <a:cs typeface="Times New Roman" pitchFamily="18" charset="0"/>
                  </a:rPr>
                  <a:t> 4</a:t>
                </a:r>
              </a:p>
            </p:txBody>
          </p:sp>
        </p:grpSp>
      </p:grpSp>
      <p:sp>
        <p:nvSpPr>
          <p:cNvPr id="121" name="Rectangle 120"/>
          <p:cNvSpPr/>
          <p:nvPr/>
        </p:nvSpPr>
        <p:spPr>
          <a:xfrm>
            <a:off x="5132178" y="2927970"/>
            <a:ext cx="16718929" cy="1200308"/>
          </a:xfrm>
          <a:prstGeom prst="rect">
            <a:avLst/>
          </a:prstGeom>
        </p:spPr>
        <p:txBody>
          <a:bodyPr wrap="square" lIns="91427" tIns="45712" rIns="91427" bIns="45712">
            <a:spAutoFit/>
          </a:bodyPr>
          <a:lstStyle/>
          <a:p>
            <a:pPr>
              <a:lnSpc>
                <a:spcPct val="150000"/>
              </a:lnSpc>
            </a:pPr>
            <a:r>
              <a:rPr lang="en-US" sz="4800" b="1" dirty="0">
                <a:solidFill>
                  <a:srgbClr val="FF0000"/>
                </a:solidFill>
                <a:latin typeface="Times New Roman" pitchFamily="18" charset="0"/>
                <a:cs typeface="Times New Roman" pitchFamily="18" charset="0"/>
              </a:rPr>
              <a:t>TÍNH ĐƠN ĐIỆU CỦA HÀM SỐ MŨ, HÀM SỐ LÔGARIT</a:t>
            </a:r>
            <a:endParaRPr lang="en-US" sz="4800" b="1" dirty="0">
              <a:latin typeface="Times New Roman" pitchFamily="18" charset="0"/>
              <a:ea typeface="Tahoma" panose="020B0604030504040204" pitchFamily="34" charset="0"/>
              <a:cs typeface="Times New Roman" pitchFamily="18" charset="0"/>
              <a:sym typeface="Wingdings"/>
            </a:endParaRPr>
          </a:p>
        </p:txBody>
      </p:sp>
      <p:sp>
        <p:nvSpPr>
          <p:cNvPr id="109" name="Rectangle 108"/>
          <p:cNvSpPr/>
          <p:nvPr/>
        </p:nvSpPr>
        <p:spPr>
          <a:xfrm>
            <a:off x="3785231" y="6792088"/>
            <a:ext cx="16718929" cy="1569640"/>
          </a:xfrm>
          <a:prstGeom prst="rect">
            <a:avLst/>
          </a:prstGeom>
        </p:spPr>
        <p:txBody>
          <a:bodyPr wrap="square" lIns="91427" tIns="45712" rIns="91427" bIns="45712">
            <a:spAutoFit/>
          </a:bodyPr>
          <a:lstStyle/>
          <a:p>
            <a:pPr marL="685834" indent="-685834">
              <a:buFont typeface="Arial" pitchFamily="34" charset="0"/>
              <a:buChar char="•"/>
            </a:pPr>
            <a:r>
              <a:rPr lang="en-US" sz="4800" dirty="0" err="1">
                <a:latin typeface="Times New Roman" pitchFamily="18" charset="0"/>
                <a:cs typeface="Times New Roman" pitchFamily="18" charset="0"/>
              </a:rPr>
              <a:t>Nếu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các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hàm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số</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khác</a:t>
            </a:r>
            <a:r>
              <a:rPr lang="en-US" sz="4800" dirty="0">
                <a:latin typeface="Times New Roman" pitchFamily="18" charset="0"/>
                <a:cs typeface="Times New Roman" pitchFamily="18" charset="0"/>
              </a:rPr>
              <a:t> ta </a:t>
            </a:r>
            <a:r>
              <a:rPr lang="en-US" sz="4800" dirty="0" err="1">
                <a:latin typeface="Times New Roman" pitchFamily="18" charset="0"/>
                <a:cs typeface="Times New Roman" pitchFamily="18" charset="0"/>
              </a:rPr>
              <a:t>xét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sự</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biến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thiên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của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hàm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số</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theo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các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bước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TXĐ⇒BBT⇒Kết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luận</a:t>
            </a:r>
            <a:endParaRPr lang="en-US" sz="4800" dirty="0">
              <a:latin typeface="Times New Roman" pitchFamily="18" charset="0"/>
              <a:cs typeface="Times New Roman" pitchFamily="18" charset="0"/>
            </a:endParaRPr>
          </a:p>
        </p:txBody>
      </p:sp>
      <p:sp>
        <p:nvSpPr>
          <p:cNvPr id="111" name="Rectangle 110"/>
          <p:cNvSpPr/>
          <p:nvPr/>
        </p:nvSpPr>
        <p:spPr>
          <a:xfrm>
            <a:off x="3853839" y="9580208"/>
            <a:ext cx="17997269" cy="1569640"/>
          </a:xfrm>
          <a:prstGeom prst="rect">
            <a:avLst/>
          </a:prstGeom>
        </p:spPr>
        <p:txBody>
          <a:bodyPr wrap="square" lIns="91427" tIns="45712" rIns="91427" bIns="45712">
            <a:spAutoFit/>
          </a:bodyPr>
          <a:lstStyle/>
          <a:p>
            <a:pPr marL="685834" indent="-685834">
              <a:buFont typeface="Arial" pitchFamily="34" charset="0"/>
              <a:buChar char="•"/>
            </a:pPr>
            <a:r>
              <a:rPr lang="en-US" sz="4800" dirty="0" err="1">
                <a:latin typeface="Times New Roman" pitchFamily="18" charset="0"/>
                <a:cs typeface="Times New Roman" pitchFamily="18" charset="0"/>
              </a:rPr>
              <a:t>Dùng</a:t>
            </a:r>
            <a:r>
              <a:rPr lang="en-US" sz="4800" dirty="0">
                <a:latin typeface="Times New Roman" pitchFamily="18" charset="0"/>
                <a:cs typeface="Times New Roman" pitchFamily="18" charset="0"/>
              </a:rPr>
              <a:t> MODE 7 </a:t>
            </a:r>
            <a:r>
              <a:rPr lang="en-US" sz="4800" dirty="0" err="1">
                <a:latin typeface="Times New Roman" pitchFamily="18" charset="0"/>
                <a:cs typeface="Times New Roman" pitchFamily="18" charset="0"/>
              </a:rPr>
              <a:t>để</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khảo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sát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tính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tăng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giảm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giảm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của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hàm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số</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để</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chọn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được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đáp</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án</a:t>
            </a:r>
            <a:r>
              <a:rPr lang="en-US" sz="4800" dirty="0">
                <a:latin typeface="Times New Roman" pitchFamily="18" charset="0"/>
                <a:cs typeface="Times New Roman" pitchFamily="18" charset="0"/>
              </a:rPr>
              <a:t>.</a:t>
            </a:r>
          </a:p>
        </p:txBody>
      </p:sp>
      <p:sp>
        <p:nvSpPr>
          <p:cNvPr id="14" name="Rectangle 13"/>
          <p:cNvSpPr/>
          <p:nvPr/>
        </p:nvSpPr>
        <p:spPr>
          <a:xfrm>
            <a:off x="3827586" y="3961582"/>
            <a:ext cx="16718929" cy="830976"/>
          </a:xfrm>
          <a:prstGeom prst="rect">
            <a:avLst/>
          </a:prstGeom>
        </p:spPr>
        <p:txBody>
          <a:bodyPr wrap="square" lIns="91427" tIns="45712" rIns="91427" bIns="45712">
            <a:spAutoFit/>
          </a:bodyPr>
          <a:lstStyle/>
          <a:p>
            <a:pPr>
              <a:buFont typeface="Wingdings" panose="05000000000000000000" pitchFamily="2" charset="2"/>
              <a:buChar char="q"/>
            </a:pPr>
            <a:r>
              <a:rPr lang="en-US" sz="4800" b="1" dirty="0" err="1">
                <a:latin typeface="Times New Roman" pitchFamily="18" charset="0"/>
                <a:cs typeface="Times New Roman" pitchFamily="18" charset="0"/>
              </a:rPr>
              <a:t>Phương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pháp</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giải</a:t>
            </a:r>
            <a:r>
              <a:rPr lang="en-US" sz="4800" b="1" dirty="0">
                <a:latin typeface="Times New Roman" pitchFamily="18" charset="0"/>
                <a:cs typeface="Times New Roman" pitchFamily="18" charset="0"/>
              </a:rPr>
              <a:t>:</a:t>
            </a:r>
            <a:endParaRPr lang="en-US" sz="4800" dirty="0">
              <a:latin typeface="Times New Roman" pitchFamily="18" charset="0"/>
              <a:cs typeface="Times New Roman" pitchFamily="18" charset="0"/>
            </a:endParaRPr>
          </a:p>
        </p:txBody>
      </p:sp>
      <p:sp>
        <p:nvSpPr>
          <p:cNvPr id="15" name="Rectangle 4">
            <a:extLst>
              <a:ext uri="{FF2B5EF4-FFF2-40B4-BE49-F238E27FC236}">
                <a16:creationId xmlns:a16="http://schemas.microsoft.com/office/drawing/2014/main" id="{C747A885-F2D1-409F-9DDA-9CB0AA9B9FF6}"/>
              </a:ext>
            </a:extLst>
          </p:cNvPr>
          <p:cNvSpPr>
            <a:spLocks noChangeArrowheads="1"/>
          </p:cNvSpPr>
          <p:nvPr/>
        </p:nvSpPr>
        <p:spPr bwMode="auto">
          <a:xfrm>
            <a:off x="788992" y="467789"/>
            <a:ext cx="23367996" cy="923294"/>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82853" tIns="91427" rIns="182853" bIns="91427" numCol="1" anchor="ctr" anchorCtr="0" compatLnSpc="1">
            <a:prstTxWarp prst="textNoShape">
              <a:avLst/>
            </a:prstTxWarp>
            <a:spAutoFit/>
          </a:bodyPr>
          <a:lstStyle/>
          <a:p>
            <a:pPr algn="ctr" defTabSz="1828525" eaLnBrk="0" fontAlgn="base" hangingPunct="0">
              <a:spcBef>
                <a:spcPct val="0"/>
              </a:spcBef>
              <a:spcAft>
                <a:spcPct val="0"/>
              </a:spcAft>
            </a:pPr>
            <a:endParaRPr lang="en-US" altLang="en-US" sz="4800" b="1" dirty="0">
              <a:solidFill>
                <a:srgbClr val="0000CC"/>
              </a:solidFill>
              <a:latin typeface="Times New Roman" pitchFamily="18" charset="0"/>
              <a:cs typeface="Times New Roman" panose="02020603050405020304" pitchFamily="18" charset="0"/>
            </a:endParaRPr>
          </a:p>
        </p:txBody>
      </p:sp>
      <p:sp>
        <p:nvSpPr>
          <p:cNvPr id="16" name="TextBox 15"/>
          <p:cNvSpPr txBox="1"/>
          <p:nvPr/>
        </p:nvSpPr>
        <p:spPr>
          <a:xfrm>
            <a:off x="763588" y="457200"/>
            <a:ext cx="22100149" cy="830976"/>
          </a:xfrm>
          <a:prstGeom prst="rect">
            <a:avLst/>
          </a:prstGeom>
          <a:noFill/>
        </p:spPr>
        <p:txBody>
          <a:bodyPr wrap="square" lIns="91427" tIns="45712" rIns="91427" bIns="45712" rtlCol="0">
            <a:spAutoFit/>
          </a:bodyPr>
          <a:lstStyle/>
          <a:p>
            <a:pPr algn="ctr"/>
            <a:r>
              <a:rPr lang="en-US" sz="4800" b="1" dirty="0">
                <a:solidFill>
                  <a:srgbClr val="FF0000"/>
                </a:solidFill>
                <a:latin typeface="Times New Roman" pitchFamily="18" charset="0"/>
                <a:cs typeface="Times New Roman" panose="02020603050405020304" pitchFamily="18" charset="0"/>
              </a:rPr>
              <a:t>HÀM SỐ MŨ VÀ HÀM SỐ LOGARIT</a:t>
            </a:r>
            <a:endParaRPr lang="en-US" sz="4800" b="1" dirty="0">
              <a:solidFill>
                <a:srgbClr val="0000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4188598" y="8466451"/>
            <a:ext cx="9148089" cy="923330"/>
          </a:xfrm>
          <a:prstGeom prst="rect">
            <a:avLst/>
          </a:prstGeom>
        </p:spPr>
        <p:txBody>
          <a:bodyPr wrap="square" lIns="182889" tIns="91445" rIns="182889" bIns="91445">
            <a:spAutoFit/>
          </a:bodyPr>
          <a:lstStyle/>
          <a:p>
            <a:pPr marL="685834" indent="-685834">
              <a:buFont typeface="Wingdings" pitchFamily="2" charset="2"/>
              <a:buChar char="Ø"/>
            </a:pPr>
            <a:r>
              <a:rPr lang="en-US" sz="4800" dirty="0">
                <a:latin typeface="Times New Roman" pitchFamily="18" charset="0"/>
                <a:cs typeface="Times New Roman" pitchFamily="18" charset="0"/>
              </a:rPr>
              <a:t> </a:t>
            </a:r>
            <a:r>
              <a:rPr lang="en-US" sz="4800" b="1" dirty="0">
                <a:latin typeface="Times New Roman" pitchFamily="18" charset="0"/>
                <a:cs typeface="Times New Roman" pitchFamily="18" charset="0"/>
              </a:rPr>
              <a:t>Casio:</a:t>
            </a:r>
            <a:endParaRPr lang="en-US" sz="48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3827585" y="5215878"/>
                <a:ext cx="19018206" cy="1569640"/>
              </a:xfrm>
              <a:prstGeom prst="rect">
                <a:avLst/>
              </a:prstGeom>
            </p:spPr>
            <p:txBody>
              <a:bodyPr wrap="square" lIns="91427" tIns="45712" rIns="91427" bIns="45712">
                <a:spAutoFit/>
              </a:bodyPr>
              <a:lstStyle/>
              <a:p>
                <a:pPr marL="685834" indent="-685834">
                  <a:buFont typeface="Arial" pitchFamily="34" charset="0"/>
                  <a:buChar char="•"/>
                </a:pPr>
                <a:r>
                  <a:rPr lang="en-US" sz="4800" dirty="0">
                    <a:latin typeface="Times New Roman" pitchFamily="18" charset="0"/>
                    <a:cs typeface="Times New Roman" pitchFamily="18" charset="0"/>
                  </a:rPr>
                  <a:t>Nếu </a:t>
                </a:r>
                <a:r>
                  <a:rPr lang="en-US" sz="4800" dirty="0" err="1">
                    <a:latin typeface="Times New Roman" pitchFamily="18" charset="0"/>
                    <a:cs typeface="Times New Roman" pitchFamily="18" charset="0"/>
                  </a:rPr>
                  <a:t>là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hàm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số</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dạng</a:t>
                </a:r>
                <a:r>
                  <a:rPr lang="en-US" sz="4800" dirty="0">
                    <a:latin typeface="Times New Roman" pitchFamily="18" charset="0"/>
                    <a:cs typeface="Times New Roman" pitchFamily="18" charset="0"/>
                  </a:rPr>
                  <a:t> </a:t>
                </a:r>
                <a14:m>
                  <m:oMath xmlns:m="http://schemas.openxmlformats.org/officeDocument/2006/math">
                    <m:r>
                      <a:rPr lang="en-US" sz="4800" i="1">
                        <a:latin typeface="Cambria Math"/>
                      </a:rPr>
                      <m:t>𝑦</m:t>
                    </m:r>
                    <m:r>
                      <a:rPr lang="en-US" sz="4800" i="1">
                        <a:latin typeface="Cambria Math"/>
                      </a:rPr>
                      <m:t>=</m:t>
                    </m:r>
                    <m:sSup>
                      <m:sSupPr>
                        <m:ctrlPr>
                          <a:rPr lang="en-US" sz="4800" i="1">
                            <a:latin typeface="Cambria Math" panose="02040503050406030204" pitchFamily="18" charset="0"/>
                          </a:rPr>
                        </m:ctrlPr>
                      </m:sSupPr>
                      <m:e>
                        <m:r>
                          <a:rPr lang="en-US" sz="4800" i="1">
                            <a:latin typeface="Cambria Math"/>
                          </a:rPr>
                          <m:t>𝑎</m:t>
                        </m:r>
                      </m:e>
                      <m:sup>
                        <m:r>
                          <a:rPr lang="en-US" sz="4800" i="1">
                            <a:latin typeface="Cambria Math"/>
                          </a:rPr>
                          <m:t>𝑥</m:t>
                        </m:r>
                      </m:sup>
                    </m:sSup>
                  </m:oMath>
                </a14:m>
                <a:r>
                  <a:rPr lang="en-US" sz="4800" dirty="0">
                    <a:latin typeface="Times New Roman" pitchFamily="18" charset="0"/>
                    <a:cs typeface="Times New Roman" pitchFamily="18" charset="0"/>
                  </a:rPr>
                  <a:t>; </a:t>
                </a:r>
                <a14:m>
                  <m:oMath xmlns:m="http://schemas.openxmlformats.org/officeDocument/2006/math">
                    <m:r>
                      <a:rPr lang="en-US" sz="4800" i="1">
                        <a:latin typeface="Cambria Math"/>
                      </a:rPr>
                      <m:t>𝑦</m:t>
                    </m:r>
                    <m:r>
                      <a:rPr lang="en-US" sz="4800" i="1">
                        <a:latin typeface="Cambria Math"/>
                      </a:rPr>
                      <m:t>=</m:t>
                    </m:r>
                    <m:func>
                      <m:funcPr>
                        <m:ctrlPr>
                          <a:rPr lang="en-US" sz="4800" i="1">
                            <a:latin typeface="Cambria Math" panose="02040503050406030204" pitchFamily="18" charset="0"/>
                          </a:rPr>
                        </m:ctrlPr>
                      </m:funcPr>
                      <m:fName>
                        <m:sSub>
                          <m:sSubPr>
                            <m:ctrlPr>
                              <a:rPr lang="en-US" sz="4800" i="1">
                                <a:latin typeface="Cambria Math" panose="02040503050406030204" pitchFamily="18" charset="0"/>
                              </a:rPr>
                            </m:ctrlPr>
                          </m:sSubPr>
                          <m:e>
                            <m:r>
                              <a:rPr lang="en-US" sz="4800" i="1">
                                <a:latin typeface="Cambria Math"/>
                              </a:rPr>
                              <m:t>𝑙𝑜𝑔</m:t>
                            </m:r>
                          </m:e>
                          <m:sub>
                            <m:r>
                              <a:rPr lang="en-US" sz="4800" i="1">
                                <a:latin typeface="Cambria Math"/>
                              </a:rPr>
                              <m:t>𝑎</m:t>
                            </m:r>
                          </m:sub>
                        </m:sSub>
                      </m:fName>
                      <m:e>
                        <m:r>
                          <a:rPr lang="en-US" sz="4800" i="1">
                            <a:latin typeface="Cambria Math"/>
                          </a:rPr>
                          <m:t>𝑥</m:t>
                        </m:r>
                      </m:e>
                    </m:func>
                  </m:oMath>
                </a14:m>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thì</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dựa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vào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cơ</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số</a:t>
                </a:r>
                <a:r>
                  <a:rPr lang="en-US" sz="4800" dirty="0">
                    <a:latin typeface="Times New Roman" pitchFamily="18" charset="0"/>
                    <a:cs typeface="Times New Roman" pitchFamily="18" charset="0"/>
                  </a:rPr>
                  <a:t> a </a:t>
                </a:r>
                <a:r>
                  <a:rPr lang="en-US" sz="4800" dirty="0" err="1">
                    <a:latin typeface="Times New Roman" pitchFamily="18" charset="0"/>
                    <a:cs typeface="Times New Roman" pitchFamily="18" charset="0"/>
                  </a:rPr>
                  <a:t>để</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xác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định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tính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đơn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điệu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hàm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số</a:t>
                </a:r>
                <a:r>
                  <a:rPr lang="en-US" sz="4800" dirty="0">
                    <a:latin typeface="Times New Roman" pitchFamily="18" charset="0"/>
                    <a:cs typeface="Times New Roman" pitchFamily="18" charset="0"/>
                  </a:rPr>
                  <a:t>.</a:t>
                </a:r>
              </a:p>
            </p:txBody>
          </p:sp>
        </mc:Choice>
        <mc:Fallback xmlns="">
          <p:sp>
            <p:nvSpPr>
              <p:cNvPr id="17" name="Rectangle 16"/>
              <p:cNvSpPr>
                <a:spLocks noRot="1" noChangeAspect="1" noMove="1" noResize="1" noEditPoints="1" noAdjustHandles="1" noChangeArrowheads="1" noChangeShapeType="1" noTextEdit="1"/>
              </p:cNvSpPr>
              <p:nvPr/>
            </p:nvSpPr>
            <p:spPr>
              <a:xfrm>
                <a:off x="3827585" y="5215878"/>
                <a:ext cx="19018206" cy="1569640"/>
              </a:xfrm>
              <a:prstGeom prst="rect">
                <a:avLst/>
              </a:prstGeom>
              <a:blipFill rotWithShape="1">
                <a:blip r:embed="rId2"/>
                <a:stretch>
                  <a:fillRect l="-1346" t="-8560" b="-20233"/>
                </a:stretch>
              </a:blipFill>
            </p:spPr>
            <p:txBody>
              <a:bodyPr/>
              <a:lstStyle/>
              <a:p>
                <a:r>
                  <a:rPr lang="en-US">
                    <a:noFill/>
                  </a:rPr>
                  <a:t> </a:t>
                </a:r>
              </a:p>
            </p:txBody>
          </p:sp>
        </mc:Fallback>
      </mc:AlternateContent>
    </p:spTree>
    <p:extLst>
      <p:ext uri="{BB962C8B-B14F-4D97-AF65-F5344CB8AC3E}">
        <p14:creationId xmlns:p14="http://schemas.microsoft.com/office/powerpoint/2010/main" val="47141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21"/>
                                        </p:tgtEl>
                                        <p:attrNameLst>
                                          <p:attrName>style.visibility</p:attrName>
                                        </p:attrNameLst>
                                      </p:cBhvr>
                                      <p:to>
                                        <p:strVal val="visible"/>
                                      </p:to>
                                    </p:set>
                                    <p:animEffect transition="in" filter="wipe(left)">
                                      <p:cBhvr>
                                        <p:cTn id="12" dur="10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50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left)">
                                      <p:cBhvr>
                                        <p:cTn id="22" dur="10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500"/>
                                  </p:stCondLst>
                                  <p:childTnLst>
                                    <p:set>
                                      <p:cBhvr>
                                        <p:cTn id="26" dur="1" fill="hold">
                                          <p:stCondLst>
                                            <p:cond delay="0"/>
                                          </p:stCondLst>
                                        </p:cTn>
                                        <p:tgtEl>
                                          <p:spTgt spid="109">
                                            <p:txEl>
                                              <p:pRg st="0" end="0"/>
                                            </p:txEl>
                                          </p:spTgt>
                                        </p:tgtEl>
                                        <p:attrNameLst>
                                          <p:attrName>style.visibility</p:attrName>
                                        </p:attrNameLst>
                                      </p:cBhvr>
                                      <p:to>
                                        <p:strVal val="visible"/>
                                      </p:to>
                                    </p:set>
                                    <p:animEffect transition="in" filter="wipe(left)">
                                      <p:cBhvr>
                                        <p:cTn id="27" dur="1000"/>
                                        <p:tgtEl>
                                          <p:spTgt spid="10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50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1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500"/>
                                  </p:stCondLst>
                                  <p:childTnLst>
                                    <p:set>
                                      <p:cBhvr>
                                        <p:cTn id="36" dur="1" fill="hold">
                                          <p:stCondLst>
                                            <p:cond delay="0"/>
                                          </p:stCondLst>
                                        </p:cTn>
                                        <p:tgtEl>
                                          <p:spTgt spid="111"/>
                                        </p:tgtEl>
                                        <p:attrNameLst>
                                          <p:attrName>style.visibility</p:attrName>
                                        </p:attrNameLst>
                                      </p:cBhvr>
                                      <p:to>
                                        <p:strVal val="visible"/>
                                      </p:to>
                                    </p:set>
                                    <p:animEffect transition="in" filter="wipe(left)">
                                      <p:cBhvr>
                                        <p:cTn id="37"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11" grpId="0"/>
      <p:bldP spid="14"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Rounded Rectangle 24"/>
          <p:cNvGrpSpPr>
            <a:grpSpLocks/>
          </p:cNvGrpSpPr>
          <p:nvPr/>
        </p:nvGrpSpPr>
        <p:grpSpPr bwMode="auto">
          <a:xfrm>
            <a:off x="384125" y="228600"/>
            <a:ext cx="23736384" cy="1435100"/>
            <a:chOff x="475488" y="280416"/>
            <a:chExt cx="23737824" cy="2871216"/>
          </a:xfrm>
        </p:grpSpPr>
        <p:pic>
          <p:nvPicPr>
            <p:cNvPr id="15424" name="Rounded Rectangle 2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88" y="280416"/>
              <a:ext cx="23737824" cy="287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5" name="Text Box 20"/>
            <p:cNvSpPr txBox="1">
              <a:spLocks noChangeArrowheads="1"/>
            </p:cNvSpPr>
            <p:nvPr/>
          </p:nvSpPr>
          <p:spPr bwMode="auto">
            <a:xfrm>
              <a:off x="563103" y="368982"/>
              <a:ext cx="23503145" cy="2635220"/>
            </a:xfrm>
            <a:prstGeom prst="rect">
              <a:avLst/>
            </a:prstGeom>
            <a:solidFill>
              <a:schemeClr val="bg1"/>
            </a:solidFill>
            <a:ln w="9525">
              <a:solidFill>
                <a:srgbClr val="808000"/>
              </a:solidFill>
              <a:miter lim="800000"/>
              <a:headEnd/>
              <a:tailEnd/>
            </a:ln>
          </p:spPr>
          <p:txBody>
            <a:bodyPr anchor="ctr"/>
            <a:lstStyle>
              <a:lvl1pPr defTabSz="4354513">
                <a:defRPr sz="4300">
                  <a:solidFill>
                    <a:schemeClr val="tx1"/>
                  </a:solidFill>
                  <a:latin typeface="Calibri" pitchFamily="34" charset="0"/>
                </a:defRPr>
              </a:lvl1pPr>
              <a:lvl2pPr marL="742950" indent="-285750" defTabSz="4354513">
                <a:defRPr sz="4300">
                  <a:solidFill>
                    <a:schemeClr val="tx1"/>
                  </a:solidFill>
                  <a:latin typeface="Calibri" pitchFamily="34" charset="0"/>
                </a:defRPr>
              </a:lvl2pPr>
              <a:lvl3pPr marL="1143000" indent="-228600" defTabSz="4354513">
                <a:defRPr sz="4300">
                  <a:solidFill>
                    <a:schemeClr val="tx1"/>
                  </a:solidFill>
                  <a:latin typeface="Calibri" pitchFamily="34" charset="0"/>
                </a:defRPr>
              </a:lvl3pPr>
              <a:lvl4pPr marL="1600200" indent="-228600" defTabSz="4354513">
                <a:defRPr sz="4300">
                  <a:solidFill>
                    <a:schemeClr val="tx1"/>
                  </a:solidFill>
                  <a:latin typeface="Calibri" pitchFamily="34" charset="0"/>
                </a:defRPr>
              </a:lvl4pPr>
              <a:lvl5pPr marL="2057400" indent="-228600" defTabSz="4354513">
                <a:defRPr sz="4300">
                  <a:solidFill>
                    <a:schemeClr val="tx1"/>
                  </a:solidFill>
                  <a:latin typeface="Calibri" pitchFamily="34" charset="0"/>
                </a:defRPr>
              </a:lvl5pPr>
              <a:lvl6pPr marL="2514600" indent="-228600" defTabSz="4354513" eaLnBrk="0" fontAlgn="base" hangingPunct="0">
                <a:spcBef>
                  <a:spcPct val="0"/>
                </a:spcBef>
                <a:spcAft>
                  <a:spcPct val="0"/>
                </a:spcAft>
                <a:defRPr sz="4300">
                  <a:solidFill>
                    <a:schemeClr val="tx1"/>
                  </a:solidFill>
                  <a:latin typeface="Calibri" pitchFamily="34" charset="0"/>
                </a:defRPr>
              </a:lvl6pPr>
              <a:lvl7pPr marL="2971800" indent="-228600" defTabSz="4354513" eaLnBrk="0" fontAlgn="base" hangingPunct="0">
                <a:spcBef>
                  <a:spcPct val="0"/>
                </a:spcBef>
                <a:spcAft>
                  <a:spcPct val="0"/>
                </a:spcAft>
                <a:defRPr sz="4300">
                  <a:solidFill>
                    <a:schemeClr val="tx1"/>
                  </a:solidFill>
                  <a:latin typeface="Calibri" pitchFamily="34" charset="0"/>
                </a:defRPr>
              </a:lvl7pPr>
              <a:lvl8pPr marL="3429000" indent="-228600" defTabSz="4354513" eaLnBrk="0" fontAlgn="base" hangingPunct="0">
                <a:spcBef>
                  <a:spcPct val="0"/>
                </a:spcBef>
                <a:spcAft>
                  <a:spcPct val="0"/>
                </a:spcAft>
                <a:defRPr sz="4300">
                  <a:solidFill>
                    <a:schemeClr val="tx1"/>
                  </a:solidFill>
                  <a:latin typeface="Calibri" pitchFamily="34" charset="0"/>
                </a:defRPr>
              </a:lvl8pPr>
              <a:lvl9pPr marL="3886200" indent="-228600" defTabSz="435451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6400">
                <a:solidFill>
                  <a:srgbClr val="FFFFFF"/>
                </a:solidFill>
              </a:endParaRPr>
            </a:p>
          </p:txBody>
        </p:sp>
      </p:grpSp>
      <p:grpSp>
        <p:nvGrpSpPr>
          <p:cNvPr id="15363" name="Group 25"/>
          <p:cNvGrpSpPr>
            <a:grpSpLocks/>
          </p:cNvGrpSpPr>
          <p:nvPr/>
        </p:nvGrpSpPr>
        <p:grpSpPr bwMode="auto">
          <a:xfrm>
            <a:off x="238095" y="231776"/>
            <a:ext cx="3576172" cy="1401764"/>
            <a:chOff x="534987" y="1647866"/>
            <a:chExt cx="3505200" cy="1176337"/>
          </a:xfrm>
        </p:grpSpPr>
        <p:sp>
          <p:nvSpPr>
            <p:cNvPr id="27" name="Isosceles Triangle 44"/>
            <p:cNvSpPr/>
            <p:nvPr/>
          </p:nvSpPr>
          <p:spPr bwMode="auto">
            <a:xfrm rot="5400000" flipV="1">
              <a:off x="534544" y="2602838"/>
              <a:ext cx="226475" cy="216256"/>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sp>
          <p:nvSpPr>
            <p:cNvPr id="28" name="Pentagon 27"/>
            <p:cNvSpPr/>
            <p:nvPr/>
          </p:nvSpPr>
          <p:spPr bwMode="auto">
            <a:xfrm>
              <a:off x="534987" y="1647866"/>
              <a:ext cx="3505200" cy="955191"/>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15423" name="TextBox 13"/>
            <p:cNvSpPr txBox="1">
              <a:spLocks noChangeArrowheads="1"/>
            </p:cNvSpPr>
            <p:nvPr/>
          </p:nvSpPr>
          <p:spPr bwMode="auto">
            <a:xfrm>
              <a:off x="1417894" y="1653195"/>
              <a:ext cx="2509505" cy="8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36</a:t>
              </a:r>
            </a:p>
          </p:txBody>
        </p:sp>
      </p:grpSp>
      <p:grpSp>
        <p:nvGrpSpPr>
          <p:cNvPr id="23640" name="Group 88"/>
          <p:cNvGrpSpPr>
            <a:grpSpLocks/>
          </p:cNvGrpSpPr>
          <p:nvPr/>
        </p:nvGrpSpPr>
        <p:grpSpPr bwMode="auto">
          <a:xfrm>
            <a:off x="443628" y="1770816"/>
            <a:ext cx="23626862" cy="1285876"/>
            <a:chOff x="276" y="2166"/>
            <a:chExt cx="14885" cy="810"/>
          </a:xfrm>
        </p:grpSpPr>
        <p:grpSp>
          <p:nvGrpSpPr>
            <p:cNvPr id="15388" name="Group 32"/>
            <p:cNvGrpSpPr>
              <a:grpSpLocks/>
            </p:cNvGrpSpPr>
            <p:nvPr/>
          </p:nvGrpSpPr>
          <p:grpSpPr bwMode="auto">
            <a:xfrm>
              <a:off x="276" y="2166"/>
              <a:ext cx="14885" cy="810"/>
              <a:chOff x="276" y="2097"/>
              <a:chExt cx="14885" cy="810"/>
            </a:xfrm>
          </p:grpSpPr>
          <p:sp>
            <p:nvSpPr>
              <p:cNvPr id="51" name="Rectangle 50"/>
              <p:cNvSpPr/>
              <p:nvPr/>
            </p:nvSpPr>
            <p:spPr>
              <a:xfrm>
                <a:off x="4458"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2" name="Oval 51"/>
              <p:cNvSpPr/>
              <p:nvPr/>
            </p:nvSpPr>
            <p:spPr>
              <a:xfrm>
                <a:off x="4092"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B</a:t>
                </a:r>
                <a:endParaRPr lang="en-US" sz="6400" dirty="0"/>
              </a:p>
            </p:txBody>
          </p:sp>
          <p:sp>
            <p:nvSpPr>
              <p:cNvPr id="54" name="Rectangle 53"/>
              <p:cNvSpPr/>
              <p:nvPr/>
            </p:nvSpPr>
            <p:spPr>
              <a:xfrm>
                <a:off x="670"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5" name="Oval 54"/>
              <p:cNvSpPr/>
              <p:nvPr/>
            </p:nvSpPr>
            <p:spPr>
              <a:xfrm>
                <a:off x="304"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A</a:t>
                </a:r>
                <a:endParaRPr lang="en-US" sz="6400" dirty="0"/>
              </a:p>
            </p:txBody>
          </p:sp>
          <p:sp>
            <p:nvSpPr>
              <p:cNvPr id="57" name="Rectangle 56"/>
              <p:cNvSpPr/>
              <p:nvPr/>
            </p:nvSpPr>
            <p:spPr>
              <a:xfrm>
                <a:off x="8246" y="2114"/>
                <a:ext cx="3111"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8" name="Oval 57"/>
              <p:cNvSpPr/>
              <p:nvPr/>
            </p:nvSpPr>
            <p:spPr>
              <a:xfrm>
                <a:off x="7881" y="2188"/>
                <a:ext cx="685"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C</a:t>
                </a:r>
                <a:endParaRPr lang="en-US" sz="6400" dirty="0"/>
              </a:p>
            </p:txBody>
          </p:sp>
          <p:sp>
            <p:nvSpPr>
              <p:cNvPr id="60" name="Rectangle 59"/>
              <p:cNvSpPr/>
              <p:nvPr/>
            </p:nvSpPr>
            <p:spPr>
              <a:xfrm>
                <a:off x="12035"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61" name="Oval 60"/>
              <p:cNvSpPr/>
              <p:nvPr/>
            </p:nvSpPr>
            <p:spPr>
              <a:xfrm>
                <a:off x="11668" y="2188"/>
                <a:ext cx="687"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D</a:t>
                </a:r>
                <a:endParaRPr lang="en-US" sz="6400" dirty="0"/>
              </a:p>
            </p:txBody>
          </p:sp>
        </p:grpSp>
        <p:graphicFrame>
          <p:nvGraphicFramePr>
            <p:cNvPr id="15389" name="Object 57"/>
            <p:cNvGraphicFramePr>
              <a:graphicFrameLocks noChangeAspect="1"/>
            </p:cNvGraphicFramePr>
            <p:nvPr/>
          </p:nvGraphicFramePr>
          <p:xfrm>
            <a:off x="1157" y="2312"/>
            <a:ext cx="2224" cy="568"/>
          </p:xfrm>
          <a:graphic>
            <a:graphicData uri="http://schemas.openxmlformats.org/presentationml/2006/ole">
              <mc:AlternateContent xmlns:mc="http://schemas.openxmlformats.org/markup-compatibility/2006">
                <mc:Choice xmlns:v="urn:schemas-microsoft-com:vml" Requires="v">
                  <p:oleObj spid="_x0000_s2118" name="Equation" r:id="rId4" imgW="3530600" imgH="901700" progId="Equation.DSMT4">
                    <p:embed/>
                  </p:oleObj>
                </mc:Choice>
                <mc:Fallback>
                  <p:oleObj name="Equation" r:id="rId4" imgW="3530600" imgH="901700" progId="Equation.DSMT4">
                    <p:embed/>
                    <p:pic>
                      <p:nvPicPr>
                        <p:cNvPr id="15389" name="Object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7" y="2312"/>
                          <a:ext cx="2224" cy="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90" name="Object 64"/>
            <p:cNvGraphicFramePr>
              <a:graphicFrameLocks noChangeAspect="1"/>
            </p:cNvGraphicFramePr>
            <p:nvPr/>
          </p:nvGraphicFramePr>
          <p:xfrm>
            <a:off x="8793" y="2304"/>
            <a:ext cx="2248" cy="568"/>
          </p:xfrm>
          <a:graphic>
            <a:graphicData uri="http://schemas.openxmlformats.org/presentationml/2006/ole">
              <mc:AlternateContent xmlns:mc="http://schemas.openxmlformats.org/markup-compatibility/2006">
                <mc:Choice xmlns:v="urn:schemas-microsoft-com:vml" Requires="v">
                  <p:oleObj spid="_x0000_s2119" name="Equation" r:id="rId6" imgW="3568700" imgH="901700" progId="Equation.DSMT4">
                    <p:embed/>
                  </p:oleObj>
                </mc:Choice>
                <mc:Fallback>
                  <p:oleObj name="Equation" r:id="rId6" imgW="3568700" imgH="901700" progId="Equation.DSMT4">
                    <p:embed/>
                    <p:pic>
                      <p:nvPicPr>
                        <p:cNvPr id="15390" name="Object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93" y="2304"/>
                          <a:ext cx="2248" cy="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91" name="Object 65"/>
            <p:cNvGraphicFramePr>
              <a:graphicFrameLocks noChangeAspect="1"/>
            </p:cNvGraphicFramePr>
            <p:nvPr/>
          </p:nvGraphicFramePr>
          <p:xfrm>
            <a:off x="5125" y="2304"/>
            <a:ext cx="1984" cy="568"/>
          </p:xfrm>
          <a:graphic>
            <a:graphicData uri="http://schemas.openxmlformats.org/presentationml/2006/ole">
              <mc:AlternateContent xmlns:mc="http://schemas.openxmlformats.org/markup-compatibility/2006">
                <mc:Choice xmlns:v="urn:schemas-microsoft-com:vml" Requires="v">
                  <p:oleObj spid="_x0000_s2120" name="Equation" r:id="rId8" imgW="3149600" imgH="901700" progId="Equation.DSMT4">
                    <p:embed/>
                  </p:oleObj>
                </mc:Choice>
                <mc:Fallback>
                  <p:oleObj name="Equation" r:id="rId8" imgW="3149600" imgH="901700" progId="Equation.DSMT4">
                    <p:embed/>
                    <p:pic>
                      <p:nvPicPr>
                        <p:cNvPr id="15391" name="Object 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5" y="2304"/>
                          <a:ext cx="1984" cy="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92" name="Object 66"/>
            <p:cNvGraphicFramePr>
              <a:graphicFrameLocks noChangeAspect="1"/>
            </p:cNvGraphicFramePr>
            <p:nvPr/>
          </p:nvGraphicFramePr>
          <p:xfrm>
            <a:off x="12725" y="2288"/>
            <a:ext cx="1856" cy="568"/>
          </p:xfrm>
          <a:graphic>
            <a:graphicData uri="http://schemas.openxmlformats.org/presentationml/2006/ole">
              <mc:AlternateContent xmlns:mc="http://schemas.openxmlformats.org/markup-compatibility/2006">
                <mc:Choice xmlns:v="urn:schemas-microsoft-com:vml" Requires="v">
                  <p:oleObj spid="_x0000_s2121" name="Equation" r:id="rId10" imgW="2946400" imgH="901700" progId="Equation.DSMT4">
                    <p:embed/>
                  </p:oleObj>
                </mc:Choice>
                <mc:Fallback>
                  <p:oleObj name="Equation" r:id="rId10" imgW="2946400" imgH="901700" progId="Equation.DSMT4">
                    <p:embed/>
                    <p:pic>
                      <p:nvPicPr>
                        <p:cNvPr id="15392" name="Object 6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725" y="2288"/>
                          <a:ext cx="1856" cy="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89" name="Group 88"/>
          <p:cNvGrpSpPr>
            <a:grpSpLocks/>
          </p:cNvGrpSpPr>
          <p:nvPr/>
        </p:nvGrpSpPr>
        <p:grpSpPr bwMode="auto">
          <a:xfrm>
            <a:off x="1588" y="3104587"/>
            <a:ext cx="24233518" cy="10350155"/>
            <a:chOff x="184495" y="3636275"/>
            <a:chExt cx="11834900" cy="3558303"/>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a:p>
          </p:txBody>
        </p:sp>
        <p:grpSp>
          <p:nvGrpSpPr>
            <p:cNvPr id="15379" name="Group 5"/>
            <p:cNvGrpSpPr>
              <a:grpSpLocks/>
            </p:cNvGrpSpPr>
            <p:nvPr/>
          </p:nvGrpSpPr>
          <p:grpSpPr bwMode="auto">
            <a:xfrm>
              <a:off x="184495" y="3636275"/>
              <a:ext cx="2375492" cy="517588"/>
              <a:chOff x="1238940" y="6239450"/>
              <a:chExt cx="4656824" cy="940433"/>
            </a:xfrm>
          </p:grpSpPr>
          <p:grpSp>
            <p:nvGrpSpPr>
              <p:cNvPr id="15380" name="Freeform 20"/>
              <p:cNvGrpSpPr>
                <a:grpSpLocks/>
              </p:cNvGrpSpPr>
              <p:nvPr/>
            </p:nvGrpSpPr>
            <p:grpSpPr bwMode="auto">
              <a:xfrm>
                <a:off x="1773423" y="6299330"/>
                <a:ext cx="4122341" cy="880553"/>
                <a:chOff x="914400" y="6589776"/>
                <a:chExt cx="4206240" cy="969264"/>
              </a:xfrm>
            </p:grpSpPr>
            <p:pic>
              <p:nvPicPr>
                <p:cNvPr id="15386" name="Freeform 20"/>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4400" y="6589776"/>
                  <a:ext cx="4206240" cy="9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7" name="Text Box 76"/>
                <p:cNvSpPr txBox="1">
                  <a:spLocks noChangeArrowheads="1"/>
                </p:cNvSpPr>
                <p:nvPr/>
              </p:nvSpPr>
              <p:spPr bwMode="auto">
                <a:xfrm rot="5400000">
                  <a:off x="2581284" y="5016543"/>
                  <a:ext cx="867585" cy="415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a:p>
              </p:txBody>
            </p:sp>
          </p:grpSp>
          <p:sp>
            <p:nvSpPr>
              <p:cNvPr id="15381" name="TextBox 7"/>
              <p:cNvSpPr txBox="1">
                <a:spLocks noChangeArrowheads="1"/>
              </p:cNvSpPr>
              <p:nvPr/>
            </p:nvSpPr>
            <p:spPr bwMode="auto">
              <a:xfrm>
                <a:off x="2187051" y="6239450"/>
                <a:ext cx="2572437"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r>
                  <a:rPr lang="vi-VN" sz="6000" dirty="0">
                    <a:solidFill>
                      <a:srgbClr val="FF0000"/>
                    </a:solidFill>
                    <a:latin typeface="Tahoma" pitchFamily="34" charset="0"/>
                    <a:cs typeface="Tahoma" pitchFamily="34" charset="0"/>
                  </a:rPr>
                  <a:t>Lời Giải</a:t>
                </a:r>
                <a:endParaRPr lang="en-US" sz="6000" dirty="0">
                  <a:solidFill>
                    <a:srgbClr val="FF0000"/>
                  </a:solidFill>
                  <a:latin typeface="Tahoma" pitchFamily="34" charset="0"/>
                  <a:cs typeface="Tahoma" pitchFamily="34" charset="0"/>
                </a:endParaRPr>
              </a:p>
            </p:txBody>
          </p:sp>
          <p:grpSp>
            <p:nvGrpSpPr>
              <p:cNvPr id="15382" name="Round Diagonal Corner Rectangle 8"/>
              <p:cNvGrpSpPr>
                <a:grpSpLocks/>
              </p:cNvGrpSpPr>
              <p:nvPr/>
            </p:nvGrpSpPr>
            <p:grpSpPr bwMode="auto">
              <a:xfrm>
                <a:off x="1253650" y="6310406"/>
                <a:ext cx="902135" cy="869477"/>
                <a:chOff x="384048" y="6601968"/>
                <a:chExt cx="920496" cy="957072"/>
              </a:xfrm>
            </p:grpSpPr>
            <p:pic>
              <p:nvPicPr>
                <p:cNvPr id="15384" name="Round Diagonal Corner Rectangle 8"/>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4048" y="6601968"/>
                  <a:ext cx="920496" cy="95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5" name="Text Box 80"/>
                <p:cNvSpPr txBox="1">
                  <a:spLocks noChangeArrowheads="1"/>
                </p:cNvSpPr>
                <p:nvPr/>
              </p:nvSpPr>
              <p:spPr bwMode="auto">
                <a:xfrm rot="10800000">
                  <a:off x="448913" y="6667037"/>
                  <a:ext cx="784879" cy="81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6400">
                    <a:solidFill>
                      <a:srgbClr val="FFFFFF"/>
                    </a:solidFill>
                  </a:endParaRPr>
                </a:p>
              </p:txBody>
            </p:sp>
          </p:grpSp>
          <p:sp>
            <p:nvSpPr>
              <p:cNvPr id="15383" name="Freeform 9"/>
              <p:cNvSpPr>
                <a:spLocks noEditPoints="1"/>
              </p:cNvSpPr>
              <p:nvPr/>
            </p:nvSpPr>
            <p:spPr bwMode="auto">
              <a:xfrm>
                <a:off x="1238940" y="6378165"/>
                <a:ext cx="709956" cy="726998"/>
              </a:xfrm>
              <a:custGeom>
                <a:avLst/>
                <a:gdLst>
                  <a:gd name="T0" fmla="*/ 1908546957 w 145"/>
                  <a:gd name="T1" fmla="*/ 1013499250 h 197"/>
                  <a:gd name="T2" fmla="*/ 1017892212 w 145"/>
                  <a:gd name="T3" fmla="*/ 1900313439 h 197"/>
                  <a:gd name="T4" fmla="*/ 127237466 w 145"/>
                  <a:gd name="T5" fmla="*/ 1013499250 h 197"/>
                  <a:gd name="T6" fmla="*/ 1017892212 w 145"/>
                  <a:gd name="T7" fmla="*/ 126688813 h 197"/>
                  <a:gd name="T8" fmla="*/ 1625800792 w 145"/>
                  <a:gd name="T9" fmla="*/ 365985736 h 197"/>
                  <a:gd name="T10" fmla="*/ 848242257 w 145"/>
                  <a:gd name="T11" fmla="*/ 1154265015 h 197"/>
                  <a:gd name="T12" fmla="*/ 424121128 w 145"/>
                  <a:gd name="T13" fmla="*/ 844583334 h 197"/>
                  <a:gd name="T14" fmla="*/ 282746166 w 145"/>
                  <a:gd name="T15" fmla="*/ 957195195 h 197"/>
                  <a:gd name="T16" fmla="*/ 862379753 w 145"/>
                  <a:gd name="T17" fmla="*/ 1773624626 h 197"/>
                  <a:gd name="T18" fmla="*/ 1738900762 w 145"/>
                  <a:gd name="T19" fmla="*/ 492674549 h 197"/>
                  <a:gd name="T20" fmla="*/ 1908546957 w 145"/>
                  <a:gd name="T21" fmla="*/ 1013499250 h 197"/>
                  <a:gd name="T22" fmla="*/ 2049921920 w 145"/>
                  <a:gd name="T23" fmla="*/ 168915916 h 197"/>
                  <a:gd name="T24" fmla="*/ 1908546957 w 145"/>
                  <a:gd name="T25" fmla="*/ 168915916 h 197"/>
                  <a:gd name="T26" fmla="*/ 1738900762 w 145"/>
                  <a:gd name="T27" fmla="*/ 295604730 h 197"/>
                  <a:gd name="T28" fmla="*/ 1017892212 w 145"/>
                  <a:gd name="T29" fmla="*/ 0 h 197"/>
                  <a:gd name="T30" fmla="*/ 0 w 145"/>
                  <a:gd name="T31" fmla="*/ 1013499250 h 197"/>
                  <a:gd name="T32" fmla="*/ 424121128 w 145"/>
                  <a:gd name="T33" fmla="*/ 1844009384 h 197"/>
                  <a:gd name="T34" fmla="*/ 98962474 w 145"/>
                  <a:gd name="T35" fmla="*/ 2147483647 h 197"/>
                  <a:gd name="T36" fmla="*/ 183787452 w 145"/>
                  <a:gd name="T37" fmla="*/ 2147483647 h 197"/>
                  <a:gd name="T38" fmla="*/ 452396121 w 145"/>
                  <a:gd name="T39" fmla="*/ 2147483647 h 197"/>
                  <a:gd name="T40" fmla="*/ 721008550 w 145"/>
                  <a:gd name="T41" fmla="*/ 1984771397 h 197"/>
                  <a:gd name="T42" fmla="*/ 721008550 w 145"/>
                  <a:gd name="T43" fmla="*/ 1984771397 h 197"/>
                  <a:gd name="T44" fmla="*/ 1017892212 w 145"/>
                  <a:gd name="T45" fmla="*/ 2041079204 h 197"/>
                  <a:gd name="T46" fmla="*/ 2049921920 w 145"/>
                  <a:gd name="T47" fmla="*/ 1013499250 h 197"/>
                  <a:gd name="T48" fmla="*/ 1823721980 w 145"/>
                  <a:gd name="T49" fmla="*/ 394139639 h 197"/>
                  <a:gd name="T50" fmla="*/ 2049921920 w 145"/>
                  <a:gd name="T51" fmla="*/ 168915916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600"/>
              </a:p>
            </p:txBody>
          </p:sp>
        </p:grpSp>
      </p:grpSp>
      <mc:AlternateContent xmlns:mc="http://schemas.openxmlformats.org/markup-compatibility/2006" xmlns:a14="http://schemas.microsoft.com/office/drawing/2010/main">
        <mc:Choice Requires="a14">
          <p:sp>
            <p:nvSpPr>
              <p:cNvPr id="3" name="TextBox 2"/>
              <p:cNvSpPr txBox="1"/>
              <p:nvPr/>
            </p:nvSpPr>
            <p:spPr>
              <a:xfrm>
                <a:off x="3930133" y="4543750"/>
                <a:ext cx="17885844" cy="2178225"/>
              </a:xfrm>
              <a:prstGeom prst="rect">
                <a:avLst/>
              </a:prstGeom>
              <a:noFill/>
            </p:spPr>
            <p:txBody>
              <a:bodyPr wrap="square" rtlCol="0">
                <a:spAutoFit/>
              </a:bodyPr>
              <a:lstStyle/>
              <a:p>
                <a14:m>
                  <m:oMath xmlns:m="http://schemas.openxmlformats.org/officeDocument/2006/math">
                    <m:r>
                      <a:rPr lang="en-US" sz="6000" i="1">
                        <a:latin typeface="Cambria Math"/>
                        <a:ea typeface="Cambria Math"/>
                        <a:cs typeface="Times New Roman" pitchFamily="18" charset="0"/>
                      </a:rPr>
                      <m:t>∎</m:t>
                    </m:r>
                  </m:oMath>
                </a14:m>
                <a:r>
                  <a:rPr lang="en-US" sz="6000" b="1" dirty="0" err="1">
                    <a:latin typeface="+mj-lt"/>
                    <a:cs typeface="Times New Roman" pitchFamily="18" charset="0"/>
                  </a:rPr>
                  <a:t>Cách</a:t>
                </a:r>
                <a:r>
                  <a:rPr lang="en-US" sz="6000" b="1" dirty="0">
                    <a:latin typeface="+mj-lt"/>
                    <a:cs typeface="Times New Roman" pitchFamily="18" charset="0"/>
                  </a:rPr>
                  <a:t> 1:</a:t>
                </a:r>
                <a14:m>
                  <m:oMath xmlns:m="http://schemas.openxmlformats.org/officeDocument/2006/math">
                    <m:r>
                      <a:rPr lang="en-US" sz="5600" b="1">
                        <a:solidFill>
                          <a:prstClr val="black"/>
                        </a:solidFill>
                        <a:latin typeface="Cambria Math"/>
                        <a:ea typeface="Times New Roman" panose="02020603050405020304" pitchFamily="18" charset="0"/>
                      </a:rPr>
                      <m:t> </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32</m:t>
                        </m:r>
                        <m:r>
                          <a:rPr lang="en-US" sz="5600" i="1">
                            <a:solidFill>
                              <a:prstClr val="black"/>
                            </a:solidFill>
                            <a:latin typeface="Cambria Math" panose="02040503050406030204" pitchFamily="18" charset="0"/>
                            <a:ea typeface="Times New Roman" panose="02020603050405020304" pitchFamily="18" charset="0"/>
                          </a:rPr>
                          <m:t>𝑥</m:t>
                        </m:r>
                      </m:num>
                      <m:den>
                        <m:r>
                          <a:rPr lang="en-US" sz="5600" i="1">
                            <a:solidFill>
                              <a:prstClr val="black"/>
                            </a:solidFill>
                            <a:latin typeface="Cambria Math" panose="02040503050406030204" pitchFamily="18" charset="0"/>
                            <a:ea typeface="Times New Roman" panose="02020603050405020304" pitchFamily="18" charset="0"/>
                          </a:rPr>
                          <m:t>16</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rPr>
                          <m:t>+1</m:t>
                        </m:r>
                      </m:den>
                    </m:f>
                    <m:r>
                      <a:rPr lang="en-US"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+1</m:t>
                        </m:r>
                      </m:e>
                    </m:d>
                    <m:r>
                      <a:rPr lang="en-US" sz="5600" i="1">
                        <a:solidFill>
                          <a:prstClr val="black"/>
                        </a:solidFill>
                        <a:latin typeface="Cambria Math" panose="02040503050406030204" pitchFamily="18" charset="0"/>
                        <a:ea typeface="Times New Roman" panose="02020603050405020304" pitchFamily="18" charset="0"/>
                      </a:rPr>
                      <m:t>≤0,∀</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ℝ</m:t>
                    </m:r>
                  </m:oMath>
                </a14:m>
                <a:endParaRPr lang="en-US" sz="5600" i="1" dirty="0">
                  <a:solidFill>
                    <a:prstClr val="black"/>
                  </a:solidFill>
                  <a:latin typeface="Cambria Math" panose="02040503050406030204" pitchFamily="18" charset="0"/>
                  <a:ea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32</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+1</m:t>
                          </m:r>
                        </m:e>
                      </m:d>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16</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rPr>
                            <m:t>+1</m:t>
                          </m:r>
                        </m:e>
                      </m:d>
                      <m:r>
                        <a:rPr lang="en-US" sz="5600" i="1">
                          <a:solidFill>
                            <a:prstClr val="black"/>
                          </a:solidFill>
                          <a:latin typeface="Cambria Math" panose="02040503050406030204" pitchFamily="18" charset="0"/>
                          <a:ea typeface="Times New Roman" panose="02020603050405020304" pitchFamily="18" charset="0"/>
                        </a:rPr>
                        <m:t>≤0,∀</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ℝ</m:t>
                      </m:r>
                    </m:oMath>
                  </m:oMathPara>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930133" y="4543750"/>
                <a:ext cx="17885844" cy="2178225"/>
              </a:xfrm>
              <a:prstGeom prst="rect">
                <a:avLst/>
              </a:prstGeom>
              <a:blipFill>
                <a:blip r:embed="rId14"/>
                <a:stretch>
                  <a:fillRect t="-2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71024" y="6687793"/>
                <a:ext cx="19003718" cy="1083374"/>
              </a:xfrm>
              <a:prstGeom prst="rect">
                <a:avLst/>
              </a:prstGeom>
              <a:noFill/>
            </p:spPr>
            <p:txBody>
              <a:bodyPr wrap="square" rtlCol="0">
                <a:spAutoFit/>
              </a:bodyPr>
              <a:lstStyle/>
              <a:p>
                <a:pPr>
                  <a:lnSpc>
                    <a:spcPct val="115000"/>
                  </a:lnSpc>
                </a:pPr>
                <a14:m>
                  <m:oMathPara xmlns:m="http://schemas.openxmlformats.org/officeDocument/2006/math">
                    <m:oMathParaPr>
                      <m:jc m:val="left"/>
                    </m:oMathParaPr>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−16</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+1</m:t>
                          </m:r>
                        </m:e>
                      </m:d>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rPr>
                        <m:t>+32</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+1</m:t>
                          </m:r>
                        </m:e>
                      </m:d>
                      <m:r>
                        <a:rPr lang="en-US" sz="5600" i="1">
                          <a:solidFill>
                            <a:prstClr val="black"/>
                          </a:solidFill>
                          <a:latin typeface="Cambria Math" panose="02040503050406030204" pitchFamily="18" charset="0"/>
                          <a:ea typeface="Times New Roman" panose="02020603050405020304" pitchFamily="18" charset="0"/>
                        </a:rPr>
                        <m:t>≤0,∀</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ℝ</m:t>
                      </m:r>
                      <m:r>
                        <m:rPr>
                          <m:nor/>
                        </m:rPr>
                        <a:rPr lang="en-US" sz="5600" dirty="0">
                          <a:solidFill>
                            <a:prstClr val="black"/>
                          </a:solidFill>
                          <a:latin typeface="Times New Roman" panose="02020603050405020304" pitchFamily="18" charset="0"/>
                          <a:ea typeface="Times New Roman" panose="02020603050405020304" pitchFamily="18" charset="0"/>
                        </a:rPr>
                        <m:t> (1)</m:t>
                      </m:r>
                    </m:oMath>
                  </m:oMathPara>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971024" y="6687793"/>
                <a:ext cx="19003718" cy="1083374"/>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750401" y="8997306"/>
                <a:ext cx="18227404" cy="3761992"/>
              </a:xfrm>
              <a:prstGeom prst="rect">
                <a:avLst/>
              </a:prstGeom>
              <a:noFill/>
            </p:spPr>
            <p:txBody>
              <a:bodyPr wrap="square" rtlCol="0">
                <a:spAutoFit/>
              </a:bodyPr>
              <a:lstStyle/>
              <a:p>
                <a:pPr>
                  <a:lnSpc>
                    <a:spcPct val="115000"/>
                  </a:lnSpc>
                </a:pPr>
                <a14:m>
                  <m:oMathPara xmlns:m="http://schemas.openxmlformats.org/officeDocument/2006/math">
                    <m:oMathParaPr>
                      <m:jc m:val="left"/>
                    </m:oMathParaPr>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5600" i="1">
                              <a:solidFill>
                                <a:prstClr val="black"/>
                              </a:solidFill>
                              <a:latin typeface="Cambria Math" panose="02040503050406030204" pitchFamily="18" charset="0"/>
                              <a:ea typeface="Times New Roman" panose="02020603050405020304" pitchFamily="18" charset="0"/>
                            </a:rPr>
                          </m:ctrlPr>
                        </m:dPr>
                        <m:e>
                          <m:eqArr>
                            <m:eqArrPr>
                              <m:ctrlPr>
                                <a:rPr lang="en-US" sz="5600" i="1">
                                  <a:solidFill>
                                    <a:prstClr val="black"/>
                                  </a:solidFill>
                                  <a:latin typeface="Cambria Math" panose="02040503050406030204" pitchFamily="18" charset="0"/>
                                  <a:ea typeface="Times New Roman" panose="02020603050405020304" pitchFamily="18" charset="0"/>
                                </a:rPr>
                              </m:ctrlPr>
                            </m:eqArrPr>
                            <m:e>
                              <m:r>
                                <a:rPr lang="en-US" sz="5600" i="1">
                                  <a:solidFill>
                                    <a:prstClr val="black"/>
                                  </a:solidFill>
                                  <a:latin typeface="Cambria Math" panose="02040503050406030204" pitchFamily="18" charset="0"/>
                                  <a:ea typeface="Times New Roman" panose="02020603050405020304" pitchFamily="18" charset="0"/>
                                </a:rPr>
                                <m:t>&amp;</m:t>
                              </m:r>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&gt;−1</m:t>
                              </m:r>
                            </m:e>
                            <m:e>
                              <m:r>
                                <a:rPr lang="en-US" sz="5600" i="1">
                                  <a:solidFill>
                                    <a:prstClr val="black"/>
                                  </a:solidFill>
                                  <a:latin typeface="Cambria Math" panose="02040503050406030204" pitchFamily="18" charset="0"/>
                                  <a:ea typeface="Times New Roman" panose="02020603050405020304" pitchFamily="18" charset="0"/>
                                </a:rPr>
                                <m:t>&amp;</m:t>
                              </m:r>
                              <m:d>
                                <m:dPr>
                                  <m:begChr m:val="["/>
                                  <m:endChr m:val=""/>
                                  <m:ctrlPr>
                                    <a:rPr lang="en-US" sz="5600" i="1">
                                      <a:solidFill>
                                        <a:prstClr val="black"/>
                                      </a:solidFill>
                                      <a:latin typeface="Cambria Math" panose="02040503050406030204" pitchFamily="18" charset="0"/>
                                      <a:ea typeface="Times New Roman" panose="02020603050405020304" pitchFamily="18" charset="0"/>
                                    </a:rPr>
                                  </m:ctrlPr>
                                </m:dPr>
                                <m:e>
                                  <m:eqArr>
                                    <m:eqArrPr>
                                      <m:ctrlPr>
                                        <a:rPr lang="en-US" sz="5600" i="1">
                                          <a:solidFill>
                                            <a:prstClr val="black"/>
                                          </a:solidFill>
                                          <a:latin typeface="Cambria Math" panose="02040503050406030204" pitchFamily="18" charset="0"/>
                                          <a:ea typeface="Times New Roman" panose="02020603050405020304" pitchFamily="18" charset="0"/>
                                        </a:rPr>
                                      </m:ctrlPr>
                                    </m:eqArrPr>
                                    <m:e>
                                      <m:r>
                                        <a:rPr lang="en-US" sz="5600" i="1">
                                          <a:solidFill>
                                            <a:prstClr val="black"/>
                                          </a:solidFill>
                                          <a:latin typeface="Cambria Math" panose="02040503050406030204" pitchFamily="18" charset="0"/>
                                          <a:ea typeface="Times New Roman" panose="02020603050405020304" pitchFamily="18" charset="0"/>
                                        </a:rPr>
                                        <m:t>&amp;</m:t>
                                      </m:r>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≤−5</m:t>
                                      </m:r>
                                    </m:e>
                                    <m:e>
                                      <m:r>
                                        <a:rPr lang="en-US" sz="5600" i="1">
                                          <a:solidFill>
                                            <a:prstClr val="black"/>
                                          </a:solidFill>
                                          <a:latin typeface="Cambria Math" panose="02040503050406030204" pitchFamily="18" charset="0"/>
                                          <a:ea typeface="Times New Roman" panose="02020603050405020304" pitchFamily="18" charset="0"/>
                                        </a:rPr>
                                        <m:t>&amp;</m:t>
                                      </m:r>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≥3</m:t>
                                      </m:r>
                                    </m:e>
                                  </m:eqArr>
                                </m:e>
                              </m:d>
                            </m:e>
                          </m:eqArr>
                        </m:e>
                      </m:d>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≥3.</m:t>
                      </m:r>
                    </m:oMath>
                  </m:oMathPara>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750401" y="8997306"/>
                <a:ext cx="18227404" cy="376199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3840333" y="7530600"/>
                <a:ext cx="22996448" cy="2303003"/>
              </a:xfrm>
              <a:prstGeom prst="rect">
                <a:avLst/>
              </a:prstGeom>
              <a:noFill/>
            </p:spPr>
            <p:txBody>
              <a:bodyPr wrap="square" rtlCol="0">
                <a:spAutoFit/>
              </a:bodyPr>
              <a:lstStyle/>
              <a:p>
                <a:pPr lvl="0">
                  <a:lnSpc>
                    <a:spcPct val="115000"/>
                  </a:lnSpc>
                </a:pPr>
                <a14:m>
                  <m:oMathPara xmlns:m="http://schemas.openxmlformats.org/officeDocument/2006/math">
                    <m:oMathParaPr>
                      <m:jc m:val="left"/>
                    </m:oMathParaPr>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m:t>
                      </m:r>
                      <m:d>
                        <m:dPr>
                          <m:begChr m:val="{"/>
                          <m:endChr m:val=""/>
                          <m:ctrlPr>
                            <a:rPr lang="en-US" sz="5600" i="1">
                              <a:solidFill>
                                <a:prstClr val="black"/>
                              </a:solidFill>
                              <a:latin typeface="Cambria Math" panose="02040503050406030204" pitchFamily="18" charset="0"/>
                              <a:ea typeface="Times New Roman" panose="02020603050405020304" pitchFamily="18" charset="0"/>
                            </a:rPr>
                          </m:ctrlPr>
                        </m:dPr>
                        <m:e>
                          <m:eqArr>
                            <m:eqArrPr>
                              <m:ctrlPr>
                                <a:rPr lang="en-US" sz="5600" i="1">
                                  <a:solidFill>
                                    <a:prstClr val="black"/>
                                  </a:solidFill>
                                  <a:latin typeface="Cambria Math" panose="02040503050406030204" pitchFamily="18" charset="0"/>
                                  <a:ea typeface="Times New Roman" panose="02020603050405020304" pitchFamily="18" charset="0"/>
                                </a:rPr>
                              </m:ctrlPr>
                            </m:eqArrPr>
                            <m:e>
                              <m:r>
                                <a:rPr lang="en-US" sz="5600" i="1">
                                  <a:solidFill>
                                    <a:prstClr val="black"/>
                                  </a:solidFill>
                                  <a:latin typeface="Cambria Math" panose="02040503050406030204" pitchFamily="18" charset="0"/>
                                  <a:ea typeface="Times New Roman" panose="02020603050405020304" pitchFamily="18" charset="0"/>
                                </a:rPr>
                                <m:t>&amp;−16</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+1</m:t>
                                  </m:r>
                                </m:e>
                              </m:d>
                              <m:r>
                                <a:rPr lang="en-US" sz="5600" i="1">
                                  <a:solidFill>
                                    <a:prstClr val="black"/>
                                  </a:solidFill>
                                  <a:latin typeface="Cambria Math" panose="02040503050406030204" pitchFamily="18" charset="0"/>
                                  <a:ea typeface="Times New Roman" panose="02020603050405020304" pitchFamily="18" charset="0"/>
                                </a:rPr>
                                <m:t>&lt;0</m:t>
                              </m:r>
                            </m:e>
                            <m:e>
                              <m:r>
                                <a:rPr lang="en-US" sz="5600" i="1">
                                  <a:solidFill>
                                    <a:prstClr val="black"/>
                                  </a:solidFill>
                                  <a:latin typeface="Cambria Math" panose="02040503050406030204" pitchFamily="18" charset="0"/>
                                  <a:ea typeface="Times New Roman" panose="02020603050405020304" pitchFamily="18" charset="0"/>
                                </a:rPr>
                                <m:t>&amp;</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𝛥</m:t>
                                  </m:r>
                                </m:e>
                                <m:sup>
                                  <m:r>
                                    <a:rPr lang="en-US" sz="5600" i="1">
                                      <a:solidFill>
                                        <a:prstClr val="black"/>
                                      </a:solidFill>
                                      <a:latin typeface="Cambria Math" panose="02040503050406030204" pitchFamily="18" charset="0"/>
                                      <a:ea typeface="Times New Roman" panose="02020603050405020304" pitchFamily="18" charset="0"/>
                                    </a:rPr>
                                    <m:t>′</m:t>
                                  </m:r>
                                </m:sup>
                              </m:sSup>
                              <m:r>
                                <a:rPr lang="en-US" sz="5600" i="1">
                                  <a:solidFill>
                                    <a:prstClr val="black"/>
                                  </a:solidFill>
                                  <a:latin typeface="Cambria Math" panose="02040503050406030204" pitchFamily="18" charset="0"/>
                                  <a:ea typeface="Times New Roman" panose="02020603050405020304" pitchFamily="18" charset="0"/>
                                </a:rPr>
                                <m:t>=1</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6</m:t>
                                  </m:r>
                                </m:e>
                                <m:sup>
                                  <m:r>
                                    <a:rPr lang="en-US" sz="5600" i="1">
                                      <a:solidFill>
                                        <a:prstClr val="black"/>
                                      </a:solidFill>
                                      <a:latin typeface="Cambria Math" panose="02040503050406030204" pitchFamily="18" charset="0"/>
                                      <a:ea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rPr>
                                <m:t>−16</m:t>
                              </m:r>
                              <m:sSup>
                                <m:sSupPr>
                                  <m:ctrlPr>
                                    <a:rPr lang="en-US" sz="5600" i="1">
                                      <a:solidFill>
                                        <a:prstClr val="black"/>
                                      </a:solidFill>
                                      <a:latin typeface="Cambria Math" panose="02040503050406030204" pitchFamily="18" charset="0"/>
                                      <a:ea typeface="Times New Roman" panose="02020603050405020304" pitchFamily="18" charset="0"/>
                                    </a:rPr>
                                  </m:ctrlPr>
                                </m:sSupPr>
                                <m:e>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+1</m:t>
                                      </m:r>
                                    </m:e>
                                  </m:d>
                                </m:e>
                                <m:sup>
                                  <m:r>
                                    <a:rPr lang="en-US" sz="5600" i="1">
                                      <a:solidFill>
                                        <a:prstClr val="black"/>
                                      </a:solidFill>
                                      <a:latin typeface="Cambria Math" panose="02040503050406030204" pitchFamily="18" charset="0"/>
                                      <a:ea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rPr>
                                <m:t>≤0</m:t>
                              </m:r>
                            </m:e>
                          </m:eqArr>
                        </m:e>
                      </m:d>
                      <m:r>
                        <a:rPr lang="en-US" sz="5600" i="1">
                          <a:solidFill>
                            <a:prstClr val="black"/>
                          </a:solidFill>
                          <a:latin typeface="Cambria Math" panose="02040503050406030204" pitchFamily="18" charset="0"/>
                          <a:ea typeface="Times New Roman" panose="02020603050405020304" pitchFamily="18" charset="0"/>
                        </a:rPr>
                        <m:t>⇔</m:t>
                      </m:r>
                      <m:d>
                        <m:dPr>
                          <m:begChr m:val="{"/>
                          <m:endChr m:val=""/>
                          <m:ctrlPr>
                            <a:rPr lang="en-US" sz="5600" i="1">
                              <a:solidFill>
                                <a:prstClr val="black"/>
                              </a:solidFill>
                              <a:latin typeface="Cambria Math" panose="02040503050406030204" pitchFamily="18" charset="0"/>
                              <a:ea typeface="Times New Roman" panose="02020603050405020304" pitchFamily="18" charset="0"/>
                            </a:rPr>
                          </m:ctrlPr>
                        </m:dPr>
                        <m:e>
                          <m:eqArr>
                            <m:eqArrPr>
                              <m:ctrlPr>
                                <a:rPr lang="en-US" sz="5600" i="1">
                                  <a:solidFill>
                                    <a:prstClr val="black"/>
                                  </a:solidFill>
                                  <a:latin typeface="Cambria Math" panose="02040503050406030204" pitchFamily="18" charset="0"/>
                                  <a:ea typeface="Times New Roman" panose="02020603050405020304" pitchFamily="18" charset="0"/>
                                </a:rPr>
                              </m:ctrlPr>
                            </m:eqArrPr>
                            <m:e>
                              <m:r>
                                <a:rPr lang="en-US" sz="5600" i="1">
                                  <a:solidFill>
                                    <a:prstClr val="black"/>
                                  </a:solidFill>
                                  <a:latin typeface="Cambria Math" panose="02040503050406030204" pitchFamily="18" charset="0"/>
                                  <a:ea typeface="Times New Roman" panose="02020603050405020304" pitchFamily="18" charset="0"/>
                                </a:rPr>
                                <m:t>&amp;</m:t>
                              </m:r>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&gt;−1</m:t>
                              </m:r>
                            </m:e>
                            <m:e>
                              <m:r>
                                <a:rPr lang="en-US" sz="5600" i="1">
                                  <a:solidFill>
                                    <a:prstClr val="black"/>
                                  </a:solidFill>
                                  <a:latin typeface="Cambria Math" panose="02040503050406030204" pitchFamily="18" charset="0"/>
                                  <a:ea typeface="Times New Roman" panose="02020603050405020304" pitchFamily="18" charset="0"/>
                                </a:rPr>
                                <m:t>&amp;−16</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𝑚</m:t>
                                  </m:r>
                                </m:e>
                                <m:sup>
                                  <m:r>
                                    <a:rPr lang="en-US" sz="5600" i="1">
                                      <a:solidFill>
                                        <a:prstClr val="black"/>
                                      </a:solidFill>
                                      <a:latin typeface="Cambria Math" panose="02040503050406030204" pitchFamily="18" charset="0"/>
                                      <a:ea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rPr>
                                <m:t>−32</m:t>
                              </m:r>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+240≤0</m:t>
                              </m:r>
                            </m:e>
                          </m:eqArr>
                        </m:e>
                      </m:d>
                    </m:oMath>
                  </m:oMathPara>
                </a14:m>
                <a:endParaRPr lang="vi-VN" sz="5600" dirty="0"/>
              </a:p>
            </p:txBody>
          </p:sp>
        </mc:Choice>
        <mc:Fallback xmlns="">
          <p:sp>
            <p:nvSpPr>
              <p:cNvPr id="49" name="TextBox 48"/>
              <p:cNvSpPr txBox="1">
                <a:spLocks noRot="1" noChangeAspect="1" noMove="1" noResize="1" noEditPoints="1" noAdjustHandles="1" noChangeArrowheads="1" noChangeShapeType="1" noTextEdit="1"/>
              </p:cNvSpPr>
              <p:nvPr/>
            </p:nvSpPr>
            <p:spPr>
              <a:xfrm>
                <a:off x="3840333" y="7530600"/>
                <a:ext cx="22996448" cy="23030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3537263" y="12374058"/>
                <a:ext cx="21698516" cy="1069075"/>
              </a:xfrm>
              <a:prstGeom prst="rect">
                <a:avLst/>
              </a:prstGeom>
              <a:noFill/>
            </p:spPr>
            <p:txBody>
              <a:bodyPr wrap="square" rtlCol="0">
                <a:spAutoFit/>
              </a:bodyPr>
              <a:lstStyle/>
              <a:p>
                <a:pPr>
                  <a:lnSpc>
                    <a:spcPct val="115000"/>
                  </a:lnSpc>
                </a:pPr>
                <a14:m>
                  <m:oMath xmlns:m="http://schemas.openxmlformats.org/officeDocument/2006/math">
                    <m:r>
                      <m:rPr>
                        <m:sty m:val="p"/>
                      </m:rPr>
                      <a:rPr lang="en-US" sz="6000">
                        <a:solidFill>
                          <a:prstClr val="black"/>
                        </a:solidFill>
                        <a:latin typeface="Cambria Math"/>
                        <a:ea typeface="Times New Roman" panose="02020603050405020304" pitchFamily="18" charset="0"/>
                        <a:cs typeface="Cambria Math" panose="02040503050406030204" pitchFamily="18" charset="0"/>
                      </a:rPr>
                      <m:t>TH</m:t>
                    </m:r>
                  </m:oMath>
                </a14:m>
                <a:r>
                  <a:rPr lang="en-US" sz="6000" dirty="0">
                    <a:solidFill>
                      <a:prstClr val="black"/>
                    </a:solidFill>
                    <a:latin typeface="Times New Roman" panose="02020603050405020304" pitchFamily="18" charset="0"/>
                    <a:ea typeface="Times New Roman" panose="02020603050405020304" pitchFamily="18" charset="0"/>
                    <a:cs typeface="Times New Roman" pitchFamily="18" charset="0"/>
                  </a:rPr>
                  <a:t>: </a:t>
                </a:r>
                <a14:m>
                  <m:oMath xmlns:m="http://schemas.openxmlformats.org/officeDocument/2006/math">
                    <m:r>
                      <a:rPr lang="en-US" sz="6000" i="1">
                        <a:solidFill>
                          <a:prstClr val="black"/>
                        </a:solidFill>
                        <a:latin typeface="Cambria Math"/>
                        <a:ea typeface="Times New Roman" panose="02020603050405020304" pitchFamily="18" charset="0"/>
                        <a:cs typeface="Times New Roman" pitchFamily="18" charset="0"/>
                      </a:rPr>
                      <m:t>𝑚</m:t>
                    </m:r>
                    <m:r>
                      <a:rPr lang="en-US" sz="6000" i="1">
                        <a:solidFill>
                          <a:prstClr val="black"/>
                        </a:solidFill>
                        <a:latin typeface="Cambria Math"/>
                        <a:ea typeface="Times New Roman" panose="02020603050405020304" pitchFamily="18" charset="0"/>
                        <a:cs typeface="Times New Roman" pitchFamily="18" charset="0"/>
                      </a:rPr>
                      <m:t>=−1</m:t>
                    </m:r>
                  </m:oMath>
                </a14:m>
                <a:r>
                  <a:rPr lang="en-US" sz="5600" dirty="0">
                    <a:solidFill>
                      <a:prstClr val="black"/>
                    </a:solidFill>
                    <a:latin typeface="Times New Roman" panose="02020603050405020304" pitchFamily="18" charset="0"/>
                    <a:ea typeface="Times New Roman" panose="02020603050405020304" pitchFamily="18" charset="0"/>
                  </a:rPr>
                  <a:t>thì (1) </a:t>
                </a:r>
                <a:r>
                  <a:rPr lang="en-US" sz="5600" dirty="0" err="1">
                    <a:solidFill>
                      <a:prstClr val="black"/>
                    </a:solidFill>
                    <a:latin typeface="Times New Roman" panose="02020603050405020304" pitchFamily="18" charset="0"/>
                    <a:ea typeface="Times New Roman" panose="02020603050405020304" pitchFamily="18" charset="0"/>
                  </a:rPr>
                  <a:t>thành</a:t>
                </a:r>
                <a:r>
                  <a:rPr lang="en-US"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≤0</m:t>
                    </m:r>
                  </m:oMath>
                </a14:m>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nên</a:t>
                </a:r>
                <a:r>
                  <a:rPr lang="en-US"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=−1 </m:t>
                    </m:r>
                  </m:oMath>
                </a14:m>
                <a:r>
                  <a:rPr lang="vi-VN" sz="5600" dirty="0">
                    <a:solidFill>
                      <a:prstClr val="black"/>
                    </a:solidFill>
                    <a:latin typeface="Times New Roman" panose="02020603050405020304" pitchFamily="18" charset="0"/>
                    <a:ea typeface="Times New Roman" panose="02020603050405020304" pitchFamily="18" charset="0"/>
                  </a:rPr>
                  <a:t>không thỏa mãn</a:t>
                </a:r>
                <a:r>
                  <a:rPr lang="en-US" sz="5600" dirty="0">
                    <a:solidFill>
                      <a:prstClr val="black"/>
                    </a:solidFill>
                    <a:latin typeface="Times New Roman" panose="02020603050405020304" pitchFamily="18" charset="0"/>
                    <a:ea typeface="Times New Roman" panose="02020603050405020304" pitchFamily="18" charset="0"/>
                  </a:rPr>
                  <a:t>. </a:t>
                </a:r>
                <a:endParaRPr lang="en-US" sz="6000" dirty="0">
                  <a:solidFill>
                    <a:prstClr val="black"/>
                  </a:solidFill>
                  <a:latin typeface="Times New Roman" panose="02020603050405020304" pitchFamily="18" charset="0"/>
                  <a:ea typeface="Times New Roman" panose="02020603050405020304" pitchFamily="18" charset="0"/>
                  <a:cs typeface="Times New Roman"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3537263" y="12374058"/>
                <a:ext cx="21698516" cy="1069075"/>
              </a:xfrm>
              <a:prstGeom prst="rect">
                <a:avLst/>
              </a:prstGeom>
              <a:blipFill>
                <a:blip r:embed="rId18"/>
                <a:stretch>
                  <a:fillRect t="-13143" b="-37714"/>
                </a:stretch>
              </a:blipFill>
            </p:spPr>
            <p:txBody>
              <a:bodyPr/>
              <a:lstStyle/>
              <a:p>
                <a:r>
                  <a:rPr lang="en-US">
                    <a:noFill/>
                  </a:rPr>
                  <a:t> </a:t>
                </a:r>
              </a:p>
            </p:txBody>
          </p:sp>
        </mc:Fallback>
      </mc:AlternateContent>
      <p:sp>
        <p:nvSpPr>
          <p:cNvPr id="67" name="Oval 66"/>
          <p:cNvSpPr/>
          <p:nvPr/>
        </p:nvSpPr>
        <p:spPr>
          <a:xfrm>
            <a:off x="6475000" y="1915278"/>
            <a:ext cx="1088530"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anchor="ctr"/>
          <a:lstStyle/>
          <a:p>
            <a:pPr algn="ctr" defTabSz="2176842">
              <a:defRPr/>
            </a:pPr>
            <a:r>
              <a:rPr lang="vi-VN" sz="6400" b="1" dirty="0">
                <a:latin typeface="Tahoma" pitchFamily="34" charset="0"/>
                <a:ea typeface="Tahoma" pitchFamily="34" charset="0"/>
                <a:cs typeface="Tahoma" pitchFamily="34" charset="0"/>
              </a:rPr>
              <a:t>B</a:t>
            </a:r>
            <a:endParaRPr lang="en-US" sz="6400" dirty="0"/>
          </a:p>
        </p:txBody>
      </p:sp>
    </p:spTree>
    <p:extLst>
      <p:ext uri="{BB962C8B-B14F-4D97-AF65-F5344CB8AC3E}">
        <p14:creationId xmlns:p14="http://schemas.microsoft.com/office/powerpoint/2010/main" val="71431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500"/>
                                  </p:stCondLst>
                                  <p:childTnLst>
                                    <p:set>
                                      <p:cBhvr>
                                        <p:cTn id="31" dur="1" fill="hold">
                                          <p:stCondLst>
                                            <p:cond delay="0"/>
                                          </p:stCondLst>
                                        </p:cTn>
                                        <p:tgtEl>
                                          <p:spTgt spid="67"/>
                                        </p:tgtEl>
                                        <p:attrNameLst>
                                          <p:attrName>style.visibility</p:attrName>
                                        </p:attrNameLst>
                                      </p:cBhvr>
                                      <p:to>
                                        <p:strVal val="visible"/>
                                      </p:to>
                                    </p:set>
                                    <p:animEffect transition="in" filter="wipe(left)">
                                      <p:cBhvr>
                                        <p:cTn id="32"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49" grpId="0"/>
      <p:bldP spid="50" grpId="0"/>
      <p:bldP spid="6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Rounded Rectangle 24"/>
          <p:cNvGrpSpPr>
            <a:grpSpLocks/>
          </p:cNvGrpSpPr>
          <p:nvPr/>
        </p:nvGrpSpPr>
        <p:grpSpPr bwMode="auto">
          <a:xfrm>
            <a:off x="384125" y="228600"/>
            <a:ext cx="23736384" cy="1435100"/>
            <a:chOff x="475488" y="280416"/>
            <a:chExt cx="23737824" cy="2871216"/>
          </a:xfrm>
        </p:grpSpPr>
        <p:pic>
          <p:nvPicPr>
            <p:cNvPr id="15424" name="Rounded Rectangle 2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88" y="280416"/>
              <a:ext cx="23737824" cy="287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5" name="Text Box 20"/>
            <p:cNvSpPr txBox="1">
              <a:spLocks noChangeArrowheads="1"/>
            </p:cNvSpPr>
            <p:nvPr/>
          </p:nvSpPr>
          <p:spPr bwMode="auto">
            <a:xfrm>
              <a:off x="563103" y="368982"/>
              <a:ext cx="23503145" cy="2635220"/>
            </a:xfrm>
            <a:prstGeom prst="rect">
              <a:avLst/>
            </a:prstGeom>
            <a:solidFill>
              <a:schemeClr val="bg1"/>
            </a:solidFill>
            <a:ln w="9525">
              <a:solidFill>
                <a:srgbClr val="808000"/>
              </a:solidFill>
              <a:miter lim="800000"/>
              <a:headEnd/>
              <a:tailEnd/>
            </a:ln>
          </p:spPr>
          <p:txBody>
            <a:bodyPr anchor="ctr"/>
            <a:lstStyle>
              <a:lvl1pPr defTabSz="4354513">
                <a:defRPr sz="4300">
                  <a:solidFill>
                    <a:schemeClr val="tx1"/>
                  </a:solidFill>
                  <a:latin typeface="Calibri" pitchFamily="34" charset="0"/>
                </a:defRPr>
              </a:lvl1pPr>
              <a:lvl2pPr marL="742950" indent="-285750" defTabSz="4354513">
                <a:defRPr sz="4300">
                  <a:solidFill>
                    <a:schemeClr val="tx1"/>
                  </a:solidFill>
                  <a:latin typeface="Calibri" pitchFamily="34" charset="0"/>
                </a:defRPr>
              </a:lvl2pPr>
              <a:lvl3pPr marL="1143000" indent="-228600" defTabSz="4354513">
                <a:defRPr sz="4300">
                  <a:solidFill>
                    <a:schemeClr val="tx1"/>
                  </a:solidFill>
                  <a:latin typeface="Calibri" pitchFamily="34" charset="0"/>
                </a:defRPr>
              </a:lvl3pPr>
              <a:lvl4pPr marL="1600200" indent="-228600" defTabSz="4354513">
                <a:defRPr sz="4300">
                  <a:solidFill>
                    <a:schemeClr val="tx1"/>
                  </a:solidFill>
                  <a:latin typeface="Calibri" pitchFamily="34" charset="0"/>
                </a:defRPr>
              </a:lvl4pPr>
              <a:lvl5pPr marL="2057400" indent="-228600" defTabSz="4354513">
                <a:defRPr sz="4300">
                  <a:solidFill>
                    <a:schemeClr val="tx1"/>
                  </a:solidFill>
                  <a:latin typeface="Calibri" pitchFamily="34" charset="0"/>
                </a:defRPr>
              </a:lvl5pPr>
              <a:lvl6pPr marL="2514600" indent="-228600" defTabSz="4354513" eaLnBrk="0" fontAlgn="base" hangingPunct="0">
                <a:spcBef>
                  <a:spcPct val="0"/>
                </a:spcBef>
                <a:spcAft>
                  <a:spcPct val="0"/>
                </a:spcAft>
                <a:defRPr sz="4300">
                  <a:solidFill>
                    <a:schemeClr val="tx1"/>
                  </a:solidFill>
                  <a:latin typeface="Calibri" pitchFamily="34" charset="0"/>
                </a:defRPr>
              </a:lvl6pPr>
              <a:lvl7pPr marL="2971800" indent="-228600" defTabSz="4354513" eaLnBrk="0" fontAlgn="base" hangingPunct="0">
                <a:spcBef>
                  <a:spcPct val="0"/>
                </a:spcBef>
                <a:spcAft>
                  <a:spcPct val="0"/>
                </a:spcAft>
                <a:defRPr sz="4300">
                  <a:solidFill>
                    <a:schemeClr val="tx1"/>
                  </a:solidFill>
                  <a:latin typeface="Calibri" pitchFamily="34" charset="0"/>
                </a:defRPr>
              </a:lvl7pPr>
              <a:lvl8pPr marL="3429000" indent="-228600" defTabSz="4354513" eaLnBrk="0" fontAlgn="base" hangingPunct="0">
                <a:spcBef>
                  <a:spcPct val="0"/>
                </a:spcBef>
                <a:spcAft>
                  <a:spcPct val="0"/>
                </a:spcAft>
                <a:defRPr sz="4300">
                  <a:solidFill>
                    <a:schemeClr val="tx1"/>
                  </a:solidFill>
                  <a:latin typeface="Calibri" pitchFamily="34" charset="0"/>
                </a:defRPr>
              </a:lvl8pPr>
              <a:lvl9pPr marL="3886200" indent="-228600" defTabSz="435451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6400">
                <a:solidFill>
                  <a:srgbClr val="FFFFFF"/>
                </a:solidFill>
              </a:endParaRPr>
            </a:p>
          </p:txBody>
        </p:sp>
      </p:grpSp>
      <p:grpSp>
        <p:nvGrpSpPr>
          <p:cNvPr id="15363" name="Group 25"/>
          <p:cNvGrpSpPr>
            <a:grpSpLocks/>
          </p:cNvGrpSpPr>
          <p:nvPr/>
        </p:nvGrpSpPr>
        <p:grpSpPr bwMode="auto">
          <a:xfrm>
            <a:off x="238095" y="231776"/>
            <a:ext cx="3576172" cy="1401764"/>
            <a:chOff x="534987" y="1647866"/>
            <a:chExt cx="3505200" cy="1176337"/>
          </a:xfrm>
        </p:grpSpPr>
        <p:sp>
          <p:nvSpPr>
            <p:cNvPr id="27" name="Isosceles Triangle 44"/>
            <p:cNvSpPr/>
            <p:nvPr/>
          </p:nvSpPr>
          <p:spPr bwMode="auto">
            <a:xfrm rot="5400000" flipV="1">
              <a:off x="534544" y="2602838"/>
              <a:ext cx="226475" cy="216256"/>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sp>
          <p:nvSpPr>
            <p:cNvPr id="28" name="Pentagon 27"/>
            <p:cNvSpPr/>
            <p:nvPr/>
          </p:nvSpPr>
          <p:spPr bwMode="auto">
            <a:xfrm>
              <a:off x="534987" y="1647866"/>
              <a:ext cx="3505200" cy="955191"/>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15423" name="TextBox 13"/>
            <p:cNvSpPr txBox="1">
              <a:spLocks noChangeArrowheads="1"/>
            </p:cNvSpPr>
            <p:nvPr/>
          </p:nvSpPr>
          <p:spPr bwMode="auto">
            <a:xfrm>
              <a:off x="1417894" y="1653195"/>
              <a:ext cx="2509505" cy="8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36</a:t>
              </a:r>
            </a:p>
          </p:txBody>
        </p:sp>
      </p:grpSp>
      <p:grpSp>
        <p:nvGrpSpPr>
          <p:cNvPr id="23640" name="Group 88"/>
          <p:cNvGrpSpPr>
            <a:grpSpLocks/>
          </p:cNvGrpSpPr>
          <p:nvPr/>
        </p:nvGrpSpPr>
        <p:grpSpPr bwMode="auto">
          <a:xfrm>
            <a:off x="443628" y="1535682"/>
            <a:ext cx="23626862" cy="1285876"/>
            <a:chOff x="276" y="2166"/>
            <a:chExt cx="14885" cy="810"/>
          </a:xfrm>
        </p:grpSpPr>
        <p:grpSp>
          <p:nvGrpSpPr>
            <p:cNvPr id="15388" name="Group 32"/>
            <p:cNvGrpSpPr>
              <a:grpSpLocks/>
            </p:cNvGrpSpPr>
            <p:nvPr/>
          </p:nvGrpSpPr>
          <p:grpSpPr bwMode="auto">
            <a:xfrm>
              <a:off x="276" y="2166"/>
              <a:ext cx="14885" cy="810"/>
              <a:chOff x="276" y="2097"/>
              <a:chExt cx="14885" cy="810"/>
            </a:xfrm>
          </p:grpSpPr>
          <p:sp>
            <p:nvSpPr>
              <p:cNvPr id="51" name="Rectangle 50"/>
              <p:cNvSpPr/>
              <p:nvPr/>
            </p:nvSpPr>
            <p:spPr>
              <a:xfrm>
                <a:off x="4458"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2" name="Oval 51"/>
              <p:cNvSpPr/>
              <p:nvPr/>
            </p:nvSpPr>
            <p:spPr>
              <a:xfrm>
                <a:off x="4092"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B</a:t>
                </a:r>
                <a:endParaRPr lang="en-US" sz="6400" dirty="0"/>
              </a:p>
            </p:txBody>
          </p:sp>
          <p:sp>
            <p:nvSpPr>
              <p:cNvPr id="54" name="Rectangle 53"/>
              <p:cNvSpPr/>
              <p:nvPr/>
            </p:nvSpPr>
            <p:spPr>
              <a:xfrm>
                <a:off x="670"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5" name="Oval 54"/>
              <p:cNvSpPr/>
              <p:nvPr/>
            </p:nvSpPr>
            <p:spPr>
              <a:xfrm>
                <a:off x="304"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A</a:t>
                </a:r>
                <a:endParaRPr lang="en-US" sz="6400" dirty="0"/>
              </a:p>
            </p:txBody>
          </p:sp>
          <p:sp>
            <p:nvSpPr>
              <p:cNvPr id="57" name="Rectangle 56"/>
              <p:cNvSpPr/>
              <p:nvPr/>
            </p:nvSpPr>
            <p:spPr>
              <a:xfrm>
                <a:off x="8246" y="2114"/>
                <a:ext cx="3111"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8" name="Oval 57"/>
              <p:cNvSpPr/>
              <p:nvPr/>
            </p:nvSpPr>
            <p:spPr>
              <a:xfrm>
                <a:off x="7881" y="2188"/>
                <a:ext cx="685"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C</a:t>
                </a:r>
                <a:endParaRPr lang="en-US" sz="6400" dirty="0"/>
              </a:p>
            </p:txBody>
          </p:sp>
          <p:sp>
            <p:nvSpPr>
              <p:cNvPr id="60" name="Rectangle 59"/>
              <p:cNvSpPr/>
              <p:nvPr/>
            </p:nvSpPr>
            <p:spPr>
              <a:xfrm>
                <a:off x="12035"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61" name="Oval 60"/>
              <p:cNvSpPr/>
              <p:nvPr/>
            </p:nvSpPr>
            <p:spPr>
              <a:xfrm>
                <a:off x="11668" y="2188"/>
                <a:ext cx="687"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D</a:t>
                </a:r>
                <a:endParaRPr lang="en-US" sz="6400" dirty="0"/>
              </a:p>
            </p:txBody>
          </p:sp>
        </p:grpSp>
        <p:graphicFrame>
          <p:nvGraphicFramePr>
            <p:cNvPr id="15389" name="Object 57"/>
            <p:cNvGraphicFramePr>
              <a:graphicFrameLocks noChangeAspect="1"/>
            </p:cNvGraphicFramePr>
            <p:nvPr/>
          </p:nvGraphicFramePr>
          <p:xfrm>
            <a:off x="1157" y="2312"/>
            <a:ext cx="2224" cy="568"/>
          </p:xfrm>
          <a:graphic>
            <a:graphicData uri="http://schemas.openxmlformats.org/presentationml/2006/ole">
              <mc:AlternateContent xmlns:mc="http://schemas.openxmlformats.org/markup-compatibility/2006">
                <mc:Choice xmlns:v="urn:schemas-microsoft-com:vml" Requires="v">
                  <p:oleObj spid="_x0000_s3142" name="Equation" r:id="rId4" imgW="3530600" imgH="901700" progId="Equation.DSMT4">
                    <p:embed/>
                  </p:oleObj>
                </mc:Choice>
                <mc:Fallback>
                  <p:oleObj name="Equation" r:id="rId4" imgW="3530600" imgH="901700" progId="Equation.DSMT4">
                    <p:embed/>
                    <p:pic>
                      <p:nvPicPr>
                        <p:cNvPr id="15389" name="Object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7" y="2312"/>
                          <a:ext cx="2224" cy="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90" name="Object 64"/>
            <p:cNvGraphicFramePr>
              <a:graphicFrameLocks noChangeAspect="1"/>
            </p:cNvGraphicFramePr>
            <p:nvPr/>
          </p:nvGraphicFramePr>
          <p:xfrm>
            <a:off x="8793" y="2304"/>
            <a:ext cx="2248" cy="568"/>
          </p:xfrm>
          <a:graphic>
            <a:graphicData uri="http://schemas.openxmlformats.org/presentationml/2006/ole">
              <mc:AlternateContent xmlns:mc="http://schemas.openxmlformats.org/markup-compatibility/2006">
                <mc:Choice xmlns:v="urn:schemas-microsoft-com:vml" Requires="v">
                  <p:oleObj spid="_x0000_s3143" name="Equation" r:id="rId6" imgW="3568700" imgH="901700" progId="Equation.DSMT4">
                    <p:embed/>
                  </p:oleObj>
                </mc:Choice>
                <mc:Fallback>
                  <p:oleObj name="Equation" r:id="rId6" imgW="3568700" imgH="901700" progId="Equation.DSMT4">
                    <p:embed/>
                    <p:pic>
                      <p:nvPicPr>
                        <p:cNvPr id="15390" name="Object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93" y="2304"/>
                          <a:ext cx="2248" cy="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91" name="Object 65"/>
            <p:cNvGraphicFramePr>
              <a:graphicFrameLocks noChangeAspect="1"/>
            </p:cNvGraphicFramePr>
            <p:nvPr/>
          </p:nvGraphicFramePr>
          <p:xfrm>
            <a:off x="5125" y="2304"/>
            <a:ext cx="1984" cy="568"/>
          </p:xfrm>
          <a:graphic>
            <a:graphicData uri="http://schemas.openxmlformats.org/presentationml/2006/ole">
              <mc:AlternateContent xmlns:mc="http://schemas.openxmlformats.org/markup-compatibility/2006">
                <mc:Choice xmlns:v="urn:schemas-microsoft-com:vml" Requires="v">
                  <p:oleObj spid="_x0000_s3144" name="Equation" r:id="rId8" imgW="3149600" imgH="901700" progId="Equation.DSMT4">
                    <p:embed/>
                  </p:oleObj>
                </mc:Choice>
                <mc:Fallback>
                  <p:oleObj name="Equation" r:id="rId8" imgW="3149600" imgH="901700" progId="Equation.DSMT4">
                    <p:embed/>
                    <p:pic>
                      <p:nvPicPr>
                        <p:cNvPr id="15391" name="Object 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5" y="2304"/>
                          <a:ext cx="1984" cy="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92" name="Object 66"/>
            <p:cNvGraphicFramePr>
              <a:graphicFrameLocks noChangeAspect="1"/>
            </p:cNvGraphicFramePr>
            <p:nvPr/>
          </p:nvGraphicFramePr>
          <p:xfrm>
            <a:off x="12725" y="2288"/>
            <a:ext cx="1856" cy="568"/>
          </p:xfrm>
          <a:graphic>
            <a:graphicData uri="http://schemas.openxmlformats.org/presentationml/2006/ole">
              <mc:AlternateContent xmlns:mc="http://schemas.openxmlformats.org/markup-compatibility/2006">
                <mc:Choice xmlns:v="urn:schemas-microsoft-com:vml" Requires="v">
                  <p:oleObj spid="_x0000_s3145" name="Equation" r:id="rId10" imgW="2946400" imgH="901700" progId="Equation.DSMT4">
                    <p:embed/>
                  </p:oleObj>
                </mc:Choice>
                <mc:Fallback>
                  <p:oleObj name="Equation" r:id="rId10" imgW="2946400" imgH="901700" progId="Equation.DSMT4">
                    <p:embed/>
                    <p:pic>
                      <p:nvPicPr>
                        <p:cNvPr id="15392" name="Object 6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725" y="2288"/>
                          <a:ext cx="1856" cy="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89" name="Group 88"/>
          <p:cNvGrpSpPr>
            <a:grpSpLocks/>
          </p:cNvGrpSpPr>
          <p:nvPr/>
        </p:nvGrpSpPr>
        <p:grpSpPr bwMode="auto">
          <a:xfrm>
            <a:off x="1588" y="2712697"/>
            <a:ext cx="24233518" cy="10350155"/>
            <a:chOff x="184495" y="3636275"/>
            <a:chExt cx="11834900" cy="3558303"/>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a:p>
          </p:txBody>
        </p:sp>
        <p:grpSp>
          <p:nvGrpSpPr>
            <p:cNvPr id="15379" name="Group 5"/>
            <p:cNvGrpSpPr>
              <a:grpSpLocks/>
            </p:cNvGrpSpPr>
            <p:nvPr/>
          </p:nvGrpSpPr>
          <p:grpSpPr bwMode="auto">
            <a:xfrm>
              <a:off x="184495" y="3636275"/>
              <a:ext cx="2375492" cy="517588"/>
              <a:chOff x="1238940" y="6239450"/>
              <a:chExt cx="4656824" cy="940433"/>
            </a:xfrm>
          </p:grpSpPr>
          <p:grpSp>
            <p:nvGrpSpPr>
              <p:cNvPr id="15380" name="Freeform 20"/>
              <p:cNvGrpSpPr>
                <a:grpSpLocks/>
              </p:cNvGrpSpPr>
              <p:nvPr/>
            </p:nvGrpSpPr>
            <p:grpSpPr bwMode="auto">
              <a:xfrm>
                <a:off x="1773423" y="6299330"/>
                <a:ext cx="4122341" cy="880553"/>
                <a:chOff x="914400" y="6589776"/>
                <a:chExt cx="4206240" cy="969264"/>
              </a:xfrm>
            </p:grpSpPr>
            <p:pic>
              <p:nvPicPr>
                <p:cNvPr id="15386" name="Freeform 20"/>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4400" y="6589776"/>
                  <a:ext cx="4206240" cy="9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7" name="Text Box 76"/>
                <p:cNvSpPr txBox="1">
                  <a:spLocks noChangeArrowheads="1"/>
                </p:cNvSpPr>
                <p:nvPr/>
              </p:nvSpPr>
              <p:spPr bwMode="auto">
                <a:xfrm rot="5400000">
                  <a:off x="2581284" y="5016543"/>
                  <a:ext cx="867585" cy="415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a:p>
              </p:txBody>
            </p:sp>
          </p:grpSp>
          <p:sp>
            <p:nvSpPr>
              <p:cNvPr id="15381" name="TextBox 7"/>
              <p:cNvSpPr txBox="1">
                <a:spLocks noChangeArrowheads="1"/>
              </p:cNvSpPr>
              <p:nvPr/>
            </p:nvSpPr>
            <p:spPr bwMode="auto">
              <a:xfrm>
                <a:off x="2187051" y="6239450"/>
                <a:ext cx="2572437" cy="6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r>
                  <a:rPr lang="vi-VN" sz="6000" dirty="0">
                    <a:solidFill>
                      <a:srgbClr val="FF0000"/>
                    </a:solidFill>
                    <a:latin typeface="Tahoma" pitchFamily="34" charset="0"/>
                    <a:cs typeface="Tahoma" pitchFamily="34" charset="0"/>
                  </a:rPr>
                  <a:t>Lời Giải</a:t>
                </a:r>
                <a:endParaRPr lang="en-US" sz="6000" dirty="0">
                  <a:solidFill>
                    <a:srgbClr val="FF0000"/>
                  </a:solidFill>
                  <a:latin typeface="Tahoma" pitchFamily="34" charset="0"/>
                  <a:cs typeface="Tahoma" pitchFamily="34" charset="0"/>
                </a:endParaRPr>
              </a:p>
            </p:txBody>
          </p:sp>
          <p:grpSp>
            <p:nvGrpSpPr>
              <p:cNvPr id="15382" name="Round Diagonal Corner Rectangle 8"/>
              <p:cNvGrpSpPr>
                <a:grpSpLocks/>
              </p:cNvGrpSpPr>
              <p:nvPr/>
            </p:nvGrpSpPr>
            <p:grpSpPr bwMode="auto">
              <a:xfrm>
                <a:off x="1253650" y="6310406"/>
                <a:ext cx="902135" cy="869477"/>
                <a:chOff x="384048" y="6601968"/>
                <a:chExt cx="920496" cy="957072"/>
              </a:xfrm>
            </p:grpSpPr>
            <p:pic>
              <p:nvPicPr>
                <p:cNvPr id="15384" name="Round Diagonal Corner Rectangle 8"/>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4048" y="6601968"/>
                  <a:ext cx="920496" cy="95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5" name="Text Box 80"/>
                <p:cNvSpPr txBox="1">
                  <a:spLocks noChangeArrowheads="1"/>
                </p:cNvSpPr>
                <p:nvPr/>
              </p:nvSpPr>
              <p:spPr bwMode="auto">
                <a:xfrm rot="10800000">
                  <a:off x="448913" y="6667037"/>
                  <a:ext cx="784879" cy="81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6400">
                    <a:solidFill>
                      <a:srgbClr val="FFFFFF"/>
                    </a:solidFill>
                  </a:endParaRPr>
                </a:p>
              </p:txBody>
            </p:sp>
          </p:grpSp>
          <p:sp>
            <p:nvSpPr>
              <p:cNvPr id="15383" name="Freeform 9"/>
              <p:cNvSpPr>
                <a:spLocks noEditPoints="1"/>
              </p:cNvSpPr>
              <p:nvPr/>
            </p:nvSpPr>
            <p:spPr bwMode="auto">
              <a:xfrm>
                <a:off x="1238940" y="6378165"/>
                <a:ext cx="709956" cy="726998"/>
              </a:xfrm>
              <a:custGeom>
                <a:avLst/>
                <a:gdLst>
                  <a:gd name="T0" fmla="*/ 1908546957 w 145"/>
                  <a:gd name="T1" fmla="*/ 1013499250 h 197"/>
                  <a:gd name="T2" fmla="*/ 1017892212 w 145"/>
                  <a:gd name="T3" fmla="*/ 1900313439 h 197"/>
                  <a:gd name="T4" fmla="*/ 127237466 w 145"/>
                  <a:gd name="T5" fmla="*/ 1013499250 h 197"/>
                  <a:gd name="T6" fmla="*/ 1017892212 w 145"/>
                  <a:gd name="T7" fmla="*/ 126688813 h 197"/>
                  <a:gd name="T8" fmla="*/ 1625800792 w 145"/>
                  <a:gd name="T9" fmla="*/ 365985736 h 197"/>
                  <a:gd name="T10" fmla="*/ 848242257 w 145"/>
                  <a:gd name="T11" fmla="*/ 1154265015 h 197"/>
                  <a:gd name="T12" fmla="*/ 424121128 w 145"/>
                  <a:gd name="T13" fmla="*/ 844583334 h 197"/>
                  <a:gd name="T14" fmla="*/ 282746166 w 145"/>
                  <a:gd name="T15" fmla="*/ 957195195 h 197"/>
                  <a:gd name="T16" fmla="*/ 862379753 w 145"/>
                  <a:gd name="T17" fmla="*/ 1773624626 h 197"/>
                  <a:gd name="T18" fmla="*/ 1738900762 w 145"/>
                  <a:gd name="T19" fmla="*/ 492674549 h 197"/>
                  <a:gd name="T20" fmla="*/ 1908546957 w 145"/>
                  <a:gd name="T21" fmla="*/ 1013499250 h 197"/>
                  <a:gd name="T22" fmla="*/ 2049921920 w 145"/>
                  <a:gd name="T23" fmla="*/ 168915916 h 197"/>
                  <a:gd name="T24" fmla="*/ 1908546957 w 145"/>
                  <a:gd name="T25" fmla="*/ 168915916 h 197"/>
                  <a:gd name="T26" fmla="*/ 1738900762 w 145"/>
                  <a:gd name="T27" fmla="*/ 295604730 h 197"/>
                  <a:gd name="T28" fmla="*/ 1017892212 w 145"/>
                  <a:gd name="T29" fmla="*/ 0 h 197"/>
                  <a:gd name="T30" fmla="*/ 0 w 145"/>
                  <a:gd name="T31" fmla="*/ 1013499250 h 197"/>
                  <a:gd name="T32" fmla="*/ 424121128 w 145"/>
                  <a:gd name="T33" fmla="*/ 1844009384 h 197"/>
                  <a:gd name="T34" fmla="*/ 98962474 w 145"/>
                  <a:gd name="T35" fmla="*/ 2147483647 h 197"/>
                  <a:gd name="T36" fmla="*/ 183787452 w 145"/>
                  <a:gd name="T37" fmla="*/ 2147483647 h 197"/>
                  <a:gd name="T38" fmla="*/ 452396121 w 145"/>
                  <a:gd name="T39" fmla="*/ 2147483647 h 197"/>
                  <a:gd name="T40" fmla="*/ 721008550 w 145"/>
                  <a:gd name="T41" fmla="*/ 1984771397 h 197"/>
                  <a:gd name="T42" fmla="*/ 721008550 w 145"/>
                  <a:gd name="T43" fmla="*/ 1984771397 h 197"/>
                  <a:gd name="T44" fmla="*/ 1017892212 w 145"/>
                  <a:gd name="T45" fmla="*/ 2041079204 h 197"/>
                  <a:gd name="T46" fmla="*/ 2049921920 w 145"/>
                  <a:gd name="T47" fmla="*/ 1013499250 h 197"/>
                  <a:gd name="T48" fmla="*/ 1823721980 w 145"/>
                  <a:gd name="T49" fmla="*/ 394139639 h 197"/>
                  <a:gd name="T50" fmla="*/ 2049921920 w 145"/>
                  <a:gd name="T51" fmla="*/ 168915916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600"/>
              </a:p>
            </p:txBody>
          </p:sp>
        </p:grpSp>
      </p:grpSp>
      <p:sp>
        <p:nvSpPr>
          <p:cNvPr id="67" name="Oval 66"/>
          <p:cNvSpPr/>
          <p:nvPr/>
        </p:nvSpPr>
        <p:spPr>
          <a:xfrm>
            <a:off x="6501126" y="1677260"/>
            <a:ext cx="1088530"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anchor="ctr"/>
          <a:lstStyle/>
          <a:p>
            <a:pPr algn="ctr" defTabSz="2176842">
              <a:defRPr/>
            </a:pP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3" name="TextBox 2"/>
              <p:cNvSpPr txBox="1"/>
              <p:nvPr/>
            </p:nvSpPr>
            <p:spPr>
              <a:xfrm>
                <a:off x="-99530" y="3924168"/>
                <a:ext cx="25234054" cy="3133422"/>
              </a:xfrm>
              <a:prstGeom prst="rect">
                <a:avLst/>
              </a:prstGeom>
              <a:noFill/>
            </p:spPr>
            <p:txBody>
              <a:bodyPr wrap="square" rtlCol="0">
                <a:spAutoFit/>
              </a:bodyPr>
              <a:lstStyle/>
              <a:p>
                <a:pPr>
                  <a:lnSpc>
                    <a:spcPct val="115000"/>
                  </a:lnSpc>
                </a:pPr>
                <a14:m>
                  <m:oMath xmlns:m="http://schemas.openxmlformats.org/officeDocument/2006/math">
                    <m:r>
                      <a:rPr lang="en-US" sz="5600" i="1">
                        <a:latin typeface="Cambria Math"/>
                        <a:ea typeface="Cambria Math"/>
                        <a:cs typeface="Times New Roman" pitchFamily="18" charset="0"/>
                      </a:rPr>
                      <m:t>∎</m:t>
                    </m:r>
                  </m:oMath>
                </a14:m>
                <a:r>
                  <a:rPr lang="en-US" sz="5600" b="1" dirty="0" err="1">
                    <a:latin typeface="Times New Roman" pitchFamily="18" charset="0"/>
                    <a:cs typeface="Times New Roman" pitchFamily="18" charset="0"/>
                  </a:rPr>
                  <a:t>Cách</a:t>
                </a:r>
                <a:r>
                  <a:rPr lang="en-US" sz="5600" b="1" dirty="0">
                    <a:latin typeface="Times New Roman" pitchFamily="18" charset="0"/>
                    <a:cs typeface="Times New Roman" pitchFamily="18" charset="0"/>
                  </a:rPr>
                  <a:t> 2:</a:t>
                </a:r>
                <a14:m>
                  <m:oMath xmlns:m="http://schemas.openxmlformats.org/officeDocument/2006/math">
                    <m:r>
                      <a:rPr lang="en-US" sz="5600" b="1">
                        <a:solidFill>
                          <a:prstClr val="black"/>
                        </a:solidFill>
                        <a:latin typeface="Cambria Math"/>
                        <a:ea typeface="Times New Roman" panose="02020603050405020304" pitchFamily="18" charset="0"/>
                      </a:rPr>
                      <m:t> </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32</m:t>
                        </m:r>
                        <m:r>
                          <a:rPr lang="en-US" sz="5600" i="1">
                            <a:solidFill>
                              <a:prstClr val="black"/>
                            </a:solidFill>
                            <a:latin typeface="Cambria Math" panose="02040503050406030204" pitchFamily="18" charset="0"/>
                            <a:ea typeface="Times New Roman" panose="02020603050405020304" pitchFamily="18" charset="0"/>
                          </a:rPr>
                          <m:t>𝑥</m:t>
                        </m:r>
                      </m:num>
                      <m:den>
                        <m:r>
                          <a:rPr lang="en-US" sz="5600" i="1">
                            <a:solidFill>
                              <a:prstClr val="black"/>
                            </a:solidFill>
                            <a:latin typeface="Cambria Math" panose="02040503050406030204" pitchFamily="18" charset="0"/>
                            <a:ea typeface="Times New Roman" panose="02020603050405020304" pitchFamily="18" charset="0"/>
                          </a:rPr>
                          <m:t>16</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rPr>
                          <m:t>+1</m:t>
                        </m:r>
                      </m:den>
                    </m:f>
                    <m:r>
                      <a:rPr lang="en-US"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+1</m:t>
                        </m:r>
                      </m:e>
                    </m:d>
                    <m:r>
                      <a:rPr lang="en-US" sz="5600" i="1">
                        <a:solidFill>
                          <a:prstClr val="black"/>
                        </a:solidFill>
                        <a:latin typeface="Cambria Math" panose="02040503050406030204" pitchFamily="18" charset="0"/>
                        <a:ea typeface="Times New Roman" panose="02020603050405020304" pitchFamily="18" charset="0"/>
                      </a:rPr>
                      <m:t>≤0,∀</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ℝ</m:t>
                    </m:r>
                  </m:oMath>
                </a14:m>
                <a:endParaRPr lang="en-US" sz="5600" dirty="0">
                  <a:solidFill>
                    <a:prstClr val="black"/>
                  </a:solidFill>
                  <a:latin typeface="Times New Roman" panose="02020603050405020304" pitchFamily="18" charset="0"/>
                  <a:ea typeface="Times New Roman" panose="02020603050405020304"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32</m:t>
                          </m:r>
                          <m:r>
                            <a:rPr lang="en-US" sz="5600" i="1">
                              <a:solidFill>
                                <a:prstClr val="black"/>
                              </a:solidFill>
                              <a:latin typeface="Cambria Math" panose="02040503050406030204" pitchFamily="18" charset="0"/>
                              <a:ea typeface="Times New Roman" panose="02020603050405020304" pitchFamily="18" charset="0"/>
                            </a:rPr>
                            <m:t>𝑥</m:t>
                          </m:r>
                        </m:num>
                        <m:den>
                          <m:r>
                            <a:rPr lang="en-US" sz="5600" i="1">
                              <a:solidFill>
                                <a:prstClr val="black"/>
                              </a:solidFill>
                              <a:latin typeface="Cambria Math" panose="02040503050406030204" pitchFamily="18" charset="0"/>
                              <a:ea typeface="Times New Roman" panose="02020603050405020304" pitchFamily="18" charset="0"/>
                            </a:rPr>
                            <m:t>16</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rPr>
                            <m:t>+1</m:t>
                          </m:r>
                        </m:den>
                      </m:f>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+1,∀</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ℝ</m:t>
                      </m:r>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+1≥</m:t>
                      </m:r>
                      <m:limLow>
                        <m:limLowPr>
                          <m:ctrlPr>
                            <a:rPr lang="en-US" sz="5600" i="1">
                              <a:solidFill>
                                <a:prstClr val="black"/>
                              </a:solidFill>
                              <a:latin typeface="Cambria Math" panose="02040503050406030204" pitchFamily="18" charset="0"/>
                              <a:ea typeface="Times New Roman" panose="02020603050405020304" pitchFamily="18" charset="0"/>
                            </a:rPr>
                          </m:ctrlPr>
                        </m:limLowPr>
                        <m:e>
                          <m:r>
                            <a:rPr lang="en-US" sz="5600" i="1">
                              <a:solidFill>
                                <a:prstClr val="black"/>
                              </a:solidFill>
                              <a:latin typeface="Cambria Math" panose="02040503050406030204" pitchFamily="18" charset="0"/>
                              <a:ea typeface="Times New Roman" panose="02020603050405020304" pitchFamily="18" charset="0"/>
                            </a:rPr>
                            <m:t>𝑚𝑎𝑥</m:t>
                          </m:r>
                        </m:e>
                        <m:lim>
                          <m:r>
                            <a:rPr lang="en-US" sz="5600" i="1">
                              <a:solidFill>
                                <a:prstClr val="black"/>
                              </a:solidFill>
                              <a:latin typeface="Cambria Math" panose="02040503050406030204" pitchFamily="18" charset="0"/>
                              <a:ea typeface="Times New Roman" panose="02020603050405020304" pitchFamily="18" charset="0"/>
                            </a:rPr>
                            <m:t>ℝ</m:t>
                          </m:r>
                        </m:lim>
                      </m:limLow>
                      <m:r>
                        <a:rPr lang="en-US" sz="5600" i="1">
                          <a:solidFill>
                            <a:prstClr val="black"/>
                          </a:solidFill>
                          <a:latin typeface="Cambria Math" panose="02040503050406030204" pitchFamily="18" charset="0"/>
                          <a:ea typeface="Times New Roman" panose="02020603050405020304" pitchFamily="18" charset="0"/>
                        </a:rPr>
                        <m:t>𝑔</m:t>
                      </m:r>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m:t>
                      </m:r>
                      <m:r>
                        <m:rPr>
                          <m:nor/>
                        </m:rPr>
                        <a:rPr lang="en-US" sz="5600" dirty="0">
                          <a:solidFill>
                            <a:prstClr val="black"/>
                          </a:solidFill>
                          <a:latin typeface="Times New Roman" panose="02020603050405020304" pitchFamily="18" charset="0"/>
                          <a:ea typeface="Times New Roman" panose="02020603050405020304" pitchFamily="18" charset="0"/>
                          <a:cs typeface="Times New Roman" pitchFamily="18" charset="0"/>
                        </a:rPr>
                        <m:t> </m:t>
                      </m:r>
                      <m:r>
                        <m:rPr>
                          <m:nor/>
                        </m:rPr>
                        <a:rPr lang="en-US" sz="5600" dirty="0" err="1">
                          <a:solidFill>
                            <a:prstClr val="black"/>
                          </a:solidFill>
                          <a:latin typeface="Times New Roman" panose="02020603050405020304" pitchFamily="18" charset="0"/>
                          <a:ea typeface="Times New Roman" panose="02020603050405020304" pitchFamily="18" charset="0"/>
                          <a:cs typeface="Times New Roman" pitchFamily="18" charset="0"/>
                        </a:rPr>
                        <m:t>v</m:t>
                      </m:r>
                      <m:r>
                        <m:rPr>
                          <m:nor/>
                        </m:rPr>
                        <a:rPr lang="en-US" sz="5600" dirty="0" err="1">
                          <a:solidFill>
                            <a:prstClr val="black"/>
                          </a:solidFill>
                          <a:latin typeface="Times New Roman" panose="02020603050405020304" pitchFamily="18" charset="0"/>
                          <a:ea typeface="Times New Roman" panose="02020603050405020304" pitchFamily="18" charset="0"/>
                          <a:cs typeface="Times New Roman" pitchFamily="18" charset="0"/>
                        </a:rPr>
                        <m:t>ớ</m:t>
                      </m:r>
                      <m:r>
                        <m:rPr>
                          <m:nor/>
                        </m:rPr>
                        <a:rPr lang="en-US" sz="5600" dirty="0" err="1">
                          <a:solidFill>
                            <a:prstClr val="black"/>
                          </a:solidFill>
                          <a:latin typeface="Times New Roman" panose="02020603050405020304" pitchFamily="18" charset="0"/>
                          <a:ea typeface="Times New Roman" panose="02020603050405020304" pitchFamily="18" charset="0"/>
                          <a:cs typeface="Times New Roman" pitchFamily="18" charset="0"/>
                        </a:rPr>
                        <m:t>i</m:t>
                      </m:r>
                      <m:r>
                        <m:rPr>
                          <m:nor/>
                        </m:rPr>
                        <a:rPr lang="en-US" sz="5600" b="1" dirty="0">
                          <a:solidFill>
                            <a:prstClr val="black"/>
                          </a:solidFill>
                          <a:latin typeface="Times New Roman" panose="02020603050405020304" pitchFamily="18" charset="0"/>
                          <a:ea typeface="Times New Roman" panose="02020603050405020304" pitchFamily="18" charset="0"/>
                          <a:cs typeface="Times New Roman" pitchFamily="18" charset="0"/>
                        </a:rPr>
                        <m:t> </m:t>
                      </m:r>
                      <m:r>
                        <a:rPr lang="en-US" sz="5600" i="1">
                          <a:solidFill>
                            <a:prstClr val="black"/>
                          </a:solidFill>
                          <a:latin typeface="Cambria Math" panose="02040503050406030204" pitchFamily="18" charset="0"/>
                          <a:ea typeface="Times New Roman" panose="02020603050405020304" pitchFamily="18" charset="0"/>
                        </a:rPr>
                        <m:t>𝑔</m:t>
                      </m:r>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32</m:t>
                          </m:r>
                          <m:r>
                            <a:rPr lang="en-US" sz="5600" i="1">
                              <a:solidFill>
                                <a:prstClr val="black"/>
                              </a:solidFill>
                              <a:latin typeface="Cambria Math" panose="02040503050406030204" pitchFamily="18" charset="0"/>
                              <a:ea typeface="Times New Roman" panose="02020603050405020304" pitchFamily="18" charset="0"/>
                            </a:rPr>
                            <m:t>𝑥</m:t>
                          </m:r>
                        </m:num>
                        <m:den>
                          <m:r>
                            <a:rPr lang="en-US" sz="5600" i="1">
                              <a:solidFill>
                                <a:prstClr val="black"/>
                              </a:solidFill>
                              <a:latin typeface="Cambria Math" panose="02040503050406030204" pitchFamily="18" charset="0"/>
                              <a:ea typeface="Times New Roman" panose="02020603050405020304" pitchFamily="18" charset="0"/>
                            </a:rPr>
                            <m:t>16</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rPr>
                            <m:t>+1</m:t>
                          </m:r>
                        </m:den>
                      </m:f>
                    </m:oMath>
                  </m:oMathPara>
                </a14:m>
                <a:endParaRPr lang="en-US" sz="5600" dirty="0">
                  <a:solidFill>
                    <a:prstClr val="black"/>
                  </a:solidFill>
                  <a:latin typeface="Times New Roman" panose="02020603050405020304" pitchFamily="18" charset="0"/>
                  <a:ea typeface="Times New Roman" panose="02020603050405020304" pitchFamily="18" charset="0"/>
                  <a:cs typeface="Times New Roman"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99530" y="3924168"/>
                <a:ext cx="25234054" cy="313342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0936" y="6740047"/>
                <a:ext cx="19003718" cy="2221185"/>
              </a:xfrm>
              <a:prstGeom prst="rect">
                <a:avLst/>
              </a:prstGeom>
              <a:noFill/>
            </p:spPr>
            <p:txBody>
              <a:bodyPr wrap="square" rtlCol="0">
                <a:spAutoFit/>
              </a:bodyPr>
              <a:lstStyle/>
              <a:p>
                <a:pPr>
                  <a:lnSpc>
                    <a:spcPct val="115000"/>
                  </a:lnSpc>
                </a:pPr>
                <a14:m>
                  <m:oMathPara xmlns:m="http://schemas.openxmlformats.org/officeDocument/2006/math">
                    <m:oMathParaPr>
                      <m:jc m:val="left"/>
                    </m:oMathParaPr>
                    <m:oMath xmlns:m="http://schemas.openxmlformats.org/officeDocument/2006/math">
                      <m:r>
                        <m:rPr>
                          <m:nor/>
                        </m:rPr>
                        <a:rPr lang="en-US" sz="5600" dirty="0">
                          <a:solidFill>
                            <a:prstClr val="black"/>
                          </a:solidFill>
                          <a:latin typeface="Times New Roman" panose="02020603050405020304" pitchFamily="18" charset="0"/>
                          <a:ea typeface="Times New Roman" panose="02020603050405020304" pitchFamily="18" charset="0"/>
                        </a:rPr>
                        <m:t>Ta</m:t>
                      </m:r>
                      <m:r>
                        <m:rPr>
                          <m:nor/>
                        </m:rPr>
                        <a:rPr lang="en-US" sz="5600" dirty="0">
                          <a:solidFill>
                            <a:prstClr val="black"/>
                          </a:solidFill>
                          <a:latin typeface="Times New Roman" panose="02020603050405020304" pitchFamily="18" charset="0"/>
                          <a:ea typeface="Times New Roman" panose="02020603050405020304" pitchFamily="18" charset="0"/>
                        </a:rPr>
                        <m:t> </m:t>
                      </m:r>
                      <m:r>
                        <m:rPr>
                          <m:nor/>
                        </m:rPr>
                        <a:rPr lang="en-US" sz="5600" dirty="0">
                          <a:solidFill>
                            <a:prstClr val="black"/>
                          </a:solidFill>
                          <a:latin typeface="Times New Roman" panose="02020603050405020304" pitchFamily="18" charset="0"/>
                          <a:ea typeface="Times New Roman" panose="02020603050405020304" pitchFamily="18" charset="0"/>
                        </a:rPr>
                        <m:t>c</m:t>
                      </m:r>
                      <m:r>
                        <m:rPr>
                          <m:nor/>
                        </m:rPr>
                        <a:rPr lang="en-US" sz="5600" dirty="0">
                          <a:solidFill>
                            <a:prstClr val="black"/>
                          </a:solidFill>
                          <a:latin typeface="Times New Roman" panose="02020603050405020304" pitchFamily="18" charset="0"/>
                          <a:ea typeface="Times New Roman" panose="02020603050405020304" pitchFamily="18" charset="0"/>
                        </a:rPr>
                        <m:t>ó: </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𝑔</m:t>
                          </m:r>
                        </m:e>
                        <m:sup>
                          <m:r>
                            <a:rPr lang="en-US" sz="5600" i="1">
                              <a:solidFill>
                                <a:prstClr val="black"/>
                              </a:solidFill>
                              <a:latin typeface="Cambria Math" panose="02040503050406030204" pitchFamily="18" charset="0"/>
                              <a:ea typeface="Times New Roman" panose="02020603050405020304" pitchFamily="18" charset="0"/>
                            </a:rPr>
                            <m:t>′</m:t>
                          </m:r>
                        </m:sup>
                      </m:sSup>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−512</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rPr>
                            <m:t>+32</m:t>
                          </m:r>
                        </m:num>
                        <m:den>
                          <m:sSup>
                            <m:sSupPr>
                              <m:ctrlPr>
                                <a:rPr lang="en-US" sz="5600" i="1">
                                  <a:solidFill>
                                    <a:prstClr val="black"/>
                                  </a:solidFill>
                                  <a:latin typeface="Cambria Math" panose="02040503050406030204" pitchFamily="18" charset="0"/>
                                  <a:ea typeface="Times New Roman" panose="02020603050405020304" pitchFamily="18" charset="0"/>
                                </a:rPr>
                              </m:ctrlPr>
                            </m:sSupPr>
                            <m:e>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16</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rPr>
                                    <m:t>+1</m:t>
                                  </m:r>
                                </m:e>
                              </m:d>
                            </m:e>
                            <m:sup>
                              <m:r>
                                <a:rPr lang="en-US" sz="5600" i="1">
                                  <a:solidFill>
                                    <a:prstClr val="black"/>
                                  </a:solidFill>
                                  <a:latin typeface="Cambria Math" panose="02040503050406030204" pitchFamily="18" charset="0"/>
                                  <a:ea typeface="Times New Roman" panose="02020603050405020304" pitchFamily="18" charset="0"/>
                                </a:rPr>
                                <m:t>2</m:t>
                              </m:r>
                            </m:sup>
                          </m:sSup>
                        </m:den>
                      </m:f>
                      <m:r>
                        <m:rPr>
                          <m:nor/>
                        </m:rPr>
                        <a:rPr lang="en-US" sz="5600" dirty="0">
                          <a:solidFill>
                            <a:prstClr val="black"/>
                          </a:solidFill>
                          <a:latin typeface="Times New Roman" panose="020206030504050203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𝑔</m:t>
                          </m:r>
                        </m:e>
                        <m:sup>
                          <m:r>
                            <a:rPr lang="en-US" sz="5600" i="1">
                              <a:solidFill>
                                <a:prstClr val="black"/>
                              </a:solidFill>
                              <a:latin typeface="Cambria Math" panose="02040503050406030204" pitchFamily="18" charset="0"/>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e>
                      </m:d>
                      <m:r>
                        <a:rPr lang="en-US" sz="5600" i="1">
                          <a:solidFill>
                            <a:prstClr val="black"/>
                          </a:solidFill>
                          <a:latin typeface="Cambria Math" panose="02040503050406030204" pitchFamily="18" charset="0"/>
                          <a:ea typeface="Times New Roman" panose="02020603050405020304" pitchFamily="18" charset="0"/>
                        </a:rPr>
                        <m:t>=0⇔</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1</m:t>
                          </m:r>
                        </m:num>
                        <m:den>
                          <m:r>
                            <a:rPr lang="en-US" sz="5600" i="1">
                              <a:solidFill>
                                <a:prstClr val="black"/>
                              </a:solidFill>
                              <a:latin typeface="Cambria Math" panose="02040503050406030204" pitchFamily="18" charset="0"/>
                              <a:ea typeface="Times New Roman" panose="02020603050405020304" pitchFamily="18" charset="0"/>
                            </a:rPr>
                            <m:t>4</m:t>
                          </m:r>
                        </m:den>
                      </m:f>
                    </m:oMath>
                  </m:oMathPara>
                </a14:m>
                <a:endParaRPr lang="en-US" sz="5600" i="1" dirty="0">
                  <a:solidFill>
                    <a:prstClr val="black"/>
                  </a:solidFill>
                  <a:latin typeface="Cambria Math" panose="02040503050406030204" pitchFamily="18" charset="0"/>
                  <a:ea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20936" y="6740047"/>
                <a:ext cx="19003718" cy="222118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079" y="8527038"/>
                <a:ext cx="18227404" cy="2319161"/>
              </a:xfrm>
              <a:prstGeom prst="rect">
                <a:avLst/>
              </a:prstGeom>
              <a:noFill/>
            </p:spPr>
            <p:txBody>
              <a:bodyPr wrap="square" rtlCol="0">
                <a:spAutoFit/>
              </a:bodyPr>
              <a:lstStyle/>
              <a:p>
                <a:pPr>
                  <a:lnSpc>
                    <a:spcPct val="115000"/>
                  </a:lnSpc>
                </a:pPr>
                <a14:m>
                  <m:oMathPara xmlns:m="http://schemas.openxmlformats.org/officeDocument/2006/math">
                    <m:oMathParaPr>
                      <m:jc m:val="left"/>
                    </m:oMathParaPr>
                    <m:oMath xmlns:m="http://schemas.openxmlformats.org/officeDocument/2006/math">
                      <m:limLow>
                        <m:limLowPr>
                          <m:ctrlPr>
                            <a:rPr lang="en-US" sz="5600" i="1">
                              <a:solidFill>
                                <a:prstClr val="black"/>
                              </a:solidFill>
                              <a:latin typeface="Cambria Math" panose="02040503050406030204" pitchFamily="18" charset="0"/>
                              <a:ea typeface="Times New Roman" panose="02020603050405020304" pitchFamily="18" charset="0"/>
                            </a:rPr>
                          </m:ctrlPr>
                        </m:limLowPr>
                        <m:e>
                          <m:r>
                            <a:rPr lang="en-US" sz="5600" i="1">
                              <a:solidFill>
                                <a:prstClr val="black"/>
                              </a:solidFill>
                              <a:latin typeface="Cambria Math" panose="02040503050406030204" pitchFamily="18" charset="0"/>
                              <a:ea typeface="Times New Roman" panose="02020603050405020304" pitchFamily="18" charset="0"/>
                            </a:rPr>
                            <m:t>𝑙𝑖𝑚</m:t>
                          </m:r>
                        </m:e>
                        <m:lim>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m:t>
                          </m:r>
                        </m:lim>
                      </m:limLow>
                      <m:r>
                        <a:rPr lang="en-US" sz="5600" i="1">
                          <a:solidFill>
                            <a:prstClr val="black"/>
                          </a:solidFill>
                          <a:latin typeface="Cambria Math" panose="02040503050406030204" pitchFamily="18" charset="0"/>
                          <a:ea typeface="Times New Roman" panose="02020603050405020304" pitchFamily="18" charset="0"/>
                        </a:rPr>
                        <m:t>𝑔</m:t>
                      </m:r>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)=0;</m:t>
                      </m:r>
                      <m:r>
                        <a:rPr lang="en-US" sz="5600" i="1">
                          <a:solidFill>
                            <a:prstClr val="black"/>
                          </a:solidFill>
                          <a:latin typeface="Cambria Math" panose="02040503050406030204" pitchFamily="18" charset="0"/>
                          <a:ea typeface="Times New Roman" panose="02020603050405020304" pitchFamily="18" charset="0"/>
                        </a:rPr>
                        <m:t>𝑔</m:t>
                      </m:r>
                      <m:d>
                        <m:dPr>
                          <m:ctrlPr>
                            <a:rPr lang="en-US" sz="5600" i="1">
                              <a:solidFill>
                                <a:prstClr val="black"/>
                              </a:solidFill>
                              <a:latin typeface="Cambria Math" panose="02040503050406030204" pitchFamily="18" charset="0"/>
                              <a:ea typeface="Times New Roman" panose="02020603050405020304" pitchFamily="18" charset="0"/>
                            </a:rPr>
                          </m:ctrlPr>
                        </m:dPr>
                        <m:e>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1</m:t>
                              </m:r>
                            </m:num>
                            <m:den>
                              <m:r>
                                <a:rPr lang="en-US" sz="5600" i="1">
                                  <a:solidFill>
                                    <a:prstClr val="black"/>
                                  </a:solidFill>
                                  <a:latin typeface="Cambria Math" panose="02040503050406030204" pitchFamily="18" charset="0"/>
                                  <a:ea typeface="Times New Roman" panose="02020603050405020304" pitchFamily="18" charset="0"/>
                                </a:rPr>
                                <m:t>4</m:t>
                              </m:r>
                            </m:den>
                          </m:f>
                        </m:e>
                      </m:d>
                      <m:r>
                        <a:rPr lang="en-US" sz="5600" i="1">
                          <a:solidFill>
                            <a:prstClr val="black"/>
                          </a:solidFill>
                          <a:latin typeface="Cambria Math" panose="02040503050406030204" pitchFamily="18" charset="0"/>
                          <a:ea typeface="Times New Roman" panose="02020603050405020304" pitchFamily="18" charset="0"/>
                        </a:rPr>
                        <m:t>=4;</m:t>
                      </m:r>
                      <m:r>
                        <a:rPr lang="en-US" sz="5600" i="1">
                          <a:solidFill>
                            <a:prstClr val="black"/>
                          </a:solidFill>
                          <a:latin typeface="Cambria Math" panose="02040503050406030204" pitchFamily="18" charset="0"/>
                          <a:ea typeface="Times New Roman" panose="02020603050405020304" pitchFamily="18" charset="0"/>
                        </a:rPr>
                        <m:t>𝑔</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1</m:t>
                              </m:r>
                            </m:num>
                            <m:den>
                              <m:r>
                                <a:rPr lang="en-US" sz="5600" i="1">
                                  <a:solidFill>
                                    <a:prstClr val="black"/>
                                  </a:solidFill>
                                  <a:latin typeface="Cambria Math" panose="02040503050406030204" pitchFamily="18" charset="0"/>
                                  <a:ea typeface="Times New Roman" panose="02020603050405020304" pitchFamily="18" charset="0"/>
                                </a:rPr>
                                <m:t>4</m:t>
                              </m:r>
                            </m:den>
                          </m:f>
                        </m:e>
                      </m:d>
                      <m:r>
                        <a:rPr lang="en-US" sz="5600" i="1">
                          <a:solidFill>
                            <a:prstClr val="black"/>
                          </a:solidFill>
                          <a:latin typeface="Cambria Math" panose="02040503050406030204" pitchFamily="18" charset="0"/>
                          <a:ea typeface="Times New Roman" panose="02020603050405020304" pitchFamily="18" charset="0"/>
                        </a:rPr>
                        <m:t>=−4</m:t>
                      </m:r>
                    </m:oMath>
                  </m:oMathPara>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079" y="8527038"/>
                <a:ext cx="18227404" cy="2319161"/>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587" y="10554087"/>
                <a:ext cx="22996448" cy="3351367"/>
              </a:xfrm>
              <a:prstGeom prst="rect">
                <a:avLst/>
              </a:prstGeom>
              <a:noFill/>
            </p:spPr>
            <p:txBody>
              <a:bodyPr wrap="square" rtlCol="0">
                <a:spAutoFit/>
              </a:bodyPr>
              <a:lstStyle/>
              <a:p>
                <a:pPr>
                  <a:lnSpc>
                    <a:spcPct val="115000"/>
                  </a:lnSpc>
                </a:pPr>
                <a14:m>
                  <m:oMathPara xmlns:m="http://schemas.openxmlformats.org/officeDocument/2006/math">
                    <m:oMathParaPr>
                      <m:jc m:val="left"/>
                    </m:oMathParaPr>
                    <m:oMath xmlns:m="http://schemas.openxmlformats.org/officeDocument/2006/math">
                      <m:r>
                        <a:rPr lang="en-US" sz="5600">
                          <a:solidFill>
                            <a:prstClr val="black"/>
                          </a:solidFill>
                          <a:latin typeface="Cambria Math"/>
                          <a:ea typeface="Times New Roman" panose="02020603050405020304" pitchFamily="18" charset="0"/>
                        </a:rPr>
                        <m:t> </m:t>
                      </m:r>
                      <m:r>
                        <m:rPr>
                          <m:sty m:val="p"/>
                        </m:rPr>
                        <a:rPr lang="en-US" sz="5600">
                          <a:solidFill>
                            <a:prstClr val="black"/>
                          </a:solidFill>
                          <a:latin typeface="Cambria Math"/>
                          <a:ea typeface="Times New Roman" panose="02020603050405020304" pitchFamily="18" charset="0"/>
                        </a:rPr>
                        <m:t>n</m:t>
                      </m:r>
                      <m:r>
                        <a:rPr lang="en-US" sz="5600" i="1">
                          <a:solidFill>
                            <a:prstClr val="black"/>
                          </a:solidFill>
                          <a:latin typeface="Cambria Math"/>
                          <a:ea typeface="Times New Roman" panose="02020603050405020304" pitchFamily="18" charset="0"/>
                        </a:rPr>
                        <m:t> </m:t>
                      </m:r>
                      <m:limLow>
                        <m:limLowPr>
                          <m:ctrlPr>
                            <a:rPr lang="en-US" sz="5600" i="1">
                              <a:solidFill>
                                <a:prstClr val="black"/>
                              </a:solidFill>
                              <a:latin typeface="Cambria Math" panose="02040503050406030204" pitchFamily="18" charset="0"/>
                              <a:ea typeface="Times New Roman" panose="02020603050405020304" pitchFamily="18" charset="0"/>
                            </a:rPr>
                          </m:ctrlPr>
                        </m:limLowPr>
                        <m:e>
                          <m:r>
                            <a:rPr lang="en-US" sz="5600" i="1">
                              <a:solidFill>
                                <a:prstClr val="black"/>
                              </a:solidFill>
                              <a:latin typeface="Cambria Math" panose="02040503050406030204" pitchFamily="18" charset="0"/>
                              <a:ea typeface="Times New Roman" panose="02020603050405020304" pitchFamily="18" charset="0"/>
                            </a:rPr>
                            <m:t>𝑚𝑎𝑥</m:t>
                          </m:r>
                        </m:e>
                        <m:lim>
                          <m:r>
                            <a:rPr lang="en-US" sz="5600" i="1">
                              <a:solidFill>
                                <a:prstClr val="black"/>
                              </a:solidFill>
                              <a:latin typeface="Cambria Math" panose="02040503050406030204" pitchFamily="18" charset="0"/>
                              <a:ea typeface="Times New Roman" panose="02020603050405020304" pitchFamily="18" charset="0"/>
                            </a:rPr>
                            <m:t>ℝ</m:t>
                          </m:r>
                        </m:lim>
                      </m:limLow>
                      <m:r>
                        <a:rPr lang="en-US" sz="5600" i="1">
                          <a:solidFill>
                            <a:prstClr val="black"/>
                          </a:solidFill>
                          <a:latin typeface="Cambria Math" panose="02040503050406030204" pitchFamily="18" charset="0"/>
                          <a:ea typeface="Times New Roman" panose="02020603050405020304" pitchFamily="18" charset="0"/>
                        </a:rPr>
                        <m:t>𝑔</m:t>
                      </m:r>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)=4</m:t>
                      </m:r>
                    </m:oMath>
                  </m:oMathPara>
                </a14:m>
                <a:endParaRPr lang="en-US" sz="5600" i="1" dirty="0">
                  <a:solidFill>
                    <a:prstClr val="black"/>
                  </a:solidFill>
                  <a:latin typeface="Times New Roman" pitchFamily="18" charset="0"/>
                  <a:ea typeface="Times New Roman" panose="02020603050405020304" pitchFamily="18" charset="0"/>
                  <a:cs typeface="Times New Roman" pitchFamily="18" charset="0"/>
                </a:endParaRPr>
              </a:p>
              <a:p>
                <a:pPr>
                  <a:lnSpc>
                    <a:spcPct val="115000"/>
                  </a:lnSpc>
                </a:pPr>
                <a14:m>
                  <m:oMath xmlns:m="http://schemas.openxmlformats.org/officeDocument/2006/math">
                    <m:r>
                      <m:rPr>
                        <m:nor/>
                      </m:rPr>
                      <a:rPr lang="en-US" sz="5600" dirty="0">
                        <a:solidFill>
                          <a:prstClr val="black"/>
                        </a:solidFill>
                        <a:latin typeface="Times New Roman" panose="02020603050405020304" pitchFamily="18" charset="0"/>
                        <a:ea typeface="Times New Roman" panose="02020603050405020304" pitchFamily="18" charset="0"/>
                        <a:cs typeface="Times New Roman" pitchFamily="18" charset="0"/>
                      </a:rPr>
                      <m:t>Do</m:t>
                    </m:r>
                    <m:r>
                      <m:rPr>
                        <m:nor/>
                      </m:rPr>
                      <a:rPr lang="en-US" sz="5600" dirty="0">
                        <a:solidFill>
                          <a:prstClr val="black"/>
                        </a:solidFill>
                        <a:latin typeface="Times New Roman" panose="02020603050405020304" pitchFamily="18" charset="0"/>
                        <a:ea typeface="Times New Roman" panose="02020603050405020304" pitchFamily="18" charset="0"/>
                        <a:cs typeface="Times New Roman" pitchFamily="18" charset="0"/>
                      </a:rPr>
                      <m:t> đó: </m:t>
                    </m:r>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+1≥4⇔</m:t>
                    </m:r>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≥3.</m:t>
                    </m:r>
                  </m:oMath>
                </a14:m>
                <a:r>
                  <a:rPr lang="en-US" sz="5600" dirty="0">
                    <a:solidFill>
                      <a:prstClr val="black"/>
                    </a:solidFill>
                    <a:latin typeface="Times New Roman" panose="02020603050405020304" pitchFamily="18" charset="0"/>
                    <a:ea typeface="Times New Roman" panose="02020603050405020304" pitchFamily="18" charset="0"/>
                    <a:cs typeface="Times New Roman" pitchFamily="18" charset="0"/>
                  </a:rPr>
                  <a:t> </a:t>
                </a:r>
              </a:p>
              <a:p>
                <a:pPr>
                  <a:lnSpc>
                    <a:spcPct val="115000"/>
                  </a:lnSpc>
                </a:pPr>
                <a:endParaRPr lang="en-US" sz="6000" dirty="0">
                  <a:solidFill>
                    <a:prstClr val="black"/>
                  </a:solidFill>
                  <a:latin typeface="Times New Roman" panose="02020603050405020304" pitchFamily="18" charset="0"/>
                  <a:ea typeface="Times New Roman" panose="02020603050405020304" pitchFamily="18" charset="0"/>
                  <a:cs typeface="Times New Roman" pitchFamily="18"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1587" y="10554087"/>
                <a:ext cx="22996448" cy="3351367"/>
              </a:xfrm>
              <a:prstGeom prst="rect">
                <a:avLst/>
              </a:prstGeom>
              <a:blipFill>
                <a:blip r:embed="rId17"/>
                <a:stretch>
                  <a:fillRect/>
                </a:stretch>
              </a:blipFill>
            </p:spPr>
            <p:txBody>
              <a:bodyPr/>
              <a:lstStyle/>
              <a:p>
                <a:r>
                  <a:rPr lang="en-US">
                    <a:noFill/>
                  </a:rPr>
                  <a:t> </a:t>
                </a:r>
              </a:p>
            </p:txBody>
          </p:sp>
        </mc:Fallback>
      </mc:AlternateContent>
      <p:grpSp>
        <p:nvGrpSpPr>
          <p:cNvPr id="8" name="Group 7"/>
          <p:cNvGrpSpPr/>
          <p:nvPr/>
        </p:nvGrpSpPr>
        <p:grpSpPr>
          <a:xfrm>
            <a:off x="13167714" y="7811590"/>
            <a:ext cx="11067390" cy="5735516"/>
            <a:chOff x="6583063" y="3905795"/>
            <a:chExt cx="5533695" cy="2867758"/>
          </a:xfrm>
        </p:grpSpPr>
        <p:pic>
          <p:nvPicPr>
            <p:cNvPr id="53" name="Picture 52"/>
            <p:cNvPicPr/>
            <p:nvPr/>
          </p:nvPicPr>
          <p:blipFill>
            <a:blip r:embed="rId18"/>
            <a:stretch>
              <a:fillRect/>
            </a:stretch>
          </p:blipFill>
          <p:spPr>
            <a:xfrm>
              <a:off x="6583063" y="4400467"/>
              <a:ext cx="5533695" cy="2373086"/>
            </a:xfrm>
            <a:prstGeom prst="rect">
              <a:avLst/>
            </a:prstGeom>
          </p:spPr>
        </p:pic>
        <p:sp>
          <p:nvSpPr>
            <p:cNvPr id="2" name="TextBox 1"/>
            <p:cNvSpPr txBox="1"/>
            <p:nvPr/>
          </p:nvSpPr>
          <p:spPr>
            <a:xfrm>
              <a:off x="8804371" y="3905795"/>
              <a:ext cx="2693853" cy="507832"/>
            </a:xfrm>
            <a:prstGeom prst="rect">
              <a:avLst/>
            </a:prstGeom>
            <a:noFill/>
            <a:ln w="12700">
              <a:solidFill>
                <a:schemeClr val="tx1"/>
              </a:solidFill>
            </a:ln>
          </p:spPr>
          <p:txBody>
            <a:bodyPr wrap="square" rtlCol="0">
              <a:spAutoFit/>
            </a:bodyPr>
            <a:lstStyle/>
            <a:p>
              <a:r>
                <a:rPr lang="en-US" sz="6000" dirty="0" err="1">
                  <a:latin typeface="Times New Roman" pitchFamily="18" charset="0"/>
                  <a:cs typeface="Times New Roman" pitchFamily="18" charset="0"/>
                </a:rPr>
                <a:t>Bảng</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biến</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thiên</a:t>
              </a:r>
              <a:endParaRPr lang="en-US" sz="6000" dirty="0">
                <a:latin typeface="Times New Roman" pitchFamily="18" charset="0"/>
                <a:cs typeface="Times New Roman" pitchFamily="18" charset="0"/>
              </a:endParaRPr>
            </a:p>
          </p:txBody>
        </p:sp>
      </p:grpSp>
    </p:spTree>
    <p:extLst>
      <p:ext uri="{BB962C8B-B14F-4D97-AF65-F5344CB8AC3E}">
        <p14:creationId xmlns:p14="http://schemas.microsoft.com/office/powerpoint/2010/main" val="3470621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10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checkerboard(across)">
                                      <p:cBhvr>
                                        <p:cTn id="3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4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71" name="Group 71"/>
          <p:cNvGrpSpPr>
            <a:grpSpLocks/>
          </p:cNvGrpSpPr>
          <p:nvPr/>
        </p:nvGrpSpPr>
        <p:grpSpPr bwMode="auto">
          <a:xfrm>
            <a:off x="66668" y="3967473"/>
            <a:ext cx="24007810" cy="9235766"/>
            <a:chOff x="41" y="3264"/>
            <a:chExt cx="15125" cy="5053"/>
          </a:xfrm>
        </p:grpSpPr>
        <p:sp>
          <p:nvSpPr>
            <p:cNvPr id="5" name="Rounded Rectangle 4"/>
            <p:cNvSpPr/>
            <p:nvPr/>
          </p:nvSpPr>
          <p:spPr>
            <a:xfrm>
              <a:off x="253" y="3445"/>
              <a:ext cx="14913" cy="487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a:p>
          </p:txBody>
        </p:sp>
        <p:grpSp>
          <p:nvGrpSpPr>
            <p:cNvPr id="16440" name="Freeform 20"/>
            <p:cNvGrpSpPr>
              <a:grpSpLocks/>
            </p:cNvGrpSpPr>
            <p:nvPr/>
          </p:nvGrpSpPr>
          <p:grpSpPr bwMode="auto">
            <a:xfrm>
              <a:off x="375" y="3272"/>
              <a:ext cx="2650" cy="952"/>
              <a:chOff x="914400" y="5382768"/>
              <a:chExt cx="4206240" cy="969264"/>
            </a:xfrm>
          </p:grpSpPr>
          <p:pic>
            <p:nvPicPr>
              <p:cNvPr id="16446" name="Freeform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82768"/>
                <a:ext cx="4206240" cy="9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47" name="Text Box 9"/>
              <p:cNvSpPr txBox="1">
                <a:spLocks noChangeArrowheads="1"/>
              </p:cNvSpPr>
              <p:nvPr/>
            </p:nvSpPr>
            <p:spPr bwMode="auto">
              <a:xfrm rot="5400000">
                <a:off x="2581284" y="3809757"/>
                <a:ext cx="867585" cy="415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a:p>
            </p:txBody>
          </p:sp>
        </p:grpSp>
        <p:sp>
          <p:nvSpPr>
            <p:cNvPr id="16441" name="TextBox 7"/>
            <p:cNvSpPr txBox="1">
              <a:spLocks noChangeArrowheads="1"/>
            </p:cNvSpPr>
            <p:nvPr/>
          </p:nvSpPr>
          <p:spPr bwMode="auto">
            <a:xfrm>
              <a:off x="820" y="3408"/>
              <a:ext cx="1693"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r>
                <a:rPr lang="vi-VN" sz="6000">
                  <a:solidFill>
                    <a:srgbClr val="FF0000"/>
                  </a:solidFill>
                  <a:latin typeface="Tahoma" pitchFamily="34" charset="0"/>
                  <a:cs typeface="Tahoma" pitchFamily="34" charset="0"/>
                </a:rPr>
                <a:t>Lời Giải</a:t>
              </a:r>
              <a:endParaRPr lang="en-US" sz="6000">
                <a:solidFill>
                  <a:srgbClr val="FF0000"/>
                </a:solidFill>
                <a:latin typeface="Tahoma" pitchFamily="34" charset="0"/>
                <a:cs typeface="Tahoma" pitchFamily="34" charset="0"/>
              </a:endParaRPr>
            </a:p>
          </p:txBody>
        </p:sp>
        <p:grpSp>
          <p:nvGrpSpPr>
            <p:cNvPr id="16442" name="Round Diagonal Corner Rectangle 8"/>
            <p:cNvGrpSpPr>
              <a:grpSpLocks/>
            </p:cNvGrpSpPr>
            <p:nvPr/>
          </p:nvGrpSpPr>
          <p:grpSpPr bwMode="auto">
            <a:xfrm>
              <a:off x="41" y="3264"/>
              <a:ext cx="580" cy="1008"/>
              <a:chOff x="384048" y="5394960"/>
              <a:chExt cx="920496" cy="957072"/>
            </a:xfrm>
          </p:grpSpPr>
          <p:pic>
            <p:nvPicPr>
              <p:cNvPr id="16444" name="Round Diagonal Corner 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48" y="5394960"/>
                <a:ext cx="920496" cy="95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45" name="Text Box 13"/>
              <p:cNvSpPr txBox="1">
                <a:spLocks noChangeArrowheads="1"/>
              </p:cNvSpPr>
              <p:nvPr/>
            </p:nvSpPr>
            <p:spPr bwMode="auto">
              <a:xfrm rot="10800000">
                <a:off x="448913" y="5460251"/>
                <a:ext cx="784879" cy="81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6400">
                  <a:solidFill>
                    <a:srgbClr val="FFFFFF"/>
                  </a:solidFill>
                </a:endParaRPr>
              </a:p>
            </p:txBody>
          </p:sp>
        </p:grpSp>
        <p:sp>
          <p:nvSpPr>
            <p:cNvPr id="16443" name="Freeform 9"/>
            <p:cNvSpPr>
              <a:spLocks noEditPoints="1"/>
            </p:cNvSpPr>
            <p:nvPr/>
          </p:nvSpPr>
          <p:spPr bwMode="auto">
            <a:xfrm>
              <a:off x="82" y="3363"/>
              <a:ext cx="406" cy="679"/>
            </a:xfrm>
            <a:custGeom>
              <a:avLst/>
              <a:gdLst>
                <a:gd name="T0" fmla="*/ 1228732 w 145"/>
                <a:gd name="T1" fmla="*/ 1474076 h 197"/>
                <a:gd name="T2" fmla="*/ 655324 w 145"/>
                <a:gd name="T3" fmla="*/ 2763896 h 197"/>
                <a:gd name="T4" fmla="*/ 81916 w 145"/>
                <a:gd name="T5" fmla="*/ 1474076 h 197"/>
                <a:gd name="T6" fmla="*/ 655324 w 145"/>
                <a:gd name="T7" fmla="*/ 184262 h 197"/>
                <a:gd name="T8" fmla="*/ 1046699 w 145"/>
                <a:gd name="T9" fmla="*/ 532305 h 197"/>
                <a:gd name="T10" fmla="*/ 546103 w 145"/>
                <a:gd name="T11" fmla="*/ 1678812 h 197"/>
                <a:gd name="T12" fmla="*/ 273051 w 145"/>
                <a:gd name="T13" fmla="*/ 1228398 h 197"/>
                <a:gd name="T14" fmla="*/ 182033 w 145"/>
                <a:gd name="T15" fmla="*/ 1392185 h 197"/>
                <a:gd name="T16" fmla="*/ 555205 w 145"/>
                <a:gd name="T17" fmla="*/ 2579634 h 197"/>
                <a:gd name="T18" fmla="*/ 1119513 w 145"/>
                <a:gd name="T19" fmla="*/ 716567 h 197"/>
                <a:gd name="T20" fmla="*/ 1228732 w 145"/>
                <a:gd name="T21" fmla="*/ 1474076 h 197"/>
                <a:gd name="T22" fmla="*/ 1319750 w 145"/>
                <a:gd name="T23" fmla="*/ 245678 h 197"/>
                <a:gd name="T24" fmla="*/ 1228732 w 145"/>
                <a:gd name="T25" fmla="*/ 245678 h 197"/>
                <a:gd name="T26" fmla="*/ 1119513 w 145"/>
                <a:gd name="T27" fmla="*/ 429940 h 197"/>
                <a:gd name="T28" fmla="*/ 655324 w 145"/>
                <a:gd name="T29" fmla="*/ 0 h 197"/>
                <a:gd name="T30" fmla="*/ 0 w 145"/>
                <a:gd name="T31" fmla="*/ 1474076 h 197"/>
                <a:gd name="T32" fmla="*/ 273051 w 145"/>
                <a:gd name="T33" fmla="*/ 2682005 h 197"/>
                <a:gd name="T34" fmla="*/ 63713 w 145"/>
                <a:gd name="T35" fmla="*/ 3582828 h 197"/>
                <a:gd name="T36" fmla="*/ 118323 w 145"/>
                <a:gd name="T37" fmla="*/ 3951351 h 197"/>
                <a:gd name="T38" fmla="*/ 291255 w 145"/>
                <a:gd name="T39" fmla="*/ 3828506 h 197"/>
                <a:gd name="T40" fmla="*/ 464189 w 145"/>
                <a:gd name="T41" fmla="*/ 2886735 h 197"/>
                <a:gd name="T42" fmla="*/ 464189 w 145"/>
                <a:gd name="T43" fmla="*/ 2886735 h 197"/>
                <a:gd name="T44" fmla="*/ 655324 w 145"/>
                <a:gd name="T45" fmla="*/ 2968632 h 197"/>
                <a:gd name="T46" fmla="*/ 1319750 w 145"/>
                <a:gd name="T47" fmla="*/ 1474076 h 197"/>
                <a:gd name="T48" fmla="*/ 1174122 w 145"/>
                <a:gd name="T49" fmla="*/ 573253 h 197"/>
                <a:gd name="T50" fmla="*/ 1319750 w 145"/>
                <a:gd name="T51" fmla="*/ 245678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600"/>
            </a:p>
          </p:txBody>
        </p:sp>
      </p:grpSp>
      <p:grpSp>
        <p:nvGrpSpPr>
          <p:cNvPr id="16387" name="Rounded Rectangle 24"/>
          <p:cNvGrpSpPr>
            <a:grpSpLocks/>
          </p:cNvGrpSpPr>
          <p:nvPr/>
        </p:nvGrpSpPr>
        <p:grpSpPr bwMode="auto">
          <a:xfrm>
            <a:off x="384125" y="228600"/>
            <a:ext cx="23736384" cy="2462348"/>
            <a:chOff x="475488" y="280416"/>
            <a:chExt cx="23737824" cy="2871216"/>
          </a:xfrm>
        </p:grpSpPr>
        <p:pic>
          <p:nvPicPr>
            <p:cNvPr id="16435" name="Rounded Rectangle 2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488" y="280416"/>
              <a:ext cx="23737824" cy="2871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436" name="Text Box 20"/>
            <p:cNvSpPr txBox="1">
              <a:spLocks noChangeArrowheads="1"/>
            </p:cNvSpPr>
            <p:nvPr/>
          </p:nvSpPr>
          <p:spPr bwMode="auto">
            <a:xfrm>
              <a:off x="563103" y="368982"/>
              <a:ext cx="23503145" cy="2635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354513">
                <a:defRPr sz="4300">
                  <a:solidFill>
                    <a:schemeClr val="tx1"/>
                  </a:solidFill>
                  <a:latin typeface="Calibri" pitchFamily="34" charset="0"/>
                </a:defRPr>
              </a:lvl1pPr>
              <a:lvl2pPr marL="742950" indent="-285750" defTabSz="4354513">
                <a:defRPr sz="4300">
                  <a:solidFill>
                    <a:schemeClr val="tx1"/>
                  </a:solidFill>
                  <a:latin typeface="Calibri" pitchFamily="34" charset="0"/>
                </a:defRPr>
              </a:lvl2pPr>
              <a:lvl3pPr marL="1143000" indent="-228600" defTabSz="4354513">
                <a:defRPr sz="4300">
                  <a:solidFill>
                    <a:schemeClr val="tx1"/>
                  </a:solidFill>
                  <a:latin typeface="Calibri" pitchFamily="34" charset="0"/>
                </a:defRPr>
              </a:lvl3pPr>
              <a:lvl4pPr marL="1600200" indent="-228600" defTabSz="4354513">
                <a:defRPr sz="4300">
                  <a:solidFill>
                    <a:schemeClr val="tx1"/>
                  </a:solidFill>
                  <a:latin typeface="Calibri" pitchFamily="34" charset="0"/>
                </a:defRPr>
              </a:lvl4pPr>
              <a:lvl5pPr marL="2057400" indent="-228600" defTabSz="4354513">
                <a:defRPr sz="4300">
                  <a:solidFill>
                    <a:schemeClr val="tx1"/>
                  </a:solidFill>
                  <a:latin typeface="Calibri" pitchFamily="34" charset="0"/>
                </a:defRPr>
              </a:lvl5pPr>
              <a:lvl6pPr marL="2514600" indent="-228600" defTabSz="4354513" eaLnBrk="0" fontAlgn="base" hangingPunct="0">
                <a:spcBef>
                  <a:spcPct val="0"/>
                </a:spcBef>
                <a:spcAft>
                  <a:spcPct val="0"/>
                </a:spcAft>
                <a:defRPr sz="4300">
                  <a:solidFill>
                    <a:schemeClr val="tx1"/>
                  </a:solidFill>
                  <a:latin typeface="Calibri" pitchFamily="34" charset="0"/>
                </a:defRPr>
              </a:lvl6pPr>
              <a:lvl7pPr marL="2971800" indent="-228600" defTabSz="4354513" eaLnBrk="0" fontAlgn="base" hangingPunct="0">
                <a:spcBef>
                  <a:spcPct val="0"/>
                </a:spcBef>
                <a:spcAft>
                  <a:spcPct val="0"/>
                </a:spcAft>
                <a:defRPr sz="4300">
                  <a:solidFill>
                    <a:schemeClr val="tx1"/>
                  </a:solidFill>
                  <a:latin typeface="Calibri" pitchFamily="34" charset="0"/>
                </a:defRPr>
              </a:lvl7pPr>
              <a:lvl8pPr marL="3429000" indent="-228600" defTabSz="4354513" eaLnBrk="0" fontAlgn="base" hangingPunct="0">
                <a:spcBef>
                  <a:spcPct val="0"/>
                </a:spcBef>
                <a:spcAft>
                  <a:spcPct val="0"/>
                </a:spcAft>
                <a:defRPr sz="4300">
                  <a:solidFill>
                    <a:schemeClr val="tx1"/>
                  </a:solidFill>
                  <a:latin typeface="Calibri" pitchFamily="34" charset="0"/>
                </a:defRPr>
              </a:lvl8pPr>
              <a:lvl9pPr marL="3886200" indent="-228600" defTabSz="435451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6400">
                <a:solidFill>
                  <a:srgbClr val="FFFFFF"/>
                </a:solidFill>
              </a:endParaRPr>
            </a:p>
          </p:txBody>
        </p:sp>
      </p:grpSp>
      <p:grpSp>
        <p:nvGrpSpPr>
          <p:cNvPr id="16388" name="Group 25"/>
          <p:cNvGrpSpPr>
            <a:grpSpLocks/>
          </p:cNvGrpSpPr>
          <p:nvPr/>
        </p:nvGrpSpPr>
        <p:grpSpPr bwMode="auto">
          <a:xfrm>
            <a:off x="238095" y="231776"/>
            <a:ext cx="3576172" cy="1401764"/>
            <a:chOff x="534987" y="1647866"/>
            <a:chExt cx="3505200" cy="1176337"/>
          </a:xfrm>
        </p:grpSpPr>
        <p:sp>
          <p:nvSpPr>
            <p:cNvPr id="27" name="Isosceles Triangle 44"/>
            <p:cNvSpPr/>
            <p:nvPr/>
          </p:nvSpPr>
          <p:spPr bwMode="auto">
            <a:xfrm rot="5400000" flipV="1">
              <a:off x="534544" y="2602838"/>
              <a:ext cx="226475" cy="216256"/>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sp>
          <p:nvSpPr>
            <p:cNvPr id="28" name="Pentagon 27"/>
            <p:cNvSpPr/>
            <p:nvPr/>
          </p:nvSpPr>
          <p:spPr bwMode="auto">
            <a:xfrm>
              <a:off x="534987" y="1647866"/>
              <a:ext cx="3505200" cy="955191"/>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16434" name="TextBox 13"/>
            <p:cNvSpPr txBox="1">
              <a:spLocks noChangeArrowheads="1"/>
            </p:cNvSpPr>
            <p:nvPr/>
          </p:nvSpPr>
          <p:spPr bwMode="auto">
            <a:xfrm>
              <a:off x="1417894" y="1653195"/>
              <a:ext cx="2509505" cy="8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r>
                <a:rPr lang="en-US" sz="6000">
                  <a:solidFill>
                    <a:schemeClr val="bg1"/>
                  </a:solidFill>
                  <a:latin typeface="Tahoma" pitchFamily="34" charset="0"/>
                  <a:cs typeface="Tahoma" pitchFamily="34" charset="0"/>
                </a:rPr>
                <a:t>Câu 37</a:t>
              </a:r>
            </a:p>
          </p:txBody>
        </p:sp>
      </p:grpSp>
      <p:grpSp>
        <p:nvGrpSpPr>
          <p:cNvPr id="25674" name="Group 74"/>
          <p:cNvGrpSpPr>
            <a:grpSpLocks/>
          </p:cNvGrpSpPr>
          <p:nvPr/>
        </p:nvGrpSpPr>
        <p:grpSpPr bwMode="auto">
          <a:xfrm>
            <a:off x="439680" y="2687947"/>
            <a:ext cx="23626862" cy="1317626"/>
            <a:chOff x="276" y="2154"/>
            <a:chExt cx="14885" cy="830"/>
          </a:xfrm>
        </p:grpSpPr>
        <p:grpSp>
          <p:nvGrpSpPr>
            <p:cNvPr id="16399" name="Group 32"/>
            <p:cNvGrpSpPr>
              <a:grpSpLocks/>
            </p:cNvGrpSpPr>
            <p:nvPr/>
          </p:nvGrpSpPr>
          <p:grpSpPr bwMode="auto">
            <a:xfrm>
              <a:off x="276" y="2166"/>
              <a:ext cx="14885" cy="810"/>
              <a:chOff x="276" y="2097"/>
              <a:chExt cx="14885" cy="810"/>
            </a:xfrm>
          </p:grpSpPr>
          <p:sp>
            <p:nvSpPr>
              <p:cNvPr id="51" name="Rectangle 50"/>
              <p:cNvSpPr/>
              <p:nvPr/>
            </p:nvSpPr>
            <p:spPr>
              <a:xfrm>
                <a:off x="4458"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2" name="Oval 51"/>
              <p:cNvSpPr/>
              <p:nvPr/>
            </p:nvSpPr>
            <p:spPr>
              <a:xfrm>
                <a:off x="4092"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B</a:t>
                </a:r>
                <a:endParaRPr lang="en-US" sz="6400" dirty="0"/>
              </a:p>
            </p:txBody>
          </p:sp>
          <p:sp>
            <p:nvSpPr>
              <p:cNvPr id="54" name="Rectangle 53"/>
              <p:cNvSpPr/>
              <p:nvPr/>
            </p:nvSpPr>
            <p:spPr>
              <a:xfrm>
                <a:off x="670"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5" name="Oval 54"/>
              <p:cNvSpPr/>
              <p:nvPr/>
            </p:nvSpPr>
            <p:spPr>
              <a:xfrm>
                <a:off x="304"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A</a:t>
                </a:r>
                <a:endParaRPr lang="en-US" sz="6400" dirty="0"/>
              </a:p>
            </p:txBody>
          </p:sp>
          <p:sp>
            <p:nvSpPr>
              <p:cNvPr id="57" name="Rectangle 56"/>
              <p:cNvSpPr/>
              <p:nvPr/>
            </p:nvSpPr>
            <p:spPr>
              <a:xfrm>
                <a:off x="8246" y="2114"/>
                <a:ext cx="3111"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8" name="Oval 57"/>
              <p:cNvSpPr/>
              <p:nvPr/>
            </p:nvSpPr>
            <p:spPr>
              <a:xfrm>
                <a:off x="7881" y="2188"/>
                <a:ext cx="685"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C</a:t>
                </a:r>
                <a:endParaRPr lang="en-US" sz="6400" dirty="0"/>
              </a:p>
            </p:txBody>
          </p:sp>
          <p:sp>
            <p:nvSpPr>
              <p:cNvPr id="60" name="Rectangle 59"/>
              <p:cNvSpPr/>
              <p:nvPr/>
            </p:nvSpPr>
            <p:spPr>
              <a:xfrm>
                <a:off x="12035"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61" name="Oval 60"/>
              <p:cNvSpPr/>
              <p:nvPr/>
            </p:nvSpPr>
            <p:spPr>
              <a:xfrm>
                <a:off x="11668" y="2188"/>
                <a:ext cx="687"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D</a:t>
                </a:r>
                <a:endParaRPr lang="en-US" sz="6400" dirty="0"/>
              </a:p>
            </p:txBody>
          </p:sp>
        </p:grpSp>
        <p:graphicFrame>
          <p:nvGraphicFramePr>
            <p:cNvPr id="16400" name="Object 57"/>
            <p:cNvGraphicFramePr>
              <a:graphicFrameLocks noChangeAspect="1"/>
            </p:cNvGraphicFramePr>
            <p:nvPr/>
          </p:nvGraphicFramePr>
          <p:xfrm>
            <a:off x="1717" y="2154"/>
            <a:ext cx="1104" cy="824"/>
          </p:xfrm>
          <a:graphic>
            <a:graphicData uri="http://schemas.openxmlformats.org/presentationml/2006/ole">
              <mc:AlternateContent xmlns:mc="http://schemas.openxmlformats.org/markup-compatibility/2006">
                <mc:Choice xmlns:v="urn:schemas-microsoft-com:vml" Requires="v">
                  <p:oleObj spid="_x0000_s4170" name="Equation" r:id="rId6" imgW="1752600" imgH="1308100" progId="Equation.DSMT4">
                    <p:embed/>
                  </p:oleObj>
                </mc:Choice>
                <mc:Fallback>
                  <p:oleObj name="Equation" r:id="rId6" imgW="1752600" imgH="1308100" progId="Equation.DSMT4">
                    <p:embed/>
                    <p:pic>
                      <p:nvPicPr>
                        <p:cNvPr id="16400" name="Object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7" y="2154"/>
                          <a:ext cx="1104"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01" name="Object 65"/>
            <p:cNvGraphicFramePr>
              <a:graphicFrameLocks noChangeAspect="1"/>
            </p:cNvGraphicFramePr>
            <p:nvPr/>
          </p:nvGraphicFramePr>
          <p:xfrm>
            <a:off x="5253" y="2164"/>
            <a:ext cx="872" cy="816"/>
          </p:xfrm>
          <a:graphic>
            <a:graphicData uri="http://schemas.openxmlformats.org/presentationml/2006/ole">
              <mc:AlternateContent xmlns:mc="http://schemas.openxmlformats.org/markup-compatibility/2006">
                <mc:Choice xmlns:v="urn:schemas-microsoft-com:vml" Requires="v">
                  <p:oleObj spid="_x0000_s4171" name="Equation" r:id="rId8" imgW="1384300" imgH="1295400" progId="Equation.DSMT4">
                    <p:embed/>
                  </p:oleObj>
                </mc:Choice>
                <mc:Fallback>
                  <p:oleObj name="Equation" r:id="rId8" imgW="1384300" imgH="1295400" progId="Equation.DSMT4">
                    <p:embed/>
                    <p:pic>
                      <p:nvPicPr>
                        <p:cNvPr id="16401" name="Object 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3" y="2164"/>
                          <a:ext cx="872" cy="8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02" name="Object 66"/>
            <p:cNvGraphicFramePr>
              <a:graphicFrameLocks noChangeAspect="1"/>
            </p:cNvGraphicFramePr>
            <p:nvPr/>
          </p:nvGraphicFramePr>
          <p:xfrm>
            <a:off x="9377" y="2164"/>
            <a:ext cx="880" cy="816"/>
          </p:xfrm>
          <a:graphic>
            <a:graphicData uri="http://schemas.openxmlformats.org/presentationml/2006/ole">
              <mc:AlternateContent xmlns:mc="http://schemas.openxmlformats.org/markup-compatibility/2006">
                <mc:Choice xmlns:v="urn:schemas-microsoft-com:vml" Requires="v">
                  <p:oleObj spid="_x0000_s4172" name="Equation" r:id="rId10" imgW="1397000" imgH="1295400" progId="Equation.DSMT4">
                    <p:embed/>
                  </p:oleObj>
                </mc:Choice>
                <mc:Fallback>
                  <p:oleObj name="Equation" r:id="rId10" imgW="1397000" imgH="1295400" progId="Equation.DSMT4">
                    <p:embed/>
                    <p:pic>
                      <p:nvPicPr>
                        <p:cNvPr id="16402" name="Object 6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77" y="2164"/>
                          <a:ext cx="880" cy="8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03" name="Object 67"/>
            <p:cNvGraphicFramePr>
              <a:graphicFrameLocks noChangeAspect="1"/>
            </p:cNvGraphicFramePr>
            <p:nvPr/>
          </p:nvGraphicFramePr>
          <p:xfrm>
            <a:off x="13177" y="2160"/>
            <a:ext cx="864" cy="824"/>
          </p:xfrm>
          <a:graphic>
            <a:graphicData uri="http://schemas.openxmlformats.org/presentationml/2006/ole">
              <mc:AlternateContent xmlns:mc="http://schemas.openxmlformats.org/markup-compatibility/2006">
                <mc:Choice xmlns:v="urn:schemas-microsoft-com:vml" Requires="v">
                  <p:oleObj spid="_x0000_s4173" name="Equation" r:id="rId12" imgW="1371600" imgH="1308100" progId="Equation.DSMT4">
                    <p:embed/>
                  </p:oleObj>
                </mc:Choice>
                <mc:Fallback>
                  <p:oleObj name="Equation" r:id="rId12" imgW="1371600" imgH="1308100" progId="Equation.DSMT4">
                    <p:embed/>
                    <p:pic>
                      <p:nvPicPr>
                        <p:cNvPr id="16403" name="Object 6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177" y="2160"/>
                          <a:ext cx="864"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mc:AlternateContent xmlns:mc="http://schemas.openxmlformats.org/markup-compatibility/2006" xmlns:a14="http://schemas.microsoft.com/office/drawing/2010/main">
        <mc:Choice Requires="a14">
          <p:sp>
            <p:nvSpPr>
              <p:cNvPr id="3" name="Rectangle 2"/>
              <p:cNvSpPr/>
              <p:nvPr/>
            </p:nvSpPr>
            <p:spPr>
              <a:xfrm>
                <a:off x="3814267" y="172248"/>
                <a:ext cx="20134592" cy="2164247"/>
              </a:xfrm>
              <a:prstGeom prst="rect">
                <a:avLst/>
              </a:prstGeom>
            </p:spPr>
            <p:txBody>
              <a:bodyPr wrap="square">
                <a:spAutoFit/>
              </a:bodyPr>
              <a:lstStyle/>
              <a:p>
                <a:pPr marL="1259840" indent="-1259840" algn="just">
                  <a:lnSpc>
                    <a:spcPct val="115000"/>
                  </a:lnSpc>
                  <a:spcBef>
                    <a:spcPts val="1200"/>
                  </a:spcBef>
                  <a:tabLst>
                    <a:tab pos="1259840" algn="l"/>
                  </a:tabLst>
                </a:pPr>
                <a:r>
                  <a:rPr lang="en-US" sz="5600" dirty="0">
                    <a:solidFill>
                      <a:prstClr val="black"/>
                    </a:solidFill>
                    <a:latin typeface="Times New Roman" panose="02020603050405020304" pitchFamily="18" charset="0"/>
                    <a:ea typeface="Times New Roman" panose="02020603050405020304" pitchFamily="18" charset="0"/>
                  </a:rPr>
                  <a:t>Tìm </a:t>
                </a:r>
                <a:r>
                  <a:rPr lang="en-US" sz="5600" dirty="0" err="1">
                    <a:solidFill>
                      <a:prstClr val="black"/>
                    </a:solidFill>
                    <a:latin typeface="Times New Roman" panose="02020603050405020304" pitchFamily="18" charset="0"/>
                    <a:ea typeface="Times New Roman" panose="02020603050405020304" pitchFamily="18" charset="0"/>
                  </a:rPr>
                  <a:t>tất</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cả</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các</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giá</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trị</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của</a:t>
                </a:r>
                <a:r>
                  <a:rPr lang="en-US" sz="5600" dirty="0">
                    <a:solidFill>
                      <a:prstClr val="black"/>
                    </a:solidFill>
                    <a:latin typeface="Times New Roman" panose="02020603050405020304" pitchFamily="18" charset="0"/>
                    <a:ea typeface="Times New Roman" panose="02020603050405020304" pitchFamily="18" charset="0"/>
                  </a:rPr>
                  <a:t> m </a:t>
                </a:r>
                <a:r>
                  <a:rPr lang="en-US" sz="5600" dirty="0" err="1">
                    <a:solidFill>
                      <a:prstClr val="black"/>
                    </a:solidFill>
                    <a:latin typeface="Times New Roman" panose="02020603050405020304" pitchFamily="18" charset="0"/>
                    <a:ea typeface="Times New Roman" panose="02020603050405020304" pitchFamily="18" charset="0"/>
                  </a:rPr>
                  <a:t>để</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hàm</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số</a:t>
                </a:r>
                <a:r>
                  <a:rPr lang="en-US" sz="5600" dirty="0">
                    <a:solidFill>
                      <a:prstClr val="black"/>
                    </a:solidFill>
                    <a:latin typeface="Times New Roman" panose="02020603050405020304" pitchFamily="18" charset="0"/>
                    <a:ea typeface="Times New Roman" panose="02020603050405020304" pitchFamily="18" charset="0"/>
                  </a:rPr>
                  <a:t> </a:t>
                </a:r>
              </a:p>
              <a:p>
                <a:pPr marL="1259840" indent="-1259840" algn="just">
                  <a:lnSpc>
                    <a:spcPct val="115000"/>
                  </a:lnSpc>
                  <a:spcBef>
                    <a:spcPts val="1200"/>
                  </a:spcBef>
                  <a:tabLst>
                    <a:tab pos="1259840" algn="l"/>
                  </a:tabLst>
                </a:pP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sSub>
                          <m:sSub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𝑙𝑜𝑔</m:t>
                            </m:r>
                          </m:e>
                          <m:sub>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b>
                        </m:sSub>
                      </m:fName>
                      <m:e>
                        <m:d>
                          <m:d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𝑚𝑥</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e>
                    </m:func>
                  </m:oMath>
                </a14:m>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xác</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định</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với</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mọi</a:t>
                </a:r>
                <a:r>
                  <a:rPr lang="en-US"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1;2</m:t>
                        </m:r>
                      </m:e>
                    </m:d>
                  </m:oMath>
                </a14:m>
                <a:r>
                  <a:rPr lang="en-US" sz="5600" dirty="0">
                    <a:solidFill>
                      <a:prstClr val="black"/>
                    </a:solidFill>
                    <a:latin typeface="Times New Roman" panose="02020603050405020304" pitchFamily="18" charset="0"/>
                    <a:ea typeface="Times New Roman" panose="02020603050405020304" pitchFamily="18" charset="0"/>
                  </a:rPr>
                  <a:t>.</a:t>
                </a:r>
                <a:endParaRPr lang="en-US" sz="5600" dirty="0">
                  <a:solidFill>
                    <a:prstClr val="black"/>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3814267" y="172248"/>
                <a:ext cx="20134592" cy="2164247"/>
              </a:xfrm>
              <a:prstGeom prst="rect">
                <a:avLst/>
              </a:prstGeom>
              <a:blipFill>
                <a:blip r:embed="rId14"/>
                <a:stretch>
                  <a:fillRect l="-1695" t="-5634" b="-160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4774969" y="4237459"/>
                <a:ext cx="20134592" cy="1019318"/>
              </a:xfrm>
              <a:prstGeom prst="rect">
                <a:avLst/>
              </a:prstGeom>
            </p:spPr>
            <p:txBody>
              <a:bodyPr wrap="square">
                <a:spAutoFit/>
              </a:bodyPr>
              <a:lstStyle/>
              <a:p>
                <a:pPr lvl="0">
                  <a:lnSpc>
                    <a:spcPct val="115000"/>
                  </a:lnSpc>
                </a:pPr>
                <a:r>
                  <a:rPr lang="vi-VN" sz="5600" dirty="0">
                    <a:solidFill>
                      <a:prstClr val="black"/>
                    </a:solidFill>
                    <a:latin typeface="+mj-lt"/>
                    <a:ea typeface="Times New Roman" panose="02020603050405020304" pitchFamily="18" charset="0"/>
                  </a:rPr>
                  <a:t>Yêu cầu bài toán </a:t>
                </a:r>
                <a14:m>
                  <m:oMath xmlns:m="http://schemas.openxmlformats.org/officeDocument/2006/math">
                    <m:r>
                      <a:rPr lang="en-US" sz="5600" i="1">
                        <a:solidFill>
                          <a:prstClr val="black"/>
                        </a:solidFill>
                        <a:latin typeface="Cambria Math"/>
                        <a:ea typeface="Times New Roman" panose="02020603050405020304" pitchFamily="18" charset="0"/>
                        <a:cs typeface="Cambria Math" panose="02040503050406030204" pitchFamily="18" charset="0"/>
                      </a:rPr>
                      <m:t>⇔</m:t>
                    </m:r>
                    <m:r>
                      <a:rPr lang="en-US" sz="5600" i="1">
                        <a:solidFill>
                          <a:prstClr val="black"/>
                        </a:solidFill>
                        <a:latin typeface="Cambria Math"/>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a:ea typeface="Times New Roman" panose="02020603050405020304" pitchFamily="18" charset="0"/>
                          </a:rPr>
                          <m:t>𝑥</m:t>
                        </m:r>
                      </m:e>
                      <m:sup>
                        <m:r>
                          <a:rPr lang="en-US" sz="5600" i="1">
                            <a:solidFill>
                              <a:prstClr val="black"/>
                            </a:solidFill>
                            <a:latin typeface="Cambria Math"/>
                            <a:ea typeface="Times New Roman" panose="02020603050405020304" pitchFamily="18" charset="0"/>
                          </a:rPr>
                          <m:t>2</m:t>
                        </m:r>
                      </m:sup>
                    </m:sSup>
                    <m:r>
                      <a:rPr lang="en-US" sz="5600" i="1">
                        <a:solidFill>
                          <a:prstClr val="black"/>
                        </a:solidFill>
                        <a:latin typeface="Cambria Math"/>
                        <a:ea typeface="Times New Roman" panose="02020603050405020304" pitchFamily="18" charset="0"/>
                      </a:rPr>
                      <m:t>+</m:t>
                    </m:r>
                    <m:r>
                      <a:rPr lang="en-US" sz="5600" i="1">
                        <a:solidFill>
                          <a:prstClr val="black"/>
                        </a:solidFill>
                        <a:latin typeface="Cambria Math"/>
                        <a:ea typeface="Times New Roman" panose="02020603050405020304" pitchFamily="18" charset="0"/>
                      </a:rPr>
                      <m:t>𝑚𝑥</m:t>
                    </m:r>
                    <m:r>
                      <a:rPr lang="en-US" sz="5600" i="1">
                        <a:solidFill>
                          <a:prstClr val="black"/>
                        </a:solidFill>
                        <a:latin typeface="Cambria Math"/>
                        <a:ea typeface="Times New Roman" panose="02020603050405020304" pitchFamily="18" charset="0"/>
                      </a:rPr>
                      <m:t>+2</m:t>
                    </m:r>
                    <m:r>
                      <a:rPr lang="en-US" sz="5600" i="1">
                        <a:solidFill>
                          <a:prstClr val="black"/>
                        </a:solidFill>
                        <a:latin typeface="Cambria Math"/>
                        <a:ea typeface="Times New Roman" panose="02020603050405020304" pitchFamily="18" charset="0"/>
                      </a:rPr>
                      <m:t>𝑚</m:t>
                    </m:r>
                    <m:r>
                      <a:rPr lang="en-US" sz="5600" i="1">
                        <a:solidFill>
                          <a:prstClr val="black"/>
                        </a:solidFill>
                        <a:latin typeface="Cambria Math"/>
                        <a:ea typeface="Times New Roman" panose="02020603050405020304" pitchFamily="18" charset="0"/>
                      </a:rPr>
                      <m:t>+1&gt;0,∀</m:t>
                    </m:r>
                    <m:r>
                      <a:rPr lang="en-US" sz="5600" i="1">
                        <a:solidFill>
                          <a:prstClr val="black"/>
                        </a:solidFill>
                        <a:latin typeface="Cambria Math"/>
                        <a:ea typeface="Times New Roman" panose="02020603050405020304" pitchFamily="18" charset="0"/>
                      </a:rPr>
                      <m:t>𝑥</m:t>
                    </m:r>
                    <m:r>
                      <a:rPr lang="en-US" sz="5600" i="1">
                        <a:solidFill>
                          <a:prstClr val="black"/>
                        </a:solidFill>
                        <a:latin typeface="Cambria Math"/>
                        <a:ea typeface="Times New Roman" panose="02020603050405020304" pitchFamily="18" charset="0"/>
                        <a:cs typeface="Cambria Math" panose="020405030504060302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a:ea typeface="Times New Roman" panose="02020603050405020304" pitchFamily="18" charset="0"/>
                          </a:rPr>
                          <m:t>1;2</m:t>
                        </m:r>
                      </m:e>
                    </m:d>
                  </m:oMath>
                </a14:m>
                <a:endParaRPr lang="en-US" sz="5600" dirty="0">
                  <a:solidFill>
                    <a:prstClr val="black"/>
                  </a:solidFill>
                  <a:latin typeface="+mj-lt"/>
                  <a:ea typeface="Times New Roman" panose="02020603050405020304" pitchFamily="18" charset="0"/>
                </a:endParaRPr>
              </a:p>
            </p:txBody>
          </p:sp>
        </mc:Choice>
        <mc:Fallback xmlns="">
          <p:sp>
            <p:nvSpPr>
              <p:cNvPr id="49" name="Rectangle 48"/>
              <p:cNvSpPr>
                <a:spLocks noRot="1" noChangeAspect="1" noMove="1" noResize="1" noEditPoints="1" noAdjustHandles="1" noChangeArrowheads="1" noChangeShapeType="1" noTextEdit="1"/>
              </p:cNvSpPr>
              <p:nvPr/>
            </p:nvSpPr>
            <p:spPr>
              <a:xfrm>
                <a:off x="4774969" y="4237459"/>
                <a:ext cx="20134592" cy="1019318"/>
              </a:xfrm>
              <a:prstGeom prst="rect">
                <a:avLst/>
              </a:prstGeom>
              <a:blipFill>
                <a:blip r:embed="rId15"/>
                <a:stretch>
                  <a:fillRect l="-1665" t="-11976" b="-353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393007" y="5169283"/>
                <a:ext cx="20134592" cy="2097497"/>
              </a:xfrm>
              <a:prstGeom prst="rect">
                <a:avLst/>
              </a:prstGeom>
            </p:spPr>
            <p:txBody>
              <a:bodyPr wrap="square">
                <a:spAutoFit/>
              </a:bodyPr>
              <a:lstStyle/>
              <a:p>
                <a:pPr lvl="0">
                  <a:lnSpc>
                    <a:spcPct val="115000"/>
                  </a:lnSpc>
                </a:pPr>
                <a14:m>
                  <m:oMathPara xmlns:m="http://schemas.openxmlformats.org/officeDocument/2006/math">
                    <m:oMathParaPr>
                      <m:jc m:val="centerGroup"/>
                    </m:oMathParaPr>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𝑚</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+2</m:t>
                          </m:r>
                        </m:e>
                      </m:d>
                      <m:r>
                        <a:rPr lang="en-US" sz="5600" i="1">
                          <a:solidFill>
                            <a:prstClr val="black"/>
                          </a:solidFill>
                          <a:latin typeface="Cambria Math" panose="02040503050406030204" pitchFamily="18" charset="0"/>
                          <a:ea typeface="Times New Roman" panose="02020603050405020304" pitchFamily="18" charset="0"/>
                        </a:rPr>
                        <m:t>&gt;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rPr>
                        <m:t>−1,∀</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1;2</m:t>
                          </m:r>
                        </m:e>
                      </m:d>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&gt;</m:t>
                      </m:r>
                      <m:f>
                        <m:fPr>
                          <m:ctrlPr>
                            <a:rPr lang="en-US" sz="5600" i="1">
                              <a:solidFill>
                                <a:prstClr val="black"/>
                              </a:solidFill>
                              <a:latin typeface="Cambria Math" panose="02040503050406030204" pitchFamily="18" charset="0"/>
                              <a:ea typeface="Times New Roman" panose="02020603050405020304" pitchFamily="18" charset="0"/>
                            </a:rPr>
                          </m:ctrlPr>
                        </m:fPr>
                        <m:num>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rPr>
                            <m:t>−1</m:t>
                          </m:r>
                        </m:num>
                        <m:den>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+2</m:t>
                          </m:r>
                        </m:den>
                      </m:f>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1;2</m:t>
                          </m:r>
                        </m:e>
                      </m:d>
                    </m:oMath>
                  </m:oMathPara>
                </a14:m>
                <a:endParaRPr lang="en-US" sz="5600" dirty="0">
                  <a:solidFill>
                    <a:prstClr val="black"/>
                  </a:solidFill>
                  <a:latin typeface="Times New Roman" panose="02020603050405020304" pitchFamily="18" charset="0"/>
                  <a:ea typeface="Times New Roman" panose="02020603050405020304" pitchFamily="18" charset="0"/>
                  <a:cs typeface="Times New Roman" pitchFamily="18" charset="0"/>
                </a:endParaRPr>
              </a:p>
            </p:txBody>
          </p:sp>
        </mc:Choice>
        <mc:Fallback xmlns="">
          <p:sp>
            <p:nvSpPr>
              <p:cNvPr id="50" name="Rectangle 49"/>
              <p:cNvSpPr>
                <a:spLocks noRot="1" noChangeAspect="1" noMove="1" noResize="1" noEditPoints="1" noAdjustHandles="1" noChangeArrowheads="1" noChangeShapeType="1" noTextEdit="1"/>
              </p:cNvSpPr>
              <p:nvPr/>
            </p:nvSpPr>
            <p:spPr>
              <a:xfrm>
                <a:off x="393007" y="5169283"/>
                <a:ext cx="20134592" cy="209749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06305" y="6863194"/>
                <a:ext cx="17136614" cy="1739964"/>
              </a:xfrm>
              <a:prstGeom prst="rect">
                <a:avLst/>
              </a:prstGeom>
            </p:spPr>
            <p:txBody>
              <a:bodyPr wrap="none">
                <a:spAutoFit/>
              </a:bodyPr>
              <a:lstStyle/>
              <a:p>
                <a:pPr lvl="0">
                  <a:lnSpc>
                    <a:spcPct val="115000"/>
                  </a:lnSpc>
                </a:pPr>
                <a:r>
                  <a:rPr lang="en-US" sz="5600" dirty="0">
                    <a:solidFill>
                      <a:prstClr val="black"/>
                    </a:solidFill>
                    <a:latin typeface="Times New Roman" pitchFamily="18" charset="0"/>
                    <a:ea typeface="Times New Roman" pitchFamily="18" charset="0"/>
                    <a:cs typeface="Times New Roman" pitchFamily="18" charset="0"/>
                  </a:rPr>
                  <a:t>Xét </a:t>
                </a:r>
                <a:r>
                  <a:rPr lang="en-US" sz="5600" dirty="0" err="1">
                    <a:solidFill>
                      <a:prstClr val="black"/>
                    </a:solidFill>
                    <a:latin typeface="Times New Roman" pitchFamily="18" charset="0"/>
                    <a:ea typeface="Times New Roman" pitchFamily="18" charset="0"/>
                    <a:cs typeface="Times New Roman" pitchFamily="18" charset="0"/>
                  </a:rPr>
                  <a:t>hàm</a:t>
                </a:r>
                <a:r>
                  <a:rPr lang="en-US" sz="5600" dirty="0">
                    <a:solidFill>
                      <a:prstClr val="black"/>
                    </a:solidFill>
                    <a:latin typeface="Times New Roman" pitchFamily="18" charset="0"/>
                    <a:ea typeface="Times New Roman" pitchFamily="18" charset="0"/>
                    <a:cs typeface="Times New Roman" pitchFamily="18" charset="0"/>
                  </a:rPr>
                  <a:t> </a:t>
                </a:r>
                <a:r>
                  <a:rPr lang="en-US" sz="5600" dirty="0" err="1">
                    <a:solidFill>
                      <a:prstClr val="black"/>
                    </a:solidFill>
                    <a:latin typeface="Times New Roman" pitchFamily="18" charset="0"/>
                    <a:ea typeface="Times New Roman" pitchFamily="18" charset="0"/>
                    <a:cs typeface="Times New Roman" pitchFamily="18" charset="0"/>
                  </a:rPr>
                  <a:t>số</a:t>
                </a:r>
                <a:r>
                  <a:rPr lang="en-US" sz="5600" dirty="0">
                    <a:solidFill>
                      <a:prstClr val="black"/>
                    </a:solidFill>
                    <a:latin typeface="Times New Roman" pitchFamily="18" charset="0"/>
                    <a:ea typeface="Times New Roman" pitchFamily="18" charset="0"/>
                    <a:cs typeface="Times New Roman"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𝑓</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e>
                    </m:d>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rPr>
                          <m:t>−1</m:t>
                        </m:r>
                      </m:num>
                      <m:den>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+2</m:t>
                        </m:r>
                      </m:den>
                    </m:f>
                    <m:r>
                      <a:rPr lang="en-US" sz="5600" i="1">
                        <a:solidFill>
                          <a:prstClr val="black"/>
                        </a:solidFill>
                        <a:latin typeface="Cambria Math" panose="02040503050406030204" pitchFamily="18" charset="0"/>
                        <a:ea typeface="Times New Roman" panose="02020603050405020304" pitchFamily="18" charset="0"/>
                      </a:rPr>
                      <m:t>,</m:t>
                    </m:r>
                  </m:oMath>
                </a14:m>
                <a:r>
                  <a:rPr lang="en-US" sz="56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5600" dirty="0" err="1">
                    <a:solidFill>
                      <a:prstClr val="black"/>
                    </a:solidFill>
                    <a:latin typeface="Times New Roman" panose="02020603050405020304" pitchFamily="18" charset="0"/>
                    <a:ea typeface="Times New Roman" panose="02020603050405020304" pitchFamily="18" charset="0"/>
                    <a:cs typeface="Times New Roman" pitchFamily="18" charset="0"/>
                  </a:rPr>
                  <a:t>với</a:t>
                </a:r>
                <a:r>
                  <a:rPr lang="en-US" sz="5600" dirty="0">
                    <a:solidFill>
                      <a:prstClr val="black"/>
                    </a:solidFill>
                    <a:latin typeface="Times New Roman" panose="02020603050405020304" pitchFamily="18" charset="0"/>
                    <a:ea typeface="Times New Roman" panose="02020603050405020304" pitchFamily="18" charset="0"/>
                    <a:cs typeface="Times New Roman"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1;2</m:t>
                        </m:r>
                      </m:e>
                    </m:d>
                  </m:oMath>
                </a14:m>
                <a:r>
                  <a:rPr lang="en-US" sz="5600" dirty="0">
                    <a:solidFill>
                      <a:prstClr val="black"/>
                    </a:solidFill>
                    <a:latin typeface="Times New Roman" panose="02020603050405020304" pitchFamily="18" charset="0"/>
                    <a:ea typeface="Times New Roman" panose="02020603050405020304" pitchFamily="18" charset="0"/>
                    <a:cs typeface="Times New Roman" pitchFamily="18" charset="0"/>
                  </a:rPr>
                  <a:t> </a:t>
                </a:r>
                <a14:m>
                  <m:oMath xmlns:m="http://schemas.openxmlformats.org/officeDocument/2006/math">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𝑓</m:t>
                        </m:r>
                      </m:e>
                      <m:sup>
                        <m:r>
                          <a:rPr lang="en-US" sz="5600" i="1">
                            <a:solidFill>
                              <a:prstClr val="black"/>
                            </a:solidFill>
                            <a:latin typeface="Cambria Math" panose="02040503050406030204" pitchFamily="18" charset="0"/>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e>
                    </m:d>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rPr>
                          <m:t>+4</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+1</m:t>
                        </m:r>
                      </m:num>
                      <m:den>
                        <m:sSup>
                          <m:sSupPr>
                            <m:ctrlPr>
                              <a:rPr lang="en-US" sz="5600" i="1">
                                <a:solidFill>
                                  <a:prstClr val="black"/>
                                </a:solidFill>
                                <a:latin typeface="Cambria Math" panose="02040503050406030204" pitchFamily="18" charset="0"/>
                                <a:ea typeface="Times New Roman" panose="02020603050405020304" pitchFamily="18" charset="0"/>
                              </a:rPr>
                            </m:ctrlPr>
                          </m:sSupPr>
                          <m:e>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+2</m:t>
                                </m:r>
                              </m:e>
                            </m:d>
                          </m:e>
                          <m:sup>
                            <m:r>
                              <a:rPr lang="en-US" sz="5600" i="1">
                                <a:solidFill>
                                  <a:prstClr val="black"/>
                                </a:solidFill>
                                <a:latin typeface="Cambria Math" panose="02040503050406030204" pitchFamily="18" charset="0"/>
                                <a:ea typeface="Times New Roman" panose="02020603050405020304" pitchFamily="18" charset="0"/>
                              </a:rPr>
                              <m:t>2</m:t>
                            </m:r>
                          </m:sup>
                        </m:sSup>
                      </m:den>
                    </m:f>
                    <m:r>
                      <a:rPr lang="en-US" sz="5600" i="1">
                        <a:solidFill>
                          <a:prstClr val="black"/>
                        </a:solidFill>
                        <a:latin typeface="Cambria Math" panose="02040503050406030204" pitchFamily="18" charset="0"/>
                        <a:ea typeface="Times New Roman" panose="02020603050405020304" pitchFamily="18" charset="0"/>
                      </a:rPr>
                      <m:t>,</m:t>
                    </m:r>
                  </m:oMath>
                </a14:m>
                <a:endParaRPr lang="en-US" sz="5600" i="1" dirty="0">
                  <a:solidFill>
                    <a:prstClr val="black"/>
                  </a:solidFill>
                  <a:latin typeface="Times New Roman" pitchFamily="18" charset="0"/>
                  <a:ea typeface="Times New Roman" panose="02020603050405020304"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6305" y="6863194"/>
                <a:ext cx="17136614" cy="1739964"/>
              </a:xfrm>
              <a:prstGeom prst="rect">
                <a:avLst/>
              </a:prstGeom>
              <a:blipFill>
                <a:blip r:embed="rId17"/>
                <a:stretch>
                  <a:fillRect l="-1992" b="-4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76058" y="8407978"/>
                <a:ext cx="20744110" cy="2662717"/>
              </a:xfrm>
              <a:prstGeom prst="rect">
                <a:avLst/>
              </a:prstGeom>
            </p:spPr>
            <p:txBody>
              <a:bodyPr wrap="square">
                <a:spAutoFit/>
              </a:bodyPr>
              <a:lstStyle/>
              <a:p>
                <a:pPr lvl="0">
                  <a:lnSpc>
                    <a:spcPct val="115000"/>
                  </a:lnSpc>
                </a:pP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𝑓</m:t>
                    </m:r>
                    <m:r>
                      <a:rPr lang="en-US"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e>
                    </m:d>
                    <m:r>
                      <a:rPr lang="en-US" sz="5600" i="1">
                        <a:solidFill>
                          <a:prstClr val="black"/>
                        </a:solidFill>
                        <a:latin typeface="Cambria Math" panose="02040503050406030204" pitchFamily="18" charset="0"/>
                        <a:ea typeface="Times New Roman" panose="02020603050405020304" pitchFamily="18" charset="0"/>
                      </a:rPr>
                      <m:t>=0</m:t>
                    </m:r>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5600" i="1">
                            <a:solidFill>
                              <a:prstClr val="black"/>
                            </a:solidFill>
                            <a:latin typeface="Cambria Math" panose="02040503050406030204" pitchFamily="18" charset="0"/>
                            <a:ea typeface="Times New Roman" panose="02020603050405020304" pitchFamily="18" charset="0"/>
                          </a:rPr>
                        </m:ctrlPr>
                      </m:dPr>
                      <m:e>
                        <m:eqArr>
                          <m:eqArrPr>
                            <m:ctrlPr>
                              <a:rPr lang="en-US" sz="5600" i="1">
                                <a:solidFill>
                                  <a:prstClr val="black"/>
                                </a:solidFill>
                                <a:latin typeface="Cambria Math" panose="02040503050406030204" pitchFamily="18" charset="0"/>
                                <a:ea typeface="Times New Roman" panose="02020603050405020304" pitchFamily="18" charset="0"/>
                              </a:rPr>
                            </m:ctrlPr>
                          </m:eqArrPr>
                          <m:e>
                            <m:r>
                              <a:rPr lang="en-US" sz="5600" i="1">
                                <a:solidFill>
                                  <a:prstClr val="black"/>
                                </a:solidFill>
                                <a:latin typeface="Cambria Math" panose="02040503050406030204" pitchFamily="18" charset="0"/>
                                <a:ea typeface="Times New Roman" panose="02020603050405020304" pitchFamily="18" charset="0"/>
                              </a:rPr>
                              <m:t>&amp;</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=−2−</m:t>
                            </m:r>
                            <m:rad>
                              <m:radPr>
                                <m:degHide m:val="on"/>
                                <m:ctrlPr>
                                  <a:rPr lang="en-US" sz="5600" i="1">
                                    <a:solidFill>
                                      <a:prstClr val="black"/>
                                    </a:solidFill>
                                    <a:latin typeface="Cambria Math" panose="02040503050406030204" pitchFamily="18" charset="0"/>
                                    <a:ea typeface="Times New Roman" panose="02020603050405020304" pitchFamily="18" charset="0"/>
                                  </a:rPr>
                                </m:ctrlPr>
                              </m:radPr>
                              <m:deg/>
                              <m:e>
                                <m:r>
                                  <a:rPr lang="en-US" sz="5600" i="1">
                                    <a:solidFill>
                                      <a:prstClr val="black"/>
                                    </a:solidFill>
                                    <a:latin typeface="Cambria Math" panose="02040503050406030204" pitchFamily="18" charset="0"/>
                                    <a:ea typeface="Times New Roman" panose="02020603050405020304" pitchFamily="18" charset="0"/>
                                  </a:rPr>
                                  <m:t>3</m:t>
                                </m:r>
                              </m:e>
                            </m:rad>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1;2</m:t>
                                </m:r>
                              </m:e>
                            </m:d>
                          </m:e>
                          <m:e>
                            <m:r>
                              <a:rPr lang="en-US" sz="5600" i="1">
                                <a:solidFill>
                                  <a:prstClr val="black"/>
                                </a:solidFill>
                                <a:latin typeface="Cambria Math" panose="02040503050406030204" pitchFamily="18" charset="0"/>
                                <a:ea typeface="Times New Roman" panose="02020603050405020304" pitchFamily="18" charset="0"/>
                              </a:rPr>
                              <m:t>&amp;</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=−2+</m:t>
                            </m:r>
                            <m:rad>
                              <m:radPr>
                                <m:degHide m:val="on"/>
                                <m:ctrlPr>
                                  <a:rPr lang="en-US" sz="5600" i="1">
                                    <a:solidFill>
                                      <a:prstClr val="black"/>
                                    </a:solidFill>
                                    <a:latin typeface="Cambria Math" panose="02040503050406030204" pitchFamily="18" charset="0"/>
                                    <a:ea typeface="Times New Roman" panose="02020603050405020304" pitchFamily="18" charset="0"/>
                                  </a:rPr>
                                </m:ctrlPr>
                              </m:radPr>
                              <m:deg/>
                              <m:e>
                                <m:r>
                                  <a:rPr lang="en-US" sz="5600" i="1">
                                    <a:solidFill>
                                      <a:prstClr val="black"/>
                                    </a:solidFill>
                                    <a:latin typeface="Cambria Math" panose="02040503050406030204" pitchFamily="18" charset="0"/>
                                    <a:ea typeface="Times New Roman" panose="02020603050405020304" pitchFamily="18" charset="0"/>
                                  </a:rPr>
                                  <m:t>3</m:t>
                                </m:r>
                              </m:e>
                            </m:rad>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1;2</m:t>
                                </m:r>
                              </m:e>
                            </m:d>
                          </m:e>
                        </m:eqArr>
                      </m:e>
                    </m:d>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𝑓</m:t>
                        </m:r>
                      </m:e>
                      <m:sup>
                        <m:r>
                          <a:rPr lang="en-US" sz="5600" i="1">
                            <a:solidFill>
                              <a:prstClr val="black"/>
                            </a:solidFill>
                            <a:latin typeface="Cambria Math" panose="02040503050406030204" pitchFamily="18" charset="0"/>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e>
                    </m:d>
                    <m:r>
                      <a:rPr lang="en-US" sz="5600" i="1">
                        <a:solidFill>
                          <a:prstClr val="black"/>
                        </a:solidFill>
                        <a:latin typeface="Cambria Math" panose="02040503050406030204" pitchFamily="18" charset="0"/>
                        <a:ea typeface="Times New Roman" panose="02020603050405020304" pitchFamily="18" charset="0"/>
                      </a:rPr>
                      <m:t>&gt;0,∀</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1;2</m:t>
                        </m:r>
                      </m:e>
                    </m:d>
                  </m:oMath>
                </a14:m>
                <a:r>
                  <a:rPr lang="en-US" sz="5600" dirty="0">
                    <a:solidFill>
                      <a:prstClr val="black"/>
                    </a:solidFill>
                    <a:latin typeface="Times New Roman" panose="02020603050405020304" pitchFamily="18" charset="0"/>
                    <a:ea typeface="Times New Roman" panose="02020603050405020304" pitchFamily="18" charset="0"/>
                    <a:cs typeface="Times New Roman"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576058" y="8407978"/>
                <a:ext cx="20744110" cy="2662717"/>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60875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671"/>
                                        </p:tgtEl>
                                        <p:attrNameLst>
                                          <p:attrName>style.visibility</p:attrName>
                                        </p:attrNameLst>
                                      </p:cBhvr>
                                      <p:to>
                                        <p:strVal val="visible"/>
                                      </p:to>
                                    </p:set>
                                    <p:animEffect transition="in" filter="wipe(left)">
                                      <p:cBhvr>
                                        <p:cTn id="7" dur="1000"/>
                                        <p:tgtEl>
                                          <p:spTgt spid="256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10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4"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71" name="Group 71"/>
          <p:cNvGrpSpPr>
            <a:grpSpLocks/>
          </p:cNvGrpSpPr>
          <p:nvPr/>
        </p:nvGrpSpPr>
        <p:grpSpPr bwMode="auto">
          <a:xfrm>
            <a:off x="131748" y="3967473"/>
            <a:ext cx="24007810" cy="9235766"/>
            <a:chOff x="41" y="3264"/>
            <a:chExt cx="15125" cy="5053"/>
          </a:xfrm>
        </p:grpSpPr>
        <p:sp>
          <p:nvSpPr>
            <p:cNvPr id="5" name="Rounded Rectangle 4"/>
            <p:cNvSpPr/>
            <p:nvPr/>
          </p:nvSpPr>
          <p:spPr>
            <a:xfrm>
              <a:off x="253" y="3445"/>
              <a:ext cx="14913" cy="487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a:p>
          </p:txBody>
        </p:sp>
        <p:grpSp>
          <p:nvGrpSpPr>
            <p:cNvPr id="16440" name="Freeform 20"/>
            <p:cNvGrpSpPr>
              <a:grpSpLocks/>
            </p:cNvGrpSpPr>
            <p:nvPr/>
          </p:nvGrpSpPr>
          <p:grpSpPr bwMode="auto">
            <a:xfrm>
              <a:off x="375" y="3272"/>
              <a:ext cx="2650" cy="952"/>
              <a:chOff x="914400" y="5382768"/>
              <a:chExt cx="4206240" cy="969264"/>
            </a:xfrm>
          </p:grpSpPr>
          <p:pic>
            <p:nvPicPr>
              <p:cNvPr id="16446" name="Freeform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82768"/>
                <a:ext cx="4206240" cy="9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47" name="Text Box 9"/>
              <p:cNvSpPr txBox="1">
                <a:spLocks noChangeArrowheads="1"/>
              </p:cNvSpPr>
              <p:nvPr/>
            </p:nvSpPr>
            <p:spPr bwMode="auto">
              <a:xfrm rot="5400000">
                <a:off x="2581284" y="3809757"/>
                <a:ext cx="867585" cy="415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a:p>
            </p:txBody>
          </p:sp>
        </p:grpSp>
        <p:sp>
          <p:nvSpPr>
            <p:cNvPr id="16441" name="TextBox 7"/>
            <p:cNvSpPr txBox="1">
              <a:spLocks noChangeArrowheads="1"/>
            </p:cNvSpPr>
            <p:nvPr/>
          </p:nvSpPr>
          <p:spPr bwMode="auto">
            <a:xfrm>
              <a:off x="820" y="3408"/>
              <a:ext cx="1693"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r>
                <a:rPr lang="vi-VN" sz="6000" dirty="0">
                  <a:solidFill>
                    <a:srgbClr val="FF0000"/>
                  </a:solidFill>
                  <a:latin typeface="Tahoma" pitchFamily="34" charset="0"/>
                  <a:cs typeface="Tahoma" pitchFamily="34" charset="0"/>
                </a:rPr>
                <a:t>Lời Giải</a:t>
              </a:r>
              <a:endParaRPr lang="en-US" sz="6000" dirty="0">
                <a:solidFill>
                  <a:srgbClr val="FF0000"/>
                </a:solidFill>
                <a:latin typeface="Tahoma" pitchFamily="34" charset="0"/>
                <a:cs typeface="Tahoma" pitchFamily="34" charset="0"/>
              </a:endParaRPr>
            </a:p>
          </p:txBody>
        </p:sp>
        <p:grpSp>
          <p:nvGrpSpPr>
            <p:cNvPr id="16442" name="Round Diagonal Corner Rectangle 8"/>
            <p:cNvGrpSpPr>
              <a:grpSpLocks/>
            </p:cNvGrpSpPr>
            <p:nvPr/>
          </p:nvGrpSpPr>
          <p:grpSpPr bwMode="auto">
            <a:xfrm>
              <a:off x="41" y="3264"/>
              <a:ext cx="580" cy="1008"/>
              <a:chOff x="384048" y="5394960"/>
              <a:chExt cx="920496" cy="957072"/>
            </a:xfrm>
          </p:grpSpPr>
          <p:pic>
            <p:nvPicPr>
              <p:cNvPr id="16444" name="Round Diagonal Corner 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48" y="5394960"/>
                <a:ext cx="920496" cy="95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45" name="Text Box 13"/>
              <p:cNvSpPr txBox="1">
                <a:spLocks noChangeArrowheads="1"/>
              </p:cNvSpPr>
              <p:nvPr/>
            </p:nvSpPr>
            <p:spPr bwMode="auto">
              <a:xfrm rot="10800000">
                <a:off x="448913" y="5460251"/>
                <a:ext cx="784879" cy="81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6400">
                  <a:solidFill>
                    <a:srgbClr val="FFFFFF"/>
                  </a:solidFill>
                </a:endParaRPr>
              </a:p>
            </p:txBody>
          </p:sp>
        </p:grpSp>
        <p:sp>
          <p:nvSpPr>
            <p:cNvPr id="16443" name="Freeform 9"/>
            <p:cNvSpPr>
              <a:spLocks noEditPoints="1"/>
            </p:cNvSpPr>
            <p:nvPr/>
          </p:nvSpPr>
          <p:spPr bwMode="auto">
            <a:xfrm>
              <a:off x="82" y="3363"/>
              <a:ext cx="406" cy="679"/>
            </a:xfrm>
            <a:custGeom>
              <a:avLst/>
              <a:gdLst>
                <a:gd name="T0" fmla="*/ 1228732 w 145"/>
                <a:gd name="T1" fmla="*/ 1474076 h 197"/>
                <a:gd name="T2" fmla="*/ 655324 w 145"/>
                <a:gd name="T3" fmla="*/ 2763896 h 197"/>
                <a:gd name="T4" fmla="*/ 81916 w 145"/>
                <a:gd name="T5" fmla="*/ 1474076 h 197"/>
                <a:gd name="T6" fmla="*/ 655324 w 145"/>
                <a:gd name="T7" fmla="*/ 184262 h 197"/>
                <a:gd name="T8" fmla="*/ 1046699 w 145"/>
                <a:gd name="T9" fmla="*/ 532305 h 197"/>
                <a:gd name="T10" fmla="*/ 546103 w 145"/>
                <a:gd name="T11" fmla="*/ 1678812 h 197"/>
                <a:gd name="T12" fmla="*/ 273051 w 145"/>
                <a:gd name="T13" fmla="*/ 1228398 h 197"/>
                <a:gd name="T14" fmla="*/ 182033 w 145"/>
                <a:gd name="T15" fmla="*/ 1392185 h 197"/>
                <a:gd name="T16" fmla="*/ 555205 w 145"/>
                <a:gd name="T17" fmla="*/ 2579634 h 197"/>
                <a:gd name="T18" fmla="*/ 1119513 w 145"/>
                <a:gd name="T19" fmla="*/ 716567 h 197"/>
                <a:gd name="T20" fmla="*/ 1228732 w 145"/>
                <a:gd name="T21" fmla="*/ 1474076 h 197"/>
                <a:gd name="T22" fmla="*/ 1319750 w 145"/>
                <a:gd name="T23" fmla="*/ 245678 h 197"/>
                <a:gd name="T24" fmla="*/ 1228732 w 145"/>
                <a:gd name="T25" fmla="*/ 245678 h 197"/>
                <a:gd name="T26" fmla="*/ 1119513 w 145"/>
                <a:gd name="T27" fmla="*/ 429940 h 197"/>
                <a:gd name="T28" fmla="*/ 655324 w 145"/>
                <a:gd name="T29" fmla="*/ 0 h 197"/>
                <a:gd name="T30" fmla="*/ 0 w 145"/>
                <a:gd name="T31" fmla="*/ 1474076 h 197"/>
                <a:gd name="T32" fmla="*/ 273051 w 145"/>
                <a:gd name="T33" fmla="*/ 2682005 h 197"/>
                <a:gd name="T34" fmla="*/ 63713 w 145"/>
                <a:gd name="T35" fmla="*/ 3582828 h 197"/>
                <a:gd name="T36" fmla="*/ 118323 w 145"/>
                <a:gd name="T37" fmla="*/ 3951351 h 197"/>
                <a:gd name="T38" fmla="*/ 291255 w 145"/>
                <a:gd name="T39" fmla="*/ 3828506 h 197"/>
                <a:gd name="T40" fmla="*/ 464189 w 145"/>
                <a:gd name="T41" fmla="*/ 2886735 h 197"/>
                <a:gd name="T42" fmla="*/ 464189 w 145"/>
                <a:gd name="T43" fmla="*/ 2886735 h 197"/>
                <a:gd name="T44" fmla="*/ 655324 w 145"/>
                <a:gd name="T45" fmla="*/ 2968632 h 197"/>
                <a:gd name="T46" fmla="*/ 1319750 w 145"/>
                <a:gd name="T47" fmla="*/ 1474076 h 197"/>
                <a:gd name="T48" fmla="*/ 1174122 w 145"/>
                <a:gd name="T49" fmla="*/ 573253 h 197"/>
                <a:gd name="T50" fmla="*/ 1319750 w 145"/>
                <a:gd name="T51" fmla="*/ 245678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600"/>
            </a:p>
          </p:txBody>
        </p:sp>
      </p:grpSp>
      <p:grpSp>
        <p:nvGrpSpPr>
          <p:cNvPr id="16387" name="Rounded Rectangle 24"/>
          <p:cNvGrpSpPr>
            <a:grpSpLocks/>
          </p:cNvGrpSpPr>
          <p:nvPr/>
        </p:nvGrpSpPr>
        <p:grpSpPr bwMode="auto">
          <a:xfrm>
            <a:off x="384125" y="228600"/>
            <a:ext cx="23736384" cy="2462348"/>
            <a:chOff x="475488" y="280416"/>
            <a:chExt cx="23737824" cy="2871216"/>
          </a:xfrm>
        </p:grpSpPr>
        <p:pic>
          <p:nvPicPr>
            <p:cNvPr id="16435" name="Rounded Rectangle 2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488" y="280416"/>
              <a:ext cx="23737824" cy="2871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436" name="Text Box 20"/>
            <p:cNvSpPr txBox="1">
              <a:spLocks noChangeArrowheads="1"/>
            </p:cNvSpPr>
            <p:nvPr/>
          </p:nvSpPr>
          <p:spPr bwMode="auto">
            <a:xfrm>
              <a:off x="563103" y="368982"/>
              <a:ext cx="23503145" cy="2635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354513">
                <a:defRPr sz="4300">
                  <a:solidFill>
                    <a:schemeClr val="tx1"/>
                  </a:solidFill>
                  <a:latin typeface="Calibri" pitchFamily="34" charset="0"/>
                </a:defRPr>
              </a:lvl1pPr>
              <a:lvl2pPr marL="742950" indent="-285750" defTabSz="4354513">
                <a:defRPr sz="4300">
                  <a:solidFill>
                    <a:schemeClr val="tx1"/>
                  </a:solidFill>
                  <a:latin typeface="Calibri" pitchFamily="34" charset="0"/>
                </a:defRPr>
              </a:lvl2pPr>
              <a:lvl3pPr marL="1143000" indent="-228600" defTabSz="4354513">
                <a:defRPr sz="4300">
                  <a:solidFill>
                    <a:schemeClr val="tx1"/>
                  </a:solidFill>
                  <a:latin typeface="Calibri" pitchFamily="34" charset="0"/>
                </a:defRPr>
              </a:lvl3pPr>
              <a:lvl4pPr marL="1600200" indent="-228600" defTabSz="4354513">
                <a:defRPr sz="4300">
                  <a:solidFill>
                    <a:schemeClr val="tx1"/>
                  </a:solidFill>
                  <a:latin typeface="Calibri" pitchFamily="34" charset="0"/>
                </a:defRPr>
              </a:lvl4pPr>
              <a:lvl5pPr marL="2057400" indent="-228600" defTabSz="4354513">
                <a:defRPr sz="4300">
                  <a:solidFill>
                    <a:schemeClr val="tx1"/>
                  </a:solidFill>
                  <a:latin typeface="Calibri" pitchFamily="34" charset="0"/>
                </a:defRPr>
              </a:lvl5pPr>
              <a:lvl6pPr marL="2514600" indent="-228600" defTabSz="4354513" eaLnBrk="0" fontAlgn="base" hangingPunct="0">
                <a:spcBef>
                  <a:spcPct val="0"/>
                </a:spcBef>
                <a:spcAft>
                  <a:spcPct val="0"/>
                </a:spcAft>
                <a:defRPr sz="4300">
                  <a:solidFill>
                    <a:schemeClr val="tx1"/>
                  </a:solidFill>
                  <a:latin typeface="Calibri" pitchFamily="34" charset="0"/>
                </a:defRPr>
              </a:lvl6pPr>
              <a:lvl7pPr marL="2971800" indent="-228600" defTabSz="4354513" eaLnBrk="0" fontAlgn="base" hangingPunct="0">
                <a:spcBef>
                  <a:spcPct val="0"/>
                </a:spcBef>
                <a:spcAft>
                  <a:spcPct val="0"/>
                </a:spcAft>
                <a:defRPr sz="4300">
                  <a:solidFill>
                    <a:schemeClr val="tx1"/>
                  </a:solidFill>
                  <a:latin typeface="Calibri" pitchFamily="34" charset="0"/>
                </a:defRPr>
              </a:lvl7pPr>
              <a:lvl8pPr marL="3429000" indent="-228600" defTabSz="4354513" eaLnBrk="0" fontAlgn="base" hangingPunct="0">
                <a:spcBef>
                  <a:spcPct val="0"/>
                </a:spcBef>
                <a:spcAft>
                  <a:spcPct val="0"/>
                </a:spcAft>
                <a:defRPr sz="4300">
                  <a:solidFill>
                    <a:schemeClr val="tx1"/>
                  </a:solidFill>
                  <a:latin typeface="Calibri" pitchFamily="34" charset="0"/>
                </a:defRPr>
              </a:lvl8pPr>
              <a:lvl9pPr marL="3886200" indent="-228600" defTabSz="435451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6400">
                <a:solidFill>
                  <a:srgbClr val="FFFFFF"/>
                </a:solidFill>
              </a:endParaRPr>
            </a:p>
          </p:txBody>
        </p:sp>
      </p:grpSp>
      <p:grpSp>
        <p:nvGrpSpPr>
          <p:cNvPr id="16388" name="Group 25"/>
          <p:cNvGrpSpPr>
            <a:grpSpLocks/>
          </p:cNvGrpSpPr>
          <p:nvPr/>
        </p:nvGrpSpPr>
        <p:grpSpPr bwMode="auto">
          <a:xfrm>
            <a:off x="238095" y="231776"/>
            <a:ext cx="3576172" cy="1401764"/>
            <a:chOff x="534987" y="1647866"/>
            <a:chExt cx="3505200" cy="1176337"/>
          </a:xfrm>
        </p:grpSpPr>
        <p:sp>
          <p:nvSpPr>
            <p:cNvPr id="27" name="Isosceles Triangle 44"/>
            <p:cNvSpPr/>
            <p:nvPr/>
          </p:nvSpPr>
          <p:spPr bwMode="auto">
            <a:xfrm rot="5400000" flipV="1">
              <a:off x="534544" y="2602838"/>
              <a:ext cx="226475" cy="216256"/>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sp>
          <p:nvSpPr>
            <p:cNvPr id="28" name="Pentagon 27"/>
            <p:cNvSpPr/>
            <p:nvPr/>
          </p:nvSpPr>
          <p:spPr bwMode="auto">
            <a:xfrm>
              <a:off x="534987" y="1647866"/>
              <a:ext cx="3505200" cy="955191"/>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16434" name="TextBox 13"/>
            <p:cNvSpPr txBox="1">
              <a:spLocks noChangeArrowheads="1"/>
            </p:cNvSpPr>
            <p:nvPr/>
          </p:nvSpPr>
          <p:spPr bwMode="auto">
            <a:xfrm>
              <a:off x="1417894" y="1653195"/>
              <a:ext cx="2509505" cy="8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r>
                <a:rPr lang="en-US" sz="6000">
                  <a:solidFill>
                    <a:schemeClr val="bg1"/>
                  </a:solidFill>
                  <a:latin typeface="Tahoma" pitchFamily="34" charset="0"/>
                  <a:cs typeface="Tahoma" pitchFamily="34" charset="0"/>
                </a:rPr>
                <a:t>Câu 37</a:t>
              </a:r>
            </a:p>
          </p:txBody>
        </p:sp>
      </p:grpSp>
      <p:grpSp>
        <p:nvGrpSpPr>
          <p:cNvPr id="25674" name="Group 74"/>
          <p:cNvGrpSpPr>
            <a:grpSpLocks/>
          </p:cNvGrpSpPr>
          <p:nvPr/>
        </p:nvGrpSpPr>
        <p:grpSpPr bwMode="auto">
          <a:xfrm>
            <a:off x="439680" y="2687947"/>
            <a:ext cx="23626862" cy="1317626"/>
            <a:chOff x="276" y="2154"/>
            <a:chExt cx="14885" cy="830"/>
          </a:xfrm>
        </p:grpSpPr>
        <p:grpSp>
          <p:nvGrpSpPr>
            <p:cNvPr id="16399" name="Group 32"/>
            <p:cNvGrpSpPr>
              <a:grpSpLocks/>
            </p:cNvGrpSpPr>
            <p:nvPr/>
          </p:nvGrpSpPr>
          <p:grpSpPr bwMode="auto">
            <a:xfrm>
              <a:off x="276" y="2166"/>
              <a:ext cx="14885" cy="810"/>
              <a:chOff x="276" y="2097"/>
              <a:chExt cx="14885" cy="810"/>
            </a:xfrm>
          </p:grpSpPr>
          <p:sp>
            <p:nvSpPr>
              <p:cNvPr id="51" name="Rectangle 50"/>
              <p:cNvSpPr/>
              <p:nvPr/>
            </p:nvSpPr>
            <p:spPr>
              <a:xfrm>
                <a:off x="4458"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2" name="Oval 51"/>
              <p:cNvSpPr/>
              <p:nvPr/>
            </p:nvSpPr>
            <p:spPr>
              <a:xfrm>
                <a:off x="4092"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B</a:t>
                </a:r>
                <a:endParaRPr lang="en-US" sz="6400" dirty="0"/>
              </a:p>
            </p:txBody>
          </p:sp>
          <p:sp>
            <p:nvSpPr>
              <p:cNvPr id="54" name="Rectangle 53"/>
              <p:cNvSpPr/>
              <p:nvPr/>
            </p:nvSpPr>
            <p:spPr>
              <a:xfrm>
                <a:off x="670"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5" name="Oval 54"/>
              <p:cNvSpPr/>
              <p:nvPr/>
            </p:nvSpPr>
            <p:spPr>
              <a:xfrm>
                <a:off x="304"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A</a:t>
                </a:r>
                <a:endParaRPr lang="en-US" sz="6400" dirty="0"/>
              </a:p>
            </p:txBody>
          </p:sp>
          <p:sp>
            <p:nvSpPr>
              <p:cNvPr id="57" name="Rectangle 56"/>
              <p:cNvSpPr/>
              <p:nvPr/>
            </p:nvSpPr>
            <p:spPr>
              <a:xfrm>
                <a:off x="8246" y="2114"/>
                <a:ext cx="3111"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8" name="Oval 57"/>
              <p:cNvSpPr/>
              <p:nvPr/>
            </p:nvSpPr>
            <p:spPr>
              <a:xfrm>
                <a:off x="7881" y="2188"/>
                <a:ext cx="685"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C</a:t>
                </a:r>
                <a:endParaRPr lang="en-US" sz="6400" dirty="0"/>
              </a:p>
            </p:txBody>
          </p:sp>
          <p:sp>
            <p:nvSpPr>
              <p:cNvPr id="60" name="Rectangle 59"/>
              <p:cNvSpPr/>
              <p:nvPr/>
            </p:nvSpPr>
            <p:spPr>
              <a:xfrm>
                <a:off x="12035"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61" name="Oval 60"/>
              <p:cNvSpPr/>
              <p:nvPr/>
            </p:nvSpPr>
            <p:spPr>
              <a:xfrm>
                <a:off x="11668" y="2188"/>
                <a:ext cx="687"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D</a:t>
                </a:r>
                <a:endParaRPr lang="en-US" sz="6400" dirty="0"/>
              </a:p>
            </p:txBody>
          </p:sp>
        </p:grpSp>
        <p:graphicFrame>
          <p:nvGraphicFramePr>
            <p:cNvPr id="16400" name="Object 57"/>
            <p:cNvGraphicFramePr>
              <a:graphicFrameLocks noChangeAspect="1"/>
            </p:cNvGraphicFramePr>
            <p:nvPr/>
          </p:nvGraphicFramePr>
          <p:xfrm>
            <a:off x="1717" y="2154"/>
            <a:ext cx="1104" cy="824"/>
          </p:xfrm>
          <a:graphic>
            <a:graphicData uri="http://schemas.openxmlformats.org/presentationml/2006/ole">
              <mc:AlternateContent xmlns:mc="http://schemas.openxmlformats.org/markup-compatibility/2006">
                <mc:Choice xmlns:v="urn:schemas-microsoft-com:vml" Requires="v">
                  <p:oleObj spid="_x0000_s5190" name="Equation" r:id="rId6" imgW="1752600" imgH="1308100" progId="Equation.DSMT4">
                    <p:embed/>
                  </p:oleObj>
                </mc:Choice>
                <mc:Fallback>
                  <p:oleObj name="Equation" r:id="rId6" imgW="1752600" imgH="1308100" progId="Equation.DSMT4">
                    <p:embed/>
                    <p:pic>
                      <p:nvPicPr>
                        <p:cNvPr id="16400" name="Object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7" y="2154"/>
                          <a:ext cx="1104"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01" name="Object 65"/>
            <p:cNvGraphicFramePr>
              <a:graphicFrameLocks noChangeAspect="1"/>
            </p:cNvGraphicFramePr>
            <p:nvPr/>
          </p:nvGraphicFramePr>
          <p:xfrm>
            <a:off x="5253" y="2164"/>
            <a:ext cx="872" cy="816"/>
          </p:xfrm>
          <a:graphic>
            <a:graphicData uri="http://schemas.openxmlformats.org/presentationml/2006/ole">
              <mc:AlternateContent xmlns:mc="http://schemas.openxmlformats.org/markup-compatibility/2006">
                <mc:Choice xmlns:v="urn:schemas-microsoft-com:vml" Requires="v">
                  <p:oleObj spid="_x0000_s5191" name="Equation" r:id="rId8" imgW="1384300" imgH="1295400" progId="Equation.DSMT4">
                    <p:embed/>
                  </p:oleObj>
                </mc:Choice>
                <mc:Fallback>
                  <p:oleObj name="Equation" r:id="rId8" imgW="1384300" imgH="1295400" progId="Equation.DSMT4">
                    <p:embed/>
                    <p:pic>
                      <p:nvPicPr>
                        <p:cNvPr id="16401" name="Object 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3" y="2164"/>
                          <a:ext cx="872" cy="8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02" name="Object 66"/>
            <p:cNvGraphicFramePr>
              <a:graphicFrameLocks noChangeAspect="1"/>
            </p:cNvGraphicFramePr>
            <p:nvPr/>
          </p:nvGraphicFramePr>
          <p:xfrm>
            <a:off x="9377" y="2164"/>
            <a:ext cx="880" cy="816"/>
          </p:xfrm>
          <a:graphic>
            <a:graphicData uri="http://schemas.openxmlformats.org/presentationml/2006/ole">
              <mc:AlternateContent xmlns:mc="http://schemas.openxmlformats.org/markup-compatibility/2006">
                <mc:Choice xmlns:v="urn:schemas-microsoft-com:vml" Requires="v">
                  <p:oleObj spid="_x0000_s5192" name="Equation" r:id="rId10" imgW="1397000" imgH="1295400" progId="Equation.DSMT4">
                    <p:embed/>
                  </p:oleObj>
                </mc:Choice>
                <mc:Fallback>
                  <p:oleObj name="Equation" r:id="rId10" imgW="1397000" imgH="1295400" progId="Equation.DSMT4">
                    <p:embed/>
                    <p:pic>
                      <p:nvPicPr>
                        <p:cNvPr id="16402" name="Object 6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77" y="2164"/>
                          <a:ext cx="880" cy="8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03" name="Object 67"/>
            <p:cNvGraphicFramePr>
              <a:graphicFrameLocks noChangeAspect="1"/>
            </p:cNvGraphicFramePr>
            <p:nvPr/>
          </p:nvGraphicFramePr>
          <p:xfrm>
            <a:off x="13177" y="2160"/>
            <a:ext cx="864" cy="824"/>
          </p:xfrm>
          <a:graphic>
            <a:graphicData uri="http://schemas.openxmlformats.org/presentationml/2006/ole">
              <mc:AlternateContent xmlns:mc="http://schemas.openxmlformats.org/markup-compatibility/2006">
                <mc:Choice xmlns:v="urn:schemas-microsoft-com:vml" Requires="v">
                  <p:oleObj spid="_x0000_s5193" name="Equation" r:id="rId12" imgW="1371600" imgH="1308100" progId="Equation.DSMT4">
                    <p:embed/>
                  </p:oleObj>
                </mc:Choice>
                <mc:Fallback>
                  <p:oleObj name="Equation" r:id="rId12" imgW="1371600" imgH="1308100" progId="Equation.DSMT4">
                    <p:embed/>
                    <p:pic>
                      <p:nvPicPr>
                        <p:cNvPr id="16403" name="Object 6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177" y="2160"/>
                          <a:ext cx="864"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mc:AlternateContent xmlns:mc="http://schemas.openxmlformats.org/markup-compatibility/2006" xmlns:a14="http://schemas.microsoft.com/office/drawing/2010/main">
        <mc:Choice Requires="a14">
          <p:sp>
            <p:nvSpPr>
              <p:cNvPr id="3" name="Rectangle 2"/>
              <p:cNvSpPr/>
              <p:nvPr/>
            </p:nvSpPr>
            <p:spPr>
              <a:xfrm>
                <a:off x="3814267" y="172248"/>
                <a:ext cx="20134592" cy="2164247"/>
              </a:xfrm>
              <a:prstGeom prst="rect">
                <a:avLst/>
              </a:prstGeom>
            </p:spPr>
            <p:txBody>
              <a:bodyPr wrap="square">
                <a:spAutoFit/>
              </a:bodyPr>
              <a:lstStyle/>
              <a:p>
                <a:pPr marL="1259840" indent="-1259840" algn="just">
                  <a:lnSpc>
                    <a:spcPct val="115000"/>
                  </a:lnSpc>
                  <a:spcBef>
                    <a:spcPts val="1200"/>
                  </a:spcBef>
                  <a:tabLst>
                    <a:tab pos="1259840" algn="l"/>
                  </a:tabLst>
                </a:pPr>
                <a:r>
                  <a:rPr lang="en-US" sz="5600" dirty="0">
                    <a:solidFill>
                      <a:prstClr val="black"/>
                    </a:solidFill>
                    <a:latin typeface="Times New Roman" panose="02020603050405020304" pitchFamily="18" charset="0"/>
                    <a:ea typeface="Times New Roman" panose="02020603050405020304" pitchFamily="18" charset="0"/>
                  </a:rPr>
                  <a:t>Tìm </a:t>
                </a:r>
                <a:r>
                  <a:rPr lang="en-US" sz="5600" dirty="0" err="1">
                    <a:solidFill>
                      <a:prstClr val="black"/>
                    </a:solidFill>
                    <a:latin typeface="Times New Roman" panose="02020603050405020304" pitchFamily="18" charset="0"/>
                    <a:ea typeface="Times New Roman" panose="02020603050405020304" pitchFamily="18" charset="0"/>
                  </a:rPr>
                  <a:t>tất</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cả</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các</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giá</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trị</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của</a:t>
                </a:r>
                <a:r>
                  <a:rPr lang="en-US" sz="5600" dirty="0">
                    <a:solidFill>
                      <a:prstClr val="black"/>
                    </a:solidFill>
                    <a:latin typeface="Times New Roman" panose="02020603050405020304" pitchFamily="18" charset="0"/>
                    <a:ea typeface="Times New Roman" panose="02020603050405020304" pitchFamily="18" charset="0"/>
                  </a:rPr>
                  <a:t> m </a:t>
                </a:r>
                <a:r>
                  <a:rPr lang="en-US" sz="5600" dirty="0" err="1">
                    <a:solidFill>
                      <a:prstClr val="black"/>
                    </a:solidFill>
                    <a:latin typeface="Times New Roman" panose="02020603050405020304" pitchFamily="18" charset="0"/>
                    <a:ea typeface="Times New Roman" panose="02020603050405020304" pitchFamily="18" charset="0"/>
                  </a:rPr>
                  <a:t>để</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hàm</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số</a:t>
                </a:r>
                <a:r>
                  <a:rPr lang="en-US" sz="5600" dirty="0">
                    <a:solidFill>
                      <a:prstClr val="black"/>
                    </a:solidFill>
                    <a:latin typeface="Times New Roman" panose="02020603050405020304" pitchFamily="18" charset="0"/>
                    <a:ea typeface="Times New Roman" panose="02020603050405020304" pitchFamily="18" charset="0"/>
                  </a:rPr>
                  <a:t> </a:t>
                </a:r>
              </a:p>
              <a:p>
                <a:pPr marL="1259840" indent="-1259840" algn="just">
                  <a:lnSpc>
                    <a:spcPct val="115000"/>
                  </a:lnSpc>
                  <a:spcBef>
                    <a:spcPts val="1200"/>
                  </a:spcBef>
                  <a:tabLst>
                    <a:tab pos="1259840" algn="l"/>
                  </a:tabLst>
                </a:pP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sSub>
                          <m:sSub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𝑙𝑜𝑔</m:t>
                            </m:r>
                          </m:e>
                          <m:sub>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b>
                        </m:sSub>
                      </m:fName>
                      <m:e>
                        <m:d>
                          <m:d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𝑚𝑥</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e>
                    </m:func>
                  </m:oMath>
                </a14:m>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xác</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định</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với</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mọi</a:t>
                </a:r>
                <a:r>
                  <a:rPr lang="en-US"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1;2</m:t>
                        </m:r>
                      </m:e>
                    </m:d>
                  </m:oMath>
                </a14:m>
                <a:r>
                  <a:rPr lang="en-US" sz="5600" dirty="0">
                    <a:solidFill>
                      <a:prstClr val="black"/>
                    </a:solidFill>
                    <a:latin typeface="Times New Roman" panose="02020603050405020304" pitchFamily="18" charset="0"/>
                    <a:ea typeface="Times New Roman" panose="02020603050405020304" pitchFamily="18" charset="0"/>
                  </a:rPr>
                  <a:t>.</a:t>
                </a:r>
                <a:endParaRPr lang="en-US" sz="5600" dirty="0">
                  <a:solidFill>
                    <a:prstClr val="black"/>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3814267" y="172248"/>
                <a:ext cx="20134592" cy="2164247"/>
              </a:xfrm>
              <a:prstGeom prst="rect">
                <a:avLst/>
              </a:prstGeom>
              <a:blipFill>
                <a:blip r:embed="rId14"/>
                <a:stretch>
                  <a:fillRect l="-1695" t="-5634" b="-160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850564" y="11617291"/>
                <a:ext cx="6925558" cy="1493870"/>
              </a:xfrm>
              <a:prstGeom prst="rect">
                <a:avLst/>
              </a:prstGeom>
            </p:spPr>
            <p:txBody>
              <a:bodyPr wrap="square">
                <a:spAutoFit/>
              </a:bodyPr>
              <a:lstStyle/>
              <a:p>
                <a:pPr>
                  <a:lnSpc>
                    <a:spcPct val="115000"/>
                  </a:lnSpc>
                </a:pPr>
                <a:r>
                  <a:rPr lang="en-US" sz="5600" dirty="0" err="1">
                    <a:solidFill>
                      <a:prstClr val="black"/>
                    </a:solidFill>
                    <a:latin typeface="Times New Roman" panose="02020603050405020304" pitchFamily="18" charset="0"/>
                    <a:ea typeface="Times New Roman" panose="02020603050405020304" pitchFamily="18" charset="0"/>
                  </a:rPr>
                  <a:t>Vậy</a:t>
                </a:r>
                <a:r>
                  <a:rPr lang="en-US"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3</m:t>
                        </m:r>
                      </m:num>
                      <m:den>
                        <m:r>
                          <a:rPr lang="en-US" sz="5600" i="1">
                            <a:solidFill>
                              <a:prstClr val="black"/>
                            </a:solidFill>
                            <a:latin typeface="Cambria Math" panose="02040503050406030204" pitchFamily="18" charset="0"/>
                            <a:ea typeface="Times New Roman" panose="02020603050405020304" pitchFamily="18" charset="0"/>
                          </a:rPr>
                          <m:t>4</m:t>
                        </m:r>
                      </m:den>
                    </m:f>
                  </m:oMath>
                </a14:m>
                <a:r>
                  <a:rPr lang="en-US" sz="56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1850564" y="11617291"/>
                <a:ext cx="6925558" cy="1493870"/>
              </a:xfrm>
              <a:prstGeom prst="rect">
                <a:avLst/>
              </a:prstGeom>
              <a:blipFill>
                <a:blip r:embed="rId15"/>
                <a:stretch>
                  <a:fillRect l="-4930" b="-11837"/>
                </a:stretch>
              </a:blipFill>
            </p:spPr>
            <p:txBody>
              <a:bodyPr/>
              <a:lstStyle/>
              <a:p>
                <a:r>
                  <a:rPr lang="en-US">
                    <a:noFill/>
                  </a:rPr>
                  <a:t> </a:t>
                </a:r>
              </a:p>
            </p:txBody>
          </p:sp>
        </mc:Fallback>
      </mc:AlternateContent>
      <p:pic>
        <p:nvPicPr>
          <p:cNvPr id="48" name="Picture 47"/>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369167" y="4093160"/>
            <a:ext cx="14016420" cy="4961880"/>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814331" y="10069358"/>
                <a:ext cx="18242524" cy="1587679"/>
              </a:xfrm>
              <a:prstGeom prst="rect">
                <a:avLst/>
              </a:prstGeom>
            </p:spPr>
            <p:txBody>
              <a:bodyPr wrap="square">
                <a:spAutoFit/>
              </a:bodyPr>
              <a:lstStyle/>
              <a:p>
                <a:pPr>
                  <a:lnSpc>
                    <a:spcPct val="115000"/>
                  </a:lnSpc>
                </a:pP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𝑓</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e>
                    </m:d>
                    <m:r>
                      <a:rPr lang="en-US" sz="5600" i="1">
                        <a:solidFill>
                          <a:prstClr val="black"/>
                        </a:solidFill>
                        <a:latin typeface="Cambria Math" panose="02040503050406030204" pitchFamily="18" charset="0"/>
                        <a:ea typeface="Times New Roman" panose="02020603050405020304" pitchFamily="18" charset="0"/>
                      </a:rPr>
                      <m:t>&lt;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3</m:t>
                        </m:r>
                      </m:num>
                      <m:den>
                        <m:r>
                          <a:rPr lang="en-US" sz="5600" i="1">
                            <a:solidFill>
                              <a:prstClr val="black"/>
                            </a:solidFill>
                            <a:latin typeface="Cambria Math" panose="02040503050406030204" pitchFamily="18" charset="0"/>
                            <a:ea typeface="Times New Roman" panose="02020603050405020304" pitchFamily="18" charset="0"/>
                          </a:rPr>
                          <m:t>4</m:t>
                        </m:r>
                      </m:den>
                    </m:f>
                    <m:r>
                      <a:rPr lang="en-US"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1;2</m:t>
                        </m:r>
                      </m:e>
                    </m:d>
                  </m:oMath>
                </a14:m>
                <a:r>
                  <a:rPr lang="en-US" sz="56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5600" dirty="0" err="1">
                    <a:solidFill>
                      <a:prstClr val="black"/>
                    </a:solidFill>
                    <a:latin typeface="Times New Roman" panose="02020603050405020304" pitchFamily="18" charset="0"/>
                    <a:ea typeface="Times New Roman" panose="02020603050405020304" pitchFamily="18" charset="0"/>
                    <a:cs typeface="Times New Roman" pitchFamily="18" charset="0"/>
                  </a:rPr>
                  <a:t>nên</a:t>
                </a:r>
                <a:r>
                  <a:rPr lang="en-US" sz="5600" dirty="0">
                    <a:solidFill>
                      <a:prstClr val="black"/>
                    </a:solidFill>
                    <a:latin typeface="Times New Roman" panose="02020603050405020304" pitchFamily="18" charset="0"/>
                    <a:ea typeface="Times New Roman" panose="02020603050405020304" pitchFamily="18" charset="0"/>
                    <a:cs typeface="Times New Roman"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&gt;</m:t>
                    </m:r>
                    <m:f>
                      <m:fPr>
                        <m:ctrlPr>
                          <a:rPr lang="en-US" sz="5600" i="1">
                            <a:solidFill>
                              <a:prstClr val="black"/>
                            </a:solidFill>
                            <a:latin typeface="Cambria Math" panose="02040503050406030204" pitchFamily="18" charset="0"/>
                            <a:ea typeface="Times New Roman" panose="02020603050405020304" pitchFamily="18" charset="0"/>
                          </a:rPr>
                        </m:ctrlPr>
                      </m:fPr>
                      <m:num>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rPr>
                          <m:t>−1</m:t>
                        </m:r>
                      </m:num>
                      <m:den>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+2</m:t>
                        </m:r>
                      </m:den>
                    </m:f>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1;2</m:t>
                        </m:r>
                      </m:e>
                    </m:d>
                  </m:oMath>
                </a14:m>
                <a:r>
                  <a:rPr lang="en-US" sz="5600" dirty="0">
                    <a:solidFill>
                      <a:prstClr val="black"/>
                    </a:solidFill>
                    <a:latin typeface="Times New Roman" panose="02020603050405020304" pitchFamily="18" charset="0"/>
                    <a:ea typeface="Times New Roman" panose="02020603050405020304" pitchFamily="18" charset="0"/>
                    <a:cs typeface="Times New Roman" pitchFamily="18" charset="0"/>
                  </a:rPr>
                  <a:t> khi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3</m:t>
                        </m:r>
                      </m:num>
                      <m:den>
                        <m:r>
                          <a:rPr lang="en-US" sz="5600" i="1">
                            <a:solidFill>
                              <a:prstClr val="black"/>
                            </a:solidFill>
                            <a:latin typeface="Cambria Math" panose="02040503050406030204" pitchFamily="18" charset="0"/>
                            <a:ea typeface="Times New Roman" panose="02020603050405020304" pitchFamily="18" charset="0"/>
                          </a:rPr>
                          <m:t>4</m:t>
                        </m:r>
                      </m:den>
                    </m:f>
                  </m:oMath>
                </a14:m>
                <a:r>
                  <a:rPr lang="en-US" sz="5600" dirty="0">
                    <a:solidFill>
                      <a:prstClr val="black"/>
                    </a:solidFill>
                    <a:latin typeface="Times New Roman" panose="02020603050405020304" pitchFamily="18" charset="0"/>
                    <a:ea typeface="Times New Roman" panose="02020603050405020304" pitchFamily="18" charset="0"/>
                    <a:cs typeface="Times New Roman"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814331" y="10069358"/>
                <a:ext cx="18242524" cy="1587679"/>
              </a:xfrm>
              <a:prstGeom prst="rect">
                <a:avLst/>
              </a:prstGeom>
              <a:blipFill>
                <a:blip r:embed="rId17"/>
                <a:stretch>
                  <a:fillRect b="-11154"/>
                </a:stretch>
              </a:blipFill>
            </p:spPr>
            <p:txBody>
              <a:bodyPr/>
              <a:lstStyle/>
              <a:p>
                <a:r>
                  <a:rPr lang="en-US">
                    <a:noFill/>
                  </a:rPr>
                  <a:t> </a:t>
                </a:r>
              </a:p>
            </p:txBody>
          </p:sp>
        </mc:Fallback>
      </mc:AlternateContent>
      <p:sp>
        <p:nvSpPr>
          <p:cNvPr id="4" name="Rectangle 3"/>
          <p:cNvSpPr/>
          <p:nvPr/>
        </p:nvSpPr>
        <p:spPr>
          <a:xfrm>
            <a:off x="906171" y="8893653"/>
            <a:ext cx="8969122" cy="1003993"/>
          </a:xfrm>
          <a:prstGeom prst="rect">
            <a:avLst/>
          </a:prstGeom>
        </p:spPr>
        <p:txBody>
          <a:bodyPr wrap="none">
            <a:spAutoFit/>
          </a:bodyPr>
          <a:lstStyle/>
          <a:p>
            <a:pPr>
              <a:lnSpc>
                <a:spcPct val="115000"/>
              </a:lnSpc>
            </a:pPr>
            <a:r>
              <a:rPr lang="en-US" sz="5600" dirty="0" err="1">
                <a:solidFill>
                  <a:prstClr val="black"/>
                </a:solidFill>
                <a:latin typeface="Times New Roman" pitchFamily="18" charset="0"/>
                <a:ea typeface="Times New Roman" pitchFamily="18" charset="0"/>
                <a:cs typeface="Times New Roman" pitchFamily="18" charset="0"/>
              </a:rPr>
              <a:t>Dựa</a:t>
            </a:r>
            <a:r>
              <a:rPr lang="en-US" sz="5600" dirty="0">
                <a:solidFill>
                  <a:prstClr val="black"/>
                </a:solidFill>
                <a:latin typeface="Times New Roman" pitchFamily="18" charset="0"/>
                <a:ea typeface="Times New Roman" pitchFamily="18" charset="0"/>
                <a:cs typeface="Times New Roman" pitchFamily="18" charset="0"/>
              </a:rPr>
              <a:t> </a:t>
            </a:r>
            <a:r>
              <a:rPr lang="en-US" sz="5600" dirty="0" err="1">
                <a:solidFill>
                  <a:prstClr val="black"/>
                </a:solidFill>
                <a:latin typeface="Times New Roman" pitchFamily="18" charset="0"/>
                <a:ea typeface="Times New Roman" pitchFamily="18" charset="0"/>
                <a:cs typeface="Times New Roman" pitchFamily="18" charset="0"/>
              </a:rPr>
              <a:t>vào</a:t>
            </a:r>
            <a:r>
              <a:rPr lang="en-US" sz="5600" dirty="0">
                <a:solidFill>
                  <a:prstClr val="black"/>
                </a:solidFill>
                <a:latin typeface="Times New Roman" pitchFamily="18" charset="0"/>
                <a:ea typeface="Times New Roman" pitchFamily="18" charset="0"/>
                <a:cs typeface="Times New Roman" pitchFamily="18" charset="0"/>
              </a:rPr>
              <a:t> </a:t>
            </a:r>
            <a:r>
              <a:rPr lang="en-US" sz="5600" dirty="0" err="1">
                <a:solidFill>
                  <a:prstClr val="black"/>
                </a:solidFill>
                <a:latin typeface="Times New Roman" pitchFamily="18" charset="0"/>
                <a:ea typeface="Times New Roman" pitchFamily="18" charset="0"/>
                <a:cs typeface="Times New Roman" pitchFamily="18" charset="0"/>
              </a:rPr>
              <a:t>bảng</a:t>
            </a:r>
            <a:r>
              <a:rPr lang="en-US" sz="5600" dirty="0">
                <a:solidFill>
                  <a:prstClr val="black"/>
                </a:solidFill>
                <a:latin typeface="Times New Roman" pitchFamily="18" charset="0"/>
                <a:ea typeface="Times New Roman" pitchFamily="18" charset="0"/>
                <a:cs typeface="Times New Roman" pitchFamily="18" charset="0"/>
              </a:rPr>
              <a:t> </a:t>
            </a:r>
            <a:r>
              <a:rPr lang="en-US" sz="5600" dirty="0" err="1">
                <a:solidFill>
                  <a:prstClr val="black"/>
                </a:solidFill>
                <a:latin typeface="Times New Roman" pitchFamily="18" charset="0"/>
                <a:ea typeface="Times New Roman" pitchFamily="18" charset="0"/>
                <a:cs typeface="Times New Roman" pitchFamily="18" charset="0"/>
              </a:rPr>
              <a:t>biến</a:t>
            </a:r>
            <a:r>
              <a:rPr lang="en-US" sz="5600" dirty="0">
                <a:solidFill>
                  <a:prstClr val="black"/>
                </a:solidFill>
                <a:latin typeface="Times New Roman" pitchFamily="18" charset="0"/>
                <a:ea typeface="Times New Roman" pitchFamily="18" charset="0"/>
                <a:cs typeface="Times New Roman" pitchFamily="18" charset="0"/>
              </a:rPr>
              <a:t> </a:t>
            </a:r>
            <a:r>
              <a:rPr lang="en-US" sz="5600" dirty="0" err="1">
                <a:solidFill>
                  <a:prstClr val="black"/>
                </a:solidFill>
                <a:latin typeface="Times New Roman" pitchFamily="18" charset="0"/>
                <a:ea typeface="Times New Roman" pitchFamily="18" charset="0"/>
                <a:cs typeface="Times New Roman" pitchFamily="18" charset="0"/>
              </a:rPr>
              <a:t>thiên</a:t>
            </a:r>
            <a:r>
              <a:rPr lang="en-US" sz="5600" dirty="0">
                <a:solidFill>
                  <a:prstClr val="black"/>
                </a:solidFill>
                <a:latin typeface="Times New Roman" pitchFamily="18" charset="0"/>
                <a:ea typeface="Times New Roman" pitchFamily="18" charset="0"/>
                <a:cs typeface="Times New Roman" pitchFamily="18" charset="0"/>
              </a:rPr>
              <a:t> ta </a:t>
            </a:r>
            <a:r>
              <a:rPr lang="en-US" sz="5600" dirty="0" err="1">
                <a:solidFill>
                  <a:prstClr val="black"/>
                </a:solidFill>
                <a:latin typeface="Times New Roman" pitchFamily="18" charset="0"/>
                <a:ea typeface="Times New Roman" pitchFamily="18" charset="0"/>
                <a:cs typeface="Times New Roman" pitchFamily="18" charset="0"/>
              </a:rPr>
              <a:t>có</a:t>
            </a:r>
            <a:r>
              <a:rPr lang="en-US" sz="5600" dirty="0">
                <a:solidFill>
                  <a:prstClr val="black"/>
                </a:solidFill>
                <a:latin typeface="Times New Roman" pitchFamily="18" charset="0"/>
                <a:ea typeface="Times New Roman" pitchFamily="18" charset="0"/>
                <a:cs typeface="Times New Roman" pitchFamily="18" charset="0"/>
              </a:rPr>
              <a:t> </a:t>
            </a:r>
          </a:p>
        </p:txBody>
      </p:sp>
      <p:sp>
        <p:nvSpPr>
          <p:cNvPr id="67" name="Oval 66"/>
          <p:cNvSpPr/>
          <p:nvPr/>
        </p:nvSpPr>
        <p:spPr>
          <a:xfrm>
            <a:off x="6521688" y="2891676"/>
            <a:ext cx="1088530"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anchor="ctr"/>
          <a:lstStyle/>
          <a:p>
            <a:pPr algn="ctr" defTabSz="2176842">
              <a:defRPr/>
            </a:pPr>
            <a:r>
              <a:rPr lang="vi-VN" sz="6400" b="1" dirty="0">
                <a:latin typeface="Tahoma" pitchFamily="34" charset="0"/>
                <a:ea typeface="Tahoma" pitchFamily="34" charset="0"/>
                <a:cs typeface="Tahoma" pitchFamily="34" charset="0"/>
              </a:rPr>
              <a:t>B</a:t>
            </a:r>
            <a:endParaRPr lang="en-US" sz="6400" dirty="0"/>
          </a:p>
        </p:txBody>
      </p:sp>
    </p:spTree>
    <p:extLst>
      <p:ext uri="{BB962C8B-B14F-4D97-AF65-F5344CB8AC3E}">
        <p14:creationId xmlns:p14="http://schemas.microsoft.com/office/powerpoint/2010/main" val="100952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500"/>
                                  </p:stCondLst>
                                  <p:childTnLst>
                                    <p:set>
                                      <p:cBhvr>
                                        <p:cTn id="6" dur="1" fill="hold">
                                          <p:stCondLst>
                                            <p:cond delay="0"/>
                                          </p:stCondLst>
                                        </p:cTn>
                                        <p:tgtEl>
                                          <p:spTgt spid="25671"/>
                                        </p:tgtEl>
                                        <p:attrNameLst>
                                          <p:attrName>style.visibility</p:attrName>
                                        </p:attrNameLst>
                                      </p:cBhvr>
                                      <p:to>
                                        <p:strVal val="visible"/>
                                      </p:to>
                                    </p:set>
                                    <p:animEffect transition="in" filter="wipe(left)">
                                      <p:cBhvr>
                                        <p:cTn id="7" dur="1000"/>
                                        <p:tgtEl>
                                          <p:spTgt spid="256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50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10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50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500"/>
                                  </p:stCondLst>
                                  <p:childTnLst>
                                    <p:set>
                                      <p:cBhvr>
                                        <p:cTn id="31" dur="1" fill="hold">
                                          <p:stCondLst>
                                            <p:cond delay="0"/>
                                          </p:stCondLst>
                                        </p:cTn>
                                        <p:tgtEl>
                                          <p:spTgt spid="67"/>
                                        </p:tgtEl>
                                        <p:attrNameLst>
                                          <p:attrName>style.visibility</p:attrName>
                                        </p:attrNameLst>
                                      </p:cBhvr>
                                      <p:to>
                                        <p:strVal val="visible"/>
                                      </p:to>
                                    </p:set>
                                    <p:animEffect transition="in" filter="wipe(down)">
                                      <p:cBhvr>
                                        <p:cTn id="32"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4" grpId="0"/>
      <p:bldP spid="6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121789" y="2786267"/>
            <a:ext cx="24072892" cy="10729062"/>
            <a:chOff x="0" y="3264"/>
            <a:chExt cx="15166" cy="5053"/>
          </a:xfrm>
        </p:grpSpPr>
        <p:sp>
          <p:nvSpPr>
            <p:cNvPr id="5" name="Rounded Rectangle 4"/>
            <p:cNvSpPr/>
            <p:nvPr/>
          </p:nvSpPr>
          <p:spPr>
            <a:xfrm>
              <a:off x="253" y="3445"/>
              <a:ext cx="14913" cy="487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a:p>
          </p:txBody>
        </p:sp>
        <p:grpSp>
          <p:nvGrpSpPr>
            <p:cNvPr id="17464" name="Freeform 20"/>
            <p:cNvGrpSpPr>
              <a:grpSpLocks/>
            </p:cNvGrpSpPr>
            <p:nvPr/>
          </p:nvGrpSpPr>
          <p:grpSpPr bwMode="auto">
            <a:xfrm>
              <a:off x="375" y="3272"/>
              <a:ext cx="2650" cy="952"/>
              <a:chOff x="914400" y="5382768"/>
              <a:chExt cx="4206240" cy="969264"/>
            </a:xfrm>
          </p:grpSpPr>
          <p:pic>
            <p:nvPicPr>
              <p:cNvPr id="17470" name="Freeform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82768"/>
                <a:ext cx="4206240" cy="9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1" name="Text Box 8"/>
              <p:cNvSpPr txBox="1">
                <a:spLocks noChangeArrowheads="1"/>
              </p:cNvSpPr>
              <p:nvPr/>
            </p:nvSpPr>
            <p:spPr bwMode="auto">
              <a:xfrm rot="5400000">
                <a:off x="2581284" y="3809757"/>
                <a:ext cx="867585" cy="415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a:p>
            </p:txBody>
          </p:sp>
        </p:grpSp>
        <p:sp>
          <p:nvSpPr>
            <p:cNvPr id="17465" name="TextBox 7"/>
            <p:cNvSpPr txBox="1">
              <a:spLocks noChangeArrowheads="1"/>
            </p:cNvSpPr>
            <p:nvPr/>
          </p:nvSpPr>
          <p:spPr bwMode="auto">
            <a:xfrm>
              <a:off x="820" y="3408"/>
              <a:ext cx="1693"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r>
                <a:rPr lang="vi-VN" sz="6000" dirty="0">
                  <a:solidFill>
                    <a:srgbClr val="FF0000"/>
                  </a:solidFill>
                  <a:latin typeface="Tahoma" pitchFamily="34" charset="0"/>
                  <a:cs typeface="Tahoma" pitchFamily="34" charset="0"/>
                </a:rPr>
                <a:t>Lời Giải</a:t>
              </a:r>
              <a:endParaRPr lang="en-US" sz="6000" dirty="0">
                <a:solidFill>
                  <a:srgbClr val="FF0000"/>
                </a:solidFill>
                <a:latin typeface="Tahoma" pitchFamily="34" charset="0"/>
                <a:cs typeface="Tahoma" pitchFamily="34" charset="0"/>
              </a:endParaRPr>
            </a:p>
          </p:txBody>
        </p:sp>
        <p:grpSp>
          <p:nvGrpSpPr>
            <p:cNvPr id="17466" name="Round Diagonal Corner Rectangle 8"/>
            <p:cNvGrpSpPr>
              <a:grpSpLocks/>
            </p:cNvGrpSpPr>
            <p:nvPr/>
          </p:nvGrpSpPr>
          <p:grpSpPr bwMode="auto">
            <a:xfrm>
              <a:off x="41" y="3264"/>
              <a:ext cx="580" cy="1008"/>
              <a:chOff x="384048" y="5394960"/>
              <a:chExt cx="920496" cy="957072"/>
            </a:xfrm>
          </p:grpSpPr>
          <p:pic>
            <p:nvPicPr>
              <p:cNvPr id="17468" name="Round Diagonal Corner 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48" y="5394960"/>
                <a:ext cx="920496" cy="95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9" name="Text Box 12"/>
              <p:cNvSpPr txBox="1">
                <a:spLocks noChangeArrowheads="1"/>
              </p:cNvSpPr>
              <p:nvPr/>
            </p:nvSpPr>
            <p:spPr bwMode="auto">
              <a:xfrm rot="10800000">
                <a:off x="448913" y="5460251"/>
                <a:ext cx="784879" cy="81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6400">
                  <a:solidFill>
                    <a:srgbClr val="FFFFFF"/>
                  </a:solidFill>
                </a:endParaRPr>
              </a:p>
            </p:txBody>
          </p:sp>
        </p:grpSp>
        <p:sp>
          <p:nvSpPr>
            <p:cNvPr id="17467" name="Freeform 9"/>
            <p:cNvSpPr>
              <a:spLocks noEditPoints="1"/>
            </p:cNvSpPr>
            <p:nvPr/>
          </p:nvSpPr>
          <p:spPr bwMode="auto">
            <a:xfrm>
              <a:off x="0" y="3363"/>
              <a:ext cx="576" cy="802"/>
            </a:xfrm>
            <a:custGeom>
              <a:avLst/>
              <a:gdLst>
                <a:gd name="T0" fmla="*/ 1228732 w 145"/>
                <a:gd name="T1" fmla="*/ 1474076 h 197"/>
                <a:gd name="T2" fmla="*/ 655324 w 145"/>
                <a:gd name="T3" fmla="*/ 2763896 h 197"/>
                <a:gd name="T4" fmla="*/ 81916 w 145"/>
                <a:gd name="T5" fmla="*/ 1474076 h 197"/>
                <a:gd name="T6" fmla="*/ 655324 w 145"/>
                <a:gd name="T7" fmla="*/ 184262 h 197"/>
                <a:gd name="T8" fmla="*/ 1046699 w 145"/>
                <a:gd name="T9" fmla="*/ 532305 h 197"/>
                <a:gd name="T10" fmla="*/ 546103 w 145"/>
                <a:gd name="T11" fmla="*/ 1678812 h 197"/>
                <a:gd name="T12" fmla="*/ 273051 w 145"/>
                <a:gd name="T13" fmla="*/ 1228398 h 197"/>
                <a:gd name="T14" fmla="*/ 182033 w 145"/>
                <a:gd name="T15" fmla="*/ 1392185 h 197"/>
                <a:gd name="T16" fmla="*/ 555205 w 145"/>
                <a:gd name="T17" fmla="*/ 2579634 h 197"/>
                <a:gd name="T18" fmla="*/ 1119513 w 145"/>
                <a:gd name="T19" fmla="*/ 716567 h 197"/>
                <a:gd name="T20" fmla="*/ 1228732 w 145"/>
                <a:gd name="T21" fmla="*/ 1474076 h 197"/>
                <a:gd name="T22" fmla="*/ 1319750 w 145"/>
                <a:gd name="T23" fmla="*/ 245678 h 197"/>
                <a:gd name="T24" fmla="*/ 1228732 w 145"/>
                <a:gd name="T25" fmla="*/ 245678 h 197"/>
                <a:gd name="T26" fmla="*/ 1119513 w 145"/>
                <a:gd name="T27" fmla="*/ 429940 h 197"/>
                <a:gd name="T28" fmla="*/ 655324 w 145"/>
                <a:gd name="T29" fmla="*/ 0 h 197"/>
                <a:gd name="T30" fmla="*/ 0 w 145"/>
                <a:gd name="T31" fmla="*/ 1474076 h 197"/>
                <a:gd name="T32" fmla="*/ 273051 w 145"/>
                <a:gd name="T33" fmla="*/ 2682005 h 197"/>
                <a:gd name="T34" fmla="*/ 63713 w 145"/>
                <a:gd name="T35" fmla="*/ 3582828 h 197"/>
                <a:gd name="T36" fmla="*/ 118323 w 145"/>
                <a:gd name="T37" fmla="*/ 3951351 h 197"/>
                <a:gd name="T38" fmla="*/ 291255 w 145"/>
                <a:gd name="T39" fmla="*/ 3828506 h 197"/>
                <a:gd name="T40" fmla="*/ 464189 w 145"/>
                <a:gd name="T41" fmla="*/ 2886735 h 197"/>
                <a:gd name="T42" fmla="*/ 464189 w 145"/>
                <a:gd name="T43" fmla="*/ 2886735 h 197"/>
                <a:gd name="T44" fmla="*/ 655324 w 145"/>
                <a:gd name="T45" fmla="*/ 2968632 h 197"/>
                <a:gd name="T46" fmla="*/ 1319750 w 145"/>
                <a:gd name="T47" fmla="*/ 1474076 h 197"/>
                <a:gd name="T48" fmla="*/ 1174122 w 145"/>
                <a:gd name="T49" fmla="*/ 573253 h 197"/>
                <a:gd name="T50" fmla="*/ 1319750 w 145"/>
                <a:gd name="T51" fmla="*/ 245678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600"/>
            </a:p>
          </p:txBody>
        </p:sp>
      </p:grpSp>
      <p:grpSp>
        <p:nvGrpSpPr>
          <p:cNvPr id="17411" name="Rounded Rectangle 24"/>
          <p:cNvGrpSpPr>
            <a:grpSpLocks/>
          </p:cNvGrpSpPr>
          <p:nvPr/>
        </p:nvGrpSpPr>
        <p:grpSpPr bwMode="auto">
          <a:xfrm>
            <a:off x="219048" y="228601"/>
            <a:ext cx="23901462" cy="1404942"/>
            <a:chOff x="475488" y="280416"/>
            <a:chExt cx="23737824" cy="2871216"/>
          </a:xfrm>
        </p:grpSpPr>
        <p:pic>
          <p:nvPicPr>
            <p:cNvPr id="17459" name="Rounded Rectangle 2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488" y="280416"/>
              <a:ext cx="23737824" cy="2871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60" name="Text Box 16"/>
            <p:cNvSpPr txBox="1">
              <a:spLocks noChangeArrowheads="1"/>
            </p:cNvSpPr>
            <p:nvPr/>
          </p:nvSpPr>
          <p:spPr bwMode="auto">
            <a:xfrm>
              <a:off x="563103" y="368982"/>
              <a:ext cx="23503145" cy="2635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354513">
                <a:defRPr sz="4300">
                  <a:solidFill>
                    <a:schemeClr val="tx1"/>
                  </a:solidFill>
                  <a:latin typeface="Calibri" pitchFamily="34" charset="0"/>
                </a:defRPr>
              </a:lvl1pPr>
              <a:lvl2pPr marL="742950" indent="-285750" defTabSz="4354513">
                <a:defRPr sz="4300">
                  <a:solidFill>
                    <a:schemeClr val="tx1"/>
                  </a:solidFill>
                  <a:latin typeface="Calibri" pitchFamily="34" charset="0"/>
                </a:defRPr>
              </a:lvl2pPr>
              <a:lvl3pPr marL="1143000" indent="-228600" defTabSz="4354513">
                <a:defRPr sz="4300">
                  <a:solidFill>
                    <a:schemeClr val="tx1"/>
                  </a:solidFill>
                  <a:latin typeface="Calibri" pitchFamily="34" charset="0"/>
                </a:defRPr>
              </a:lvl3pPr>
              <a:lvl4pPr marL="1600200" indent="-228600" defTabSz="4354513">
                <a:defRPr sz="4300">
                  <a:solidFill>
                    <a:schemeClr val="tx1"/>
                  </a:solidFill>
                  <a:latin typeface="Calibri" pitchFamily="34" charset="0"/>
                </a:defRPr>
              </a:lvl4pPr>
              <a:lvl5pPr marL="2057400" indent="-228600" defTabSz="4354513">
                <a:defRPr sz="4300">
                  <a:solidFill>
                    <a:schemeClr val="tx1"/>
                  </a:solidFill>
                  <a:latin typeface="Calibri" pitchFamily="34" charset="0"/>
                </a:defRPr>
              </a:lvl5pPr>
              <a:lvl6pPr marL="2514600" indent="-228600" defTabSz="4354513" eaLnBrk="0" fontAlgn="base" hangingPunct="0">
                <a:spcBef>
                  <a:spcPct val="0"/>
                </a:spcBef>
                <a:spcAft>
                  <a:spcPct val="0"/>
                </a:spcAft>
                <a:defRPr sz="4300">
                  <a:solidFill>
                    <a:schemeClr val="tx1"/>
                  </a:solidFill>
                  <a:latin typeface="Calibri" pitchFamily="34" charset="0"/>
                </a:defRPr>
              </a:lvl6pPr>
              <a:lvl7pPr marL="2971800" indent="-228600" defTabSz="4354513" eaLnBrk="0" fontAlgn="base" hangingPunct="0">
                <a:spcBef>
                  <a:spcPct val="0"/>
                </a:spcBef>
                <a:spcAft>
                  <a:spcPct val="0"/>
                </a:spcAft>
                <a:defRPr sz="4300">
                  <a:solidFill>
                    <a:schemeClr val="tx1"/>
                  </a:solidFill>
                  <a:latin typeface="Calibri" pitchFamily="34" charset="0"/>
                </a:defRPr>
              </a:lvl7pPr>
              <a:lvl8pPr marL="3429000" indent="-228600" defTabSz="4354513" eaLnBrk="0" fontAlgn="base" hangingPunct="0">
                <a:spcBef>
                  <a:spcPct val="0"/>
                </a:spcBef>
                <a:spcAft>
                  <a:spcPct val="0"/>
                </a:spcAft>
                <a:defRPr sz="4300">
                  <a:solidFill>
                    <a:schemeClr val="tx1"/>
                  </a:solidFill>
                  <a:latin typeface="Calibri" pitchFamily="34" charset="0"/>
                </a:defRPr>
              </a:lvl8pPr>
              <a:lvl9pPr marL="3886200" indent="-228600" defTabSz="435451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dirty="0">
                <a:latin typeface="Times New Roman" pitchFamily="18" charset="0"/>
                <a:cs typeface="Times New Roman" pitchFamily="18" charset="0"/>
              </a:endParaRPr>
            </a:p>
          </p:txBody>
        </p:sp>
      </p:grpSp>
      <p:grpSp>
        <p:nvGrpSpPr>
          <p:cNvPr id="17412" name="Group 25"/>
          <p:cNvGrpSpPr>
            <a:grpSpLocks/>
          </p:cNvGrpSpPr>
          <p:nvPr/>
        </p:nvGrpSpPr>
        <p:grpSpPr bwMode="auto">
          <a:xfrm>
            <a:off x="238095" y="231776"/>
            <a:ext cx="3576172" cy="1401764"/>
            <a:chOff x="534987" y="1647866"/>
            <a:chExt cx="3505200" cy="1176337"/>
          </a:xfrm>
        </p:grpSpPr>
        <p:sp>
          <p:nvSpPr>
            <p:cNvPr id="27" name="Isosceles Triangle 44"/>
            <p:cNvSpPr/>
            <p:nvPr/>
          </p:nvSpPr>
          <p:spPr bwMode="auto">
            <a:xfrm rot="5400000" flipV="1">
              <a:off x="534544" y="2602838"/>
              <a:ext cx="226475" cy="216256"/>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sp>
          <p:nvSpPr>
            <p:cNvPr id="28" name="Pentagon 27"/>
            <p:cNvSpPr/>
            <p:nvPr/>
          </p:nvSpPr>
          <p:spPr bwMode="auto">
            <a:xfrm>
              <a:off x="534987" y="1647866"/>
              <a:ext cx="3505200" cy="955191"/>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17458" name="TextBox 13"/>
            <p:cNvSpPr txBox="1">
              <a:spLocks noChangeArrowheads="1"/>
            </p:cNvSpPr>
            <p:nvPr/>
          </p:nvSpPr>
          <p:spPr bwMode="auto">
            <a:xfrm>
              <a:off x="1417894" y="1653195"/>
              <a:ext cx="2509505" cy="8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r>
                <a:rPr lang="en-US" sz="6000">
                  <a:solidFill>
                    <a:schemeClr val="bg1"/>
                  </a:solidFill>
                  <a:latin typeface="Tahoma" pitchFamily="34" charset="0"/>
                  <a:cs typeface="Tahoma" pitchFamily="34" charset="0"/>
                </a:rPr>
                <a:t>Câu 38</a:t>
              </a:r>
            </a:p>
          </p:txBody>
        </p:sp>
      </p:grpSp>
      <p:grpSp>
        <p:nvGrpSpPr>
          <p:cNvPr id="31808" name="Group 64"/>
          <p:cNvGrpSpPr>
            <a:grpSpLocks/>
          </p:cNvGrpSpPr>
          <p:nvPr/>
        </p:nvGrpSpPr>
        <p:grpSpPr bwMode="auto">
          <a:xfrm>
            <a:off x="357998" y="1532702"/>
            <a:ext cx="23626862" cy="1258888"/>
            <a:chOff x="276" y="2139"/>
            <a:chExt cx="14885" cy="837"/>
          </a:xfrm>
        </p:grpSpPr>
        <p:grpSp>
          <p:nvGrpSpPr>
            <p:cNvPr id="17423" name="Group 25"/>
            <p:cNvGrpSpPr>
              <a:grpSpLocks/>
            </p:cNvGrpSpPr>
            <p:nvPr/>
          </p:nvGrpSpPr>
          <p:grpSpPr bwMode="auto">
            <a:xfrm>
              <a:off x="276" y="2166"/>
              <a:ext cx="14885" cy="810"/>
              <a:chOff x="276" y="2097"/>
              <a:chExt cx="14885" cy="810"/>
            </a:xfrm>
          </p:grpSpPr>
          <p:sp>
            <p:nvSpPr>
              <p:cNvPr id="51" name="Rectangle 50"/>
              <p:cNvSpPr/>
              <p:nvPr/>
            </p:nvSpPr>
            <p:spPr>
              <a:xfrm>
                <a:off x="4458"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2" name="Oval 51"/>
              <p:cNvSpPr/>
              <p:nvPr/>
            </p:nvSpPr>
            <p:spPr>
              <a:xfrm>
                <a:off x="4092"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B</a:t>
                </a:r>
                <a:endParaRPr lang="en-US" sz="6400" dirty="0"/>
              </a:p>
            </p:txBody>
          </p:sp>
          <p:sp>
            <p:nvSpPr>
              <p:cNvPr id="54" name="Rectangle 53"/>
              <p:cNvSpPr/>
              <p:nvPr/>
            </p:nvSpPr>
            <p:spPr>
              <a:xfrm>
                <a:off x="670"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5" name="Oval 54"/>
              <p:cNvSpPr/>
              <p:nvPr/>
            </p:nvSpPr>
            <p:spPr>
              <a:xfrm>
                <a:off x="304"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A</a:t>
                </a:r>
                <a:endParaRPr lang="en-US" sz="6400" dirty="0"/>
              </a:p>
            </p:txBody>
          </p:sp>
          <p:sp>
            <p:nvSpPr>
              <p:cNvPr id="57" name="Rectangle 56"/>
              <p:cNvSpPr/>
              <p:nvPr/>
            </p:nvSpPr>
            <p:spPr>
              <a:xfrm>
                <a:off x="8246" y="2114"/>
                <a:ext cx="3111"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8" name="Oval 57"/>
              <p:cNvSpPr/>
              <p:nvPr/>
            </p:nvSpPr>
            <p:spPr>
              <a:xfrm>
                <a:off x="7881" y="2188"/>
                <a:ext cx="685"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C</a:t>
                </a:r>
                <a:endParaRPr lang="en-US" sz="6400" dirty="0"/>
              </a:p>
            </p:txBody>
          </p:sp>
          <p:sp>
            <p:nvSpPr>
              <p:cNvPr id="60" name="Rectangle 59"/>
              <p:cNvSpPr/>
              <p:nvPr/>
            </p:nvSpPr>
            <p:spPr>
              <a:xfrm>
                <a:off x="12035"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61" name="Oval 60"/>
              <p:cNvSpPr/>
              <p:nvPr/>
            </p:nvSpPr>
            <p:spPr>
              <a:xfrm>
                <a:off x="11668" y="2188"/>
                <a:ext cx="687"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D</a:t>
                </a:r>
                <a:endParaRPr lang="en-US" sz="6400" dirty="0"/>
              </a:p>
            </p:txBody>
          </p:sp>
        </p:grpSp>
        <p:graphicFrame>
          <p:nvGraphicFramePr>
            <p:cNvPr id="17424" name="Object 50"/>
            <p:cNvGraphicFramePr>
              <a:graphicFrameLocks noChangeAspect="1"/>
            </p:cNvGraphicFramePr>
            <p:nvPr/>
          </p:nvGraphicFramePr>
          <p:xfrm>
            <a:off x="1833" y="2158"/>
            <a:ext cx="872" cy="816"/>
          </p:xfrm>
          <a:graphic>
            <a:graphicData uri="http://schemas.openxmlformats.org/presentationml/2006/ole">
              <mc:AlternateContent xmlns:mc="http://schemas.openxmlformats.org/markup-compatibility/2006">
                <mc:Choice xmlns:v="urn:schemas-microsoft-com:vml" Requires="v">
                  <p:oleObj spid="_x0000_s6214" name="Equation" r:id="rId6" imgW="1384300" imgH="1295400" progId="Equation.DSMT4">
                    <p:embed/>
                  </p:oleObj>
                </mc:Choice>
                <mc:Fallback>
                  <p:oleObj name="Equation" r:id="rId6" imgW="1384300" imgH="1295400" progId="Equation.DSMT4">
                    <p:embed/>
                    <p:pic>
                      <p:nvPicPr>
                        <p:cNvPr id="17424" name="Object 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3" y="2158"/>
                          <a:ext cx="872" cy="8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5" name="Object 52"/>
            <p:cNvGraphicFramePr>
              <a:graphicFrameLocks noChangeAspect="1"/>
            </p:cNvGraphicFramePr>
            <p:nvPr/>
          </p:nvGraphicFramePr>
          <p:xfrm>
            <a:off x="5281" y="2428"/>
            <a:ext cx="816" cy="288"/>
          </p:xfrm>
          <a:graphic>
            <a:graphicData uri="http://schemas.openxmlformats.org/presentationml/2006/ole">
              <mc:AlternateContent xmlns:mc="http://schemas.openxmlformats.org/markup-compatibility/2006">
                <mc:Choice xmlns:v="urn:schemas-microsoft-com:vml" Requires="v">
                  <p:oleObj spid="_x0000_s6215" name="Equation" r:id="rId8" imgW="1295400" imgH="457200" progId="Equation.DSMT4">
                    <p:embed/>
                  </p:oleObj>
                </mc:Choice>
                <mc:Fallback>
                  <p:oleObj name="Equation" r:id="rId8" imgW="1295400" imgH="457200" progId="Equation.DSMT4">
                    <p:embed/>
                    <p:pic>
                      <p:nvPicPr>
                        <p:cNvPr id="17425" name="Object 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1" y="2428"/>
                          <a:ext cx="81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6" name="Object 53"/>
            <p:cNvGraphicFramePr>
              <a:graphicFrameLocks noChangeAspect="1"/>
            </p:cNvGraphicFramePr>
            <p:nvPr/>
          </p:nvGraphicFramePr>
          <p:xfrm>
            <a:off x="9381" y="2143"/>
            <a:ext cx="872" cy="816"/>
          </p:xfrm>
          <a:graphic>
            <a:graphicData uri="http://schemas.openxmlformats.org/presentationml/2006/ole">
              <mc:AlternateContent xmlns:mc="http://schemas.openxmlformats.org/markup-compatibility/2006">
                <mc:Choice xmlns:v="urn:schemas-microsoft-com:vml" Requires="v">
                  <p:oleObj spid="_x0000_s6216" name="Equation" r:id="rId10" imgW="1384300" imgH="1295400" progId="Equation.DSMT4">
                    <p:embed/>
                  </p:oleObj>
                </mc:Choice>
                <mc:Fallback>
                  <p:oleObj name="Equation" r:id="rId10" imgW="1384300" imgH="1295400" progId="Equation.DSMT4">
                    <p:embed/>
                    <p:pic>
                      <p:nvPicPr>
                        <p:cNvPr id="17426" name="Object 5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81" y="2143"/>
                          <a:ext cx="872" cy="8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7" name="Object 61"/>
            <p:cNvGraphicFramePr>
              <a:graphicFrameLocks noChangeAspect="1"/>
            </p:cNvGraphicFramePr>
            <p:nvPr/>
          </p:nvGraphicFramePr>
          <p:xfrm>
            <a:off x="13041" y="2139"/>
            <a:ext cx="880" cy="816"/>
          </p:xfrm>
          <a:graphic>
            <a:graphicData uri="http://schemas.openxmlformats.org/presentationml/2006/ole">
              <mc:AlternateContent xmlns:mc="http://schemas.openxmlformats.org/markup-compatibility/2006">
                <mc:Choice xmlns:v="urn:schemas-microsoft-com:vml" Requires="v">
                  <p:oleObj spid="_x0000_s6217" name="Equation" r:id="rId12" imgW="1397000" imgH="1295400" progId="Equation.DSMT4">
                    <p:embed/>
                  </p:oleObj>
                </mc:Choice>
                <mc:Fallback>
                  <p:oleObj name="Equation" r:id="rId12" imgW="1397000" imgH="1295400" progId="Equation.DSMT4">
                    <p:embed/>
                    <p:pic>
                      <p:nvPicPr>
                        <p:cNvPr id="17427" name="Object 6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041" y="2139"/>
                          <a:ext cx="880" cy="8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7" name="Oval 66"/>
          <p:cNvSpPr/>
          <p:nvPr/>
        </p:nvSpPr>
        <p:spPr>
          <a:xfrm>
            <a:off x="18441173" y="1711228"/>
            <a:ext cx="108853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fontAlgn="base">
              <a:spcBef>
                <a:spcPct val="0"/>
              </a:spcBef>
              <a:spcAft>
                <a:spcPct val="0"/>
              </a:spcAft>
              <a:defRPr sz="4300">
                <a:solidFill>
                  <a:schemeClr val="tx1"/>
                </a:solidFill>
                <a:latin typeface="Calibri" pitchFamily="34" charset="0"/>
              </a:defRPr>
            </a:lvl6pPr>
            <a:lvl7pPr marL="2971800" indent="-228600" defTabSz="2176463" fontAlgn="base">
              <a:spcBef>
                <a:spcPct val="0"/>
              </a:spcBef>
              <a:spcAft>
                <a:spcPct val="0"/>
              </a:spcAft>
              <a:defRPr sz="4300">
                <a:solidFill>
                  <a:schemeClr val="tx1"/>
                </a:solidFill>
                <a:latin typeface="Calibri" pitchFamily="34" charset="0"/>
              </a:defRPr>
            </a:lvl7pPr>
            <a:lvl8pPr marL="3429000" indent="-228600" defTabSz="2176463" fontAlgn="base">
              <a:spcBef>
                <a:spcPct val="0"/>
              </a:spcBef>
              <a:spcAft>
                <a:spcPct val="0"/>
              </a:spcAft>
              <a:defRPr sz="4300">
                <a:solidFill>
                  <a:schemeClr val="tx1"/>
                </a:solidFill>
                <a:latin typeface="Calibri" pitchFamily="34" charset="0"/>
              </a:defRPr>
            </a:lvl8pPr>
            <a:lvl9pPr marL="3886200" indent="-228600" defTabSz="2176463" fontAlgn="base">
              <a:spcBef>
                <a:spcPct val="0"/>
              </a:spcBef>
              <a:spcAft>
                <a:spcPct val="0"/>
              </a:spcAft>
              <a:defRPr sz="4300">
                <a:solidFill>
                  <a:schemeClr val="tx1"/>
                </a:solidFill>
                <a:latin typeface="Calibri" pitchFamily="34" charset="0"/>
              </a:defRPr>
            </a:lvl9pPr>
          </a:lstStyle>
          <a:p>
            <a:pPr algn="ctr" eaLnBrk="1" hangingPunct="1">
              <a:defRPr/>
            </a:pPr>
            <a:r>
              <a:rPr lang="en-US" sz="6400" b="1" dirty="0">
                <a:solidFill>
                  <a:srgbClr val="FFFFFF"/>
                </a:solidFill>
                <a:latin typeface="Tahoma" pitchFamily="34" charset="0"/>
                <a:cs typeface="Tahoma" pitchFamily="34" charset="0"/>
              </a:rPr>
              <a:t>D</a:t>
            </a:r>
            <a:endParaRPr lang="en-US" sz="6400" dirty="0">
              <a:solidFill>
                <a:srgbClr val="FFFFFF"/>
              </a:solidFill>
            </a:endParaRPr>
          </a:p>
        </p:txBody>
      </p:sp>
      <mc:AlternateContent xmlns:mc="http://schemas.openxmlformats.org/markup-compatibility/2006" xmlns:a14="http://schemas.microsoft.com/office/drawing/2010/main">
        <mc:Choice Requires="a14">
          <p:sp>
            <p:nvSpPr>
              <p:cNvPr id="2" name="TextBox 1"/>
              <p:cNvSpPr txBox="1"/>
              <p:nvPr/>
            </p:nvSpPr>
            <p:spPr>
              <a:xfrm>
                <a:off x="3965058" y="317137"/>
                <a:ext cx="17066578" cy="954087"/>
              </a:xfrm>
              <a:prstGeom prst="rect">
                <a:avLst/>
              </a:prstGeom>
              <a:noFill/>
            </p:spPr>
            <p:txBody>
              <a:bodyPr wrap="square" lIns="91422" tIns="45710" rIns="91422" bIns="45710" rtlCol="0">
                <a:spAutoFit/>
              </a:bodyPr>
              <a:lstStyle/>
              <a:p>
                <a:r>
                  <a:rPr lang="en-US" sz="5600" dirty="0">
                    <a:latin typeface="Times New Roman" pitchFamily="18" charset="0"/>
                    <a:cs typeface="Times New Roman" pitchFamily="18" charset="0"/>
                  </a:rPr>
                  <a:t>Hàm </a:t>
                </a:r>
                <a:r>
                  <a:rPr lang="en-US" sz="5600" dirty="0" err="1">
                    <a:latin typeface="Times New Roman" pitchFamily="18" charset="0"/>
                    <a:cs typeface="Times New Roman" pitchFamily="18" charset="0"/>
                  </a:rPr>
                  <a:t>số</a:t>
                </a:r>
                <a:r>
                  <a:rPr lang="en-US" sz="5600" dirty="0">
                    <a:latin typeface="Times New Roman" pitchFamily="18" charset="0"/>
                    <a:cs typeface="Times New Roman" pitchFamily="18" charset="0"/>
                  </a:rPr>
                  <a:t> </a:t>
                </a:r>
                <a14:m>
                  <m:oMath xmlns:m="http://schemas.openxmlformats.org/officeDocument/2006/math">
                    <m:r>
                      <a:rPr lang="en-US" sz="5600" i="1">
                        <a:latin typeface="Cambria Math"/>
                        <a:cs typeface="Times New Roman" pitchFamily="18" charset="0"/>
                      </a:rPr>
                      <m:t>𝑦</m:t>
                    </m:r>
                    <m:r>
                      <a:rPr lang="en-US" sz="5600" i="1">
                        <a:latin typeface="Cambria Math"/>
                        <a:cs typeface="Times New Roman" pitchFamily="18" charset="0"/>
                      </a:rPr>
                      <m:t>=</m:t>
                    </m:r>
                    <m:sSub>
                      <m:sSubPr>
                        <m:ctrlPr>
                          <a:rPr lang="en-US" sz="5600" i="1">
                            <a:latin typeface="Cambria Math" panose="02040503050406030204" pitchFamily="18" charset="0"/>
                            <a:cs typeface="Times New Roman" pitchFamily="18" charset="0"/>
                          </a:rPr>
                        </m:ctrlPr>
                      </m:sSubPr>
                      <m:e>
                        <m:r>
                          <a:rPr lang="en-US" sz="5600" i="1">
                            <a:latin typeface="Cambria Math"/>
                            <a:cs typeface="Times New Roman" pitchFamily="18" charset="0"/>
                          </a:rPr>
                          <m:t>𝑙𝑜𝑔</m:t>
                        </m:r>
                      </m:e>
                      <m:sub>
                        <m:r>
                          <a:rPr lang="en-US" sz="5600" i="1">
                            <a:latin typeface="Cambria Math"/>
                            <a:cs typeface="Times New Roman" pitchFamily="18" charset="0"/>
                          </a:rPr>
                          <m:t>2</m:t>
                        </m:r>
                      </m:sub>
                    </m:sSub>
                  </m:oMath>
                </a14:m>
                <a:r>
                  <a:rPr lang="en-US" sz="5600" dirty="0">
                    <a:latin typeface="Times New Roman" pitchFamily="18" charset="0"/>
                    <a:cs typeface="Times New Roman" pitchFamily="18" charset="0"/>
                  </a:rPr>
                  <a:t>(</a:t>
                </a:r>
                <a14:m>
                  <m:oMath xmlns:m="http://schemas.openxmlformats.org/officeDocument/2006/math">
                    <m:sSup>
                      <m:sSupPr>
                        <m:ctrlPr>
                          <a:rPr lang="en-US" sz="5600" i="1" dirty="0">
                            <a:latin typeface="Cambria Math" panose="02040503050406030204" pitchFamily="18" charset="0"/>
                            <a:cs typeface="Times New Roman" pitchFamily="18" charset="0"/>
                          </a:rPr>
                        </m:ctrlPr>
                      </m:sSupPr>
                      <m:e>
                        <m:r>
                          <a:rPr lang="en-US" sz="5600" i="1" dirty="0">
                            <a:latin typeface="Cambria Math"/>
                            <a:cs typeface="Times New Roman" pitchFamily="18" charset="0"/>
                          </a:rPr>
                          <m:t>4</m:t>
                        </m:r>
                      </m:e>
                      <m:sup>
                        <m:r>
                          <a:rPr lang="en-US" sz="5600" i="1" dirty="0">
                            <a:latin typeface="Cambria Math"/>
                            <a:cs typeface="Times New Roman" pitchFamily="18" charset="0"/>
                          </a:rPr>
                          <m:t>𝑥</m:t>
                        </m:r>
                      </m:sup>
                    </m:sSup>
                  </m:oMath>
                </a14:m>
                <a:r>
                  <a:rPr lang="en-US" sz="5600" dirty="0">
                    <a:latin typeface="Times New Roman" pitchFamily="18" charset="0"/>
                    <a:cs typeface="Times New Roman" pitchFamily="18" charset="0"/>
                  </a:rPr>
                  <a:t>-</a:t>
                </a:r>
                <a14:m>
                  <m:oMath xmlns:m="http://schemas.openxmlformats.org/officeDocument/2006/math">
                    <m:sSup>
                      <m:sSupPr>
                        <m:ctrlPr>
                          <a:rPr lang="en-US" sz="5600" i="1" dirty="0">
                            <a:latin typeface="Cambria Math" panose="02040503050406030204" pitchFamily="18" charset="0"/>
                            <a:cs typeface="Times New Roman" pitchFamily="18" charset="0"/>
                          </a:rPr>
                        </m:ctrlPr>
                      </m:sSupPr>
                      <m:e>
                        <m:r>
                          <a:rPr lang="en-US" sz="5600" i="1" dirty="0">
                            <a:latin typeface="Cambria Math"/>
                            <a:cs typeface="Times New Roman" pitchFamily="18" charset="0"/>
                          </a:rPr>
                          <m:t>2</m:t>
                        </m:r>
                      </m:e>
                      <m:sup>
                        <m:r>
                          <a:rPr lang="en-US" sz="5600" i="1" dirty="0">
                            <a:latin typeface="Cambria Math"/>
                            <a:cs typeface="Times New Roman" pitchFamily="18" charset="0"/>
                          </a:rPr>
                          <m:t>𝑥</m:t>
                        </m:r>
                      </m:sup>
                    </m:sSup>
                    <m:r>
                      <a:rPr lang="en-US" sz="5600" i="1" dirty="0">
                        <a:latin typeface="Cambria Math"/>
                        <a:cs typeface="Times New Roman" pitchFamily="18" charset="0"/>
                      </a:rPr>
                      <m:t>+</m:t>
                    </m:r>
                    <m:r>
                      <a:rPr lang="en-US" sz="5600" i="1" dirty="0">
                        <a:latin typeface="Cambria Math"/>
                        <a:cs typeface="Times New Roman" pitchFamily="18" charset="0"/>
                      </a:rPr>
                      <m:t>𝑚</m:t>
                    </m:r>
                    <m:r>
                      <a:rPr lang="en-US" sz="5600" i="1" dirty="0">
                        <a:latin typeface="Cambria Math"/>
                        <a:cs typeface="Times New Roman" pitchFamily="18" charset="0"/>
                      </a:rPr>
                      <m:t>)</m:t>
                    </m:r>
                  </m:oMath>
                </a14:m>
                <a:r>
                  <a:rPr lang="en-US" sz="5600" dirty="0" err="1">
                    <a:latin typeface="Times New Roman" pitchFamily="18" charset="0"/>
                    <a:cs typeface="Times New Roman" pitchFamily="18" charset="0"/>
                  </a:rPr>
                  <a:t>có</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tập</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xác</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định</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là</a:t>
                </a:r>
                <a:r>
                  <a:rPr lang="en-US" sz="5600" dirty="0">
                    <a:latin typeface="Times New Roman" pitchFamily="18" charset="0"/>
                    <a:cs typeface="Times New Roman"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ℝ</m:t>
                    </m:r>
                    <m:r>
                      <a:rPr lang="en-US" sz="5600" i="1">
                        <a:solidFill>
                          <a:prstClr val="black"/>
                        </a:solidFill>
                        <a:latin typeface="Cambria Math"/>
                        <a:ea typeface="Times New Roman" panose="02020603050405020304" pitchFamily="18" charset="0"/>
                      </a:rPr>
                      <m:t> </m:t>
                    </m:r>
                  </m:oMath>
                </a14:m>
                <a:r>
                  <a:rPr lang="en-US" sz="5600" dirty="0" err="1">
                    <a:solidFill>
                      <a:prstClr val="black"/>
                    </a:solidFill>
                    <a:latin typeface="Times New Roman" panose="02020603050405020304" pitchFamily="18" charset="0"/>
                    <a:ea typeface="Times New Roman" panose="02020603050405020304" pitchFamily="18" charset="0"/>
                  </a:rPr>
                  <a:t>thì</a:t>
                </a:r>
                <a:r>
                  <a:rPr lang="en-US" sz="5600" dirty="0">
                    <a:solidFill>
                      <a:prstClr val="black"/>
                    </a:solidFill>
                    <a:latin typeface="Times New Roman" panose="02020603050405020304" pitchFamily="18" charset="0"/>
                    <a:ea typeface="Times New Roman" panose="02020603050405020304" pitchFamily="18" charset="0"/>
                  </a:rPr>
                  <a:t> </a:t>
                </a:r>
              </a:p>
            </p:txBody>
          </p:sp>
        </mc:Choice>
        <mc:Fallback xmlns="">
          <p:sp>
            <p:nvSpPr>
              <p:cNvPr id="2" name="TextBox 1"/>
              <p:cNvSpPr txBox="1">
                <a:spLocks noRot="1" noChangeAspect="1" noMove="1" noResize="1" noEditPoints="1" noAdjustHandles="1" noChangeArrowheads="1" noChangeShapeType="1" noTextEdit="1"/>
              </p:cNvSpPr>
              <p:nvPr/>
            </p:nvSpPr>
            <p:spPr>
              <a:xfrm>
                <a:off x="3965058" y="317137"/>
                <a:ext cx="17066578" cy="954087"/>
              </a:xfrm>
              <a:prstGeom prst="rect">
                <a:avLst/>
              </a:prstGeom>
              <a:blipFill>
                <a:blip r:embed="rId14"/>
                <a:stretch>
                  <a:fillRect l="-1964" t="-17834" b="-388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933781" y="3280946"/>
                <a:ext cx="18514188" cy="1132662"/>
              </a:xfrm>
              <a:prstGeom prst="rect">
                <a:avLst/>
              </a:prstGeom>
              <a:noFill/>
            </p:spPr>
            <p:txBody>
              <a:bodyPr wrap="square" lIns="91422" tIns="45710" rIns="91422" bIns="45710" rtlCol="0">
                <a:spAutoFit/>
              </a:bodyPr>
              <a:lstStyle/>
              <a:p>
                <a:pPr algn="just">
                  <a:lnSpc>
                    <a:spcPct val="115000"/>
                  </a:lnSpc>
                  <a:spcBef>
                    <a:spcPts val="1200"/>
                  </a:spcBef>
                  <a:tabLst>
                    <a:tab pos="1259840" algn="l"/>
                  </a:tabLst>
                </a:pPr>
                <a14:m>
                  <m:oMathPara xmlns:m="http://schemas.openxmlformats.org/officeDocument/2006/math">
                    <m:oMathParaPr>
                      <m:jc m:val="left"/>
                    </m:oMathParaPr>
                    <m:oMath xmlns:m="http://schemas.openxmlformats.org/officeDocument/2006/math">
                      <m:r>
                        <m:rPr>
                          <m:nor/>
                        </m:rPr>
                        <a:rPr lang="en-US" sz="5600" dirty="0">
                          <a:latin typeface="Times New Roman" pitchFamily="18" charset="0"/>
                          <a:ea typeface="Times New Roman" pitchFamily="18" charset="0"/>
                          <a:cs typeface="Times New Roman" pitchFamily="18" charset="0"/>
                        </a:rPr>
                        <m:t>Đ</m:t>
                      </m:r>
                      <m:r>
                        <m:rPr>
                          <m:nor/>
                        </m:rPr>
                        <a:rPr lang="en-US" sz="5600" dirty="0">
                          <a:latin typeface="Times New Roman" pitchFamily="18" charset="0"/>
                          <a:ea typeface="Times New Roman" pitchFamily="18" charset="0"/>
                          <a:cs typeface="Times New Roman" pitchFamily="18" charset="0"/>
                        </a:rPr>
                        <m:t>i</m:t>
                      </m:r>
                      <m:r>
                        <m:rPr>
                          <m:nor/>
                        </m:rPr>
                        <a:rPr lang="en-US" sz="5600" dirty="0">
                          <a:latin typeface="Times New Roman" pitchFamily="18" charset="0"/>
                          <a:ea typeface="Times New Roman" pitchFamily="18" charset="0"/>
                          <a:cs typeface="Times New Roman" pitchFamily="18" charset="0"/>
                        </a:rPr>
                        <m:t>ề</m:t>
                      </m:r>
                      <m:r>
                        <m:rPr>
                          <m:nor/>
                        </m:rPr>
                        <a:rPr lang="en-US" sz="5600" dirty="0">
                          <a:latin typeface="Times New Roman" pitchFamily="18" charset="0"/>
                          <a:ea typeface="Times New Roman" pitchFamily="18" charset="0"/>
                          <a:cs typeface="Times New Roman" pitchFamily="18" charset="0"/>
                        </a:rPr>
                        <m:t>u</m:t>
                      </m:r>
                      <m:r>
                        <m:rPr>
                          <m:nor/>
                        </m:rPr>
                        <a:rPr lang="en-US" sz="5600" dirty="0">
                          <a:latin typeface="Times New Roman" pitchFamily="18" charset="0"/>
                          <a:ea typeface="Times New Roman" pitchFamily="18" charset="0"/>
                          <a:cs typeface="Times New Roman" pitchFamily="18" charset="0"/>
                        </a:rPr>
                        <m:t> </m:t>
                      </m:r>
                      <m:r>
                        <m:rPr>
                          <m:nor/>
                        </m:rPr>
                        <a:rPr lang="en-US" sz="5600" dirty="0">
                          <a:latin typeface="Times New Roman" pitchFamily="18" charset="0"/>
                          <a:ea typeface="Times New Roman" pitchFamily="18" charset="0"/>
                          <a:cs typeface="Times New Roman" pitchFamily="18" charset="0"/>
                        </a:rPr>
                        <m:t>ki</m:t>
                      </m:r>
                      <m:r>
                        <m:rPr>
                          <m:nor/>
                        </m:rPr>
                        <a:rPr lang="en-US" sz="5600" dirty="0">
                          <a:latin typeface="Times New Roman" pitchFamily="18" charset="0"/>
                          <a:ea typeface="Times New Roman" pitchFamily="18" charset="0"/>
                          <a:cs typeface="Times New Roman" pitchFamily="18" charset="0"/>
                        </a:rPr>
                        <m:t>ệ</m:t>
                      </m:r>
                      <m:r>
                        <m:rPr>
                          <m:nor/>
                        </m:rPr>
                        <a:rPr lang="en-US" sz="5600" dirty="0">
                          <a:latin typeface="Times New Roman" pitchFamily="18" charset="0"/>
                          <a:ea typeface="Times New Roman" pitchFamily="18" charset="0"/>
                          <a:cs typeface="Times New Roman" pitchFamily="18" charset="0"/>
                        </a:rPr>
                        <m:t>n</m:t>
                      </m:r>
                      <m:r>
                        <m:rPr>
                          <m:nor/>
                        </m:rPr>
                        <a:rPr lang="en-US" sz="5600" dirty="0">
                          <a:latin typeface="Times New Roman" pitchFamily="18" charset="0"/>
                          <a:ea typeface="Times New Roman" pitchFamily="18" charset="0"/>
                          <a:cs typeface="Times New Roman" pitchFamily="18" charset="0"/>
                        </a:rPr>
                        <m:t> </m:t>
                      </m:r>
                      <m:r>
                        <m:rPr>
                          <m:nor/>
                        </m:rPr>
                        <a:rPr lang="en-US" sz="5600" dirty="0">
                          <a:latin typeface="Times New Roman" pitchFamily="18" charset="0"/>
                          <a:ea typeface="Times New Roman" pitchFamily="18" charset="0"/>
                          <a:cs typeface="Times New Roman" pitchFamily="18" charset="0"/>
                        </a:rPr>
                        <m:t>x</m:t>
                      </m:r>
                      <m:r>
                        <m:rPr>
                          <m:nor/>
                        </m:rPr>
                        <a:rPr lang="en-US" sz="5600" dirty="0">
                          <a:latin typeface="Times New Roman" pitchFamily="18" charset="0"/>
                          <a:ea typeface="Times New Roman" pitchFamily="18" charset="0"/>
                          <a:cs typeface="Times New Roman" pitchFamily="18" charset="0"/>
                        </a:rPr>
                        <m:t>á</m:t>
                      </m:r>
                      <m:r>
                        <m:rPr>
                          <m:nor/>
                        </m:rPr>
                        <a:rPr lang="en-US" sz="5600" dirty="0">
                          <a:latin typeface="Times New Roman" pitchFamily="18" charset="0"/>
                          <a:ea typeface="Times New Roman" pitchFamily="18" charset="0"/>
                          <a:cs typeface="Times New Roman" pitchFamily="18" charset="0"/>
                        </a:rPr>
                        <m:t>c</m:t>
                      </m:r>
                      <m:r>
                        <m:rPr>
                          <m:nor/>
                        </m:rPr>
                        <a:rPr lang="en-US" sz="5600" dirty="0">
                          <a:latin typeface="Times New Roman" pitchFamily="18" charset="0"/>
                          <a:ea typeface="Times New Roman" pitchFamily="18" charset="0"/>
                          <a:cs typeface="Times New Roman" pitchFamily="18" charset="0"/>
                        </a:rPr>
                        <m:t> đị</m:t>
                      </m:r>
                      <m:r>
                        <m:rPr>
                          <m:nor/>
                        </m:rPr>
                        <a:rPr lang="en-US" sz="5600" dirty="0">
                          <a:latin typeface="Times New Roman" pitchFamily="18" charset="0"/>
                          <a:ea typeface="Times New Roman" pitchFamily="18" charset="0"/>
                          <a:cs typeface="Times New Roman" pitchFamily="18" charset="0"/>
                        </a:rPr>
                        <m:t>nh</m:t>
                      </m:r>
                      <m:r>
                        <m:rPr>
                          <m:nor/>
                        </m:rPr>
                        <a:rPr lang="en-US" sz="5600" dirty="0">
                          <a:latin typeface="Times New Roman" pitchFamily="18" charset="0"/>
                          <a:ea typeface="Times New Roman" pitchFamily="18" charset="0"/>
                          <a:cs typeface="Times New Roman" pitchFamily="18" charset="0"/>
                        </a:rPr>
                        <m:t>: </m:t>
                      </m:r>
                      <m:sSup>
                        <m:sSupPr>
                          <m:ctrlPr>
                            <a:rPr lang="en-US" sz="5600" i="1">
                              <a:latin typeface="Cambria Math" panose="02040503050406030204" pitchFamily="18" charset="0"/>
                              <a:ea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rPr>
                            <m:t>4</m:t>
                          </m:r>
                        </m:e>
                        <m:sup>
                          <m:r>
                            <a:rPr lang="en-US" sz="5600" i="1">
                              <a:latin typeface="Cambria Math" panose="02040503050406030204" pitchFamily="18" charset="0"/>
                              <a:ea typeface="Times New Roman" panose="02020603050405020304" pitchFamily="18" charset="0"/>
                            </a:rPr>
                            <m:t>𝑥</m:t>
                          </m:r>
                        </m:sup>
                      </m:sSup>
                      <m:r>
                        <a:rPr lang="en-US" sz="5600" i="1">
                          <a:latin typeface="Cambria Math" panose="02040503050406030204" pitchFamily="18" charset="0"/>
                          <a:ea typeface="Times New Roman" panose="02020603050405020304" pitchFamily="18" charset="0"/>
                        </a:rPr>
                        <m:t>−</m:t>
                      </m:r>
                      <m:sSup>
                        <m:sSupPr>
                          <m:ctrlPr>
                            <a:rPr lang="en-US" sz="5600" i="1">
                              <a:latin typeface="Cambria Math" panose="02040503050406030204" pitchFamily="18" charset="0"/>
                              <a:ea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rPr>
                            <m:t>2</m:t>
                          </m:r>
                        </m:e>
                        <m:sup>
                          <m:r>
                            <a:rPr lang="en-US" sz="5600" i="1">
                              <a:latin typeface="Cambria Math" panose="02040503050406030204" pitchFamily="18" charset="0"/>
                              <a:ea typeface="Times New Roman" panose="02020603050405020304" pitchFamily="18" charset="0"/>
                            </a:rPr>
                            <m:t>𝑥</m:t>
                          </m:r>
                        </m:sup>
                      </m:sSup>
                      <m:r>
                        <a:rPr lang="en-US" sz="5600" i="1">
                          <a:latin typeface="Cambria Math" panose="02040503050406030204" pitchFamily="18" charset="0"/>
                          <a:ea typeface="Times New Roman" panose="02020603050405020304" pitchFamily="18" charset="0"/>
                        </a:rPr>
                        <m:t>+</m:t>
                      </m:r>
                      <m:r>
                        <a:rPr lang="en-US" sz="5600" i="1">
                          <a:latin typeface="Cambria Math" panose="02040503050406030204" pitchFamily="18" charset="0"/>
                          <a:ea typeface="Times New Roman" panose="02020603050405020304" pitchFamily="18" charset="0"/>
                        </a:rPr>
                        <m:t>𝑚</m:t>
                      </m:r>
                      <m:r>
                        <a:rPr lang="en-US" sz="5600" i="1">
                          <a:latin typeface="Cambria Math" panose="02040503050406030204" pitchFamily="18" charset="0"/>
                          <a:ea typeface="Times New Roman" panose="02020603050405020304" pitchFamily="18" charset="0"/>
                        </a:rPr>
                        <m:t>&gt;0</m:t>
                      </m:r>
                    </m:oMath>
                  </m:oMathPara>
                </a14:m>
                <a:endParaRPr lang="en-US" sz="5600" dirty="0">
                  <a:latin typeface="Times New Roman" panose="02020603050405020304" pitchFamily="18" charset="0"/>
                  <a:ea typeface="Times New Roman" panose="02020603050405020304" pitchFamily="18" charset="0"/>
                  <a:cs typeface="Times New Roman"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933781" y="3280946"/>
                <a:ext cx="18514188" cy="113266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437388" y="4067120"/>
                <a:ext cx="20033958" cy="1132662"/>
              </a:xfrm>
              <a:prstGeom prst="rect">
                <a:avLst/>
              </a:prstGeom>
              <a:noFill/>
            </p:spPr>
            <p:txBody>
              <a:bodyPr wrap="square" lIns="91422" tIns="45710" rIns="91422" bIns="45710" rtlCol="0">
                <a:spAutoFit/>
              </a:bodyPr>
              <a:lstStyle/>
              <a:p>
                <a:pPr lvl="0">
                  <a:lnSpc>
                    <a:spcPct val="115000"/>
                  </a:lnSpc>
                </a:pPr>
                <a14:m>
                  <m:oMathPara xmlns:m="http://schemas.openxmlformats.org/officeDocument/2006/math">
                    <m:oMathParaPr>
                      <m:jc m:val="centerGroup"/>
                    </m:oMathParaPr>
                    <m:oMath xmlns:m="http://schemas.openxmlformats.org/officeDocument/2006/math">
                      <m:r>
                        <m:rPr>
                          <m:nor/>
                        </m:rPr>
                        <a:rPr lang="en-US" sz="5600" dirty="0">
                          <a:solidFill>
                            <a:prstClr val="black"/>
                          </a:solidFill>
                          <a:latin typeface="Times New Roman" panose="02020603050405020304" pitchFamily="18" charset="0"/>
                          <a:ea typeface="Times New Roman" panose="02020603050405020304" pitchFamily="18" charset="0"/>
                        </a:rPr>
                        <m:t>H</m:t>
                      </m:r>
                      <m:r>
                        <m:rPr>
                          <m:nor/>
                        </m:rPr>
                        <a:rPr lang="en-US" sz="5600" dirty="0">
                          <a:solidFill>
                            <a:prstClr val="black"/>
                          </a:solidFill>
                          <a:latin typeface="Times New Roman" panose="02020603050405020304" pitchFamily="18" charset="0"/>
                          <a:ea typeface="Times New Roman" panose="02020603050405020304" pitchFamily="18" charset="0"/>
                        </a:rPr>
                        <m:t>à</m:t>
                      </m:r>
                      <m:r>
                        <m:rPr>
                          <m:nor/>
                        </m:rPr>
                        <a:rPr lang="en-US" sz="5600" dirty="0">
                          <a:solidFill>
                            <a:prstClr val="black"/>
                          </a:solidFill>
                          <a:latin typeface="Times New Roman" panose="02020603050405020304" pitchFamily="18" charset="0"/>
                          <a:ea typeface="Times New Roman" panose="02020603050405020304" pitchFamily="18" charset="0"/>
                        </a:rPr>
                        <m:t>m</m:t>
                      </m:r>
                      <m:r>
                        <m:rPr>
                          <m:nor/>
                        </m:rPr>
                        <a:rPr lang="en-US" sz="5600" dirty="0">
                          <a:solidFill>
                            <a:prstClr val="black"/>
                          </a:solidFill>
                          <a:latin typeface="Times New Roman" panose="02020603050405020304" pitchFamily="18" charset="0"/>
                          <a:ea typeface="Times New Roman" panose="02020603050405020304" pitchFamily="18" charset="0"/>
                        </a:rPr>
                        <m:t> </m:t>
                      </m:r>
                      <m:r>
                        <m:rPr>
                          <m:nor/>
                        </m:rPr>
                        <a:rPr lang="en-US" sz="5600" dirty="0">
                          <a:solidFill>
                            <a:prstClr val="black"/>
                          </a:solidFill>
                          <a:latin typeface="Times New Roman" panose="02020603050405020304" pitchFamily="18" charset="0"/>
                          <a:ea typeface="Times New Roman" panose="02020603050405020304" pitchFamily="18" charset="0"/>
                        </a:rPr>
                        <m:t>s</m:t>
                      </m:r>
                      <m:r>
                        <m:rPr>
                          <m:nor/>
                        </m:rPr>
                        <a:rPr lang="en-US" sz="5600" dirty="0">
                          <a:solidFill>
                            <a:prstClr val="black"/>
                          </a:solidFill>
                          <a:latin typeface="Times New Roman" panose="02020603050405020304" pitchFamily="18" charset="0"/>
                          <a:ea typeface="Times New Roman" panose="02020603050405020304" pitchFamily="18" charset="0"/>
                        </a:rPr>
                        <m:t>ố đã </m:t>
                      </m:r>
                      <m:r>
                        <m:rPr>
                          <m:nor/>
                        </m:rPr>
                        <a:rPr lang="en-US" sz="5600" dirty="0">
                          <a:solidFill>
                            <a:prstClr val="black"/>
                          </a:solidFill>
                          <a:latin typeface="Times New Roman" panose="02020603050405020304" pitchFamily="18" charset="0"/>
                          <a:ea typeface="Times New Roman" panose="02020603050405020304" pitchFamily="18" charset="0"/>
                        </a:rPr>
                        <m:t>cho</m:t>
                      </m:r>
                      <m:r>
                        <m:rPr>
                          <m:nor/>
                        </m:rPr>
                        <a:rPr lang="en-US" sz="5600" dirty="0">
                          <a:solidFill>
                            <a:prstClr val="black"/>
                          </a:solidFill>
                          <a:latin typeface="Times New Roman" panose="02020603050405020304" pitchFamily="18" charset="0"/>
                          <a:ea typeface="Times New Roman" panose="02020603050405020304" pitchFamily="18" charset="0"/>
                        </a:rPr>
                        <m:t> </m:t>
                      </m:r>
                      <m:r>
                        <m:rPr>
                          <m:nor/>
                        </m:rPr>
                        <a:rPr lang="en-US" sz="5600" dirty="0">
                          <a:solidFill>
                            <a:prstClr val="black"/>
                          </a:solidFill>
                          <a:latin typeface="Times New Roman" panose="02020603050405020304" pitchFamily="18" charset="0"/>
                          <a:ea typeface="Times New Roman" panose="02020603050405020304" pitchFamily="18" charset="0"/>
                        </a:rPr>
                        <m:t>c</m:t>
                      </m:r>
                      <m:r>
                        <m:rPr>
                          <m:nor/>
                        </m:rPr>
                        <a:rPr lang="en-US" sz="5600" dirty="0">
                          <a:solidFill>
                            <a:prstClr val="black"/>
                          </a:solidFill>
                          <a:latin typeface="Times New Roman" panose="02020603050405020304" pitchFamily="18" charset="0"/>
                          <a:ea typeface="Times New Roman" panose="02020603050405020304" pitchFamily="18" charset="0"/>
                        </a:rPr>
                        <m:t>ó </m:t>
                      </m:r>
                      <m:r>
                        <m:rPr>
                          <m:nor/>
                        </m:rPr>
                        <a:rPr lang="en-US" sz="5600" dirty="0">
                          <a:solidFill>
                            <a:prstClr val="black"/>
                          </a:solidFill>
                          <a:latin typeface="Times New Roman" panose="02020603050405020304" pitchFamily="18" charset="0"/>
                          <a:ea typeface="Times New Roman" panose="02020603050405020304" pitchFamily="18" charset="0"/>
                        </a:rPr>
                        <m:t>t</m:t>
                      </m:r>
                      <m:r>
                        <m:rPr>
                          <m:nor/>
                        </m:rPr>
                        <a:rPr lang="en-US" sz="5600" dirty="0">
                          <a:solidFill>
                            <a:prstClr val="black"/>
                          </a:solidFill>
                          <a:latin typeface="Times New Roman" panose="02020603050405020304" pitchFamily="18" charset="0"/>
                          <a:ea typeface="Times New Roman" panose="02020603050405020304" pitchFamily="18" charset="0"/>
                        </a:rPr>
                        <m:t>ậ</m:t>
                      </m:r>
                      <m:r>
                        <m:rPr>
                          <m:nor/>
                        </m:rPr>
                        <a:rPr lang="en-US" sz="5600" dirty="0">
                          <a:solidFill>
                            <a:prstClr val="black"/>
                          </a:solidFill>
                          <a:latin typeface="Times New Roman" panose="02020603050405020304" pitchFamily="18" charset="0"/>
                          <a:ea typeface="Times New Roman" panose="02020603050405020304" pitchFamily="18" charset="0"/>
                        </a:rPr>
                        <m:t>p</m:t>
                      </m:r>
                      <m:r>
                        <m:rPr>
                          <m:nor/>
                        </m:rPr>
                        <a:rPr lang="en-US" sz="5600" dirty="0">
                          <a:solidFill>
                            <a:prstClr val="black"/>
                          </a:solidFill>
                          <a:latin typeface="Times New Roman" panose="02020603050405020304" pitchFamily="18" charset="0"/>
                          <a:ea typeface="Times New Roman" panose="02020603050405020304" pitchFamily="18" charset="0"/>
                        </a:rPr>
                        <m:t> </m:t>
                      </m:r>
                      <m:r>
                        <m:rPr>
                          <m:nor/>
                        </m:rPr>
                        <a:rPr lang="en-US" sz="5600" dirty="0">
                          <a:solidFill>
                            <a:prstClr val="black"/>
                          </a:solidFill>
                          <a:latin typeface="Times New Roman" panose="02020603050405020304" pitchFamily="18" charset="0"/>
                          <a:ea typeface="Times New Roman" panose="02020603050405020304" pitchFamily="18" charset="0"/>
                        </a:rPr>
                        <m:t>x</m:t>
                      </m:r>
                      <m:r>
                        <m:rPr>
                          <m:nor/>
                        </m:rPr>
                        <a:rPr lang="en-US" sz="5600" dirty="0">
                          <a:solidFill>
                            <a:prstClr val="black"/>
                          </a:solidFill>
                          <a:latin typeface="Times New Roman" panose="02020603050405020304" pitchFamily="18" charset="0"/>
                          <a:ea typeface="Times New Roman" panose="02020603050405020304" pitchFamily="18" charset="0"/>
                        </a:rPr>
                        <m:t>á</m:t>
                      </m:r>
                      <m:r>
                        <m:rPr>
                          <m:nor/>
                        </m:rPr>
                        <a:rPr lang="en-US" sz="5600" dirty="0">
                          <a:solidFill>
                            <a:prstClr val="black"/>
                          </a:solidFill>
                          <a:latin typeface="Times New Roman" panose="02020603050405020304" pitchFamily="18" charset="0"/>
                          <a:ea typeface="Times New Roman" panose="02020603050405020304" pitchFamily="18" charset="0"/>
                        </a:rPr>
                        <m:t>c</m:t>
                      </m:r>
                      <m:r>
                        <m:rPr>
                          <m:nor/>
                        </m:rPr>
                        <a:rPr lang="en-US" sz="5600" dirty="0">
                          <a:solidFill>
                            <a:prstClr val="black"/>
                          </a:solidFill>
                          <a:latin typeface="Times New Roman" panose="02020603050405020304" pitchFamily="18" charset="0"/>
                          <a:ea typeface="Times New Roman" panose="02020603050405020304" pitchFamily="18" charset="0"/>
                        </a:rPr>
                        <m:t> đị</m:t>
                      </m:r>
                      <m:r>
                        <m:rPr>
                          <m:nor/>
                        </m:rPr>
                        <a:rPr lang="en-US" sz="5600" dirty="0">
                          <a:solidFill>
                            <a:prstClr val="black"/>
                          </a:solidFill>
                          <a:latin typeface="Times New Roman" panose="02020603050405020304" pitchFamily="18" charset="0"/>
                          <a:ea typeface="Times New Roman" panose="02020603050405020304" pitchFamily="18" charset="0"/>
                        </a:rPr>
                        <m:t>nh</m:t>
                      </m:r>
                      <m:r>
                        <m:rPr>
                          <m:nor/>
                        </m:rPr>
                        <a:rPr lang="en-US" sz="5600" dirty="0">
                          <a:solidFill>
                            <a:prstClr val="black"/>
                          </a:solidFill>
                          <a:latin typeface="Times New Roman" panose="02020603050405020304" pitchFamily="18" charset="0"/>
                          <a:ea typeface="Times New Roman" panose="02020603050405020304" pitchFamily="18" charset="0"/>
                        </a:rPr>
                        <m:t> </m:t>
                      </m:r>
                      <m:r>
                        <m:rPr>
                          <m:nor/>
                        </m:rPr>
                        <a:rPr lang="en-US" sz="5600" dirty="0">
                          <a:solidFill>
                            <a:prstClr val="black"/>
                          </a:solidFill>
                          <a:latin typeface="Times New Roman" panose="02020603050405020304" pitchFamily="18" charset="0"/>
                          <a:ea typeface="Times New Roman" panose="02020603050405020304" pitchFamily="18" charset="0"/>
                        </a:rPr>
                        <m:t>l</m:t>
                      </m:r>
                      <m:r>
                        <m:rPr>
                          <m:nor/>
                        </m:rPr>
                        <a:rPr lang="en-US" sz="5600" dirty="0">
                          <a:solidFill>
                            <a:prstClr val="black"/>
                          </a:solidFill>
                          <a:latin typeface="Times New Roman" panose="02020603050405020304" pitchFamily="18" charset="0"/>
                          <a:ea typeface="Times New Roman" panose="02020603050405020304" pitchFamily="18" charset="0"/>
                        </a:rPr>
                        <m:t>à </m:t>
                      </m:r>
                      <m:r>
                        <a:rPr lang="en-US" sz="5600" i="1">
                          <a:solidFill>
                            <a:prstClr val="black"/>
                          </a:solidFill>
                          <a:latin typeface="Cambria Math" panose="02040503050406030204" pitchFamily="18" charset="0"/>
                          <a:ea typeface="Times New Roman" panose="02020603050405020304" pitchFamily="18" charset="0"/>
                        </a:rPr>
                        <m:t>ℝ</m:t>
                      </m:r>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4</m:t>
                          </m:r>
                        </m:e>
                        <m:sup>
                          <m:r>
                            <a:rPr lang="en-US" sz="5600" i="1">
                              <a:solidFill>
                                <a:prstClr val="black"/>
                              </a:solidFill>
                              <a:latin typeface="Cambria Math" panose="02040503050406030204" pitchFamily="18" charset="0"/>
                              <a:ea typeface="Times New Roman" panose="02020603050405020304" pitchFamily="18" charset="0"/>
                            </a:rPr>
                            <m:t>𝑥</m:t>
                          </m:r>
                        </m:sup>
                      </m:sSup>
                      <m:r>
                        <a:rPr lang="en-US"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2</m:t>
                          </m:r>
                        </m:e>
                        <m:sup>
                          <m:r>
                            <a:rPr lang="en-US" sz="5600" i="1">
                              <a:solidFill>
                                <a:prstClr val="black"/>
                              </a:solidFill>
                              <a:latin typeface="Cambria Math" panose="02040503050406030204" pitchFamily="18" charset="0"/>
                              <a:ea typeface="Times New Roman" panose="02020603050405020304" pitchFamily="18" charset="0"/>
                            </a:rPr>
                            <m:t>𝑥</m:t>
                          </m:r>
                        </m:sup>
                      </m:sSup>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&gt;0,∀</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ℝ</m:t>
                      </m:r>
                    </m:oMath>
                  </m:oMathPara>
                </a14:m>
                <a:endParaRPr lang="en-US" sz="5600" i="1" dirty="0">
                  <a:solidFill>
                    <a:prstClr val="black"/>
                  </a:solidFill>
                  <a:latin typeface="Cambria Math" panose="02040503050406030204" pitchFamily="18" charset="0"/>
                  <a:ea typeface="Times New Roman" panose="02020603050405020304" pitchFamily="18"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437388" y="4067120"/>
                <a:ext cx="20033958" cy="113266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42196" y="4967561"/>
                <a:ext cx="20033958" cy="1083353"/>
              </a:xfrm>
              <a:prstGeom prst="rect">
                <a:avLst/>
              </a:prstGeom>
              <a:noFill/>
            </p:spPr>
            <p:txBody>
              <a:bodyPr wrap="square" lIns="91422" tIns="45710" rIns="91422" bIns="45710" rtlCol="0">
                <a:spAutoFit/>
              </a:bodyPr>
              <a:lstStyle/>
              <a:p>
                <a:pPr lvl="0">
                  <a:lnSpc>
                    <a:spcPct val="115000"/>
                  </a:lnSpc>
                </a:pPr>
                <a14:m>
                  <m:oMathPara xmlns:m="http://schemas.openxmlformats.org/officeDocument/2006/math">
                    <m:oMathParaPr>
                      <m:jc m:val="left"/>
                    </m:oMathParaPr>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&gt;−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4</m:t>
                          </m:r>
                        </m:e>
                        <m:sup>
                          <m:r>
                            <a:rPr lang="en-US" sz="5600" i="1">
                              <a:solidFill>
                                <a:prstClr val="black"/>
                              </a:solidFill>
                              <a:latin typeface="Cambria Math" panose="02040503050406030204" pitchFamily="18" charset="0"/>
                              <a:ea typeface="Times New Roman" panose="02020603050405020304" pitchFamily="18" charset="0"/>
                            </a:rPr>
                            <m:t>𝑥</m:t>
                          </m:r>
                        </m:sup>
                      </m:sSup>
                      <m:r>
                        <a:rPr lang="en-US"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2</m:t>
                          </m:r>
                        </m:e>
                        <m:sup>
                          <m:r>
                            <a:rPr lang="en-US" sz="5600" i="1">
                              <a:solidFill>
                                <a:prstClr val="black"/>
                              </a:solidFill>
                              <a:latin typeface="Cambria Math" panose="02040503050406030204" pitchFamily="18" charset="0"/>
                              <a:ea typeface="Times New Roman" panose="02020603050405020304" pitchFamily="18" charset="0"/>
                            </a:rPr>
                            <m:t>𝑥</m:t>
                          </m:r>
                        </m:sup>
                      </m:sSup>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ℝ</m:t>
                      </m:r>
                      <m:r>
                        <m:rPr>
                          <m:nor/>
                        </m:rPr>
                        <a:rPr lang="en-US" sz="5600" dirty="0">
                          <a:solidFill>
                            <a:prstClr val="black"/>
                          </a:solidFill>
                          <a:latin typeface="Times New Roman" panose="02020603050405020304" pitchFamily="18" charset="0"/>
                          <a:ea typeface="Times New Roman" panose="02020603050405020304" pitchFamily="18" charset="0"/>
                        </a:rPr>
                        <m:t> (∗)</m:t>
                      </m:r>
                    </m:oMath>
                  </m:oMathPara>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42196" y="4967561"/>
                <a:ext cx="20033958" cy="108335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46606" y="6036823"/>
                <a:ext cx="18305973" cy="1002775"/>
              </a:xfrm>
              <a:prstGeom prst="rect">
                <a:avLst/>
              </a:prstGeom>
            </p:spPr>
            <p:txBody>
              <a:bodyPr wrap="none">
                <a:spAutoFit/>
              </a:bodyPr>
              <a:lstStyle/>
              <a:p>
                <a:pPr lvl="0">
                  <a:lnSpc>
                    <a:spcPct val="115000"/>
                  </a:lnSpc>
                </a:pPr>
                <a:r>
                  <a:rPr lang="en-US" sz="5600" dirty="0">
                    <a:solidFill>
                      <a:prstClr val="black"/>
                    </a:solidFill>
                    <a:latin typeface="Times New Roman" panose="02020603050405020304" pitchFamily="18" charset="0"/>
                    <a:ea typeface="Times New Roman" panose="02020603050405020304" pitchFamily="18" charset="0"/>
                  </a:rPr>
                  <a:t>Đặt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𝑡</m:t>
                    </m:r>
                    <m:r>
                      <a:rPr lang="en-US"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2</m:t>
                        </m:r>
                      </m:e>
                      <m:sup>
                        <m:r>
                          <a:rPr lang="en-US" sz="5600" i="1">
                            <a:solidFill>
                              <a:prstClr val="black"/>
                            </a:solidFill>
                            <a:latin typeface="Cambria Math" panose="02040503050406030204" pitchFamily="18" charset="0"/>
                            <a:ea typeface="Times New Roman" panose="02020603050405020304" pitchFamily="18" charset="0"/>
                          </a:rPr>
                          <m:t>𝑥</m:t>
                        </m:r>
                      </m:sup>
                    </m:sSup>
                    <m:r>
                      <a:rPr lang="en-US"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𝑡</m:t>
                        </m:r>
                        <m:r>
                          <a:rPr lang="en-US" sz="5600" i="1">
                            <a:solidFill>
                              <a:prstClr val="black"/>
                            </a:solidFill>
                            <a:latin typeface="Cambria Math" panose="02040503050406030204" pitchFamily="18" charset="0"/>
                            <a:ea typeface="Times New Roman" panose="02020603050405020304" pitchFamily="18" charset="0"/>
                          </a:rPr>
                          <m:t>&gt;0</m:t>
                        </m:r>
                      </m:e>
                    </m:d>
                  </m:oMath>
                </a14:m>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khi</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đó</a:t>
                </a:r>
                <a:r>
                  <a:rPr lang="en-US" sz="5600" dirty="0">
                    <a:solidFill>
                      <a:prstClr val="black"/>
                    </a:solidFill>
                    <a:latin typeface="Times New Roman" panose="02020603050405020304" pitchFamily="18" charset="0"/>
                    <a:ea typeface="Times New Roman" panose="02020603050405020304" pitchFamily="18" charset="0"/>
                  </a:rPr>
                  <a:t> (*) </a:t>
                </a:r>
                <a:r>
                  <a:rPr lang="en-US" sz="5600" dirty="0" err="1">
                    <a:solidFill>
                      <a:prstClr val="black"/>
                    </a:solidFill>
                    <a:latin typeface="Times New Roman" panose="02020603050405020304" pitchFamily="18" charset="0"/>
                    <a:ea typeface="Times New Roman" panose="02020603050405020304" pitchFamily="18" charset="0"/>
                  </a:rPr>
                  <a:t>trở</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thành</a:t>
                </a:r>
                <a:r>
                  <a:rPr lang="en-US"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&gt;−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𝑡</m:t>
                        </m:r>
                      </m:e>
                      <m:sup>
                        <m:r>
                          <a:rPr lang="en-US" sz="5600" i="1">
                            <a:solidFill>
                              <a:prstClr val="black"/>
                            </a:solidFill>
                            <a:latin typeface="Cambria Math" panose="02040503050406030204" pitchFamily="18" charset="0"/>
                            <a:ea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𝑡</m:t>
                    </m:r>
                    <m:r>
                      <a:rPr lang="en-US" sz="5600" i="1">
                        <a:solidFill>
                          <a:prstClr val="black"/>
                        </a:solidFill>
                        <a:latin typeface="Cambria Math" panose="02040503050406030204" pitchFamily="18" charset="0"/>
                        <a:ea typeface="Times New Roman" panose="02020603050405020304" pitchFamily="18" charset="0"/>
                      </a:rPr>
                      <m:t>, ∀</m:t>
                    </m:r>
                    <m:r>
                      <a:rPr lang="en-US" sz="5600" i="1">
                        <a:solidFill>
                          <a:prstClr val="black"/>
                        </a:solidFill>
                        <a:latin typeface="Cambria Math" panose="02040503050406030204" pitchFamily="18" charset="0"/>
                        <a:ea typeface="Times New Roman" panose="02020603050405020304" pitchFamily="18" charset="0"/>
                      </a:rPr>
                      <m:t>𝑡</m:t>
                    </m:r>
                    <m:r>
                      <a:rPr lang="en-US" sz="5600" i="1">
                        <a:solidFill>
                          <a:prstClr val="black"/>
                        </a:solidFill>
                        <a:latin typeface="Cambria Math" panose="02040503050406030204" pitchFamily="18" charset="0"/>
                        <a:ea typeface="Times New Roman" panose="02020603050405020304" pitchFamily="18" charset="0"/>
                      </a:rPr>
                      <m:t>&gt;0</m:t>
                    </m:r>
                  </m:oMath>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46606" y="6036823"/>
                <a:ext cx="18305973" cy="1002775"/>
              </a:xfrm>
              <a:prstGeom prst="rect">
                <a:avLst/>
              </a:prstGeom>
              <a:blipFill>
                <a:blip r:embed="rId18"/>
                <a:stretch>
                  <a:fillRect l="-1865" t="-12121" b="-36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15958" y="7178124"/>
                <a:ext cx="13535437" cy="1495602"/>
              </a:xfrm>
              <a:prstGeom prst="rect">
                <a:avLst/>
              </a:prstGeom>
            </p:spPr>
            <p:txBody>
              <a:bodyPr wrap="none">
                <a:spAutoFit/>
              </a:bodyPr>
              <a:lstStyle/>
              <a:p>
                <a:pPr lvl="0">
                  <a:lnSpc>
                    <a:spcPct val="115000"/>
                  </a:lnSpc>
                </a:pP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&gt;</m:t>
                    </m:r>
                    <m:limLow>
                      <m:limLowPr>
                        <m:ctrlPr>
                          <a:rPr lang="en-US" sz="5600" i="1">
                            <a:solidFill>
                              <a:prstClr val="black"/>
                            </a:solidFill>
                            <a:latin typeface="Cambria Math" panose="02040503050406030204" pitchFamily="18" charset="0"/>
                            <a:ea typeface="Times New Roman" panose="02020603050405020304" pitchFamily="18" charset="0"/>
                          </a:rPr>
                        </m:ctrlPr>
                      </m:limLowPr>
                      <m:e>
                        <m:r>
                          <a:rPr lang="en-US" sz="5600" i="1">
                            <a:solidFill>
                              <a:prstClr val="black"/>
                            </a:solidFill>
                            <a:latin typeface="Cambria Math" panose="02040503050406030204" pitchFamily="18" charset="0"/>
                            <a:ea typeface="Times New Roman" panose="02020603050405020304" pitchFamily="18" charset="0"/>
                          </a:rPr>
                          <m:t>𝑚𝑎𝑥</m:t>
                        </m:r>
                      </m:e>
                      <m:lim>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0;+∞</m:t>
                            </m:r>
                          </m:e>
                        </m:d>
                      </m:lim>
                    </m:limLow>
                    <m:r>
                      <a:rPr lang="en-US" sz="5600" i="1">
                        <a:solidFill>
                          <a:prstClr val="black"/>
                        </a:solidFill>
                        <a:latin typeface="Cambria Math" panose="02040503050406030204" pitchFamily="18" charset="0"/>
                        <a:ea typeface="Times New Roman" panose="02020603050405020304" pitchFamily="18" charset="0"/>
                      </a:rPr>
                      <m:t>𝑓</m:t>
                    </m:r>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𝑡</m:t>
                    </m:r>
                    <m:r>
                      <a:rPr lang="en-US" sz="5600" i="1">
                        <a:solidFill>
                          <a:prstClr val="black"/>
                        </a:solidFill>
                        <a:latin typeface="Cambria Math" panose="02040503050406030204" pitchFamily="18" charset="0"/>
                        <a:ea typeface="Times New Roman" panose="02020603050405020304" pitchFamily="18" charset="0"/>
                      </a:rPr>
                      <m:t>)</m:t>
                    </m:r>
                  </m:oMath>
                </a14:m>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với</a:t>
                </a:r>
                <a:r>
                  <a:rPr lang="en-US"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𝑓</m:t>
                    </m:r>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𝑡</m:t>
                    </m:r>
                    <m:r>
                      <a:rPr lang="en-US"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𝑡</m:t>
                        </m:r>
                      </m:e>
                      <m:sup>
                        <m:r>
                          <a:rPr lang="en-US" sz="5600" i="1">
                            <a:solidFill>
                              <a:prstClr val="black"/>
                            </a:solidFill>
                            <a:latin typeface="Cambria Math" panose="02040503050406030204" pitchFamily="18" charset="0"/>
                            <a:ea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𝑡</m:t>
                    </m:r>
                    <m:r>
                      <a:rPr lang="en-US" sz="5600" i="1">
                        <a:solidFill>
                          <a:prstClr val="black"/>
                        </a:solidFill>
                        <a:latin typeface="Cambria Math" panose="02040503050406030204" pitchFamily="18" charset="0"/>
                        <a:ea typeface="Times New Roman" panose="02020603050405020304" pitchFamily="18" charset="0"/>
                      </a:rPr>
                      <m:t>, </m:t>
                    </m:r>
                    <m:r>
                      <a:rPr lang="en-US" sz="5600" i="1">
                        <a:solidFill>
                          <a:prstClr val="black"/>
                        </a:solidFill>
                        <a:latin typeface="Cambria Math" panose="02040503050406030204" pitchFamily="18" charset="0"/>
                        <a:ea typeface="Times New Roman" panose="02020603050405020304" pitchFamily="18" charset="0"/>
                      </a:rPr>
                      <m:t>𝑡</m:t>
                    </m:r>
                    <m:r>
                      <a:rPr lang="en-US" sz="5600" i="1">
                        <a:solidFill>
                          <a:prstClr val="black"/>
                        </a:solidFill>
                        <a:latin typeface="Cambria Math" panose="02040503050406030204" pitchFamily="18" charset="0"/>
                        <a:ea typeface="Times New Roman" panose="02020603050405020304" pitchFamily="18" charset="0"/>
                      </a:rPr>
                      <m:t>&gt;0</m:t>
                    </m:r>
                  </m:oMath>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15958" y="7178124"/>
                <a:ext cx="13535437" cy="1495602"/>
              </a:xfrm>
              <a:prstGeom prst="rect">
                <a:avLst/>
              </a:prstGeom>
              <a:blipFill>
                <a:blip r:embed="rId19"/>
                <a:stretch>
                  <a:fillRect b="-8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40032" y="9733283"/>
                <a:ext cx="17103634" cy="1694951"/>
              </a:xfrm>
              <a:prstGeom prst="rect">
                <a:avLst/>
              </a:prstGeom>
            </p:spPr>
            <p:txBody>
              <a:bodyPr wrap="square">
                <a:spAutoFit/>
              </a:bodyPr>
              <a:lstStyle/>
              <a:p>
                <a:pPr>
                  <a:lnSpc>
                    <a:spcPct val="115000"/>
                  </a:lnSpc>
                </a:pPr>
                <a:r>
                  <a:rPr lang="en-US" sz="5600" dirty="0" err="1">
                    <a:latin typeface="Times New Roman" panose="02020603050405020304" pitchFamily="18" charset="0"/>
                    <a:ea typeface="Times New Roman" panose="02020603050405020304" pitchFamily="18" charset="0"/>
                  </a:rPr>
                  <a:t>Từ</a:t>
                </a:r>
                <a:r>
                  <a:rPr lang="en-US" sz="5600" dirty="0">
                    <a:latin typeface="Times New Roman" panose="02020603050405020304" pitchFamily="18" charset="0"/>
                    <a:ea typeface="Times New Roman" panose="02020603050405020304" pitchFamily="18" charset="0"/>
                  </a:rPr>
                  <a:t> BBT ta </a:t>
                </a:r>
                <a:r>
                  <a:rPr lang="en-US" sz="5600" dirty="0" err="1">
                    <a:latin typeface="Times New Roman" panose="02020603050405020304" pitchFamily="18" charset="0"/>
                    <a:ea typeface="Times New Roman" panose="02020603050405020304" pitchFamily="18" charset="0"/>
                  </a:rPr>
                  <a:t>thấy</a:t>
                </a:r>
                <a:r>
                  <a:rPr lang="en-US" sz="5600" dirty="0">
                    <a:latin typeface="Times New Roman" panose="02020603050405020304" pitchFamily="18" charset="0"/>
                    <a:ea typeface="Times New Roman" panose="02020603050405020304" pitchFamily="18" charset="0"/>
                  </a:rPr>
                  <a:t> </a:t>
                </a:r>
                <a14:m>
                  <m:oMath xmlns:m="http://schemas.openxmlformats.org/officeDocument/2006/math">
                    <m:limLow>
                      <m:limLowPr>
                        <m:ctrlPr>
                          <a:rPr lang="en-US" sz="5600" i="1">
                            <a:latin typeface="Cambria Math" panose="02040503050406030204" pitchFamily="18" charset="0"/>
                            <a:ea typeface="Times New Roman" panose="02020603050405020304" pitchFamily="18" charset="0"/>
                          </a:rPr>
                        </m:ctrlPr>
                      </m:limLowPr>
                      <m:e>
                        <m:r>
                          <a:rPr lang="en-US" sz="5600" i="1">
                            <a:latin typeface="Cambria Math" panose="02040503050406030204" pitchFamily="18" charset="0"/>
                            <a:ea typeface="Times New Roman" panose="02020603050405020304" pitchFamily="18" charset="0"/>
                          </a:rPr>
                          <m:t>𝑚𝑎𝑥</m:t>
                        </m:r>
                      </m:e>
                      <m:lim>
                        <m:d>
                          <m:dPr>
                            <m:ctrlPr>
                              <a:rPr lang="en-US" sz="5600" i="1">
                                <a:latin typeface="Cambria Math" panose="02040503050406030204" pitchFamily="18" charset="0"/>
                                <a:ea typeface="Times New Roman" panose="02020603050405020304" pitchFamily="18" charset="0"/>
                              </a:rPr>
                            </m:ctrlPr>
                          </m:dPr>
                          <m:e>
                            <m:r>
                              <a:rPr lang="en-US" sz="5600" i="1">
                                <a:latin typeface="Cambria Math" panose="02040503050406030204" pitchFamily="18" charset="0"/>
                                <a:ea typeface="Times New Roman" panose="02020603050405020304" pitchFamily="18" charset="0"/>
                              </a:rPr>
                              <m:t>0;+∞</m:t>
                            </m:r>
                          </m:e>
                        </m:d>
                      </m:lim>
                    </m:limLow>
                    <m:r>
                      <a:rPr lang="en-US" sz="5600" i="1">
                        <a:latin typeface="Cambria Math" panose="02040503050406030204" pitchFamily="18" charset="0"/>
                        <a:ea typeface="Times New Roman" panose="02020603050405020304" pitchFamily="18" charset="0"/>
                      </a:rPr>
                      <m:t>𝑓</m:t>
                    </m:r>
                    <m:r>
                      <a:rPr lang="en-US" sz="5600" i="1">
                        <a:latin typeface="Cambria Math" panose="02040503050406030204" pitchFamily="18" charset="0"/>
                        <a:ea typeface="Times New Roman" panose="02020603050405020304" pitchFamily="18" charset="0"/>
                      </a:rPr>
                      <m:t>(</m:t>
                    </m:r>
                    <m:r>
                      <a:rPr lang="en-US" sz="5600" i="1">
                        <a:latin typeface="Cambria Math" panose="02040503050406030204" pitchFamily="18" charset="0"/>
                        <a:ea typeface="Times New Roman" panose="02020603050405020304" pitchFamily="18" charset="0"/>
                      </a:rPr>
                      <m:t>𝑡</m:t>
                    </m:r>
                    <m:r>
                      <a:rPr lang="en-US" sz="5600" i="1">
                        <a:latin typeface="Cambria Math" panose="02040503050406030204" pitchFamily="18" charset="0"/>
                        <a:ea typeface="Times New Roman" panose="02020603050405020304" pitchFamily="18" charset="0"/>
                      </a:rPr>
                      <m:t>)=</m:t>
                    </m:r>
                    <m:f>
                      <m:fPr>
                        <m:ctrlPr>
                          <a:rPr lang="en-US" sz="5600" i="1">
                            <a:latin typeface="Cambria Math" panose="02040503050406030204" pitchFamily="18" charset="0"/>
                            <a:ea typeface="Times New Roman" panose="02020603050405020304" pitchFamily="18" charset="0"/>
                          </a:rPr>
                        </m:ctrlPr>
                      </m:fPr>
                      <m:num>
                        <m:r>
                          <a:rPr lang="en-US" sz="5600" i="1">
                            <a:latin typeface="Cambria Math" panose="02040503050406030204" pitchFamily="18" charset="0"/>
                            <a:ea typeface="Times New Roman" panose="02020603050405020304" pitchFamily="18" charset="0"/>
                          </a:rPr>
                          <m:t>1</m:t>
                        </m:r>
                      </m:num>
                      <m:den>
                        <m:r>
                          <a:rPr lang="en-US" sz="5600" i="1">
                            <a:latin typeface="Cambria Math" panose="02040503050406030204" pitchFamily="18" charset="0"/>
                            <a:ea typeface="Times New Roman" panose="02020603050405020304" pitchFamily="18" charset="0"/>
                          </a:rPr>
                          <m:t>4</m:t>
                        </m:r>
                      </m:den>
                    </m:f>
                  </m:oMath>
                </a14:m>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đạt</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được</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khi</a:t>
                </a:r>
                <a14:m>
                  <m:oMath xmlns:m="http://schemas.openxmlformats.org/officeDocument/2006/math">
                    <m:r>
                      <a:rPr lang="en-US" sz="5600">
                        <a:latin typeface="Cambria Math"/>
                        <a:ea typeface="Times New Roman" panose="02020603050405020304" pitchFamily="18" charset="0"/>
                      </a:rPr>
                      <m:t>  </m:t>
                    </m:r>
                    <m:r>
                      <a:rPr lang="en-US" sz="5600" i="1">
                        <a:latin typeface="Cambria Math" panose="02040503050406030204" pitchFamily="18" charset="0"/>
                        <a:ea typeface="Times New Roman" panose="02020603050405020304" pitchFamily="18" charset="0"/>
                      </a:rPr>
                      <m:t>𝑡</m:t>
                    </m:r>
                    <m:r>
                      <a:rPr lang="en-US" sz="5600" i="1">
                        <a:latin typeface="Cambria Math" panose="02040503050406030204" pitchFamily="18" charset="0"/>
                        <a:ea typeface="Times New Roman" panose="02020603050405020304" pitchFamily="18" charset="0"/>
                      </a:rPr>
                      <m:t>=</m:t>
                    </m:r>
                    <m:f>
                      <m:fPr>
                        <m:ctrlPr>
                          <a:rPr lang="en-US" sz="5600" i="1">
                            <a:latin typeface="Cambria Math" panose="02040503050406030204" pitchFamily="18" charset="0"/>
                            <a:ea typeface="Times New Roman" panose="02020603050405020304" pitchFamily="18" charset="0"/>
                          </a:rPr>
                        </m:ctrlPr>
                      </m:fPr>
                      <m:num>
                        <m:r>
                          <a:rPr lang="en-US" sz="5600" i="1">
                            <a:latin typeface="Cambria Math" panose="02040503050406030204" pitchFamily="18" charset="0"/>
                            <a:ea typeface="Times New Roman" panose="02020603050405020304" pitchFamily="18" charset="0"/>
                          </a:rPr>
                          <m:t>1</m:t>
                        </m:r>
                      </m:num>
                      <m:den>
                        <m:r>
                          <a:rPr lang="en-US" sz="5600" i="1">
                            <a:latin typeface="Cambria Math" panose="02040503050406030204" pitchFamily="18" charset="0"/>
                            <a:ea typeface="Times New Roman" panose="02020603050405020304" pitchFamily="18" charset="0"/>
                          </a:rPr>
                          <m:t>2</m:t>
                        </m:r>
                      </m:den>
                    </m:f>
                  </m:oMath>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40032" y="9733283"/>
                <a:ext cx="17103634" cy="1694951"/>
              </a:xfrm>
              <a:prstGeom prst="rect">
                <a:avLst/>
              </a:prstGeom>
              <a:blipFill>
                <a:blip r:embed="rId20"/>
                <a:stretch>
                  <a:fillRect l="-19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42817" y="11312431"/>
                <a:ext cx="16588232" cy="1485920"/>
              </a:xfrm>
              <a:prstGeom prst="rect">
                <a:avLst/>
              </a:prstGeom>
              <a:noFill/>
            </p:spPr>
            <p:txBody>
              <a:bodyPr wrap="square" rtlCol="0">
                <a:spAutoFit/>
              </a:bodyPr>
              <a:lstStyle/>
              <a:p>
                <a:r>
                  <a:rPr lang="en-US" sz="5600" dirty="0">
                    <a:latin typeface="Times New Roman" panose="02020603050405020304" pitchFamily="18" charset="0"/>
                    <a:ea typeface="Times New Roman" panose="02020603050405020304" pitchFamily="18" charset="0"/>
                  </a:rPr>
                  <a:t>Vậy </a:t>
                </a:r>
                <a14:m>
                  <m:oMath xmlns:m="http://schemas.openxmlformats.org/officeDocument/2006/math">
                    <m:r>
                      <a:rPr lang="en-US" sz="5600" i="1">
                        <a:latin typeface="Cambria Math" panose="02040503050406030204" pitchFamily="18" charset="0"/>
                        <a:ea typeface="Times New Roman" panose="02020603050405020304" pitchFamily="18" charset="0"/>
                      </a:rPr>
                      <m:t>𝑚</m:t>
                    </m:r>
                    <m:r>
                      <a:rPr lang="en-US" sz="5600" i="1">
                        <a:latin typeface="Cambria Math" panose="02040503050406030204" pitchFamily="18" charset="0"/>
                        <a:ea typeface="Times New Roman" panose="02020603050405020304" pitchFamily="18" charset="0"/>
                      </a:rPr>
                      <m:t>&gt;</m:t>
                    </m:r>
                    <m:limLow>
                      <m:limLowPr>
                        <m:ctrlPr>
                          <a:rPr lang="en-US" sz="5600" i="1">
                            <a:latin typeface="Cambria Math" panose="02040503050406030204" pitchFamily="18" charset="0"/>
                            <a:ea typeface="Times New Roman" panose="02020603050405020304" pitchFamily="18" charset="0"/>
                          </a:rPr>
                        </m:ctrlPr>
                      </m:limLowPr>
                      <m:e>
                        <m:r>
                          <a:rPr lang="en-US" sz="5600" i="1">
                            <a:latin typeface="Cambria Math" panose="02040503050406030204" pitchFamily="18" charset="0"/>
                            <a:ea typeface="Times New Roman" panose="02020603050405020304" pitchFamily="18" charset="0"/>
                          </a:rPr>
                          <m:t>𝑚𝑎𝑥</m:t>
                        </m:r>
                      </m:e>
                      <m:lim>
                        <m:d>
                          <m:dPr>
                            <m:ctrlPr>
                              <a:rPr lang="en-US" sz="5600" i="1">
                                <a:latin typeface="Cambria Math" panose="02040503050406030204" pitchFamily="18" charset="0"/>
                                <a:ea typeface="Times New Roman" panose="02020603050405020304" pitchFamily="18" charset="0"/>
                              </a:rPr>
                            </m:ctrlPr>
                          </m:dPr>
                          <m:e>
                            <m:r>
                              <a:rPr lang="en-US" sz="5600" i="1">
                                <a:latin typeface="Cambria Math" panose="02040503050406030204" pitchFamily="18" charset="0"/>
                                <a:ea typeface="Times New Roman" panose="02020603050405020304" pitchFamily="18" charset="0"/>
                              </a:rPr>
                              <m:t>0;+∞</m:t>
                            </m:r>
                          </m:e>
                        </m:d>
                      </m:lim>
                    </m:limLow>
                    <m:r>
                      <a:rPr lang="en-US" sz="5600" i="1">
                        <a:latin typeface="Cambria Math" panose="02040503050406030204" pitchFamily="18" charset="0"/>
                        <a:ea typeface="Times New Roman" panose="02020603050405020304" pitchFamily="18" charset="0"/>
                      </a:rPr>
                      <m:t>𝑓</m:t>
                    </m:r>
                    <m:d>
                      <m:dPr>
                        <m:ctrlPr>
                          <a:rPr lang="en-US" sz="5600" i="1">
                            <a:latin typeface="Cambria Math" panose="02040503050406030204" pitchFamily="18" charset="0"/>
                            <a:ea typeface="Times New Roman" panose="02020603050405020304" pitchFamily="18" charset="0"/>
                          </a:rPr>
                        </m:ctrlPr>
                      </m:dPr>
                      <m:e>
                        <m:r>
                          <a:rPr lang="en-US" sz="5600" i="1">
                            <a:latin typeface="Cambria Math" panose="02040503050406030204" pitchFamily="18" charset="0"/>
                            <a:ea typeface="Times New Roman" panose="02020603050405020304" pitchFamily="18" charset="0"/>
                          </a:rPr>
                          <m:t>𝑡</m:t>
                        </m:r>
                      </m:e>
                    </m:d>
                    <m:r>
                      <a:rPr lang="en-US" sz="5600" i="1">
                        <a:latin typeface="Cambria Math" panose="02040503050406030204" pitchFamily="18" charset="0"/>
                        <a:ea typeface="Times New Roman" panose="02020603050405020304" pitchFamily="18" charset="0"/>
                        <a:cs typeface="Cambria Math" panose="02040503050406030204" pitchFamily="18" charset="0"/>
                      </a:rPr>
                      <m:t>⇔</m:t>
                    </m:r>
                    <m:r>
                      <a:rPr lang="en-US" sz="5600" i="1">
                        <a:latin typeface="Cambria Math" panose="02040503050406030204" pitchFamily="18" charset="0"/>
                        <a:ea typeface="Times New Roman" panose="02020603050405020304" pitchFamily="18" charset="0"/>
                      </a:rPr>
                      <m:t>𝑚</m:t>
                    </m:r>
                    <m:r>
                      <a:rPr lang="en-US" sz="5600" i="1">
                        <a:latin typeface="Cambria Math" panose="02040503050406030204" pitchFamily="18" charset="0"/>
                        <a:ea typeface="Times New Roman" panose="02020603050405020304" pitchFamily="18" charset="0"/>
                      </a:rPr>
                      <m:t>&gt;</m:t>
                    </m:r>
                    <m:f>
                      <m:fPr>
                        <m:ctrlPr>
                          <a:rPr lang="en-US" sz="5600" i="1">
                            <a:latin typeface="Cambria Math" panose="02040503050406030204" pitchFamily="18" charset="0"/>
                            <a:ea typeface="Times New Roman" panose="02020603050405020304" pitchFamily="18" charset="0"/>
                          </a:rPr>
                        </m:ctrlPr>
                      </m:fPr>
                      <m:num>
                        <m:r>
                          <a:rPr lang="en-US" sz="5600" i="1">
                            <a:latin typeface="Cambria Math" panose="02040503050406030204" pitchFamily="18" charset="0"/>
                            <a:ea typeface="Times New Roman" panose="02020603050405020304" pitchFamily="18" charset="0"/>
                          </a:rPr>
                          <m:t>1</m:t>
                        </m:r>
                      </m:num>
                      <m:den>
                        <m:r>
                          <a:rPr lang="en-US" sz="5600" i="1">
                            <a:latin typeface="Cambria Math" panose="02040503050406030204" pitchFamily="18" charset="0"/>
                            <a:ea typeface="Times New Roman" panose="02020603050405020304" pitchFamily="18" charset="0"/>
                          </a:rPr>
                          <m:t>4</m:t>
                        </m:r>
                      </m:den>
                    </m:f>
                    <m:r>
                      <a:rPr lang="en-US" sz="5600">
                        <a:latin typeface="Cambria Math"/>
                        <a:ea typeface="Times New Roman" panose="02020603050405020304" pitchFamily="18" charset="0"/>
                      </a:rPr>
                      <m:t>.</m:t>
                    </m:r>
                  </m:oMath>
                </a14:m>
                <a:r>
                  <a:rPr lang="en-US" sz="5600" dirty="0">
                    <a:latin typeface="Times New Roman" panose="02020603050405020304" pitchFamily="18" charset="0"/>
                    <a:ea typeface="Times New Roman" panose="02020603050405020304" pitchFamily="18" charset="0"/>
                  </a:rPr>
                  <a:t> </a:t>
                </a:r>
              </a:p>
            </p:txBody>
          </p:sp>
        </mc:Choice>
        <mc:Fallback xmlns="">
          <p:sp>
            <p:nvSpPr>
              <p:cNvPr id="9" name="TextBox 8"/>
              <p:cNvSpPr txBox="1">
                <a:spLocks noRot="1" noChangeAspect="1" noMove="1" noResize="1" noEditPoints="1" noAdjustHandles="1" noChangeArrowheads="1" noChangeShapeType="1" noTextEdit="1"/>
              </p:cNvSpPr>
              <p:nvPr/>
            </p:nvSpPr>
            <p:spPr>
              <a:xfrm>
                <a:off x="342817" y="11312431"/>
                <a:ext cx="16588232" cy="1485920"/>
              </a:xfrm>
              <a:prstGeom prst="rect">
                <a:avLst/>
              </a:prstGeom>
              <a:blipFill>
                <a:blip r:embed="rId21"/>
                <a:stretch>
                  <a:fillRect l="-2021" t="-823" b="-412"/>
                </a:stretch>
              </a:blipFill>
            </p:spPr>
            <p:txBody>
              <a:bodyPr/>
              <a:lstStyle/>
              <a:p>
                <a:r>
                  <a:rPr lang="en-US">
                    <a:noFill/>
                  </a:rPr>
                  <a:t> </a:t>
                </a:r>
              </a:p>
            </p:txBody>
          </p:sp>
        </mc:Fallback>
      </mc:AlternateContent>
      <p:pic>
        <p:nvPicPr>
          <p:cNvPr id="8212" name="Picture 2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933377" y="7320707"/>
            <a:ext cx="89916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 name="Rectangle 9"/>
              <p:cNvSpPr/>
              <p:nvPr/>
            </p:nvSpPr>
            <p:spPr>
              <a:xfrm>
                <a:off x="307266" y="8576553"/>
                <a:ext cx="12884809" cy="1491819"/>
              </a:xfrm>
              <a:prstGeom prst="rect">
                <a:avLst/>
              </a:prstGeom>
            </p:spPr>
            <p:txBody>
              <a:bodyPr wrap="none">
                <a:spAutoFit/>
              </a:bodyPr>
              <a:lstStyle/>
              <a:p>
                <a:pPr lvl="0">
                  <a:lnSpc>
                    <a:spcPct val="115000"/>
                  </a:lnSpc>
                </a:pPr>
                <a:r>
                  <a:rPr lang="en-US" sz="5600" dirty="0">
                    <a:solidFill>
                      <a:prstClr val="black"/>
                    </a:solidFill>
                    <a:latin typeface="Times New Roman" panose="02020603050405020304" pitchFamily="18" charset="0"/>
                    <a:ea typeface="Times New Roman" panose="02020603050405020304" pitchFamily="18" charset="0"/>
                  </a:rPr>
                  <a:t>Ta </a:t>
                </a:r>
                <a:r>
                  <a:rPr lang="en-US" sz="5600" dirty="0" err="1">
                    <a:solidFill>
                      <a:prstClr val="black"/>
                    </a:solidFill>
                    <a:latin typeface="Times New Roman" panose="02020603050405020304" pitchFamily="18" charset="0"/>
                    <a:ea typeface="Times New Roman" panose="02020603050405020304" pitchFamily="18" charset="0"/>
                  </a:rPr>
                  <a:t>có</a:t>
                </a:r>
                <a:r>
                  <a:rPr lang="en-US"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𝑓</m:t>
                    </m:r>
                    <m:r>
                      <a:rPr lang="en-US"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𝑡</m:t>
                        </m:r>
                      </m:e>
                    </m:d>
                    <m:r>
                      <a:rPr lang="en-US" sz="5600" i="1">
                        <a:solidFill>
                          <a:prstClr val="black"/>
                        </a:solidFill>
                        <a:latin typeface="Cambria Math" panose="02040503050406030204" pitchFamily="18" charset="0"/>
                        <a:ea typeface="Times New Roman" panose="02020603050405020304" pitchFamily="18" charset="0"/>
                      </a:rPr>
                      <m:t>=−2</m:t>
                    </m:r>
                    <m:r>
                      <a:rPr lang="en-US" sz="5600" i="1">
                        <a:solidFill>
                          <a:prstClr val="black"/>
                        </a:solidFill>
                        <a:latin typeface="Cambria Math" panose="02040503050406030204" pitchFamily="18" charset="0"/>
                        <a:ea typeface="Times New Roman" panose="02020603050405020304" pitchFamily="18" charset="0"/>
                      </a:rPr>
                      <m:t>𝑡</m:t>
                    </m:r>
                    <m:r>
                      <a:rPr lang="en-US" sz="5600" i="1">
                        <a:solidFill>
                          <a:prstClr val="black"/>
                        </a:solidFill>
                        <a:latin typeface="Cambria Math" panose="02040503050406030204" pitchFamily="18" charset="0"/>
                        <a:ea typeface="Times New Roman" panose="02020603050405020304" pitchFamily="18" charset="0"/>
                      </a:rPr>
                      <m:t>+1</m:t>
                    </m:r>
                  </m:oMath>
                </a14:m>
                <a:r>
                  <a:rPr lang="en-US"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𝑓</m:t>
                    </m:r>
                    <m:r>
                      <a:rPr lang="en-US"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𝑡</m:t>
                        </m:r>
                      </m:e>
                    </m:d>
                    <m:r>
                      <a:rPr lang="en-US" sz="5600" i="1">
                        <a:solidFill>
                          <a:prstClr val="black"/>
                        </a:solidFill>
                        <a:latin typeface="Cambria Math" panose="02040503050406030204" pitchFamily="18" charset="0"/>
                        <a:ea typeface="Times New Roman" panose="02020603050405020304" pitchFamily="18" charset="0"/>
                      </a:rPr>
                      <m:t>=0</m:t>
                    </m:r>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𝑡</m:t>
                    </m:r>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1</m:t>
                        </m:r>
                      </m:num>
                      <m:den>
                        <m:r>
                          <a:rPr lang="en-US" sz="5600" i="1">
                            <a:solidFill>
                              <a:prstClr val="black"/>
                            </a:solidFill>
                            <a:latin typeface="Cambria Math" panose="02040503050406030204" pitchFamily="18" charset="0"/>
                            <a:ea typeface="Times New Roman" panose="02020603050405020304" pitchFamily="18" charset="0"/>
                          </a:rPr>
                          <m:t>2</m:t>
                        </m:r>
                      </m:den>
                    </m:f>
                  </m:oMath>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7266" y="8576553"/>
                <a:ext cx="12884809" cy="1491819"/>
              </a:xfrm>
              <a:prstGeom prst="rect">
                <a:avLst/>
              </a:prstGeom>
              <a:blipFill>
                <a:blip r:embed="rId23"/>
                <a:stretch>
                  <a:fillRect l="-2602" b="-11837"/>
                </a:stretch>
              </a:blipFill>
            </p:spPr>
            <p:txBody>
              <a:bodyPr/>
              <a:lstStyle/>
              <a:p>
                <a:r>
                  <a:rPr lang="en-US">
                    <a:noFill/>
                  </a:rPr>
                  <a:t> </a:t>
                </a:r>
              </a:p>
            </p:txBody>
          </p:sp>
        </mc:Fallback>
      </mc:AlternateContent>
    </p:spTree>
    <p:extLst>
      <p:ext uri="{BB962C8B-B14F-4D97-AF65-F5344CB8AC3E}">
        <p14:creationId xmlns:p14="http://schemas.microsoft.com/office/powerpoint/2010/main" val="3421702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1000"/>
                                  </p:stCondLst>
                                  <p:childTnLst>
                                    <p:set>
                                      <p:cBhvr>
                                        <p:cTn id="6" dur="1" fill="hold">
                                          <p:stCondLst>
                                            <p:cond delay="0"/>
                                          </p:stCondLst>
                                        </p:cTn>
                                        <p:tgtEl>
                                          <p:spTgt spid="31746"/>
                                        </p:tgtEl>
                                        <p:attrNameLst>
                                          <p:attrName>style.visibility</p:attrName>
                                        </p:attrNameLst>
                                      </p:cBhvr>
                                      <p:to>
                                        <p:strVal val="visible"/>
                                      </p:to>
                                    </p:set>
                                    <p:animEffect transition="in" filter="wipe(left)">
                                      <p:cBhvr>
                                        <p:cTn id="7" dur="10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50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50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10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50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100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100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500"/>
                                  </p:stCondLst>
                                  <p:childTnLst>
                                    <p:set>
                                      <p:cBhvr>
                                        <p:cTn id="41" dur="1" fill="hold">
                                          <p:stCondLst>
                                            <p:cond delay="0"/>
                                          </p:stCondLst>
                                        </p:cTn>
                                        <p:tgtEl>
                                          <p:spTgt spid="8212"/>
                                        </p:tgtEl>
                                        <p:attrNameLst>
                                          <p:attrName>style.visibility</p:attrName>
                                        </p:attrNameLst>
                                      </p:cBhvr>
                                      <p:to>
                                        <p:strVal val="visible"/>
                                      </p:to>
                                    </p:set>
                                    <p:animEffect transition="in" filter="wipe(up)">
                                      <p:cBhvr>
                                        <p:cTn id="42" dur="1000"/>
                                        <p:tgtEl>
                                          <p:spTgt spid="82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100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1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100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1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500"/>
                                  </p:stCondLst>
                                  <p:childTnLst>
                                    <p:set>
                                      <p:cBhvr>
                                        <p:cTn id="56" dur="1" fill="hold">
                                          <p:stCondLst>
                                            <p:cond delay="0"/>
                                          </p:stCondLst>
                                        </p:cTn>
                                        <p:tgtEl>
                                          <p:spTgt spid="67"/>
                                        </p:tgtEl>
                                        <p:attrNameLst>
                                          <p:attrName>style.visibility</p:attrName>
                                        </p:attrNameLst>
                                      </p:cBhvr>
                                      <p:to>
                                        <p:strVal val="visible"/>
                                      </p:to>
                                    </p:set>
                                    <p:animEffect transition="in" filter="wipe(down)">
                                      <p:cBhvr>
                                        <p:cTn id="57"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3" grpId="0"/>
      <p:bldP spid="46" grpId="0"/>
      <p:bldP spid="47" grpId="0"/>
      <p:bldP spid="4" grpId="0"/>
      <p:bldP spid="6" grpId="0"/>
      <p:bldP spid="8" grpId="0"/>
      <p:bldP spid="9" grpId="0"/>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66667" y="5334001"/>
            <a:ext cx="24007812" cy="8021638"/>
            <a:chOff x="41" y="3264"/>
            <a:chExt cx="15125" cy="5053"/>
          </a:xfrm>
        </p:grpSpPr>
        <p:sp>
          <p:nvSpPr>
            <p:cNvPr id="5" name="Rounded Rectangle 4"/>
            <p:cNvSpPr/>
            <p:nvPr/>
          </p:nvSpPr>
          <p:spPr>
            <a:xfrm>
              <a:off x="253" y="3445"/>
              <a:ext cx="14913" cy="487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a:p>
          </p:txBody>
        </p:sp>
        <p:grpSp>
          <p:nvGrpSpPr>
            <p:cNvPr id="18486" name="Freeform 20"/>
            <p:cNvGrpSpPr>
              <a:grpSpLocks/>
            </p:cNvGrpSpPr>
            <p:nvPr/>
          </p:nvGrpSpPr>
          <p:grpSpPr bwMode="auto">
            <a:xfrm>
              <a:off x="375" y="3272"/>
              <a:ext cx="2650" cy="952"/>
              <a:chOff x="914400" y="5382768"/>
              <a:chExt cx="4206240" cy="969264"/>
            </a:xfrm>
          </p:grpSpPr>
          <p:pic>
            <p:nvPicPr>
              <p:cNvPr id="18492" name="Freeform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82768"/>
                <a:ext cx="4206240" cy="9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3" name="Text Box 8"/>
              <p:cNvSpPr txBox="1">
                <a:spLocks noChangeArrowheads="1"/>
              </p:cNvSpPr>
              <p:nvPr/>
            </p:nvSpPr>
            <p:spPr bwMode="auto">
              <a:xfrm rot="5400000">
                <a:off x="2581284" y="3809757"/>
                <a:ext cx="867585" cy="415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a:p>
            </p:txBody>
          </p:sp>
        </p:grpSp>
        <p:sp>
          <p:nvSpPr>
            <p:cNvPr id="18487" name="TextBox 7"/>
            <p:cNvSpPr txBox="1">
              <a:spLocks noChangeArrowheads="1"/>
            </p:cNvSpPr>
            <p:nvPr/>
          </p:nvSpPr>
          <p:spPr bwMode="auto">
            <a:xfrm>
              <a:off x="820" y="3408"/>
              <a:ext cx="1693"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r>
                <a:rPr lang="vi-VN" sz="6000" dirty="0">
                  <a:solidFill>
                    <a:srgbClr val="FF0000"/>
                  </a:solidFill>
                  <a:latin typeface="Tahoma" pitchFamily="34" charset="0"/>
                  <a:cs typeface="Tahoma" pitchFamily="34" charset="0"/>
                </a:rPr>
                <a:t>Lời Giải</a:t>
              </a:r>
              <a:endParaRPr lang="en-US" sz="6000" dirty="0">
                <a:solidFill>
                  <a:srgbClr val="FF0000"/>
                </a:solidFill>
                <a:latin typeface="Tahoma" pitchFamily="34" charset="0"/>
                <a:cs typeface="Tahoma" pitchFamily="34" charset="0"/>
              </a:endParaRPr>
            </a:p>
          </p:txBody>
        </p:sp>
        <p:grpSp>
          <p:nvGrpSpPr>
            <p:cNvPr id="18488" name="Round Diagonal Corner Rectangle 8"/>
            <p:cNvGrpSpPr>
              <a:grpSpLocks/>
            </p:cNvGrpSpPr>
            <p:nvPr/>
          </p:nvGrpSpPr>
          <p:grpSpPr bwMode="auto">
            <a:xfrm>
              <a:off x="41" y="3264"/>
              <a:ext cx="580" cy="1008"/>
              <a:chOff x="384048" y="5394960"/>
              <a:chExt cx="920496" cy="957072"/>
            </a:xfrm>
          </p:grpSpPr>
          <p:pic>
            <p:nvPicPr>
              <p:cNvPr id="18490" name="Round Diagonal Corner 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48" y="5394960"/>
                <a:ext cx="920496" cy="95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1" name="Text Box 12"/>
              <p:cNvSpPr txBox="1">
                <a:spLocks noChangeArrowheads="1"/>
              </p:cNvSpPr>
              <p:nvPr/>
            </p:nvSpPr>
            <p:spPr bwMode="auto">
              <a:xfrm rot="10800000">
                <a:off x="448913" y="5460251"/>
                <a:ext cx="784879" cy="81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6400">
                  <a:solidFill>
                    <a:srgbClr val="FFFFFF"/>
                  </a:solidFill>
                </a:endParaRPr>
              </a:p>
            </p:txBody>
          </p:sp>
        </p:grpSp>
        <p:sp>
          <p:nvSpPr>
            <p:cNvPr id="18489" name="Freeform 9"/>
            <p:cNvSpPr>
              <a:spLocks noEditPoints="1"/>
            </p:cNvSpPr>
            <p:nvPr/>
          </p:nvSpPr>
          <p:spPr bwMode="auto">
            <a:xfrm>
              <a:off x="137" y="3363"/>
              <a:ext cx="351" cy="1075"/>
            </a:xfrm>
            <a:custGeom>
              <a:avLst/>
              <a:gdLst>
                <a:gd name="T0" fmla="*/ 1228732 w 145"/>
                <a:gd name="T1" fmla="*/ 1474076 h 197"/>
                <a:gd name="T2" fmla="*/ 655324 w 145"/>
                <a:gd name="T3" fmla="*/ 2763896 h 197"/>
                <a:gd name="T4" fmla="*/ 81916 w 145"/>
                <a:gd name="T5" fmla="*/ 1474076 h 197"/>
                <a:gd name="T6" fmla="*/ 655324 w 145"/>
                <a:gd name="T7" fmla="*/ 184262 h 197"/>
                <a:gd name="T8" fmla="*/ 1046699 w 145"/>
                <a:gd name="T9" fmla="*/ 532305 h 197"/>
                <a:gd name="T10" fmla="*/ 546103 w 145"/>
                <a:gd name="T11" fmla="*/ 1678812 h 197"/>
                <a:gd name="T12" fmla="*/ 273051 w 145"/>
                <a:gd name="T13" fmla="*/ 1228398 h 197"/>
                <a:gd name="T14" fmla="*/ 182033 w 145"/>
                <a:gd name="T15" fmla="*/ 1392185 h 197"/>
                <a:gd name="T16" fmla="*/ 555205 w 145"/>
                <a:gd name="T17" fmla="*/ 2579634 h 197"/>
                <a:gd name="T18" fmla="*/ 1119513 w 145"/>
                <a:gd name="T19" fmla="*/ 716567 h 197"/>
                <a:gd name="T20" fmla="*/ 1228732 w 145"/>
                <a:gd name="T21" fmla="*/ 1474076 h 197"/>
                <a:gd name="T22" fmla="*/ 1319750 w 145"/>
                <a:gd name="T23" fmla="*/ 245678 h 197"/>
                <a:gd name="T24" fmla="*/ 1228732 w 145"/>
                <a:gd name="T25" fmla="*/ 245678 h 197"/>
                <a:gd name="T26" fmla="*/ 1119513 w 145"/>
                <a:gd name="T27" fmla="*/ 429940 h 197"/>
                <a:gd name="T28" fmla="*/ 655324 w 145"/>
                <a:gd name="T29" fmla="*/ 0 h 197"/>
                <a:gd name="T30" fmla="*/ 0 w 145"/>
                <a:gd name="T31" fmla="*/ 1474076 h 197"/>
                <a:gd name="T32" fmla="*/ 273051 w 145"/>
                <a:gd name="T33" fmla="*/ 2682005 h 197"/>
                <a:gd name="T34" fmla="*/ 63713 w 145"/>
                <a:gd name="T35" fmla="*/ 3582828 h 197"/>
                <a:gd name="T36" fmla="*/ 118323 w 145"/>
                <a:gd name="T37" fmla="*/ 3951351 h 197"/>
                <a:gd name="T38" fmla="*/ 291255 w 145"/>
                <a:gd name="T39" fmla="*/ 3828506 h 197"/>
                <a:gd name="T40" fmla="*/ 464189 w 145"/>
                <a:gd name="T41" fmla="*/ 2886735 h 197"/>
                <a:gd name="T42" fmla="*/ 464189 w 145"/>
                <a:gd name="T43" fmla="*/ 2886735 h 197"/>
                <a:gd name="T44" fmla="*/ 655324 w 145"/>
                <a:gd name="T45" fmla="*/ 2968632 h 197"/>
                <a:gd name="T46" fmla="*/ 1319750 w 145"/>
                <a:gd name="T47" fmla="*/ 1474076 h 197"/>
                <a:gd name="T48" fmla="*/ 1174122 w 145"/>
                <a:gd name="T49" fmla="*/ 573253 h 197"/>
                <a:gd name="T50" fmla="*/ 1319750 w 145"/>
                <a:gd name="T51" fmla="*/ 245678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600"/>
            </a:p>
          </p:txBody>
        </p:sp>
      </p:grpSp>
      <p:grpSp>
        <p:nvGrpSpPr>
          <p:cNvPr id="18435" name="Rounded Rectangle 24"/>
          <p:cNvGrpSpPr>
            <a:grpSpLocks/>
          </p:cNvGrpSpPr>
          <p:nvPr/>
        </p:nvGrpSpPr>
        <p:grpSpPr bwMode="auto">
          <a:xfrm>
            <a:off x="384125" y="228600"/>
            <a:ext cx="23736384" cy="3236912"/>
            <a:chOff x="475488" y="280416"/>
            <a:chExt cx="23737824" cy="2871216"/>
          </a:xfrm>
        </p:grpSpPr>
        <p:pic>
          <p:nvPicPr>
            <p:cNvPr id="18481" name="Rounded Rectangle 2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488" y="280416"/>
              <a:ext cx="23737824" cy="2871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82" name="Text Box 16"/>
            <p:cNvSpPr txBox="1">
              <a:spLocks noChangeArrowheads="1"/>
            </p:cNvSpPr>
            <p:nvPr/>
          </p:nvSpPr>
          <p:spPr bwMode="auto">
            <a:xfrm>
              <a:off x="563103" y="368982"/>
              <a:ext cx="23503145" cy="2635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354513">
                <a:defRPr sz="4300">
                  <a:solidFill>
                    <a:schemeClr val="tx1"/>
                  </a:solidFill>
                  <a:latin typeface="Calibri" pitchFamily="34" charset="0"/>
                </a:defRPr>
              </a:lvl1pPr>
              <a:lvl2pPr marL="742950" indent="-285750" defTabSz="4354513">
                <a:defRPr sz="4300">
                  <a:solidFill>
                    <a:schemeClr val="tx1"/>
                  </a:solidFill>
                  <a:latin typeface="Calibri" pitchFamily="34" charset="0"/>
                </a:defRPr>
              </a:lvl2pPr>
              <a:lvl3pPr marL="1143000" indent="-228600" defTabSz="4354513">
                <a:defRPr sz="4300">
                  <a:solidFill>
                    <a:schemeClr val="tx1"/>
                  </a:solidFill>
                  <a:latin typeface="Calibri" pitchFamily="34" charset="0"/>
                </a:defRPr>
              </a:lvl3pPr>
              <a:lvl4pPr marL="1600200" indent="-228600" defTabSz="4354513">
                <a:defRPr sz="4300">
                  <a:solidFill>
                    <a:schemeClr val="tx1"/>
                  </a:solidFill>
                  <a:latin typeface="Calibri" pitchFamily="34" charset="0"/>
                </a:defRPr>
              </a:lvl4pPr>
              <a:lvl5pPr marL="2057400" indent="-228600" defTabSz="4354513">
                <a:defRPr sz="4300">
                  <a:solidFill>
                    <a:schemeClr val="tx1"/>
                  </a:solidFill>
                  <a:latin typeface="Calibri" pitchFamily="34" charset="0"/>
                </a:defRPr>
              </a:lvl5pPr>
              <a:lvl6pPr marL="2514600" indent="-228600" defTabSz="4354513" eaLnBrk="0" fontAlgn="base" hangingPunct="0">
                <a:spcBef>
                  <a:spcPct val="0"/>
                </a:spcBef>
                <a:spcAft>
                  <a:spcPct val="0"/>
                </a:spcAft>
                <a:defRPr sz="4300">
                  <a:solidFill>
                    <a:schemeClr val="tx1"/>
                  </a:solidFill>
                  <a:latin typeface="Calibri" pitchFamily="34" charset="0"/>
                </a:defRPr>
              </a:lvl6pPr>
              <a:lvl7pPr marL="2971800" indent="-228600" defTabSz="4354513" eaLnBrk="0" fontAlgn="base" hangingPunct="0">
                <a:spcBef>
                  <a:spcPct val="0"/>
                </a:spcBef>
                <a:spcAft>
                  <a:spcPct val="0"/>
                </a:spcAft>
                <a:defRPr sz="4300">
                  <a:solidFill>
                    <a:schemeClr val="tx1"/>
                  </a:solidFill>
                  <a:latin typeface="Calibri" pitchFamily="34" charset="0"/>
                </a:defRPr>
              </a:lvl7pPr>
              <a:lvl8pPr marL="3429000" indent="-228600" defTabSz="4354513" eaLnBrk="0" fontAlgn="base" hangingPunct="0">
                <a:spcBef>
                  <a:spcPct val="0"/>
                </a:spcBef>
                <a:spcAft>
                  <a:spcPct val="0"/>
                </a:spcAft>
                <a:defRPr sz="4300">
                  <a:solidFill>
                    <a:schemeClr val="tx1"/>
                  </a:solidFill>
                  <a:latin typeface="Calibri" pitchFamily="34" charset="0"/>
                </a:defRPr>
              </a:lvl8pPr>
              <a:lvl9pPr marL="3886200" indent="-228600" defTabSz="435451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6400">
                <a:solidFill>
                  <a:srgbClr val="FFFFFF"/>
                </a:solidFill>
              </a:endParaRPr>
            </a:p>
          </p:txBody>
        </p:sp>
      </p:grpSp>
      <p:grpSp>
        <p:nvGrpSpPr>
          <p:cNvPr id="18436" name="Group 25"/>
          <p:cNvGrpSpPr>
            <a:grpSpLocks/>
          </p:cNvGrpSpPr>
          <p:nvPr/>
        </p:nvGrpSpPr>
        <p:grpSpPr bwMode="auto">
          <a:xfrm>
            <a:off x="238095" y="231776"/>
            <a:ext cx="3581325" cy="1401764"/>
            <a:chOff x="534987" y="1647866"/>
            <a:chExt cx="3510251" cy="1176337"/>
          </a:xfrm>
        </p:grpSpPr>
        <p:sp>
          <p:nvSpPr>
            <p:cNvPr id="27" name="Isosceles Triangle 44"/>
            <p:cNvSpPr/>
            <p:nvPr/>
          </p:nvSpPr>
          <p:spPr bwMode="auto">
            <a:xfrm rot="5400000" flipV="1">
              <a:off x="534544" y="2602838"/>
              <a:ext cx="226475" cy="216256"/>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sp>
          <p:nvSpPr>
            <p:cNvPr id="28" name="Pentagon 27"/>
            <p:cNvSpPr/>
            <p:nvPr/>
          </p:nvSpPr>
          <p:spPr bwMode="auto">
            <a:xfrm>
              <a:off x="534987" y="1647866"/>
              <a:ext cx="3505200" cy="955191"/>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18480" name="TextBox 13"/>
            <p:cNvSpPr txBox="1">
              <a:spLocks noChangeArrowheads="1"/>
            </p:cNvSpPr>
            <p:nvPr/>
          </p:nvSpPr>
          <p:spPr bwMode="auto">
            <a:xfrm>
              <a:off x="1300054" y="1653195"/>
              <a:ext cx="2745184" cy="8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r>
                <a:rPr lang="en-US" sz="6000">
                  <a:solidFill>
                    <a:schemeClr val="bg1"/>
                  </a:solidFill>
                  <a:latin typeface="Tahoma" pitchFamily="34" charset="0"/>
                  <a:cs typeface="Tahoma" pitchFamily="34" charset="0"/>
                </a:rPr>
                <a:t>Câu 39 </a:t>
              </a:r>
            </a:p>
          </p:txBody>
        </p:sp>
      </p:grpSp>
      <p:grpSp>
        <p:nvGrpSpPr>
          <p:cNvPr id="32845" name="Group 77"/>
          <p:cNvGrpSpPr>
            <a:grpSpLocks/>
          </p:cNvGrpSpPr>
          <p:nvPr/>
        </p:nvGrpSpPr>
        <p:grpSpPr bwMode="auto">
          <a:xfrm>
            <a:off x="376190" y="3429000"/>
            <a:ext cx="23626862" cy="1308100"/>
            <a:chOff x="236" y="2160"/>
            <a:chExt cx="14885" cy="824"/>
          </a:xfrm>
        </p:grpSpPr>
        <p:sp>
          <p:nvSpPr>
            <p:cNvPr id="51" name="Rectangle 50"/>
            <p:cNvSpPr/>
            <p:nvPr/>
          </p:nvSpPr>
          <p:spPr>
            <a:xfrm>
              <a:off x="4418" y="2183"/>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2" name="Oval 51"/>
            <p:cNvSpPr/>
            <p:nvPr/>
          </p:nvSpPr>
          <p:spPr>
            <a:xfrm>
              <a:off x="4052" y="2257"/>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B</a:t>
              </a:r>
              <a:endParaRPr lang="en-US" sz="6400" dirty="0"/>
            </a:p>
          </p:txBody>
        </p:sp>
        <p:sp>
          <p:nvSpPr>
            <p:cNvPr id="54" name="Rectangle 53"/>
            <p:cNvSpPr/>
            <p:nvPr/>
          </p:nvSpPr>
          <p:spPr>
            <a:xfrm>
              <a:off x="630" y="2183"/>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5" name="Oval 54"/>
            <p:cNvSpPr/>
            <p:nvPr/>
          </p:nvSpPr>
          <p:spPr>
            <a:xfrm>
              <a:off x="264" y="2257"/>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A</a:t>
              </a:r>
              <a:endParaRPr lang="en-US" sz="6400" dirty="0"/>
            </a:p>
          </p:txBody>
        </p:sp>
        <p:sp>
          <p:nvSpPr>
            <p:cNvPr id="57" name="Rectangle 56"/>
            <p:cNvSpPr/>
            <p:nvPr/>
          </p:nvSpPr>
          <p:spPr>
            <a:xfrm>
              <a:off x="8206" y="2183"/>
              <a:ext cx="3111"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8" name="Oval 57"/>
            <p:cNvSpPr/>
            <p:nvPr/>
          </p:nvSpPr>
          <p:spPr>
            <a:xfrm>
              <a:off x="7841" y="2257"/>
              <a:ext cx="685"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C</a:t>
              </a:r>
              <a:endParaRPr lang="en-US" sz="6400" dirty="0"/>
            </a:p>
          </p:txBody>
        </p:sp>
        <p:sp>
          <p:nvSpPr>
            <p:cNvPr id="60" name="Rectangle 59"/>
            <p:cNvSpPr/>
            <p:nvPr/>
          </p:nvSpPr>
          <p:spPr>
            <a:xfrm>
              <a:off x="11995" y="2183"/>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61" name="Oval 60"/>
            <p:cNvSpPr/>
            <p:nvPr/>
          </p:nvSpPr>
          <p:spPr>
            <a:xfrm>
              <a:off x="11628" y="2257"/>
              <a:ext cx="687"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D</a:t>
              </a:r>
              <a:endParaRPr lang="en-US" sz="6400" dirty="0"/>
            </a:p>
          </p:txBody>
        </p:sp>
        <p:graphicFrame>
          <p:nvGraphicFramePr>
            <p:cNvPr id="18470" name="Object 50"/>
            <p:cNvGraphicFramePr>
              <a:graphicFrameLocks noChangeAspect="1"/>
            </p:cNvGraphicFramePr>
            <p:nvPr/>
          </p:nvGraphicFramePr>
          <p:xfrm>
            <a:off x="1105" y="2282"/>
            <a:ext cx="2248" cy="568"/>
          </p:xfrm>
          <a:graphic>
            <a:graphicData uri="http://schemas.openxmlformats.org/presentationml/2006/ole">
              <mc:AlternateContent xmlns:mc="http://schemas.openxmlformats.org/markup-compatibility/2006">
                <mc:Choice xmlns:v="urn:schemas-microsoft-com:vml" Requires="v">
                  <p:oleObj spid="_x0000_s7238" name="Equation" r:id="rId6" imgW="3568700" imgH="901700" progId="Equation.DSMT4">
                    <p:embed/>
                  </p:oleObj>
                </mc:Choice>
                <mc:Fallback>
                  <p:oleObj name="Equation" r:id="rId6" imgW="3568700" imgH="901700" progId="Equation.DSMT4">
                    <p:embed/>
                    <p:pic>
                      <p:nvPicPr>
                        <p:cNvPr id="18470" name="Object 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5" y="2282"/>
                          <a:ext cx="2248" cy="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71" name="Object 61"/>
            <p:cNvGraphicFramePr>
              <a:graphicFrameLocks noChangeAspect="1"/>
            </p:cNvGraphicFramePr>
            <p:nvPr/>
          </p:nvGraphicFramePr>
          <p:xfrm>
            <a:off x="5001" y="2160"/>
            <a:ext cx="1960" cy="824"/>
          </p:xfrm>
          <a:graphic>
            <a:graphicData uri="http://schemas.openxmlformats.org/presentationml/2006/ole">
              <mc:AlternateContent xmlns:mc="http://schemas.openxmlformats.org/markup-compatibility/2006">
                <mc:Choice xmlns:v="urn:schemas-microsoft-com:vml" Requires="v">
                  <p:oleObj spid="_x0000_s7239" name="Equation" r:id="rId8" imgW="3111500" imgH="1308100" progId="Equation.DSMT4">
                    <p:embed/>
                  </p:oleObj>
                </mc:Choice>
                <mc:Fallback>
                  <p:oleObj name="Equation" r:id="rId8" imgW="3111500" imgH="1308100" progId="Equation.DSMT4">
                    <p:embed/>
                    <p:pic>
                      <p:nvPicPr>
                        <p:cNvPr id="18471" name="Object 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1" y="2160"/>
                          <a:ext cx="1960" cy="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72" name="Object 62"/>
            <p:cNvGraphicFramePr>
              <a:graphicFrameLocks noChangeAspect="1"/>
            </p:cNvGraphicFramePr>
            <p:nvPr/>
          </p:nvGraphicFramePr>
          <p:xfrm>
            <a:off x="8897" y="2304"/>
            <a:ext cx="1864" cy="568"/>
          </p:xfrm>
          <a:graphic>
            <a:graphicData uri="http://schemas.openxmlformats.org/presentationml/2006/ole">
              <mc:AlternateContent xmlns:mc="http://schemas.openxmlformats.org/markup-compatibility/2006">
                <mc:Choice xmlns:v="urn:schemas-microsoft-com:vml" Requires="v">
                  <p:oleObj spid="_x0000_s7240" name="Equation" r:id="rId10" imgW="2959100" imgH="901700" progId="Equation.DSMT4">
                    <p:embed/>
                  </p:oleObj>
                </mc:Choice>
                <mc:Fallback>
                  <p:oleObj name="Equation" r:id="rId10" imgW="2959100" imgH="901700" progId="Equation.DSMT4">
                    <p:embed/>
                    <p:pic>
                      <p:nvPicPr>
                        <p:cNvPr id="18472" name="Object 6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97" y="2304"/>
                          <a:ext cx="1864" cy="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73" name="Object 63"/>
            <p:cNvGraphicFramePr>
              <a:graphicFrameLocks noChangeAspect="1"/>
            </p:cNvGraphicFramePr>
            <p:nvPr/>
          </p:nvGraphicFramePr>
          <p:xfrm>
            <a:off x="12525" y="2304"/>
            <a:ext cx="2128" cy="568"/>
          </p:xfrm>
          <a:graphic>
            <a:graphicData uri="http://schemas.openxmlformats.org/presentationml/2006/ole">
              <mc:AlternateContent xmlns:mc="http://schemas.openxmlformats.org/markup-compatibility/2006">
                <mc:Choice xmlns:v="urn:schemas-microsoft-com:vml" Requires="v">
                  <p:oleObj spid="_x0000_s7241" name="Equation" r:id="rId12" imgW="3378200" imgH="901700" progId="Equation.DSMT4">
                    <p:embed/>
                  </p:oleObj>
                </mc:Choice>
                <mc:Fallback>
                  <p:oleObj name="Equation" r:id="rId12" imgW="3378200" imgH="901700" progId="Equation.DSMT4">
                    <p:embed/>
                    <p:pic>
                      <p:nvPicPr>
                        <p:cNvPr id="18473" name="Object 6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525" y="2304"/>
                          <a:ext cx="2128" cy="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7" name="Oval 66"/>
          <p:cNvSpPr/>
          <p:nvPr/>
        </p:nvSpPr>
        <p:spPr>
          <a:xfrm>
            <a:off x="12440703" y="3613680"/>
            <a:ext cx="108853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fontAlgn="base">
              <a:spcBef>
                <a:spcPct val="0"/>
              </a:spcBef>
              <a:spcAft>
                <a:spcPct val="0"/>
              </a:spcAft>
              <a:defRPr sz="4300">
                <a:solidFill>
                  <a:schemeClr val="tx1"/>
                </a:solidFill>
                <a:latin typeface="Calibri" pitchFamily="34" charset="0"/>
              </a:defRPr>
            </a:lvl6pPr>
            <a:lvl7pPr marL="2971800" indent="-228600" defTabSz="2176463" fontAlgn="base">
              <a:spcBef>
                <a:spcPct val="0"/>
              </a:spcBef>
              <a:spcAft>
                <a:spcPct val="0"/>
              </a:spcAft>
              <a:defRPr sz="4300">
                <a:solidFill>
                  <a:schemeClr val="tx1"/>
                </a:solidFill>
                <a:latin typeface="Calibri" pitchFamily="34" charset="0"/>
              </a:defRPr>
            </a:lvl7pPr>
            <a:lvl8pPr marL="3429000" indent="-228600" defTabSz="2176463" fontAlgn="base">
              <a:spcBef>
                <a:spcPct val="0"/>
              </a:spcBef>
              <a:spcAft>
                <a:spcPct val="0"/>
              </a:spcAft>
              <a:defRPr sz="4300">
                <a:solidFill>
                  <a:schemeClr val="tx1"/>
                </a:solidFill>
                <a:latin typeface="Calibri" pitchFamily="34" charset="0"/>
              </a:defRPr>
            </a:lvl8pPr>
            <a:lvl9pPr marL="3886200" indent="-228600" defTabSz="2176463" fontAlgn="base">
              <a:spcBef>
                <a:spcPct val="0"/>
              </a:spcBef>
              <a:spcAft>
                <a:spcPct val="0"/>
              </a:spcAft>
              <a:defRPr sz="4300">
                <a:solidFill>
                  <a:schemeClr val="tx1"/>
                </a:solidFill>
                <a:latin typeface="Calibri" pitchFamily="34" charset="0"/>
              </a:defRPr>
            </a:lvl9pPr>
          </a:lstStyle>
          <a:p>
            <a:pPr algn="ctr" eaLnBrk="1" hangingPunct="1">
              <a:defRPr/>
            </a:pPr>
            <a:r>
              <a:rPr lang="en-US" sz="6400" b="1" dirty="0">
                <a:solidFill>
                  <a:srgbClr val="FFFFFF"/>
                </a:solidFill>
                <a:latin typeface="Tahoma" pitchFamily="34" charset="0"/>
                <a:cs typeface="Tahoma" pitchFamily="34" charset="0"/>
              </a:rPr>
              <a:t>C</a:t>
            </a:r>
            <a:endParaRPr lang="en-US" sz="6400" dirty="0">
              <a:solidFill>
                <a:srgbClr val="FFFFFF"/>
              </a:solidFill>
            </a:endParaRPr>
          </a:p>
        </p:txBody>
      </p:sp>
      <mc:AlternateContent xmlns:mc="http://schemas.openxmlformats.org/markup-compatibility/2006" xmlns:a14="http://schemas.microsoft.com/office/drawing/2010/main">
        <mc:Choice Requires="a14">
          <p:sp>
            <p:nvSpPr>
              <p:cNvPr id="3" name="Rectangle 2"/>
              <p:cNvSpPr/>
              <p:nvPr/>
            </p:nvSpPr>
            <p:spPr>
              <a:xfrm>
                <a:off x="497617" y="363361"/>
                <a:ext cx="17467371" cy="2677656"/>
              </a:xfrm>
              <a:prstGeom prst="rect">
                <a:avLst/>
              </a:prstGeom>
            </p:spPr>
            <p:txBody>
              <a:bodyPr wrap="square">
                <a:spAutoFit/>
              </a:bodyPr>
              <a:lstStyle/>
              <a:p>
                <a:r>
                  <a:rPr lang="nl-NL" sz="5600" dirty="0">
                    <a:latin typeface="Times New Roman" panose="02020603050405020304" pitchFamily="18" charset="0"/>
                    <a:ea typeface="Times New Roman" panose="02020603050405020304" pitchFamily="18" charset="0"/>
                  </a:rPr>
                  <a:t>                   Biết hai hàm số </a:t>
                </a:r>
                <a14:m>
                  <m:oMath xmlns:m="http://schemas.openxmlformats.org/officeDocument/2006/math">
                    <m:r>
                      <a:rPr lang="nl-NL" sz="5600" i="1">
                        <a:latin typeface="Cambria Math" panose="02040503050406030204" pitchFamily="18" charset="0"/>
                        <a:ea typeface="Times New Roman" panose="02020603050405020304" pitchFamily="18" charset="0"/>
                        <a:cs typeface="Times New Roman" panose="02020603050405020304" pitchFamily="18" charset="0"/>
                      </a:rPr>
                      <m:t>𝑦</m:t>
                    </m:r>
                    <m:r>
                      <a:rPr lang="nl-NL" sz="56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r>
                          <a:rPr lang="nl-NL" sz="5600" i="1">
                            <a:latin typeface="Cambria Math" panose="02040503050406030204" pitchFamily="18" charset="0"/>
                            <a:ea typeface="Times New Roman" panose="02020603050405020304" pitchFamily="18" charset="0"/>
                            <a:cs typeface="Times New Roman" panose="02020603050405020304" pitchFamily="18" charset="0"/>
                          </a:rPr>
                          <m:t>𝑎</m:t>
                        </m:r>
                      </m:e>
                      <m:sup>
                        <m:r>
                          <a:rPr lang="nl-NL" sz="5600" i="1">
                            <a:latin typeface="Cambria Math" panose="02040503050406030204" pitchFamily="18" charset="0"/>
                            <a:ea typeface="Times New Roman" panose="02020603050405020304" pitchFamily="18" charset="0"/>
                            <a:cs typeface="Times New Roman" panose="02020603050405020304" pitchFamily="18" charset="0"/>
                          </a:rPr>
                          <m:t>𝑥</m:t>
                        </m:r>
                      </m:sup>
                    </m:sSup>
                  </m:oMath>
                </a14:m>
                <a:r>
                  <a:rPr lang="nl-NL" sz="5600" dirty="0">
                    <a:latin typeface="Times New Roman" panose="02020603050405020304" pitchFamily="18" charset="0"/>
                    <a:ea typeface="Times New Roman" panose="02020603050405020304" pitchFamily="18" charset="0"/>
                  </a:rPr>
                  <a:t>, </a:t>
                </a:r>
                <a14:m>
                  <m:oMath xmlns:m="http://schemas.openxmlformats.org/officeDocument/2006/math">
                    <m:r>
                      <a:rPr lang="nl-NL" sz="5600" i="1">
                        <a:latin typeface="Cambria Math" panose="02040503050406030204" pitchFamily="18" charset="0"/>
                        <a:ea typeface="Times New Roman" panose="02020603050405020304" pitchFamily="18" charset="0"/>
                        <a:cs typeface="Times New Roman" panose="02020603050405020304" pitchFamily="18" charset="0"/>
                      </a:rPr>
                      <m:t>𝑦</m:t>
                    </m:r>
                    <m:r>
                      <a:rPr lang="nl-NL" sz="5600" i="1">
                        <a:latin typeface="Cambria Math" panose="02040503050406030204" pitchFamily="18" charset="0"/>
                        <a:ea typeface="Times New Roman" panose="02020603050405020304" pitchFamily="18" charset="0"/>
                        <a:cs typeface="Times New Roman" panose="02020603050405020304" pitchFamily="18" charset="0"/>
                      </a:rPr>
                      <m:t>=</m:t>
                    </m:r>
                    <m:r>
                      <a:rPr lang="nl-NL" sz="5600"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dPr>
                      <m:e>
                        <m:r>
                          <a:rPr lang="nl-NL" sz="5600" i="1">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nl-NL" sz="5600" dirty="0">
                    <a:latin typeface="Times New Roman" panose="02020603050405020304" pitchFamily="18" charset="0"/>
                    <a:ea typeface="Times New Roman" panose="02020603050405020304" pitchFamily="18" charset="0"/>
                  </a:rPr>
                  <a:t> có đồ thị như hình vẽ đồng thời đồ thị của hai hàm số này đối xứng </a:t>
                </a:r>
                <a:r>
                  <a:rPr lang="nl-NL" sz="5600">
                    <a:latin typeface="Times New Roman" panose="02020603050405020304" pitchFamily="18" charset="0"/>
                    <a:ea typeface="Times New Roman" panose="02020603050405020304" pitchFamily="18" charset="0"/>
                  </a:rPr>
                  <a:t>nhau </a:t>
                </a:r>
              </a:p>
              <a:p>
                <a:r>
                  <a:rPr lang="nl-NL" sz="5600">
                    <a:latin typeface="Times New Roman" panose="02020603050405020304" pitchFamily="18" charset="0"/>
                    <a:ea typeface="Times New Roman" panose="02020603050405020304" pitchFamily="18" charset="0"/>
                  </a:rPr>
                  <a:t>qua </a:t>
                </a:r>
                <a:r>
                  <a:rPr lang="nl-NL" sz="5600" dirty="0">
                    <a:latin typeface="Times New Roman" panose="02020603050405020304" pitchFamily="18" charset="0"/>
                    <a:ea typeface="Times New Roman" panose="02020603050405020304" pitchFamily="18" charset="0"/>
                  </a:rPr>
                  <a:t>đường thẳng </a:t>
                </a:r>
                <a14:m>
                  <m:oMath xmlns:m="http://schemas.openxmlformats.org/officeDocument/2006/math">
                    <m:r>
                      <a:rPr lang="nl-NL" sz="5600" i="1">
                        <a:latin typeface="Cambria Math" panose="02040503050406030204" pitchFamily="18" charset="0"/>
                        <a:ea typeface="Times New Roman" panose="02020603050405020304" pitchFamily="18" charset="0"/>
                        <a:cs typeface="Times New Roman" panose="02020603050405020304" pitchFamily="18" charset="0"/>
                      </a:rPr>
                      <m:t>𝑦</m:t>
                    </m:r>
                    <m:r>
                      <a:rPr lang="nl-NL" sz="5600" i="1">
                        <a:latin typeface="Cambria Math" panose="02040503050406030204" pitchFamily="18" charset="0"/>
                        <a:ea typeface="Times New Roman" panose="02020603050405020304" pitchFamily="18" charset="0"/>
                        <a:cs typeface="Times New Roman" panose="02020603050405020304" pitchFamily="18" charset="0"/>
                      </a:rPr>
                      <m:t>=−</m:t>
                    </m:r>
                    <m:r>
                      <a:rPr lang="nl-NL" sz="5600" i="1">
                        <a:latin typeface="Cambria Math" panose="02040503050406030204" pitchFamily="18" charset="0"/>
                        <a:ea typeface="Times New Roman" panose="02020603050405020304" pitchFamily="18" charset="0"/>
                        <a:cs typeface="Times New Roman" panose="02020603050405020304" pitchFamily="18" charset="0"/>
                      </a:rPr>
                      <m:t>𝑥</m:t>
                    </m:r>
                  </m:oMath>
                </a14:m>
                <a:r>
                  <a:rPr lang="nl-NL" sz="5600" dirty="0">
                    <a:latin typeface="Times New Roman" panose="02020603050405020304" pitchFamily="18" charset="0"/>
                    <a:ea typeface="Times New Roman" panose="02020603050405020304" pitchFamily="18" charset="0"/>
                  </a:rPr>
                  <a:t>. Tính </a:t>
                </a:r>
                <a14:m>
                  <m:oMath xmlns:m="http://schemas.openxmlformats.org/officeDocument/2006/math">
                    <m:r>
                      <a:rPr lang="nl-NL" sz="5600"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dPr>
                      <m:e>
                        <m:r>
                          <a:rPr lang="nl-NL" sz="5600" i="1">
                            <a:latin typeface="Cambria Math" panose="02040503050406030204" pitchFamily="18" charset="0"/>
                            <a:ea typeface="Times New Roman" panose="02020603050405020304" pitchFamily="18" charset="0"/>
                          </a:rPr>
                          <m:t>−</m:t>
                        </m:r>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r>
                              <a:rPr lang="nl-NL" sz="5600" i="1">
                                <a:latin typeface="Cambria Math" panose="02040503050406030204" pitchFamily="18" charset="0"/>
                                <a:ea typeface="Times New Roman" panose="02020603050405020304" pitchFamily="18" charset="0"/>
                                <a:cs typeface="Times New Roman" panose="02020603050405020304" pitchFamily="18" charset="0"/>
                              </a:rPr>
                              <m:t>𝑎</m:t>
                            </m:r>
                          </m:e>
                          <m:sup>
                            <m:r>
                              <a:rPr lang="nl-NL" sz="5600" i="1">
                                <a:latin typeface="Cambria Math" panose="02040503050406030204" pitchFamily="18" charset="0"/>
                                <a:ea typeface="Times New Roman" panose="02020603050405020304" pitchFamily="18" charset="0"/>
                                <a:cs typeface="Times New Roman" panose="02020603050405020304" pitchFamily="18" charset="0"/>
                              </a:rPr>
                              <m:t>3</m:t>
                            </m:r>
                          </m:sup>
                        </m:sSup>
                      </m:e>
                    </m:d>
                  </m:oMath>
                </a14:m>
                <a:r>
                  <a:rPr lang="en-US" sz="5600" dirty="0">
                    <a:latin typeface="Times New Roman" panose="02020603050405020304" pitchFamily="18" charset="0"/>
                    <a:ea typeface="Times New Roman" panose="02020603050405020304" pitchFamily="18"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497617" y="363361"/>
                <a:ext cx="17467371" cy="2677656"/>
              </a:xfrm>
              <a:prstGeom prst="rect">
                <a:avLst/>
              </a:prstGeom>
              <a:blipFill>
                <a:blip r:embed="rId14"/>
                <a:stretch>
                  <a:fillRect l="-1955" t="-6378" r="-2164" b="-13440"/>
                </a:stretch>
              </a:blipFill>
            </p:spPr>
            <p:txBody>
              <a:bodyPr/>
              <a:lstStyle/>
              <a:p>
                <a:r>
                  <a:rPr lang="en-US">
                    <a:noFill/>
                  </a:rPr>
                  <a:t> </a:t>
                </a:r>
              </a:p>
            </p:txBody>
          </p:sp>
        </mc:Fallback>
      </mc:AlternateContent>
      <p:pic>
        <p:nvPicPr>
          <p:cNvPr id="921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076188" y="198634"/>
            <a:ext cx="5813370" cy="333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4774969" y="5598217"/>
                <a:ext cx="18468838" cy="954107"/>
              </a:xfrm>
              <a:prstGeom prst="rect">
                <a:avLst/>
              </a:prstGeom>
            </p:spPr>
            <p:txBody>
              <a:bodyPr wrap="none">
                <a:spAutoFit/>
              </a:bodyPr>
              <a:lstStyle/>
              <a:p>
                <a:r>
                  <a:rPr lang="en-US" sz="5600" dirty="0"/>
                  <a:t> </a:t>
                </a:r>
                <a:r>
                  <a:rPr lang="pt-BR" sz="5600" dirty="0">
                    <a:solidFill>
                      <a:prstClr val="black"/>
                    </a:solidFill>
                    <a:latin typeface="Times New Roman" panose="02020603050405020304" pitchFamily="18" charset="0"/>
                    <a:ea typeface="Times New Roman" panose="02020603050405020304" pitchFamily="18" charset="0"/>
                  </a:rPr>
                  <a:t>Vì đồ thị hàm số </a:t>
                </a:r>
                <a14:m>
                  <m:oMath xmlns:m="http://schemas.openxmlformats.org/officeDocument/2006/math">
                    <m:r>
                      <a:rPr lang="pt-BR" sz="5600" i="1">
                        <a:solidFill>
                          <a:prstClr val="black"/>
                        </a:solidFill>
                        <a:latin typeface="Cambria Math" panose="02040503050406030204" pitchFamily="18" charset="0"/>
                        <a:ea typeface="Times New Roman" panose="02020603050405020304" pitchFamily="18" charset="0"/>
                      </a:rPr>
                      <m:t>𝑦</m:t>
                    </m:r>
                    <m:r>
                      <a:rPr lang="pt-BR" sz="5600" i="1">
                        <a:solidFill>
                          <a:prstClr val="black"/>
                        </a:solidFill>
                        <a:latin typeface="Cambria Math" panose="02040503050406030204" pitchFamily="18" charset="0"/>
                        <a:ea typeface="Times New Roman" panose="02020603050405020304" pitchFamily="18" charset="0"/>
                      </a:rPr>
                      <m:t>=</m:t>
                    </m:r>
                    <m:r>
                      <a:rPr lang="pt-BR" sz="5600" i="1">
                        <a:solidFill>
                          <a:prstClr val="black"/>
                        </a:solidFill>
                        <a:latin typeface="Cambria Math" panose="02040503050406030204" pitchFamily="18" charset="0"/>
                        <a:ea typeface="Times New Roman" panose="02020603050405020304" pitchFamily="18" charset="0"/>
                      </a:rPr>
                      <m:t>𝑓</m:t>
                    </m:r>
                    <m:d>
                      <m:dPr>
                        <m:ctrlPr>
                          <a:rPr lang="en-US" sz="5600" i="1">
                            <a:solidFill>
                              <a:prstClr val="black"/>
                            </a:solidFill>
                            <a:latin typeface="Cambria Math" panose="02040503050406030204" pitchFamily="18" charset="0"/>
                            <a:ea typeface="Times New Roman" panose="02020603050405020304" pitchFamily="18" charset="0"/>
                          </a:rPr>
                        </m:ctrlPr>
                      </m:dPr>
                      <m:e>
                        <m:r>
                          <a:rPr lang="pt-BR" sz="5600" i="1">
                            <a:solidFill>
                              <a:prstClr val="black"/>
                            </a:solidFill>
                            <a:latin typeface="Cambria Math" panose="02040503050406030204" pitchFamily="18" charset="0"/>
                            <a:ea typeface="Times New Roman" panose="02020603050405020304" pitchFamily="18" charset="0"/>
                          </a:rPr>
                          <m:t>𝑥</m:t>
                        </m:r>
                      </m:e>
                    </m:d>
                  </m:oMath>
                </a14:m>
                <a:r>
                  <a:rPr lang="pt-BR" sz="5600" dirty="0">
                    <a:solidFill>
                      <a:prstClr val="black"/>
                    </a:solidFill>
                    <a:latin typeface="Times New Roman" panose="02020603050405020304" pitchFamily="18" charset="0"/>
                    <a:ea typeface="Times New Roman" panose="02020603050405020304" pitchFamily="18" charset="0"/>
                  </a:rPr>
                  <a:t> đối xứng với đồ thị hàm số </a:t>
                </a:r>
                <a14:m>
                  <m:oMath xmlns:m="http://schemas.openxmlformats.org/officeDocument/2006/math">
                    <m:r>
                      <a:rPr lang="pt-BR" sz="5600" i="1">
                        <a:solidFill>
                          <a:prstClr val="black"/>
                        </a:solidFill>
                        <a:latin typeface="Cambria Math" panose="02040503050406030204" pitchFamily="18" charset="0"/>
                        <a:ea typeface="Times New Roman" panose="02020603050405020304" pitchFamily="18" charset="0"/>
                      </a:rPr>
                      <m:t>𝑦</m:t>
                    </m:r>
                    <m:r>
                      <a:rPr lang="pt-BR"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pt-BR" sz="5600" i="1">
                            <a:solidFill>
                              <a:prstClr val="black"/>
                            </a:solidFill>
                            <a:latin typeface="Cambria Math" panose="02040503050406030204" pitchFamily="18" charset="0"/>
                            <a:ea typeface="Times New Roman" panose="02020603050405020304" pitchFamily="18" charset="0"/>
                          </a:rPr>
                          <m:t>𝑎</m:t>
                        </m:r>
                      </m:e>
                      <m:sup>
                        <m:r>
                          <a:rPr lang="pt-BR" sz="5600" i="1">
                            <a:solidFill>
                              <a:prstClr val="black"/>
                            </a:solidFill>
                            <a:latin typeface="Cambria Math" panose="02040503050406030204" pitchFamily="18" charset="0"/>
                            <a:ea typeface="Times New Roman" panose="02020603050405020304" pitchFamily="18" charset="0"/>
                          </a:rPr>
                          <m:t>𝑥</m:t>
                        </m:r>
                      </m:sup>
                    </m:sSup>
                    <m:r>
                      <a:rPr lang="pt-BR" sz="5600" i="1">
                        <a:solidFill>
                          <a:prstClr val="black"/>
                        </a:solidFill>
                        <a:latin typeface="Cambria Math" panose="02040503050406030204" pitchFamily="18" charset="0"/>
                        <a:ea typeface="Times New Roman" panose="02020603050405020304" pitchFamily="18" charset="0"/>
                      </a:rPr>
                      <m:t>,</m:t>
                    </m:r>
                  </m:oMath>
                </a14:m>
                <a:endParaRPr lang="en-US" sz="5600" dirty="0"/>
              </a:p>
            </p:txBody>
          </p:sp>
        </mc:Choice>
        <mc:Fallback xmlns="">
          <p:sp>
            <p:nvSpPr>
              <p:cNvPr id="4" name="Rectangle 3"/>
              <p:cNvSpPr>
                <a:spLocks noRot="1" noChangeAspect="1" noMove="1" noResize="1" noEditPoints="1" noAdjustHandles="1" noChangeArrowheads="1" noChangeShapeType="1" noTextEdit="1"/>
              </p:cNvSpPr>
              <p:nvPr/>
            </p:nvSpPr>
            <p:spPr>
              <a:xfrm>
                <a:off x="4774969" y="5598217"/>
                <a:ext cx="18468838" cy="954107"/>
              </a:xfrm>
              <a:prstGeom prst="rect">
                <a:avLst/>
              </a:prstGeom>
              <a:blipFill>
                <a:blip r:embed="rId16"/>
                <a:stretch>
                  <a:fillRect l="-957" t="-19745" b="-369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080482" y="6410981"/>
                <a:ext cx="11356955" cy="954107"/>
              </a:xfrm>
              <a:prstGeom prst="rect">
                <a:avLst/>
              </a:prstGeom>
            </p:spPr>
            <p:txBody>
              <a:bodyPr wrap="none">
                <a:spAutoFit/>
              </a:bodyPr>
              <a:lstStyle/>
              <a:p>
                <a14:m>
                  <m:oMath xmlns:m="http://schemas.openxmlformats.org/officeDocument/2006/math">
                    <m:d>
                      <m:dPr>
                        <m:ctrlPr>
                          <a:rPr lang="en-US" sz="5600" i="1">
                            <a:solidFill>
                              <a:prstClr val="black"/>
                            </a:solidFill>
                            <a:latin typeface="Cambria Math" panose="02040503050406030204" pitchFamily="18" charset="0"/>
                            <a:ea typeface="Times New Roman" panose="02020603050405020304" pitchFamily="18" charset="0"/>
                          </a:rPr>
                        </m:ctrlPr>
                      </m:dPr>
                      <m:e>
                        <m:r>
                          <a:rPr lang="pt-BR" sz="5600" i="1">
                            <a:solidFill>
                              <a:prstClr val="black"/>
                            </a:solidFill>
                            <a:latin typeface="Cambria Math" panose="02040503050406030204" pitchFamily="18" charset="0"/>
                            <a:ea typeface="Times New Roman" panose="02020603050405020304" pitchFamily="18" charset="0"/>
                          </a:rPr>
                          <m:t>0&lt;</m:t>
                        </m:r>
                        <m:r>
                          <a:rPr lang="pt-BR" sz="5600" i="1">
                            <a:solidFill>
                              <a:prstClr val="black"/>
                            </a:solidFill>
                            <a:latin typeface="Cambria Math" panose="02040503050406030204" pitchFamily="18" charset="0"/>
                            <a:ea typeface="Times New Roman" panose="02020603050405020304" pitchFamily="18" charset="0"/>
                          </a:rPr>
                          <m:t>𝑎</m:t>
                        </m:r>
                        <m:r>
                          <a:rPr lang="pt-BR" sz="5600" i="1">
                            <a:solidFill>
                              <a:prstClr val="black"/>
                            </a:solidFill>
                            <a:latin typeface="Cambria Math" panose="02040503050406030204" pitchFamily="18" charset="0"/>
                            <a:ea typeface="Times New Roman" panose="02020603050405020304" pitchFamily="18" charset="0"/>
                          </a:rPr>
                          <m:t>&lt;1</m:t>
                        </m:r>
                      </m:e>
                    </m:d>
                  </m:oMath>
                </a14:m>
                <a:r>
                  <a:rPr lang="pt-BR" sz="5600" dirty="0">
                    <a:solidFill>
                      <a:prstClr val="black"/>
                    </a:solidFill>
                    <a:latin typeface="Times New Roman" panose="02020603050405020304" pitchFamily="18" charset="0"/>
                    <a:ea typeface="Times New Roman" panose="02020603050405020304" pitchFamily="18" charset="0"/>
                  </a:rPr>
                  <a:t>qua đường thẳng </a:t>
                </a:r>
                <a14:m>
                  <m:oMath xmlns:m="http://schemas.openxmlformats.org/officeDocument/2006/math">
                    <m:r>
                      <a:rPr lang="pt-BR" sz="5600" i="1">
                        <a:solidFill>
                          <a:prstClr val="black"/>
                        </a:solidFill>
                        <a:latin typeface="Cambria Math" panose="02040503050406030204" pitchFamily="18" charset="0"/>
                        <a:ea typeface="Times New Roman" panose="02020603050405020304" pitchFamily="18" charset="0"/>
                      </a:rPr>
                      <m:t>𝑦</m:t>
                    </m:r>
                    <m:r>
                      <a:rPr lang="pt-BR" sz="5600" i="1">
                        <a:solidFill>
                          <a:prstClr val="black"/>
                        </a:solidFill>
                        <a:latin typeface="Cambria Math" panose="02040503050406030204" pitchFamily="18" charset="0"/>
                        <a:ea typeface="Times New Roman" panose="02020603050405020304" pitchFamily="18" charset="0"/>
                      </a:rPr>
                      <m:t>=−</m:t>
                    </m:r>
                    <m:r>
                      <a:rPr lang="pt-BR" sz="5600" i="1">
                        <a:solidFill>
                          <a:prstClr val="black"/>
                        </a:solidFill>
                        <a:latin typeface="Cambria Math" panose="02040503050406030204" pitchFamily="18" charset="0"/>
                        <a:ea typeface="Times New Roman" panose="02020603050405020304" pitchFamily="18" charset="0"/>
                      </a:rPr>
                      <m:t>𝑥</m:t>
                    </m:r>
                  </m:oMath>
                </a14:m>
                <a:r>
                  <a:rPr lang="pt-BR" sz="5600" dirty="0">
                    <a:solidFill>
                      <a:prstClr val="black"/>
                    </a:solidFill>
                    <a:latin typeface="Times New Roman" panose="02020603050405020304" pitchFamily="18" charset="0"/>
                    <a:ea typeface="Times New Roman" panose="02020603050405020304" pitchFamily="18" charset="0"/>
                  </a:rPr>
                  <a:t>.</a:t>
                </a:r>
                <a:endParaRPr lang="en-US" sz="5600" dirty="0"/>
              </a:p>
            </p:txBody>
          </p:sp>
        </mc:Choice>
        <mc:Fallback xmlns="">
          <p:sp>
            <p:nvSpPr>
              <p:cNvPr id="6" name="Rectangle 5"/>
              <p:cNvSpPr>
                <a:spLocks noRot="1" noChangeAspect="1" noMove="1" noResize="1" noEditPoints="1" noAdjustHandles="1" noChangeArrowheads="1" noChangeShapeType="1" noTextEdit="1"/>
              </p:cNvSpPr>
              <p:nvPr/>
            </p:nvSpPr>
            <p:spPr>
              <a:xfrm>
                <a:off x="5080482" y="6410981"/>
                <a:ext cx="11356955" cy="954107"/>
              </a:xfrm>
              <a:prstGeom prst="rect">
                <a:avLst/>
              </a:prstGeom>
              <a:blipFill>
                <a:blip r:embed="rId17"/>
                <a:stretch>
                  <a:fillRect t="-19872" r="-2040" b="-378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96322" y="7274539"/>
                <a:ext cx="13741647" cy="1003993"/>
              </a:xfrm>
              <a:prstGeom prst="rect">
                <a:avLst/>
              </a:prstGeom>
            </p:spPr>
            <p:txBody>
              <a:bodyPr wrap="none">
                <a:spAutoFit/>
              </a:bodyPr>
              <a:lstStyle/>
              <a:p>
                <a:pPr marL="914400">
                  <a:lnSpc>
                    <a:spcPct val="115000"/>
                  </a:lnSpc>
                </a:pPr>
                <a:r>
                  <a:rPr lang="pt-BR" sz="5600" dirty="0">
                    <a:solidFill>
                      <a:prstClr val="black"/>
                    </a:solidFill>
                    <a:latin typeface="Times New Roman" panose="02020603050405020304" pitchFamily="18" charset="0"/>
                    <a:ea typeface="Times New Roman" panose="02020603050405020304" pitchFamily="18" charset="0"/>
                  </a:rPr>
                  <a:t>Nên ta có hàm số </a:t>
                </a:r>
                <a14:m>
                  <m:oMath xmlns:m="http://schemas.openxmlformats.org/officeDocument/2006/math">
                    <m:r>
                      <a:rPr lang="pt-BR" sz="5600" i="1">
                        <a:solidFill>
                          <a:prstClr val="black"/>
                        </a:solidFill>
                        <a:latin typeface="Cambria Math" panose="02040503050406030204" pitchFamily="18" charset="0"/>
                        <a:ea typeface="Times New Roman" panose="02020603050405020304" pitchFamily="18" charset="0"/>
                      </a:rPr>
                      <m:t>𝑦</m:t>
                    </m:r>
                    <m:r>
                      <a:rPr lang="pt-BR" sz="5600" i="1">
                        <a:solidFill>
                          <a:prstClr val="black"/>
                        </a:solidFill>
                        <a:latin typeface="Cambria Math" panose="02040503050406030204" pitchFamily="18" charset="0"/>
                        <a:ea typeface="Times New Roman" panose="02020603050405020304" pitchFamily="18" charset="0"/>
                      </a:rPr>
                      <m:t>=</m:t>
                    </m:r>
                    <m:r>
                      <a:rPr lang="pt-BR" sz="5600" i="1">
                        <a:solidFill>
                          <a:prstClr val="black"/>
                        </a:solidFill>
                        <a:latin typeface="Cambria Math" panose="02040503050406030204" pitchFamily="18" charset="0"/>
                        <a:ea typeface="Times New Roman" panose="02020603050405020304" pitchFamily="18" charset="0"/>
                      </a:rPr>
                      <m:t>𝑓</m:t>
                    </m:r>
                    <m:d>
                      <m:dPr>
                        <m:ctrlPr>
                          <a:rPr lang="en-US" sz="5600" i="1">
                            <a:solidFill>
                              <a:prstClr val="black"/>
                            </a:solidFill>
                            <a:latin typeface="Cambria Math" panose="02040503050406030204" pitchFamily="18" charset="0"/>
                            <a:ea typeface="Times New Roman" panose="02020603050405020304" pitchFamily="18" charset="0"/>
                          </a:rPr>
                        </m:ctrlPr>
                      </m:dPr>
                      <m:e>
                        <m:r>
                          <a:rPr lang="pt-BR" sz="5600" i="1">
                            <a:solidFill>
                              <a:prstClr val="black"/>
                            </a:solidFill>
                            <a:latin typeface="Cambria Math" panose="02040503050406030204" pitchFamily="18" charset="0"/>
                            <a:ea typeface="Times New Roman" panose="02020603050405020304" pitchFamily="18" charset="0"/>
                          </a:rPr>
                          <m:t>𝑥</m:t>
                        </m:r>
                      </m:e>
                    </m:d>
                    <m:r>
                      <a:rPr lang="pt-BR" sz="5600" i="1">
                        <a:solidFill>
                          <a:prstClr val="black"/>
                        </a:solidFill>
                        <a:latin typeface="Cambria Math" panose="02040503050406030204" pitchFamily="18" charset="0"/>
                        <a:ea typeface="Times New Roman" panose="020206030504050203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rPr>
                        </m:ctrlPr>
                      </m:funcPr>
                      <m:fName>
                        <m:sSub>
                          <m:sSubPr>
                            <m:ctrlPr>
                              <a:rPr lang="en-US" sz="5600" i="1">
                                <a:solidFill>
                                  <a:prstClr val="black"/>
                                </a:solidFill>
                                <a:latin typeface="Cambria Math" panose="02040503050406030204" pitchFamily="18" charset="0"/>
                                <a:ea typeface="Times New Roman" panose="02020603050405020304" pitchFamily="18" charset="0"/>
                              </a:rPr>
                            </m:ctrlPr>
                          </m:sSubPr>
                          <m:e>
                            <m:r>
                              <a:rPr lang="pt-BR" sz="5600" i="1">
                                <a:solidFill>
                                  <a:prstClr val="black"/>
                                </a:solidFill>
                                <a:latin typeface="Cambria Math" panose="02040503050406030204" pitchFamily="18" charset="0"/>
                                <a:ea typeface="Times New Roman" panose="02020603050405020304" pitchFamily="18" charset="0"/>
                              </a:rPr>
                              <m:t>𝑙𝑜𝑔</m:t>
                            </m:r>
                          </m:e>
                          <m:sub>
                            <m:r>
                              <a:rPr lang="pt-BR" sz="5600" i="1">
                                <a:solidFill>
                                  <a:prstClr val="black"/>
                                </a:solidFill>
                                <a:latin typeface="Cambria Math" panose="02040503050406030204" pitchFamily="18" charset="0"/>
                                <a:ea typeface="Times New Roman" panose="02020603050405020304" pitchFamily="18" charset="0"/>
                              </a:rPr>
                              <m:t>𝑎</m:t>
                            </m:r>
                          </m:sub>
                        </m:sSub>
                      </m:fName>
                      <m:e>
                        <m:d>
                          <m:dPr>
                            <m:ctrlPr>
                              <a:rPr lang="en-US" sz="5600" i="1">
                                <a:solidFill>
                                  <a:prstClr val="black"/>
                                </a:solidFill>
                                <a:latin typeface="Cambria Math" panose="02040503050406030204" pitchFamily="18" charset="0"/>
                                <a:ea typeface="Times New Roman" panose="02020603050405020304" pitchFamily="18" charset="0"/>
                              </a:rPr>
                            </m:ctrlPr>
                          </m:dPr>
                          <m:e>
                            <m:r>
                              <a:rPr lang="pt-BR" sz="5600" i="1">
                                <a:solidFill>
                                  <a:prstClr val="black"/>
                                </a:solidFill>
                                <a:latin typeface="Cambria Math" panose="02040503050406030204" pitchFamily="18" charset="0"/>
                                <a:ea typeface="Times New Roman" panose="02020603050405020304" pitchFamily="18" charset="0"/>
                              </a:rPr>
                              <m:t>−</m:t>
                            </m:r>
                            <m:r>
                              <a:rPr lang="pt-BR" sz="5600" i="1">
                                <a:solidFill>
                                  <a:prstClr val="black"/>
                                </a:solidFill>
                                <a:latin typeface="Cambria Math" panose="02040503050406030204" pitchFamily="18" charset="0"/>
                                <a:ea typeface="Times New Roman" panose="02020603050405020304" pitchFamily="18" charset="0"/>
                              </a:rPr>
                              <m:t>𝑥</m:t>
                            </m:r>
                          </m:e>
                        </m:d>
                      </m:e>
                    </m:func>
                  </m:oMath>
                </a14:m>
                <a:r>
                  <a:rPr lang="pt-BR" sz="56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396322" y="7274539"/>
                <a:ext cx="13741647" cy="1003993"/>
              </a:xfrm>
              <a:prstGeom prst="rect">
                <a:avLst/>
              </a:prstGeom>
              <a:blipFill>
                <a:blip r:embed="rId18"/>
                <a:stretch>
                  <a:fillRect t="-12121" r="-1464" b="-36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32729" y="8132931"/>
                <a:ext cx="14622914" cy="1160061"/>
              </a:xfrm>
              <a:prstGeom prst="rect">
                <a:avLst/>
              </a:prstGeom>
            </p:spPr>
            <p:txBody>
              <a:bodyPr wrap="none">
                <a:spAutoFit/>
              </a:bodyPr>
              <a:lstStyle/>
              <a:p>
                <a:pPr marL="914400" algn="just">
                  <a:lnSpc>
                    <a:spcPct val="115000"/>
                  </a:lnSpc>
                </a:pPr>
                <a:r>
                  <a:rPr lang="pt-BR" sz="5600" dirty="0">
                    <a:solidFill>
                      <a:prstClr val="black"/>
                    </a:solidFill>
                    <a:latin typeface="Times New Roman" panose="02020603050405020304" pitchFamily="18" charset="0"/>
                    <a:ea typeface="Times New Roman" panose="02020603050405020304" pitchFamily="18" charset="0"/>
                  </a:rPr>
                  <a:t>Vậy ta có </a:t>
                </a:r>
                <a14:m>
                  <m:oMath xmlns:m="http://schemas.openxmlformats.org/officeDocument/2006/math">
                    <m:r>
                      <a:rPr lang="pt-BR" sz="5600" i="1">
                        <a:solidFill>
                          <a:prstClr val="black"/>
                        </a:solidFill>
                        <a:latin typeface="Cambria Math" panose="02040503050406030204" pitchFamily="18" charset="0"/>
                        <a:ea typeface="Times New Roman" panose="02020603050405020304" pitchFamily="18" charset="0"/>
                      </a:rPr>
                      <m:t>𝑓</m:t>
                    </m:r>
                    <m:d>
                      <m:dPr>
                        <m:ctrlPr>
                          <a:rPr lang="en-US" sz="5600" i="1">
                            <a:solidFill>
                              <a:prstClr val="black"/>
                            </a:solidFill>
                            <a:latin typeface="Cambria Math" panose="02040503050406030204" pitchFamily="18" charset="0"/>
                            <a:ea typeface="Times New Roman" panose="02020603050405020304" pitchFamily="18" charset="0"/>
                          </a:rPr>
                        </m:ctrlPr>
                      </m:dPr>
                      <m:e>
                        <m:r>
                          <a:rPr lang="pt-BR"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pt-BR" sz="5600" i="1">
                                <a:solidFill>
                                  <a:prstClr val="black"/>
                                </a:solidFill>
                                <a:latin typeface="Cambria Math" panose="02040503050406030204" pitchFamily="18" charset="0"/>
                                <a:ea typeface="Times New Roman" panose="02020603050405020304" pitchFamily="18" charset="0"/>
                              </a:rPr>
                              <m:t>𝑎</m:t>
                            </m:r>
                          </m:e>
                          <m:sup>
                            <m:r>
                              <a:rPr lang="pt-BR" sz="5600" i="1">
                                <a:solidFill>
                                  <a:prstClr val="black"/>
                                </a:solidFill>
                                <a:latin typeface="Cambria Math" panose="02040503050406030204" pitchFamily="18" charset="0"/>
                                <a:ea typeface="Times New Roman" panose="02020603050405020304" pitchFamily="18" charset="0"/>
                              </a:rPr>
                              <m:t>3</m:t>
                            </m:r>
                          </m:sup>
                        </m:sSup>
                      </m:e>
                    </m:d>
                    <m:r>
                      <a:rPr lang="pt-BR" sz="5600" i="1">
                        <a:solidFill>
                          <a:prstClr val="black"/>
                        </a:solidFill>
                        <a:latin typeface="Cambria Math" panose="02040503050406030204" pitchFamily="18" charset="0"/>
                        <a:ea typeface="Times New Roman" panose="020206030504050203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rPr>
                        </m:ctrlPr>
                      </m:funcPr>
                      <m:fName>
                        <m:sSub>
                          <m:sSubPr>
                            <m:ctrlPr>
                              <a:rPr lang="en-US" sz="5600" i="1">
                                <a:solidFill>
                                  <a:prstClr val="black"/>
                                </a:solidFill>
                                <a:latin typeface="Cambria Math" panose="02040503050406030204" pitchFamily="18" charset="0"/>
                                <a:ea typeface="Times New Roman" panose="02020603050405020304" pitchFamily="18" charset="0"/>
                              </a:rPr>
                            </m:ctrlPr>
                          </m:sSubPr>
                          <m:e>
                            <m:r>
                              <a:rPr lang="pt-BR" sz="5600" i="1">
                                <a:solidFill>
                                  <a:prstClr val="black"/>
                                </a:solidFill>
                                <a:latin typeface="Cambria Math" panose="02040503050406030204" pitchFamily="18" charset="0"/>
                                <a:ea typeface="Times New Roman" panose="02020603050405020304" pitchFamily="18" charset="0"/>
                              </a:rPr>
                              <m:t>𝑙𝑜𝑔</m:t>
                            </m:r>
                          </m:e>
                          <m:sub>
                            <m:r>
                              <a:rPr lang="pt-BR" sz="5600" i="1">
                                <a:solidFill>
                                  <a:prstClr val="black"/>
                                </a:solidFill>
                                <a:latin typeface="Cambria Math" panose="02040503050406030204" pitchFamily="18" charset="0"/>
                                <a:ea typeface="Times New Roman" panose="02020603050405020304" pitchFamily="18" charset="0"/>
                              </a:rPr>
                              <m:t>𝑎</m:t>
                            </m:r>
                          </m:sub>
                        </m:sSub>
                      </m:fName>
                      <m:e>
                        <m:d>
                          <m:dPr>
                            <m:ctrlPr>
                              <a:rPr lang="en-US" sz="5600" i="1">
                                <a:solidFill>
                                  <a:prstClr val="black"/>
                                </a:solidFill>
                                <a:latin typeface="Cambria Math" panose="02040503050406030204" pitchFamily="18" charset="0"/>
                                <a:ea typeface="Times New Roman" panose="02020603050405020304" pitchFamily="18" charset="0"/>
                              </a:rPr>
                            </m:ctrlPr>
                          </m:dPr>
                          <m:e>
                            <m:r>
                              <a:rPr lang="pt-BR"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pt-BR"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pt-BR" sz="5600" i="1">
                                        <a:solidFill>
                                          <a:prstClr val="black"/>
                                        </a:solidFill>
                                        <a:latin typeface="Cambria Math" panose="02040503050406030204" pitchFamily="18" charset="0"/>
                                        <a:ea typeface="Times New Roman" panose="02020603050405020304" pitchFamily="18" charset="0"/>
                                      </a:rPr>
                                      <m:t>𝑎</m:t>
                                    </m:r>
                                  </m:e>
                                  <m:sup>
                                    <m:r>
                                      <a:rPr lang="pt-BR" sz="5600" i="1">
                                        <a:solidFill>
                                          <a:prstClr val="black"/>
                                        </a:solidFill>
                                        <a:latin typeface="Cambria Math" panose="02040503050406030204" pitchFamily="18" charset="0"/>
                                        <a:ea typeface="Times New Roman" panose="02020603050405020304" pitchFamily="18" charset="0"/>
                                      </a:rPr>
                                      <m:t>3</m:t>
                                    </m:r>
                                  </m:sup>
                                </m:sSup>
                              </m:e>
                            </m:d>
                          </m:e>
                        </m:d>
                      </m:e>
                    </m:func>
                    <m:r>
                      <a:rPr lang="pt-BR" sz="5600" i="1">
                        <a:solidFill>
                          <a:prstClr val="black"/>
                        </a:solidFill>
                        <a:latin typeface="Cambria Math" panose="02040503050406030204" pitchFamily="18" charset="0"/>
                        <a:ea typeface="Times New Roman" panose="02020603050405020304" pitchFamily="18" charset="0"/>
                      </a:rPr>
                      <m:t>=−3</m:t>
                    </m:r>
                  </m:oMath>
                </a14:m>
                <a:r>
                  <a:rPr lang="pt-BR" sz="5600">
                    <a:solidFill>
                      <a:prstClr val="black"/>
                    </a:solidFill>
                    <a:latin typeface="Times New Roman" panose="02020603050405020304" pitchFamily="18" charset="0"/>
                    <a:ea typeface="Times New Roman" panose="02020603050405020304" pitchFamily="18" charset="0"/>
                  </a:rPr>
                  <a:t>. </a:t>
                </a:r>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32729" y="8132931"/>
                <a:ext cx="14622914" cy="1160061"/>
              </a:xfrm>
              <a:prstGeom prst="rect">
                <a:avLst/>
              </a:prstGeom>
              <a:blipFill>
                <a:blip r:embed="rId19"/>
                <a:stretch>
                  <a:fillRect t="-2632" r="-125" b="-26842"/>
                </a:stretch>
              </a:blipFill>
            </p:spPr>
            <p:txBody>
              <a:bodyPr/>
              <a:lstStyle/>
              <a:p>
                <a:r>
                  <a:rPr lang="en-US">
                    <a:noFill/>
                  </a:rPr>
                  <a:t> </a:t>
                </a:r>
              </a:p>
            </p:txBody>
          </p:sp>
        </mc:Fallback>
      </mc:AlternateContent>
    </p:spTree>
    <p:extLst>
      <p:ext uri="{BB962C8B-B14F-4D97-AF65-F5344CB8AC3E}">
        <p14:creationId xmlns:p14="http://schemas.microsoft.com/office/powerpoint/2010/main" val="611789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1000"/>
                                  </p:stCondLst>
                                  <p:childTnLst>
                                    <p:set>
                                      <p:cBhvr>
                                        <p:cTn id="6" dur="1" fill="hold">
                                          <p:stCondLst>
                                            <p:cond delay="0"/>
                                          </p:stCondLst>
                                        </p:cTn>
                                        <p:tgtEl>
                                          <p:spTgt spid="32770"/>
                                        </p:tgtEl>
                                        <p:attrNameLst>
                                          <p:attrName>style.visibility</p:attrName>
                                        </p:attrNameLst>
                                      </p:cBhvr>
                                      <p:to>
                                        <p:strVal val="visible"/>
                                      </p:to>
                                    </p:set>
                                    <p:animEffect transition="in" filter="wipe(left)">
                                      <p:cBhvr>
                                        <p:cTn id="7" dur="10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500"/>
                                  </p:stCondLst>
                                  <p:childTnLst>
                                    <p:set>
                                      <p:cBhvr>
                                        <p:cTn id="31" dur="1" fill="hold">
                                          <p:stCondLst>
                                            <p:cond delay="0"/>
                                          </p:stCondLst>
                                        </p:cTn>
                                        <p:tgtEl>
                                          <p:spTgt spid="67"/>
                                        </p:tgtEl>
                                        <p:attrNameLst>
                                          <p:attrName>style.visibility</p:attrName>
                                        </p:attrNameLst>
                                      </p:cBhvr>
                                      <p:to>
                                        <p:strVal val="visible"/>
                                      </p:to>
                                    </p:set>
                                    <p:animEffect transition="in" filter="wipe(down)">
                                      <p:cBhvr>
                                        <p:cTn id="32"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4" grpId="0"/>
      <p:bldP spid="6" grpId="0"/>
      <p:bldP spid="7"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68063" y="3694831"/>
            <a:ext cx="24007812" cy="9942578"/>
            <a:chOff x="41" y="3264"/>
            <a:chExt cx="15125" cy="5053"/>
          </a:xfrm>
        </p:grpSpPr>
        <p:sp>
          <p:nvSpPr>
            <p:cNvPr id="5" name="Rounded Rectangle 4"/>
            <p:cNvSpPr/>
            <p:nvPr/>
          </p:nvSpPr>
          <p:spPr>
            <a:xfrm>
              <a:off x="253" y="3445"/>
              <a:ext cx="14913" cy="487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5600"/>
            </a:p>
          </p:txBody>
        </p:sp>
        <p:grpSp>
          <p:nvGrpSpPr>
            <p:cNvPr id="19513" name="Freeform 20"/>
            <p:cNvGrpSpPr>
              <a:grpSpLocks/>
            </p:cNvGrpSpPr>
            <p:nvPr/>
          </p:nvGrpSpPr>
          <p:grpSpPr bwMode="auto">
            <a:xfrm>
              <a:off x="375" y="3272"/>
              <a:ext cx="2650" cy="952"/>
              <a:chOff x="914400" y="5382768"/>
              <a:chExt cx="4206240" cy="969264"/>
            </a:xfrm>
          </p:grpSpPr>
          <p:pic>
            <p:nvPicPr>
              <p:cNvPr id="19519" name="Freeform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82768"/>
                <a:ext cx="4206240" cy="9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0" name="Text Box 8"/>
              <p:cNvSpPr txBox="1">
                <a:spLocks noChangeArrowheads="1"/>
              </p:cNvSpPr>
              <p:nvPr/>
            </p:nvSpPr>
            <p:spPr bwMode="auto">
              <a:xfrm rot="5400000">
                <a:off x="2581284" y="3809757"/>
                <a:ext cx="867585" cy="415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endParaRPr lang="en-US" sz="5600"/>
              </a:p>
            </p:txBody>
          </p:sp>
        </p:grpSp>
        <p:sp>
          <p:nvSpPr>
            <p:cNvPr id="19514" name="TextBox 7"/>
            <p:cNvSpPr txBox="1">
              <a:spLocks noChangeArrowheads="1"/>
            </p:cNvSpPr>
            <p:nvPr/>
          </p:nvSpPr>
          <p:spPr bwMode="auto">
            <a:xfrm>
              <a:off x="820" y="3408"/>
              <a:ext cx="1586"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r>
                <a:rPr lang="vi-VN" sz="5600">
                  <a:solidFill>
                    <a:srgbClr val="FF0000"/>
                  </a:solidFill>
                  <a:latin typeface="Tahoma" pitchFamily="34" charset="0"/>
                  <a:cs typeface="Tahoma" pitchFamily="34" charset="0"/>
                </a:rPr>
                <a:t>Lời Giải</a:t>
              </a:r>
              <a:endParaRPr lang="en-US" sz="5600">
                <a:solidFill>
                  <a:srgbClr val="FF0000"/>
                </a:solidFill>
                <a:latin typeface="Tahoma" pitchFamily="34" charset="0"/>
                <a:cs typeface="Tahoma" pitchFamily="34" charset="0"/>
              </a:endParaRPr>
            </a:p>
          </p:txBody>
        </p:sp>
        <p:grpSp>
          <p:nvGrpSpPr>
            <p:cNvPr id="19515" name="Round Diagonal Corner Rectangle 8"/>
            <p:cNvGrpSpPr>
              <a:grpSpLocks/>
            </p:cNvGrpSpPr>
            <p:nvPr/>
          </p:nvGrpSpPr>
          <p:grpSpPr bwMode="auto">
            <a:xfrm>
              <a:off x="41" y="3264"/>
              <a:ext cx="580" cy="1008"/>
              <a:chOff x="384048" y="5394960"/>
              <a:chExt cx="920496" cy="957072"/>
            </a:xfrm>
          </p:grpSpPr>
          <p:pic>
            <p:nvPicPr>
              <p:cNvPr id="19517" name="Round Diagonal Corner 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48" y="5394960"/>
                <a:ext cx="920496" cy="95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8" name="Text Box 12"/>
              <p:cNvSpPr txBox="1">
                <a:spLocks noChangeArrowheads="1"/>
              </p:cNvSpPr>
              <p:nvPr/>
            </p:nvSpPr>
            <p:spPr bwMode="auto">
              <a:xfrm rot="10800000">
                <a:off x="448913" y="5460251"/>
                <a:ext cx="784879" cy="81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5600">
                  <a:solidFill>
                    <a:srgbClr val="FFFFFF"/>
                  </a:solidFill>
                </a:endParaRPr>
              </a:p>
            </p:txBody>
          </p:sp>
        </p:grpSp>
        <p:sp>
          <p:nvSpPr>
            <p:cNvPr id="19516" name="Freeform 9"/>
            <p:cNvSpPr>
              <a:spLocks noEditPoints="1"/>
            </p:cNvSpPr>
            <p:nvPr/>
          </p:nvSpPr>
          <p:spPr bwMode="auto">
            <a:xfrm>
              <a:off x="137" y="3363"/>
              <a:ext cx="351" cy="1075"/>
            </a:xfrm>
            <a:custGeom>
              <a:avLst/>
              <a:gdLst>
                <a:gd name="T0" fmla="*/ 1228732 w 145"/>
                <a:gd name="T1" fmla="*/ 1474076 h 197"/>
                <a:gd name="T2" fmla="*/ 655324 w 145"/>
                <a:gd name="T3" fmla="*/ 2763896 h 197"/>
                <a:gd name="T4" fmla="*/ 81916 w 145"/>
                <a:gd name="T5" fmla="*/ 1474076 h 197"/>
                <a:gd name="T6" fmla="*/ 655324 w 145"/>
                <a:gd name="T7" fmla="*/ 184262 h 197"/>
                <a:gd name="T8" fmla="*/ 1046699 w 145"/>
                <a:gd name="T9" fmla="*/ 532305 h 197"/>
                <a:gd name="T10" fmla="*/ 546103 w 145"/>
                <a:gd name="T11" fmla="*/ 1678812 h 197"/>
                <a:gd name="T12" fmla="*/ 273051 w 145"/>
                <a:gd name="T13" fmla="*/ 1228398 h 197"/>
                <a:gd name="T14" fmla="*/ 182033 w 145"/>
                <a:gd name="T15" fmla="*/ 1392185 h 197"/>
                <a:gd name="T16" fmla="*/ 555205 w 145"/>
                <a:gd name="T17" fmla="*/ 2579634 h 197"/>
                <a:gd name="T18" fmla="*/ 1119513 w 145"/>
                <a:gd name="T19" fmla="*/ 716567 h 197"/>
                <a:gd name="T20" fmla="*/ 1228732 w 145"/>
                <a:gd name="T21" fmla="*/ 1474076 h 197"/>
                <a:gd name="T22" fmla="*/ 1319750 w 145"/>
                <a:gd name="T23" fmla="*/ 245678 h 197"/>
                <a:gd name="T24" fmla="*/ 1228732 w 145"/>
                <a:gd name="T25" fmla="*/ 245678 h 197"/>
                <a:gd name="T26" fmla="*/ 1119513 w 145"/>
                <a:gd name="T27" fmla="*/ 429940 h 197"/>
                <a:gd name="T28" fmla="*/ 655324 w 145"/>
                <a:gd name="T29" fmla="*/ 0 h 197"/>
                <a:gd name="T30" fmla="*/ 0 w 145"/>
                <a:gd name="T31" fmla="*/ 1474076 h 197"/>
                <a:gd name="T32" fmla="*/ 273051 w 145"/>
                <a:gd name="T33" fmla="*/ 2682005 h 197"/>
                <a:gd name="T34" fmla="*/ 63713 w 145"/>
                <a:gd name="T35" fmla="*/ 3582828 h 197"/>
                <a:gd name="T36" fmla="*/ 118323 w 145"/>
                <a:gd name="T37" fmla="*/ 3951351 h 197"/>
                <a:gd name="T38" fmla="*/ 291255 w 145"/>
                <a:gd name="T39" fmla="*/ 3828506 h 197"/>
                <a:gd name="T40" fmla="*/ 464189 w 145"/>
                <a:gd name="T41" fmla="*/ 2886735 h 197"/>
                <a:gd name="T42" fmla="*/ 464189 w 145"/>
                <a:gd name="T43" fmla="*/ 2886735 h 197"/>
                <a:gd name="T44" fmla="*/ 655324 w 145"/>
                <a:gd name="T45" fmla="*/ 2968632 h 197"/>
                <a:gd name="T46" fmla="*/ 1319750 w 145"/>
                <a:gd name="T47" fmla="*/ 1474076 h 197"/>
                <a:gd name="T48" fmla="*/ 1174122 w 145"/>
                <a:gd name="T49" fmla="*/ 573253 h 197"/>
                <a:gd name="T50" fmla="*/ 1319750 w 145"/>
                <a:gd name="T51" fmla="*/ 245678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5600"/>
            </a:p>
          </p:txBody>
        </p:sp>
      </p:grpSp>
      <p:grpSp>
        <p:nvGrpSpPr>
          <p:cNvPr id="19459" name="Rounded Rectangle 24"/>
          <p:cNvGrpSpPr>
            <a:grpSpLocks/>
          </p:cNvGrpSpPr>
          <p:nvPr/>
        </p:nvGrpSpPr>
        <p:grpSpPr bwMode="auto">
          <a:xfrm>
            <a:off x="384125" y="228601"/>
            <a:ext cx="23736384" cy="2441106"/>
            <a:chOff x="475488" y="280416"/>
            <a:chExt cx="23737824" cy="2871216"/>
          </a:xfrm>
        </p:grpSpPr>
        <p:pic>
          <p:nvPicPr>
            <p:cNvPr id="19508" name="Rounded Rectangle 2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488" y="280416"/>
              <a:ext cx="23737824" cy="2871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509" name="Text Box 16"/>
            <p:cNvSpPr txBox="1">
              <a:spLocks noChangeArrowheads="1"/>
            </p:cNvSpPr>
            <p:nvPr/>
          </p:nvSpPr>
          <p:spPr bwMode="auto">
            <a:xfrm>
              <a:off x="563103" y="368982"/>
              <a:ext cx="23503145" cy="2635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354513">
                <a:defRPr sz="4300">
                  <a:solidFill>
                    <a:schemeClr val="tx1"/>
                  </a:solidFill>
                  <a:latin typeface="Calibri" pitchFamily="34" charset="0"/>
                </a:defRPr>
              </a:lvl1pPr>
              <a:lvl2pPr marL="742950" indent="-285750" defTabSz="4354513">
                <a:defRPr sz="4300">
                  <a:solidFill>
                    <a:schemeClr val="tx1"/>
                  </a:solidFill>
                  <a:latin typeface="Calibri" pitchFamily="34" charset="0"/>
                </a:defRPr>
              </a:lvl2pPr>
              <a:lvl3pPr marL="1143000" indent="-228600" defTabSz="4354513">
                <a:defRPr sz="4300">
                  <a:solidFill>
                    <a:schemeClr val="tx1"/>
                  </a:solidFill>
                  <a:latin typeface="Calibri" pitchFamily="34" charset="0"/>
                </a:defRPr>
              </a:lvl3pPr>
              <a:lvl4pPr marL="1600200" indent="-228600" defTabSz="4354513">
                <a:defRPr sz="4300">
                  <a:solidFill>
                    <a:schemeClr val="tx1"/>
                  </a:solidFill>
                  <a:latin typeface="Calibri" pitchFamily="34" charset="0"/>
                </a:defRPr>
              </a:lvl4pPr>
              <a:lvl5pPr marL="2057400" indent="-228600" defTabSz="4354513">
                <a:defRPr sz="4300">
                  <a:solidFill>
                    <a:schemeClr val="tx1"/>
                  </a:solidFill>
                  <a:latin typeface="Calibri" pitchFamily="34" charset="0"/>
                </a:defRPr>
              </a:lvl5pPr>
              <a:lvl6pPr marL="2514600" indent="-228600" defTabSz="4354513" eaLnBrk="0" fontAlgn="base" hangingPunct="0">
                <a:spcBef>
                  <a:spcPct val="0"/>
                </a:spcBef>
                <a:spcAft>
                  <a:spcPct val="0"/>
                </a:spcAft>
                <a:defRPr sz="4300">
                  <a:solidFill>
                    <a:schemeClr val="tx1"/>
                  </a:solidFill>
                  <a:latin typeface="Calibri" pitchFamily="34" charset="0"/>
                </a:defRPr>
              </a:lvl6pPr>
              <a:lvl7pPr marL="2971800" indent="-228600" defTabSz="4354513" eaLnBrk="0" fontAlgn="base" hangingPunct="0">
                <a:spcBef>
                  <a:spcPct val="0"/>
                </a:spcBef>
                <a:spcAft>
                  <a:spcPct val="0"/>
                </a:spcAft>
                <a:defRPr sz="4300">
                  <a:solidFill>
                    <a:schemeClr val="tx1"/>
                  </a:solidFill>
                  <a:latin typeface="Calibri" pitchFamily="34" charset="0"/>
                </a:defRPr>
              </a:lvl7pPr>
              <a:lvl8pPr marL="3429000" indent="-228600" defTabSz="4354513" eaLnBrk="0" fontAlgn="base" hangingPunct="0">
                <a:spcBef>
                  <a:spcPct val="0"/>
                </a:spcBef>
                <a:spcAft>
                  <a:spcPct val="0"/>
                </a:spcAft>
                <a:defRPr sz="4300">
                  <a:solidFill>
                    <a:schemeClr val="tx1"/>
                  </a:solidFill>
                  <a:latin typeface="Calibri" pitchFamily="34" charset="0"/>
                </a:defRPr>
              </a:lvl8pPr>
              <a:lvl9pPr marL="3886200" indent="-228600" defTabSz="435451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5600">
                <a:solidFill>
                  <a:srgbClr val="FFFFFF"/>
                </a:solidFill>
              </a:endParaRPr>
            </a:p>
          </p:txBody>
        </p:sp>
      </p:grpSp>
      <p:grpSp>
        <p:nvGrpSpPr>
          <p:cNvPr id="19460" name="Group 25"/>
          <p:cNvGrpSpPr>
            <a:grpSpLocks/>
          </p:cNvGrpSpPr>
          <p:nvPr/>
        </p:nvGrpSpPr>
        <p:grpSpPr bwMode="auto">
          <a:xfrm>
            <a:off x="238096" y="231776"/>
            <a:ext cx="3576171" cy="1401764"/>
            <a:chOff x="534987" y="1647866"/>
            <a:chExt cx="3505200" cy="1176337"/>
          </a:xfrm>
        </p:grpSpPr>
        <p:sp>
          <p:nvSpPr>
            <p:cNvPr id="27" name="Isosceles Triangle 44"/>
            <p:cNvSpPr/>
            <p:nvPr/>
          </p:nvSpPr>
          <p:spPr bwMode="auto">
            <a:xfrm rot="5400000" flipV="1">
              <a:off x="534544" y="2602838"/>
              <a:ext cx="226475" cy="216256"/>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5600">
                <a:solidFill>
                  <a:prstClr val="white"/>
                </a:solidFill>
              </a:endParaRPr>
            </a:p>
          </p:txBody>
        </p:sp>
        <p:sp>
          <p:nvSpPr>
            <p:cNvPr id="28" name="Pentagon 27"/>
            <p:cNvSpPr/>
            <p:nvPr/>
          </p:nvSpPr>
          <p:spPr bwMode="auto">
            <a:xfrm>
              <a:off x="534987" y="1647866"/>
              <a:ext cx="3505200" cy="955191"/>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56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56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56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56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56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56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56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56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5600">
                <a:solidFill>
                  <a:schemeClr val="tx1"/>
                </a:solidFill>
              </a:endParaRPr>
            </a:p>
          </p:txBody>
        </p:sp>
        <p:sp>
          <p:nvSpPr>
            <p:cNvPr id="19507" name="TextBox 13"/>
            <p:cNvSpPr txBox="1">
              <a:spLocks noChangeArrowheads="1"/>
            </p:cNvSpPr>
            <p:nvPr/>
          </p:nvSpPr>
          <p:spPr bwMode="auto">
            <a:xfrm>
              <a:off x="1384898" y="1653195"/>
              <a:ext cx="2575495" cy="80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r>
                <a:rPr lang="en-US" sz="5600">
                  <a:solidFill>
                    <a:schemeClr val="bg1"/>
                  </a:solidFill>
                  <a:latin typeface="Tahoma" pitchFamily="34" charset="0"/>
                  <a:cs typeface="Tahoma" pitchFamily="34" charset="0"/>
                </a:rPr>
                <a:t>Câu 40 </a:t>
              </a:r>
            </a:p>
          </p:txBody>
        </p:sp>
      </p:grpSp>
      <p:grpSp>
        <p:nvGrpSpPr>
          <p:cNvPr id="33859" name="Group 67"/>
          <p:cNvGrpSpPr>
            <a:grpSpLocks/>
          </p:cNvGrpSpPr>
          <p:nvPr/>
        </p:nvGrpSpPr>
        <p:grpSpPr bwMode="auto">
          <a:xfrm>
            <a:off x="361302" y="2540716"/>
            <a:ext cx="23626862" cy="1308100"/>
            <a:chOff x="276" y="2160"/>
            <a:chExt cx="14885" cy="824"/>
          </a:xfrm>
        </p:grpSpPr>
        <p:grpSp>
          <p:nvGrpSpPr>
            <p:cNvPr id="19472" name="Group 25"/>
            <p:cNvGrpSpPr>
              <a:grpSpLocks/>
            </p:cNvGrpSpPr>
            <p:nvPr/>
          </p:nvGrpSpPr>
          <p:grpSpPr bwMode="auto">
            <a:xfrm>
              <a:off x="276" y="2166"/>
              <a:ext cx="14885" cy="810"/>
              <a:chOff x="276" y="2097"/>
              <a:chExt cx="14885" cy="810"/>
            </a:xfrm>
          </p:grpSpPr>
          <p:sp>
            <p:nvSpPr>
              <p:cNvPr id="51" name="Rectangle 50"/>
              <p:cNvSpPr/>
              <p:nvPr/>
            </p:nvSpPr>
            <p:spPr>
              <a:xfrm>
                <a:off x="4458"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5600" b="1">
                  <a:latin typeface="Tahoma" pitchFamily="34" charset="0"/>
                  <a:ea typeface="Tahoma" pitchFamily="34" charset="0"/>
                  <a:cs typeface="Tahoma" pitchFamily="34" charset="0"/>
                </a:endParaRPr>
              </a:p>
            </p:txBody>
          </p:sp>
          <p:sp>
            <p:nvSpPr>
              <p:cNvPr id="52" name="Oval 51"/>
              <p:cNvSpPr/>
              <p:nvPr/>
            </p:nvSpPr>
            <p:spPr>
              <a:xfrm>
                <a:off x="4092"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5600" b="1" dirty="0">
                    <a:latin typeface="Tahoma" pitchFamily="34" charset="0"/>
                    <a:ea typeface="Tahoma" pitchFamily="34" charset="0"/>
                    <a:cs typeface="Tahoma" pitchFamily="34" charset="0"/>
                  </a:rPr>
                  <a:t>B</a:t>
                </a:r>
                <a:endParaRPr lang="en-US" sz="5600" dirty="0"/>
              </a:p>
            </p:txBody>
          </p:sp>
          <p:sp>
            <p:nvSpPr>
              <p:cNvPr id="54" name="Rectangle 53"/>
              <p:cNvSpPr/>
              <p:nvPr/>
            </p:nvSpPr>
            <p:spPr>
              <a:xfrm>
                <a:off x="670"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5600" b="1">
                  <a:latin typeface="Tahoma" pitchFamily="34" charset="0"/>
                  <a:ea typeface="Tahoma" pitchFamily="34" charset="0"/>
                  <a:cs typeface="Tahoma" pitchFamily="34" charset="0"/>
                </a:endParaRPr>
              </a:p>
            </p:txBody>
          </p:sp>
          <p:sp>
            <p:nvSpPr>
              <p:cNvPr id="55" name="Oval 54"/>
              <p:cNvSpPr/>
              <p:nvPr/>
            </p:nvSpPr>
            <p:spPr>
              <a:xfrm>
                <a:off x="304"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5600" b="1" dirty="0">
                    <a:latin typeface="Tahoma" pitchFamily="34" charset="0"/>
                    <a:ea typeface="Tahoma" pitchFamily="34" charset="0"/>
                    <a:cs typeface="Tahoma" pitchFamily="34" charset="0"/>
                  </a:rPr>
                  <a:t>A</a:t>
                </a:r>
                <a:endParaRPr lang="en-US" sz="5600" dirty="0"/>
              </a:p>
            </p:txBody>
          </p:sp>
          <p:sp>
            <p:nvSpPr>
              <p:cNvPr id="57" name="Rectangle 56"/>
              <p:cNvSpPr/>
              <p:nvPr/>
            </p:nvSpPr>
            <p:spPr>
              <a:xfrm>
                <a:off x="8246" y="2114"/>
                <a:ext cx="3111"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5600" b="1">
                  <a:latin typeface="Tahoma" pitchFamily="34" charset="0"/>
                  <a:ea typeface="Tahoma" pitchFamily="34" charset="0"/>
                  <a:cs typeface="Tahoma" pitchFamily="34" charset="0"/>
                </a:endParaRPr>
              </a:p>
            </p:txBody>
          </p:sp>
          <p:sp>
            <p:nvSpPr>
              <p:cNvPr id="58" name="Oval 57"/>
              <p:cNvSpPr/>
              <p:nvPr/>
            </p:nvSpPr>
            <p:spPr>
              <a:xfrm>
                <a:off x="7881" y="2188"/>
                <a:ext cx="685"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5600" b="1" dirty="0">
                    <a:latin typeface="Tahoma" pitchFamily="34" charset="0"/>
                    <a:ea typeface="Tahoma" pitchFamily="34" charset="0"/>
                    <a:cs typeface="Tahoma" pitchFamily="34" charset="0"/>
                  </a:rPr>
                  <a:t>C</a:t>
                </a:r>
                <a:endParaRPr lang="en-US" sz="5600" dirty="0"/>
              </a:p>
            </p:txBody>
          </p:sp>
          <p:sp>
            <p:nvSpPr>
              <p:cNvPr id="60" name="Rectangle 59"/>
              <p:cNvSpPr/>
              <p:nvPr/>
            </p:nvSpPr>
            <p:spPr>
              <a:xfrm>
                <a:off x="12035"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5600" b="1">
                  <a:latin typeface="Tahoma" pitchFamily="34" charset="0"/>
                  <a:ea typeface="Tahoma" pitchFamily="34" charset="0"/>
                  <a:cs typeface="Tahoma" pitchFamily="34" charset="0"/>
                </a:endParaRPr>
              </a:p>
            </p:txBody>
          </p:sp>
          <p:sp>
            <p:nvSpPr>
              <p:cNvPr id="61" name="Oval 60"/>
              <p:cNvSpPr/>
              <p:nvPr/>
            </p:nvSpPr>
            <p:spPr>
              <a:xfrm>
                <a:off x="11668" y="2188"/>
                <a:ext cx="687"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5600" b="1" dirty="0">
                    <a:latin typeface="Tahoma" pitchFamily="34" charset="0"/>
                    <a:ea typeface="Tahoma" pitchFamily="34" charset="0"/>
                    <a:cs typeface="Tahoma" pitchFamily="34" charset="0"/>
                  </a:rPr>
                  <a:t>D</a:t>
                </a:r>
                <a:endParaRPr lang="en-US" sz="5600" dirty="0"/>
              </a:p>
            </p:txBody>
          </p:sp>
        </p:grpSp>
        <p:graphicFrame>
          <p:nvGraphicFramePr>
            <p:cNvPr id="19473" name="Object 50"/>
            <p:cNvGraphicFramePr>
              <a:graphicFrameLocks noChangeAspect="1"/>
            </p:cNvGraphicFramePr>
            <p:nvPr/>
          </p:nvGraphicFramePr>
          <p:xfrm>
            <a:off x="2189" y="2426"/>
            <a:ext cx="160" cy="280"/>
          </p:xfrm>
          <a:graphic>
            <a:graphicData uri="http://schemas.openxmlformats.org/presentationml/2006/ole">
              <mc:AlternateContent xmlns:mc="http://schemas.openxmlformats.org/markup-compatibility/2006">
                <mc:Choice xmlns:v="urn:schemas-microsoft-com:vml" Requires="v">
                  <p:oleObj spid="_x0000_s8262" name="Equation" r:id="rId6" imgW="253780" imgH="444114" progId="Equation.DSMT4">
                    <p:embed/>
                  </p:oleObj>
                </mc:Choice>
                <mc:Fallback>
                  <p:oleObj name="Equation" r:id="rId6" imgW="253780" imgH="444114" progId="Equation.DSMT4">
                    <p:embed/>
                    <p:pic>
                      <p:nvPicPr>
                        <p:cNvPr id="19473" name="Object 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9" y="2426"/>
                          <a:ext cx="160" cy="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4" name="Object 52"/>
            <p:cNvGraphicFramePr>
              <a:graphicFrameLocks noChangeAspect="1"/>
            </p:cNvGraphicFramePr>
            <p:nvPr/>
          </p:nvGraphicFramePr>
          <p:xfrm>
            <a:off x="5589" y="2452"/>
            <a:ext cx="200" cy="240"/>
          </p:xfrm>
          <a:graphic>
            <a:graphicData uri="http://schemas.openxmlformats.org/presentationml/2006/ole">
              <mc:AlternateContent xmlns:mc="http://schemas.openxmlformats.org/markup-compatibility/2006">
                <mc:Choice xmlns:v="urn:schemas-microsoft-com:vml" Requires="v">
                  <p:oleObj spid="_x0000_s8263" name="Equation" r:id="rId8" imgW="317225" imgH="380670" progId="Equation.DSMT4">
                    <p:embed/>
                  </p:oleObj>
                </mc:Choice>
                <mc:Fallback>
                  <p:oleObj name="Equation" r:id="rId8" imgW="317225" imgH="380670" progId="Equation.DSMT4">
                    <p:embed/>
                    <p:pic>
                      <p:nvPicPr>
                        <p:cNvPr id="19474" name="Object 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9" y="2452"/>
                          <a:ext cx="200"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5" name="Object 53"/>
            <p:cNvGraphicFramePr>
              <a:graphicFrameLocks noChangeAspect="1"/>
            </p:cNvGraphicFramePr>
            <p:nvPr/>
          </p:nvGraphicFramePr>
          <p:xfrm>
            <a:off x="9701" y="2400"/>
            <a:ext cx="232" cy="344"/>
          </p:xfrm>
          <a:graphic>
            <a:graphicData uri="http://schemas.openxmlformats.org/presentationml/2006/ole">
              <mc:AlternateContent xmlns:mc="http://schemas.openxmlformats.org/markup-compatibility/2006">
                <mc:Choice xmlns:v="urn:schemas-microsoft-com:vml" Requires="v">
                  <p:oleObj spid="_x0000_s8264" name="Equation" r:id="rId10" imgW="368140" imgH="545863" progId="Equation.DSMT4">
                    <p:embed/>
                  </p:oleObj>
                </mc:Choice>
                <mc:Fallback>
                  <p:oleObj name="Equation" r:id="rId10" imgW="368140" imgH="545863" progId="Equation.DSMT4">
                    <p:embed/>
                    <p:pic>
                      <p:nvPicPr>
                        <p:cNvPr id="19475" name="Object 5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01" y="2400"/>
                          <a:ext cx="232"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6" name="Object 54"/>
            <p:cNvGraphicFramePr>
              <a:graphicFrameLocks noChangeAspect="1"/>
            </p:cNvGraphicFramePr>
            <p:nvPr/>
          </p:nvGraphicFramePr>
          <p:xfrm>
            <a:off x="13493" y="2160"/>
            <a:ext cx="232" cy="824"/>
          </p:xfrm>
          <a:graphic>
            <a:graphicData uri="http://schemas.openxmlformats.org/presentationml/2006/ole">
              <mc:AlternateContent xmlns:mc="http://schemas.openxmlformats.org/markup-compatibility/2006">
                <mc:Choice xmlns:v="urn:schemas-microsoft-com:vml" Requires="v">
                  <p:oleObj spid="_x0000_s8265" name="Equation" r:id="rId12" imgW="368300" imgH="1308100" progId="Equation.DSMT4">
                    <p:embed/>
                  </p:oleObj>
                </mc:Choice>
                <mc:Fallback>
                  <p:oleObj name="Equation" r:id="rId12" imgW="368300" imgH="1308100" progId="Equation.DSMT4">
                    <p:embed/>
                    <p:pic>
                      <p:nvPicPr>
                        <p:cNvPr id="19476" name="Object 5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493" y="2160"/>
                          <a:ext cx="232"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7" name="Oval 66"/>
          <p:cNvSpPr/>
          <p:nvPr/>
        </p:nvSpPr>
        <p:spPr>
          <a:xfrm>
            <a:off x="397448" y="2757934"/>
            <a:ext cx="1088530"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fontAlgn="base">
              <a:spcBef>
                <a:spcPct val="0"/>
              </a:spcBef>
              <a:spcAft>
                <a:spcPct val="0"/>
              </a:spcAft>
              <a:defRPr sz="4300">
                <a:solidFill>
                  <a:schemeClr val="tx1"/>
                </a:solidFill>
                <a:latin typeface="Calibri" pitchFamily="34" charset="0"/>
              </a:defRPr>
            </a:lvl6pPr>
            <a:lvl7pPr marL="2971800" indent="-228600" defTabSz="2176463" fontAlgn="base">
              <a:spcBef>
                <a:spcPct val="0"/>
              </a:spcBef>
              <a:spcAft>
                <a:spcPct val="0"/>
              </a:spcAft>
              <a:defRPr sz="4300">
                <a:solidFill>
                  <a:schemeClr val="tx1"/>
                </a:solidFill>
                <a:latin typeface="Calibri" pitchFamily="34" charset="0"/>
              </a:defRPr>
            </a:lvl7pPr>
            <a:lvl8pPr marL="3429000" indent="-228600" defTabSz="2176463" fontAlgn="base">
              <a:spcBef>
                <a:spcPct val="0"/>
              </a:spcBef>
              <a:spcAft>
                <a:spcPct val="0"/>
              </a:spcAft>
              <a:defRPr sz="4300">
                <a:solidFill>
                  <a:schemeClr val="tx1"/>
                </a:solidFill>
                <a:latin typeface="Calibri" pitchFamily="34" charset="0"/>
              </a:defRPr>
            </a:lvl8pPr>
            <a:lvl9pPr marL="3886200" indent="-228600" defTabSz="2176463" fontAlgn="base">
              <a:spcBef>
                <a:spcPct val="0"/>
              </a:spcBef>
              <a:spcAft>
                <a:spcPct val="0"/>
              </a:spcAft>
              <a:defRPr sz="4300">
                <a:solidFill>
                  <a:schemeClr val="tx1"/>
                </a:solidFill>
                <a:latin typeface="Calibri" pitchFamily="34" charset="0"/>
              </a:defRPr>
            </a:lvl9pPr>
          </a:lstStyle>
          <a:p>
            <a:pPr algn="ctr" eaLnBrk="1" hangingPunct="1">
              <a:defRPr/>
            </a:pPr>
            <a:r>
              <a:rPr lang="en-US" sz="5600" b="1" dirty="0">
                <a:solidFill>
                  <a:srgbClr val="FFFFFF"/>
                </a:solidFill>
                <a:latin typeface="Tahoma" pitchFamily="34" charset="0"/>
                <a:cs typeface="Tahoma" pitchFamily="34" charset="0"/>
              </a:rPr>
              <a:t>A</a:t>
            </a:r>
            <a:endParaRPr lang="en-US" sz="5600" dirty="0">
              <a:solidFill>
                <a:srgbClr val="FFFFFF"/>
              </a:solidFill>
            </a:endParaRPr>
          </a:p>
        </p:txBody>
      </p:sp>
      <mc:AlternateContent xmlns:mc="http://schemas.openxmlformats.org/markup-compatibility/2006" xmlns:a14="http://schemas.microsoft.com/office/drawing/2010/main">
        <mc:Choice Requires="a14">
          <p:sp>
            <p:nvSpPr>
              <p:cNvPr id="2" name="Rectangle 1"/>
              <p:cNvSpPr/>
              <p:nvPr/>
            </p:nvSpPr>
            <p:spPr>
              <a:xfrm>
                <a:off x="384984" y="-59117"/>
                <a:ext cx="24488282" cy="2574038"/>
              </a:xfrm>
              <a:prstGeom prst="rect">
                <a:avLst/>
              </a:prstGeom>
            </p:spPr>
            <p:txBody>
              <a:bodyPr wrap="square">
                <a:spAutoFit/>
              </a:bodyPr>
              <a:lstStyle/>
              <a:p>
                <a:pPr marL="1259840" indent="-1259840" algn="just">
                  <a:lnSpc>
                    <a:spcPct val="115000"/>
                  </a:lnSpc>
                  <a:spcBef>
                    <a:spcPts val="1200"/>
                  </a:spcBef>
                  <a:tabLst>
                    <a:tab pos="1259840" algn="l"/>
                  </a:tabLst>
                </a:pPr>
                <a:r>
                  <a:rPr lang="nl-NL" sz="5600" dirty="0">
                    <a:solidFill>
                      <a:prstClr val="black"/>
                    </a:solidFill>
                    <a:latin typeface="Times New Roman" panose="02020603050405020304" pitchFamily="18" charset="0"/>
                    <a:ea typeface="Times New Roman" panose="02020603050405020304" pitchFamily="18" charset="0"/>
                  </a:rPr>
                  <a:t>                         Cho hàm số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up>
                    </m:sSup>
                  </m:oMath>
                </a14:m>
                <a:r>
                  <a:rPr lang="nl-NL" sz="5600" dirty="0">
                    <a:solidFill>
                      <a:prstClr val="black"/>
                    </a:solidFill>
                    <a:latin typeface="Times New Roman" panose="02020603050405020304" pitchFamily="18" charset="0"/>
                    <a:ea typeface="Times New Roman" panose="02020603050405020304" pitchFamily="18" charset="0"/>
                  </a:rPr>
                  <a:t>. Giá trị của biểu thức </a:t>
                </a:r>
                <a14:m>
                  <m:oMath xmlns:m="http://schemas.openxmlformats.org/officeDocument/2006/math">
                    <m:sSup>
                      <m:sSup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nl-NL" sz="5600" dirty="0">
                    <a:solidFill>
                      <a:prstClr val="black"/>
                    </a:solidFill>
                    <a:latin typeface="Times New Roman" panose="02020603050405020304" pitchFamily="18" charset="0"/>
                    <a:ea typeface="Times New Roman" panose="02020603050405020304" pitchFamily="18" charset="0"/>
                  </a:rPr>
                  <a:t> tại</a:t>
                </a:r>
                <a:endParaRPr lang="en-US" sz="5600" dirty="0">
                  <a:solidFill>
                    <a:prstClr val="black"/>
                  </a:solidFill>
                  <a:latin typeface="Cambria Math"/>
                  <a:ea typeface="Times New Roman" panose="02020603050405020304" pitchFamily="18" charset="0"/>
                  <a:cs typeface="Times New Roman" panose="02020603050405020304" pitchFamily="18" charset="0"/>
                </a:endParaRPr>
              </a:p>
              <a:p>
                <a:pPr marL="1259840" indent="-1259840" algn="just">
                  <a:lnSpc>
                    <a:spcPct val="115000"/>
                  </a:lnSpc>
                  <a:spcBef>
                    <a:spcPts val="1200"/>
                  </a:spcBef>
                  <a:tabLst>
                    <a:tab pos="1259840" algn="l"/>
                  </a:tabLst>
                </a:pPr>
                <a14:m>
                  <m:oMath xmlns:m="http://schemas.openxmlformats.org/officeDocument/2006/math">
                    <m:r>
                      <a:rPr lang="en-US" sz="5600">
                        <a:solidFill>
                          <a:prstClr val="black"/>
                        </a:solidFill>
                        <a:latin typeface="Cambria Math"/>
                        <a:ea typeface="Times New Roman" panose="02020603050405020304" pitchFamily="18" charset="0"/>
                        <a:cs typeface="Times New Roman" panose="02020603050405020304" pitchFamily="18" charset="0"/>
                      </a:rPr>
                      <m:t>                             </m:t>
                    </m:r>
                    <m:r>
                      <a:rPr lang="en-US" sz="5600" i="1">
                        <a:solidFill>
                          <a:prstClr val="black"/>
                        </a:solidFill>
                        <a:latin typeface="Cambria Math"/>
                        <a:ea typeface="Times New Roman" panose="02020603050405020304" pitchFamily="18" charset="0"/>
                        <a:cs typeface="Times New Roman" panose="02020603050405020304" pitchFamily="18" charset="0"/>
                      </a:rPr>
                      <m:t>𝑥</m:t>
                    </m:r>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nl-NL" sz="5600" dirty="0">
                    <a:solidFill>
                      <a:prstClr val="black"/>
                    </a:solidFill>
                    <a:latin typeface="Times New Roman" panose="02020603050405020304" pitchFamily="18" charset="0"/>
                    <a:ea typeface="Times New Roman" panose="02020603050405020304" pitchFamily="18" charset="0"/>
                  </a:rPr>
                  <a:t> là</a:t>
                </a:r>
                <a:endParaRPr lang="en-US" sz="5600" dirty="0"/>
              </a:p>
            </p:txBody>
          </p:sp>
        </mc:Choice>
        <mc:Fallback xmlns="">
          <p:sp>
            <p:nvSpPr>
              <p:cNvPr id="2" name="Rectangle 1"/>
              <p:cNvSpPr>
                <a:spLocks noRot="1" noChangeAspect="1" noMove="1" noResize="1" noEditPoints="1" noAdjustHandles="1" noChangeArrowheads="1" noChangeShapeType="1" noTextEdit="1"/>
              </p:cNvSpPr>
              <p:nvPr/>
            </p:nvSpPr>
            <p:spPr>
              <a:xfrm>
                <a:off x="384984" y="-59117"/>
                <a:ext cx="24488282" cy="2574038"/>
              </a:xfrm>
              <a:prstGeom prst="rect">
                <a:avLst/>
              </a:prstGeom>
              <a:blipFill>
                <a:blip r:embed="rId14"/>
                <a:stretch>
                  <a:fillRect b="-130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77008" y="4151533"/>
                <a:ext cx="23927654" cy="2640659"/>
              </a:xfrm>
              <a:prstGeom prst="rect">
                <a:avLst/>
              </a:prstGeom>
            </p:spPr>
            <p:txBody>
              <a:bodyPr wrap="square">
                <a:spAutoFit/>
              </a:bodyPr>
              <a:lstStyle/>
              <a:p>
                <a:pPr marL="914400">
                  <a:lnSpc>
                    <a:spcPct val="115000"/>
                  </a:lnSpc>
                </a:pPr>
                <a:r>
                  <a:rPr lang="en-US" sz="5600" dirty="0">
                    <a:latin typeface="Times New Roman" pitchFamily="18" charset="0"/>
                    <a:ea typeface="Times New Roman" panose="02020603050405020304" pitchFamily="18" charset="0"/>
                    <a:cs typeface="Times New Roman" pitchFamily="18" charset="0"/>
                  </a:rPr>
                  <a:t>                     Ta </a:t>
                </a:r>
                <a:r>
                  <a:rPr lang="en-US" sz="5600" dirty="0" err="1">
                    <a:latin typeface="Times New Roman" pitchFamily="18" charset="0"/>
                    <a:ea typeface="Times New Roman" panose="02020603050405020304" pitchFamily="18" charset="0"/>
                    <a:cs typeface="Times New Roman" pitchFamily="18" charset="0"/>
                  </a:rPr>
                  <a:t>có</a:t>
                </a:r>
                <a:r>
                  <a:rPr lang="en-US" sz="5600" dirty="0">
                    <a:latin typeface="Times New Roman" pitchFamily="18" charset="0"/>
                    <a:ea typeface="Times New Roman" panose="02020603050405020304" pitchFamily="18" charset="0"/>
                    <a:cs typeface="Times New Roman" pitchFamily="18" charset="0"/>
                  </a:rPr>
                  <a:t>:</a:t>
                </a:r>
              </a:p>
              <a:p>
                <a:pPr marL="914400">
                  <a:lnSpc>
                    <a:spcPct val="115000"/>
                  </a:lnSpc>
                </a:pPr>
                <a14:m>
                  <m:oMath xmlns:m="http://schemas.openxmlformats.org/officeDocument/2006/math">
                    <m:sSup>
                      <m:sSupPr>
                        <m:ctrlPr>
                          <a:rPr lang="en-US" sz="5600" i="1">
                            <a:latin typeface="Cambria Math" panose="02040503050406030204" pitchFamily="18" charset="0"/>
                            <a:ea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rPr>
                          <m:t>𝑦</m:t>
                        </m:r>
                      </m:e>
                      <m:sup>
                        <m:r>
                          <a:rPr lang="fr-FR" sz="5600" i="1">
                            <a:latin typeface="Cambria Math" panose="02040503050406030204" pitchFamily="18" charset="0"/>
                            <a:ea typeface="Times New Roman" panose="02020603050405020304" pitchFamily="18" charset="0"/>
                          </a:rPr>
                          <m:t>′</m:t>
                        </m:r>
                      </m:sup>
                    </m:sSup>
                    <m:r>
                      <a:rPr lang="fr-FR" sz="5600" i="1">
                        <a:latin typeface="Cambria Math" panose="02040503050406030204" pitchFamily="18" charset="0"/>
                        <a:ea typeface="Times New Roman" panose="02020603050405020304" pitchFamily="18" charset="0"/>
                      </a:rPr>
                      <m:t>=</m:t>
                    </m:r>
                    <m:sSup>
                      <m:sSupPr>
                        <m:ctrlPr>
                          <a:rPr lang="en-US" sz="5600" i="1">
                            <a:latin typeface="Cambria Math" panose="02040503050406030204" pitchFamily="18" charset="0"/>
                            <a:ea typeface="Times New Roman" panose="02020603050405020304" pitchFamily="18" charset="0"/>
                          </a:rPr>
                        </m:ctrlPr>
                      </m:sSupPr>
                      <m:e>
                        <m:d>
                          <m:dPr>
                            <m:ctrlPr>
                              <a:rPr lang="en-US" sz="5600" i="1">
                                <a:latin typeface="Cambria Math" panose="02040503050406030204" pitchFamily="18" charset="0"/>
                                <a:ea typeface="Times New Roman" panose="02020603050405020304" pitchFamily="18" charset="0"/>
                              </a:rPr>
                            </m:ctrlPr>
                          </m:dPr>
                          <m:e>
                            <m:f>
                              <m:fPr>
                                <m:ctrlPr>
                                  <a:rPr lang="en-US" sz="5600" i="1">
                                    <a:latin typeface="Cambria Math" panose="02040503050406030204" pitchFamily="18" charset="0"/>
                                    <a:ea typeface="Times New Roman" panose="02020603050405020304" pitchFamily="18" charset="0"/>
                                  </a:rPr>
                                </m:ctrlPr>
                              </m:fPr>
                              <m:num>
                                <m:r>
                                  <a:rPr lang="fr-FR" sz="5600" i="1">
                                    <a:latin typeface="Cambria Math" panose="02040503050406030204" pitchFamily="18" charset="0"/>
                                    <a:ea typeface="Times New Roman" panose="02020603050405020304" pitchFamily="18" charset="0"/>
                                  </a:rPr>
                                  <m:t>1</m:t>
                                </m:r>
                              </m:num>
                              <m:den>
                                <m:r>
                                  <a:rPr lang="fr-FR" sz="5600" i="1">
                                    <a:latin typeface="Cambria Math" panose="02040503050406030204" pitchFamily="18" charset="0"/>
                                    <a:ea typeface="Times New Roman" panose="02020603050405020304" pitchFamily="18" charset="0"/>
                                  </a:rPr>
                                  <m:t>2</m:t>
                                </m:r>
                              </m:den>
                            </m:f>
                            <m:sSup>
                              <m:sSupPr>
                                <m:ctrlPr>
                                  <a:rPr lang="en-US" sz="5600" i="1">
                                    <a:latin typeface="Cambria Math" panose="02040503050406030204" pitchFamily="18" charset="0"/>
                                    <a:ea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rPr>
                                  <m:t>𝑥</m:t>
                                </m:r>
                              </m:e>
                              <m:sup>
                                <m:r>
                                  <a:rPr lang="fr-FR" sz="5600" i="1">
                                    <a:latin typeface="Cambria Math" panose="02040503050406030204" pitchFamily="18" charset="0"/>
                                    <a:ea typeface="Times New Roman" panose="02020603050405020304" pitchFamily="18" charset="0"/>
                                  </a:rPr>
                                  <m:t>2</m:t>
                                </m:r>
                              </m:sup>
                            </m:sSup>
                            <m:sSup>
                              <m:sSupPr>
                                <m:ctrlPr>
                                  <a:rPr lang="en-US" sz="5600" i="1">
                                    <a:latin typeface="Cambria Math" panose="02040503050406030204" pitchFamily="18" charset="0"/>
                                    <a:ea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rPr>
                                  <m:t>𝑒</m:t>
                                </m:r>
                              </m:e>
                              <m:sup>
                                <m:r>
                                  <a:rPr lang="en-US" sz="5600" i="1">
                                    <a:latin typeface="Cambria Math" panose="02040503050406030204" pitchFamily="18" charset="0"/>
                                    <a:ea typeface="Times New Roman" panose="02020603050405020304" pitchFamily="18" charset="0"/>
                                  </a:rPr>
                                  <m:t>𝑥</m:t>
                                </m:r>
                              </m:sup>
                            </m:sSup>
                          </m:e>
                        </m:d>
                      </m:e>
                      <m:sup>
                        <m:r>
                          <a:rPr lang="fr-FR" sz="5600" i="1">
                            <a:latin typeface="Cambria Math" panose="02040503050406030204" pitchFamily="18" charset="0"/>
                            <a:ea typeface="Times New Roman" panose="02020603050405020304" pitchFamily="18" charset="0"/>
                          </a:rPr>
                          <m:t>′</m:t>
                        </m:r>
                      </m:sup>
                    </m:sSup>
                    <m:r>
                      <a:rPr lang="fr-FR" sz="5600" i="1">
                        <a:latin typeface="Cambria Math" panose="02040503050406030204" pitchFamily="18" charset="0"/>
                        <a:ea typeface="Times New Roman" panose="02020603050405020304" pitchFamily="18" charset="0"/>
                      </a:rPr>
                      <m:t>=</m:t>
                    </m:r>
                    <m:sSup>
                      <m:sSupPr>
                        <m:ctrlPr>
                          <a:rPr lang="en-US" sz="5600" i="1">
                            <a:latin typeface="Cambria Math" panose="02040503050406030204" pitchFamily="18" charset="0"/>
                            <a:ea typeface="Times New Roman" panose="02020603050405020304" pitchFamily="18" charset="0"/>
                          </a:rPr>
                        </m:ctrlPr>
                      </m:sSupPr>
                      <m:e>
                        <m:d>
                          <m:dPr>
                            <m:ctrlPr>
                              <a:rPr lang="en-US" sz="5600" i="1">
                                <a:latin typeface="Cambria Math" panose="02040503050406030204" pitchFamily="18" charset="0"/>
                                <a:ea typeface="Times New Roman" panose="02020603050405020304" pitchFamily="18" charset="0"/>
                              </a:rPr>
                            </m:ctrlPr>
                          </m:dPr>
                          <m:e>
                            <m:f>
                              <m:fPr>
                                <m:ctrlPr>
                                  <a:rPr lang="en-US" sz="5600" i="1">
                                    <a:latin typeface="Cambria Math" panose="02040503050406030204" pitchFamily="18" charset="0"/>
                                    <a:ea typeface="Times New Roman" panose="02020603050405020304" pitchFamily="18" charset="0"/>
                                  </a:rPr>
                                </m:ctrlPr>
                              </m:fPr>
                              <m:num>
                                <m:r>
                                  <a:rPr lang="fr-FR" sz="5600" i="1">
                                    <a:latin typeface="Cambria Math" panose="02040503050406030204" pitchFamily="18" charset="0"/>
                                    <a:ea typeface="Times New Roman" panose="02020603050405020304" pitchFamily="18" charset="0"/>
                                  </a:rPr>
                                  <m:t>1</m:t>
                                </m:r>
                              </m:num>
                              <m:den>
                                <m:r>
                                  <a:rPr lang="fr-FR" sz="5600" i="1">
                                    <a:latin typeface="Cambria Math" panose="02040503050406030204" pitchFamily="18" charset="0"/>
                                    <a:ea typeface="Times New Roman" panose="02020603050405020304" pitchFamily="18" charset="0"/>
                                  </a:rPr>
                                  <m:t>2</m:t>
                                </m:r>
                              </m:den>
                            </m:f>
                            <m:sSup>
                              <m:sSupPr>
                                <m:ctrlPr>
                                  <a:rPr lang="en-US" sz="5600" i="1">
                                    <a:latin typeface="Cambria Math" panose="02040503050406030204" pitchFamily="18" charset="0"/>
                                    <a:ea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rPr>
                                  <m:t>𝑥</m:t>
                                </m:r>
                              </m:e>
                              <m:sup>
                                <m:r>
                                  <a:rPr lang="fr-FR" sz="5600" i="1">
                                    <a:latin typeface="Cambria Math" panose="02040503050406030204" pitchFamily="18" charset="0"/>
                                    <a:ea typeface="Times New Roman" panose="02020603050405020304" pitchFamily="18" charset="0"/>
                                  </a:rPr>
                                  <m:t>2</m:t>
                                </m:r>
                              </m:sup>
                            </m:sSup>
                          </m:e>
                        </m:d>
                      </m:e>
                      <m:sup>
                        <m:r>
                          <a:rPr lang="fr-FR" sz="5600" i="1">
                            <a:latin typeface="Cambria Math" panose="02040503050406030204" pitchFamily="18" charset="0"/>
                            <a:ea typeface="Times New Roman" panose="02020603050405020304" pitchFamily="18" charset="0"/>
                          </a:rPr>
                          <m:t>′</m:t>
                        </m:r>
                      </m:sup>
                    </m:sSup>
                    <m:sSup>
                      <m:sSupPr>
                        <m:ctrlPr>
                          <a:rPr lang="en-US" sz="5600" i="1">
                            <a:latin typeface="Cambria Math" panose="02040503050406030204" pitchFamily="18" charset="0"/>
                            <a:ea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rPr>
                          <m:t>𝑒</m:t>
                        </m:r>
                      </m:e>
                      <m:sup>
                        <m:r>
                          <a:rPr lang="en-US" sz="5600" i="1">
                            <a:latin typeface="Cambria Math" panose="02040503050406030204" pitchFamily="18" charset="0"/>
                            <a:ea typeface="Times New Roman" panose="02020603050405020304" pitchFamily="18" charset="0"/>
                          </a:rPr>
                          <m:t>𝑥</m:t>
                        </m:r>
                      </m:sup>
                    </m:sSup>
                    <m:r>
                      <a:rPr lang="fr-FR" sz="5600" i="1">
                        <a:latin typeface="Cambria Math" panose="02040503050406030204" pitchFamily="18" charset="0"/>
                        <a:ea typeface="Times New Roman" panose="02020603050405020304" pitchFamily="18" charset="0"/>
                      </a:rPr>
                      <m:t>+</m:t>
                    </m:r>
                    <m:f>
                      <m:fPr>
                        <m:ctrlPr>
                          <a:rPr lang="en-US" sz="5600" i="1">
                            <a:latin typeface="Cambria Math" panose="02040503050406030204" pitchFamily="18" charset="0"/>
                            <a:ea typeface="Times New Roman" panose="02020603050405020304" pitchFamily="18" charset="0"/>
                          </a:rPr>
                        </m:ctrlPr>
                      </m:fPr>
                      <m:num>
                        <m:r>
                          <a:rPr lang="fr-FR" sz="5600" i="1">
                            <a:latin typeface="Cambria Math" panose="02040503050406030204" pitchFamily="18" charset="0"/>
                            <a:ea typeface="Times New Roman" panose="02020603050405020304" pitchFamily="18" charset="0"/>
                          </a:rPr>
                          <m:t>1</m:t>
                        </m:r>
                      </m:num>
                      <m:den>
                        <m:r>
                          <a:rPr lang="fr-FR" sz="5600" i="1">
                            <a:latin typeface="Cambria Math" panose="02040503050406030204" pitchFamily="18" charset="0"/>
                            <a:ea typeface="Times New Roman" panose="02020603050405020304" pitchFamily="18" charset="0"/>
                          </a:rPr>
                          <m:t>2</m:t>
                        </m:r>
                      </m:den>
                    </m:f>
                    <m:sSup>
                      <m:sSupPr>
                        <m:ctrlPr>
                          <a:rPr lang="en-US" sz="5600" i="1">
                            <a:latin typeface="Cambria Math" panose="02040503050406030204" pitchFamily="18" charset="0"/>
                            <a:ea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rPr>
                          <m:t>𝑥</m:t>
                        </m:r>
                      </m:e>
                      <m:sup>
                        <m:r>
                          <a:rPr lang="fr-FR" sz="5600" i="1">
                            <a:latin typeface="Cambria Math" panose="02040503050406030204" pitchFamily="18" charset="0"/>
                            <a:ea typeface="Times New Roman" panose="02020603050405020304" pitchFamily="18" charset="0"/>
                          </a:rPr>
                          <m:t>2</m:t>
                        </m:r>
                      </m:sup>
                    </m:sSup>
                    <m:sSup>
                      <m:sSupPr>
                        <m:ctrlPr>
                          <a:rPr lang="en-US" sz="5600" i="1">
                            <a:latin typeface="Cambria Math" panose="02040503050406030204" pitchFamily="18" charset="0"/>
                            <a:ea typeface="Times New Roman" panose="02020603050405020304" pitchFamily="18" charset="0"/>
                          </a:rPr>
                        </m:ctrlPr>
                      </m:sSupPr>
                      <m:e>
                        <m:d>
                          <m:dPr>
                            <m:ctrlPr>
                              <a:rPr lang="en-US" sz="5600" i="1">
                                <a:latin typeface="Cambria Math" panose="02040503050406030204" pitchFamily="18" charset="0"/>
                                <a:ea typeface="Times New Roman" panose="02020603050405020304" pitchFamily="18" charset="0"/>
                              </a:rPr>
                            </m:ctrlPr>
                          </m:dPr>
                          <m:e>
                            <m:sSup>
                              <m:sSupPr>
                                <m:ctrlPr>
                                  <a:rPr lang="en-US" sz="5600" i="1">
                                    <a:latin typeface="Cambria Math" panose="02040503050406030204" pitchFamily="18" charset="0"/>
                                    <a:ea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rPr>
                                  <m:t>𝑒</m:t>
                                </m:r>
                              </m:e>
                              <m:sup>
                                <m:r>
                                  <a:rPr lang="en-US" sz="5600" i="1">
                                    <a:latin typeface="Cambria Math" panose="02040503050406030204" pitchFamily="18" charset="0"/>
                                    <a:ea typeface="Times New Roman" panose="02020603050405020304" pitchFamily="18" charset="0"/>
                                  </a:rPr>
                                  <m:t>𝑥</m:t>
                                </m:r>
                              </m:sup>
                            </m:sSup>
                          </m:e>
                        </m:d>
                      </m:e>
                      <m:sup>
                        <m:r>
                          <a:rPr lang="fr-FR" sz="5600" i="1">
                            <a:latin typeface="Cambria Math" panose="02040503050406030204" pitchFamily="18" charset="0"/>
                            <a:ea typeface="Times New Roman" panose="02020603050405020304" pitchFamily="18" charset="0"/>
                          </a:rPr>
                          <m:t>′</m:t>
                        </m:r>
                      </m:sup>
                    </m:sSup>
                    <m:r>
                      <a:rPr lang="fr-FR" sz="5600" i="1">
                        <a:latin typeface="Cambria Math" panose="02040503050406030204" pitchFamily="18" charset="0"/>
                        <a:ea typeface="Times New Roman" panose="02020603050405020304" pitchFamily="18" charset="0"/>
                      </a:rPr>
                      <m:t>=</m:t>
                    </m:r>
                    <m:d>
                      <m:dPr>
                        <m:ctrlPr>
                          <a:rPr lang="en-US" sz="5600" i="1">
                            <a:latin typeface="Cambria Math" panose="02040503050406030204" pitchFamily="18" charset="0"/>
                            <a:ea typeface="Times New Roman" panose="02020603050405020304" pitchFamily="18" charset="0"/>
                          </a:rPr>
                        </m:ctrlPr>
                      </m:dPr>
                      <m:e>
                        <m:r>
                          <a:rPr lang="en-US" sz="5600" i="1">
                            <a:latin typeface="Cambria Math" panose="02040503050406030204" pitchFamily="18" charset="0"/>
                            <a:ea typeface="Times New Roman" panose="02020603050405020304" pitchFamily="18" charset="0"/>
                          </a:rPr>
                          <m:t>𝑥</m:t>
                        </m:r>
                        <m:r>
                          <a:rPr lang="fr-FR" sz="5600" i="1">
                            <a:latin typeface="Cambria Math" panose="02040503050406030204" pitchFamily="18" charset="0"/>
                            <a:ea typeface="Times New Roman" panose="02020603050405020304" pitchFamily="18" charset="0"/>
                          </a:rPr>
                          <m:t>+</m:t>
                        </m:r>
                        <m:f>
                          <m:fPr>
                            <m:ctrlPr>
                              <a:rPr lang="en-US" sz="5600" i="1">
                                <a:latin typeface="Cambria Math" panose="02040503050406030204" pitchFamily="18" charset="0"/>
                                <a:ea typeface="Times New Roman" panose="02020603050405020304" pitchFamily="18" charset="0"/>
                              </a:rPr>
                            </m:ctrlPr>
                          </m:fPr>
                          <m:num>
                            <m:r>
                              <a:rPr lang="fr-FR" sz="5600" i="1">
                                <a:latin typeface="Cambria Math" panose="02040503050406030204" pitchFamily="18" charset="0"/>
                                <a:ea typeface="Times New Roman" panose="02020603050405020304" pitchFamily="18" charset="0"/>
                              </a:rPr>
                              <m:t>1</m:t>
                            </m:r>
                          </m:num>
                          <m:den>
                            <m:r>
                              <a:rPr lang="fr-FR" sz="5600" i="1">
                                <a:latin typeface="Cambria Math" panose="02040503050406030204" pitchFamily="18" charset="0"/>
                                <a:ea typeface="Times New Roman" panose="02020603050405020304" pitchFamily="18" charset="0"/>
                              </a:rPr>
                              <m:t>2</m:t>
                            </m:r>
                          </m:den>
                        </m:f>
                        <m:sSup>
                          <m:sSupPr>
                            <m:ctrlPr>
                              <a:rPr lang="en-US" sz="5600" i="1">
                                <a:latin typeface="Cambria Math" panose="02040503050406030204" pitchFamily="18" charset="0"/>
                                <a:ea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rPr>
                              <m:t>𝑥</m:t>
                            </m:r>
                          </m:e>
                          <m:sup>
                            <m:r>
                              <a:rPr lang="fr-FR" sz="5600" i="1">
                                <a:latin typeface="Cambria Math" panose="02040503050406030204" pitchFamily="18" charset="0"/>
                                <a:ea typeface="Times New Roman" panose="02020603050405020304" pitchFamily="18" charset="0"/>
                              </a:rPr>
                              <m:t>2</m:t>
                            </m:r>
                          </m:sup>
                        </m:sSup>
                      </m:e>
                    </m:d>
                    <m:sSup>
                      <m:sSupPr>
                        <m:ctrlPr>
                          <a:rPr lang="en-US" sz="5600" i="1">
                            <a:latin typeface="Cambria Math" panose="02040503050406030204" pitchFamily="18" charset="0"/>
                            <a:ea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rPr>
                          <m:t>𝑒</m:t>
                        </m:r>
                      </m:e>
                      <m:sup>
                        <m:r>
                          <a:rPr lang="en-US" sz="5600" i="1">
                            <a:latin typeface="Cambria Math" panose="02040503050406030204" pitchFamily="18" charset="0"/>
                            <a:ea typeface="Times New Roman" panose="02020603050405020304" pitchFamily="18" charset="0"/>
                          </a:rPr>
                          <m:t>𝑥</m:t>
                        </m:r>
                      </m:sup>
                    </m:sSup>
                  </m:oMath>
                </a14:m>
                <a:r>
                  <a:rPr lang="fr-FR" sz="5600" i="1" dirty="0">
                    <a:latin typeface="Times New Roman" panose="02020603050405020304" pitchFamily="18" charset="0"/>
                    <a:ea typeface="Times New Roman" panose="02020603050405020304" pitchFamily="18" charset="0"/>
                    <a:cs typeface="Times New Roman" pitchFamily="18" charset="0"/>
                  </a:rPr>
                  <a:t>;</a:t>
                </a:r>
                <a:endParaRPr lang="en-US" sz="5600" i="1" dirty="0">
                  <a:latin typeface="Times New Roman" panose="02020603050405020304" pitchFamily="18" charset="0"/>
                  <a:ea typeface="Times New Roman" panose="02020603050405020304" pitchFamily="18" charset="0"/>
                  <a:cs typeface="Times New Roman" pitchFamily="18" charset="0"/>
                </a:endParaRPr>
              </a:p>
            </p:txBody>
          </p:sp>
        </mc:Choice>
        <mc:Fallback xmlns="">
          <p:sp>
            <p:nvSpPr>
              <p:cNvPr id="49" name="Rectangle 48"/>
              <p:cNvSpPr>
                <a:spLocks noRot="1" noChangeAspect="1" noMove="1" noResize="1" noEditPoints="1" noAdjustHandles="1" noChangeArrowheads="1" noChangeShapeType="1" noTextEdit="1"/>
              </p:cNvSpPr>
              <p:nvPr/>
            </p:nvSpPr>
            <p:spPr>
              <a:xfrm>
                <a:off x="-77008" y="4151533"/>
                <a:ext cx="23927654" cy="2640659"/>
              </a:xfrm>
              <a:prstGeom prst="rect">
                <a:avLst/>
              </a:prstGeom>
              <a:blipFill>
                <a:blip r:embed="rId15"/>
                <a:stretch>
                  <a:fillRect t="-4619" b="-53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467878" y="6443456"/>
                <a:ext cx="9806915" cy="2429768"/>
              </a:xfrm>
              <a:prstGeom prst="rect">
                <a:avLst/>
              </a:prstGeom>
            </p:spPr>
            <p:txBody>
              <a:bodyPr wrap="none">
                <a:spAutoFit/>
              </a:bodyPr>
              <a:lstStyle/>
              <a:p>
                <a:pPr defTabSz="1828800">
                  <a:defRPr/>
                </a:pPr>
                <a14:m>
                  <m:oMathPara xmlns:m="http://schemas.openxmlformats.org/officeDocument/2006/math">
                    <m:oMathParaPr>
                      <m:jc m:val="centerGroup"/>
                    </m:oMathParaPr>
                    <m:oMath xmlns:m="http://schemas.openxmlformats.org/officeDocument/2006/math">
                      <m:sSup>
                        <m:sSupPr>
                          <m:ctrlPr>
                            <a:rPr lang="en-US" sz="5600" i="1" kern="0">
                              <a:solidFill>
                                <a:prstClr val="black"/>
                              </a:solidFill>
                              <a:latin typeface="Cambria Math" panose="02040503050406030204" pitchFamily="18" charset="0"/>
                            </a:rPr>
                          </m:ctrlPr>
                        </m:sSupPr>
                        <m:e>
                          <m:r>
                            <a:rPr lang="en-US" sz="5600" i="1" kern="0">
                              <a:solidFill>
                                <a:prstClr val="black"/>
                              </a:solidFill>
                              <a:latin typeface="Cambria Math" panose="02040503050406030204" pitchFamily="18" charset="0"/>
                            </a:rPr>
                            <m:t>𝑦</m:t>
                          </m:r>
                        </m:e>
                        <m:sup>
                          <m:r>
                            <a:rPr lang="en-US" sz="5600" kern="0">
                              <a:solidFill>
                                <a:prstClr val="black"/>
                              </a:solidFill>
                              <a:latin typeface="Cambria Math" panose="02040503050406030204" pitchFamily="18" charset="0"/>
                            </a:rPr>
                            <m:t>″</m:t>
                          </m:r>
                        </m:sup>
                      </m:sSup>
                      <m:r>
                        <a:rPr lang="en-US" sz="5600" kern="0">
                          <a:solidFill>
                            <a:prstClr val="black"/>
                          </a:solidFill>
                          <a:latin typeface="Cambria Math" panose="02040503050406030204" pitchFamily="18" charset="0"/>
                        </a:rPr>
                        <m:t>=</m:t>
                      </m:r>
                      <m:sSup>
                        <m:sSupPr>
                          <m:ctrlPr>
                            <a:rPr lang="en-US" sz="5600" i="1" kern="0">
                              <a:solidFill>
                                <a:prstClr val="black"/>
                              </a:solidFill>
                              <a:latin typeface="Cambria Math" panose="02040503050406030204" pitchFamily="18" charset="0"/>
                            </a:rPr>
                          </m:ctrlPr>
                        </m:sSupPr>
                        <m:e>
                          <m:d>
                            <m:dPr>
                              <m:ctrlPr>
                                <a:rPr lang="en-US" sz="5600" i="1" kern="0">
                                  <a:solidFill>
                                    <a:prstClr val="black"/>
                                  </a:solidFill>
                                  <a:latin typeface="Cambria Math" panose="02040503050406030204" pitchFamily="18" charset="0"/>
                                </a:rPr>
                              </m:ctrlPr>
                            </m:dPr>
                            <m:e>
                              <m:sSup>
                                <m:sSupPr>
                                  <m:ctrlPr>
                                    <a:rPr lang="en-US" sz="5600" i="1" kern="0">
                                      <a:solidFill>
                                        <a:prstClr val="black"/>
                                      </a:solidFill>
                                      <a:latin typeface="Cambria Math" panose="02040503050406030204" pitchFamily="18" charset="0"/>
                                    </a:rPr>
                                  </m:ctrlPr>
                                </m:sSupPr>
                                <m:e>
                                  <m:r>
                                    <a:rPr lang="en-US" sz="5600" i="1" kern="0">
                                      <a:solidFill>
                                        <a:prstClr val="black"/>
                                      </a:solidFill>
                                      <a:latin typeface="Cambria Math" panose="02040503050406030204" pitchFamily="18" charset="0"/>
                                    </a:rPr>
                                    <m:t>𝑦</m:t>
                                  </m:r>
                                </m:e>
                                <m:sup>
                                  <m:r>
                                    <a:rPr lang="en-US" sz="5600" kern="0">
                                      <a:solidFill>
                                        <a:prstClr val="black"/>
                                      </a:solidFill>
                                      <a:latin typeface="Cambria Math" panose="02040503050406030204" pitchFamily="18" charset="0"/>
                                    </a:rPr>
                                    <m:t>′</m:t>
                                  </m:r>
                                </m:sup>
                              </m:sSup>
                            </m:e>
                          </m:d>
                        </m:e>
                        <m:sup>
                          <m:r>
                            <a:rPr lang="en-US" sz="5600" kern="0">
                              <a:solidFill>
                                <a:prstClr val="black"/>
                              </a:solidFill>
                              <a:latin typeface="Cambria Math" panose="02040503050406030204" pitchFamily="18" charset="0"/>
                            </a:rPr>
                            <m:t>′</m:t>
                          </m:r>
                        </m:sup>
                      </m:sSup>
                      <m:r>
                        <a:rPr lang="en-US" sz="5600" kern="0">
                          <a:solidFill>
                            <a:prstClr val="black"/>
                          </a:solidFill>
                          <a:latin typeface="Cambria Math" panose="02040503050406030204" pitchFamily="18" charset="0"/>
                        </a:rPr>
                        <m:t>=</m:t>
                      </m:r>
                      <m:sSup>
                        <m:sSupPr>
                          <m:ctrlPr>
                            <a:rPr lang="en-US" sz="5600" i="1" kern="0">
                              <a:solidFill>
                                <a:prstClr val="black"/>
                              </a:solidFill>
                              <a:latin typeface="Cambria Math" panose="02040503050406030204" pitchFamily="18" charset="0"/>
                            </a:rPr>
                          </m:ctrlPr>
                        </m:sSupPr>
                        <m:e>
                          <m:d>
                            <m:dPr>
                              <m:ctrlPr>
                                <a:rPr lang="en-US" sz="5600" i="1" kern="0">
                                  <a:solidFill>
                                    <a:prstClr val="black"/>
                                  </a:solidFill>
                                  <a:latin typeface="Cambria Math" panose="02040503050406030204" pitchFamily="18" charset="0"/>
                                </a:rPr>
                              </m:ctrlPr>
                            </m:dPr>
                            <m:e>
                              <m:d>
                                <m:dPr>
                                  <m:ctrlPr>
                                    <a:rPr lang="en-US" sz="5600" i="1" kern="0">
                                      <a:solidFill>
                                        <a:prstClr val="black"/>
                                      </a:solidFill>
                                      <a:latin typeface="Cambria Math" panose="02040503050406030204" pitchFamily="18" charset="0"/>
                                    </a:rPr>
                                  </m:ctrlPr>
                                </m:dPr>
                                <m:e>
                                  <m:r>
                                    <a:rPr lang="en-US" sz="5600" i="1" kern="0">
                                      <a:solidFill>
                                        <a:prstClr val="black"/>
                                      </a:solidFill>
                                      <a:latin typeface="Cambria Math" panose="02040503050406030204" pitchFamily="18" charset="0"/>
                                    </a:rPr>
                                    <m:t>𝑥</m:t>
                                  </m:r>
                                  <m:r>
                                    <a:rPr lang="en-US" sz="5600" kern="0">
                                      <a:solidFill>
                                        <a:prstClr val="black"/>
                                      </a:solidFill>
                                      <a:latin typeface="Cambria Math" panose="02040503050406030204" pitchFamily="18" charset="0"/>
                                    </a:rPr>
                                    <m:t>+</m:t>
                                  </m:r>
                                  <m:f>
                                    <m:fPr>
                                      <m:ctrlPr>
                                        <a:rPr lang="en-US" sz="5600" i="1" kern="0">
                                          <a:solidFill>
                                            <a:prstClr val="black"/>
                                          </a:solidFill>
                                          <a:latin typeface="Cambria Math" panose="02040503050406030204" pitchFamily="18" charset="0"/>
                                        </a:rPr>
                                      </m:ctrlPr>
                                    </m:fPr>
                                    <m:num>
                                      <m:r>
                                        <a:rPr lang="en-US" sz="5600" kern="0">
                                          <a:solidFill>
                                            <a:prstClr val="black"/>
                                          </a:solidFill>
                                          <a:latin typeface="Cambria Math" panose="02040503050406030204" pitchFamily="18" charset="0"/>
                                        </a:rPr>
                                        <m:t>1</m:t>
                                      </m:r>
                                    </m:num>
                                    <m:den>
                                      <m:r>
                                        <a:rPr lang="en-US" sz="5600" kern="0">
                                          <a:solidFill>
                                            <a:prstClr val="black"/>
                                          </a:solidFill>
                                          <a:latin typeface="Cambria Math" panose="02040503050406030204" pitchFamily="18" charset="0"/>
                                        </a:rPr>
                                        <m:t>2</m:t>
                                      </m:r>
                                    </m:den>
                                  </m:f>
                                  <m:sSup>
                                    <m:sSupPr>
                                      <m:ctrlPr>
                                        <a:rPr lang="en-US" sz="5600" i="1" kern="0">
                                          <a:solidFill>
                                            <a:prstClr val="black"/>
                                          </a:solidFill>
                                          <a:latin typeface="Cambria Math" panose="02040503050406030204" pitchFamily="18" charset="0"/>
                                        </a:rPr>
                                      </m:ctrlPr>
                                    </m:sSupPr>
                                    <m:e>
                                      <m:r>
                                        <a:rPr lang="en-US" sz="5600" i="1" kern="0">
                                          <a:solidFill>
                                            <a:prstClr val="black"/>
                                          </a:solidFill>
                                          <a:latin typeface="Cambria Math" panose="02040503050406030204" pitchFamily="18" charset="0"/>
                                        </a:rPr>
                                        <m:t>𝑥</m:t>
                                      </m:r>
                                    </m:e>
                                    <m:sup>
                                      <m:r>
                                        <a:rPr lang="en-US" sz="5600" kern="0">
                                          <a:solidFill>
                                            <a:prstClr val="black"/>
                                          </a:solidFill>
                                          <a:latin typeface="Cambria Math" panose="02040503050406030204" pitchFamily="18" charset="0"/>
                                        </a:rPr>
                                        <m:t>2</m:t>
                                      </m:r>
                                    </m:sup>
                                  </m:sSup>
                                </m:e>
                              </m:d>
                              <m:sSup>
                                <m:sSupPr>
                                  <m:ctrlPr>
                                    <a:rPr lang="en-US" sz="5600" i="1" kern="0">
                                      <a:solidFill>
                                        <a:prstClr val="black"/>
                                      </a:solidFill>
                                      <a:latin typeface="Cambria Math" panose="02040503050406030204" pitchFamily="18" charset="0"/>
                                    </a:rPr>
                                  </m:ctrlPr>
                                </m:sSupPr>
                                <m:e>
                                  <m:r>
                                    <a:rPr lang="en-US" sz="5600" i="1" kern="0">
                                      <a:solidFill>
                                        <a:prstClr val="black"/>
                                      </a:solidFill>
                                      <a:latin typeface="Cambria Math" panose="02040503050406030204" pitchFamily="18" charset="0"/>
                                    </a:rPr>
                                    <m:t>𝑒</m:t>
                                  </m:r>
                                </m:e>
                                <m:sup>
                                  <m:r>
                                    <a:rPr lang="en-US" sz="5600" i="1" kern="0">
                                      <a:solidFill>
                                        <a:prstClr val="black"/>
                                      </a:solidFill>
                                      <a:latin typeface="Cambria Math" panose="02040503050406030204" pitchFamily="18" charset="0"/>
                                    </a:rPr>
                                    <m:t>𝑥</m:t>
                                  </m:r>
                                </m:sup>
                              </m:sSup>
                            </m:e>
                          </m:d>
                        </m:e>
                        <m:sup>
                          <m:r>
                            <a:rPr lang="en-US" sz="5600" kern="0">
                              <a:solidFill>
                                <a:prstClr val="black"/>
                              </a:solidFill>
                              <a:latin typeface="Cambria Math" panose="02040503050406030204" pitchFamily="18" charset="0"/>
                            </a:rPr>
                            <m:t>′</m:t>
                          </m:r>
                        </m:sup>
                      </m:sSup>
                    </m:oMath>
                  </m:oMathPara>
                </a14:m>
                <a:endParaRPr lang="en-US" sz="5600" kern="0" dirty="0">
                  <a:solidFill>
                    <a:prstClr val="black"/>
                  </a:solidFill>
                  <a:latin typeface="Times New Roman" panose="02020603050405020304" pitchFamily="18" charset="0"/>
                  <a:cs typeface="Times New Roman" pitchFamily="18" charset="0"/>
                </a:endParaRPr>
              </a:p>
            </p:txBody>
          </p:sp>
        </mc:Choice>
        <mc:Fallback xmlns="">
          <p:sp>
            <p:nvSpPr>
              <p:cNvPr id="50" name="Rectangle 49"/>
              <p:cNvSpPr>
                <a:spLocks noRot="1" noChangeAspect="1" noMove="1" noResize="1" noEditPoints="1" noAdjustHandles="1" noChangeArrowheads="1" noChangeShapeType="1" noTextEdit="1"/>
              </p:cNvSpPr>
              <p:nvPr/>
            </p:nvSpPr>
            <p:spPr>
              <a:xfrm>
                <a:off x="467878" y="6443456"/>
                <a:ext cx="9806915" cy="2429768"/>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9648842" y="6317231"/>
                <a:ext cx="11464228" cy="2138727"/>
              </a:xfrm>
              <a:prstGeom prst="rect">
                <a:avLst/>
              </a:prstGeom>
            </p:spPr>
            <p:txBody>
              <a:bodyPr wrap="none">
                <a:spAutoFit/>
              </a:bodyPr>
              <a:lstStyle/>
              <a:p>
                <a:pPr defTabSz="1828800">
                  <a:defRPr/>
                </a:pPr>
                <a14:m>
                  <m:oMathPara xmlns:m="http://schemas.openxmlformats.org/officeDocument/2006/math">
                    <m:oMathParaPr>
                      <m:jc m:val="centerGroup"/>
                    </m:oMathParaPr>
                    <m:oMath xmlns:m="http://schemas.openxmlformats.org/officeDocument/2006/math">
                      <m:r>
                        <a:rPr lang="en-US" sz="5600" kern="0">
                          <a:solidFill>
                            <a:prstClr val="black"/>
                          </a:solidFill>
                          <a:latin typeface="Cambria Math" panose="02040503050406030204" pitchFamily="18" charset="0"/>
                        </a:rPr>
                        <m:t>=</m:t>
                      </m:r>
                      <m:sSup>
                        <m:sSupPr>
                          <m:ctrlPr>
                            <a:rPr lang="en-US" sz="5600" i="1" kern="0">
                              <a:solidFill>
                                <a:prstClr val="black"/>
                              </a:solidFill>
                              <a:latin typeface="Cambria Math" panose="02040503050406030204" pitchFamily="18" charset="0"/>
                            </a:rPr>
                          </m:ctrlPr>
                        </m:sSupPr>
                        <m:e>
                          <m:d>
                            <m:dPr>
                              <m:ctrlPr>
                                <a:rPr lang="en-US" sz="5600" i="1" kern="0">
                                  <a:solidFill>
                                    <a:prstClr val="black"/>
                                  </a:solidFill>
                                  <a:latin typeface="Cambria Math" panose="02040503050406030204" pitchFamily="18" charset="0"/>
                                </a:rPr>
                              </m:ctrlPr>
                            </m:dPr>
                            <m:e>
                              <m:r>
                                <a:rPr lang="en-US" sz="5600" i="1" kern="0">
                                  <a:solidFill>
                                    <a:prstClr val="black"/>
                                  </a:solidFill>
                                  <a:latin typeface="Cambria Math" panose="02040503050406030204" pitchFamily="18" charset="0"/>
                                </a:rPr>
                                <m:t>𝑥</m:t>
                              </m:r>
                              <m:r>
                                <a:rPr lang="en-US" sz="5600" kern="0">
                                  <a:solidFill>
                                    <a:prstClr val="black"/>
                                  </a:solidFill>
                                  <a:latin typeface="Cambria Math" panose="02040503050406030204" pitchFamily="18" charset="0"/>
                                </a:rPr>
                                <m:t>+</m:t>
                              </m:r>
                              <m:f>
                                <m:fPr>
                                  <m:ctrlPr>
                                    <a:rPr lang="en-US" sz="5600" i="1" kern="0">
                                      <a:solidFill>
                                        <a:prstClr val="black"/>
                                      </a:solidFill>
                                      <a:latin typeface="Cambria Math" panose="02040503050406030204" pitchFamily="18" charset="0"/>
                                    </a:rPr>
                                  </m:ctrlPr>
                                </m:fPr>
                                <m:num>
                                  <m:r>
                                    <a:rPr lang="en-US" sz="5600" kern="0">
                                      <a:solidFill>
                                        <a:prstClr val="black"/>
                                      </a:solidFill>
                                      <a:latin typeface="Cambria Math" panose="02040503050406030204" pitchFamily="18" charset="0"/>
                                    </a:rPr>
                                    <m:t>1</m:t>
                                  </m:r>
                                </m:num>
                                <m:den>
                                  <m:r>
                                    <a:rPr lang="en-US" sz="5600" kern="0">
                                      <a:solidFill>
                                        <a:prstClr val="black"/>
                                      </a:solidFill>
                                      <a:latin typeface="Cambria Math" panose="02040503050406030204" pitchFamily="18" charset="0"/>
                                    </a:rPr>
                                    <m:t>2</m:t>
                                  </m:r>
                                </m:den>
                              </m:f>
                              <m:sSup>
                                <m:sSupPr>
                                  <m:ctrlPr>
                                    <a:rPr lang="en-US" sz="5600" i="1" kern="0">
                                      <a:solidFill>
                                        <a:prstClr val="black"/>
                                      </a:solidFill>
                                      <a:latin typeface="Cambria Math" panose="02040503050406030204" pitchFamily="18" charset="0"/>
                                    </a:rPr>
                                  </m:ctrlPr>
                                </m:sSupPr>
                                <m:e>
                                  <m:r>
                                    <a:rPr lang="en-US" sz="5600" i="1" kern="0">
                                      <a:solidFill>
                                        <a:prstClr val="black"/>
                                      </a:solidFill>
                                      <a:latin typeface="Cambria Math" panose="02040503050406030204" pitchFamily="18" charset="0"/>
                                    </a:rPr>
                                    <m:t>𝑥</m:t>
                                  </m:r>
                                </m:e>
                                <m:sup>
                                  <m:r>
                                    <a:rPr lang="en-US" sz="5600" kern="0">
                                      <a:solidFill>
                                        <a:prstClr val="black"/>
                                      </a:solidFill>
                                      <a:latin typeface="Cambria Math" panose="02040503050406030204" pitchFamily="18" charset="0"/>
                                    </a:rPr>
                                    <m:t>2</m:t>
                                  </m:r>
                                </m:sup>
                              </m:sSup>
                            </m:e>
                          </m:d>
                        </m:e>
                        <m:sup>
                          <m:r>
                            <a:rPr lang="en-US" sz="5600" kern="0">
                              <a:solidFill>
                                <a:prstClr val="black"/>
                              </a:solidFill>
                              <a:latin typeface="Cambria Math" panose="02040503050406030204" pitchFamily="18" charset="0"/>
                            </a:rPr>
                            <m:t>′</m:t>
                          </m:r>
                        </m:sup>
                      </m:sSup>
                      <m:sSup>
                        <m:sSupPr>
                          <m:ctrlPr>
                            <a:rPr lang="en-US" sz="5600" i="1" kern="0">
                              <a:solidFill>
                                <a:prstClr val="black"/>
                              </a:solidFill>
                              <a:latin typeface="Cambria Math" panose="02040503050406030204" pitchFamily="18" charset="0"/>
                            </a:rPr>
                          </m:ctrlPr>
                        </m:sSupPr>
                        <m:e>
                          <m:r>
                            <a:rPr lang="en-US" sz="5600" i="1" kern="0">
                              <a:solidFill>
                                <a:prstClr val="black"/>
                              </a:solidFill>
                              <a:latin typeface="Cambria Math" panose="02040503050406030204" pitchFamily="18" charset="0"/>
                            </a:rPr>
                            <m:t>𝑒</m:t>
                          </m:r>
                        </m:e>
                        <m:sup>
                          <m:r>
                            <a:rPr lang="en-US" sz="5600" i="1" kern="0">
                              <a:solidFill>
                                <a:prstClr val="black"/>
                              </a:solidFill>
                              <a:latin typeface="Cambria Math" panose="02040503050406030204" pitchFamily="18" charset="0"/>
                            </a:rPr>
                            <m:t>𝑥</m:t>
                          </m:r>
                        </m:sup>
                      </m:sSup>
                      <m:r>
                        <a:rPr lang="en-US" sz="5600" kern="0">
                          <a:solidFill>
                            <a:prstClr val="black"/>
                          </a:solidFill>
                          <a:latin typeface="Cambria Math" panose="02040503050406030204" pitchFamily="18" charset="0"/>
                        </a:rPr>
                        <m:t>+</m:t>
                      </m:r>
                      <m:d>
                        <m:dPr>
                          <m:ctrlPr>
                            <a:rPr lang="en-US" sz="5600" i="1" kern="0">
                              <a:solidFill>
                                <a:prstClr val="black"/>
                              </a:solidFill>
                              <a:latin typeface="Cambria Math" panose="02040503050406030204" pitchFamily="18" charset="0"/>
                            </a:rPr>
                          </m:ctrlPr>
                        </m:dPr>
                        <m:e>
                          <m:r>
                            <a:rPr lang="en-US" sz="5600" i="1" kern="0">
                              <a:solidFill>
                                <a:prstClr val="black"/>
                              </a:solidFill>
                              <a:latin typeface="Cambria Math" panose="02040503050406030204" pitchFamily="18" charset="0"/>
                            </a:rPr>
                            <m:t>𝑥</m:t>
                          </m:r>
                          <m:r>
                            <a:rPr lang="en-US" sz="5600" kern="0">
                              <a:solidFill>
                                <a:prstClr val="black"/>
                              </a:solidFill>
                              <a:latin typeface="Cambria Math" panose="02040503050406030204" pitchFamily="18" charset="0"/>
                            </a:rPr>
                            <m:t>+</m:t>
                          </m:r>
                          <m:f>
                            <m:fPr>
                              <m:ctrlPr>
                                <a:rPr lang="en-US" sz="5600" i="1" kern="0">
                                  <a:solidFill>
                                    <a:prstClr val="black"/>
                                  </a:solidFill>
                                  <a:latin typeface="Cambria Math" panose="02040503050406030204" pitchFamily="18" charset="0"/>
                                </a:rPr>
                              </m:ctrlPr>
                            </m:fPr>
                            <m:num>
                              <m:r>
                                <a:rPr lang="en-US" sz="5600" kern="0">
                                  <a:solidFill>
                                    <a:prstClr val="black"/>
                                  </a:solidFill>
                                  <a:latin typeface="Cambria Math" panose="02040503050406030204" pitchFamily="18" charset="0"/>
                                </a:rPr>
                                <m:t>1</m:t>
                              </m:r>
                            </m:num>
                            <m:den>
                              <m:r>
                                <a:rPr lang="en-US" sz="5600" kern="0">
                                  <a:solidFill>
                                    <a:prstClr val="black"/>
                                  </a:solidFill>
                                  <a:latin typeface="Cambria Math" panose="02040503050406030204" pitchFamily="18" charset="0"/>
                                </a:rPr>
                                <m:t>2</m:t>
                              </m:r>
                            </m:den>
                          </m:f>
                          <m:sSup>
                            <m:sSupPr>
                              <m:ctrlPr>
                                <a:rPr lang="en-US" sz="5600" i="1" kern="0">
                                  <a:solidFill>
                                    <a:prstClr val="black"/>
                                  </a:solidFill>
                                  <a:latin typeface="Cambria Math" panose="02040503050406030204" pitchFamily="18" charset="0"/>
                                </a:rPr>
                              </m:ctrlPr>
                            </m:sSupPr>
                            <m:e>
                              <m:r>
                                <a:rPr lang="en-US" sz="5600" i="1" kern="0">
                                  <a:solidFill>
                                    <a:prstClr val="black"/>
                                  </a:solidFill>
                                  <a:latin typeface="Cambria Math" panose="02040503050406030204" pitchFamily="18" charset="0"/>
                                </a:rPr>
                                <m:t>𝑥</m:t>
                              </m:r>
                            </m:e>
                            <m:sup>
                              <m:r>
                                <a:rPr lang="en-US" sz="5600" kern="0">
                                  <a:solidFill>
                                    <a:prstClr val="black"/>
                                  </a:solidFill>
                                  <a:latin typeface="Cambria Math" panose="02040503050406030204" pitchFamily="18" charset="0"/>
                                </a:rPr>
                                <m:t>2</m:t>
                              </m:r>
                            </m:sup>
                          </m:sSup>
                        </m:e>
                      </m:d>
                      <m:sSup>
                        <m:sSupPr>
                          <m:ctrlPr>
                            <a:rPr lang="en-US" sz="5600" i="1" kern="0">
                              <a:solidFill>
                                <a:prstClr val="black"/>
                              </a:solidFill>
                              <a:latin typeface="Cambria Math" panose="02040503050406030204" pitchFamily="18" charset="0"/>
                            </a:rPr>
                          </m:ctrlPr>
                        </m:sSupPr>
                        <m:e>
                          <m:d>
                            <m:dPr>
                              <m:ctrlPr>
                                <a:rPr lang="en-US" sz="5600" i="1" kern="0">
                                  <a:solidFill>
                                    <a:prstClr val="black"/>
                                  </a:solidFill>
                                  <a:latin typeface="Cambria Math" panose="02040503050406030204" pitchFamily="18" charset="0"/>
                                </a:rPr>
                              </m:ctrlPr>
                            </m:dPr>
                            <m:e>
                              <m:sSup>
                                <m:sSupPr>
                                  <m:ctrlPr>
                                    <a:rPr lang="en-US" sz="5600" i="1" kern="0">
                                      <a:solidFill>
                                        <a:prstClr val="black"/>
                                      </a:solidFill>
                                      <a:latin typeface="Cambria Math" panose="02040503050406030204" pitchFamily="18" charset="0"/>
                                    </a:rPr>
                                  </m:ctrlPr>
                                </m:sSupPr>
                                <m:e>
                                  <m:r>
                                    <a:rPr lang="en-US" sz="5600" i="1" kern="0">
                                      <a:solidFill>
                                        <a:prstClr val="black"/>
                                      </a:solidFill>
                                      <a:latin typeface="Cambria Math" panose="02040503050406030204" pitchFamily="18" charset="0"/>
                                    </a:rPr>
                                    <m:t>𝑒</m:t>
                                  </m:r>
                                </m:e>
                                <m:sup>
                                  <m:r>
                                    <a:rPr lang="en-US" sz="5600" i="1" kern="0">
                                      <a:solidFill>
                                        <a:prstClr val="black"/>
                                      </a:solidFill>
                                      <a:latin typeface="Cambria Math" panose="02040503050406030204" pitchFamily="18" charset="0"/>
                                    </a:rPr>
                                    <m:t>𝑥</m:t>
                                  </m:r>
                                </m:sup>
                              </m:sSup>
                            </m:e>
                          </m:d>
                        </m:e>
                        <m:sup>
                          <m:r>
                            <a:rPr lang="en-US" sz="5600" kern="0">
                              <a:solidFill>
                                <a:prstClr val="black"/>
                              </a:solidFill>
                              <a:latin typeface="Cambria Math" panose="02040503050406030204" pitchFamily="18" charset="0"/>
                            </a:rPr>
                            <m:t>′</m:t>
                          </m:r>
                        </m:sup>
                      </m:sSup>
                    </m:oMath>
                  </m:oMathPara>
                </a14:m>
                <a:endParaRPr lang="en-US" sz="5600" kern="0" dirty="0">
                  <a:solidFill>
                    <a:prstClr val="black"/>
                  </a:solidFill>
                  <a:latin typeface="Times New Roman" panose="02020603050405020304" pitchFamily="18" charset="0"/>
                  <a:cs typeface="Times New Roman" pitchFamily="18"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9648842" y="6317231"/>
                <a:ext cx="11464228" cy="2138727"/>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1292959" y="8404367"/>
                <a:ext cx="9212458" cy="2028697"/>
              </a:xfrm>
              <a:prstGeom prst="rect">
                <a:avLst/>
              </a:prstGeom>
            </p:spPr>
            <p:txBody>
              <a:bodyPr wrap="none">
                <a:spAutoFit/>
              </a:bodyPr>
              <a:lstStyle/>
              <a:p>
                <a:pPr defTabSz="1828800">
                  <a:defRPr/>
                </a:pPr>
                <a14:m>
                  <m:oMathPara xmlns:m="http://schemas.openxmlformats.org/officeDocument/2006/math">
                    <m:oMathParaPr>
                      <m:jc m:val="centerGroup"/>
                    </m:oMathParaPr>
                    <m:oMath xmlns:m="http://schemas.openxmlformats.org/officeDocument/2006/math">
                      <m:r>
                        <a:rPr lang="en-US" sz="5600" kern="0">
                          <a:solidFill>
                            <a:prstClr val="black"/>
                          </a:solidFill>
                          <a:latin typeface="Cambria Math" panose="02040503050406030204" pitchFamily="18" charset="0"/>
                        </a:rPr>
                        <m:t>=</m:t>
                      </m:r>
                      <m:d>
                        <m:dPr>
                          <m:ctrlPr>
                            <a:rPr lang="en-US" sz="5600" i="1" kern="0">
                              <a:solidFill>
                                <a:prstClr val="black"/>
                              </a:solidFill>
                              <a:latin typeface="Cambria Math" panose="02040503050406030204" pitchFamily="18" charset="0"/>
                            </a:rPr>
                          </m:ctrlPr>
                        </m:dPr>
                        <m:e>
                          <m:r>
                            <a:rPr lang="en-US" sz="5600" kern="0">
                              <a:solidFill>
                                <a:prstClr val="black"/>
                              </a:solidFill>
                              <a:latin typeface="Cambria Math" panose="02040503050406030204" pitchFamily="18" charset="0"/>
                            </a:rPr>
                            <m:t>1+</m:t>
                          </m:r>
                          <m:r>
                            <a:rPr lang="en-US" sz="5600" i="1" kern="0">
                              <a:solidFill>
                                <a:prstClr val="black"/>
                              </a:solidFill>
                              <a:latin typeface="Cambria Math" panose="02040503050406030204" pitchFamily="18" charset="0"/>
                            </a:rPr>
                            <m:t>𝑥</m:t>
                          </m:r>
                        </m:e>
                      </m:d>
                      <m:sSup>
                        <m:sSupPr>
                          <m:ctrlPr>
                            <a:rPr lang="en-US" sz="5600" i="1" kern="0">
                              <a:solidFill>
                                <a:prstClr val="black"/>
                              </a:solidFill>
                              <a:latin typeface="Cambria Math" panose="02040503050406030204" pitchFamily="18" charset="0"/>
                            </a:rPr>
                          </m:ctrlPr>
                        </m:sSupPr>
                        <m:e>
                          <m:r>
                            <a:rPr lang="en-US" sz="5600" i="1" kern="0">
                              <a:solidFill>
                                <a:prstClr val="black"/>
                              </a:solidFill>
                              <a:latin typeface="Cambria Math" panose="02040503050406030204" pitchFamily="18" charset="0"/>
                            </a:rPr>
                            <m:t>𝑒</m:t>
                          </m:r>
                        </m:e>
                        <m:sup>
                          <m:r>
                            <a:rPr lang="en-US" sz="5600" i="1" kern="0">
                              <a:solidFill>
                                <a:prstClr val="black"/>
                              </a:solidFill>
                              <a:latin typeface="Cambria Math" panose="02040503050406030204" pitchFamily="18" charset="0"/>
                            </a:rPr>
                            <m:t>𝑥</m:t>
                          </m:r>
                        </m:sup>
                      </m:sSup>
                      <m:r>
                        <a:rPr lang="en-US" sz="5600" kern="0">
                          <a:solidFill>
                            <a:prstClr val="black"/>
                          </a:solidFill>
                          <a:latin typeface="Cambria Math" panose="02040503050406030204" pitchFamily="18" charset="0"/>
                        </a:rPr>
                        <m:t>+</m:t>
                      </m:r>
                      <m:d>
                        <m:dPr>
                          <m:ctrlPr>
                            <a:rPr lang="en-US" sz="5600" i="1" kern="0">
                              <a:solidFill>
                                <a:prstClr val="black"/>
                              </a:solidFill>
                              <a:latin typeface="Cambria Math" panose="02040503050406030204" pitchFamily="18" charset="0"/>
                            </a:rPr>
                          </m:ctrlPr>
                        </m:dPr>
                        <m:e>
                          <m:r>
                            <a:rPr lang="en-US" sz="5600" i="1" kern="0">
                              <a:solidFill>
                                <a:prstClr val="black"/>
                              </a:solidFill>
                              <a:latin typeface="Cambria Math" panose="02040503050406030204" pitchFamily="18" charset="0"/>
                            </a:rPr>
                            <m:t>𝑥</m:t>
                          </m:r>
                          <m:r>
                            <a:rPr lang="en-US" sz="5600" kern="0">
                              <a:solidFill>
                                <a:prstClr val="black"/>
                              </a:solidFill>
                              <a:latin typeface="Cambria Math" panose="02040503050406030204" pitchFamily="18" charset="0"/>
                            </a:rPr>
                            <m:t>+</m:t>
                          </m:r>
                          <m:f>
                            <m:fPr>
                              <m:ctrlPr>
                                <a:rPr lang="en-US" sz="5600" i="1" kern="0">
                                  <a:solidFill>
                                    <a:prstClr val="black"/>
                                  </a:solidFill>
                                  <a:latin typeface="Cambria Math" panose="02040503050406030204" pitchFamily="18" charset="0"/>
                                </a:rPr>
                              </m:ctrlPr>
                            </m:fPr>
                            <m:num>
                              <m:r>
                                <a:rPr lang="en-US" sz="5600" kern="0">
                                  <a:solidFill>
                                    <a:prstClr val="black"/>
                                  </a:solidFill>
                                  <a:latin typeface="Cambria Math" panose="02040503050406030204" pitchFamily="18" charset="0"/>
                                </a:rPr>
                                <m:t>1</m:t>
                              </m:r>
                            </m:num>
                            <m:den>
                              <m:r>
                                <a:rPr lang="en-US" sz="5600" kern="0">
                                  <a:solidFill>
                                    <a:prstClr val="black"/>
                                  </a:solidFill>
                                  <a:latin typeface="Cambria Math" panose="02040503050406030204" pitchFamily="18" charset="0"/>
                                </a:rPr>
                                <m:t>2</m:t>
                              </m:r>
                            </m:den>
                          </m:f>
                          <m:sSup>
                            <m:sSupPr>
                              <m:ctrlPr>
                                <a:rPr lang="en-US" sz="5600" i="1" kern="0">
                                  <a:solidFill>
                                    <a:prstClr val="black"/>
                                  </a:solidFill>
                                  <a:latin typeface="Cambria Math" panose="02040503050406030204" pitchFamily="18" charset="0"/>
                                </a:rPr>
                              </m:ctrlPr>
                            </m:sSupPr>
                            <m:e>
                              <m:r>
                                <a:rPr lang="en-US" sz="5600" i="1" kern="0">
                                  <a:solidFill>
                                    <a:prstClr val="black"/>
                                  </a:solidFill>
                                  <a:latin typeface="Cambria Math" panose="02040503050406030204" pitchFamily="18" charset="0"/>
                                </a:rPr>
                                <m:t>𝑥</m:t>
                              </m:r>
                            </m:e>
                            <m:sup>
                              <m:r>
                                <a:rPr lang="en-US" sz="5600" kern="0">
                                  <a:solidFill>
                                    <a:prstClr val="black"/>
                                  </a:solidFill>
                                  <a:latin typeface="Cambria Math" panose="02040503050406030204" pitchFamily="18" charset="0"/>
                                </a:rPr>
                                <m:t>2</m:t>
                              </m:r>
                            </m:sup>
                          </m:sSup>
                        </m:e>
                      </m:d>
                      <m:sSup>
                        <m:sSupPr>
                          <m:ctrlPr>
                            <a:rPr lang="en-US" sz="5600" i="1" kern="0">
                              <a:solidFill>
                                <a:prstClr val="black"/>
                              </a:solidFill>
                              <a:latin typeface="Cambria Math" panose="02040503050406030204" pitchFamily="18" charset="0"/>
                            </a:rPr>
                          </m:ctrlPr>
                        </m:sSupPr>
                        <m:e>
                          <m:r>
                            <a:rPr lang="en-US" sz="5600" i="1" kern="0">
                              <a:solidFill>
                                <a:prstClr val="black"/>
                              </a:solidFill>
                              <a:latin typeface="Cambria Math" panose="02040503050406030204" pitchFamily="18" charset="0"/>
                            </a:rPr>
                            <m:t>𝑒</m:t>
                          </m:r>
                        </m:e>
                        <m:sup>
                          <m:r>
                            <a:rPr lang="en-US" sz="5600" i="1" kern="0">
                              <a:solidFill>
                                <a:prstClr val="black"/>
                              </a:solidFill>
                              <a:latin typeface="Cambria Math" panose="02040503050406030204" pitchFamily="18" charset="0"/>
                            </a:rPr>
                            <m:t>𝑥</m:t>
                          </m:r>
                        </m:sup>
                      </m:sSup>
                    </m:oMath>
                  </m:oMathPara>
                </a14:m>
                <a:endParaRPr lang="en-US" sz="5600" kern="0" dirty="0">
                  <a:solidFill>
                    <a:prstClr val="black"/>
                  </a:solidFill>
                  <a:latin typeface="Times New Roman" panose="02020603050405020304" pitchFamily="18" charset="0"/>
                </a:endParaRPr>
              </a:p>
            </p:txBody>
          </p:sp>
        </mc:Choice>
        <mc:Fallback xmlns="">
          <p:sp>
            <p:nvSpPr>
              <p:cNvPr id="56" name="Rectangle 55"/>
              <p:cNvSpPr>
                <a:spLocks noRot="1" noChangeAspect="1" noMove="1" noResize="1" noEditPoints="1" noAdjustHandles="1" noChangeArrowheads="1" noChangeShapeType="1" noTextEdit="1"/>
              </p:cNvSpPr>
              <p:nvPr/>
            </p:nvSpPr>
            <p:spPr>
              <a:xfrm>
                <a:off x="1292959" y="8404367"/>
                <a:ext cx="9212458" cy="202869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10295955" y="8534334"/>
                <a:ext cx="8963672" cy="1575496"/>
              </a:xfrm>
              <a:prstGeom prst="rect">
                <a:avLst/>
              </a:prstGeom>
            </p:spPr>
            <p:txBody>
              <a:bodyPr wrap="none">
                <a:spAutoFit/>
              </a:bodyPr>
              <a:lstStyle/>
              <a:p>
                <a:pPr>
                  <a:lnSpc>
                    <a:spcPct val="115000"/>
                  </a:lnSpc>
                </a:pPr>
                <a:r>
                  <a:rPr lang="en-US" sz="5600" dirty="0">
                    <a:solidFill>
                      <a:prstClr val="black"/>
                    </a:solidFill>
                    <a:latin typeface="Times New Roman" panose="02020603050405020304" pitchFamily="18" charset="0"/>
                    <a:ea typeface="Times New Roman" panose="02020603050405020304" pitchFamily="18" charset="0"/>
                  </a:rPr>
                  <a:t>hay </a:t>
                </a:r>
                <a14:m>
                  <m:oMath xmlns:m="http://schemas.openxmlformats.org/officeDocument/2006/math">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𝑦</m:t>
                        </m:r>
                      </m:e>
                      <m:sup>
                        <m:r>
                          <a:rPr lang="en-US" sz="5600" i="1">
                            <a:solidFill>
                              <a:prstClr val="black"/>
                            </a:solidFill>
                            <a:latin typeface="Cambria Math" panose="02040503050406030204" pitchFamily="18" charset="0"/>
                            <a:ea typeface="Times New Roman" panose="02020603050405020304" pitchFamily="18" charset="0"/>
                          </a:rPr>
                          <m:t>″</m:t>
                        </m:r>
                      </m:sup>
                    </m:sSup>
                    <m:r>
                      <a:rPr lang="en-US"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1+2</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1</m:t>
                            </m:r>
                          </m:num>
                          <m:den>
                            <m:r>
                              <a:rPr lang="en-US" sz="5600" i="1">
                                <a:solidFill>
                                  <a:prstClr val="black"/>
                                </a:solidFill>
                                <a:latin typeface="Cambria Math" panose="02040503050406030204" pitchFamily="18" charset="0"/>
                                <a:ea typeface="Times New Roman" panose="02020603050405020304" pitchFamily="18" charset="0"/>
                              </a:rPr>
                              <m:t>2</m:t>
                            </m:r>
                          </m:den>
                        </m:f>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2</m:t>
                            </m:r>
                          </m:sup>
                        </m:sSup>
                      </m:e>
                    </m:d>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𝑒</m:t>
                        </m:r>
                      </m:e>
                      <m:sup>
                        <m:r>
                          <a:rPr lang="en-US" sz="5600" i="1">
                            <a:solidFill>
                              <a:prstClr val="black"/>
                            </a:solidFill>
                            <a:latin typeface="Cambria Math" panose="02040503050406030204" pitchFamily="18" charset="0"/>
                            <a:ea typeface="Times New Roman" panose="02020603050405020304" pitchFamily="18" charset="0"/>
                          </a:rPr>
                          <m:t>𝑥</m:t>
                        </m:r>
                      </m:sup>
                    </m:sSup>
                  </m:oMath>
                </a14:m>
                <a:r>
                  <a:rPr lang="en-US" sz="56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59" name="Rectangle 58"/>
              <p:cNvSpPr>
                <a:spLocks noRot="1" noChangeAspect="1" noMove="1" noResize="1" noEditPoints="1" noAdjustHandles="1" noChangeArrowheads="1" noChangeShapeType="1" noTextEdit="1"/>
              </p:cNvSpPr>
              <p:nvPr/>
            </p:nvSpPr>
            <p:spPr>
              <a:xfrm>
                <a:off x="10295955" y="8534334"/>
                <a:ext cx="8963672" cy="1575496"/>
              </a:xfrm>
              <a:prstGeom prst="rect">
                <a:avLst/>
              </a:prstGeom>
              <a:blipFill>
                <a:blip r:embed="rId19"/>
                <a:stretch>
                  <a:fillRect l="-3810" r="-2789" b="-9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545167" y="11459702"/>
                <a:ext cx="19097304" cy="954107"/>
              </a:xfrm>
              <a:prstGeom prst="rect">
                <a:avLst/>
              </a:prstGeom>
            </p:spPr>
            <p:txBody>
              <a:bodyPr wrap="square">
                <a:spAutoFit/>
              </a:bodyPr>
              <a:lstStyle/>
              <a:p>
                <a:r>
                  <a:rPr lang="en-US" sz="5600" dirty="0">
                    <a:solidFill>
                      <a:prstClr val="black"/>
                    </a:solidFill>
                    <a:latin typeface="Times New Roman" panose="02020603050405020304" pitchFamily="18" charset="0"/>
                    <a:ea typeface="Times New Roman" panose="02020603050405020304" pitchFamily="18" charset="0"/>
                  </a:rPr>
                  <a:t>Do </a:t>
                </a:r>
                <a:r>
                  <a:rPr lang="en-US" sz="5600" dirty="0" err="1">
                    <a:solidFill>
                      <a:prstClr val="black"/>
                    </a:solidFill>
                    <a:latin typeface="Times New Roman" panose="02020603050405020304" pitchFamily="18" charset="0"/>
                    <a:ea typeface="Times New Roman" panose="02020603050405020304" pitchFamily="18" charset="0"/>
                  </a:rPr>
                  <a:t>đó</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giá</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trị</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của</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biểu</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thức</a:t>
                </a:r>
                <a:r>
                  <a:rPr lang="en-US"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𝑦</m:t>
                        </m:r>
                      </m:e>
                      <m:sup>
                        <m:r>
                          <a:rPr lang="en-US" sz="5600" i="1">
                            <a:solidFill>
                              <a:prstClr val="black"/>
                            </a:solidFill>
                            <a:latin typeface="Cambria Math" panose="02040503050406030204" pitchFamily="18" charset="0"/>
                            <a:ea typeface="Times New Roman" panose="02020603050405020304" pitchFamily="18" charset="0"/>
                          </a:rPr>
                          <m:t>″</m:t>
                        </m:r>
                      </m:sup>
                    </m:sSup>
                    <m:r>
                      <a:rPr lang="en-US" sz="5600" i="1">
                        <a:solidFill>
                          <a:prstClr val="black"/>
                        </a:solidFill>
                        <a:latin typeface="Cambria Math" panose="02040503050406030204" pitchFamily="18" charset="0"/>
                        <a:ea typeface="Times New Roman" panose="02020603050405020304" pitchFamily="18" charset="0"/>
                      </a:rPr>
                      <m:t>−2</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𝑦</m:t>
                        </m:r>
                      </m:e>
                      <m:sup>
                        <m:r>
                          <a:rPr lang="en-US" sz="5600" i="1">
                            <a:solidFill>
                              <a:prstClr val="black"/>
                            </a:solidFill>
                            <a:latin typeface="Cambria Math" panose="02040503050406030204" pitchFamily="18" charset="0"/>
                            <a:ea typeface="Times New Roman" panose="02020603050405020304" pitchFamily="18" charset="0"/>
                          </a:rPr>
                          <m:t>′</m:t>
                        </m:r>
                      </m:sup>
                    </m:sSup>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𝑦</m:t>
                    </m:r>
                  </m:oMath>
                </a14:m>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tại</a:t>
                </a:r>
                <a:r>
                  <a:rPr lang="en-US"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=0</m:t>
                    </m:r>
                  </m:oMath>
                </a14:m>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là</a:t>
                </a:r>
                <a:r>
                  <a:rPr lang="en-US"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𝑒</m:t>
                        </m:r>
                      </m:e>
                      <m:sup>
                        <m:r>
                          <a:rPr lang="en-US" sz="5600" i="1">
                            <a:solidFill>
                              <a:prstClr val="black"/>
                            </a:solidFill>
                            <a:latin typeface="Cambria Math" panose="02040503050406030204" pitchFamily="18" charset="0"/>
                            <a:ea typeface="Times New Roman" panose="02020603050405020304" pitchFamily="18" charset="0"/>
                          </a:rPr>
                          <m:t>0</m:t>
                        </m:r>
                      </m:sup>
                    </m:sSup>
                    <m:r>
                      <a:rPr lang="en-US" sz="5600" i="1">
                        <a:solidFill>
                          <a:prstClr val="black"/>
                        </a:solidFill>
                        <a:latin typeface="Cambria Math" panose="02040503050406030204" pitchFamily="18" charset="0"/>
                        <a:ea typeface="Times New Roman" panose="02020603050405020304" pitchFamily="18" charset="0"/>
                      </a:rPr>
                      <m:t>=1</m:t>
                    </m:r>
                  </m:oMath>
                </a14:m>
                <a:r>
                  <a:rPr lang="en-US" sz="56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62" name="Rectangle 61"/>
              <p:cNvSpPr>
                <a:spLocks noRot="1" noChangeAspect="1" noMove="1" noResize="1" noEditPoints="1" noAdjustHandles="1" noChangeArrowheads="1" noChangeShapeType="1" noTextEdit="1"/>
              </p:cNvSpPr>
              <p:nvPr/>
            </p:nvSpPr>
            <p:spPr>
              <a:xfrm>
                <a:off x="545167" y="11459702"/>
                <a:ext cx="19097304" cy="954107"/>
              </a:xfrm>
              <a:prstGeom prst="rect">
                <a:avLst/>
              </a:prstGeom>
              <a:blipFill>
                <a:blip r:embed="rId20"/>
                <a:stretch>
                  <a:fillRect l="-1756" t="-17949" b="-39744"/>
                </a:stretch>
              </a:blipFill>
            </p:spPr>
            <p:txBody>
              <a:bodyPr/>
              <a:lstStyle/>
              <a:p>
                <a:r>
                  <a:rPr lang="en-US">
                    <a:noFill/>
                  </a:rPr>
                  <a:t> </a:t>
                </a:r>
              </a:p>
            </p:txBody>
          </p:sp>
        </mc:Fallback>
      </mc:AlternateContent>
      <p:sp>
        <p:nvSpPr>
          <p:cNvPr id="3" name="Rectangle 2"/>
          <p:cNvSpPr/>
          <p:nvPr/>
        </p:nvSpPr>
        <p:spPr>
          <a:xfrm>
            <a:off x="447618" y="10217265"/>
            <a:ext cx="2868093" cy="954107"/>
          </a:xfrm>
          <a:prstGeom prst="rect">
            <a:avLst/>
          </a:prstGeom>
        </p:spPr>
        <p:txBody>
          <a:bodyPr wrap="none">
            <a:spAutoFit/>
          </a:bodyPr>
          <a:lstStyle/>
          <a:p>
            <a:r>
              <a:rPr lang="en-US" sz="5600" dirty="0" err="1">
                <a:solidFill>
                  <a:prstClr val="black"/>
                </a:solidFill>
                <a:latin typeface="Times New Roman" panose="02020603050405020304" pitchFamily="18" charset="0"/>
                <a:ea typeface="Times New Roman" panose="02020603050405020304" pitchFamily="18" charset="0"/>
              </a:rPr>
              <a:t>Như</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vậy</a:t>
            </a:r>
            <a:r>
              <a:rPr lang="en-US" sz="5600" dirty="0">
                <a:solidFill>
                  <a:prstClr val="black"/>
                </a:solidFill>
                <a:latin typeface="Times New Roman" panose="02020603050405020304" pitchFamily="18" charset="0"/>
                <a:ea typeface="Times New Roman" panose="02020603050405020304" pitchFamily="18" charset="0"/>
              </a:rPr>
              <a:t>:</a:t>
            </a:r>
          </a:p>
        </p:txBody>
      </p:sp>
      <mc:AlternateContent xmlns:mc="http://schemas.openxmlformats.org/markup-compatibility/2006" xmlns:a14="http://schemas.microsoft.com/office/drawing/2010/main">
        <mc:Choice Requires="a14">
          <p:sp>
            <p:nvSpPr>
              <p:cNvPr id="4" name="Rectangle 3"/>
              <p:cNvSpPr/>
              <p:nvPr/>
            </p:nvSpPr>
            <p:spPr>
              <a:xfrm>
                <a:off x="3118281" y="9976401"/>
                <a:ext cx="23024388" cy="1382045"/>
              </a:xfrm>
              <a:prstGeom prst="rect">
                <a:avLst/>
              </a:prstGeom>
            </p:spPr>
            <p:txBody>
              <a:bodyPr wrap="square">
                <a:spAutoFit/>
              </a:bodyPr>
              <a:lstStyle/>
              <a:p>
                <a14:m>
                  <m:oMath xmlns:m="http://schemas.openxmlformats.org/officeDocument/2006/math">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𝑦</m:t>
                        </m:r>
                      </m:e>
                      <m:sup>
                        <m:r>
                          <a:rPr lang="en-US" sz="5600" i="1">
                            <a:solidFill>
                              <a:prstClr val="black"/>
                            </a:solidFill>
                            <a:latin typeface="Cambria Math" panose="02040503050406030204" pitchFamily="18" charset="0"/>
                            <a:ea typeface="Times New Roman" panose="02020603050405020304" pitchFamily="18" charset="0"/>
                          </a:rPr>
                          <m:t>″</m:t>
                        </m:r>
                      </m:sup>
                    </m:sSup>
                    <m:r>
                      <a:rPr lang="en-US" sz="5600" i="1">
                        <a:solidFill>
                          <a:prstClr val="black"/>
                        </a:solidFill>
                        <a:latin typeface="Cambria Math" panose="02040503050406030204" pitchFamily="18" charset="0"/>
                        <a:ea typeface="Times New Roman" panose="02020603050405020304" pitchFamily="18" charset="0"/>
                      </a:rPr>
                      <m:t>−2</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𝑦</m:t>
                        </m:r>
                      </m:e>
                      <m:sup>
                        <m:r>
                          <a:rPr lang="en-US" sz="5600" i="1">
                            <a:solidFill>
                              <a:prstClr val="black"/>
                            </a:solidFill>
                            <a:latin typeface="Cambria Math" panose="02040503050406030204" pitchFamily="18" charset="0"/>
                            <a:ea typeface="Times New Roman" panose="02020603050405020304" pitchFamily="18" charset="0"/>
                          </a:rPr>
                          <m:t>′</m:t>
                        </m:r>
                      </m:sup>
                    </m:sSup>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𝑦</m:t>
                    </m:r>
                    <m:r>
                      <a:rPr lang="en-US"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1+2</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1</m:t>
                            </m:r>
                          </m:num>
                          <m:den>
                            <m:r>
                              <a:rPr lang="en-US" sz="5600" i="1">
                                <a:solidFill>
                                  <a:prstClr val="black"/>
                                </a:solidFill>
                                <a:latin typeface="Cambria Math" panose="02040503050406030204" pitchFamily="18" charset="0"/>
                                <a:ea typeface="Times New Roman" panose="02020603050405020304" pitchFamily="18" charset="0"/>
                              </a:rPr>
                              <m:t>2</m:t>
                            </m:r>
                          </m:den>
                        </m:f>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2</m:t>
                            </m:r>
                          </m:sup>
                        </m:sSup>
                      </m:e>
                    </m:d>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𝑒</m:t>
                        </m:r>
                      </m:e>
                      <m:sup>
                        <m:r>
                          <a:rPr lang="en-US" sz="5600" i="1">
                            <a:solidFill>
                              <a:prstClr val="black"/>
                            </a:solidFill>
                            <a:latin typeface="Cambria Math" panose="02040503050406030204" pitchFamily="18" charset="0"/>
                            <a:ea typeface="Times New Roman" panose="02020603050405020304" pitchFamily="18" charset="0"/>
                          </a:rPr>
                          <m:t>𝑥</m:t>
                        </m:r>
                      </m:sup>
                    </m:sSup>
                    <m:r>
                      <a:rPr lang="en-US" sz="5600" i="1">
                        <a:solidFill>
                          <a:prstClr val="black"/>
                        </a:solidFill>
                        <a:latin typeface="Cambria Math" panose="02040503050406030204" pitchFamily="18" charset="0"/>
                        <a:ea typeface="Times New Roman" panose="02020603050405020304" pitchFamily="18" charset="0"/>
                      </a:rPr>
                      <m:t>−2</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1</m:t>
                            </m:r>
                          </m:num>
                          <m:den>
                            <m:r>
                              <a:rPr lang="en-US" sz="5600" i="1">
                                <a:solidFill>
                                  <a:prstClr val="black"/>
                                </a:solidFill>
                                <a:latin typeface="Cambria Math" panose="02040503050406030204" pitchFamily="18" charset="0"/>
                                <a:ea typeface="Times New Roman" panose="02020603050405020304" pitchFamily="18" charset="0"/>
                              </a:rPr>
                              <m:t>2</m:t>
                            </m:r>
                          </m:den>
                        </m:f>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2</m:t>
                            </m:r>
                          </m:sup>
                        </m:sSup>
                      </m:e>
                    </m:d>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𝑒</m:t>
                        </m:r>
                      </m:e>
                      <m:sup>
                        <m:r>
                          <a:rPr lang="en-US" sz="5600" i="1">
                            <a:solidFill>
                              <a:prstClr val="black"/>
                            </a:solidFill>
                            <a:latin typeface="Cambria Math" panose="02040503050406030204" pitchFamily="18" charset="0"/>
                            <a:ea typeface="Times New Roman" panose="02020603050405020304" pitchFamily="18" charset="0"/>
                          </a:rPr>
                          <m:t>𝑥</m:t>
                        </m:r>
                      </m:sup>
                    </m:sSup>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1</m:t>
                        </m:r>
                      </m:num>
                      <m:den>
                        <m:r>
                          <a:rPr lang="en-US" sz="5600" i="1">
                            <a:solidFill>
                              <a:prstClr val="black"/>
                            </a:solidFill>
                            <a:latin typeface="Cambria Math" panose="02040503050406030204" pitchFamily="18" charset="0"/>
                            <a:ea typeface="Times New Roman" panose="02020603050405020304" pitchFamily="18" charset="0"/>
                          </a:rPr>
                          <m:t>2</m:t>
                        </m:r>
                      </m:den>
                    </m:f>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2</m:t>
                        </m:r>
                      </m:sup>
                    </m:sSup>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𝑒</m:t>
                        </m:r>
                      </m:e>
                      <m:sup>
                        <m:r>
                          <a:rPr lang="en-US" sz="5600" i="1">
                            <a:solidFill>
                              <a:prstClr val="black"/>
                            </a:solidFill>
                            <a:latin typeface="Cambria Math" panose="02040503050406030204" pitchFamily="18" charset="0"/>
                            <a:ea typeface="Times New Roman" panose="02020603050405020304" pitchFamily="18" charset="0"/>
                          </a:rPr>
                          <m:t>𝑥</m:t>
                        </m:r>
                      </m:sup>
                    </m:sSup>
                    <m:r>
                      <a:rPr lang="en-US"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𝑒</m:t>
                        </m:r>
                      </m:e>
                      <m:sup>
                        <m:r>
                          <a:rPr lang="en-US" sz="5600" i="1">
                            <a:solidFill>
                              <a:prstClr val="black"/>
                            </a:solidFill>
                            <a:latin typeface="Cambria Math" panose="02040503050406030204" pitchFamily="18" charset="0"/>
                            <a:ea typeface="Times New Roman" panose="02020603050405020304" pitchFamily="18" charset="0"/>
                          </a:rPr>
                          <m:t>𝑥</m:t>
                        </m:r>
                      </m:sup>
                    </m:sSup>
                  </m:oMath>
                </a14:m>
                <a:r>
                  <a:rPr lang="en-US" sz="5600" dirty="0">
                    <a:solidFill>
                      <a:prstClr val="black"/>
                    </a:solidFill>
                    <a:latin typeface="Times New Roman" panose="02020603050405020304" pitchFamily="18" charset="0"/>
                    <a:ea typeface="Times New Roman" panose="02020603050405020304" pitchFamily="18" charset="0"/>
                    <a:cs typeface="Times New Roman"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3118281" y="9976401"/>
                <a:ext cx="23024388" cy="1382045"/>
              </a:xfrm>
              <a:prstGeom prst="rect">
                <a:avLst/>
              </a:prstGeom>
              <a:blipFill>
                <a:blip r:embed="rId21"/>
                <a:stretch>
                  <a:fillRect b="-11504"/>
                </a:stretch>
              </a:blipFill>
            </p:spPr>
            <p:txBody>
              <a:bodyPr/>
              <a:lstStyle/>
              <a:p>
                <a:r>
                  <a:rPr lang="en-US">
                    <a:noFill/>
                  </a:rPr>
                  <a:t> </a:t>
                </a:r>
              </a:p>
            </p:txBody>
          </p:sp>
        </mc:Fallback>
      </mc:AlternateContent>
    </p:spTree>
    <p:extLst>
      <p:ext uri="{BB962C8B-B14F-4D97-AF65-F5344CB8AC3E}">
        <p14:creationId xmlns:p14="http://schemas.microsoft.com/office/powerpoint/2010/main" val="328914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wipe(left)">
                                      <p:cBhvr>
                                        <p:cTn id="7" dur="1000"/>
                                        <p:tgtEl>
                                          <p:spTgt spid="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49">
                                            <p:txEl>
                                              <p:pRg st="1" end="1"/>
                                            </p:txEl>
                                          </p:spTgt>
                                        </p:tgtEl>
                                        <p:attrNameLst>
                                          <p:attrName>style.visibility</p:attrName>
                                        </p:attrNameLst>
                                      </p:cBhvr>
                                      <p:to>
                                        <p:strVal val="visible"/>
                                      </p:to>
                                    </p:set>
                                    <p:animEffect transition="in" filter="wipe(left)">
                                      <p:cBhvr>
                                        <p:cTn id="12" dur="1000"/>
                                        <p:tgtEl>
                                          <p:spTgt spid="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500"/>
                                  </p:stCondLst>
                                  <p:childTnLst>
                                    <p:set>
                                      <p:cBhvr>
                                        <p:cTn id="16" dur="1" fill="hold">
                                          <p:stCondLst>
                                            <p:cond delay="0"/>
                                          </p:stCondLst>
                                        </p:cTn>
                                        <p:tgtEl>
                                          <p:spTgt spid="50">
                                            <p:txEl>
                                              <p:pRg st="0" end="0"/>
                                            </p:txEl>
                                          </p:spTgt>
                                        </p:tgtEl>
                                        <p:attrNameLst>
                                          <p:attrName>style.visibility</p:attrName>
                                        </p:attrNameLst>
                                      </p:cBhvr>
                                      <p:to>
                                        <p:strVal val="visible"/>
                                      </p:to>
                                    </p:set>
                                    <p:animEffect transition="in" filter="wipe(left)">
                                      <p:cBhvr>
                                        <p:cTn id="17" dur="1000"/>
                                        <p:tgtEl>
                                          <p:spTgt spid="5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500"/>
                                  </p:stCondLst>
                                  <p:childTnLst>
                                    <p:set>
                                      <p:cBhvr>
                                        <p:cTn id="21" dur="1" fill="hold">
                                          <p:stCondLst>
                                            <p:cond delay="0"/>
                                          </p:stCondLst>
                                        </p:cTn>
                                        <p:tgtEl>
                                          <p:spTgt spid="53">
                                            <p:txEl>
                                              <p:pRg st="0" end="0"/>
                                            </p:txEl>
                                          </p:spTgt>
                                        </p:tgtEl>
                                        <p:attrNameLst>
                                          <p:attrName>style.visibility</p:attrName>
                                        </p:attrNameLst>
                                      </p:cBhvr>
                                      <p:to>
                                        <p:strVal val="visible"/>
                                      </p:to>
                                    </p:set>
                                    <p:animEffect transition="in" filter="wipe(left)">
                                      <p:cBhvr>
                                        <p:cTn id="22" dur="1000"/>
                                        <p:tgtEl>
                                          <p:spTgt spid="5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500"/>
                                  </p:stCondLst>
                                  <p:childTnLst>
                                    <p:set>
                                      <p:cBhvr>
                                        <p:cTn id="26" dur="1" fill="hold">
                                          <p:stCondLst>
                                            <p:cond delay="0"/>
                                          </p:stCondLst>
                                        </p:cTn>
                                        <p:tgtEl>
                                          <p:spTgt spid="56">
                                            <p:txEl>
                                              <p:pRg st="0" end="0"/>
                                            </p:txEl>
                                          </p:spTgt>
                                        </p:tgtEl>
                                        <p:attrNameLst>
                                          <p:attrName>style.visibility</p:attrName>
                                        </p:attrNameLst>
                                      </p:cBhvr>
                                      <p:to>
                                        <p:strVal val="visible"/>
                                      </p:to>
                                    </p:set>
                                    <p:animEffect transition="in" filter="wipe(left)">
                                      <p:cBhvr>
                                        <p:cTn id="27" dur="1000"/>
                                        <p:tgtEl>
                                          <p:spTgt spid="5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500"/>
                                  </p:stCondLst>
                                  <p:childTnLst>
                                    <p:set>
                                      <p:cBhvr>
                                        <p:cTn id="31" dur="1" fill="hold">
                                          <p:stCondLst>
                                            <p:cond delay="0"/>
                                          </p:stCondLst>
                                        </p:cTn>
                                        <p:tgtEl>
                                          <p:spTgt spid="59">
                                            <p:txEl>
                                              <p:pRg st="0" end="0"/>
                                            </p:txEl>
                                          </p:spTgt>
                                        </p:tgtEl>
                                        <p:attrNameLst>
                                          <p:attrName>style.visibility</p:attrName>
                                        </p:attrNameLst>
                                      </p:cBhvr>
                                      <p:to>
                                        <p:strVal val="visible"/>
                                      </p:to>
                                    </p:set>
                                    <p:animEffect transition="in" filter="wipe(left)">
                                      <p:cBhvr>
                                        <p:cTn id="32" dur="1000"/>
                                        <p:tgtEl>
                                          <p:spTgt spid="5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50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1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50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1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500"/>
                                  </p:stCondLst>
                                  <p:childTnLst>
                                    <p:set>
                                      <p:cBhvr>
                                        <p:cTn id="46" dur="1" fill="hold">
                                          <p:stCondLst>
                                            <p:cond delay="0"/>
                                          </p:stCondLst>
                                        </p:cTn>
                                        <p:tgtEl>
                                          <p:spTgt spid="62">
                                            <p:txEl>
                                              <p:pRg st="0" end="0"/>
                                            </p:txEl>
                                          </p:spTgt>
                                        </p:tgtEl>
                                        <p:attrNameLst>
                                          <p:attrName>style.visibility</p:attrName>
                                        </p:attrNameLst>
                                      </p:cBhvr>
                                      <p:to>
                                        <p:strVal val="visible"/>
                                      </p:to>
                                    </p:set>
                                    <p:animEffect transition="in" filter="wipe(left)">
                                      <p:cBhvr>
                                        <p:cTn id="47" dur="1000"/>
                                        <p:tgtEl>
                                          <p:spTgt spid="6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500"/>
                                  </p:stCondLst>
                                  <p:childTnLst>
                                    <p:set>
                                      <p:cBhvr>
                                        <p:cTn id="51" dur="1" fill="hold">
                                          <p:stCondLst>
                                            <p:cond delay="0"/>
                                          </p:stCondLst>
                                        </p:cTn>
                                        <p:tgtEl>
                                          <p:spTgt spid="67"/>
                                        </p:tgtEl>
                                        <p:attrNameLst>
                                          <p:attrName>style.visibility</p:attrName>
                                        </p:attrNameLst>
                                      </p:cBhvr>
                                      <p:to>
                                        <p:strVal val="visible"/>
                                      </p:to>
                                    </p:set>
                                    <p:animEffect transition="in" filter="wipe(left)">
                                      <p:cBhvr>
                                        <p:cTn id="52"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49" grpId="0" build="p"/>
      <p:bldP spid="50" grpId="0" build="p"/>
      <p:bldP spid="53" grpId="0" build="p"/>
      <p:bldP spid="56" grpId="0" build="p"/>
      <p:bldP spid="59" grpId="0" build="p"/>
      <p:bldP spid="62" grpId="0" build="p"/>
      <p:bldP spid="3" grpId="0"/>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a:grpSpLocks/>
          </p:cNvGrpSpPr>
          <p:nvPr/>
        </p:nvGrpSpPr>
        <p:grpSpPr bwMode="auto">
          <a:xfrm>
            <a:off x="66667" y="4217776"/>
            <a:ext cx="24007812" cy="9058772"/>
            <a:chOff x="41" y="3264"/>
            <a:chExt cx="15125" cy="5053"/>
          </a:xfrm>
        </p:grpSpPr>
        <p:sp>
          <p:nvSpPr>
            <p:cNvPr id="5" name="Rounded Rectangle 4"/>
            <p:cNvSpPr/>
            <p:nvPr/>
          </p:nvSpPr>
          <p:spPr>
            <a:xfrm>
              <a:off x="253" y="3445"/>
              <a:ext cx="14913" cy="487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5600">
                <a:latin typeface="Times New Roman" pitchFamily="18" charset="0"/>
                <a:cs typeface="Times New Roman" pitchFamily="18" charset="0"/>
              </a:endParaRPr>
            </a:p>
          </p:txBody>
        </p:sp>
        <p:grpSp>
          <p:nvGrpSpPr>
            <p:cNvPr id="20538" name="Freeform 20"/>
            <p:cNvGrpSpPr>
              <a:grpSpLocks/>
            </p:cNvGrpSpPr>
            <p:nvPr/>
          </p:nvGrpSpPr>
          <p:grpSpPr bwMode="auto">
            <a:xfrm>
              <a:off x="375" y="3272"/>
              <a:ext cx="2650" cy="952"/>
              <a:chOff x="914400" y="5382768"/>
              <a:chExt cx="4206240" cy="969264"/>
            </a:xfrm>
          </p:grpSpPr>
          <p:pic>
            <p:nvPicPr>
              <p:cNvPr id="20544" name="Freeform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82768"/>
                <a:ext cx="4206240" cy="9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5" name="Text Box 8"/>
              <p:cNvSpPr txBox="1">
                <a:spLocks noChangeArrowheads="1"/>
              </p:cNvSpPr>
              <p:nvPr/>
            </p:nvSpPr>
            <p:spPr bwMode="auto">
              <a:xfrm rot="5400000">
                <a:off x="2581284" y="3809757"/>
                <a:ext cx="867585" cy="415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endParaRPr lang="en-US" sz="5600">
                  <a:latin typeface="Times New Roman" pitchFamily="18" charset="0"/>
                  <a:cs typeface="Times New Roman" pitchFamily="18" charset="0"/>
                </a:endParaRPr>
              </a:p>
            </p:txBody>
          </p:sp>
        </p:grpSp>
        <p:sp>
          <p:nvSpPr>
            <p:cNvPr id="20539" name="TextBox 7"/>
            <p:cNvSpPr txBox="1">
              <a:spLocks noChangeArrowheads="1"/>
            </p:cNvSpPr>
            <p:nvPr/>
          </p:nvSpPr>
          <p:spPr bwMode="auto">
            <a:xfrm>
              <a:off x="820" y="3408"/>
              <a:ext cx="1649"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r>
                <a:rPr lang="vi-VN" sz="5600">
                  <a:solidFill>
                    <a:srgbClr val="FF0000"/>
                  </a:solidFill>
                  <a:latin typeface="Times New Roman" pitchFamily="18" charset="0"/>
                  <a:cs typeface="Times New Roman" pitchFamily="18" charset="0"/>
                </a:rPr>
                <a:t>Lời Giải</a:t>
              </a:r>
              <a:endParaRPr lang="en-US" sz="5600">
                <a:solidFill>
                  <a:srgbClr val="FF0000"/>
                </a:solidFill>
                <a:latin typeface="Times New Roman" pitchFamily="18" charset="0"/>
                <a:cs typeface="Times New Roman" pitchFamily="18" charset="0"/>
              </a:endParaRPr>
            </a:p>
          </p:txBody>
        </p:sp>
        <p:grpSp>
          <p:nvGrpSpPr>
            <p:cNvPr id="20540" name="Round Diagonal Corner Rectangle 8"/>
            <p:cNvGrpSpPr>
              <a:grpSpLocks/>
            </p:cNvGrpSpPr>
            <p:nvPr/>
          </p:nvGrpSpPr>
          <p:grpSpPr bwMode="auto">
            <a:xfrm>
              <a:off x="41" y="3264"/>
              <a:ext cx="580" cy="1008"/>
              <a:chOff x="384048" y="5394960"/>
              <a:chExt cx="920496" cy="957072"/>
            </a:xfrm>
          </p:grpSpPr>
          <p:pic>
            <p:nvPicPr>
              <p:cNvPr id="20542" name="Round Diagonal Corner 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48" y="5394960"/>
                <a:ext cx="920496" cy="95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3" name="Text Box 12"/>
              <p:cNvSpPr txBox="1">
                <a:spLocks noChangeArrowheads="1"/>
              </p:cNvSpPr>
              <p:nvPr/>
            </p:nvSpPr>
            <p:spPr bwMode="auto">
              <a:xfrm rot="10800000">
                <a:off x="448913" y="5460251"/>
                <a:ext cx="784879" cy="81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5600">
                  <a:solidFill>
                    <a:srgbClr val="FFFFFF"/>
                  </a:solidFill>
                  <a:latin typeface="Times New Roman" pitchFamily="18" charset="0"/>
                  <a:cs typeface="Times New Roman" pitchFamily="18" charset="0"/>
                </a:endParaRPr>
              </a:p>
            </p:txBody>
          </p:sp>
        </p:grpSp>
        <p:sp>
          <p:nvSpPr>
            <p:cNvPr id="20541" name="Freeform 9"/>
            <p:cNvSpPr>
              <a:spLocks noEditPoints="1"/>
            </p:cNvSpPr>
            <p:nvPr/>
          </p:nvSpPr>
          <p:spPr bwMode="auto">
            <a:xfrm>
              <a:off x="137" y="3363"/>
              <a:ext cx="351" cy="1075"/>
            </a:xfrm>
            <a:custGeom>
              <a:avLst/>
              <a:gdLst>
                <a:gd name="T0" fmla="*/ 1228732 w 145"/>
                <a:gd name="T1" fmla="*/ 1474076 h 197"/>
                <a:gd name="T2" fmla="*/ 655324 w 145"/>
                <a:gd name="T3" fmla="*/ 2763896 h 197"/>
                <a:gd name="T4" fmla="*/ 81916 w 145"/>
                <a:gd name="T5" fmla="*/ 1474076 h 197"/>
                <a:gd name="T6" fmla="*/ 655324 w 145"/>
                <a:gd name="T7" fmla="*/ 184262 h 197"/>
                <a:gd name="T8" fmla="*/ 1046699 w 145"/>
                <a:gd name="T9" fmla="*/ 532305 h 197"/>
                <a:gd name="T10" fmla="*/ 546103 w 145"/>
                <a:gd name="T11" fmla="*/ 1678812 h 197"/>
                <a:gd name="T12" fmla="*/ 273051 w 145"/>
                <a:gd name="T13" fmla="*/ 1228398 h 197"/>
                <a:gd name="T14" fmla="*/ 182033 w 145"/>
                <a:gd name="T15" fmla="*/ 1392185 h 197"/>
                <a:gd name="T16" fmla="*/ 555205 w 145"/>
                <a:gd name="T17" fmla="*/ 2579634 h 197"/>
                <a:gd name="T18" fmla="*/ 1119513 w 145"/>
                <a:gd name="T19" fmla="*/ 716567 h 197"/>
                <a:gd name="T20" fmla="*/ 1228732 w 145"/>
                <a:gd name="T21" fmla="*/ 1474076 h 197"/>
                <a:gd name="T22" fmla="*/ 1319750 w 145"/>
                <a:gd name="T23" fmla="*/ 245678 h 197"/>
                <a:gd name="T24" fmla="*/ 1228732 w 145"/>
                <a:gd name="T25" fmla="*/ 245678 h 197"/>
                <a:gd name="T26" fmla="*/ 1119513 w 145"/>
                <a:gd name="T27" fmla="*/ 429940 h 197"/>
                <a:gd name="T28" fmla="*/ 655324 w 145"/>
                <a:gd name="T29" fmla="*/ 0 h 197"/>
                <a:gd name="T30" fmla="*/ 0 w 145"/>
                <a:gd name="T31" fmla="*/ 1474076 h 197"/>
                <a:gd name="T32" fmla="*/ 273051 w 145"/>
                <a:gd name="T33" fmla="*/ 2682005 h 197"/>
                <a:gd name="T34" fmla="*/ 63713 w 145"/>
                <a:gd name="T35" fmla="*/ 3582828 h 197"/>
                <a:gd name="T36" fmla="*/ 118323 w 145"/>
                <a:gd name="T37" fmla="*/ 3951351 h 197"/>
                <a:gd name="T38" fmla="*/ 291255 w 145"/>
                <a:gd name="T39" fmla="*/ 3828506 h 197"/>
                <a:gd name="T40" fmla="*/ 464189 w 145"/>
                <a:gd name="T41" fmla="*/ 2886735 h 197"/>
                <a:gd name="T42" fmla="*/ 464189 w 145"/>
                <a:gd name="T43" fmla="*/ 2886735 h 197"/>
                <a:gd name="T44" fmla="*/ 655324 w 145"/>
                <a:gd name="T45" fmla="*/ 2968632 h 197"/>
                <a:gd name="T46" fmla="*/ 1319750 w 145"/>
                <a:gd name="T47" fmla="*/ 1474076 h 197"/>
                <a:gd name="T48" fmla="*/ 1174122 w 145"/>
                <a:gd name="T49" fmla="*/ 573253 h 197"/>
                <a:gd name="T50" fmla="*/ 1319750 w 145"/>
                <a:gd name="T51" fmla="*/ 245678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5600">
                <a:latin typeface="Times New Roman" pitchFamily="18" charset="0"/>
                <a:cs typeface="Times New Roman" pitchFamily="18" charset="0"/>
              </a:endParaRPr>
            </a:p>
          </p:txBody>
        </p:sp>
      </p:grpSp>
      <p:grpSp>
        <p:nvGrpSpPr>
          <p:cNvPr id="20483" name="Rounded Rectangle 24"/>
          <p:cNvGrpSpPr>
            <a:grpSpLocks/>
          </p:cNvGrpSpPr>
          <p:nvPr/>
        </p:nvGrpSpPr>
        <p:grpSpPr bwMode="auto">
          <a:xfrm>
            <a:off x="619259" y="228600"/>
            <a:ext cx="23736384" cy="2870200"/>
            <a:chOff x="475488" y="280416"/>
            <a:chExt cx="23737824" cy="2871216"/>
          </a:xfrm>
        </p:grpSpPr>
        <p:pic>
          <p:nvPicPr>
            <p:cNvPr id="20533" name="Rounded Rectangle 2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488" y="280416"/>
              <a:ext cx="23737824" cy="2871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34" name="Text Box 16"/>
            <p:cNvSpPr txBox="1">
              <a:spLocks noChangeArrowheads="1"/>
            </p:cNvSpPr>
            <p:nvPr/>
          </p:nvSpPr>
          <p:spPr bwMode="auto">
            <a:xfrm>
              <a:off x="563103" y="368982"/>
              <a:ext cx="23503145" cy="2635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354513">
                <a:defRPr sz="4300">
                  <a:solidFill>
                    <a:schemeClr val="tx1"/>
                  </a:solidFill>
                  <a:latin typeface="Calibri" pitchFamily="34" charset="0"/>
                </a:defRPr>
              </a:lvl1pPr>
              <a:lvl2pPr marL="742950" indent="-285750" defTabSz="4354513">
                <a:defRPr sz="4300">
                  <a:solidFill>
                    <a:schemeClr val="tx1"/>
                  </a:solidFill>
                  <a:latin typeface="Calibri" pitchFamily="34" charset="0"/>
                </a:defRPr>
              </a:lvl2pPr>
              <a:lvl3pPr marL="1143000" indent="-228600" defTabSz="4354513">
                <a:defRPr sz="4300">
                  <a:solidFill>
                    <a:schemeClr val="tx1"/>
                  </a:solidFill>
                  <a:latin typeface="Calibri" pitchFamily="34" charset="0"/>
                </a:defRPr>
              </a:lvl3pPr>
              <a:lvl4pPr marL="1600200" indent="-228600" defTabSz="4354513">
                <a:defRPr sz="4300">
                  <a:solidFill>
                    <a:schemeClr val="tx1"/>
                  </a:solidFill>
                  <a:latin typeface="Calibri" pitchFamily="34" charset="0"/>
                </a:defRPr>
              </a:lvl4pPr>
              <a:lvl5pPr marL="2057400" indent="-228600" defTabSz="4354513">
                <a:defRPr sz="4300">
                  <a:solidFill>
                    <a:schemeClr val="tx1"/>
                  </a:solidFill>
                  <a:latin typeface="Calibri" pitchFamily="34" charset="0"/>
                </a:defRPr>
              </a:lvl5pPr>
              <a:lvl6pPr marL="2514600" indent="-228600" defTabSz="4354513" eaLnBrk="0" fontAlgn="base" hangingPunct="0">
                <a:spcBef>
                  <a:spcPct val="0"/>
                </a:spcBef>
                <a:spcAft>
                  <a:spcPct val="0"/>
                </a:spcAft>
                <a:defRPr sz="4300">
                  <a:solidFill>
                    <a:schemeClr val="tx1"/>
                  </a:solidFill>
                  <a:latin typeface="Calibri" pitchFamily="34" charset="0"/>
                </a:defRPr>
              </a:lvl6pPr>
              <a:lvl7pPr marL="2971800" indent="-228600" defTabSz="4354513" eaLnBrk="0" fontAlgn="base" hangingPunct="0">
                <a:spcBef>
                  <a:spcPct val="0"/>
                </a:spcBef>
                <a:spcAft>
                  <a:spcPct val="0"/>
                </a:spcAft>
                <a:defRPr sz="4300">
                  <a:solidFill>
                    <a:schemeClr val="tx1"/>
                  </a:solidFill>
                  <a:latin typeface="Calibri" pitchFamily="34" charset="0"/>
                </a:defRPr>
              </a:lvl7pPr>
              <a:lvl8pPr marL="3429000" indent="-228600" defTabSz="4354513" eaLnBrk="0" fontAlgn="base" hangingPunct="0">
                <a:spcBef>
                  <a:spcPct val="0"/>
                </a:spcBef>
                <a:spcAft>
                  <a:spcPct val="0"/>
                </a:spcAft>
                <a:defRPr sz="4300">
                  <a:solidFill>
                    <a:schemeClr val="tx1"/>
                  </a:solidFill>
                  <a:latin typeface="Calibri" pitchFamily="34" charset="0"/>
                </a:defRPr>
              </a:lvl8pPr>
              <a:lvl9pPr marL="3886200" indent="-228600" defTabSz="435451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5600">
                <a:solidFill>
                  <a:srgbClr val="FFFFFF"/>
                </a:solidFill>
                <a:latin typeface="Times New Roman" pitchFamily="18" charset="0"/>
                <a:cs typeface="Times New Roman" pitchFamily="18" charset="0"/>
              </a:endParaRPr>
            </a:p>
          </p:txBody>
        </p:sp>
      </p:grpSp>
      <p:grpSp>
        <p:nvGrpSpPr>
          <p:cNvPr id="20484" name="Group 25"/>
          <p:cNvGrpSpPr>
            <a:grpSpLocks/>
          </p:cNvGrpSpPr>
          <p:nvPr/>
        </p:nvGrpSpPr>
        <p:grpSpPr bwMode="auto">
          <a:xfrm>
            <a:off x="473230" y="231776"/>
            <a:ext cx="3576172" cy="1401764"/>
            <a:chOff x="534987" y="1647866"/>
            <a:chExt cx="3505200" cy="1176337"/>
          </a:xfrm>
        </p:grpSpPr>
        <p:sp>
          <p:nvSpPr>
            <p:cNvPr id="27" name="Isosceles Triangle 44"/>
            <p:cNvSpPr/>
            <p:nvPr/>
          </p:nvSpPr>
          <p:spPr bwMode="auto">
            <a:xfrm rot="5400000" flipV="1">
              <a:off x="534544" y="2602838"/>
              <a:ext cx="226475" cy="216256"/>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5600">
                <a:solidFill>
                  <a:prstClr val="white"/>
                </a:solidFill>
                <a:latin typeface="Times New Roman" pitchFamily="18" charset="0"/>
                <a:cs typeface="Times New Roman" pitchFamily="18" charset="0"/>
              </a:endParaRPr>
            </a:p>
          </p:txBody>
        </p:sp>
        <p:sp>
          <p:nvSpPr>
            <p:cNvPr id="28" name="Pentagon 27"/>
            <p:cNvSpPr/>
            <p:nvPr/>
          </p:nvSpPr>
          <p:spPr bwMode="auto">
            <a:xfrm>
              <a:off x="534987" y="1647866"/>
              <a:ext cx="3505200" cy="955191"/>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5600">
                <a:solidFill>
                  <a:prstClr val="white"/>
                </a:solidFill>
                <a:latin typeface="Times New Roman" pitchFamily="18" charset="0"/>
                <a:cs typeface="Times New Roman" pitchFamily="18" charset="0"/>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5600">
                  <a:latin typeface="Times New Roman" pitchFamily="18" charset="0"/>
                  <a:cs typeface="Times New Roman" pitchFamily="18" charset="0"/>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5600">
                  <a:latin typeface="Times New Roman" pitchFamily="18" charset="0"/>
                  <a:cs typeface="Times New Roman" pitchFamily="18" charset="0"/>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5600">
                  <a:latin typeface="Times New Roman" pitchFamily="18" charset="0"/>
                  <a:cs typeface="Times New Roman" pitchFamily="18" charset="0"/>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5600">
                  <a:latin typeface="Times New Roman" pitchFamily="18" charset="0"/>
                  <a:cs typeface="Times New Roman" pitchFamily="18" charset="0"/>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5600">
                  <a:latin typeface="Times New Roman" pitchFamily="18" charset="0"/>
                  <a:cs typeface="Times New Roman" pitchFamily="18" charset="0"/>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5600">
                  <a:latin typeface="Times New Roman" pitchFamily="18" charset="0"/>
                  <a:cs typeface="Times New Roman" pitchFamily="18" charset="0"/>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5600">
                  <a:latin typeface="Times New Roman" pitchFamily="18" charset="0"/>
                  <a:cs typeface="Times New Roman" pitchFamily="18" charset="0"/>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5600">
                <a:solidFill>
                  <a:schemeClr val="tx1"/>
                </a:solidFill>
                <a:latin typeface="Times New Roman" pitchFamily="18" charset="0"/>
                <a:cs typeface="Times New Roman" pitchFamily="18" charset="0"/>
              </a:endParaRPr>
            </a:p>
          </p:txBody>
        </p:sp>
        <p:sp>
          <p:nvSpPr>
            <p:cNvPr id="20532" name="TextBox 13"/>
            <p:cNvSpPr txBox="1">
              <a:spLocks noChangeArrowheads="1"/>
            </p:cNvSpPr>
            <p:nvPr/>
          </p:nvSpPr>
          <p:spPr bwMode="auto">
            <a:xfrm>
              <a:off x="1575013" y="1653195"/>
              <a:ext cx="2195267" cy="80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r>
                <a:rPr lang="en-US" sz="5600">
                  <a:solidFill>
                    <a:schemeClr val="bg1"/>
                  </a:solidFill>
                  <a:latin typeface="Times New Roman" pitchFamily="18" charset="0"/>
                  <a:cs typeface="Times New Roman" pitchFamily="18" charset="0"/>
                </a:rPr>
                <a:t>Câu 41</a:t>
              </a:r>
            </a:p>
          </p:txBody>
        </p:sp>
      </p:grpSp>
      <p:grpSp>
        <p:nvGrpSpPr>
          <p:cNvPr id="34880" name="Group 64"/>
          <p:cNvGrpSpPr>
            <a:grpSpLocks/>
          </p:cNvGrpSpPr>
          <p:nvPr/>
        </p:nvGrpSpPr>
        <p:grpSpPr bwMode="auto">
          <a:xfrm>
            <a:off x="387428" y="2968258"/>
            <a:ext cx="23626862" cy="1285876"/>
            <a:chOff x="276" y="2166"/>
            <a:chExt cx="14885" cy="810"/>
          </a:xfrm>
        </p:grpSpPr>
        <p:grpSp>
          <p:nvGrpSpPr>
            <p:cNvPr id="20497" name="Group 25"/>
            <p:cNvGrpSpPr>
              <a:grpSpLocks/>
            </p:cNvGrpSpPr>
            <p:nvPr/>
          </p:nvGrpSpPr>
          <p:grpSpPr bwMode="auto">
            <a:xfrm>
              <a:off x="276" y="2166"/>
              <a:ext cx="14885" cy="810"/>
              <a:chOff x="276" y="2097"/>
              <a:chExt cx="14885" cy="810"/>
            </a:xfrm>
          </p:grpSpPr>
          <p:sp>
            <p:nvSpPr>
              <p:cNvPr id="51" name="Rectangle 50"/>
              <p:cNvSpPr/>
              <p:nvPr/>
            </p:nvSpPr>
            <p:spPr>
              <a:xfrm>
                <a:off x="4458"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5600" b="1">
                  <a:latin typeface="Tahoma" pitchFamily="34" charset="0"/>
                  <a:ea typeface="Tahoma" pitchFamily="34" charset="0"/>
                  <a:cs typeface="Tahoma" pitchFamily="34" charset="0"/>
                </a:endParaRPr>
              </a:p>
            </p:txBody>
          </p:sp>
          <p:sp>
            <p:nvSpPr>
              <p:cNvPr id="52" name="Oval 51"/>
              <p:cNvSpPr/>
              <p:nvPr/>
            </p:nvSpPr>
            <p:spPr>
              <a:xfrm>
                <a:off x="4092"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5600" b="1" dirty="0">
                    <a:latin typeface="Tahoma" pitchFamily="34" charset="0"/>
                    <a:ea typeface="Tahoma" pitchFamily="34" charset="0"/>
                    <a:cs typeface="Tahoma" pitchFamily="34" charset="0"/>
                  </a:rPr>
                  <a:t>B</a:t>
                </a:r>
                <a:endParaRPr lang="en-US" sz="5600" dirty="0"/>
              </a:p>
            </p:txBody>
          </p:sp>
          <p:sp>
            <p:nvSpPr>
              <p:cNvPr id="54" name="Rectangle 53"/>
              <p:cNvSpPr/>
              <p:nvPr/>
            </p:nvSpPr>
            <p:spPr>
              <a:xfrm>
                <a:off x="670"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5600" b="1">
                  <a:latin typeface="Tahoma" pitchFamily="34" charset="0"/>
                  <a:ea typeface="Tahoma" pitchFamily="34" charset="0"/>
                  <a:cs typeface="Tahoma" pitchFamily="34" charset="0"/>
                </a:endParaRPr>
              </a:p>
            </p:txBody>
          </p:sp>
          <p:sp>
            <p:nvSpPr>
              <p:cNvPr id="55" name="Oval 54"/>
              <p:cNvSpPr/>
              <p:nvPr/>
            </p:nvSpPr>
            <p:spPr>
              <a:xfrm>
                <a:off x="304"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5600" b="1" dirty="0">
                    <a:latin typeface="Tahoma" pitchFamily="34" charset="0"/>
                    <a:ea typeface="Tahoma" pitchFamily="34" charset="0"/>
                    <a:cs typeface="Tahoma" pitchFamily="34" charset="0"/>
                  </a:rPr>
                  <a:t>A</a:t>
                </a:r>
                <a:endParaRPr lang="en-US" sz="5600" dirty="0"/>
              </a:p>
            </p:txBody>
          </p:sp>
          <p:sp>
            <p:nvSpPr>
              <p:cNvPr id="57" name="Rectangle 56"/>
              <p:cNvSpPr/>
              <p:nvPr/>
            </p:nvSpPr>
            <p:spPr>
              <a:xfrm>
                <a:off x="8246" y="2114"/>
                <a:ext cx="3111"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5600" b="1">
                  <a:latin typeface="Tahoma" pitchFamily="34" charset="0"/>
                  <a:ea typeface="Tahoma" pitchFamily="34" charset="0"/>
                  <a:cs typeface="Tahoma" pitchFamily="34" charset="0"/>
                </a:endParaRPr>
              </a:p>
            </p:txBody>
          </p:sp>
          <p:sp>
            <p:nvSpPr>
              <p:cNvPr id="58" name="Oval 57"/>
              <p:cNvSpPr/>
              <p:nvPr/>
            </p:nvSpPr>
            <p:spPr>
              <a:xfrm>
                <a:off x="7881" y="2188"/>
                <a:ext cx="685"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5600" b="1" dirty="0">
                    <a:latin typeface="Tahoma" pitchFamily="34" charset="0"/>
                    <a:ea typeface="Tahoma" pitchFamily="34" charset="0"/>
                    <a:cs typeface="Tahoma" pitchFamily="34" charset="0"/>
                  </a:rPr>
                  <a:t>C</a:t>
                </a:r>
                <a:endParaRPr lang="en-US" sz="5600" dirty="0"/>
              </a:p>
            </p:txBody>
          </p:sp>
          <p:sp>
            <p:nvSpPr>
              <p:cNvPr id="60" name="Rectangle 59"/>
              <p:cNvSpPr/>
              <p:nvPr/>
            </p:nvSpPr>
            <p:spPr>
              <a:xfrm>
                <a:off x="12035"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5600" b="1">
                  <a:latin typeface="Tahoma" pitchFamily="34" charset="0"/>
                  <a:ea typeface="Tahoma" pitchFamily="34" charset="0"/>
                  <a:cs typeface="Tahoma" pitchFamily="34" charset="0"/>
                </a:endParaRPr>
              </a:p>
            </p:txBody>
          </p:sp>
          <p:sp>
            <p:nvSpPr>
              <p:cNvPr id="61" name="Oval 60"/>
              <p:cNvSpPr/>
              <p:nvPr/>
            </p:nvSpPr>
            <p:spPr>
              <a:xfrm>
                <a:off x="11668" y="2188"/>
                <a:ext cx="687"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5600" b="1" dirty="0">
                    <a:latin typeface="Tahoma" pitchFamily="34" charset="0"/>
                    <a:ea typeface="Tahoma" pitchFamily="34" charset="0"/>
                    <a:cs typeface="Tahoma" pitchFamily="34" charset="0"/>
                  </a:rPr>
                  <a:t>D</a:t>
                </a:r>
                <a:endParaRPr lang="en-US" sz="5600" dirty="0"/>
              </a:p>
            </p:txBody>
          </p:sp>
        </p:grpSp>
        <p:graphicFrame>
          <p:nvGraphicFramePr>
            <p:cNvPr id="20498" name="Object 50"/>
            <p:cNvGraphicFramePr>
              <a:graphicFrameLocks noChangeAspect="1"/>
            </p:cNvGraphicFramePr>
            <p:nvPr/>
          </p:nvGraphicFramePr>
          <p:xfrm>
            <a:off x="1901" y="2422"/>
            <a:ext cx="736" cy="288"/>
          </p:xfrm>
          <a:graphic>
            <a:graphicData uri="http://schemas.openxmlformats.org/presentationml/2006/ole">
              <mc:AlternateContent xmlns:mc="http://schemas.openxmlformats.org/markup-compatibility/2006">
                <mc:Choice xmlns:v="urn:schemas-microsoft-com:vml" Requires="v">
                  <p:oleObj spid="_x0000_s9286" name="Equation" r:id="rId6" imgW="1168400" imgH="457200" progId="Equation.DSMT4">
                    <p:embed/>
                  </p:oleObj>
                </mc:Choice>
                <mc:Fallback>
                  <p:oleObj name="Equation" r:id="rId6" imgW="1168400" imgH="457200" progId="Equation.DSMT4">
                    <p:embed/>
                    <p:pic>
                      <p:nvPicPr>
                        <p:cNvPr id="20498" name="Object 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1" y="2422"/>
                          <a:ext cx="73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99" name="Object 52"/>
            <p:cNvGraphicFramePr>
              <a:graphicFrameLocks noChangeAspect="1"/>
            </p:cNvGraphicFramePr>
            <p:nvPr/>
          </p:nvGraphicFramePr>
          <p:xfrm>
            <a:off x="5329" y="2428"/>
            <a:ext cx="720" cy="288"/>
          </p:xfrm>
          <a:graphic>
            <a:graphicData uri="http://schemas.openxmlformats.org/presentationml/2006/ole">
              <mc:AlternateContent xmlns:mc="http://schemas.openxmlformats.org/markup-compatibility/2006">
                <mc:Choice xmlns:v="urn:schemas-microsoft-com:vml" Requires="v">
                  <p:oleObj spid="_x0000_s9287" name="Equation" r:id="rId8" imgW="1143000" imgH="457200" progId="Equation.DSMT4">
                    <p:embed/>
                  </p:oleObj>
                </mc:Choice>
                <mc:Fallback>
                  <p:oleObj name="Equation" r:id="rId8" imgW="1143000" imgH="457200" progId="Equation.DSMT4">
                    <p:embed/>
                    <p:pic>
                      <p:nvPicPr>
                        <p:cNvPr id="20499" name="Object 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29" y="2428"/>
                          <a:ext cx="72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00" name="Object 53"/>
            <p:cNvGraphicFramePr>
              <a:graphicFrameLocks noChangeAspect="1"/>
            </p:cNvGraphicFramePr>
            <p:nvPr/>
          </p:nvGraphicFramePr>
          <p:xfrm>
            <a:off x="9449" y="2428"/>
            <a:ext cx="736" cy="288"/>
          </p:xfrm>
          <a:graphic>
            <a:graphicData uri="http://schemas.openxmlformats.org/presentationml/2006/ole">
              <mc:AlternateContent xmlns:mc="http://schemas.openxmlformats.org/markup-compatibility/2006">
                <mc:Choice xmlns:v="urn:schemas-microsoft-com:vml" Requires="v">
                  <p:oleObj spid="_x0000_s9288" name="Equation" r:id="rId10" imgW="1168400" imgH="457200" progId="Equation.DSMT4">
                    <p:embed/>
                  </p:oleObj>
                </mc:Choice>
                <mc:Fallback>
                  <p:oleObj name="Equation" r:id="rId10" imgW="1168400" imgH="457200" progId="Equation.DSMT4">
                    <p:embed/>
                    <p:pic>
                      <p:nvPicPr>
                        <p:cNvPr id="20500" name="Object 5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49" y="2428"/>
                          <a:ext cx="73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01" name="Object 54"/>
            <p:cNvGraphicFramePr>
              <a:graphicFrameLocks noChangeAspect="1"/>
            </p:cNvGraphicFramePr>
            <p:nvPr/>
          </p:nvGraphicFramePr>
          <p:xfrm>
            <a:off x="13241" y="2428"/>
            <a:ext cx="736" cy="288"/>
          </p:xfrm>
          <a:graphic>
            <a:graphicData uri="http://schemas.openxmlformats.org/presentationml/2006/ole">
              <mc:AlternateContent xmlns:mc="http://schemas.openxmlformats.org/markup-compatibility/2006">
                <mc:Choice xmlns:v="urn:schemas-microsoft-com:vml" Requires="v">
                  <p:oleObj spid="_x0000_s9289" name="Equation" r:id="rId12" imgW="1168400" imgH="457200" progId="Equation.DSMT4">
                    <p:embed/>
                  </p:oleObj>
                </mc:Choice>
                <mc:Fallback>
                  <p:oleObj name="Equation" r:id="rId12" imgW="1168400" imgH="457200" progId="Equation.DSMT4">
                    <p:embed/>
                    <p:pic>
                      <p:nvPicPr>
                        <p:cNvPr id="20501" name="Object 5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241" y="2428"/>
                          <a:ext cx="73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7" name="Oval 66"/>
          <p:cNvSpPr/>
          <p:nvPr/>
        </p:nvSpPr>
        <p:spPr>
          <a:xfrm>
            <a:off x="443211" y="3128990"/>
            <a:ext cx="108853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fontAlgn="base">
              <a:spcBef>
                <a:spcPct val="0"/>
              </a:spcBef>
              <a:spcAft>
                <a:spcPct val="0"/>
              </a:spcAft>
              <a:defRPr sz="4300">
                <a:solidFill>
                  <a:schemeClr val="tx1"/>
                </a:solidFill>
                <a:latin typeface="Calibri" pitchFamily="34" charset="0"/>
              </a:defRPr>
            </a:lvl6pPr>
            <a:lvl7pPr marL="2971800" indent="-228600" defTabSz="2176463" fontAlgn="base">
              <a:spcBef>
                <a:spcPct val="0"/>
              </a:spcBef>
              <a:spcAft>
                <a:spcPct val="0"/>
              </a:spcAft>
              <a:defRPr sz="4300">
                <a:solidFill>
                  <a:schemeClr val="tx1"/>
                </a:solidFill>
                <a:latin typeface="Calibri" pitchFamily="34" charset="0"/>
              </a:defRPr>
            </a:lvl7pPr>
            <a:lvl8pPr marL="3429000" indent="-228600" defTabSz="2176463" fontAlgn="base">
              <a:spcBef>
                <a:spcPct val="0"/>
              </a:spcBef>
              <a:spcAft>
                <a:spcPct val="0"/>
              </a:spcAft>
              <a:defRPr sz="4300">
                <a:solidFill>
                  <a:schemeClr val="tx1"/>
                </a:solidFill>
                <a:latin typeface="Calibri" pitchFamily="34" charset="0"/>
              </a:defRPr>
            </a:lvl8pPr>
            <a:lvl9pPr marL="3886200" indent="-228600" defTabSz="2176463" fontAlgn="base">
              <a:spcBef>
                <a:spcPct val="0"/>
              </a:spcBef>
              <a:spcAft>
                <a:spcPct val="0"/>
              </a:spcAft>
              <a:defRPr sz="4300">
                <a:solidFill>
                  <a:schemeClr val="tx1"/>
                </a:solidFill>
                <a:latin typeface="Calibri" pitchFamily="34" charset="0"/>
              </a:defRPr>
            </a:lvl9pPr>
          </a:lstStyle>
          <a:p>
            <a:pPr algn="ctr" eaLnBrk="1" hangingPunct="1">
              <a:defRPr/>
            </a:pPr>
            <a:r>
              <a:rPr lang="en-US" sz="5600" b="1" dirty="0">
                <a:solidFill>
                  <a:srgbClr val="FFFFFF"/>
                </a:solidFill>
                <a:latin typeface="Times New Roman" pitchFamily="18" charset="0"/>
                <a:cs typeface="Times New Roman" pitchFamily="18" charset="0"/>
              </a:rPr>
              <a:t>A</a:t>
            </a:r>
            <a:endParaRPr lang="en-US" sz="5600" dirty="0">
              <a:solidFill>
                <a:srgbClr val="FFFFFF"/>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831958" y="280516"/>
                <a:ext cx="22792158" cy="2510816"/>
              </a:xfrm>
              <a:prstGeom prst="rect">
                <a:avLst/>
              </a:prstGeom>
            </p:spPr>
            <p:txBody>
              <a:bodyPr wrap="square">
                <a:spAutoFit/>
              </a:bodyPr>
              <a:lstStyle/>
              <a:p>
                <a:pPr algn="just">
                  <a:lnSpc>
                    <a:spcPct val="115000"/>
                  </a:lnSpc>
                  <a:spcBef>
                    <a:spcPts val="1200"/>
                  </a:spcBef>
                </a:pPr>
                <a:r>
                  <a:rPr lang="en-US" sz="5600" dirty="0">
                    <a:latin typeface="Times New Roman" panose="02020603050405020304" pitchFamily="18" charset="0"/>
                    <a:ea typeface="Calibri" panose="020F0502020204030204" pitchFamily="34" charset="0"/>
                    <a:cs typeface="Times New Roman" pitchFamily="18" charset="0"/>
                  </a:rPr>
                  <a:t>                  </a:t>
                </a:r>
                <a:r>
                  <a:rPr lang="vi-VN" sz="5600" dirty="0">
                    <a:latin typeface="Times New Roman" panose="02020603050405020304" pitchFamily="18" charset="0"/>
                    <a:ea typeface="Calibri" panose="020F0502020204030204" pitchFamily="34" charset="0"/>
                    <a:cs typeface="Times New Roman" pitchFamily="18" charset="0"/>
                  </a:rPr>
                  <a:t>Có bao nhiêu giá trị nguyên của tham số</a:t>
                </a:r>
                <a14:m>
                  <m:oMath xmlns:m="http://schemas.openxmlformats.org/officeDocument/2006/math">
                    <m:r>
                      <a:rPr lang="en-US" sz="5600" i="1">
                        <a:latin typeface="Cambria Math" panose="02040503050406030204" pitchFamily="18" charset="0"/>
                        <a:ea typeface="Times New Roman" panose="02020603050405020304" pitchFamily="18" charset="0"/>
                        <a:cs typeface="Times New Roman" panose="02020603050405020304" pitchFamily="18" charset="0"/>
                      </a:rPr>
                      <m:t>𝑚</m:t>
                    </m:r>
                    <m:r>
                      <a:rPr lang="nl-NL" sz="5600" i="1">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dPr>
                      <m:e>
                        <m:r>
                          <a:rPr lang="nl-NL" sz="5600" i="1">
                            <a:latin typeface="Cambria Math" panose="02040503050406030204" pitchFamily="18" charset="0"/>
                            <a:ea typeface="Times New Roman" panose="02020603050405020304" pitchFamily="18" charset="0"/>
                            <a:cs typeface="Times New Roman" panose="02020603050405020304" pitchFamily="18" charset="0"/>
                          </a:rPr>
                          <m:t>−2019;2019</m:t>
                        </m:r>
                      </m:e>
                    </m:d>
                  </m:oMath>
                </a14:m>
                <a:r>
                  <a:rPr lang="vi-VN" sz="5600" dirty="0">
                    <a:latin typeface="Times New Roman" panose="02020603050405020304" pitchFamily="18" charset="0"/>
                    <a:ea typeface="Calibri" panose="020F0502020204030204" pitchFamily="34" charset="0"/>
                    <a:cs typeface="Times New Roman" pitchFamily="18" charset="0"/>
                  </a:rPr>
                  <a:t> để hàm số </a:t>
                </a:r>
                <a14:m>
                  <m:oMath xmlns:m="http://schemas.openxmlformats.org/officeDocument/2006/math">
                    <m:r>
                      <a:rPr lang="en-US" sz="5600" i="1">
                        <a:latin typeface="Cambria Math" panose="02040503050406030204" pitchFamily="18" charset="0"/>
                        <a:ea typeface="Times New Roman" panose="02020603050405020304" pitchFamily="18" charset="0"/>
                        <a:cs typeface="Times New Roman" panose="02020603050405020304" pitchFamily="18" charset="0"/>
                      </a:rPr>
                      <m:t>𝑦</m:t>
                    </m:r>
                    <m:r>
                      <a:rPr lang="nl-NL" sz="56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Pr>
                      <m:num>
                        <m:func>
                          <m:func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latin typeface="Cambria Math" panose="02040503050406030204" pitchFamily="18" charset="0"/>
                                <a:ea typeface="Times New Roman" panose="02020603050405020304" pitchFamily="18" charset="0"/>
                                <a:cs typeface="Times New Roman" panose="02020603050405020304" pitchFamily="18" charset="0"/>
                              </a:rPr>
                              <m:t>𝑙𝑛</m:t>
                            </m:r>
                          </m:fName>
                          <m:e>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e>
                        </m:func>
                        <m:r>
                          <a:rPr lang="nl-NL" sz="5600" i="1">
                            <a:latin typeface="Cambria Math" panose="02040503050406030204" pitchFamily="18" charset="0"/>
                            <a:ea typeface="Times New Roman" panose="02020603050405020304" pitchFamily="18" charset="0"/>
                            <a:cs typeface="Times New Roman" panose="02020603050405020304" pitchFamily="18" charset="0"/>
                          </a:rPr>
                          <m:t>−6</m:t>
                        </m:r>
                      </m:num>
                      <m:den>
                        <m:func>
                          <m:func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latin typeface="Cambria Math" panose="02040503050406030204" pitchFamily="18" charset="0"/>
                                <a:ea typeface="Times New Roman" panose="02020603050405020304" pitchFamily="18" charset="0"/>
                                <a:cs typeface="Times New Roman" panose="02020603050405020304" pitchFamily="18" charset="0"/>
                              </a:rPr>
                              <m:t>𝑙𝑛</m:t>
                            </m:r>
                          </m:fName>
                          <m:e>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e>
                        </m:func>
                        <m:r>
                          <a:rPr lang="nl-NL" sz="5600" i="1">
                            <a:latin typeface="Cambria Math" panose="02040503050406030204" pitchFamily="18" charset="0"/>
                            <a:ea typeface="Times New Roman" panose="02020603050405020304" pitchFamily="18" charset="0"/>
                            <a:cs typeface="Times New Roman" panose="02020603050405020304" pitchFamily="18" charset="0"/>
                          </a:rPr>
                          <m:t>−3</m:t>
                        </m:r>
                        <m:r>
                          <a:rPr lang="en-US" sz="5600" i="1">
                            <a:latin typeface="Cambria Math" panose="02040503050406030204" pitchFamily="18" charset="0"/>
                            <a:ea typeface="Times New Roman" panose="02020603050405020304" pitchFamily="18" charset="0"/>
                            <a:cs typeface="Times New Roman" panose="02020603050405020304" pitchFamily="18" charset="0"/>
                          </a:rPr>
                          <m:t>𝑚</m:t>
                        </m:r>
                      </m:den>
                    </m:f>
                  </m:oMath>
                </a14:m>
                <a:r>
                  <a:rPr lang="vi-VN" sz="5600" dirty="0">
                    <a:latin typeface="Times New Roman" panose="02020603050405020304" pitchFamily="18" charset="0"/>
                    <a:ea typeface="Calibri" panose="020F0502020204030204" pitchFamily="34" charset="0"/>
                    <a:cs typeface="Times New Roman" pitchFamily="18" charset="0"/>
                  </a:rPr>
                  <a:t> đồng biến trên khoảng </a:t>
                </a:r>
                <a14:m>
                  <m:oMath xmlns:m="http://schemas.openxmlformats.org/officeDocument/2006/math">
                    <m:d>
                      <m:d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dPr>
                      <m:e>
                        <m:r>
                          <a:rPr lang="nl-NL" sz="5600" i="1">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cs typeface="Times New Roman" panose="02020603050405020304" pitchFamily="18" charset="0"/>
                              </a:rPr>
                              <m:t>𝑒</m:t>
                            </m:r>
                          </m:e>
                          <m:sup>
                            <m:r>
                              <a:rPr lang="nl-NL" sz="5600" i="1">
                                <a:latin typeface="Cambria Math" panose="02040503050406030204" pitchFamily="18" charset="0"/>
                                <a:ea typeface="Times New Roman" panose="02020603050405020304" pitchFamily="18" charset="0"/>
                                <a:cs typeface="Times New Roman" panose="02020603050405020304" pitchFamily="18" charset="0"/>
                              </a:rPr>
                              <m:t>6</m:t>
                            </m:r>
                          </m:sup>
                        </m:sSup>
                      </m:e>
                    </m:d>
                  </m:oMath>
                </a14:m>
                <a:r>
                  <a:rPr lang="vi-VN" sz="5600" dirty="0">
                    <a:latin typeface="Times New Roman" panose="02020603050405020304" pitchFamily="18" charset="0"/>
                    <a:ea typeface="Calibri" panose="020F0502020204030204" pitchFamily="34" charset="0"/>
                    <a:cs typeface="Times New Roman" pitchFamily="18" charset="0"/>
                  </a:rPr>
                  <a:t>?</a:t>
                </a:r>
                <a:endParaRPr lang="en-US" sz="5600" dirty="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1958" y="280516"/>
                <a:ext cx="22792158" cy="2510816"/>
              </a:xfrm>
              <a:prstGeom prst="rect">
                <a:avLst/>
              </a:prstGeom>
              <a:blipFill>
                <a:blip r:embed="rId14"/>
                <a:stretch>
                  <a:fillRect l="-1471" t="-4854" r="-1498" b="-63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889200" y="4708351"/>
                <a:ext cx="13982802" cy="1003993"/>
              </a:xfrm>
              <a:prstGeom prst="rect">
                <a:avLst/>
              </a:prstGeom>
            </p:spPr>
            <p:txBody>
              <a:bodyPr wrap="none">
                <a:spAutoFit/>
              </a:bodyPr>
              <a:lstStyle/>
              <a:p>
                <a:pPr algn="just">
                  <a:lnSpc>
                    <a:spcPct val="115000"/>
                  </a:lnSpc>
                  <a:tabLst>
                    <a:tab pos="7199630" algn="l"/>
                    <a:tab pos="10079990" algn="l"/>
                  </a:tabLst>
                </a:pPr>
                <a:r>
                  <a:rPr lang="vi-VN" sz="5600" dirty="0">
                    <a:latin typeface="Times New Roman" panose="02020603050405020304" pitchFamily="18" charset="0"/>
                    <a:ea typeface="Times New Roman" panose="02020603050405020304" pitchFamily="18" charset="0"/>
                    <a:cs typeface="Times New Roman" pitchFamily="18" charset="0"/>
                  </a:rPr>
                  <a:t>Đặt </a:t>
                </a:r>
                <a14:m>
                  <m:oMath xmlns:m="http://schemas.openxmlformats.org/officeDocument/2006/math">
                    <m:r>
                      <a:rPr lang="en-US" sz="5600" i="1">
                        <a:latin typeface="Cambria Math" panose="02040503050406030204" pitchFamily="18" charset="0"/>
                        <a:ea typeface="Times New Roman" panose="02020603050405020304" pitchFamily="18" charset="0"/>
                      </a:rPr>
                      <m:t>𝑡</m:t>
                    </m:r>
                    <m:r>
                      <a:rPr lang="en-US" sz="5600" i="1">
                        <a:latin typeface="Cambria Math" panose="02040503050406030204" pitchFamily="18" charset="0"/>
                        <a:ea typeface="Times New Roman" panose="02020603050405020304" pitchFamily="18" charset="0"/>
                      </a:rPr>
                      <m:t>=</m:t>
                    </m:r>
                    <m:func>
                      <m:funcPr>
                        <m:ctrlPr>
                          <a:rPr lang="en-US" sz="5600" i="1">
                            <a:latin typeface="Cambria Math" panose="02040503050406030204" pitchFamily="18" charset="0"/>
                            <a:ea typeface="Times New Roman" panose="02020603050405020304" pitchFamily="18" charset="0"/>
                          </a:rPr>
                        </m:ctrlPr>
                      </m:funcPr>
                      <m:fName>
                        <m:r>
                          <a:rPr lang="en-US" sz="5600" i="1">
                            <a:latin typeface="Cambria Math" panose="02040503050406030204" pitchFamily="18" charset="0"/>
                            <a:ea typeface="Times New Roman" panose="02020603050405020304" pitchFamily="18" charset="0"/>
                          </a:rPr>
                          <m:t>𝑙𝑛</m:t>
                        </m:r>
                      </m:fName>
                      <m:e>
                        <m:r>
                          <a:rPr lang="en-US" sz="5600" i="1">
                            <a:latin typeface="Cambria Math" panose="02040503050406030204" pitchFamily="18" charset="0"/>
                            <a:ea typeface="Times New Roman" panose="02020603050405020304" pitchFamily="18" charset="0"/>
                          </a:rPr>
                          <m:t>𝑥</m:t>
                        </m:r>
                      </m:e>
                    </m:func>
                  </m:oMath>
                </a14:m>
                <a:r>
                  <a:rPr lang="vi-VN" sz="5600" dirty="0">
                    <a:latin typeface="Times New Roman" panose="02020603050405020304" pitchFamily="18" charset="0"/>
                    <a:ea typeface="Times New Roman" panose="02020603050405020304" pitchFamily="18" charset="0"/>
                    <a:cs typeface="Times New Roman" pitchFamily="18" charset="0"/>
                  </a:rPr>
                  <a:t>. Khi đó yêu cầu bài toán trở thành:</a:t>
                </a:r>
                <a:endParaRPr lang="en-US" sz="5600" dirty="0">
                  <a:latin typeface="Times New Roman" panose="02020603050405020304" pitchFamily="18" charset="0"/>
                  <a:ea typeface="Times New Roman" panose="02020603050405020304" pitchFamily="18"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889200" y="4708351"/>
                <a:ext cx="13982802" cy="1003993"/>
              </a:xfrm>
              <a:prstGeom prst="rect">
                <a:avLst/>
              </a:prstGeom>
              <a:blipFill>
                <a:blip r:embed="rId15"/>
                <a:stretch>
                  <a:fillRect l="-2398" t="-12121" r="-1613" b="-36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31270" y="5556711"/>
                <a:ext cx="14610153" cy="1499193"/>
              </a:xfrm>
              <a:prstGeom prst="rect">
                <a:avLst/>
              </a:prstGeom>
            </p:spPr>
            <p:txBody>
              <a:bodyPr wrap="none">
                <a:spAutoFit/>
              </a:bodyPr>
              <a:lstStyle/>
              <a:p>
                <a:pPr lvl="0">
                  <a:lnSpc>
                    <a:spcPct val="115000"/>
                  </a:lnSpc>
                </a:pPr>
                <a:r>
                  <a:rPr lang="vi-VN" sz="5600" dirty="0">
                    <a:solidFill>
                      <a:prstClr val="black"/>
                    </a:solidFill>
                    <a:latin typeface="Times New Roman" panose="02020603050405020304" pitchFamily="18" charset="0"/>
                    <a:ea typeface="Times New Roman" panose="02020603050405020304" pitchFamily="18" charset="0"/>
                    <a:cs typeface="Times New Roman" pitchFamily="18" charset="0"/>
                  </a:rPr>
                  <a:t>Tìm </a:t>
                </a:r>
                <a14:m>
                  <m:oMath xmlns:m="http://schemas.openxmlformats.org/officeDocument/2006/math">
                    <m:r>
                      <a:rPr lang="vi-VN" sz="5600" i="1">
                        <a:solidFill>
                          <a:prstClr val="black"/>
                        </a:solidFill>
                        <a:latin typeface="Cambria Math" panose="02040503050406030204" pitchFamily="18" charset="0"/>
                        <a:ea typeface="Times New Roman" panose="02020603050405020304" pitchFamily="18" charset="0"/>
                      </a:rPr>
                      <m:t>𝑚</m:t>
                    </m:r>
                  </m:oMath>
                </a14:m>
                <a:r>
                  <a:rPr lang="vi-VN" sz="5600" dirty="0">
                    <a:solidFill>
                      <a:prstClr val="black"/>
                    </a:solidFill>
                    <a:latin typeface="Times New Roman" panose="02020603050405020304" pitchFamily="18" charset="0"/>
                    <a:ea typeface="Times New Roman" panose="02020603050405020304" pitchFamily="18" charset="0"/>
                    <a:cs typeface="Times New Roman" pitchFamily="18" charset="0"/>
                  </a:rPr>
                  <a:t> để hàm số </a:t>
                </a:r>
                <a14:m>
                  <m:oMath xmlns:m="http://schemas.openxmlformats.org/officeDocument/2006/math">
                    <m:r>
                      <a:rPr lang="vi-VN" sz="5600" i="1">
                        <a:solidFill>
                          <a:prstClr val="black"/>
                        </a:solidFill>
                        <a:latin typeface="Cambria Math" panose="02040503050406030204" pitchFamily="18" charset="0"/>
                        <a:ea typeface="Times New Roman" panose="02020603050405020304" pitchFamily="18" charset="0"/>
                      </a:rPr>
                      <m:t>𝑦</m:t>
                    </m:r>
                    <m:r>
                      <a:rPr lang="vi-VN"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vi-VN" sz="5600" i="1">
                            <a:solidFill>
                              <a:prstClr val="black"/>
                            </a:solidFill>
                            <a:latin typeface="Cambria Math" panose="02040503050406030204" pitchFamily="18" charset="0"/>
                            <a:ea typeface="Times New Roman" panose="02020603050405020304" pitchFamily="18" charset="0"/>
                          </a:rPr>
                          <m:t>𝑡</m:t>
                        </m:r>
                        <m:r>
                          <a:rPr lang="vi-VN" sz="5600" i="1">
                            <a:solidFill>
                              <a:prstClr val="black"/>
                            </a:solidFill>
                            <a:latin typeface="Cambria Math" panose="02040503050406030204" pitchFamily="18" charset="0"/>
                            <a:ea typeface="Times New Roman" panose="02020603050405020304" pitchFamily="18" charset="0"/>
                          </a:rPr>
                          <m:t>−6</m:t>
                        </m:r>
                      </m:num>
                      <m:den>
                        <m:r>
                          <a:rPr lang="vi-VN" sz="5600" i="1">
                            <a:solidFill>
                              <a:prstClr val="black"/>
                            </a:solidFill>
                            <a:latin typeface="Cambria Math" panose="02040503050406030204" pitchFamily="18" charset="0"/>
                            <a:ea typeface="Times New Roman" panose="02020603050405020304" pitchFamily="18" charset="0"/>
                          </a:rPr>
                          <m:t>𝑡</m:t>
                        </m:r>
                        <m:r>
                          <a:rPr lang="vi-VN" sz="5600" i="1">
                            <a:solidFill>
                              <a:prstClr val="black"/>
                            </a:solidFill>
                            <a:latin typeface="Cambria Math" panose="02040503050406030204" pitchFamily="18" charset="0"/>
                            <a:ea typeface="Times New Roman" panose="02020603050405020304" pitchFamily="18" charset="0"/>
                          </a:rPr>
                          <m:t>−3</m:t>
                        </m:r>
                        <m:r>
                          <a:rPr lang="vi-VN" sz="5600" i="1">
                            <a:solidFill>
                              <a:prstClr val="black"/>
                            </a:solidFill>
                            <a:latin typeface="Cambria Math" panose="02040503050406030204" pitchFamily="18" charset="0"/>
                            <a:ea typeface="Times New Roman" panose="02020603050405020304" pitchFamily="18" charset="0"/>
                          </a:rPr>
                          <m:t>𝑚</m:t>
                        </m:r>
                      </m:den>
                    </m:f>
                  </m:oMath>
                </a14:m>
                <a:r>
                  <a:rPr lang="vi-VN" sz="5600" dirty="0">
                    <a:solidFill>
                      <a:prstClr val="black"/>
                    </a:solidFill>
                    <a:latin typeface="Times New Roman" panose="02020603050405020304" pitchFamily="18" charset="0"/>
                    <a:ea typeface="Times New Roman" panose="02020603050405020304" pitchFamily="18" charset="0"/>
                    <a:cs typeface="Times New Roman" pitchFamily="18" charset="0"/>
                  </a:rPr>
                  <a:t> đồng biến trên </a:t>
                </a:r>
                <a14:m>
                  <m:oMath xmlns:m="http://schemas.openxmlformats.org/officeDocument/2006/math">
                    <m:d>
                      <m:dPr>
                        <m:ctrlPr>
                          <a:rPr lang="en-US" sz="5600" i="1">
                            <a:solidFill>
                              <a:prstClr val="black"/>
                            </a:solidFill>
                            <a:latin typeface="Cambria Math" panose="02040503050406030204" pitchFamily="18" charset="0"/>
                            <a:ea typeface="Times New Roman" panose="02020603050405020304" pitchFamily="18" charset="0"/>
                          </a:rPr>
                        </m:ctrlPr>
                      </m:dPr>
                      <m:e>
                        <m:r>
                          <a:rPr lang="vi-VN" sz="5600" i="1">
                            <a:solidFill>
                              <a:prstClr val="black"/>
                            </a:solidFill>
                            <a:latin typeface="Cambria Math" panose="02040503050406030204" pitchFamily="18" charset="0"/>
                            <a:ea typeface="Times New Roman" panose="02020603050405020304" pitchFamily="18" charset="0"/>
                          </a:rPr>
                          <m:t>0;6</m:t>
                        </m:r>
                      </m:e>
                    </m:d>
                  </m:oMath>
                </a14:m>
                <a:r>
                  <a:rPr lang="vi-VN" sz="5600" dirty="0">
                    <a:solidFill>
                      <a:prstClr val="black"/>
                    </a:solidFill>
                    <a:latin typeface="Times New Roman" panose="02020603050405020304" pitchFamily="18" charset="0"/>
                    <a:ea typeface="Times New Roman" panose="02020603050405020304" pitchFamily="18" charset="0"/>
                    <a:cs typeface="Times New Roman" pitchFamily="18" charset="0"/>
                  </a:rPr>
                  <a:t>.</a:t>
                </a:r>
                <a:endParaRPr lang="en-US" sz="5600" dirty="0">
                  <a:solidFill>
                    <a:prstClr val="black"/>
                  </a:solidFill>
                  <a:latin typeface="Times New Roman" panose="02020603050405020304" pitchFamily="18" charset="0"/>
                  <a:ea typeface="Times New Roman" panose="02020603050405020304"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31270" y="5556711"/>
                <a:ext cx="14610153" cy="1499193"/>
              </a:xfrm>
              <a:prstGeom prst="rect">
                <a:avLst/>
              </a:prstGeom>
              <a:blipFill>
                <a:blip r:embed="rId16"/>
                <a:stretch>
                  <a:fillRect l="-2337" r="-1377" b="-118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27971" y="6876228"/>
                <a:ext cx="14819954" cy="1601016"/>
              </a:xfrm>
              <a:prstGeom prst="rect">
                <a:avLst/>
              </a:prstGeom>
            </p:spPr>
            <p:txBody>
              <a:bodyPr wrap="none">
                <a:spAutoFit/>
              </a:bodyPr>
              <a:lstStyle/>
              <a:p>
                <a:pPr lvl="0">
                  <a:lnSpc>
                    <a:spcPct val="115000"/>
                  </a:lnSpc>
                </a:pPr>
                <a:r>
                  <a:rPr lang="vi-VN" sz="5600" dirty="0">
                    <a:solidFill>
                      <a:prstClr val="black"/>
                    </a:solidFill>
                    <a:latin typeface="Times New Roman" panose="02020603050405020304" pitchFamily="18" charset="0"/>
                    <a:ea typeface="Times New Roman" panose="02020603050405020304" pitchFamily="18" charset="0"/>
                    <a:cs typeface="Times New Roman" pitchFamily="18" charset="0"/>
                  </a:rPr>
                  <a:t>Ta có: </a:t>
                </a:r>
                <a14:m>
                  <m:oMath xmlns:m="http://schemas.openxmlformats.org/officeDocument/2006/math">
                    <m:sSup>
                      <m:sSupPr>
                        <m:ctrlPr>
                          <a:rPr lang="en-US" sz="5600" i="1">
                            <a:solidFill>
                              <a:prstClr val="black"/>
                            </a:solidFill>
                            <a:latin typeface="Cambria Math" panose="02040503050406030204" pitchFamily="18" charset="0"/>
                            <a:ea typeface="Times New Roman" panose="02020603050405020304" pitchFamily="18" charset="0"/>
                          </a:rPr>
                        </m:ctrlPr>
                      </m:sSupPr>
                      <m:e>
                        <m:r>
                          <a:rPr lang="vi-VN" sz="5600" i="1">
                            <a:solidFill>
                              <a:prstClr val="black"/>
                            </a:solidFill>
                            <a:latin typeface="Cambria Math" panose="02040503050406030204" pitchFamily="18" charset="0"/>
                            <a:ea typeface="Times New Roman" panose="02020603050405020304" pitchFamily="18" charset="0"/>
                          </a:rPr>
                          <m:t>𝑦</m:t>
                        </m:r>
                      </m:e>
                      <m:sup>
                        <m:r>
                          <a:rPr lang="vi-VN" sz="5600" i="1">
                            <a:solidFill>
                              <a:prstClr val="black"/>
                            </a:solidFill>
                            <a:latin typeface="Cambria Math" panose="02040503050406030204" pitchFamily="18" charset="0"/>
                            <a:ea typeface="Times New Roman" panose="02020603050405020304" pitchFamily="18" charset="0"/>
                          </a:rPr>
                          <m:t>′</m:t>
                        </m:r>
                      </m:sup>
                    </m:sSup>
                    <m:r>
                      <a:rPr lang="vi-VN"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vi-VN" sz="5600" i="1">
                            <a:solidFill>
                              <a:prstClr val="black"/>
                            </a:solidFill>
                            <a:latin typeface="Cambria Math" panose="02040503050406030204" pitchFamily="18" charset="0"/>
                            <a:ea typeface="Times New Roman" panose="02020603050405020304" pitchFamily="18" charset="0"/>
                          </a:rPr>
                          <m:t>−3</m:t>
                        </m:r>
                        <m:r>
                          <a:rPr lang="vi-VN" sz="5600" i="1">
                            <a:solidFill>
                              <a:prstClr val="black"/>
                            </a:solidFill>
                            <a:latin typeface="Cambria Math" panose="02040503050406030204" pitchFamily="18" charset="0"/>
                            <a:ea typeface="Times New Roman" panose="02020603050405020304" pitchFamily="18" charset="0"/>
                          </a:rPr>
                          <m:t>𝑚</m:t>
                        </m:r>
                        <m:r>
                          <a:rPr lang="vi-VN" sz="5600" i="1">
                            <a:solidFill>
                              <a:prstClr val="black"/>
                            </a:solidFill>
                            <a:latin typeface="Cambria Math" panose="02040503050406030204" pitchFamily="18" charset="0"/>
                            <a:ea typeface="Times New Roman" panose="02020603050405020304" pitchFamily="18" charset="0"/>
                          </a:rPr>
                          <m:t>+6</m:t>
                        </m:r>
                      </m:num>
                      <m:den>
                        <m:sSup>
                          <m:sSupPr>
                            <m:ctrlPr>
                              <a:rPr lang="en-US" sz="5600" i="1">
                                <a:solidFill>
                                  <a:prstClr val="black"/>
                                </a:solidFill>
                                <a:latin typeface="Cambria Math" panose="02040503050406030204" pitchFamily="18" charset="0"/>
                                <a:ea typeface="Times New Roman" panose="02020603050405020304" pitchFamily="18" charset="0"/>
                              </a:rPr>
                            </m:ctrlPr>
                          </m:sSupPr>
                          <m:e>
                            <m:d>
                              <m:dPr>
                                <m:ctrlPr>
                                  <a:rPr lang="en-US" sz="5600" i="1">
                                    <a:solidFill>
                                      <a:prstClr val="black"/>
                                    </a:solidFill>
                                    <a:latin typeface="Cambria Math" panose="02040503050406030204" pitchFamily="18" charset="0"/>
                                    <a:ea typeface="Times New Roman" panose="02020603050405020304" pitchFamily="18" charset="0"/>
                                  </a:rPr>
                                </m:ctrlPr>
                              </m:dPr>
                              <m:e>
                                <m:r>
                                  <a:rPr lang="vi-VN" sz="5600" i="1">
                                    <a:solidFill>
                                      <a:prstClr val="black"/>
                                    </a:solidFill>
                                    <a:latin typeface="Cambria Math" panose="02040503050406030204" pitchFamily="18" charset="0"/>
                                    <a:ea typeface="Times New Roman" panose="02020603050405020304" pitchFamily="18" charset="0"/>
                                  </a:rPr>
                                  <m:t>𝑡</m:t>
                                </m:r>
                                <m:r>
                                  <a:rPr lang="vi-VN" sz="5600" i="1">
                                    <a:solidFill>
                                      <a:prstClr val="black"/>
                                    </a:solidFill>
                                    <a:latin typeface="Cambria Math" panose="02040503050406030204" pitchFamily="18" charset="0"/>
                                    <a:ea typeface="Times New Roman" panose="02020603050405020304" pitchFamily="18" charset="0"/>
                                  </a:rPr>
                                  <m:t>−3</m:t>
                                </m:r>
                                <m:r>
                                  <a:rPr lang="vi-VN" sz="5600" i="1">
                                    <a:solidFill>
                                      <a:prstClr val="black"/>
                                    </a:solidFill>
                                    <a:latin typeface="Cambria Math" panose="02040503050406030204" pitchFamily="18" charset="0"/>
                                    <a:ea typeface="Times New Roman" panose="02020603050405020304" pitchFamily="18" charset="0"/>
                                  </a:rPr>
                                  <m:t>𝑚</m:t>
                                </m:r>
                              </m:e>
                            </m:d>
                          </m:e>
                          <m:sup>
                            <m:r>
                              <a:rPr lang="vi-VN" sz="5600" i="1">
                                <a:solidFill>
                                  <a:prstClr val="black"/>
                                </a:solidFill>
                                <a:latin typeface="Cambria Math" panose="02040503050406030204" pitchFamily="18" charset="0"/>
                                <a:ea typeface="Times New Roman" panose="02020603050405020304" pitchFamily="18" charset="0"/>
                              </a:rPr>
                              <m:t>2</m:t>
                            </m:r>
                          </m:sup>
                        </m:sSup>
                      </m:den>
                    </m:f>
                  </m:oMath>
                </a14:m>
                <a:r>
                  <a:rPr lang="vi-VN" sz="5600" dirty="0">
                    <a:solidFill>
                      <a:prstClr val="black"/>
                    </a:solidFill>
                    <a:latin typeface="Times New Roman" panose="02020603050405020304" pitchFamily="18" charset="0"/>
                    <a:ea typeface="Times New Roman" panose="02020603050405020304" pitchFamily="18" charset="0"/>
                    <a:cs typeface="Times New Roman" pitchFamily="18" charset="0"/>
                  </a:rPr>
                  <a:t>.</a:t>
                </a:r>
                <a:r>
                  <a:rPr lang="en-US" sz="56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vi-VN" sz="5600" dirty="0">
                    <a:solidFill>
                      <a:prstClr val="black"/>
                    </a:solidFill>
                    <a:latin typeface="Times New Roman" panose="02020603050405020304" pitchFamily="18" charset="0"/>
                    <a:ea typeface="Times New Roman" panose="02020603050405020304" pitchFamily="18" charset="0"/>
                    <a:cs typeface="Times New Roman" pitchFamily="18" charset="0"/>
                  </a:rPr>
                  <a:t>Hàm số đồng biến trên </a:t>
                </a:r>
                <a14:m>
                  <m:oMath xmlns:m="http://schemas.openxmlformats.org/officeDocument/2006/math">
                    <m:d>
                      <m:dPr>
                        <m:ctrlPr>
                          <a:rPr lang="en-US" sz="5600" i="1">
                            <a:solidFill>
                              <a:prstClr val="black"/>
                            </a:solidFill>
                            <a:latin typeface="Cambria Math" panose="02040503050406030204" pitchFamily="18" charset="0"/>
                          </a:rPr>
                        </m:ctrlPr>
                      </m:dPr>
                      <m:e>
                        <m:r>
                          <a:rPr lang="vi-VN"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0;6</m:t>
                        </m:r>
                      </m:e>
                    </m:d>
                  </m:oMath>
                </a14:m>
                <a:endParaRPr lang="en-US" sz="5600" dirty="0">
                  <a:solidFill>
                    <a:prstClr val="black"/>
                  </a:solidFill>
                  <a:latin typeface="Times New Roman" pitchFamily="18" charset="0"/>
                  <a:cs typeface="Times New Roman"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27971" y="6876228"/>
                <a:ext cx="14819954" cy="1601016"/>
              </a:xfrm>
              <a:prstGeom prst="rect">
                <a:avLst/>
              </a:prstGeom>
              <a:blipFill>
                <a:blip r:embed="rId17"/>
                <a:stretch>
                  <a:fillRect l="-2304" b="-49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90731" y="8303221"/>
                <a:ext cx="18605991" cy="2303003"/>
              </a:xfrm>
              <a:prstGeom prst="rect">
                <a:avLst/>
              </a:prstGeom>
            </p:spPr>
            <p:txBody>
              <a:bodyPr wrap="none">
                <a:spAutoFit/>
              </a:bodyPr>
              <a:lstStyle/>
              <a:p>
                <a:pPr algn="just">
                  <a:lnSpc>
                    <a:spcPct val="115000"/>
                  </a:lnSpc>
                  <a:tabLst>
                    <a:tab pos="7199630" algn="l"/>
                    <a:tab pos="10079990" algn="l"/>
                  </a:tabLst>
                </a:pPr>
                <a14:m>
                  <m:oMathPara xmlns:m="http://schemas.openxmlformats.org/officeDocument/2006/math">
                    <m:oMathParaPr>
                      <m:jc m:val="centerGroup"/>
                    </m:oMathParaPr>
                    <m:oMath xmlns:m="http://schemas.openxmlformats.org/officeDocument/2006/math">
                      <m:r>
                        <a:rPr lang="vi-VN"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5600" i="1">
                              <a:latin typeface="Cambria Math" panose="02040503050406030204" pitchFamily="18" charset="0"/>
                            </a:rPr>
                          </m:ctrlPr>
                        </m:dPr>
                        <m:e>
                          <m:eqArr>
                            <m:eqArrPr>
                              <m:ctrlPr>
                                <a:rPr lang="en-US" sz="5600" i="1">
                                  <a:latin typeface="Cambria Math" panose="02040503050406030204" pitchFamily="18" charset="0"/>
                                </a:rPr>
                              </m:ctrlPr>
                            </m:eqArrPr>
                            <m:e>
                              <m:r>
                                <a:rPr lang="en-US" sz="5600">
                                  <a:latin typeface="Cambria Math" panose="02040503050406030204" pitchFamily="18" charset="0"/>
                                </a:rPr>
                                <m:t>&amp;−3</m:t>
                              </m:r>
                              <m:r>
                                <a:rPr lang="en-US" sz="5600" i="1">
                                  <a:latin typeface="Cambria Math" panose="02040503050406030204" pitchFamily="18" charset="0"/>
                                </a:rPr>
                                <m:t>𝑚</m:t>
                              </m:r>
                              <m:r>
                                <a:rPr lang="en-US" sz="5600">
                                  <a:latin typeface="Cambria Math" panose="02040503050406030204" pitchFamily="18" charset="0"/>
                                </a:rPr>
                                <m:t>+6&gt;0,∀</m:t>
                              </m:r>
                              <m:r>
                                <a:rPr lang="en-US" sz="5600" i="1">
                                  <a:latin typeface="Cambria Math" panose="02040503050406030204" pitchFamily="18" charset="0"/>
                                </a:rPr>
                                <m:t>𝑡</m:t>
                              </m:r>
                              <m:r>
                                <a:rPr lang="en-US" sz="5600">
                                  <a:latin typeface="Cambria Math" panose="02040503050406030204" pitchFamily="18" charset="0"/>
                                </a:rPr>
                                <m:t>∈</m:t>
                              </m:r>
                              <m:d>
                                <m:dPr>
                                  <m:ctrlPr>
                                    <a:rPr lang="en-US" sz="5600" i="1">
                                      <a:latin typeface="Cambria Math" panose="02040503050406030204" pitchFamily="18" charset="0"/>
                                    </a:rPr>
                                  </m:ctrlPr>
                                </m:dPr>
                                <m:e>
                                  <m:r>
                                    <a:rPr lang="en-US" sz="5600">
                                      <a:latin typeface="Cambria Math" panose="02040503050406030204" pitchFamily="18" charset="0"/>
                                    </a:rPr>
                                    <m:t>0;6</m:t>
                                  </m:r>
                                </m:e>
                              </m:d>
                            </m:e>
                            <m:e>
                              <m:r>
                                <a:rPr lang="en-US" sz="5600">
                                  <a:latin typeface="Cambria Math" panose="02040503050406030204" pitchFamily="18" charset="0"/>
                                </a:rPr>
                                <m:t>&amp;3</m:t>
                              </m:r>
                              <m:r>
                                <a:rPr lang="en-US" sz="5600" i="1">
                                  <a:latin typeface="Cambria Math" panose="02040503050406030204" pitchFamily="18" charset="0"/>
                                </a:rPr>
                                <m:t>𝑚</m:t>
                              </m:r>
                              <m:acc>
                                <m:accPr>
                                  <m:chr m:val="̸"/>
                                  <m:ctrlPr>
                                    <a:rPr lang="en-US" sz="5600" i="1">
                                      <a:latin typeface="Cambria Math" panose="02040503050406030204" pitchFamily="18" charset="0"/>
                                    </a:rPr>
                                  </m:ctrlPr>
                                </m:accPr>
                                <m:e>
                                  <m:r>
                                    <a:rPr lang="en-US" sz="5600">
                                      <a:latin typeface="Cambria Math" panose="02040503050406030204" pitchFamily="18" charset="0"/>
                                    </a:rPr>
                                    <m:t>∈</m:t>
                                  </m:r>
                                </m:e>
                              </m:acc>
                              <m:d>
                                <m:dPr>
                                  <m:ctrlPr>
                                    <a:rPr lang="en-US" sz="5600" i="1">
                                      <a:latin typeface="Cambria Math" panose="02040503050406030204" pitchFamily="18" charset="0"/>
                                    </a:rPr>
                                  </m:ctrlPr>
                                </m:dPr>
                                <m:e>
                                  <m:r>
                                    <a:rPr lang="en-US" sz="5600">
                                      <a:latin typeface="Cambria Math" panose="02040503050406030204" pitchFamily="18" charset="0"/>
                                    </a:rPr>
                                    <m:t>0;6</m:t>
                                  </m:r>
                                </m:e>
                              </m:d>
                            </m:e>
                          </m:eqArr>
                        </m:e>
                      </m:d>
                      <m:r>
                        <a:rPr lang="en-US" sz="5600">
                          <a:latin typeface="Cambria Math" panose="02040503050406030204" pitchFamily="18" charset="0"/>
                        </a:rPr>
                        <m:t>⇔</m:t>
                      </m:r>
                      <m:d>
                        <m:dPr>
                          <m:begChr m:val="{"/>
                          <m:endChr m:val=""/>
                          <m:ctrlPr>
                            <a:rPr lang="en-US" sz="5600" i="1">
                              <a:latin typeface="Cambria Math" panose="02040503050406030204" pitchFamily="18" charset="0"/>
                            </a:rPr>
                          </m:ctrlPr>
                        </m:dPr>
                        <m:e>
                          <m:eqArr>
                            <m:eqArrPr>
                              <m:ctrlPr>
                                <a:rPr lang="en-US" sz="5600" i="1">
                                  <a:latin typeface="Cambria Math" panose="02040503050406030204" pitchFamily="18" charset="0"/>
                                </a:rPr>
                              </m:ctrlPr>
                            </m:eqArrPr>
                            <m:e>
                              <m:r>
                                <a:rPr lang="en-US" sz="5600">
                                  <a:latin typeface="Cambria Math" panose="02040503050406030204" pitchFamily="18" charset="0"/>
                                </a:rPr>
                                <m:t>&amp;</m:t>
                              </m:r>
                              <m:r>
                                <a:rPr lang="en-US" sz="5600" i="1">
                                  <a:latin typeface="Cambria Math" panose="02040503050406030204" pitchFamily="18" charset="0"/>
                                </a:rPr>
                                <m:t>𝑚</m:t>
                              </m:r>
                              <m:r>
                                <a:rPr lang="en-US" sz="5600">
                                  <a:latin typeface="Cambria Math" panose="02040503050406030204" pitchFamily="18" charset="0"/>
                                </a:rPr>
                                <m:t>&lt;2</m:t>
                              </m:r>
                            </m:e>
                            <m:e>
                              <m:r>
                                <a:rPr lang="en-US" sz="5600">
                                  <a:latin typeface="Cambria Math" panose="02040503050406030204" pitchFamily="18" charset="0"/>
                                </a:rPr>
                                <m:t>&amp;</m:t>
                              </m:r>
                              <m:r>
                                <a:rPr lang="en-US" sz="5600" i="1">
                                  <a:latin typeface="Cambria Math" panose="02040503050406030204" pitchFamily="18" charset="0"/>
                                </a:rPr>
                                <m:t>𝑚</m:t>
                              </m:r>
                              <m:r>
                                <a:rPr lang="en-US" sz="5600">
                                  <a:latin typeface="Cambria Math" panose="02040503050406030204" pitchFamily="18" charset="0"/>
                                </a:rPr>
                                <m:t>≤0∨</m:t>
                              </m:r>
                              <m:r>
                                <a:rPr lang="en-US" sz="5600" i="1">
                                  <a:latin typeface="Cambria Math" panose="02040503050406030204" pitchFamily="18" charset="0"/>
                                </a:rPr>
                                <m:t>𝑚</m:t>
                              </m:r>
                              <m:r>
                                <a:rPr lang="en-US" sz="5600">
                                  <a:latin typeface="Cambria Math" panose="02040503050406030204" pitchFamily="18" charset="0"/>
                                </a:rPr>
                                <m:t>≥2</m:t>
                              </m:r>
                            </m:e>
                          </m:eqArr>
                        </m:e>
                      </m:d>
                      <m:r>
                        <a:rPr lang="en-US" sz="5600">
                          <a:latin typeface="Cambria Math" panose="02040503050406030204" pitchFamily="18" charset="0"/>
                        </a:rPr>
                        <m:t>⇔</m:t>
                      </m:r>
                      <m:r>
                        <a:rPr lang="en-US" sz="5600" i="1">
                          <a:latin typeface="Cambria Math" panose="02040503050406030204" pitchFamily="18" charset="0"/>
                        </a:rPr>
                        <m:t>𝑚</m:t>
                      </m:r>
                      <m:r>
                        <a:rPr lang="en-US" sz="5600">
                          <a:latin typeface="Cambria Math" panose="02040503050406030204" pitchFamily="18" charset="0"/>
                        </a:rPr>
                        <m:t>≤0</m:t>
                      </m:r>
                    </m:oMath>
                  </m:oMathPara>
                </a14:m>
                <a:endParaRPr lang="en-US" sz="5600" dirty="0">
                  <a:latin typeface="Times New Roman" pitchFamily="18" charset="0"/>
                  <a:cs typeface="Times New Roman"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90731" y="8303221"/>
                <a:ext cx="18605991" cy="2303003"/>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49677" y="10450219"/>
                <a:ext cx="24166540" cy="1995033"/>
              </a:xfrm>
              <a:prstGeom prst="rect">
                <a:avLst/>
              </a:prstGeom>
            </p:spPr>
            <p:txBody>
              <a:bodyPr wrap="square">
                <a:spAutoFit/>
              </a:bodyPr>
              <a:lstStyle/>
              <a:p>
                <a:pPr>
                  <a:lnSpc>
                    <a:spcPct val="115000"/>
                  </a:lnSpc>
                </a:pPr>
                <a:r>
                  <a:rPr lang="vi-VN" sz="5600" dirty="0">
                    <a:solidFill>
                      <a:prstClr val="black"/>
                    </a:solidFill>
                    <a:latin typeface="Times New Roman" panose="02020603050405020304" pitchFamily="18" charset="0"/>
                    <a:ea typeface="Times New Roman" panose="02020603050405020304" pitchFamily="18" charset="0"/>
                    <a:cs typeface="Times New Roman" pitchFamily="18" charset="0"/>
                  </a:rPr>
                  <a:t>Suy ra các giá trị nguyên của </a:t>
                </a:r>
                <a14:m>
                  <m:oMath xmlns:m="http://schemas.openxmlformats.org/officeDocument/2006/math">
                    <m:r>
                      <a:rPr lang="vi-VN" sz="5600" i="1">
                        <a:solidFill>
                          <a:prstClr val="black"/>
                        </a:solidFill>
                        <a:latin typeface="Cambria Math" panose="02040503050406030204" pitchFamily="18" charset="0"/>
                        <a:ea typeface="Times New Roman" panose="02020603050405020304" pitchFamily="18" charset="0"/>
                      </a:rPr>
                      <m:t>𝑚</m:t>
                    </m:r>
                    <m:r>
                      <a:rPr lang="vi-VN" sz="5600" i="1">
                        <a:solidFill>
                          <a:prstClr val="black"/>
                        </a:solidFill>
                        <a:latin typeface="Cambria Math" panose="02040503050406030204" pitchFamily="18" charset="0"/>
                        <a:ea typeface="Times New Roman" panose="02020603050405020304" pitchFamily="18" charset="0"/>
                      </a:rPr>
                      <m:t>∈</m:t>
                    </m:r>
                    <m:d>
                      <m:dPr>
                        <m:begChr m:val="["/>
                        <m:endChr m:val="]"/>
                        <m:ctrlPr>
                          <a:rPr lang="en-US" sz="5600" i="1">
                            <a:solidFill>
                              <a:prstClr val="black"/>
                            </a:solidFill>
                            <a:latin typeface="Cambria Math" panose="02040503050406030204" pitchFamily="18" charset="0"/>
                            <a:ea typeface="Times New Roman" panose="02020603050405020304" pitchFamily="18" charset="0"/>
                          </a:rPr>
                        </m:ctrlPr>
                      </m:dPr>
                      <m:e>
                        <m:r>
                          <a:rPr lang="vi-VN" sz="5600" i="1">
                            <a:solidFill>
                              <a:prstClr val="black"/>
                            </a:solidFill>
                            <a:latin typeface="Cambria Math" panose="02040503050406030204" pitchFamily="18" charset="0"/>
                            <a:ea typeface="Times New Roman" panose="02020603050405020304" pitchFamily="18" charset="0"/>
                          </a:rPr>
                          <m:t>−2019;2019</m:t>
                        </m:r>
                      </m:e>
                    </m:d>
                  </m:oMath>
                </a14:m>
                <a:r>
                  <a:rPr lang="vi-VN" sz="5600" dirty="0">
                    <a:solidFill>
                      <a:prstClr val="black"/>
                    </a:solidFill>
                    <a:latin typeface="Times New Roman" panose="02020603050405020304" pitchFamily="18" charset="0"/>
                    <a:ea typeface="Calibri" panose="020F0502020204030204" pitchFamily="34" charset="0"/>
                    <a:cs typeface="Times New Roman" pitchFamily="18" charset="0"/>
                  </a:rPr>
                  <a:t> là </a:t>
                </a:r>
                <a14:m>
                  <m:oMath xmlns:m="http://schemas.openxmlformats.org/officeDocument/2006/math">
                    <m:r>
                      <a:rPr lang="vi-VN" sz="5600" i="1">
                        <a:solidFill>
                          <a:prstClr val="black"/>
                        </a:solidFill>
                        <a:latin typeface="Cambria Math" panose="02040503050406030204" pitchFamily="18" charset="0"/>
                        <a:ea typeface="Times New Roman" panose="02020603050405020304" pitchFamily="18" charset="0"/>
                      </a:rPr>
                      <m:t>𝑆</m:t>
                    </m:r>
                    <m:r>
                      <a:rPr lang="vi-VN" sz="5600" i="1">
                        <a:solidFill>
                          <a:prstClr val="black"/>
                        </a:solidFill>
                        <a:latin typeface="Cambria Math" panose="02040503050406030204" pitchFamily="18" charset="0"/>
                        <a:ea typeface="Times New Roman" panose="02020603050405020304" pitchFamily="18" charset="0"/>
                      </a:rPr>
                      <m:t>=</m:t>
                    </m:r>
                    <m:d>
                      <m:dPr>
                        <m:begChr m:val="{"/>
                        <m:endChr m:val="}"/>
                        <m:ctrlPr>
                          <a:rPr lang="en-US" sz="5600" i="1">
                            <a:solidFill>
                              <a:prstClr val="black"/>
                            </a:solidFill>
                            <a:latin typeface="Cambria Math" panose="02040503050406030204" pitchFamily="18" charset="0"/>
                            <a:ea typeface="Times New Roman" panose="02020603050405020304" pitchFamily="18" charset="0"/>
                          </a:rPr>
                        </m:ctrlPr>
                      </m:dPr>
                      <m:e>
                        <m:r>
                          <a:rPr lang="vi-VN" sz="5600" i="1">
                            <a:solidFill>
                              <a:prstClr val="black"/>
                            </a:solidFill>
                            <a:latin typeface="Cambria Math" panose="02040503050406030204" pitchFamily="18" charset="0"/>
                            <a:ea typeface="Times New Roman" panose="02020603050405020304" pitchFamily="18" charset="0"/>
                          </a:rPr>
                          <m:t>−2019;−2018;...;0</m:t>
                        </m:r>
                      </m:e>
                    </m:d>
                  </m:oMath>
                </a14:m>
                <a:r>
                  <a:rPr lang="vi-VN" sz="5600" dirty="0">
                    <a:solidFill>
                      <a:prstClr val="black"/>
                    </a:solidFill>
                    <a:latin typeface="Times New Roman" panose="02020603050405020304" pitchFamily="18" charset="0"/>
                    <a:ea typeface="Calibri" panose="020F0502020204030204" pitchFamily="34" charset="0"/>
                    <a:cs typeface="Times New Roman" pitchFamily="18" charset="0"/>
                  </a:rPr>
                  <a:t>.</a:t>
                </a:r>
                <a:endParaRPr lang="en-US" sz="5600" dirty="0">
                  <a:solidFill>
                    <a:prstClr val="black"/>
                  </a:solidFill>
                  <a:latin typeface="Times New Roman" panose="02020603050405020304" pitchFamily="18" charset="0"/>
                  <a:ea typeface="Times New Roman" panose="02020603050405020304" pitchFamily="18" charset="0"/>
                  <a:cs typeface="Times New Roman" pitchFamily="18" charset="0"/>
                </a:endParaRPr>
              </a:p>
              <a:p>
                <a:pPr>
                  <a:lnSpc>
                    <a:spcPct val="115000"/>
                  </a:lnSpc>
                </a:pPr>
                <a:r>
                  <a:rPr lang="vi-VN" sz="5600" dirty="0">
                    <a:solidFill>
                      <a:prstClr val="black"/>
                    </a:solidFill>
                    <a:latin typeface="Times New Roman" panose="02020603050405020304" pitchFamily="18" charset="0"/>
                    <a:ea typeface="Calibri" panose="020F0502020204030204" pitchFamily="34" charset="0"/>
                    <a:cs typeface="Times New Roman" pitchFamily="18" charset="0"/>
                  </a:rPr>
                  <a:t>Vậy có tất cả </a:t>
                </a:r>
                <a14:m>
                  <m:oMath xmlns:m="http://schemas.openxmlformats.org/officeDocument/2006/math">
                    <m:r>
                      <a:rPr lang="vi-VN" sz="5600" i="1">
                        <a:solidFill>
                          <a:prstClr val="black"/>
                        </a:solidFill>
                        <a:latin typeface="Cambria Math" panose="02040503050406030204" pitchFamily="18" charset="0"/>
                        <a:ea typeface="Times New Roman" panose="02020603050405020304" pitchFamily="18" charset="0"/>
                      </a:rPr>
                      <m:t>2020</m:t>
                    </m:r>
                  </m:oMath>
                </a14:m>
                <a:r>
                  <a:rPr lang="vi-VN" sz="5600" dirty="0">
                    <a:solidFill>
                      <a:prstClr val="black"/>
                    </a:solidFill>
                    <a:latin typeface="Times New Roman" panose="02020603050405020304" pitchFamily="18" charset="0"/>
                    <a:ea typeface="Calibri" panose="020F0502020204030204" pitchFamily="34" charset="0"/>
                    <a:cs typeface="Times New Roman" pitchFamily="18" charset="0"/>
                  </a:rPr>
                  <a:t> giá trị </a:t>
                </a:r>
                <a14:m>
                  <m:oMath xmlns:m="http://schemas.openxmlformats.org/officeDocument/2006/math">
                    <m:r>
                      <a:rPr lang="vi-VN" sz="5600" i="1">
                        <a:solidFill>
                          <a:prstClr val="black"/>
                        </a:solidFill>
                        <a:latin typeface="Cambria Math" panose="02040503050406030204" pitchFamily="18" charset="0"/>
                        <a:ea typeface="Times New Roman" panose="02020603050405020304" pitchFamily="18" charset="0"/>
                      </a:rPr>
                      <m:t>𝑚</m:t>
                    </m:r>
                  </m:oMath>
                </a14:m>
                <a:r>
                  <a:rPr lang="vi-VN" sz="5600" dirty="0">
                    <a:solidFill>
                      <a:prstClr val="black"/>
                    </a:solidFill>
                    <a:latin typeface="Times New Roman" panose="02020603050405020304" pitchFamily="18" charset="0"/>
                    <a:ea typeface="Calibri" panose="020F0502020204030204" pitchFamily="34" charset="0"/>
                    <a:cs typeface="Times New Roman" pitchFamily="18" charset="0"/>
                  </a:rPr>
                  <a:t> cần tìm</a:t>
                </a:r>
                <a:r>
                  <a:rPr lang="vi-VN" sz="5600">
                    <a:solidFill>
                      <a:prstClr val="black"/>
                    </a:solidFill>
                    <a:latin typeface="Times New Roman" panose="02020603050405020304" pitchFamily="18" charset="0"/>
                    <a:ea typeface="Calibri" panose="020F0502020204030204" pitchFamily="34" charset="0"/>
                    <a:cs typeface="Times New Roman" pitchFamily="18" charset="0"/>
                  </a:rPr>
                  <a:t>.</a:t>
                </a:r>
                <a:r>
                  <a:rPr lang="en-US" sz="5600">
                    <a:solidFill>
                      <a:prstClr val="black"/>
                    </a:solidFill>
                    <a:latin typeface="Times New Roman" panose="02020603050405020304" pitchFamily="18" charset="0"/>
                    <a:ea typeface="Calibri" panose="020F0502020204030204" pitchFamily="34" charset="0"/>
                    <a:cs typeface="Times New Roman" pitchFamily="18" charset="0"/>
                  </a:rPr>
                  <a:t> </a:t>
                </a:r>
                <a:endParaRPr lang="en-US" sz="5600" dirty="0">
                  <a:solidFill>
                    <a:prstClr val="black"/>
                  </a:solidFill>
                  <a:latin typeface="Times New Roman" panose="02020603050405020304" pitchFamily="18" charset="0"/>
                  <a:ea typeface="Times New Roman" panose="02020603050405020304" pitchFamily="18" charset="0"/>
                  <a:cs typeface="Times New Roman" pitchFamily="18" charset="0"/>
                </a:endParaRPr>
              </a:p>
            </p:txBody>
          </p:sp>
        </mc:Choice>
        <mc:Fallback xmlns="">
          <p:sp>
            <p:nvSpPr>
              <p:cNvPr id="56" name="Rectangle 55"/>
              <p:cNvSpPr>
                <a:spLocks noRot="1" noChangeAspect="1" noMove="1" noResize="1" noEditPoints="1" noAdjustHandles="1" noChangeArrowheads="1" noChangeShapeType="1" noTextEdit="1"/>
              </p:cNvSpPr>
              <p:nvPr/>
            </p:nvSpPr>
            <p:spPr>
              <a:xfrm>
                <a:off x="349677" y="10450219"/>
                <a:ext cx="24166540" cy="1995033"/>
              </a:xfrm>
              <a:prstGeom prst="rect">
                <a:avLst/>
              </a:prstGeom>
              <a:blipFill>
                <a:blip r:embed="rId19"/>
                <a:stretch>
                  <a:fillRect l="-1387" t="-6098" b="-17988"/>
                </a:stretch>
              </a:blipFill>
            </p:spPr>
            <p:txBody>
              <a:bodyPr/>
              <a:lstStyle/>
              <a:p>
                <a:r>
                  <a:rPr lang="en-US">
                    <a:noFill/>
                  </a:rPr>
                  <a:t> </a:t>
                </a:r>
              </a:p>
            </p:txBody>
          </p:sp>
        </mc:Fallback>
      </mc:AlternateContent>
    </p:spTree>
    <p:extLst>
      <p:ext uri="{BB962C8B-B14F-4D97-AF65-F5344CB8AC3E}">
        <p14:creationId xmlns:p14="http://schemas.microsoft.com/office/powerpoint/2010/main" val="24760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100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10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1000"/>
                                  </p:stCondLst>
                                  <p:childTnLst>
                                    <p:set>
                                      <p:cBhvr>
                                        <p:cTn id="31" dur="1" fill="hold">
                                          <p:stCondLst>
                                            <p:cond delay="0"/>
                                          </p:stCondLst>
                                        </p:cTn>
                                        <p:tgtEl>
                                          <p:spTgt spid="67"/>
                                        </p:tgtEl>
                                        <p:attrNameLst>
                                          <p:attrName>style.visibility</p:attrName>
                                        </p:attrNameLst>
                                      </p:cBhvr>
                                      <p:to>
                                        <p:strVal val="visible"/>
                                      </p:to>
                                    </p:set>
                                    <p:animEffect transition="in" filter="checkerboard(across)">
                                      <p:cBhvr>
                                        <p:cTn id="32"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5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a:grpSpLocks/>
          </p:cNvGrpSpPr>
          <p:nvPr/>
        </p:nvGrpSpPr>
        <p:grpSpPr bwMode="auto">
          <a:xfrm>
            <a:off x="-18921" y="5172922"/>
            <a:ext cx="24007812" cy="8255692"/>
            <a:chOff x="41" y="3264"/>
            <a:chExt cx="15125" cy="5053"/>
          </a:xfrm>
        </p:grpSpPr>
        <p:sp>
          <p:nvSpPr>
            <p:cNvPr id="5" name="Rounded Rectangle 4"/>
            <p:cNvSpPr/>
            <p:nvPr/>
          </p:nvSpPr>
          <p:spPr>
            <a:xfrm>
              <a:off x="253" y="3445"/>
              <a:ext cx="14913" cy="487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5600">
                <a:latin typeface="Times New Roman" pitchFamily="18" charset="0"/>
                <a:cs typeface="Times New Roman" pitchFamily="18" charset="0"/>
              </a:endParaRPr>
            </a:p>
          </p:txBody>
        </p:sp>
        <p:grpSp>
          <p:nvGrpSpPr>
            <p:cNvPr id="20538" name="Freeform 20"/>
            <p:cNvGrpSpPr>
              <a:grpSpLocks/>
            </p:cNvGrpSpPr>
            <p:nvPr/>
          </p:nvGrpSpPr>
          <p:grpSpPr bwMode="auto">
            <a:xfrm>
              <a:off x="375" y="3272"/>
              <a:ext cx="2650" cy="952"/>
              <a:chOff x="914400" y="5382768"/>
              <a:chExt cx="4206240" cy="969264"/>
            </a:xfrm>
          </p:grpSpPr>
          <p:pic>
            <p:nvPicPr>
              <p:cNvPr id="20544" name="Freeform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82768"/>
                <a:ext cx="4206240" cy="9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5" name="Text Box 8"/>
              <p:cNvSpPr txBox="1">
                <a:spLocks noChangeArrowheads="1"/>
              </p:cNvSpPr>
              <p:nvPr/>
            </p:nvSpPr>
            <p:spPr bwMode="auto">
              <a:xfrm rot="5400000">
                <a:off x="2581284" y="3809757"/>
                <a:ext cx="867585" cy="415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endParaRPr lang="en-US" sz="5600">
                  <a:latin typeface="Times New Roman" pitchFamily="18" charset="0"/>
                  <a:cs typeface="Times New Roman" pitchFamily="18" charset="0"/>
                </a:endParaRPr>
              </a:p>
            </p:txBody>
          </p:sp>
        </p:grpSp>
        <p:sp>
          <p:nvSpPr>
            <p:cNvPr id="20539" name="TextBox 7"/>
            <p:cNvSpPr txBox="1">
              <a:spLocks noChangeArrowheads="1"/>
            </p:cNvSpPr>
            <p:nvPr/>
          </p:nvSpPr>
          <p:spPr bwMode="auto">
            <a:xfrm>
              <a:off x="820" y="3408"/>
              <a:ext cx="1649"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r>
                <a:rPr lang="vi-VN" sz="5600">
                  <a:solidFill>
                    <a:srgbClr val="FF0000"/>
                  </a:solidFill>
                  <a:latin typeface="Times New Roman" pitchFamily="18" charset="0"/>
                  <a:cs typeface="Times New Roman" pitchFamily="18" charset="0"/>
                </a:rPr>
                <a:t>Lời Giải</a:t>
              </a:r>
              <a:endParaRPr lang="en-US" sz="5600">
                <a:solidFill>
                  <a:srgbClr val="FF0000"/>
                </a:solidFill>
                <a:latin typeface="Times New Roman" pitchFamily="18" charset="0"/>
                <a:cs typeface="Times New Roman" pitchFamily="18" charset="0"/>
              </a:endParaRPr>
            </a:p>
          </p:txBody>
        </p:sp>
        <p:grpSp>
          <p:nvGrpSpPr>
            <p:cNvPr id="20540" name="Round Diagonal Corner Rectangle 8"/>
            <p:cNvGrpSpPr>
              <a:grpSpLocks/>
            </p:cNvGrpSpPr>
            <p:nvPr/>
          </p:nvGrpSpPr>
          <p:grpSpPr bwMode="auto">
            <a:xfrm>
              <a:off x="41" y="3264"/>
              <a:ext cx="580" cy="1008"/>
              <a:chOff x="384048" y="5394960"/>
              <a:chExt cx="920496" cy="957072"/>
            </a:xfrm>
          </p:grpSpPr>
          <p:pic>
            <p:nvPicPr>
              <p:cNvPr id="20542" name="Round Diagonal Corner 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48" y="5394960"/>
                <a:ext cx="920496" cy="95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3" name="Text Box 12"/>
              <p:cNvSpPr txBox="1">
                <a:spLocks noChangeArrowheads="1"/>
              </p:cNvSpPr>
              <p:nvPr/>
            </p:nvSpPr>
            <p:spPr bwMode="auto">
              <a:xfrm rot="10800000">
                <a:off x="448913" y="5460251"/>
                <a:ext cx="784879" cy="81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5600">
                  <a:solidFill>
                    <a:srgbClr val="FFFFFF"/>
                  </a:solidFill>
                  <a:latin typeface="Times New Roman" pitchFamily="18" charset="0"/>
                  <a:cs typeface="Times New Roman" pitchFamily="18" charset="0"/>
                </a:endParaRPr>
              </a:p>
            </p:txBody>
          </p:sp>
        </p:grpSp>
        <p:sp>
          <p:nvSpPr>
            <p:cNvPr id="20541" name="Freeform 9"/>
            <p:cNvSpPr>
              <a:spLocks noEditPoints="1"/>
            </p:cNvSpPr>
            <p:nvPr/>
          </p:nvSpPr>
          <p:spPr bwMode="auto">
            <a:xfrm>
              <a:off x="137" y="3363"/>
              <a:ext cx="351" cy="1075"/>
            </a:xfrm>
            <a:custGeom>
              <a:avLst/>
              <a:gdLst>
                <a:gd name="T0" fmla="*/ 1228732 w 145"/>
                <a:gd name="T1" fmla="*/ 1474076 h 197"/>
                <a:gd name="T2" fmla="*/ 655324 w 145"/>
                <a:gd name="T3" fmla="*/ 2763896 h 197"/>
                <a:gd name="T4" fmla="*/ 81916 w 145"/>
                <a:gd name="T5" fmla="*/ 1474076 h 197"/>
                <a:gd name="T6" fmla="*/ 655324 w 145"/>
                <a:gd name="T7" fmla="*/ 184262 h 197"/>
                <a:gd name="T8" fmla="*/ 1046699 w 145"/>
                <a:gd name="T9" fmla="*/ 532305 h 197"/>
                <a:gd name="T10" fmla="*/ 546103 w 145"/>
                <a:gd name="T11" fmla="*/ 1678812 h 197"/>
                <a:gd name="T12" fmla="*/ 273051 w 145"/>
                <a:gd name="T13" fmla="*/ 1228398 h 197"/>
                <a:gd name="T14" fmla="*/ 182033 w 145"/>
                <a:gd name="T15" fmla="*/ 1392185 h 197"/>
                <a:gd name="T16" fmla="*/ 555205 w 145"/>
                <a:gd name="T17" fmla="*/ 2579634 h 197"/>
                <a:gd name="T18" fmla="*/ 1119513 w 145"/>
                <a:gd name="T19" fmla="*/ 716567 h 197"/>
                <a:gd name="T20" fmla="*/ 1228732 w 145"/>
                <a:gd name="T21" fmla="*/ 1474076 h 197"/>
                <a:gd name="T22" fmla="*/ 1319750 w 145"/>
                <a:gd name="T23" fmla="*/ 245678 h 197"/>
                <a:gd name="T24" fmla="*/ 1228732 w 145"/>
                <a:gd name="T25" fmla="*/ 245678 h 197"/>
                <a:gd name="T26" fmla="*/ 1119513 w 145"/>
                <a:gd name="T27" fmla="*/ 429940 h 197"/>
                <a:gd name="T28" fmla="*/ 655324 w 145"/>
                <a:gd name="T29" fmla="*/ 0 h 197"/>
                <a:gd name="T30" fmla="*/ 0 w 145"/>
                <a:gd name="T31" fmla="*/ 1474076 h 197"/>
                <a:gd name="T32" fmla="*/ 273051 w 145"/>
                <a:gd name="T33" fmla="*/ 2682005 h 197"/>
                <a:gd name="T34" fmla="*/ 63713 w 145"/>
                <a:gd name="T35" fmla="*/ 3582828 h 197"/>
                <a:gd name="T36" fmla="*/ 118323 w 145"/>
                <a:gd name="T37" fmla="*/ 3951351 h 197"/>
                <a:gd name="T38" fmla="*/ 291255 w 145"/>
                <a:gd name="T39" fmla="*/ 3828506 h 197"/>
                <a:gd name="T40" fmla="*/ 464189 w 145"/>
                <a:gd name="T41" fmla="*/ 2886735 h 197"/>
                <a:gd name="T42" fmla="*/ 464189 w 145"/>
                <a:gd name="T43" fmla="*/ 2886735 h 197"/>
                <a:gd name="T44" fmla="*/ 655324 w 145"/>
                <a:gd name="T45" fmla="*/ 2968632 h 197"/>
                <a:gd name="T46" fmla="*/ 1319750 w 145"/>
                <a:gd name="T47" fmla="*/ 1474076 h 197"/>
                <a:gd name="T48" fmla="*/ 1174122 w 145"/>
                <a:gd name="T49" fmla="*/ 573253 h 197"/>
                <a:gd name="T50" fmla="*/ 1319750 w 145"/>
                <a:gd name="T51" fmla="*/ 245678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5600">
                <a:latin typeface="Times New Roman" pitchFamily="18" charset="0"/>
                <a:cs typeface="Times New Roman" pitchFamily="18" charset="0"/>
              </a:endParaRPr>
            </a:p>
          </p:txBody>
        </p:sp>
      </p:grpSp>
      <p:grpSp>
        <p:nvGrpSpPr>
          <p:cNvPr id="20483" name="Rounded Rectangle 24"/>
          <p:cNvGrpSpPr>
            <a:grpSpLocks/>
          </p:cNvGrpSpPr>
          <p:nvPr/>
        </p:nvGrpSpPr>
        <p:grpSpPr bwMode="auto">
          <a:xfrm>
            <a:off x="619259" y="228599"/>
            <a:ext cx="23736384" cy="3951514"/>
            <a:chOff x="475488" y="280416"/>
            <a:chExt cx="23737824" cy="2871216"/>
          </a:xfrm>
        </p:grpSpPr>
        <p:pic>
          <p:nvPicPr>
            <p:cNvPr id="20533" name="Rounded Rectangle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488" y="280416"/>
              <a:ext cx="23737824" cy="2871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34" name="Text Box 16"/>
            <p:cNvSpPr txBox="1">
              <a:spLocks noChangeArrowheads="1"/>
            </p:cNvSpPr>
            <p:nvPr/>
          </p:nvSpPr>
          <p:spPr bwMode="auto">
            <a:xfrm>
              <a:off x="563103" y="368982"/>
              <a:ext cx="23503145" cy="2635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354513">
                <a:defRPr sz="4300">
                  <a:solidFill>
                    <a:schemeClr val="tx1"/>
                  </a:solidFill>
                  <a:latin typeface="Calibri" pitchFamily="34" charset="0"/>
                </a:defRPr>
              </a:lvl1pPr>
              <a:lvl2pPr marL="742950" indent="-285750" defTabSz="4354513">
                <a:defRPr sz="4300">
                  <a:solidFill>
                    <a:schemeClr val="tx1"/>
                  </a:solidFill>
                  <a:latin typeface="Calibri" pitchFamily="34" charset="0"/>
                </a:defRPr>
              </a:lvl2pPr>
              <a:lvl3pPr marL="1143000" indent="-228600" defTabSz="4354513">
                <a:defRPr sz="4300">
                  <a:solidFill>
                    <a:schemeClr val="tx1"/>
                  </a:solidFill>
                  <a:latin typeface="Calibri" pitchFamily="34" charset="0"/>
                </a:defRPr>
              </a:lvl3pPr>
              <a:lvl4pPr marL="1600200" indent="-228600" defTabSz="4354513">
                <a:defRPr sz="4300">
                  <a:solidFill>
                    <a:schemeClr val="tx1"/>
                  </a:solidFill>
                  <a:latin typeface="Calibri" pitchFamily="34" charset="0"/>
                </a:defRPr>
              </a:lvl4pPr>
              <a:lvl5pPr marL="2057400" indent="-228600" defTabSz="4354513">
                <a:defRPr sz="4300">
                  <a:solidFill>
                    <a:schemeClr val="tx1"/>
                  </a:solidFill>
                  <a:latin typeface="Calibri" pitchFamily="34" charset="0"/>
                </a:defRPr>
              </a:lvl5pPr>
              <a:lvl6pPr marL="2514600" indent="-228600" defTabSz="4354513" eaLnBrk="0" fontAlgn="base" hangingPunct="0">
                <a:spcBef>
                  <a:spcPct val="0"/>
                </a:spcBef>
                <a:spcAft>
                  <a:spcPct val="0"/>
                </a:spcAft>
                <a:defRPr sz="4300">
                  <a:solidFill>
                    <a:schemeClr val="tx1"/>
                  </a:solidFill>
                  <a:latin typeface="Calibri" pitchFamily="34" charset="0"/>
                </a:defRPr>
              </a:lvl6pPr>
              <a:lvl7pPr marL="2971800" indent="-228600" defTabSz="4354513" eaLnBrk="0" fontAlgn="base" hangingPunct="0">
                <a:spcBef>
                  <a:spcPct val="0"/>
                </a:spcBef>
                <a:spcAft>
                  <a:spcPct val="0"/>
                </a:spcAft>
                <a:defRPr sz="4300">
                  <a:solidFill>
                    <a:schemeClr val="tx1"/>
                  </a:solidFill>
                  <a:latin typeface="Calibri" pitchFamily="34" charset="0"/>
                </a:defRPr>
              </a:lvl7pPr>
              <a:lvl8pPr marL="3429000" indent="-228600" defTabSz="4354513" eaLnBrk="0" fontAlgn="base" hangingPunct="0">
                <a:spcBef>
                  <a:spcPct val="0"/>
                </a:spcBef>
                <a:spcAft>
                  <a:spcPct val="0"/>
                </a:spcAft>
                <a:defRPr sz="4300">
                  <a:solidFill>
                    <a:schemeClr val="tx1"/>
                  </a:solidFill>
                  <a:latin typeface="Calibri" pitchFamily="34" charset="0"/>
                </a:defRPr>
              </a:lvl8pPr>
              <a:lvl9pPr marL="3886200" indent="-228600" defTabSz="435451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5600">
                <a:solidFill>
                  <a:srgbClr val="FFFFFF"/>
                </a:solidFill>
                <a:latin typeface="Times New Roman" pitchFamily="18" charset="0"/>
                <a:cs typeface="Times New Roman" pitchFamily="18" charset="0"/>
              </a:endParaRPr>
            </a:p>
          </p:txBody>
        </p:sp>
      </p:grpSp>
      <p:grpSp>
        <p:nvGrpSpPr>
          <p:cNvPr id="20484" name="Group 25"/>
          <p:cNvGrpSpPr>
            <a:grpSpLocks/>
          </p:cNvGrpSpPr>
          <p:nvPr/>
        </p:nvGrpSpPr>
        <p:grpSpPr bwMode="auto">
          <a:xfrm>
            <a:off x="473230" y="231776"/>
            <a:ext cx="3576172" cy="1401764"/>
            <a:chOff x="534987" y="1647866"/>
            <a:chExt cx="3505200" cy="1176337"/>
          </a:xfrm>
        </p:grpSpPr>
        <p:sp>
          <p:nvSpPr>
            <p:cNvPr id="27" name="Isosceles Triangle 44"/>
            <p:cNvSpPr/>
            <p:nvPr/>
          </p:nvSpPr>
          <p:spPr bwMode="auto">
            <a:xfrm rot="5400000" flipV="1">
              <a:off x="534544" y="2602838"/>
              <a:ext cx="226475" cy="216256"/>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5600">
                <a:solidFill>
                  <a:prstClr val="white"/>
                </a:solidFill>
                <a:latin typeface="Times New Roman" pitchFamily="18" charset="0"/>
                <a:cs typeface="Times New Roman" pitchFamily="18" charset="0"/>
              </a:endParaRPr>
            </a:p>
          </p:txBody>
        </p:sp>
        <p:sp>
          <p:nvSpPr>
            <p:cNvPr id="28" name="Pentagon 27"/>
            <p:cNvSpPr/>
            <p:nvPr/>
          </p:nvSpPr>
          <p:spPr bwMode="auto">
            <a:xfrm>
              <a:off x="534987" y="1647866"/>
              <a:ext cx="3505200" cy="955191"/>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5600">
                <a:solidFill>
                  <a:prstClr val="white"/>
                </a:solidFill>
                <a:latin typeface="Times New Roman" pitchFamily="18" charset="0"/>
                <a:cs typeface="Times New Roman" pitchFamily="18" charset="0"/>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5600">
                  <a:latin typeface="Times New Roman" pitchFamily="18" charset="0"/>
                  <a:cs typeface="Times New Roman" pitchFamily="18" charset="0"/>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5600">
                  <a:latin typeface="Times New Roman" pitchFamily="18" charset="0"/>
                  <a:cs typeface="Times New Roman" pitchFamily="18" charset="0"/>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5600">
                  <a:latin typeface="Times New Roman" pitchFamily="18" charset="0"/>
                  <a:cs typeface="Times New Roman" pitchFamily="18" charset="0"/>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5600">
                  <a:latin typeface="Times New Roman" pitchFamily="18" charset="0"/>
                  <a:cs typeface="Times New Roman" pitchFamily="18" charset="0"/>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5600">
                  <a:latin typeface="Times New Roman" pitchFamily="18" charset="0"/>
                  <a:cs typeface="Times New Roman" pitchFamily="18" charset="0"/>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5600">
                  <a:latin typeface="Times New Roman" pitchFamily="18" charset="0"/>
                  <a:cs typeface="Times New Roman" pitchFamily="18" charset="0"/>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5600">
                  <a:latin typeface="Times New Roman" pitchFamily="18" charset="0"/>
                  <a:cs typeface="Times New Roman" pitchFamily="18" charset="0"/>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5600">
                <a:solidFill>
                  <a:schemeClr val="tx1"/>
                </a:solidFill>
                <a:latin typeface="Times New Roman" pitchFamily="18" charset="0"/>
                <a:cs typeface="Times New Roman" pitchFamily="18" charset="0"/>
              </a:endParaRPr>
            </a:p>
          </p:txBody>
        </p:sp>
        <p:sp>
          <p:nvSpPr>
            <p:cNvPr id="20532" name="TextBox 13"/>
            <p:cNvSpPr txBox="1">
              <a:spLocks noChangeArrowheads="1"/>
            </p:cNvSpPr>
            <p:nvPr/>
          </p:nvSpPr>
          <p:spPr bwMode="auto">
            <a:xfrm>
              <a:off x="1575013" y="1653195"/>
              <a:ext cx="2195267" cy="80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r>
                <a:rPr lang="en-US" sz="5600" dirty="0" err="1">
                  <a:solidFill>
                    <a:schemeClr val="bg1"/>
                  </a:solidFill>
                  <a:latin typeface="Times New Roman" pitchFamily="18" charset="0"/>
                  <a:cs typeface="Times New Roman" pitchFamily="18" charset="0"/>
                </a:rPr>
                <a:t>Câu</a:t>
              </a:r>
              <a:r>
                <a:rPr lang="en-US" sz="5600" dirty="0">
                  <a:solidFill>
                    <a:schemeClr val="bg1"/>
                  </a:solidFill>
                  <a:latin typeface="Times New Roman" pitchFamily="18" charset="0"/>
                  <a:cs typeface="Times New Roman" pitchFamily="18" charset="0"/>
                </a:rPr>
                <a:t> 42</a:t>
              </a:r>
            </a:p>
          </p:txBody>
        </p:sp>
      </p:grpSp>
      <p:grpSp>
        <p:nvGrpSpPr>
          <p:cNvPr id="34880" name="Group 64"/>
          <p:cNvGrpSpPr>
            <a:grpSpLocks/>
          </p:cNvGrpSpPr>
          <p:nvPr/>
        </p:nvGrpSpPr>
        <p:grpSpPr bwMode="auto">
          <a:xfrm>
            <a:off x="198852" y="4075660"/>
            <a:ext cx="23626862" cy="1285876"/>
            <a:chOff x="276" y="2166"/>
            <a:chExt cx="14885" cy="810"/>
          </a:xfrm>
        </p:grpSpPr>
        <p:grpSp>
          <p:nvGrpSpPr>
            <p:cNvPr id="20497" name="Group 25"/>
            <p:cNvGrpSpPr>
              <a:grpSpLocks/>
            </p:cNvGrpSpPr>
            <p:nvPr/>
          </p:nvGrpSpPr>
          <p:grpSpPr bwMode="auto">
            <a:xfrm>
              <a:off x="276" y="2166"/>
              <a:ext cx="14885" cy="810"/>
              <a:chOff x="276" y="2097"/>
              <a:chExt cx="14885" cy="810"/>
            </a:xfrm>
          </p:grpSpPr>
          <p:sp>
            <p:nvSpPr>
              <p:cNvPr id="51" name="Rectangle 50"/>
              <p:cNvSpPr/>
              <p:nvPr/>
            </p:nvSpPr>
            <p:spPr>
              <a:xfrm>
                <a:off x="4458"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5600" b="1">
                  <a:latin typeface="Tahoma" pitchFamily="34" charset="0"/>
                  <a:ea typeface="Tahoma" pitchFamily="34" charset="0"/>
                  <a:cs typeface="Tahoma" pitchFamily="34" charset="0"/>
                </a:endParaRPr>
              </a:p>
            </p:txBody>
          </p:sp>
          <p:sp>
            <p:nvSpPr>
              <p:cNvPr id="52" name="Oval 51"/>
              <p:cNvSpPr/>
              <p:nvPr/>
            </p:nvSpPr>
            <p:spPr>
              <a:xfrm>
                <a:off x="4092"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5600" b="1" dirty="0">
                    <a:latin typeface="Tahoma" pitchFamily="34" charset="0"/>
                    <a:ea typeface="Tahoma" pitchFamily="34" charset="0"/>
                    <a:cs typeface="Tahoma" pitchFamily="34" charset="0"/>
                  </a:rPr>
                  <a:t>B</a:t>
                </a:r>
                <a:endParaRPr lang="en-US" sz="5600" dirty="0"/>
              </a:p>
            </p:txBody>
          </p:sp>
          <p:sp>
            <p:nvSpPr>
              <p:cNvPr id="54" name="Rectangle 53"/>
              <p:cNvSpPr/>
              <p:nvPr/>
            </p:nvSpPr>
            <p:spPr>
              <a:xfrm>
                <a:off x="670"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5600" b="1">
                  <a:latin typeface="Tahoma" pitchFamily="34" charset="0"/>
                  <a:ea typeface="Tahoma" pitchFamily="34" charset="0"/>
                  <a:cs typeface="Tahoma" pitchFamily="34" charset="0"/>
                </a:endParaRPr>
              </a:p>
            </p:txBody>
          </p:sp>
          <p:sp>
            <p:nvSpPr>
              <p:cNvPr id="55" name="Oval 54"/>
              <p:cNvSpPr/>
              <p:nvPr/>
            </p:nvSpPr>
            <p:spPr>
              <a:xfrm>
                <a:off x="304"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5600" b="1" dirty="0">
                    <a:latin typeface="Tahoma" pitchFamily="34" charset="0"/>
                    <a:ea typeface="Tahoma" pitchFamily="34" charset="0"/>
                    <a:cs typeface="Tahoma" pitchFamily="34" charset="0"/>
                  </a:rPr>
                  <a:t>A</a:t>
                </a:r>
                <a:endParaRPr lang="en-US" sz="5600" dirty="0"/>
              </a:p>
            </p:txBody>
          </p:sp>
          <p:sp>
            <p:nvSpPr>
              <p:cNvPr id="57" name="Rectangle 56"/>
              <p:cNvSpPr/>
              <p:nvPr/>
            </p:nvSpPr>
            <p:spPr>
              <a:xfrm>
                <a:off x="8246" y="2114"/>
                <a:ext cx="3111"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5600" b="1">
                  <a:latin typeface="Tahoma" pitchFamily="34" charset="0"/>
                  <a:ea typeface="Tahoma" pitchFamily="34" charset="0"/>
                  <a:cs typeface="Tahoma" pitchFamily="34" charset="0"/>
                </a:endParaRPr>
              </a:p>
            </p:txBody>
          </p:sp>
          <p:sp>
            <p:nvSpPr>
              <p:cNvPr id="58" name="Oval 57"/>
              <p:cNvSpPr/>
              <p:nvPr/>
            </p:nvSpPr>
            <p:spPr>
              <a:xfrm>
                <a:off x="7881" y="2188"/>
                <a:ext cx="685"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5600" b="1" dirty="0">
                    <a:latin typeface="Tahoma" pitchFamily="34" charset="0"/>
                    <a:ea typeface="Tahoma" pitchFamily="34" charset="0"/>
                    <a:cs typeface="Tahoma" pitchFamily="34" charset="0"/>
                  </a:rPr>
                  <a:t>C</a:t>
                </a:r>
                <a:endParaRPr lang="en-US" sz="5600" dirty="0"/>
              </a:p>
            </p:txBody>
          </p:sp>
          <p:sp>
            <p:nvSpPr>
              <p:cNvPr id="60" name="Rectangle 59"/>
              <p:cNvSpPr/>
              <p:nvPr/>
            </p:nvSpPr>
            <p:spPr>
              <a:xfrm>
                <a:off x="12035"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5600" b="1">
                  <a:latin typeface="Tahoma" pitchFamily="34" charset="0"/>
                  <a:ea typeface="Tahoma" pitchFamily="34" charset="0"/>
                  <a:cs typeface="Tahoma" pitchFamily="34" charset="0"/>
                </a:endParaRPr>
              </a:p>
            </p:txBody>
          </p:sp>
          <p:sp>
            <p:nvSpPr>
              <p:cNvPr id="61" name="Oval 60"/>
              <p:cNvSpPr/>
              <p:nvPr/>
            </p:nvSpPr>
            <p:spPr>
              <a:xfrm>
                <a:off x="11668" y="2188"/>
                <a:ext cx="687"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5600" b="1" dirty="0">
                    <a:latin typeface="Tahoma" pitchFamily="34" charset="0"/>
                    <a:ea typeface="Tahoma" pitchFamily="34" charset="0"/>
                    <a:cs typeface="Tahoma" pitchFamily="34" charset="0"/>
                  </a:rPr>
                  <a:t>D</a:t>
                </a:r>
                <a:endParaRPr lang="en-US" sz="5600" dirty="0"/>
              </a:p>
            </p:txBody>
          </p:sp>
        </p:grpSp>
        <p:graphicFrame>
          <p:nvGraphicFramePr>
            <p:cNvPr id="20498" name="Object 50"/>
            <p:cNvGraphicFramePr>
              <a:graphicFrameLocks noChangeAspect="1"/>
            </p:cNvGraphicFramePr>
            <p:nvPr/>
          </p:nvGraphicFramePr>
          <p:xfrm>
            <a:off x="1901" y="2330"/>
            <a:ext cx="736" cy="472"/>
          </p:xfrm>
          <a:graphic>
            <a:graphicData uri="http://schemas.openxmlformats.org/presentationml/2006/ole">
              <mc:AlternateContent xmlns:mc="http://schemas.openxmlformats.org/markup-compatibility/2006">
                <mc:Choice xmlns:v="urn:schemas-microsoft-com:vml" Requires="v">
                  <p:oleObj spid="_x0000_s10310" name="Equation" r:id="rId6" imgW="1168200" imgH="749160" progId="Equation.DSMT4">
                    <p:embed/>
                  </p:oleObj>
                </mc:Choice>
                <mc:Fallback>
                  <p:oleObj name="Equation" r:id="rId6" imgW="1168200" imgH="749160" progId="Equation.DSMT4">
                    <p:embed/>
                    <p:pic>
                      <p:nvPicPr>
                        <p:cNvPr id="20498" name="Object 50"/>
                        <p:cNvPicPr>
                          <a:picLocks noChangeAspect="1" noChangeArrowheads="1"/>
                        </p:cNvPicPr>
                        <p:nvPr/>
                      </p:nvPicPr>
                      <p:blipFill>
                        <a:blip r:embed="rId7"/>
                        <a:srcRect/>
                        <a:stretch>
                          <a:fillRect/>
                        </a:stretch>
                      </p:blipFill>
                      <p:spPr bwMode="auto">
                        <a:xfrm>
                          <a:off x="1901" y="2330"/>
                          <a:ext cx="736" cy="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99" name="Object 52"/>
            <p:cNvGraphicFramePr>
              <a:graphicFrameLocks noChangeAspect="1"/>
            </p:cNvGraphicFramePr>
            <p:nvPr/>
          </p:nvGraphicFramePr>
          <p:xfrm>
            <a:off x="5182" y="2336"/>
            <a:ext cx="1016" cy="472"/>
          </p:xfrm>
          <a:graphic>
            <a:graphicData uri="http://schemas.openxmlformats.org/presentationml/2006/ole">
              <mc:AlternateContent xmlns:mc="http://schemas.openxmlformats.org/markup-compatibility/2006">
                <mc:Choice xmlns:v="urn:schemas-microsoft-com:vml" Requires="v">
                  <p:oleObj spid="_x0000_s10311" name="Equation" r:id="rId8" imgW="1612800" imgH="749160" progId="Equation.DSMT4">
                    <p:embed/>
                  </p:oleObj>
                </mc:Choice>
                <mc:Fallback>
                  <p:oleObj name="Equation" r:id="rId8" imgW="1612800" imgH="749160" progId="Equation.DSMT4">
                    <p:embed/>
                    <p:pic>
                      <p:nvPicPr>
                        <p:cNvPr id="20499" name="Object 52"/>
                        <p:cNvPicPr>
                          <a:picLocks noChangeAspect="1" noChangeArrowheads="1"/>
                        </p:cNvPicPr>
                        <p:nvPr/>
                      </p:nvPicPr>
                      <p:blipFill>
                        <a:blip r:embed="rId9"/>
                        <a:srcRect/>
                        <a:stretch>
                          <a:fillRect/>
                        </a:stretch>
                      </p:blipFill>
                      <p:spPr bwMode="auto">
                        <a:xfrm>
                          <a:off x="5182" y="2336"/>
                          <a:ext cx="1016" cy="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00" name="Object 53"/>
            <p:cNvGraphicFramePr>
              <a:graphicFrameLocks noChangeAspect="1"/>
            </p:cNvGraphicFramePr>
            <p:nvPr/>
          </p:nvGraphicFramePr>
          <p:xfrm>
            <a:off x="9200" y="2336"/>
            <a:ext cx="1232" cy="472"/>
          </p:xfrm>
          <a:graphic>
            <a:graphicData uri="http://schemas.openxmlformats.org/presentationml/2006/ole">
              <mc:AlternateContent xmlns:mc="http://schemas.openxmlformats.org/markup-compatibility/2006">
                <mc:Choice xmlns:v="urn:schemas-microsoft-com:vml" Requires="v">
                  <p:oleObj spid="_x0000_s10312" name="Equation" r:id="rId10" imgW="1955520" imgH="749160" progId="Equation.DSMT4">
                    <p:embed/>
                  </p:oleObj>
                </mc:Choice>
                <mc:Fallback>
                  <p:oleObj name="Equation" r:id="rId10" imgW="1955520" imgH="749160" progId="Equation.DSMT4">
                    <p:embed/>
                    <p:pic>
                      <p:nvPicPr>
                        <p:cNvPr id="20500" name="Object 53"/>
                        <p:cNvPicPr>
                          <a:picLocks noChangeAspect="1" noChangeArrowheads="1"/>
                        </p:cNvPicPr>
                        <p:nvPr/>
                      </p:nvPicPr>
                      <p:blipFill>
                        <a:blip r:embed="rId11"/>
                        <a:srcRect/>
                        <a:stretch>
                          <a:fillRect/>
                        </a:stretch>
                      </p:blipFill>
                      <p:spPr bwMode="auto">
                        <a:xfrm>
                          <a:off x="9200" y="2336"/>
                          <a:ext cx="1232" cy="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01" name="Object 54"/>
            <p:cNvGraphicFramePr>
              <a:graphicFrameLocks noChangeAspect="1"/>
            </p:cNvGraphicFramePr>
            <p:nvPr/>
          </p:nvGraphicFramePr>
          <p:xfrm>
            <a:off x="13121" y="2336"/>
            <a:ext cx="976" cy="472"/>
          </p:xfrm>
          <a:graphic>
            <a:graphicData uri="http://schemas.openxmlformats.org/presentationml/2006/ole">
              <mc:AlternateContent xmlns:mc="http://schemas.openxmlformats.org/markup-compatibility/2006">
                <mc:Choice xmlns:v="urn:schemas-microsoft-com:vml" Requires="v">
                  <p:oleObj spid="_x0000_s10313" name="Equation" r:id="rId12" imgW="1549080" imgH="749160" progId="Equation.DSMT4">
                    <p:embed/>
                  </p:oleObj>
                </mc:Choice>
                <mc:Fallback>
                  <p:oleObj name="Equation" r:id="rId12" imgW="1549080" imgH="749160" progId="Equation.DSMT4">
                    <p:embed/>
                    <p:pic>
                      <p:nvPicPr>
                        <p:cNvPr id="20501" name="Object 54"/>
                        <p:cNvPicPr>
                          <a:picLocks noChangeAspect="1" noChangeArrowheads="1"/>
                        </p:cNvPicPr>
                        <p:nvPr/>
                      </p:nvPicPr>
                      <p:blipFill>
                        <a:blip r:embed="rId13"/>
                        <a:srcRect/>
                        <a:stretch>
                          <a:fillRect/>
                        </a:stretch>
                      </p:blipFill>
                      <p:spPr bwMode="auto">
                        <a:xfrm>
                          <a:off x="13121" y="2336"/>
                          <a:ext cx="976" cy="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7" name="Oval 66"/>
          <p:cNvSpPr/>
          <p:nvPr/>
        </p:nvSpPr>
        <p:spPr>
          <a:xfrm>
            <a:off x="236145" y="4254048"/>
            <a:ext cx="108853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fontAlgn="base">
              <a:spcBef>
                <a:spcPct val="0"/>
              </a:spcBef>
              <a:spcAft>
                <a:spcPct val="0"/>
              </a:spcAft>
              <a:defRPr sz="4300">
                <a:solidFill>
                  <a:schemeClr val="tx1"/>
                </a:solidFill>
                <a:latin typeface="Calibri" pitchFamily="34" charset="0"/>
              </a:defRPr>
            </a:lvl6pPr>
            <a:lvl7pPr marL="2971800" indent="-228600" defTabSz="2176463" fontAlgn="base">
              <a:spcBef>
                <a:spcPct val="0"/>
              </a:spcBef>
              <a:spcAft>
                <a:spcPct val="0"/>
              </a:spcAft>
              <a:defRPr sz="4300">
                <a:solidFill>
                  <a:schemeClr val="tx1"/>
                </a:solidFill>
                <a:latin typeface="Calibri" pitchFamily="34" charset="0"/>
              </a:defRPr>
            </a:lvl7pPr>
            <a:lvl8pPr marL="3429000" indent="-228600" defTabSz="2176463" fontAlgn="base">
              <a:spcBef>
                <a:spcPct val="0"/>
              </a:spcBef>
              <a:spcAft>
                <a:spcPct val="0"/>
              </a:spcAft>
              <a:defRPr sz="4300">
                <a:solidFill>
                  <a:schemeClr val="tx1"/>
                </a:solidFill>
                <a:latin typeface="Calibri" pitchFamily="34" charset="0"/>
              </a:defRPr>
            </a:lvl8pPr>
            <a:lvl9pPr marL="3886200" indent="-228600" defTabSz="2176463" fontAlgn="base">
              <a:spcBef>
                <a:spcPct val="0"/>
              </a:spcBef>
              <a:spcAft>
                <a:spcPct val="0"/>
              </a:spcAft>
              <a:defRPr sz="4300">
                <a:solidFill>
                  <a:schemeClr val="tx1"/>
                </a:solidFill>
                <a:latin typeface="Calibri" pitchFamily="34" charset="0"/>
              </a:defRPr>
            </a:lvl9pPr>
          </a:lstStyle>
          <a:p>
            <a:pPr algn="ctr" eaLnBrk="1" hangingPunct="1">
              <a:defRPr/>
            </a:pPr>
            <a:r>
              <a:rPr lang="en-US" sz="5600" b="1" dirty="0">
                <a:solidFill>
                  <a:srgbClr val="FFFFFF"/>
                </a:solidFill>
                <a:latin typeface="Times New Roman" pitchFamily="18" charset="0"/>
                <a:cs typeface="Times New Roman" pitchFamily="18" charset="0"/>
              </a:rPr>
              <a:t>A</a:t>
            </a:r>
            <a:endParaRPr lang="en-US" sz="5600" dirty="0">
              <a:solidFill>
                <a:srgbClr val="FFFFFF"/>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047012" y="242639"/>
                <a:ext cx="22792158" cy="3539430"/>
              </a:xfrm>
              <a:prstGeom prst="rect">
                <a:avLst/>
              </a:prstGeom>
            </p:spPr>
            <p:txBody>
              <a:bodyPr wrap="square">
                <a:spAutoFit/>
              </a:bodyPr>
              <a:lstStyle/>
              <a:p>
                <a:r>
                  <a:rPr lang="en-US" sz="5600" dirty="0">
                    <a:latin typeface="Times New Roman" panose="02020603050405020304" pitchFamily="18" charset="0"/>
                    <a:ea typeface="Calibri" panose="020F0502020204030204" pitchFamily="34" charset="0"/>
                    <a:cs typeface="Times New Roman" pitchFamily="18" charset="0"/>
                  </a:rPr>
                  <a:t>                </a:t>
                </a:r>
                <a:r>
                  <a:rPr lang="vi-VN" sz="5600" dirty="0">
                    <a:latin typeface="Times New Roman" panose="02020603050405020304" pitchFamily="18" charset="0"/>
                    <a:ea typeface="Times New Roman" panose="02020603050405020304" pitchFamily="18" charset="0"/>
                  </a:rPr>
                  <a:t>Cho hàm số </a:t>
                </a:r>
                <a14:m>
                  <m:oMath xmlns:m="http://schemas.openxmlformats.org/officeDocument/2006/math">
                    <m:r>
                      <a:rPr lang="vi-VN" sz="5600"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dPr>
                      <m:e>
                        <m:r>
                          <a:rPr lang="vi-VN" sz="5600" i="1">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vi-VN" sz="5600" dirty="0">
                    <a:latin typeface="Times New Roman" panose="02020603050405020304" pitchFamily="18" charset="0"/>
                    <a:ea typeface="Times New Roman" panose="02020603050405020304" pitchFamily="18" charset="0"/>
                  </a:rPr>
                  <a:t> có bảng xét dấu của đạo hàm như sau:</a:t>
                </a:r>
                <a:endParaRPr lang="en-US" sz="5600" dirty="0">
                  <a:latin typeface="Times New Roman" panose="02020603050405020304" pitchFamily="18" charset="0"/>
                  <a:ea typeface="Times New Roman" panose="02020603050405020304" pitchFamily="18" charset="0"/>
                </a:endParaRPr>
              </a:p>
              <a:p>
                <a:endParaRPr lang="en-US" sz="5600" dirty="0">
                  <a:latin typeface="Times New Roman" panose="02020603050405020304" pitchFamily="18" charset="0"/>
                </a:endParaRPr>
              </a:p>
              <a:p>
                <a:endParaRPr lang="en-US" sz="5600" dirty="0">
                  <a:latin typeface="Times New Roman" panose="02020603050405020304" pitchFamily="18" charset="0"/>
                </a:endParaRPr>
              </a:p>
              <a:p>
                <a:r>
                  <a:rPr lang="en-US" sz="5600" dirty="0">
                    <a:latin typeface="Times New Roman" panose="02020603050405020304" pitchFamily="18" charset="0"/>
                    <a:ea typeface="Times New Roman" panose="02020603050405020304" pitchFamily="18" charset="0"/>
                    <a:cs typeface="Times New Roman" panose="02020603050405020304" pitchFamily="18" charset="0"/>
                  </a:rPr>
                  <a:t>Hàm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5600" i="1">
                        <a:latin typeface="Cambria Math" panose="02040503050406030204" pitchFamily="18" charset="0"/>
                        <a:ea typeface="Times New Roman" panose="02020603050405020304" pitchFamily="18" charset="0"/>
                        <a:cs typeface="Times New Roman" panose="02020603050405020304" pitchFamily="18" charset="0"/>
                      </a:rPr>
                      <m:t>𝑦</m:t>
                    </m:r>
                    <m:r>
                      <a:rPr lang="en-US" sz="5600" i="1">
                        <a:latin typeface="Cambria Math" panose="02040503050406030204" pitchFamily="18" charset="0"/>
                        <a:ea typeface="Times New Roman" panose="02020603050405020304" pitchFamily="18" charset="0"/>
                        <a:cs typeface="Times New Roman" panose="02020603050405020304" pitchFamily="18" charset="0"/>
                      </a:rPr>
                      <m:t>=</m:t>
                    </m:r>
                    <m:r>
                      <a:rPr lang="en-US" sz="5600"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5600" i="1">
                            <a:latin typeface="Cambria Math" panose="02040503050406030204" pitchFamily="18" charset="0"/>
                            <a:ea typeface="Times New Roman" panose="02020603050405020304" pitchFamily="18" charset="0"/>
                            <a:cs typeface="Times New Roman" panose="02020603050405020304" pitchFamily="18" charset="0"/>
                          </a:rPr>
                          <m:t>2</m:t>
                        </m:r>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latin typeface="Cambria Math" panose="02040503050406030204" pitchFamily="18" charset="0"/>
                            <a:ea typeface="Times New Roman" panose="02020603050405020304" pitchFamily="18" charset="0"/>
                            <a:cs typeface="Times New Roman" panose="02020603050405020304" pitchFamily="18" charset="0"/>
                          </a:rPr>
                          <m:t>−2</m:t>
                        </m:r>
                      </m:e>
                    </m:d>
                    <m:r>
                      <a:rPr lang="en-US" sz="5600" i="1">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sup>
                    </m:sSup>
                  </m:oMath>
                </a14:m>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nghịch</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khoảng</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5600" dirty="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47012" y="242639"/>
                <a:ext cx="22792158" cy="3539430"/>
              </a:xfrm>
              <a:prstGeom prst="rect">
                <a:avLst/>
              </a:prstGeom>
              <a:blipFill>
                <a:blip r:embed="rId14"/>
                <a:stretch>
                  <a:fillRect l="-1498" t="-4828" b="-9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106021" y="5544467"/>
                <a:ext cx="15119780" cy="954107"/>
              </a:xfrm>
              <a:prstGeom prst="rect">
                <a:avLst/>
              </a:prstGeom>
            </p:spPr>
            <p:txBody>
              <a:bodyPr wrap="none">
                <a:spAutoFit/>
              </a:bodyPr>
              <a:lstStyle/>
              <a:p>
                <a:pPr lvl="0"/>
                <a:r>
                  <a:rPr lang="en-US" sz="5600" b="1" dirty="0"/>
                  <a:t>Cách 1: </a:t>
                </a:r>
                <a:r>
                  <a:rPr lang="vi-VN" sz="5600" dirty="0">
                    <a:solidFill>
                      <a:prstClr val="black"/>
                    </a:solidFill>
                    <a:latin typeface="Times New Roman" panose="02020603050405020304" pitchFamily="18" charset="0"/>
                    <a:ea typeface="Times New Roman" panose="02020603050405020304" pitchFamily="18" charset="0"/>
                  </a:rPr>
                  <a:t>Xét hàm số </a:t>
                </a:r>
                <a14:m>
                  <m:oMath xmlns:m="http://schemas.openxmlformats.org/officeDocument/2006/math">
                    <m:r>
                      <a:rPr lang="vi-VN" sz="5600" i="1">
                        <a:solidFill>
                          <a:prstClr val="black"/>
                        </a:solidFill>
                        <a:latin typeface="Cambria Math" panose="02040503050406030204" pitchFamily="18" charset="0"/>
                        <a:ea typeface="Times New Roman" panose="02020603050405020304" pitchFamily="18" charset="0"/>
                      </a:rPr>
                      <m:t>𝑦</m:t>
                    </m:r>
                    <m:r>
                      <a:rPr lang="vi-VN" sz="5600" i="1">
                        <a:solidFill>
                          <a:prstClr val="black"/>
                        </a:solidFill>
                        <a:latin typeface="Cambria Math" panose="02040503050406030204" pitchFamily="18" charset="0"/>
                        <a:ea typeface="Times New Roman" panose="02020603050405020304" pitchFamily="18" charset="0"/>
                      </a:rPr>
                      <m:t>=</m:t>
                    </m:r>
                    <m:r>
                      <a:rPr lang="vi-VN" sz="5600" i="1">
                        <a:solidFill>
                          <a:prstClr val="black"/>
                        </a:solidFill>
                        <a:latin typeface="Cambria Math" panose="02040503050406030204" pitchFamily="18" charset="0"/>
                        <a:ea typeface="Times New Roman" panose="02020603050405020304" pitchFamily="18" charset="0"/>
                      </a:rPr>
                      <m:t>𝑔</m:t>
                    </m:r>
                    <m:d>
                      <m:dPr>
                        <m:ctrlPr>
                          <a:rPr lang="en-US" sz="5600" i="1">
                            <a:solidFill>
                              <a:prstClr val="black"/>
                            </a:solidFill>
                            <a:latin typeface="Cambria Math" panose="02040503050406030204" pitchFamily="18" charset="0"/>
                            <a:ea typeface="Times New Roman" panose="02020603050405020304" pitchFamily="18" charset="0"/>
                          </a:rPr>
                        </m:ctrlPr>
                      </m:dPr>
                      <m:e>
                        <m:r>
                          <a:rPr lang="vi-VN" sz="5600" i="1">
                            <a:solidFill>
                              <a:prstClr val="black"/>
                            </a:solidFill>
                            <a:latin typeface="Cambria Math" panose="02040503050406030204" pitchFamily="18" charset="0"/>
                            <a:ea typeface="Times New Roman" panose="02020603050405020304" pitchFamily="18" charset="0"/>
                          </a:rPr>
                          <m:t>𝑥</m:t>
                        </m:r>
                      </m:e>
                    </m:d>
                    <m:r>
                      <a:rPr lang="vi-VN" sz="5600" i="1">
                        <a:solidFill>
                          <a:prstClr val="black"/>
                        </a:solidFill>
                        <a:latin typeface="Cambria Math" panose="02040503050406030204" pitchFamily="18" charset="0"/>
                        <a:ea typeface="Times New Roman" panose="02020603050405020304" pitchFamily="18" charset="0"/>
                      </a:rPr>
                      <m:t>=</m:t>
                    </m:r>
                    <m:r>
                      <a:rPr lang="vi-VN" sz="5600" i="1">
                        <a:solidFill>
                          <a:prstClr val="black"/>
                        </a:solidFill>
                        <a:latin typeface="Cambria Math" panose="02040503050406030204" pitchFamily="18" charset="0"/>
                        <a:ea typeface="Times New Roman" panose="02020603050405020304" pitchFamily="18" charset="0"/>
                      </a:rPr>
                      <m:t>𝑓</m:t>
                    </m:r>
                    <m:d>
                      <m:dPr>
                        <m:ctrlPr>
                          <a:rPr lang="en-US" sz="5600" i="1">
                            <a:solidFill>
                              <a:prstClr val="black"/>
                            </a:solidFill>
                            <a:latin typeface="Cambria Math" panose="02040503050406030204" pitchFamily="18" charset="0"/>
                            <a:ea typeface="Times New Roman" panose="02020603050405020304" pitchFamily="18" charset="0"/>
                          </a:rPr>
                        </m:ctrlPr>
                      </m:dPr>
                      <m:e>
                        <m:r>
                          <a:rPr lang="vi-VN" sz="5600" i="1">
                            <a:solidFill>
                              <a:prstClr val="black"/>
                            </a:solidFill>
                            <a:latin typeface="Cambria Math" panose="02040503050406030204" pitchFamily="18" charset="0"/>
                            <a:ea typeface="Times New Roman" panose="02020603050405020304" pitchFamily="18" charset="0"/>
                          </a:rPr>
                          <m:t>2</m:t>
                        </m:r>
                        <m:r>
                          <a:rPr lang="vi-VN" sz="5600" i="1">
                            <a:solidFill>
                              <a:prstClr val="black"/>
                            </a:solidFill>
                            <a:latin typeface="Cambria Math" panose="02040503050406030204" pitchFamily="18" charset="0"/>
                            <a:ea typeface="Times New Roman" panose="02020603050405020304" pitchFamily="18" charset="0"/>
                          </a:rPr>
                          <m:t>𝑥</m:t>
                        </m:r>
                        <m:r>
                          <a:rPr lang="vi-VN" sz="5600" i="1">
                            <a:solidFill>
                              <a:prstClr val="black"/>
                            </a:solidFill>
                            <a:latin typeface="Cambria Math" panose="02040503050406030204" pitchFamily="18" charset="0"/>
                            <a:ea typeface="Times New Roman" panose="02020603050405020304" pitchFamily="18" charset="0"/>
                          </a:rPr>
                          <m:t>−2</m:t>
                        </m:r>
                      </m:e>
                    </m:d>
                    <m:r>
                      <a:rPr lang="vi-VN" sz="5600" i="1">
                        <a:solidFill>
                          <a:prstClr val="black"/>
                        </a:solidFill>
                        <a:latin typeface="Cambria Math" panose="02040503050406030204" pitchFamily="18" charset="0"/>
                        <a:ea typeface="Times New Roman" panose="02020603050405020304" pitchFamily="18" charset="0"/>
                      </a:rPr>
                      <m:t>−2</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vi-VN" sz="5600" i="1">
                            <a:solidFill>
                              <a:prstClr val="black"/>
                            </a:solidFill>
                            <a:latin typeface="Cambria Math" panose="02040503050406030204" pitchFamily="18" charset="0"/>
                            <a:ea typeface="Times New Roman" panose="02020603050405020304" pitchFamily="18" charset="0"/>
                          </a:rPr>
                          <m:t>𝑒</m:t>
                        </m:r>
                      </m:e>
                      <m:sup>
                        <m:r>
                          <a:rPr lang="vi-VN" sz="5600" i="1">
                            <a:solidFill>
                              <a:prstClr val="black"/>
                            </a:solidFill>
                            <a:latin typeface="Cambria Math" panose="02040503050406030204" pitchFamily="18" charset="0"/>
                            <a:ea typeface="Times New Roman" panose="02020603050405020304" pitchFamily="18" charset="0"/>
                          </a:rPr>
                          <m:t>𝑥</m:t>
                        </m:r>
                      </m:sup>
                    </m:sSup>
                  </m:oMath>
                </a14:m>
                <a:r>
                  <a:rPr lang="en-US" sz="5600" dirty="0">
                    <a:solidFill>
                      <a:prstClr val="black"/>
                    </a:solidFill>
                    <a:latin typeface="Times New Roman" panose="02020603050405020304" pitchFamily="18" charset="0"/>
                    <a:ea typeface="Times New Roman" panose="02020603050405020304" pitchFamily="18"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5106021" y="5544467"/>
                <a:ext cx="15119780" cy="954107"/>
              </a:xfrm>
              <a:prstGeom prst="rect">
                <a:avLst/>
              </a:prstGeom>
              <a:blipFill>
                <a:blip r:embed="rId15"/>
                <a:stretch>
                  <a:fillRect l="-2258" t="-19872" r="-1250" b="-40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288903" y="6442127"/>
                <a:ext cx="10454400" cy="1003993"/>
              </a:xfrm>
              <a:prstGeom prst="rect">
                <a:avLst/>
              </a:prstGeom>
            </p:spPr>
            <p:txBody>
              <a:bodyPr wrap="none">
                <a:spAutoFit/>
              </a:bodyPr>
              <a:lstStyle/>
              <a:p>
                <a:pPr lvl="0">
                  <a:lnSpc>
                    <a:spcPct val="115000"/>
                  </a:lnSpc>
                </a:pPr>
                <a:r>
                  <a:rPr lang="fr-FR" sz="5600" dirty="0">
                    <a:solidFill>
                      <a:prstClr val="black"/>
                    </a:solidFill>
                    <a:latin typeface="Times New Roman" panose="02020603050405020304" pitchFamily="18" charset="0"/>
                    <a:ea typeface="Times New Roman" panose="02020603050405020304" pitchFamily="18" charset="0"/>
                  </a:rPr>
                  <a:t>Ta </a:t>
                </a:r>
                <a:r>
                  <a:rPr lang="fr-FR" sz="5600" dirty="0" err="1">
                    <a:solidFill>
                      <a:prstClr val="black"/>
                    </a:solidFill>
                    <a:latin typeface="Times New Roman" panose="02020603050405020304" pitchFamily="18" charset="0"/>
                    <a:ea typeface="Times New Roman" panose="02020603050405020304" pitchFamily="18" charset="0"/>
                  </a:rPr>
                  <a:t>có</a:t>
                </a:r>
                <a:r>
                  <a:rPr lang="fr-FR"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𝑔</m:t>
                        </m:r>
                      </m:e>
                      <m:sup>
                        <m:r>
                          <a:rPr lang="fr-FR" sz="5600" i="1">
                            <a:solidFill>
                              <a:prstClr val="black"/>
                            </a:solidFill>
                            <a:latin typeface="Cambria Math" panose="02040503050406030204" pitchFamily="18" charset="0"/>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e>
                    </m:d>
                    <m:r>
                      <a:rPr lang="fr-FR" sz="5600" i="1">
                        <a:solidFill>
                          <a:prstClr val="black"/>
                        </a:solidFill>
                        <a:latin typeface="Cambria Math" panose="02040503050406030204" pitchFamily="18" charset="0"/>
                        <a:ea typeface="Times New Roman" panose="02020603050405020304" pitchFamily="18" charset="0"/>
                      </a:rPr>
                      <m:t>=2</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𝑓</m:t>
                        </m:r>
                      </m:e>
                      <m:sup>
                        <m:r>
                          <a:rPr lang="fr-FR" sz="5600" i="1">
                            <a:solidFill>
                              <a:prstClr val="black"/>
                            </a:solidFill>
                            <a:latin typeface="Cambria Math" panose="02040503050406030204" pitchFamily="18" charset="0"/>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r>
                          <a:rPr lang="fr-FR" sz="5600" i="1">
                            <a:solidFill>
                              <a:prstClr val="black"/>
                            </a:solidFill>
                            <a:latin typeface="Cambria Math" panose="02040503050406030204" pitchFamily="18" charset="0"/>
                            <a:ea typeface="Times New Roman" panose="02020603050405020304" pitchFamily="18" charset="0"/>
                          </a:rPr>
                          <m:t>2</m:t>
                        </m:r>
                        <m:r>
                          <a:rPr lang="en-US" sz="5600" i="1">
                            <a:solidFill>
                              <a:prstClr val="black"/>
                            </a:solidFill>
                            <a:latin typeface="Cambria Math" panose="02040503050406030204" pitchFamily="18" charset="0"/>
                            <a:ea typeface="Times New Roman" panose="02020603050405020304" pitchFamily="18" charset="0"/>
                          </a:rPr>
                          <m:t>𝑥</m:t>
                        </m:r>
                        <m:r>
                          <a:rPr lang="fr-FR" sz="5600" i="1">
                            <a:solidFill>
                              <a:prstClr val="black"/>
                            </a:solidFill>
                            <a:latin typeface="Cambria Math" panose="02040503050406030204" pitchFamily="18" charset="0"/>
                            <a:ea typeface="Times New Roman" panose="02020603050405020304" pitchFamily="18" charset="0"/>
                          </a:rPr>
                          <m:t>−2</m:t>
                        </m:r>
                      </m:e>
                    </m:d>
                    <m:r>
                      <a:rPr lang="fr-FR" sz="5600" i="1">
                        <a:solidFill>
                          <a:prstClr val="black"/>
                        </a:solidFill>
                        <a:latin typeface="Cambria Math" panose="02040503050406030204" pitchFamily="18" charset="0"/>
                        <a:ea typeface="Times New Roman" panose="02020603050405020304" pitchFamily="18" charset="0"/>
                      </a:rPr>
                      <m:t>−2</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𝑒</m:t>
                        </m:r>
                      </m:e>
                      <m:sup>
                        <m:r>
                          <a:rPr lang="en-US" sz="5600" i="1">
                            <a:solidFill>
                              <a:prstClr val="black"/>
                            </a:solidFill>
                            <a:latin typeface="Cambria Math" panose="02040503050406030204" pitchFamily="18" charset="0"/>
                            <a:ea typeface="Times New Roman" panose="02020603050405020304" pitchFamily="18" charset="0"/>
                          </a:rPr>
                          <m:t>𝑥</m:t>
                        </m:r>
                      </m:sup>
                    </m:sSup>
                  </m:oMath>
                </a14:m>
                <a:endParaRPr lang="en-US" sz="5600" dirty="0">
                  <a:solidFill>
                    <a:prstClr val="black"/>
                  </a:solidFill>
                  <a:latin typeface="Times New Roman" pitchFamily="18" charset="0"/>
                  <a:cs typeface="Times New Roman"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288903" y="6442127"/>
                <a:ext cx="10454400" cy="1003993"/>
              </a:xfrm>
              <a:prstGeom prst="rect">
                <a:avLst/>
              </a:prstGeom>
              <a:blipFill>
                <a:blip r:embed="rId16"/>
                <a:stretch>
                  <a:fillRect l="-3265" t="-12195" b="-378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6610" y="6944669"/>
                <a:ext cx="20129549" cy="1530355"/>
              </a:xfrm>
              <a:prstGeom prst="rect">
                <a:avLst/>
              </a:prstGeom>
            </p:spPr>
            <p:txBody>
              <a:bodyPr wrap="none">
                <a:spAutoFit/>
              </a:bodyPr>
              <a:lstStyle/>
              <a:p>
                <a:pPr lvl="0" algn="just">
                  <a:lnSpc>
                    <a:spcPct val="115000"/>
                  </a:lnSpc>
                </a:pPr>
                <a14:m>
                  <m:oMathPara xmlns:m="http://schemas.openxmlformats.org/officeDocument/2006/math">
                    <m:oMathParaPr>
                      <m:jc m:val="centerGroup"/>
                    </m:oMathParaPr>
                    <m:oMath xmlns:m="http://schemas.openxmlformats.org/officeDocument/2006/math">
                      <m:r>
                        <m:rPr>
                          <m:nor/>
                        </m:rPr>
                        <a:rPr lang="fr-FR" sz="5600" dirty="0">
                          <a:solidFill>
                            <a:prstClr val="black"/>
                          </a:solidFill>
                          <a:latin typeface="Times New Roman" panose="02020603050405020304" pitchFamily="18" charset="0"/>
                          <a:ea typeface="Times New Roman" panose="02020603050405020304" pitchFamily="18" charset="0"/>
                        </a:rPr>
                        <m:t>Đặ</m:t>
                      </m:r>
                      <m:r>
                        <m:rPr>
                          <m:nor/>
                        </m:rPr>
                        <a:rPr lang="fr-FR" sz="5600" dirty="0">
                          <a:solidFill>
                            <a:prstClr val="black"/>
                          </a:solidFill>
                          <a:latin typeface="Times New Roman" panose="02020603050405020304" pitchFamily="18" charset="0"/>
                          <a:ea typeface="Times New Roman" panose="02020603050405020304" pitchFamily="18" charset="0"/>
                        </a:rPr>
                        <m:t>t</m:t>
                      </m:r>
                      <m:r>
                        <m:rPr>
                          <m:nor/>
                        </m:rPr>
                        <a:rPr lang="fr-FR" sz="5600" dirty="0">
                          <a:solidFill>
                            <a:prstClr val="black"/>
                          </a:solidFill>
                          <a:latin typeface="Times New Roman" panose="02020603050405020304" pitchFamily="18" charset="0"/>
                          <a:ea typeface="Times New Roman" panose="02020603050405020304" pitchFamily="18" charset="0"/>
                        </a:rPr>
                        <m:t> </m:t>
                      </m:r>
                      <m:r>
                        <a:rPr lang="en-US" sz="5600" i="1">
                          <a:solidFill>
                            <a:prstClr val="black"/>
                          </a:solidFill>
                          <a:latin typeface="Cambria Math" panose="02040503050406030204" pitchFamily="18" charset="0"/>
                          <a:ea typeface="Times New Roman" panose="02020603050405020304" pitchFamily="18" charset="0"/>
                        </a:rPr>
                        <m:t>𝑡</m:t>
                      </m:r>
                      <m:r>
                        <a:rPr lang="fr-FR" sz="5600" i="1">
                          <a:solidFill>
                            <a:prstClr val="black"/>
                          </a:solidFill>
                          <a:latin typeface="Cambria Math" panose="02040503050406030204" pitchFamily="18" charset="0"/>
                          <a:ea typeface="Times New Roman" panose="02020603050405020304" pitchFamily="18" charset="0"/>
                        </a:rPr>
                        <m:t>=2</m:t>
                      </m:r>
                      <m:r>
                        <a:rPr lang="en-US" sz="5600" i="1">
                          <a:solidFill>
                            <a:prstClr val="black"/>
                          </a:solidFill>
                          <a:latin typeface="Cambria Math" panose="02040503050406030204" pitchFamily="18" charset="0"/>
                          <a:ea typeface="Times New Roman" panose="02020603050405020304" pitchFamily="18" charset="0"/>
                        </a:rPr>
                        <m:t>𝑥</m:t>
                      </m:r>
                      <m:r>
                        <a:rPr lang="fr-FR" sz="5600" i="1">
                          <a:solidFill>
                            <a:prstClr val="black"/>
                          </a:solidFill>
                          <a:latin typeface="Cambria Math" panose="02040503050406030204" pitchFamily="18" charset="0"/>
                          <a:ea typeface="Times New Roman" panose="02020603050405020304" pitchFamily="18" charset="0"/>
                        </a:rPr>
                        <m:t>−2⇒</m:t>
                      </m:r>
                      <m:r>
                        <a:rPr lang="en-US" sz="5600" i="1">
                          <a:solidFill>
                            <a:prstClr val="black"/>
                          </a:solidFill>
                          <a:latin typeface="Cambria Math" panose="02040503050406030204" pitchFamily="18" charset="0"/>
                          <a:ea typeface="Times New Roman" panose="02020603050405020304" pitchFamily="18" charset="0"/>
                        </a:rPr>
                        <m:t>𝑥</m:t>
                      </m:r>
                      <m:r>
                        <a:rPr lang="fr-FR"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a:ea typeface="Times New Roman" panose="02020603050405020304" pitchFamily="18" charset="0"/>
                        </a:rPr>
                        <m:t>(</m:t>
                      </m:r>
                      <m:r>
                        <a:rPr lang="en-US" sz="5600" i="1">
                          <a:solidFill>
                            <a:prstClr val="black"/>
                          </a:solidFill>
                          <a:latin typeface="Cambria Math"/>
                          <a:ea typeface="Times New Roman" panose="02020603050405020304" pitchFamily="18" charset="0"/>
                        </a:rPr>
                        <m:t>𝑥</m:t>
                      </m:r>
                      <m:r>
                        <a:rPr lang="en-US" sz="5600" i="1">
                          <a:solidFill>
                            <a:prstClr val="black"/>
                          </a:solidFill>
                          <a:latin typeface="Cambria Math"/>
                          <a:ea typeface="Times New Roman" panose="02020603050405020304" pitchFamily="18" charset="0"/>
                        </a:rPr>
                        <m:t>+2)/2</m:t>
                      </m:r>
                      <m:r>
                        <m:rPr>
                          <m:nor/>
                        </m:rPr>
                        <a:rPr lang="fr-FR" sz="5600" dirty="0">
                          <a:solidFill>
                            <a:prstClr val="black"/>
                          </a:solidFill>
                          <a:latin typeface="Times New Roman" panose="02020603050405020304" pitchFamily="18" charset="0"/>
                          <a:ea typeface="Times New Roman" panose="02020603050405020304" pitchFamily="18" charset="0"/>
                        </a:rPr>
                        <m:t>, </m:t>
                      </m:r>
                      <m:r>
                        <m:rPr>
                          <m:nor/>
                        </m:rPr>
                        <a:rPr lang="fr-FR" sz="5600" dirty="0">
                          <a:solidFill>
                            <a:prstClr val="black"/>
                          </a:solidFill>
                          <a:latin typeface="Times New Roman" panose="02020603050405020304" pitchFamily="18" charset="0"/>
                          <a:ea typeface="Times New Roman" panose="02020603050405020304" pitchFamily="18" charset="0"/>
                        </a:rPr>
                        <m:t>khi</m:t>
                      </m:r>
                      <m:r>
                        <m:rPr>
                          <m:nor/>
                        </m:rPr>
                        <a:rPr lang="fr-FR" sz="5600" dirty="0">
                          <a:solidFill>
                            <a:prstClr val="black"/>
                          </a:solidFill>
                          <a:latin typeface="Times New Roman" panose="02020603050405020304" pitchFamily="18" charset="0"/>
                          <a:ea typeface="Times New Roman" panose="02020603050405020304" pitchFamily="18" charset="0"/>
                        </a:rPr>
                        <m:t> đó: </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𝑔</m:t>
                          </m:r>
                        </m:e>
                        <m:sup>
                          <m:r>
                            <a:rPr lang="fr-FR" sz="5600" i="1">
                              <a:solidFill>
                                <a:prstClr val="black"/>
                              </a:solidFill>
                              <a:latin typeface="Cambria Math" panose="02040503050406030204" pitchFamily="18" charset="0"/>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e>
                      </m:d>
                      <m:r>
                        <a:rPr lang="fr-FR" sz="5600" i="1">
                          <a:solidFill>
                            <a:prstClr val="black"/>
                          </a:solidFill>
                          <a:latin typeface="Cambria Math" panose="02040503050406030204" pitchFamily="18" charset="0"/>
                          <a:ea typeface="Times New Roman" panose="02020603050405020304" pitchFamily="18" charset="0"/>
                        </a:rPr>
                        <m:t>=2</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𝑓</m:t>
                          </m:r>
                        </m:e>
                        <m:sup>
                          <m:r>
                            <a:rPr lang="fr-FR" sz="5600" i="1">
                              <a:solidFill>
                                <a:prstClr val="black"/>
                              </a:solidFill>
                              <a:latin typeface="Cambria Math" panose="02040503050406030204" pitchFamily="18" charset="0"/>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𝑡</m:t>
                          </m:r>
                        </m:e>
                      </m:d>
                      <m:r>
                        <a:rPr lang="fr-FR" sz="5600" i="1">
                          <a:solidFill>
                            <a:prstClr val="black"/>
                          </a:solidFill>
                          <a:latin typeface="Cambria Math" panose="02040503050406030204" pitchFamily="18" charset="0"/>
                          <a:ea typeface="Times New Roman" panose="02020603050405020304" pitchFamily="18" charset="0"/>
                        </a:rPr>
                        <m:t>−2</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𝑒</m:t>
                          </m:r>
                        </m:e>
                        <m:sup>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𝑡</m:t>
                              </m:r>
                              <m:r>
                                <a:rPr lang="fr-FR" sz="5600" i="1">
                                  <a:solidFill>
                                    <a:prstClr val="black"/>
                                  </a:solidFill>
                                  <a:latin typeface="Cambria Math" panose="02040503050406030204" pitchFamily="18" charset="0"/>
                                  <a:ea typeface="Times New Roman" panose="02020603050405020304" pitchFamily="18" charset="0"/>
                                </a:rPr>
                                <m:t>+2</m:t>
                              </m:r>
                            </m:num>
                            <m:den>
                              <m:r>
                                <a:rPr lang="fr-FR" sz="5600" i="1">
                                  <a:solidFill>
                                    <a:prstClr val="black"/>
                                  </a:solidFill>
                                  <a:latin typeface="Cambria Math" panose="02040503050406030204" pitchFamily="18" charset="0"/>
                                  <a:ea typeface="Times New Roman" panose="02020603050405020304" pitchFamily="18" charset="0"/>
                                </a:rPr>
                                <m:t>2</m:t>
                              </m:r>
                            </m:den>
                          </m:f>
                        </m:sup>
                      </m:sSup>
                      <m:r>
                        <m:rPr>
                          <m:nor/>
                        </m:rPr>
                        <a:rPr lang="fr-FR" sz="5600" dirty="0">
                          <a:solidFill>
                            <a:prstClr val="black"/>
                          </a:solidFill>
                          <a:latin typeface="Times New Roman" panose="02020603050405020304" pitchFamily="18" charset="0"/>
                          <a:ea typeface="Times New Roman" panose="02020603050405020304" pitchFamily="18" charset="0"/>
                        </a:rPr>
                        <m:t>.</m:t>
                      </m:r>
                    </m:oMath>
                  </m:oMathPara>
                </a14:m>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86610" y="6944669"/>
                <a:ext cx="20129549" cy="1530355"/>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400051" y="10687460"/>
                <a:ext cx="24166540" cy="3364191"/>
              </a:xfrm>
              <a:prstGeom prst="rect">
                <a:avLst/>
              </a:prstGeom>
            </p:spPr>
            <p:txBody>
              <a:bodyPr wrap="square">
                <a:spAutoFit/>
              </a:bodyPr>
              <a:lstStyle/>
              <a:p>
                <a:pPr algn="just">
                  <a:lnSpc>
                    <a:spcPct val="115000"/>
                  </a:lnSpc>
                </a:pPr>
                <a:r>
                  <a:rPr lang="en-US" sz="5600" dirty="0">
                    <a:solidFill>
                      <a:prstClr val="black"/>
                    </a:solidFill>
                    <a:latin typeface="Times New Roman" panose="02020603050405020304" pitchFamily="18" charset="0"/>
                    <a:ea typeface="Times New Roman" panose="02020603050405020304" pitchFamily="18" charset="0"/>
                  </a:rPr>
                  <a:t>Có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𝑥</m:t>
                    </m:r>
                  </m:oMath>
                </a14:m>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thỏa</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miền</a:t>
                </a:r>
                <a:r>
                  <a:rPr lang="en-US"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𝐼</m:t>
                        </m:r>
                      </m:e>
                    </m:d>
                  </m:oMath>
                </a14:m>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thì</a:t>
                </a:r>
                <a:r>
                  <a:rPr lang="en-US"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𝑔</m:t>
                        </m:r>
                      </m:e>
                      <m:sup>
                        <m:r>
                          <a:rPr lang="en-US" sz="5600" i="1">
                            <a:solidFill>
                              <a:prstClr val="black"/>
                            </a:solidFill>
                            <a:latin typeface="Cambria Math" panose="02040503050406030204" pitchFamily="18" charset="0"/>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e>
                    </m:d>
                    <m:r>
                      <a:rPr lang="en-US" sz="5600" i="1">
                        <a:solidFill>
                          <a:prstClr val="black"/>
                        </a:solidFill>
                        <a:latin typeface="Cambria Math" panose="02040503050406030204" pitchFamily="18" charset="0"/>
                        <a:ea typeface="Times New Roman" panose="02020603050405020304" pitchFamily="18" charset="0"/>
                      </a:rPr>
                      <m:t>=2</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𝑓</m:t>
                        </m:r>
                      </m:e>
                      <m:sup>
                        <m:r>
                          <a:rPr lang="en-US" sz="5600" i="1">
                            <a:solidFill>
                              <a:prstClr val="black"/>
                            </a:solidFill>
                            <a:latin typeface="Cambria Math" panose="02040503050406030204" pitchFamily="18" charset="0"/>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𝑡</m:t>
                        </m:r>
                      </m:e>
                    </m:d>
                    <m:r>
                      <a:rPr lang="en-US" sz="5600" i="1">
                        <a:solidFill>
                          <a:prstClr val="black"/>
                        </a:solidFill>
                        <a:latin typeface="Cambria Math" panose="02040503050406030204" pitchFamily="18" charset="0"/>
                        <a:ea typeface="Times New Roman" panose="02020603050405020304" pitchFamily="18" charset="0"/>
                      </a:rPr>
                      <m:t>−2</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𝑒</m:t>
                        </m:r>
                      </m:e>
                      <m:sup>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𝑡</m:t>
                            </m:r>
                            <m:r>
                              <a:rPr lang="en-US" sz="5600" i="1">
                                <a:solidFill>
                                  <a:prstClr val="black"/>
                                </a:solidFill>
                                <a:latin typeface="Cambria Math" panose="02040503050406030204" pitchFamily="18" charset="0"/>
                                <a:ea typeface="Times New Roman" panose="02020603050405020304" pitchFamily="18" charset="0"/>
                              </a:rPr>
                              <m:t>+2</m:t>
                            </m:r>
                          </m:num>
                          <m:den>
                            <m:r>
                              <a:rPr lang="en-US" sz="5600" i="1">
                                <a:solidFill>
                                  <a:prstClr val="black"/>
                                </a:solidFill>
                                <a:latin typeface="Cambria Math" panose="02040503050406030204" pitchFamily="18" charset="0"/>
                                <a:ea typeface="Times New Roman" panose="02020603050405020304" pitchFamily="18" charset="0"/>
                              </a:rPr>
                              <m:t>2</m:t>
                            </m:r>
                          </m:den>
                        </m:f>
                      </m:sup>
                    </m:sSup>
                    <m:r>
                      <a:rPr lang="en-US" sz="5600" i="1">
                        <a:solidFill>
                          <a:prstClr val="black"/>
                        </a:solidFill>
                        <a:latin typeface="Cambria Math" panose="02040503050406030204" pitchFamily="18" charset="0"/>
                        <a:ea typeface="Times New Roman" panose="02020603050405020304" pitchFamily="18" charset="0"/>
                      </a:rPr>
                      <m:t>≤0</m:t>
                    </m:r>
                  </m:oMath>
                </a14:m>
                <a:endParaRPr lang="en-US" sz="5600" dirty="0">
                  <a:solidFill>
                    <a:prstClr val="black"/>
                  </a:solidFill>
                  <a:latin typeface="Times New Roman" panose="02020603050405020304" pitchFamily="18" charset="0"/>
                  <a:ea typeface="Times New Roman" panose="02020603050405020304" pitchFamily="18" charset="0"/>
                </a:endParaRPr>
              </a:p>
              <a:p>
                <a:pPr algn="just">
                  <a:lnSpc>
                    <a:spcPct val="115000"/>
                  </a:lnSpc>
                </a:pPr>
                <a:r>
                  <a:rPr lang="en-US" sz="5600" dirty="0">
                    <a:solidFill>
                      <a:prstClr val="black"/>
                    </a:solidFill>
                    <a:latin typeface="Times New Roman" panose="02020603050405020304" pitchFamily="18" charset="0"/>
                    <a:ea typeface="Times New Roman" panose="02020603050405020304" pitchFamily="18" charset="0"/>
                  </a:rPr>
                  <a:t>Vậy </a:t>
                </a:r>
                <a:r>
                  <a:rPr lang="en-US" sz="5600" dirty="0" err="1">
                    <a:solidFill>
                      <a:prstClr val="black"/>
                    </a:solidFill>
                    <a:latin typeface="Times New Roman" panose="02020603050405020304" pitchFamily="18" charset="0"/>
                    <a:ea typeface="Times New Roman" panose="02020603050405020304" pitchFamily="18" charset="0"/>
                  </a:rPr>
                  <a:t>hàm</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số</a:t>
                </a:r>
                <a:r>
                  <a:rPr lang="en-US"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𝑦</m:t>
                    </m:r>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𝑓</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2</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−2</m:t>
                        </m:r>
                      </m:e>
                    </m:d>
                    <m:r>
                      <a:rPr lang="en-US" sz="5600" i="1">
                        <a:solidFill>
                          <a:prstClr val="black"/>
                        </a:solidFill>
                        <a:latin typeface="Cambria Math" panose="02040503050406030204" pitchFamily="18" charset="0"/>
                        <a:ea typeface="Times New Roman" panose="02020603050405020304" pitchFamily="18" charset="0"/>
                      </a:rPr>
                      <m:t>−2</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𝑒</m:t>
                        </m:r>
                      </m:e>
                      <m:sup>
                        <m:r>
                          <a:rPr lang="en-US" sz="5600" i="1">
                            <a:solidFill>
                              <a:prstClr val="black"/>
                            </a:solidFill>
                            <a:latin typeface="Cambria Math" panose="02040503050406030204" pitchFamily="18" charset="0"/>
                            <a:ea typeface="Times New Roman" panose="02020603050405020304" pitchFamily="18" charset="0"/>
                          </a:rPr>
                          <m:t>𝑥</m:t>
                        </m:r>
                      </m:sup>
                    </m:sSup>
                  </m:oMath>
                </a14:m>
                <a:r>
                  <a:rPr lang="en-US" sz="5600" dirty="0" err="1">
                    <a:solidFill>
                      <a:prstClr val="black"/>
                    </a:solidFill>
                    <a:latin typeface="Times New Roman" panose="02020603050405020304" pitchFamily="18" charset="0"/>
                    <a:ea typeface="Times New Roman" panose="02020603050405020304" pitchFamily="18" charset="0"/>
                  </a:rPr>
                  <a:t>nghịch</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biến</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trong</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khoảng</a:t>
                </a:r>
                <a:r>
                  <a:rPr lang="en-US"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0;1</m:t>
                        </m:r>
                      </m:e>
                    </m:d>
                  </m:oMath>
                </a14:m>
                <a:r>
                  <a:rPr lang="en-US" sz="5600" dirty="0">
                    <a:solidFill>
                      <a:prstClr val="black"/>
                    </a:solidFill>
                    <a:latin typeface="Times New Roman" panose="02020603050405020304" pitchFamily="18" charset="0"/>
                    <a:ea typeface="Times New Roman" panose="02020603050405020304" pitchFamily="18" charset="0"/>
                  </a:rPr>
                  <a:t>.</a:t>
                </a:r>
              </a:p>
              <a:p>
                <a:pPr algn="just">
                  <a:lnSpc>
                    <a:spcPct val="115000"/>
                  </a:lnSpc>
                </a:pPr>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56" name="Rectangle 55"/>
              <p:cNvSpPr>
                <a:spLocks noRot="1" noChangeAspect="1" noMove="1" noResize="1" noEditPoints="1" noAdjustHandles="1" noChangeArrowheads="1" noChangeShapeType="1" noTextEdit="1"/>
              </p:cNvSpPr>
              <p:nvPr/>
            </p:nvSpPr>
            <p:spPr>
              <a:xfrm>
                <a:off x="400051" y="10687460"/>
                <a:ext cx="24166540" cy="3364191"/>
              </a:xfrm>
              <a:prstGeom prst="rect">
                <a:avLst/>
              </a:prstGeom>
              <a:blipFill>
                <a:blip r:embed="rId18"/>
                <a:stretch>
                  <a:fillRect l="-1413"/>
                </a:stretch>
              </a:blipFill>
            </p:spPr>
            <p:txBody>
              <a:bodyPr/>
              <a:lstStyle/>
              <a:p>
                <a:r>
                  <a:rPr lang="en-US">
                    <a:noFill/>
                  </a:rPr>
                  <a:t> </a:t>
                </a:r>
              </a:p>
            </p:txBody>
          </p:sp>
        </mc:Fallback>
      </mc:AlternateContent>
      <p:pic>
        <p:nvPicPr>
          <p:cNvPr id="12294"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45651" y="1243212"/>
            <a:ext cx="13849068" cy="1630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0" name="Rectangle 49"/>
              <p:cNvSpPr/>
              <p:nvPr/>
            </p:nvSpPr>
            <p:spPr>
              <a:xfrm>
                <a:off x="242339" y="8372565"/>
                <a:ext cx="23382516" cy="2871876"/>
              </a:xfrm>
              <a:prstGeom prst="rect">
                <a:avLst/>
              </a:prstGeom>
            </p:spPr>
            <p:txBody>
              <a:bodyPr wrap="square">
                <a:spAutoFit/>
              </a:bodyPr>
              <a:lstStyle/>
              <a:p>
                <a:r>
                  <a:rPr lang="en-US" sz="5600" dirty="0">
                    <a:solidFill>
                      <a:prstClr val="black"/>
                    </a:solidFill>
                    <a:latin typeface="Times New Roman" panose="02020603050405020304" pitchFamily="18" charset="0"/>
                    <a:ea typeface="Times New Roman" panose="02020603050405020304" pitchFamily="18" charset="0"/>
                  </a:rPr>
                  <a:t>Hàm </a:t>
                </a:r>
                <a:r>
                  <a:rPr lang="en-US" sz="5600" dirty="0" err="1">
                    <a:solidFill>
                      <a:prstClr val="black"/>
                    </a:solidFill>
                    <a:latin typeface="Times New Roman" panose="02020603050405020304" pitchFamily="18" charset="0"/>
                    <a:ea typeface="Times New Roman" panose="02020603050405020304" pitchFamily="18" charset="0"/>
                  </a:rPr>
                  <a:t>số</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nghich</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biến</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khi</a:t>
                </a:r>
                <a:r>
                  <a:rPr lang="en-US"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𝑔</m:t>
                    </m:r>
                    <m:r>
                      <a:rPr lang="en-US"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e>
                    </m:d>
                    <m:r>
                      <a:rPr lang="en-US" sz="5600" i="1">
                        <a:solidFill>
                          <a:prstClr val="black"/>
                        </a:solidFill>
                        <a:latin typeface="Cambria Math" panose="02040503050406030204" pitchFamily="18" charset="0"/>
                        <a:ea typeface="Times New Roman" panose="02020603050405020304" pitchFamily="18" charset="0"/>
                      </a:rPr>
                      <m:t>≤0</m:t>
                    </m:r>
                  </m:oMath>
                </a14:m>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Dựa</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vào</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bảng</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xét</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dấu</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đạo</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hàm</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của</a:t>
                </a:r>
                <a:r>
                  <a:rPr lang="en-US"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𝑓</m:t>
                        </m:r>
                      </m:e>
                      <m:sup>
                        <m:r>
                          <a:rPr lang="en-US" sz="5600" i="1">
                            <a:solidFill>
                              <a:prstClr val="black"/>
                            </a:solidFill>
                            <a:latin typeface="Cambria Math" panose="02040503050406030204" pitchFamily="18" charset="0"/>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e>
                    </m:d>
                  </m:oMath>
                </a14:m>
                <a:r>
                  <a:rPr lang="en-US" sz="5600" dirty="0">
                    <a:solidFill>
                      <a:prstClr val="black"/>
                    </a:solidFill>
                    <a:latin typeface="Times New Roman" panose="02020603050405020304" pitchFamily="18" charset="0"/>
                    <a:ea typeface="Times New Roman" panose="02020603050405020304" pitchFamily="18" charset="0"/>
                  </a:rPr>
                  <a:t>, ta </a:t>
                </a:r>
                <a:r>
                  <a:rPr lang="en-US" sz="5600" dirty="0" err="1">
                    <a:solidFill>
                      <a:prstClr val="black"/>
                    </a:solidFill>
                    <a:latin typeface="Times New Roman" panose="02020603050405020304" pitchFamily="18" charset="0"/>
                    <a:ea typeface="Times New Roman" panose="02020603050405020304" pitchFamily="18" charset="0"/>
                  </a:rPr>
                  <a:t>thấy</a:t>
                </a:r>
                <a:r>
                  <a:rPr lang="en-US"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𝑦</m:t>
                        </m:r>
                      </m:e>
                      <m:sup>
                        <m:r>
                          <a:rPr lang="en-US" sz="5600" i="1">
                            <a:solidFill>
                              <a:prstClr val="black"/>
                            </a:solidFill>
                            <a:latin typeface="Cambria Math" panose="02040503050406030204" pitchFamily="18" charset="0"/>
                            <a:ea typeface="Times New Roman" panose="02020603050405020304" pitchFamily="18" charset="0"/>
                          </a:rPr>
                          <m:t>′</m:t>
                        </m:r>
                      </m:sup>
                    </m:sSup>
                    <m:r>
                      <a:rPr lang="en-US" sz="5600" i="1">
                        <a:solidFill>
                          <a:prstClr val="black"/>
                        </a:solidFill>
                        <a:latin typeface="Cambria Math" panose="02040503050406030204" pitchFamily="18" charset="0"/>
                        <a:ea typeface="Times New Roman" panose="02020603050405020304" pitchFamily="18" charset="0"/>
                      </a:rPr>
                      <m:t>≤0</m:t>
                    </m:r>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5600" i="1">
                            <a:solidFill>
                              <a:prstClr val="black"/>
                            </a:solidFill>
                            <a:latin typeface="Cambria Math" panose="02040503050406030204" pitchFamily="18" charset="0"/>
                            <a:ea typeface="Times New Roman" panose="02020603050405020304" pitchFamily="18" charset="0"/>
                          </a:rPr>
                        </m:ctrlPr>
                      </m:dPr>
                      <m:e>
                        <m:eqArr>
                          <m:eqArrPr>
                            <m:ctrlPr>
                              <a:rPr lang="en-US" sz="5600" i="1">
                                <a:solidFill>
                                  <a:prstClr val="black"/>
                                </a:solidFill>
                                <a:latin typeface="Cambria Math" panose="02040503050406030204" pitchFamily="18" charset="0"/>
                                <a:ea typeface="Times New Roman" panose="02020603050405020304" pitchFamily="18" charset="0"/>
                              </a:rPr>
                            </m:ctrlPr>
                          </m:eqArrPr>
                          <m:e>
                            <m:r>
                              <a:rPr lang="en-US" sz="5600" i="1">
                                <a:solidFill>
                                  <a:prstClr val="black"/>
                                </a:solidFill>
                                <a:latin typeface="Cambria Math" panose="02040503050406030204" pitchFamily="18" charset="0"/>
                                <a:ea typeface="Times New Roman" panose="02020603050405020304" pitchFamily="18" charset="0"/>
                              </a:rPr>
                              <m:t>&amp;</m:t>
                            </m:r>
                            <m:r>
                              <a:rPr lang="en-US" sz="5600" i="1">
                                <a:solidFill>
                                  <a:prstClr val="black"/>
                                </a:solidFill>
                                <a:latin typeface="Cambria Math" panose="02040503050406030204" pitchFamily="18" charset="0"/>
                                <a:ea typeface="Times New Roman" panose="02020603050405020304" pitchFamily="18" charset="0"/>
                              </a:rPr>
                              <m:t>𝑡</m:t>
                            </m:r>
                            <m:r>
                              <a:rPr lang="en-US" sz="5600" i="1">
                                <a:solidFill>
                                  <a:prstClr val="black"/>
                                </a:solidFill>
                                <a:latin typeface="Cambria Math" panose="02040503050406030204" pitchFamily="18" charset="0"/>
                                <a:ea typeface="Times New Roman" panose="02020603050405020304" pitchFamily="18" charset="0"/>
                              </a:rPr>
                              <m:t>≤−6</m:t>
                            </m:r>
                          </m:e>
                          <m:e>
                            <m:r>
                              <a:rPr lang="en-US" sz="5600" i="1">
                                <a:solidFill>
                                  <a:prstClr val="black"/>
                                </a:solidFill>
                                <a:latin typeface="Cambria Math" panose="02040503050406030204" pitchFamily="18" charset="0"/>
                                <a:ea typeface="Times New Roman" panose="02020603050405020304" pitchFamily="18" charset="0"/>
                              </a:rPr>
                              <m:t>&amp;−4≤</m:t>
                            </m:r>
                            <m:r>
                              <a:rPr lang="en-US" sz="5600" i="1">
                                <a:solidFill>
                                  <a:prstClr val="black"/>
                                </a:solidFill>
                                <a:latin typeface="Cambria Math" panose="02040503050406030204" pitchFamily="18" charset="0"/>
                                <a:ea typeface="Times New Roman" panose="02020603050405020304" pitchFamily="18" charset="0"/>
                              </a:rPr>
                              <m:t>𝑡</m:t>
                            </m:r>
                            <m:r>
                              <a:rPr lang="en-US" sz="5600" i="1">
                                <a:solidFill>
                                  <a:prstClr val="black"/>
                                </a:solidFill>
                                <a:latin typeface="Cambria Math" panose="02040503050406030204" pitchFamily="18" charset="0"/>
                                <a:ea typeface="Times New Roman" panose="02020603050405020304" pitchFamily="18" charset="0"/>
                              </a:rPr>
                              <m:t>≤0</m:t>
                            </m:r>
                          </m:e>
                        </m:eqArr>
                      </m:e>
                    </m:d>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5600" i="1">
                            <a:solidFill>
                              <a:prstClr val="black"/>
                            </a:solidFill>
                            <a:latin typeface="Cambria Math" panose="02040503050406030204" pitchFamily="18" charset="0"/>
                            <a:ea typeface="Times New Roman" panose="02020603050405020304" pitchFamily="18" charset="0"/>
                          </a:rPr>
                        </m:ctrlPr>
                      </m:dPr>
                      <m:e>
                        <m:eqArr>
                          <m:eqArrPr>
                            <m:ctrlPr>
                              <a:rPr lang="en-US" sz="5600" i="1">
                                <a:solidFill>
                                  <a:prstClr val="black"/>
                                </a:solidFill>
                                <a:latin typeface="Cambria Math" panose="02040503050406030204" pitchFamily="18" charset="0"/>
                                <a:ea typeface="Times New Roman" panose="02020603050405020304" pitchFamily="18" charset="0"/>
                              </a:rPr>
                            </m:ctrlPr>
                          </m:eqArrPr>
                          <m:e>
                            <m:r>
                              <a:rPr lang="en-US" sz="5600" i="1">
                                <a:solidFill>
                                  <a:prstClr val="black"/>
                                </a:solidFill>
                                <a:latin typeface="Cambria Math" panose="02040503050406030204" pitchFamily="18" charset="0"/>
                                <a:ea typeface="Times New Roman" panose="02020603050405020304" pitchFamily="18" charset="0"/>
                              </a:rPr>
                              <m:t>&amp;</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≤−2</m:t>
                            </m:r>
                          </m:e>
                          <m:e>
                            <m:r>
                              <a:rPr lang="en-US" sz="5600" i="1">
                                <a:solidFill>
                                  <a:prstClr val="black"/>
                                </a:solidFill>
                                <a:latin typeface="Cambria Math" panose="02040503050406030204" pitchFamily="18" charset="0"/>
                                <a:ea typeface="Times New Roman" panose="02020603050405020304" pitchFamily="18" charset="0"/>
                              </a:rPr>
                              <m:t>&amp;−1≤</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≤1</m:t>
                            </m:r>
                          </m:e>
                        </m:eqArr>
                      </m:e>
                    </m:d>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𝐼</m:t>
                        </m:r>
                      </m:e>
                    </m:d>
                  </m:oMath>
                </a14:m>
                <a:endParaRPr lang="en-US" sz="5600" dirty="0">
                  <a:latin typeface="Times New Roman" panose="02020603050405020304" pitchFamily="18" charset="0"/>
                </a:endParaRPr>
              </a:p>
            </p:txBody>
          </p:sp>
        </mc:Choice>
        <mc:Fallback xmlns="">
          <p:sp>
            <p:nvSpPr>
              <p:cNvPr id="50" name="Rectangle 49"/>
              <p:cNvSpPr>
                <a:spLocks noRot="1" noChangeAspect="1" noMove="1" noResize="1" noEditPoints="1" noAdjustHandles="1" noChangeArrowheads="1" noChangeShapeType="1" noTextEdit="1"/>
              </p:cNvSpPr>
              <p:nvPr/>
            </p:nvSpPr>
            <p:spPr>
              <a:xfrm>
                <a:off x="242339" y="8372565"/>
                <a:ext cx="23382516" cy="2871876"/>
              </a:xfrm>
              <a:prstGeom prst="rect">
                <a:avLst/>
              </a:prstGeom>
              <a:blipFill>
                <a:blip r:embed="rId20"/>
                <a:stretch>
                  <a:fillRect l="-1460" t="-5932" r="-1147"/>
                </a:stretch>
              </a:blipFill>
            </p:spPr>
            <p:txBody>
              <a:bodyPr/>
              <a:lstStyle/>
              <a:p>
                <a:r>
                  <a:rPr lang="en-US">
                    <a:noFill/>
                  </a:rPr>
                  <a:t> </a:t>
                </a:r>
              </a:p>
            </p:txBody>
          </p:sp>
        </mc:Fallback>
      </mc:AlternateContent>
    </p:spTree>
    <p:extLst>
      <p:ext uri="{BB962C8B-B14F-4D97-AF65-F5344CB8AC3E}">
        <p14:creationId xmlns:p14="http://schemas.microsoft.com/office/powerpoint/2010/main" val="2510154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50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10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500"/>
                                  </p:stCondLst>
                                  <p:childTnLst>
                                    <p:set>
                                      <p:cBhvr>
                                        <p:cTn id="31" dur="1" fill="hold">
                                          <p:stCondLst>
                                            <p:cond delay="0"/>
                                          </p:stCondLst>
                                        </p:cTn>
                                        <p:tgtEl>
                                          <p:spTgt spid="56"/>
                                        </p:tgtEl>
                                        <p:attrNameLst>
                                          <p:attrName>style.visibility</p:attrName>
                                        </p:attrNameLst>
                                      </p:cBhvr>
                                      <p:to>
                                        <p:strVal val="visible"/>
                                      </p:to>
                                    </p:set>
                                    <p:animEffect transition="in" filter="wipe(left)">
                                      <p:cBhvr>
                                        <p:cTn id="32" dur="10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500"/>
                                  </p:stCondLst>
                                  <p:childTnLst>
                                    <p:set>
                                      <p:cBhvr>
                                        <p:cTn id="36" dur="1" fill="hold">
                                          <p:stCondLst>
                                            <p:cond delay="0"/>
                                          </p:stCondLst>
                                        </p:cTn>
                                        <p:tgtEl>
                                          <p:spTgt spid="67"/>
                                        </p:tgtEl>
                                        <p:attrNameLst>
                                          <p:attrName>style.visibility</p:attrName>
                                        </p:attrNameLst>
                                      </p:cBhvr>
                                      <p:to>
                                        <p:strVal val="visible"/>
                                      </p:to>
                                    </p:set>
                                    <p:animEffect transition="in" filter="wipe(left)">
                                      <p:cBhvr>
                                        <p:cTn id="37"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56" grpId="0"/>
      <p:bldP spid="5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a:grpSpLocks/>
          </p:cNvGrpSpPr>
          <p:nvPr/>
        </p:nvGrpSpPr>
        <p:grpSpPr bwMode="auto">
          <a:xfrm>
            <a:off x="-70309" y="2894020"/>
            <a:ext cx="24007812" cy="10821980"/>
            <a:chOff x="41" y="3264"/>
            <a:chExt cx="15125" cy="5053"/>
          </a:xfrm>
        </p:grpSpPr>
        <p:sp>
          <p:nvSpPr>
            <p:cNvPr id="5" name="Rounded Rectangle 4"/>
            <p:cNvSpPr/>
            <p:nvPr/>
          </p:nvSpPr>
          <p:spPr>
            <a:xfrm>
              <a:off x="253" y="3445"/>
              <a:ext cx="14913" cy="487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5600">
                <a:latin typeface="Times New Roman" pitchFamily="18" charset="0"/>
                <a:cs typeface="Times New Roman" pitchFamily="18" charset="0"/>
              </a:endParaRPr>
            </a:p>
          </p:txBody>
        </p:sp>
        <p:grpSp>
          <p:nvGrpSpPr>
            <p:cNvPr id="20538" name="Freeform 20"/>
            <p:cNvGrpSpPr>
              <a:grpSpLocks/>
            </p:cNvGrpSpPr>
            <p:nvPr/>
          </p:nvGrpSpPr>
          <p:grpSpPr bwMode="auto">
            <a:xfrm>
              <a:off x="375" y="3272"/>
              <a:ext cx="2650" cy="952"/>
              <a:chOff x="914400" y="5382768"/>
              <a:chExt cx="4206240" cy="969264"/>
            </a:xfrm>
          </p:grpSpPr>
          <p:pic>
            <p:nvPicPr>
              <p:cNvPr id="20544" name="Freeform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82768"/>
                <a:ext cx="4206240" cy="9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5" name="Text Box 8"/>
              <p:cNvSpPr txBox="1">
                <a:spLocks noChangeArrowheads="1"/>
              </p:cNvSpPr>
              <p:nvPr/>
            </p:nvSpPr>
            <p:spPr bwMode="auto">
              <a:xfrm rot="5400000">
                <a:off x="2581284" y="3809757"/>
                <a:ext cx="867585" cy="415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endParaRPr lang="en-US" sz="5600">
                  <a:latin typeface="Times New Roman" pitchFamily="18" charset="0"/>
                  <a:cs typeface="Times New Roman" pitchFamily="18" charset="0"/>
                </a:endParaRPr>
              </a:p>
            </p:txBody>
          </p:sp>
        </p:grpSp>
        <p:sp>
          <p:nvSpPr>
            <p:cNvPr id="20539" name="TextBox 7"/>
            <p:cNvSpPr txBox="1">
              <a:spLocks noChangeArrowheads="1"/>
            </p:cNvSpPr>
            <p:nvPr/>
          </p:nvSpPr>
          <p:spPr bwMode="auto">
            <a:xfrm>
              <a:off x="820" y="3408"/>
              <a:ext cx="1649"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r>
                <a:rPr lang="vi-VN" sz="5600">
                  <a:solidFill>
                    <a:srgbClr val="FF0000"/>
                  </a:solidFill>
                  <a:latin typeface="Times New Roman" pitchFamily="18" charset="0"/>
                  <a:cs typeface="Times New Roman" pitchFamily="18" charset="0"/>
                </a:rPr>
                <a:t>Lời Giải</a:t>
              </a:r>
              <a:endParaRPr lang="en-US" sz="5600">
                <a:solidFill>
                  <a:srgbClr val="FF0000"/>
                </a:solidFill>
                <a:latin typeface="Times New Roman" pitchFamily="18" charset="0"/>
                <a:cs typeface="Times New Roman" pitchFamily="18" charset="0"/>
              </a:endParaRPr>
            </a:p>
          </p:txBody>
        </p:sp>
        <p:grpSp>
          <p:nvGrpSpPr>
            <p:cNvPr id="20540" name="Round Diagonal Corner Rectangle 8"/>
            <p:cNvGrpSpPr>
              <a:grpSpLocks/>
            </p:cNvGrpSpPr>
            <p:nvPr/>
          </p:nvGrpSpPr>
          <p:grpSpPr bwMode="auto">
            <a:xfrm>
              <a:off x="41" y="3264"/>
              <a:ext cx="580" cy="1008"/>
              <a:chOff x="384048" y="5394960"/>
              <a:chExt cx="920496" cy="957072"/>
            </a:xfrm>
          </p:grpSpPr>
          <p:pic>
            <p:nvPicPr>
              <p:cNvPr id="20542" name="Round Diagonal Corner 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48" y="5394960"/>
                <a:ext cx="920496" cy="95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3" name="Text Box 12"/>
              <p:cNvSpPr txBox="1">
                <a:spLocks noChangeArrowheads="1"/>
              </p:cNvSpPr>
              <p:nvPr/>
            </p:nvSpPr>
            <p:spPr bwMode="auto">
              <a:xfrm rot="10800000">
                <a:off x="448913" y="5460251"/>
                <a:ext cx="784879" cy="81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5600">
                  <a:solidFill>
                    <a:srgbClr val="FFFFFF"/>
                  </a:solidFill>
                  <a:latin typeface="Times New Roman" pitchFamily="18" charset="0"/>
                  <a:cs typeface="Times New Roman" pitchFamily="18" charset="0"/>
                </a:endParaRPr>
              </a:p>
            </p:txBody>
          </p:sp>
        </p:grpSp>
        <p:sp>
          <p:nvSpPr>
            <p:cNvPr id="20541" name="Freeform 9"/>
            <p:cNvSpPr>
              <a:spLocks noEditPoints="1"/>
            </p:cNvSpPr>
            <p:nvPr/>
          </p:nvSpPr>
          <p:spPr bwMode="auto">
            <a:xfrm>
              <a:off x="137" y="3363"/>
              <a:ext cx="351" cy="1075"/>
            </a:xfrm>
            <a:custGeom>
              <a:avLst/>
              <a:gdLst>
                <a:gd name="T0" fmla="*/ 1228732 w 145"/>
                <a:gd name="T1" fmla="*/ 1474076 h 197"/>
                <a:gd name="T2" fmla="*/ 655324 w 145"/>
                <a:gd name="T3" fmla="*/ 2763896 h 197"/>
                <a:gd name="T4" fmla="*/ 81916 w 145"/>
                <a:gd name="T5" fmla="*/ 1474076 h 197"/>
                <a:gd name="T6" fmla="*/ 655324 w 145"/>
                <a:gd name="T7" fmla="*/ 184262 h 197"/>
                <a:gd name="T8" fmla="*/ 1046699 w 145"/>
                <a:gd name="T9" fmla="*/ 532305 h 197"/>
                <a:gd name="T10" fmla="*/ 546103 w 145"/>
                <a:gd name="T11" fmla="*/ 1678812 h 197"/>
                <a:gd name="T12" fmla="*/ 273051 w 145"/>
                <a:gd name="T13" fmla="*/ 1228398 h 197"/>
                <a:gd name="T14" fmla="*/ 182033 w 145"/>
                <a:gd name="T15" fmla="*/ 1392185 h 197"/>
                <a:gd name="T16" fmla="*/ 555205 w 145"/>
                <a:gd name="T17" fmla="*/ 2579634 h 197"/>
                <a:gd name="T18" fmla="*/ 1119513 w 145"/>
                <a:gd name="T19" fmla="*/ 716567 h 197"/>
                <a:gd name="T20" fmla="*/ 1228732 w 145"/>
                <a:gd name="T21" fmla="*/ 1474076 h 197"/>
                <a:gd name="T22" fmla="*/ 1319750 w 145"/>
                <a:gd name="T23" fmla="*/ 245678 h 197"/>
                <a:gd name="T24" fmla="*/ 1228732 w 145"/>
                <a:gd name="T25" fmla="*/ 245678 h 197"/>
                <a:gd name="T26" fmla="*/ 1119513 w 145"/>
                <a:gd name="T27" fmla="*/ 429940 h 197"/>
                <a:gd name="T28" fmla="*/ 655324 w 145"/>
                <a:gd name="T29" fmla="*/ 0 h 197"/>
                <a:gd name="T30" fmla="*/ 0 w 145"/>
                <a:gd name="T31" fmla="*/ 1474076 h 197"/>
                <a:gd name="T32" fmla="*/ 273051 w 145"/>
                <a:gd name="T33" fmla="*/ 2682005 h 197"/>
                <a:gd name="T34" fmla="*/ 63713 w 145"/>
                <a:gd name="T35" fmla="*/ 3582828 h 197"/>
                <a:gd name="T36" fmla="*/ 118323 w 145"/>
                <a:gd name="T37" fmla="*/ 3951351 h 197"/>
                <a:gd name="T38" fmla="*/ 291255 w 145"/>
                <a:gd name="T39" fmla="*/ 3828506 h 197"/>
                <a:gd name="T40" fmla="*/ 464189 w 145"/>
                <a:gd name="T41" fmla="*/ 2886735 h 197"/>
                <a:gd name="T42" fmla="*/ 464189 w 145"/>
                <a:gd name="T43" fmla="*/ 2886735 h 197"/>
                <a:gd name="T44" fmla="*/ 655324 w 145"/>
                <a:gd name="T45" fmla="*/ 2968632 h 197"/>
                <a:gd name="T46" fmla="*/ 1319750 w 145"/>
                <a:gd name="T47" fmla="*/ 1474076 h 197"/>
                <a:gd name="T48" fmla="*/ 1174122 w 145"/>
                <a:gd name="T49" fmla="*/ 573253 h 197"/>
                <a:gd name="T50" fmla="*/ 1319750 w 145"/>
                <a:gd name="T51" fmla="*/ 245678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5600">
                <a:latin typeface="Times New Roman" pitchFamily="18" charset="0"/>
                <a:cs typeface="Times New Roman" pitchFamily="18" charset="0"/>
              </a:endParaRPr>
            </a:p>
          </p:txBody>
        </p:sp>
      </p:grpSp>
      <p:grpSp>
        <p:nvGrpSpPr>
          <p:cNvPr id="20483" name="Rounded Rectangle 24"/>
          <p:cNvGrpSpPr>
            <a:grpSpLocks/>
          </p:cNvGrpSpPr>
          <p:nvPr/>
        </p:nvGrpSpPr>
        <p:grpSpPr bwMode="auto">
          <a:xfrm>
            <a:off x="619259" y="228600"/>
            <a:ext cx="23736384" cy="1404944"/>
            <a:chOff x="475488" y="280416"/>
            <a:chExt cx="23737824" cy="2871216"/>
          </a:xfrm>
        </p:grpSpPr>
        <p:pic>
          <p:nvPicPr>
            <p:cNvPr id="20533" name="Rounded Rectangle 2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488" y="280416"/>
              <a:ext cx="23737824" cy="2871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34" name="Text Box 16"/>
            <p:cNvSpPr txBox="1">
              <a:spLocks noChangeArrowheads="1"/>
            </p:cNvSpPr>
            <p:nvPr/>
          </p:nvSpPr>
          <p:spPr bwMode="auto">
            <a:xfrm>
              <a:off x="563103" y="368982"/>
              <a:ext cx="23503145" cy="2635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354513">
                <a:defRPr sz="4300">
                  <a:solidFill>
                    <a:schemeClr val="tx1"/>
                  </a:solidFill>
                  <a:latin typeface="Calibri" pitchFamily="34" charset="0"/>
                </a:defRPr>
              </a:lvl1pPr>
              <a:lvl2pPr marL="742950" indent="-285750" defTabSz="4354513">
                <a:defRPr sz="4300">
                  <a:solidFill>
                    <a:schemeClr val="tx1"/>
                  </a:solidFill>
                  <a:latin typeface="Calibri" pitchFamily="34" charset="0"/>
                </a:defRPr>
              </a:lvl2pPr>
              <a:lvl3pPr marL="1143000" indent="-228600" defTabSz="4354513">
                <a:defRPr sz="4300">
                  <a:solidFill>
                    <a:schemeClr val="tx1"/>
                  </a:solidFill>
                  <a:latin typeface="Calibri" pitchFamily="34" charset="0"/>
                </a:defRPr>
              </a:lvl3pPr>
              <a:lvl4pPr marL="1600200" indent="-228600" defTabSz="4354513">
                <a:defRPr sz="4300">
                  <a:solidFill>
                    <a:schemeClr val="tx1"/>
                  </a:solidFill>
                  <a:latin typeface="Calibri" pitchFamily="34" charset="0"/>
                </a:defRPr>
              </a:lvl4pPr>
              <a:lvl5pPr marL="2057400" indent="-228600" defTabSz="4354513">
                <a:defRPr sz="4300">
                  <a:solidFill>
                    <a:schemeClr val="tx1"/>
                  </a:solidFill>
                  <a:latin typeface="Calibri" pitchFamily="34" charset="0"/>
                </a:defRPr>
              </a:lvl5pPr>
              <a:lvl6pPr marL="2514600" indent="-228600" defTabSz="4354513" eaLnBrk="0" fontAlgn="base" hangingPunct="0">
                <a:spcBef>
                  <a:spcPct val="0"/>
                </a:spcBef>
                <a:spcAft>
                  <a:spcPct val="0"/>
                </a:spcAft>
                <a:defRPr sz="4300">
                  <a:solidFill>
                    <a:schemeClr val="tx1"/>
                  </a:solidFill>
                  <a:latin typeface="Calibri" pitchFamily="34" charset="0"/>
                </a:defRPr>
              </a:lvl6pPr>
              <a:lvl7pPr marL="2971800" indent="-228600" defTabSz="4354513" eaLnBrk="0" fontAlgn="base" hangingPunct="0">
                <a:spcBef>
                  <a:spcPct val="0"/>
                </a:spcBef>
                <a:spcAft>
                  <a:spcPct val="0"/>
                </a:spcAft>
                <a:defRPr sz="4300">
                  <a:solidFill>
                    <a:schemeClr val="tx1"/>
                  </a:solidFill>
                  <a:latin typeface="Calibri" pitchFamily="34" charset="0"/>
                </a:defRPr>
              </a:lvl7pPr>
              <a:lvl8pPr marL="3429000" indent="-228600" defTabSz="4354513" eaLnBrk="0" fontAlgn="base" hangingPunct="0">
                <a:spcBef>
                  <a:spcPct val="0"/>
                </a:spcBef>
                <a:spcAft>
                  <a:spcPct val="0"/>
                </a:spcAft>
                <a:defRPr sz="4300">
                  <a:solidFill>
                    <a:schemeClr val="tx1"/>
                  </a:solidFill>
                  <a:latin typeface="Calibri" pitchFamily="34" charset="0"/>
                </a:defRPr>
              </a:lvl8pPr>
              <a:lvl9pPr marL="3886200" indent="-228600" defTabSz="435451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5600">
                <a:solidFill>
                  <a:srgbClr val="FFFFFF"/>
                </a:solidFill>
                <a:latin typeface="Times New Roman" pitchFamily="18" charset="0"/>
                <a:cs typeface="Times New Roman" pitchFamily="18" charset="0"/>
              </a:endParaRPr>
            </a:p>
          </p:txBody>
        </p:sp>
      </p:grpSp>
      <p:grpSp>
        <p:nvGrpSpPr>
          <p:cNvPr id="20484" name="Group 25"/>
          <p:cNvGrpSpPr>
            <a:grpSpLocks/>
          </p:cNvGrpSpPr>
          <p:nvPr/>
        </p:nvGrpSpPr>
        <p:grpSpPr bwMode="auto">
          <a:xfrm>
            <a:off x="473230" y="231776"/>
            <a:ext cx="3576172" cy="1401764"/>
            <a:chOff x="534987" y="1647866"/>
            <a:chExt cx="3505200" cy="1176337"/>
          </a:xfrm>
        </p:grpSpPr>
        <p:sp>
          <p:nvSpPr>
            <p:cNvPr id="27" name="Isosceles Triangle 44"/>
            <p:cNvSpPr/>
            <p:nvPr/>
          </p:nvSpPr>
          <p:spPr bwMode="auto">
            <a:xfrm rot="5400000" flipV="1">
              <a:off x="534544" y="2602838"/>
              <a:ext cx="226475" cy="216256"/>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5600">
                <a:solidFill>
                  <a:prstClr val="white"/>
                </a:solidFill>
                <a:latin typeface="Times New Roman" pitchFamily="18" charset="0"/>
                <a:cs typeface="Times New Roman" pitchFamily="18" charset="0"/>
              </a:endParaRPr>
            </a:p>
          </p:txBody>
        </p:sp>
        <p:sp>
          <p:nvSpPr>
            <p:cNvPr id="28" name="Pentagon 27"/>
            <p:cNvSpPr/>
            <p:nvPr/>
          </p:nvSpPr>
          <p:spPr bwMode="auto">
            <a:xfrm>
              <a:off x="534987" y="1647866"/>
              <a:ext cx="3505200" cy="955191"/>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5600">
                <a:solidFill>
                  <a:prstClr val="white"/>
                </a:solidFill>
                <a:latin typeface="Times New Roman" pitchFamily="18" charset="0"/>
                <a:cs typeface="Times New Roman" pitchFamily="18" charset="0"/>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5600">
                  <a:latin typeface="Times New Roman" pitchFamily="18" charset="0"/>
                  <a:cs typeface="Times New Roman" pitchFamily="18" charset="0"/>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5600">
                  <a:latin typeface="Times New Roman" pitchFamily="18" charset="0"/>
                  <a:cs typeface="Times New Roman" pitchFamily="18" charset="0"/>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5600">
                  <a:latin typeface="Times New Roman" pitchFamily="18" charset="0"/>
                  <a:cs typeface="Times New Roman" pitchFamily="18" charset="0"/>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5600">
                  <a:latin typeface="Times New Roman" pitchFamily="18" charset="0"/>
                  <a:cs typeface="Times New Roman" pitchFamily="18" charset="0"/>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5600">
                  <a:latin typeface="Times New Roman" pitchFamily="18" charset="0"/>
                  <a:cs typeface="Times New Roman" pitchFamily="18" charset="0"/>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5600">
                  <a:latin typeface="Times New Roman" pitchFamily="18" charset="0"/>
                  <a:cs typeface="Times New Roman" pitchFamily="18" charset="0"/>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5600">
                  <a:latin typeface="Times New Roman" pitchFamily="18" charset="0"/>
                  <a:cs typeface="Times New Roman" pitchFamily="18" charset="0"/>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5600">
                <a:solidFill>
                  <a:schemeClr val="tx1"/>
                </a:solidFill>
                <a:latin typeface="Times New Roman" pitchFamily="18" charset="0"/>
                <a:cs typeface="Times New Roman" pitchFamily="18" charset="0"/>
              </a:endParaRPr>
            </a:p>
          </p:txBody>
        </p:sp>
        <p:sp>
          <p:nvSpPr>
            <p:cNvPr id="20532" name="TextBox 13"/>
            <p:cNvSpPr txBox="1">
              <a:spLocks noChangeArrowheads="1"/>
            </p:cNvSpPr>
            <p:nvPr/>
          </p:nvSpPr>
          <p:spPr bwMode="auto">
            <a:xfrm>
              <a:off x="1575011" y="1653195"/>
              <a:ext cx="2195267" cy="80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r>
                <a:rPr lang="en-US" sz="5600" dirty="0" err="1">
                  <a:solidFill>
                    <a:schemeClr val="bg1"/>
                  </a:solidFill>
                  <a:latin typeface="Times New Roman" pitchFamily="18" charset="0"/>
                  <a:cs typeface="Times New Roman" pitchFamily="18" charset="0"/>
                </a:rPr>
                <a:t>Câu</a:t>
              </a:r>
              <a:r>
                <a:rPr lang="en-US" sz="5600" dirty="0">
                  <a:solidFill>
                    <a:schemeClr val="bg1"/>
                  </a:solidFill>
                  <a:latin typeface="Times New Roman" pitchFamily="18" charset="0"/>
                  <a:cs typeface="Times New Roman" pitchFamily="18" charset="0"/>
                </a:rPr>
                <a:t> 42</a:t>
              </a:r>
            </a:p>
          </p:txBody>
        </p:sp>
      </p:grpSp>
      <p:grpSp>
        <p:nvGrpSpPr>
          <p:cNvPr id="34880" name="Group 64"/>
          <p:cNvGrpSpPr>
            <a:grpSpLocks/>
          </p:cNvGrpSpPr>
          <p:nvPr/>
        </p:nvGrpSpPr>
        <p:grpSpPr bwMode="auto">
          <a:xfrm>
            <a:off x="-2006" y="1633544"/>
            <a:ext cx="23626862" cy="1285876"/>
            <a:chOff x="276" y="2166"/>
            <a:chExt cx="14885" cy="810"/>
          </a:xfrm>
        </p:grpSpPr>
        <p:grpSp>
          <p:nvGrpSpPr>
            <p:cNvPr id="20497" name="Group 25"/>
            <p:cNvGrpSpPr>
              <a:grpSpLocks/>
            </p:cNvGrpSpPr>
            <p:nvPr/>
          </p:nvGrpSpPr>
          <p:grpSpPr bwMode="auto">
            <a:xfrm>
              <a:off x="276" y="2166"/>
              <a:ext cx="14885" cy="810"/>
              <a:chOff x="276" y="2097"/>
              <a:chExt cx="14885" cy="810"/>
            </a:xfrm>
          </p:grpSpPr>
          <p:sp>
            <p:nvSpPr>
              <p:cNvPr id="51" name="Rectangle 50"/>
              <p:cNvSpPr/>
              <p:nvPr/>
            </p:nvSpPr>
            <p:spPr>
              <a:xfrm>
                <a:off x="4458"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5600" b="1">
                  <a:latin typeface="Tahoma" pitchFamily="34" charset="0"/>
                  <a:ea typeface="Tahoma" pitchFamily="34" charset="0"/>
                  <a:cs typeface="Tahoma" pitchFamily="34" charset="0"/>
                </a:endParaRPr>
              </a:p>
            </p:txBody>
          </p:sp>
          <p:sp>
            <p:nvSpPr>
              <p:cNvPr id="52" name="Oval 51"/>
              <p:cNvSpPr/>
              <p:nvPr/>
            </p:nvSpPr>
            <p:spPr>
              <a:xfrm>
                <a:off x="4092"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5600" b="1" dirty="0">
                    <a:latin typeface="Tahoma" pitchFamily="34" charset="0"/>
                    <a:ea typeface="Tahoma" pitchFamily="34" charset="0"/>
                    <a:cs typeface="Tahoma" pitchFamily="34" charset="0"/>
                  </a:rPr>
                  <a:t>B</a:t>
                </a:r>
                <a:endParaRPr lang="en-US" sz="5600" dirty="0"/>
              </a:p>
            </p:txBody>
          </p:sp>
          <p:sp>
            <p:nvSpPr>
              <p:cNvPr id="54" name="Rectangle 53"/>
              <p:cNvSpPr/>
              <p:nvPr/>
            </p:nvSpPr>
            <p:spPr>
              <a:xfrm>
                <a:off x="670"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5600" b="1">
                  <a:latin typeface="Tahoma" pitchFamily="34" charset="0"/>
                  <a:ea typeface="Tahoma" pitchFamily="34" charset="0"/>
                  <a:cs typeface="Tahoma" pitchFamily="34" charset="0"/>
                </a:endParaRPr>
              </a:p>
            </p:txBody>
          </p:sp>
          <p:sp>
            <p:nvSpPr>
              <p:cNvPr id="55" name="Oval 54"/>
              <p:cNvSpPr/>
              <p:nvPr/>
            </p:nvSpPr>
            <p:spPr>
              <a:xfrm>
                <a:off x="304"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5600" b="1" dirty="0">
                    <a:latin typeface="Tahoma" pitchFamily="34" charset="0"/>
                    <a:ea typeface="Tahoma" pitchFamily="34" charset="0"/>
                    <a:cs typeface="Tahoma" pitchFamily="34" charset="0"/>
                  </a:rPr>
                  <a:t>A</a:t>
                </a:r>
                <a:endParaRPr lang="en-US" sz="5600" dirty="0"/>
              </a:p>
            </p:txBody>
          </p:sp>
          <p:sp>
            <p:nvSpPr>
              <p:cNvPr id="57" name="Rectangle 56"/>
              <p:cNvSpPr/>
              <p:nvPr/>
            </p:nvSpPr>
            <p:spPr>
              <a:xfrm>
                <a:off x="8246" y="2114"/>
                <a:ext cx="3111"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5600" b="1">
                  <a:latin typeface="Tahoma" pitchFamily="34" charset="0"/>
                  <a:ea typeface="Tahoma" pitchFamily="34" charset="0"/>
                  <a:cs typeface="Tahoma" pitchFamily="34" charset="0"/>
                </a:endParaRPr>
              </a:p>
            </p:txBody>
          </p:sp>
          <p:sp>
            <p:nvSpPr>
              <p:cNvPr id="58" name="Oval 57"/>
              <p:cNvSpPr/>
              <p:nvPr/>
            </p:nvSpPr>
            <p:spPr>
              <a:xfrm>
                <a:off x="7881" y="2188"/>
                <a:ext cx="685"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5600" b="1" dirty="0">
                    <a:latin typeface="Tahoma" pitchFamily="34" charset="0"/>
                    <a:ea typeface="Tahoma" pitchFamily="34" charset="0"/>
                    <a:cs typeface="Tahoma" pitchFamily="34" charset="0"/>
                  </a:rPr>
                  <a:t>C</a:t>
                </a:r>
                <a:endParaRPr lang="en-US" sz="5600" dirty="0"/>
              </a:p>
            </p:txBody>
          </p:sp>
          <p:sp>
            <p:nvSpPr>
              <p:cNvPr id="60" name="Rectangle 59"/>
              <p:cNvSpPr/>
              <p:nvPr/>
            </p:nvSpPr>
            <p:spPr>
              <a:xfrm>
                <a:off x="12035"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5600" b="1">
                  <a:latin typeface="Tahoma" pitchFamily="34" charset="0"/>
                  <a:ea typeface="Tahoma" pitchFamily="34" charset="0"/>
                  <a:cs typeface="Tahoma" pitchFamily="34" charset="0"/>
                </a:endParaRPr>
              </a:p>
            </p:txBody>
          </p:sp>
          <p:sp>
            <p:nvSpPr>
              <p:cNvPr id="61" name="Oval 60"/>
              <p:cNvSpPr/>
              <p:nvPr/>
            </p:nvSpPr>
            <p:spPr>
              <a:xfrm>
                <a:off x="11668" y="2188"/>
                <a:ext cx="687"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5600" b="1" dirty="0">
                    <a:latin typeface="Tahoma" pitchFamily="34" charset="0"/>
                    <a:ea typeface="Tahoma" pitchFamily="34" charset="0"/>
                    <a:cs typeface="Tahoma" pitchFamily="34" charset="0"/>
                  </a:rPr>
                  <a:t>D</a:t>
                </a:r>
                <a:endParaRPr lang="en-US" sz="5600" dirty="0"/>
              </a:p>
            </p:txBody>
          </p:sp>
        </p:grpSp>
        <p:graphicFrame>
          <p:nvGraphicFramePr>
            <p:cNvPr id="20498" name="Object 50"/>
            <p:cNvGraphicFramePr>
              <a:graphicFrameLocks noChangeAspect="1"/>
            </p:cNvGraphicFramePr>
            <p:nvPr/>
          </p:nvGraphicFramePr>
          <p:xfrm>
            <a:off x="1901" y="2330"/>
            <a:ext cx="736" cy="472"/>
          </p:xfrm>
          <a:graphic>
            <a:graphicData uri="http://schemas.openxmlformats.org/presentationml/2006/ole">
              <mc:AlternateContent xmlns:mc="http://schemas.openxmlformats.org/markup-compatibility/2006">
                <mc:Choice xmlns:v="urn:schemas-microsoft-com:vml" Requires="v">
                  <p:oleObj spid="_x0000_s11334" name="Equation" r:id="rId6" imgW="1168200" imgH="749160" progId="Equation.DSMT4">
                    <p:embed/>
                  </p:oleObj>
                </mc:Choice>
                <mc:Fallback>
                  <p:oleObj name="Equation" r:id="rId6" imgW="1168200" imgH="749160" progId="Equation.DSMT4">
                    <p:embed/>
                    <p:pic>
                      <p:nvPicPr>
                        <p:cNvPr id="20498" name="Object 50"/>
                        <p:cNvPicPr>
                          <a:picLocks noChangeAspect="1" noChangeArrowheads="1"/>
                        </p:cNvPicPr>
                        <p:nvPr/>
                      </p:nvPicPr>
                      <p:blipFill>
                        <a:blip r:embed="rId7"/>
                        <a:srcRect/>
                        <a:stretch>
                          <a:fillRect/>
                        </a:stretch>
                      </p:blipFill>
                      <p:spPr bwMode="auto">
                        <a:xfrm>
                          <a:off x="1901" y="2330"/>
                          <a:ext cx="736" cy="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99" name="Object 52"/>
            <p:cNvGraphicFramePr>
              <a:graphicFrameLocks noChangeAspect="1"/>
            </p:cNvGraphicFramePr>
            <p:nvPr/>
          </p:nvGraphicFramePr>
          <p:xfrm>
            <a:off x="5182" y="2336"/>
            <a:ext cx="1016" cy="472"/>
          </p:xfrm>
          <a:graphic>
            <a:graphicData uri="http://schemas.openxmlformats.org/presentationml/2006/ole">
              <mc:AlternateContent xmlns:mc="http://schemas.openxmlformats.org/markup-compatibility/2006">
                <mc:Choice xmlns:v="urn:schemas-microsoft-com:vml" Requires="v">
                  <p:oleObj spid="_x0000_s11335" name="Equation" r:id="rId8" imgW="1612800" imgH="749160" progId="Equation.DSMT4">
                    <p:embed/>
                  </p:oleObj>
                </mc:Choice>
                <mc:Fallback>
                  <p:oleObj name="Equation" r:id="rId8" imgW="1612800" imgH="749160" progId="Equation.DSMT4">
                    <p:embed/>
                    <p:pic>
                      <p:nvPicPr>
                        <p:cNvPr id="20499" name="Object 52"/>
                        <p:cNvPicPr>
                          <a:picLocks noChangeAspect="1" noChangeArrowheads="1"/>
                        </p:cNvPicPr>
                        <p:nvPr/>
                      </p:nvPicPr>
                      <p:blipFill>
                        <a:blip r:embed="rId9"/>
                        <a:srcRect/>
                        <a:stretch>
                          <a:fillRect/>
                        </a:stretch>
                      </p:blipFill>
                      <p:spPr bwMode="auto">
                        <a:xfrm>
                          <a:off x="5182" y="2336"/>
                          <a:ext cx="1016" cy="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00" name="Object 53"/>
            <p:cNvGraphicFramePr>
              <a:graphicFrameLocks noChangeAspect="1"/>
            </p:cNvGraphicFramePr>
            <p:nvPr/>
          </p:nvGraphicFramePr>
          <p:xfrm>
            <a:off x="9200" y="2336"/>
            <a:ext cx="1232" cy="472"/>
          </p:xfrm>
          <a:graphic>
            <a:graphicData uri="http://schemas.openxmlformats.org/presentationml/2006/ole">
              <mc:AlternateContent xmlns:mc="http://schemas.openxmlformats.org/markup-compatibility/2006">
                <mc:Choice xmlns:v="urn:schemas-microsoft-com:vml" Requires="v">
                  <p:oleObj spid="_x0000_s11336" name="Equation" r:id="rId10" imgW="1955520" imgH="749160" progId="Equation.DSMT4">
                    <p:embed/>
                  </p:oleObj>
                </mc:Choice>
                <mc:Fallback>
                  <p:oleObj name="Equation" r:id="rId10" imgW="1955520" imgH="749160" progId="Equation.DSMT4">
                    <p:embed/>
                    <p:pic>
                      <p:nvPicPr>
                        <p:cNvPr id="20500" name="Object 53"/>
                        <p:cNvPicPr>
                          <a:picLocks noChangeAspect="1" noChangeArrowheads="1"/>
                        </p:cNvPicPr>
                        <p:nvPr/>
                      </p:nvPicPr>
                      <p:blipFill>
                        <a:blip r:embed="rId11"/>
                        <a:srcRect/>
                        <a:stretch>
                          <a:fillRect/>
                        </a:stretch>
                      </p:blipFill>
                      <p:spPr bwMode="auto">
                        <a:xfrm>
                          <a:off x="9200" y="2336"/>
                          <a:ext cx="1232" cy="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01" name="Object 54"/>
            <p:cNvGraphicFramePr>
              <a:graphicFrameLocks noChangeAspect="1"/>
            </p:cNvGraphicFramePr>
            <p:nvPr/>
          </p:nvGraphicFramePr>
          <p:xfrm>
            <a:off x="13121" y="2336"/>
            <a:ext cx="976" cy="472"/>
          </p:xfrm>
          <a:graphic>
            <a:graphicData uri="http://schemas.openxmlformats.org/presentationml/2006/ole">
              <mc:AlternateContent xmlns:mc="http://schemas.openxmlformats.org/markup-compatibility/2006">
                <mc:Choice xmlns:v="urn:schemas-microsoft-com:vml" Requires="v">
                  <p:oleObj spid="_x0000_s11337" name="Equation" r:id="rId12" imgW="1549080" imgH="749160" progId="Equation.DSMT4">
                    <p:embed/>
                  </p:oleObj>
                </mc:Choice>
                <mc:Fallback>
                  <p:oleObj name="Equation" r:id="rId12" imgW="1549080" imgH="749160" progId="Equation.DSMT4">
                    <p:embed/>
                    <p:pic>
                      <p:nvPicPr>
                        <p:cNvPr id="20501" name="Object 54"/>
                        <p:cNvPicPr>
                          <a:picLocks noChangeAspect="1" noChangeArrowheads="1"/>
                        </p:cNvPicPr>
                        <p:nvPr/>
                      </p:nvPicPr>
                      <p:blipFill>
                        <a:blip r:embed="rId13"/>
                        <a:srcRect/>
                        <a:stretch>
                          <a:fillRect/>
                        </a:stretch>
                      </p:blipFill>
                      <p:spPr bwMode="auto">
                        <a:xfrm>
                          <a:off x="13121" y="2336"/>
                          <a:ext cx="976" cy="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7" name="Oval 66"/>
          <p:cNvSpPr/>
          <p:nvPr/>
        </p:nvSpPr>
        <p:spPr>
          <a:xfrm>
            <a:off x="78233" y="1803160"/>
            <a:ext cx="108853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fontAlgn="base">
              <a:spcBef>
                <a:spcPct val="0"/>
              </a:spcBef>
              <a:spcAft>
                <a:spcPct val="0"/>
              </a:spcAft>
              <a:defRPr sz="4300">
                <a:solidFill>
                  <a:schemeClr val="tx1"/>
                </a:solidFill>
                <a:latin typeface="Calibri" pitchFamily="34" charset="0"/>
              </a:defRPr>
            </a:lvl6pPr>
            <a:lvl7pPr marL="2971800" indent="-228600" defTabSz="2176463" fontAlgn="base">
              <a:spcBef>
                <a:spcPct val="0"/>
              </a:spcBef>
              <a:spcAft>
                <a:spcPct val="0"/>
              </a:spcAft>
              <a:defRPr sz="4300">
                <a:solidFill>
                  <a:schemeClr val="tx1"/>
                </a:solidFill>
                <a:latin typeface="Calibri" pitchFamily="34" charset="0"/>
              </a:defRPr>
            </a:lvl7pPr>
            <a:lvl8pPr marL="3429000" indent="-228600" defTabSz="2176463" fontAlgn="base">
              <a:spcBef>
                <a:spcPct val="0"/>
              </a:spcBef>
              <a:spcAft>
                <a:spcPct val="0"/>
              </a:spcAft>
              <a:defRPr sz="4300">
                <a:solidFill>
                  <a:schemeClr val="tx1"/>
                </a:solidFill>
                <a:latin typeface="Calibri" pitchFamily="34" charset="0"/>
              </a:defRPr>
            </a:lvl8pPr>
            <a:lvl9pPr marL="3886200" indent="-228600" defTabSz="2176463" fontAlgn="base">
              <a:spcBef>
                <a:spcPct val="0"/>
              </a:spcBef>
              <a:spcAft>
                <a:spcPct val="0"/>
              </a:spcAft>
              <a:defRPr sz="4300">
                <a:solidFill>
                  <a:schemeClr val="tx1"/>
                </a:solidFill>
                <a:latin typeface="Calibri" pitchFamily="34" charset="0"/>
              </a:defRPr>
            </a:lvl9pPr>
          </a:lstStyle>
          <a:p>
            <a:pPr algn="ctr" eaLnBrk="1" hangingPunct="1">
              <a:defRPr/>
            </a:pPr>
            <a:r>
              <a:rPr lang="en-US" sz="5600" b="1" dirty="0">
                <a:solidFill>
                  <a:srgbClr val="FFFFFF"/>
                </a:solidFill>
                <a:latin typeface="Times New Roman" pitchFamily="18" charset="0"/>
                <a:cs typeface="Times New Roman" pitchFamily="18" charset="0"/>
              </a:rPr>
              <a:t>A</a:t>
            </a:r>
            <a:endParaRPr lang="en-US" sz="5600" dirty="0">
              <a:solidFill>
                <a:srgbClr val="FFFFFF"/>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4805377" y="3319703"/>
                <a:ext cx="15119780" cy="954107"/>
              </a:xfrm>
              <a:prstGeom prst="rect">
                <a:avLst/>
              </a:prstGeom>
            </p:spPr>
            <p:txBody>
              <a:bodyPr wrap="none">
                <a:spAutoFit/>
              </a:bodyPr>
              <a:lstStyle/>
              <a:p>
                <a:pPr lvl="0"/>
                <a:r>
                  <a:rPr lang="en-US" sz="5600" b="1" dirty="0" err="1"/>
                  <a:t>Cách</a:t>
                </a:r>
                <a:r>
                  <a:rPr lang="en-US" sz="5600" b="1" dirty="0"/>
                  <a:t> 2: </a:t>
                </a:r>
                <a:r>
                  <a:rPr lang="vi-VN" sz="5600" dirty="0">
                    <a:solidFill>
                      <a:prstClr val="black"/>
                    </a:solidFill>
                    <a:latin typeface="Times New Roman" panose="02020603050405020304" pitchFamily="18" charset="0"/>
                    <a:ea typeface="Times New Roman" panose="02020603050405020304" pitchFamily="18" charset="0"/>
                  </a:rPr>
                  <a:t>Xét hàm số </a:t>
                </a:r>
                <a14:m>
                  <m:oMath xmlns:m="http://schemas.openxmlformats.org/officeDocument/2006/math">
                    <m:r>
                      <a:rPr lang="vi-VN" sz="5600" i="1">
                        <a:solidFill>
                          <a:prstClr val="black"/>
                        </a:solidFill>
                        <a:latin typeface="Cambria Math" panose="02040503050406030204" pitchFamily="18" charset="0"/>
                        <a:ea typeface="Times New Roman" panose="02020603050405020304" pitchFamily="18" charset="0"/>
                      </a:rPr>
                      <m:t>𝑦</m:t>
                    </m:r>
                    <m:r>
                      <a:rPr lang="vi-VN" sz="5600" i="1">
                        <a:solidFill>
                          <a:prstClr val="black"/>
                        </a:solidFill>
                        <a:latin typeface="Cambria Math" panose="02040503050406030204" pitchFamily="18" charset="0"/>
                        <a:ea typeface="Times New Roman" panose="02020603050405020304" pitchFamily="18" charset="0"/>
                      </a:rPr>
                      <m:t>=</m:t>
                    </m:r>
                    <m:r>
                      <a:rPr lang="vi-VN" sz="5600" i="1">
                        <a:solidFill>
                          <a:prstClr val="black"/>
                        </a:solidFill>
                        <a:latin typeface="Cambria Math" panose="02040503050406030204" pitchFamily="18" charset="0"/>
                        <a:ea typeface="Times New Roman" panose="02020603050405020304" pitchFamily="18" charset="0"/>
                      </a:rPr>
                      <m:t>𝑔</m:t>
                    </m:r>
                    <m:d>
                      <m:dPr>
                        <m:ctrlPr>
                          <a:rPr lang="en-US" sz="5600" i="1">
                            <a:solidFill>
                              <a:prstClr val="black"/>
                            </a:solidFill>
                            <a:latin typeface="Cambria Math" panose="02040503050406030204" pitchFamily="18" charset="0"/>
                            <a:ea typeface="Times New Roman" panose="02020603050405020304" pitchFamily="18" charset="0"/>
                          </a:rPr>
                        </m:ctrlPr>
                      </m:dPr>
                      <m:e>
                        <m:r>
                          <a:rPr lang="vi-VN" sz="5600" i="1">
                            <a:solidFill>
                              <a:prstClr val="black"/>
                            </a:solidFill>
                            <a:latin typeface="Cambria Math" panose="02040503050406030204" pitchFamily="18" charset="0"/>
                            <a:ea typeface="Times New Roman" panose="02020603050405020304" pitchFamily="18" charset="0"/>
                          </a:rPr>
                          <m:t>𝑥</m:t>
                        </m:r>
                      </m:e>
                    </m:d>
                    <m:r>
                      <a:rPr lang="vi-VN" sz="5600" i="1">
                        <a:solidFill>
                          <a:prstClr val="black"/>
                        </a:solidFill>
                        <a:latin typeface="Cambria Math" panose="02040503050406030204" pitchFamily="18" charset="0"/>
                        <a:ea typeface="Times New Roman" panose="02020603050405020304" pitchFamily="18" charset="0"/>
                      </a:rPr>
                      <m:t>=</m:t>
                    </m:r>
                    <m:r>
                      <a:rPr lang="vi-VN" sz="5600" i="1">
                        <a:solidFill>
                          <a:prstClr val="black"/>
                        </a:solidFill>
                        <a:latin typeface="Cambria Math" panose="02040503050406030204" pitchFamily="18" charset="0"/>
                        <a:ea typeface="Times New Roman" panose="02020603050405020304" pitchFamily="18" charset="0"/>
                      </a:rPr>
                      <m:t>𝑓</m:t>
                    </m:r>
                    <m:d>
                      <m:dPr>
                        <m:ctrlPr>
                          <a:rPr lang="en-US" sz="5600" i="1">
                            <a:solidFill>
                              <a:prstClr val="black"/>
                            </a:solidFill>
                            <a:latin typeface="Cambria Math" panose="02040503050406030204" pitchFamily="18" charset="0"/>
                            <a:ea typeface="Times New Roman" panose="02020603050405020304" pitchFamily="18" charset="0"/>
                          </a:rPr>
                        </m:ctrlPr>
                      </m:dPr>
                      <m:e>
                        <m:r>
                          <a:rPr lang="vi-VN" sz="5600" i="1">
                            <a:solidFill>
                              <a:prstClr val="black"/>
                            </a:solidFill>
                            <a:latin typeface="Cambria Math" panose="02040503050406030204" pitchFamily="18" charset="0"/>
                            <a:ea typeface="Times New Roman" panose="02020603050405020304" pitchFamily="18" charset="0"/>
                          </a:rPr>
                          <m:t>2</m:t>
                        </m:r>
                        <m:r>
                          <a:rPr lang="vi-VN" sz="5600" i="1">
                            <a:solidFill>
                              <a:prstClr val="black"/>
                            </a:solidFill>
                            <a:latin typeface="Cambria Math" panose="02040503050406030204" pitchFamily="18" charset="0"/>
                            <a:ea typeface="Times New Roman" panose="02020603050405020304" pitchFamily="18" charset="0"/>
                          </a:rPr>
                          <m:t>𝑥</m:t>
                        </m:r>
                        <m:r>
                          <a:rPr lang="vi-VN" sz="5600" i="1">
                            <a:solidFill>
                              <a:prstClr val="black"/>
                            </a:solidFill>
                            <a:latin typeface="Cambria Math" panose="02040503050406030204" pitchFamily="18" charset="0"/>
                            <a:ea typeface="Times New Roman" panose="02020603050405020304" pitchFamily="18" charset="0"/>
                          </a:rPr>
                          <m:t>−2</m:t>
                        </m:r>
                      </m:e>
                    </m:d>
                    <m:r>
                      <a:rPr lang="vi-VN" sz="5600" i="1">
                        <a:solidFill>
                          <a:prstClr val="black"/>
                        </a:solidFill>
                        <a:latin typeface="Cambria Math" panose="02040503050406030204" pitchFamily="18" charset="0"/>
                        <a:ea typeface="Times New Roman" panose="02020603050405020304" pitchFamily="18" charset="0"/>
                      </a:rPr>
                      <m:t>−2</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vi-VN" sz="5600" i="1">
                            <a:solidFill>
                              <a:prstClr val="black"/>
                            </a:solidFill>
                            <a:latin typeface="Cambria Math" panose="02040503050406030204" pitchFamily="18" charset="0"/>
                            <a:ea typeface="Times New Roman" panose="02020603050405020304" pitchFamily="18" charset="0"/>
                          </a:rPr>
                          <m:t>𝑒</m:t>
                        </m:r>
                      </m:e>
                      <m:sup>
                        <m:r>
                          <a:rPr lang="vi-VN" sz="5600" i="1">
                            <a:solidFill>
                              <a:prstClr val="black"/>
                            </a:solidFill>
                            <a:latin typeface="Cambria Math" panose="02040503050406030204" pitchFamily="18" charset="0"/>
                            <a:ea typeface="Times New Roman" panose="02020603050405020304" pitchFamily="18" charset="0"/>
                          </a:rPr>
                          <m:t>𝑥</m:t>
                        </m:r>
                      </m:sup>
                    </m:sSup>
                  </m:oMath>
                </a14:m>
                <a:r>
                  <a:rPr lang="en-US" sz="5600" dirty="0">
                    <a:solidFill>
                      <a:prstClr val="black"/>
                    </a:solidFill>
                    <a:latin typeface="Times New Roman" panose="02020603050405020304" pitchFamily="18" charset="0"/>
                    <a:ea typeface="Times New Roman" panose="02020603050405020304" pitchFamily="18"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4805377" y="3319703"/>
                <a:ext cx="15119780" cy="954107"/>
              </a:xfrm>
              <a:prstGeom prst="rect">
                <a:avLst/>
              </a:prstGeom>
              <a:blipFill>
                <a:blip r:embed="rId14"/>
                <a:stretch>
                  <a:fillRect l="-2217" t="-19872" r="-1249" b="-40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204757" y="4366143"/>
                <a:ext cx="10454400" cy="1003993"/>
              </a:xfrm>
              <a:prstGeom prst="rect">
                <a:avLst/>
              </a:prstGeom>
            </p:spPr>
            <p:txBody>
              <a:bodyPr wrap="none">
                <a:spAutoFit/>
              </a:bodyPr>
              <a:lstStyle/>
              <a:p>
                <a:pPr lvl="0">
                  <a:lnSpc>
                    <a:spcPct val="115000"/>
                  </a:lnSpc>
                </a:pPr>
                <a:r>
                  <a:rPr lang="fr-FR" sz="5600" dirty="0">
                    <a:solidFill>
                      <a:prstClr val="black"/>
                    </a:solidFill>
                    <a:latin typeface="Times New Roman" panose="02020603050405020304" pitchFamily="18" charset="0"/>
                    <a:ea typeface="Times New Roman" panose="02020603050405020304" pitchFamily="18" charset="0"/>
                  </a:rPr>
                  <a:t>Ta </a:t>
                </a:r>
                <a:r>
                  <a:rPr lang="fr-FR" sz="5600" dirty="0" err="1">
                    <a:solidFill>
                      <a:prstClr val="black"/>
                    </a:solidFill>
                    <a:latin typeface="Times New Roman" panose="02020603050405020304" pitchFamily="18" charset="0"/>
                    <a:ea typeface="Times New Roman" panose="02020603050405020304" pitchFamily="18" charset="0"/>
                  </a:rPr>
                  <a:t>có</a:t>
                </a:r>
                <a:r>
                  <a:rPr lang="fr-FR"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𝑔</m:t>
                        </m:r>
                      </m:e>
                      <m:sup>
                        <m:r>
                          <a:rPr lang="fr-FR" sz="5600" i="1">
                            <a:solidFill>
                              <a:prstClr val="black"/>
                            </a:solidFill>
                            <a:latin typeface="Cambria Math" panose="02040503050406030204" pitchFamily="18" charset="0"/>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e>
                    </m:d>
                    <m:r>
                      <a:rPr lang="fr-FR" sz="5600" i="1">
                        <a:solidFill>
                          <a:prstClr val="black"/>
                        </a:solidFill>
                        <a:latin typeface="Cambria Math" panose="02040503050406030204" pitchFamily="18" charset="0"/>
                        <a:ea typeface="Times New Roman" panose="02020603050405020304" pitchFamily="18" charset="0"/>
                      </a:rPr>
                      <m:t>=2</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𝑓</m:t>
                        </m:r>
                      </m:e>
                      <m:sup>
                        <m:r>
                          <a:rPr lang="fr-FR" sz="5600" i="1">
                            <a:solidFill>
                              <a:prstClr val="black"/>
                            </a:solidFill>
                            <a:latin typeface="Cambria Math" panose="02040503050406030204" pitchFamily="18" charset="0"/>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r>
                          <a:rPr lang="fr-FR" sz="5600" i="1">
                            <a:solidFill>
                              <a:prstClr val="black"/>
                            </a:solidFill>
                            <a:latin typeface="Cambria Math" panose="02040503050406030204" pitchFamily="18" charset="0"/>
                            <a:ea typeface="Times New Roman" panose="02020603050405020304" pitchFamily="18" charset="0"/>
                          </a:rPr>
                          <m:t>2</m:t>
                        </m:r>
                        <m:r>
                          <a:rPr lang="en-US" sz="5600" i="1">
                            <a:solidFill>
                              <a:prstClr val="black"/>
                            </a:solidFill>
                            <a:latin typeface="Cambria Math" panose="02040503050406030204" pitchFamily="18" charset="0"/>
                            <a:ea typeface="Times New Roman" panose="02020603050405020304" pitchFamily="18" charset="0"/>
                          </a:rPr>
                          <m:t>𝑥</m:t>
                        </m:r>
                        <m:r>
                          <a:rPr lang="fr-FR" sz="5600" i="1">
                            <a:solidFill>
                              <a:prstClr val="black"/>
                            </a:solidFill>
                            <a:latin typeface="Cambria Math" panose="02040503050406030204" pitchFamily="18" charset="0"/>
                            <a:ea typeface="Times New Roman" panose="02020603050405020304" pitchFamily="18" charset="0"/>
                          </a:rPr>
                          <m:t>−2</m:t>
                        </m:r>
                      </m:e>
                    </m:d>
                    <m:r>
                      <a:rPr lang="fr-FR" sz="5600" i="1">
                        <a:solidFill>
                          <a:prstClr val="black"/>
                        </a:solidFill>
                        <a:latin typeface="Cambria Math" panose="02040503050406030204" pitchFamily="18" charset="0"/>
                        <a:ea typeface="Times New Roman" panose="02020603050405020304" pitchFamily="18" charset="0"/>
                      </a:rPr>
                      <m:t>−2</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𝑒</m:t>
                        </m:r>
                      </m:e>
                      <m:sup>
                        <m:r>
                          <a:rPr lang="en-US" sz="5600" i="1">
                            <a:solidFill>
                              <a:prstClr val="black"/>
                            </a:solidFill>
                            <a:latin typeface="Cambria Math" panose="02040503050406030204" pitchFamily="18" charset="0"/>
                            <a:ea typeface="Times New Roman" panose="02020603050405020304" pitchFamily="18" charset="0"/>
                          </a:rPr>
                          <m:t>𝑥</m:t>
                        </m:r>
                      </m:sup>
                    </m:sSup>
                  </m:oMath>
                </a14:m>
                <a:endParaRPr lang="en-US" sz="5600" dirty="0">
                  <a:solidFill>
                    <a:prstClr val="black"/>
                  </a:solidFill>
                  <a:latin typeface="Times New Roman" pitchFamily="18" charset="0"/>
                  <a:cs typeface="Times New Roman"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204757" y="4366143"/>
                <a:ext cx="10454400" cy="1003993"/>
              </a:xfrm>
              <a:prstGeom prst="rect">
                <a:avLst/>
              </a:prstGeom>
              <a:blipFill>
                <a:blip r:embed="rId15"/>
                <a:stretch>
                  <a:fillRect l="-3265" t="-12121" b="-36970"/>
                </a:stretch>
              </a:blipFill>
            </p:spPr>
            <p:txBody>
              <a:bodyPr/>
              <a:lstStyle/>
              <a:p>
                <a:r>
                  <a:rPr lang="en-US">
                    <a:noFill/>
                  </a:rPr>
                  <a:t> </a:t>
                </a:r>
              </a:p>
            </p:txBody>
          </p:sp>
        </mc:Fallback>
      </mc:AlternateContent>
      <p:sp>
        <p:nvSpPr>
          <p:cNvPr id="50" name="Rectangle 49"/>
          <p:cNvSpPr/>
          <p:nvPr/>
        </p:nvSpPr>
        <p:spPr>
          <a:xfrm>
            <a:off x="242339" y="8294187"/>
            <a:ext cx="23382516" cy="954107"/>
          </a:xfrm>
          <a:prstGeom prst="rect">
            <a:avLst/>
          </a:prstGeom>
        </p:spPr>
        <p:txBody>
          <a:bodyPr wrap="square">
            <a:spAutoFit/>
          </a:bodyPr>
          <a:lstStyle/>
          <a:p>
            <a:r>
              <a:rPr lang="en-US" sz="5600" dirty="0" err="1">
                <a:solidFill>
                  <a:prstClr val="black"/>
                </a:solidFill>
                <a:latin typeface="Times New Roman" panose="02020603050405020304" pitchFamily="18" charset="0"/>
                <a:ea typeface="Times New Roman" panose="02020603050405020304" pitchFamily="18" charset="0"/>
              </a:rPr>
              <a:t>Suy</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ra</a:t>
            </a:r>
            <a:endParaRPr lang="en-US" sz="56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66198" y="5462339"/>
                <a:ext cx="18110855" cy="1003993"/>
              </a:xfrm>
              <a:prstGeom prst="rect">
                <a:avLst/>
              </a:prstGeom>
            </p:spPr>
            <p:txBody>
              <a:bodyPr wrap="none">
                <a:spAutoFit/>
              </a:bodyPr>
              <a:lstStyle/>
              <a:p>
                <a:pPr>
                  <a:lnSpc>
                    <a:spcPct val="115000"/>
                  </a:lnSpc>
                </a:pPr>
                <a:r>
                  <a:rPr lang="fr-FR" sz="5600" dirty="0">
                    <a:solidFill>
                      <a:prstClr val="black"/>
                    </a:solidFill>
                    <a:latin typeface="Times New Roman" panose="02020603050405020304" pitchFamily="18" charset="0"/>
                    <a:ea typeface="Times New Roman" panose="02020603050405020304" pitchFamily="18" charset="0"/>
                  </a:rPr>
                  <a:t>Ta </a:t>
                </a:r>
                <a:r>
                  <a:rPr lang="fr-FR" sz="5600" dirty="0" err="1">
                    <a:solidFill>
                      <a:prstClr val="black"/>
                    </a:solidFill>
                    <a:latin typeface="Times New Roman" panose="02020603050405020304" pitchFamily="18" charset="0"/>
                    <a:ea typeface="Times New Roman" panose="02020603050405020304" pitchFamily="18" charset="0"/>
                  </a:rPr>
                  <a:t>có</a:t>
                </a:r>
                <a:r>
                  <a:rPr lang="fr-FR" sz="5600" dirty="0">
                    <a:solidFill>
                      <a:prstClr val="black"/>
                    </a:solidFill>
                    <a:latin typeface="Times New Roman" panose="02020603050405020304" pitchFamily="18" charset="0"/>
                    <a:ea typeface="Times New Roman" panose="02020603050405020304" pitchFamily="18" charset="0"/>
                  </a:rPr>
                  <a:t> </a:t>
                </a:r>
                <a:r>
                  <a:rPr lang="fr-FR" sz="5600" dirty="0" err="1">
                    <a:solidFill>
                      <a:prstClr val="black"/>
                    </a:solidFill>
                    <a:latin typeface="Times New Roman" panose="02020603050405020304" pitchFamily="18" charset="0"/>
                    <a:ea typeface="Times New Roman" panose="02020603050405020304" pitchFamily="18" charset="0"/>
                  </a:rPr>
                  <a:t>bảng</a:t>
                </a:r>
                <a:r>
                  <a:rPr lang="fr-FR" sz="5600" dirty="0">
                    <a:solidFill>
                      <a:prstClr val="black"/>
                    </a:solidFill>
                    <a:latin typeface="Times New Roman" panose="02020603050405020304" pitchFamily="18" charset="0"/>
                    <a:ea typeface="Times New Roman" panose="02020603050405020304" pitchFamily="18" charset="0"/>
                  </a:rPr>
                  <a:t> </a:t>
                </a:r>
                <a:r>
                  <a:rPr lang="fr-FR" sz="5600" dirty="0" err="1">
                    <a:solidFill>
                      <a:prstClr val="black"/>
                    </a:solidFill>
                    <a:latin typeface="Times New Roman" panose="02020603050405020304" pitchFamily="18" charset="0"/>
                    <a:ea typeface="Times New Roman" panose="02020603050405020304" pitchFamily="18" charset="0"/>
                  </a:rPr>
                  <a:t>xét</a:t>
                </a:r>
                <a:r>
                  <a:rPr lang="fr-FR" sz="5600" dirty="0">
                    <a:solidFill>
                      <a:prstClr val="black"/>
                    </a:solidFill>
                    <a:latin typeface="Times New Roman" panose="02020603050405020304" pitchFamily="18" charset="0"/>
                    <a:ea typeface="Times New Roman" panose="02020603050405020304" pitchFamily="18" charset="0"/>
                  </a:rPr>
                  <a:t> </a:t>
                </a:r>
                <a:r>
                  <a:rPr lang="fr-FR" sz="5600" dirty="0" err="1">
                    <a:solidFill>
                      <a:prstClr val="black"/>
                    </a:solidFill>
                    <a:latin typeface="Times New Roman" panose="02020603050405020304" pitchFamily="18" charset="0"/>
                    <a:ea typeface="Times New Roman" panose="02020603050405020304" pitchFamily="18" charset="0"/>
                  </a:rPr>
                  <a:t>dấu</a:t>
                </a:r>
                <a:r>
                  <a:rPr lang="fr-FR" sz="5600" dirty="0">
                    <a:solidFill>
                      <a:prstClr val="black"/>
                    </a:solidFill>
                    <a:latin typeface="Times New Roman" panose="02020603050405020304" pitchFamily="18" charset="0"/>
                    <a:ea typeface="Times New Roman" panose="02020603050405020304" pitchFamily="18" charset="0"/>
                  </a:rPr>
                  <a:t> </a:t>
                </a:r>
                <a:r>
                  <a:rPr lang="fr-FR" sz="5600" dirty="0" err="1">
                    <a:solidFill>
                      <a:prstClr val="black"/>
                    </a:solidFill>
                    <a:latin typeface="Times New Roman" panose="02020603050405020304" pitchFamily="18" charset="0"/>
                    <a:ea typeface="Times New Roman" panose="02020603050405020304" pitchFamily="18" charset="0"/>
                  </a:rPr>
                  <a:t>của</a:t>
                </a:r>
                <a:r>
                  <a:rPr lang="fr-FR" sz="5600" dirty="0">
                    <a:solidFill>
                      <a:prstClr val="black"/>
                    </a:solidFill>
                    <a:latin typeface="Times New Roman" panose="02020603050405020304" pitchFamily="18" charset="0"/>
                    <a:ea typeface="Times New Roman" panose="02020603050405020304" pitchFamily="18" charset="0"/>
                  </a:rPr>
                  <a:t> </a:t>
                </a:r>
                <a:r>
                  <a:rPr lang="fr-FR" sz="5600" dirty="0" err="1">
                    <a:solidFill>
                      <a:prstClr val="black"/>
                    </a:solidFill>
                    <a:latin typeface="Times New Roman" panose="02020603050405020304" pitchFamily="18" charset="0"/>
                    <a:ea typeface="Times New Roman" panose="02020603050405020304" pitchFamily="18" charset="0"/>
                  </a:rPr>
                  <a:t>đạo</a:t>
                </a:r>
                <a:r>
                  <a:rPr lang="fr-FR" sz="5600" dirty="0">
                    <a:solidFill>
                      <a:prstClr val="black"/>
                    </a:solidFill>
                    <a:latin typeface="Times New Roman" panose="02020603050405020304" pitchFamily="18" charset="0"/>
                    <a:ea typeface="Times New Roman" panose="02020603050405020304" pitchFamily="18" charset="0"/>
                  </a:rPr>
                  <a:t> </a:t>
                </a:r>
                <a:r>
                  <a:rPr lang="fr-FR" sz="5600" dirty="0" err="1">
                    <a:solidFill>
                      <a:prstClr val="black"/>
                    </a:solidFill>
                    <a:latin typeface="Times New Roman" panose="02020603050405020304" pitchFamily="18" charset="0"/>
                    <a:ea typeface="Times New Roman" panose="02020603050405020304" pitchFamily="18" charset="0"/>
                  </a:rPr>
                  <a:t>hàm</a:t>
                </a:r>
                <a:r>
                  <a:rPr lang="fr-FR" sz="5600" dirty="0">
                    <a:solidFill>
                      <a:prstClr val="black"/>
                    </a:solidFill>
                    <a:latin typeface="Times New Roman" panose="02020603050405020304" pitchFamily="18" charset="0"/>
                    <a:ea typeface="Times New Roman" panose="02020603050405020304" pitchFamily="18" charset="0"/>
                  </a:rPr>
                  <a:t> </a:t>
                </a:r>
                <a:r>
                  <a:rPr lang="fr-FR" sz="5600" dirty="0" err="1">
                    <a:solidFill>
                      <a:prstClr val="black"/>
                    </a:solidFill>
                    <a:latin typeface="Times New Roman" panose="02020603050405020304" pitchFamily="18" charset="0"/>
                    <a:ea typeface="Times New Roman" panose="02020603050405020304" pitchFamily="18" charset="0"/>
                  </a:rPr>
                  <a:t>của</a:t>
                </a:r>
                <a:r>
                  <a:rPr lang="fr-FR" sz="5600" dirty="0">
                    <a:solidFill>
                      <a:prstClr val="black"/>
                    </a:solidFill>
                    <a:latin typeface="Times New Roman" panose="02020603050405020304" pitchFamily="18" charset="0"/>
                    <a:ea typeface="Times New Roman" panose="02020603050405020304" pitchFamily="18" charset="0"/>
                  </a:rPr>
                  <a:t> </a:t>
                </a:r>
                <a:r>
                  <a:rPr lang="fr-FR" sz="5600" dirty="0" err="1">
                    <a:solidFill>
                      <a:prstClr val="black"/>
                    </a:solidFill>
                    <a:latin typeface="Times New Roman" panose="02020603050405020304" pitchFamily="18" charset="0"/>
                    <a:ea typeface="Times New Roman" panose="02020603050405020304" pitchFamily="18" charset="0"/>
                  </a:rPr>
                  <a:t>hàm</a:t>
                </a:r>
                <a:r>
                  <a:rPr lang="fr-FR" sz="5600" dirty="0">
                    <a:solidFill>
                      <a:prstClr val="black"/>
                    </a:solidFill>
                    <a:latin typeface="Times New Roman" panose="02020603050405020304" pitchFamily="18" charset="0"/>
                    <a:ea typeface="Times New Roman" panose="02020603050405020304" pitchFamily="18" charset="0"/>
                  </a:rPr>
                  <a:t> </a:t>
                </a:r>
                <a:r>
                  <a:rPr lang="fr-FR" sz="5600" dirty="0" err="1">
                    <a:solidFill>
                      <a:prstClr val="black"/>
                    </a:solidFill>
                    <a:latin typeface="Times New Roman" panose="02020603050405020304" pitchFamily="18" charset="0"/>
                    <a:ea typeface="Times New Roman" panose="02020603050405020304" pitchFamily="18" charset="0"/>
                  </a:rPr>
                  <a:t>số</a:t>
                </a:r>
                <a:r>
                  <a:rPr lang="fr-FR"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𝑦</m:t>
                    </m:r>
                    <m:r>
                      <a:rPr lang="fr-FR"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𝑓</m:t>
                    </m:r>
                    <m:d>
                      <m:dPr>
                        <m:ctrlPr>
                          <a:rPr lang="en-US" sz="5600" i="1">
                            <a:solidFill>
                              <a:prstClr val="black"/>
                            </a:solidFill>
                            <a:latin typeface="Cambria Math" panose="02040503050406030204" pitchFamily="18" charset="0"/>
                            <a:ea typeface="Times New Roman" panose="02020603050405020304" pitchFamily="18" charset="0"/>
                          </a:rPr>
                        </m:ctrlPr>
                      </m:dPr>
                      <m:e>
                        <m:r>
                          <a:rPr lang="fr-FR" sz="5600" i="1">
                            <a:solidFill>
                              <a:prstClr val="black"/>
                            </a:solidFill>
                            <a:latin typeface="Cambria Math" panose="02040503050406030204" pitchFamily="18" charset="0"/>
                            <a:ea typeface="Times New Roman" panose="02020603050405020304" pitchFamily="18" charset="0"/>
                          </a:rPr>
                          <m:t>2</m:t>
                        </m:r>
                        <m:r>
                          <a:rPr lang="en-US" sz="5600" i="1">
                            <a:solidFill>
                              <a:prstClr val="black"/>
                            </a:solidFill>
                            <a:latin typeface="Cambria Math" panose="02040503050406030204" pitchFamily="18" charset="0"/>
                            <a:ea typeface="Times New Roman" panose="02020603050405020304" pitchFamily="18" charset="0"/>
                          </a:rPr>
                          <m:t>𝑥</m:t>
                        </m:r>
                        <m:r>
                          <a:rPr lang="fr-FR" sz="5600" i="1">
                            <a:solidFill>
                              <a:prstClr val="black"/>
                            </a:solidFill>
                            <a:latin typeface="Cambria Math" panose="02040503050406030204" pitchFamily="18" charset="0"/>
                            <a:ea typeface="Times New Roman" panose="02020603050405020304" pitchFamily="18" charset="0"/>
                          </a:rPr>
                          <m:t>−2</m:t>
                        </m:r>
                      </m:e>
                    </m:d>
                  </m:oMath>
                </a14:m>
                <a:r>
                  <a:rPr lang="fr-FR" sz="5600" dirty="0">
                    <a:solidFill>
                      <a:prstClr val="black"/>
                    </a:solidFill>
                    <a:latin typeface="Times New Roman" panose="02020603050405020304" pitchFamily="18" charset="0"/>
                    <a:ea typeface="Times New Roman" panose="02020603050405020304" pitchFamily="18" charset="0"/>
                  </a:rPr>
                  <a:t> là</a:t>
                </a:r>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66198" y="5462339"/>
                <a:ext cx="18110855" cy="1003993"/>
              </a:xfrm>
              <a:prstGeom prst="rect">
                <a:avLst/>
              </a:prstGeom>
              <a:blipFill>
                <a:blip r:embed="rId16"/>
                <a:stretch>
                  <a:fillRect l="-1885" t="-12121" r="-909" b="-36970"/>
                </a:stretch>
              </a:blipFill>
            </p:spPr>
            <p:txBody>
              <a:bodyPr/>
              <a:lstStyle/>
              <a:p>
                <a:r>
                  <a:rPr lang="en-US">
                    <a:noFill/>
                  </a:rPr>
                  <a:t> </a:t>
                </a:r>
              </a:p>
            </p:txBody>
          </p:sp>
        </mc:Fallback>
      </mc:AlternateContent>
      <p:pic>
        <p:nvPicPr>
          <p:cNvPr id="13314"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12369" y="6499863"/>
            <a:ext cx="16146156" cy="183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54171" y="8475889"/>
            <a:ext cx="15885332" cy="1739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3" name="Rectangle 52"/>
              <p:cNvSpPr/>
              <p:nvPr/>
            </p:nvSpPr>
            <p:spPr>
              <a:xfrm>
                <a:off x="152538" y="9967527"/>
                <a:ext cx="21710070" cy="3399392"/>
              </a:xfrm>
              <a:prstGeom prst="rect">
                <a:avLst/>
              </a:prstGeom>
            </p:spPr>
            <p:txBody>
              <a:bodyPr wrap="square">
                <a:spAutoFit/>
              </a:bodyPr>
              <a:lstStyle/>
              <a:p>
                <a:pPr algn="just">
                  <a:lnSpc>
                    <a:spcPct val="115000"/>
                  </a:lnSpc>
                </a:pPr>
                <a:r>
                  <a:rPr lang="en-US" sz="6400" dirty="0" err="1">
                    <a:solidFill>
                      <a:prstClr val="black"/>
                    </a:solidFill>
                    <a:latin typeface="Times New Roman" panose="02020603050405020304" pitchFamily="18" charset="0"/>
                    <a:ea typeface="Times New Roman" panose="02020603050405020304" pitchFamily="18" charset="0"/>
                  </a:rPr>
                  <a:t>Từ</a:t>
                </a:r>
                <a:r>
                  <a:rPr lang="en-US" sz="6400" dirty="0">
                    <a:solidFill>
                      <a:prstClr val="black"/>
                    </a:solidFill>
                    <a:latin typeface="Times New Roman" panose="02020603050405020304" pitchFamily="18" charset="0"/>
                    <a:ea typeface="Times New Roman" panose="02020603050405020304" pitchFamily="18" charset="0"/>
                  </a:rPr>
                  <a:t> </a:t>
                </a:r>
                <a:r>
                  <a:rPr lang="en-US" sz="6400" dirty="0" err="1">
                    <a:solidFill>
                      <a:prstClr val="black"/>
                    </a:solidFill>
                    <a:latin typeface="Times New Roman" panose="02020603050405020304" pitchFamily="18" charset="0"/>
                    <a:ea typeface="Times New Roman" panose="02020603050405020304" pitchFamily="18" charset="0"/>
                  </a:rPr>
                  <a:t>bảng</a:t>
                </a:r>
                <a:r>
                  <a:rPr lang="en-US" sz="6400" dirty="0">
                    <a:solidFill>
                      <a:prstClr val="black"/>
                    </a:solidFill>
                    <a:latin typeface="Times New Roman" panose="02020603050405020304" pitchFamily="18" charset="0"/>
                    <a:ea typeface="Times New Roman" panose="02020603050405020304" pitchFamily="18" charset="0"/>
                  </a:rPr>
                  <a:t> </a:t>
                </a:r>
                <a:r>
                  <a:rPr lang="en-US" sz="6400" dirty="0" err="1">
                    <a:solidFill>
                      <a:prstClr val="black"/>
                    </a:solidFill>
                    <a:latin typeface="Times New Roman" panose="02020603050405020304" pitchFamily="18" charset="0"/>
                    <a:ea typeface="Times New Roman" panose="02020603050405020304" pitchFamily="18" charset="0"/>
                  </a:rPr>
                  <a:t>trên</a:t>
                </a:r>
                <a:r>
                  <a:rPr lang="en-US" sz="6400" dirty="0">
                    <a:solidFill>
                      <a:prstClr val="black"/>
                    </a:solidFill>
                    <a:latin typeface="Times New Roman" panose="02020603050405020304" pitchFamily="18" charset="0"/>
                    <a:ea typeface="Times New Roman" panose="02020603050405020304" pitchFamily="18" charset="0"/>
                  </a:rPr>
                  <a:t> ta </a:t>
                </a:r>
                <a:r>
                  <a:rPr lang="en-US" sz="6400" dirty="0" err="1">
                    <a:solidFill>
                      <a:prstClr val="black"/>
                    </a:solidFill>
                    <a:latin typeface="Times New Roman" panose="02020603050405020304" pitchFamily="18" charset="0"/>
                    <a:ea typeface="Times New Roman" panose="02020603050405020304" pitchFamily="18" charset="0"/>
                  </a:rPr>
                  <a:t>nhận</a:t>
                </a:r>
                <a:r>
                  <a:rPr lang="en-US" sz="6400" dirty="0">
                    <a:solidFill>
                      <a:prstClr val="black"/>
                    </a:solidFill>
                    <a:latin typeface="Times New Roman" panose="02020603050405020304" pitchFamily="18" charset="0"/>
                    <a:ea typeface="Times New Roman" panose="02020603050405020304" pitchFamily="18" charset="0"/>
                  </a:rPr>
                  <a:t> </a:t>
                </a:r>
                <a:r>
                  <a:rPr lang="en-US" sz="6400" dirty="0" err="1">
                    <a:solidFill>
                      <a:prstClr val="black"/>
                    </a:solidFill>
                    <a:latin typeface="Times New Roman" panose="02020603050405020304" pitchFamily="18" charset="0"/>
                    <a:ea typeface="Times New Roman" panose="02020603050405020304" pitchFamily="18" charset="0"/>
                  </a:rPr>
                  <a:t>thấy</a:t>
                </a:r>
                <a:r>
                  <a:rPr lang="en-US" sz="6400" dirty="0">
                    <a:solidFill>
                      <a:prstClr val="black"/>
                    </a:solidFill>
                    <a:latin typeface="Times New Roman" panose="02020603050405020304" pitchFamily="18" charset="0"/>
                    <a:ea typeface="Times New Roman" panose="02020603050405020304" pitchFamily="18" charset="0"/>
                  </a:rPr>
                  <a:t> </a:t>
                </a:r>
                <a:r>
                  <a:rPr lang="en-US" sz="6400" dirty="0" err="1">
                    <a:solidFill>
                      <a:prstClr val="black"/>
                    </a:solidFill>
                    <a:latin typeface="Times New Roman" panose="02020603050405020304" pitchFamily="18" charset="0"/>
                    <a:ea typeface="Times New Roman" panose="02020603050405020304" pitchFamily="18" charset="0"/>
                  </a:rPr>
                  <a:t>khi</a:t>
                </a:r>
                <a:r>
                  <a:rPr lang="en-US" sz="64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6400" i="1">
                        <a:solidFill>
                          <a:prstClr val="black"/>
                        </a:solidFill>
                        <a:latin typeface="Cambria Math" panose="02040503050406030204" pitchFamily="18" charset="0"/>
                        <a:ea typeface="Times New Roman" panose="02020603050405020304" pitchFamily="18" charset="0"/>
                      </a:rPr>
                      <m:t>𝑥</m:t>
                    </m:r>
                    <m:r>
                      <a:rPr lang="en-US" sz="6400" i="1">
                        <a:solidFill>
                          <a:prstClr val="black"/>
                        </a:solidFill>
                        <a:latin typeface="Cambria Math" panose="02040503050406030204" pitchFamily="18" charset="0"/>
                        <a:ea typeface="Times New Roman" panose="02020603050405020304" pitchFamily="18" charset="0"/>
                      </a:rPr>
                      <m:t>∈</m:t>
                    </m:r>
                    <m:d>
                      <m:dPr>
                        <m:ctrlPr>
                          <a:rPr lang="en-US" sz="6400" i="1">
                            <a:solidFill>
                              <a:prstClr val="black"/>
                            </a:solidFill>
                            <a:latin typeface="Cambria Math" panose="02040503050406030204" pitchFamily="18" charset="0"/>
                            <a:ea typeface="Times New Roman" panose="02020603050405020304" pitchFamily="18" charset="0"/>
                          </a:rPr>
                        </m:ctrlPr>
                      </m:dPr>
                      <m:e>
                        <m:r>
                          <a:rPr lang="en-US" sz="6400" i="1">
                            <a:solidFill>
                              <a:prstClr val="black"/>
                            </a:solidFill>
                            <a:latin typeface="Cambria Math" panose="02040503050406030204" pitchFamily="18" charset="0"/>
                            <a:ea typeface="Times New Roman" panose="02020603050405020304" pitchFamily="18" charset="0"/>
                          </a:rPr>
                          <m:t>0;1</m:t>
                        </m:r>
                      </m:e>
                    </m:d>
                  </m:oMath>
                </a14:m>
                <a:r>
                  <a:rPr lang="en-US" sz="6400" dirty="0">
                    <a:solidFill>
                      <a:prstClr val="black"/>
                    </a:solidFill>
                    <a:latin typeface="Times New Roman" panose="02020603050405020304" pitchFamily="18" charset="0"/>
                    <a:ea typeface="Times New Roman" panose="02020603050405020304" pitchFamily="18" charset="0"/>
                  </a:rPr>
                  <a:t> </a:t>
                </a:r>
                <a:r>
                  <a:rPr lang="en-US" sz="6400" dirty="0" err="1">
                    <a:solidFill>
                      <a:prstClr val="black"/>
                    </a:solidFill>
                    <a:latin typeface="Times New Roman" panose="02020603050405020304" pitchFamily="18" charset="0"/>
                    <a:ea typeface="Times New Roman" panose="02020603050405020304" pitchFamily="18" charset="0"/>
                  </a:rPr>
                  <a:t>thì</a:t>
                </a:r>
                <a:r>
                  <a:rPr lang="en-US" sz="64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6400" i="1">
                            <a:solidFill>
                              <a:prstClr val="black"/>
                            </a:solidFill>
                            <a:latin typeface="Cambria Math" panose="02040503050406030204" pitchFamily="18" charset="0"/>
                            <a:ea typeface="Times New Roman" panose="02020603050405020304" pitchFamily="18" charset="0"/>
                          </a:rPr>
                        </m:ctrlPr>
                      </m:sSupPr>
                      <m:e>
                        <m:r>
                          <a:rPr lang="en-US" sz="6400" i="1">
                            <a:solidFill>
                              <a:prstClr val="black"/>
                            </a:solidFill>
                            <a:latin typeface="Cambria Math" panose="02040503050406030204" pitchFamily="18" charset="0"/>
                            <a:ea typeface="Times New Roman" panose="02020603050405020304" pitchFamily="18" charset="0"/>
                          </a:rPr>
                          <m:t>𝑓</m:t>
                        </m:r>
                      </m:e>
                      <m:sup>
                        <m:r>
                          <a:rPr lang="en-US" sz="6400" i="1">
                            <a:solidFill>
                              <a:prstClr val="black"/>
                            </a:solidFill>
                            <a:latin typeface="Cambria Math" panose="02040503050406030204" pitchFamily="18" charset="0"/>
                            <a:ea typeface="Times New Roman" panose="02020603050405020304" pitchFamily="18" charset="0"/>
                          </a:rPr>
                          <m:t>′</m:t>
                        </m:r>
                      </m:sup>
                    </m:sSup>
                    <m:d>
                      <m:dPr>
                        <m:ctrlPr>
                          <a:rPr lang="en-US" sz="6400" i="1">
                            <a:solidFill>
                              <a:prstClr val="black"/>
                            </a:solidFill>
                            <a:latin typeface="Cambria Math" panose="02040503050406030204" pitchFamily="18" charset="0"/>
                            <a:ea typeface="Times New Roman" panose="02020603050405020304" pitchFamily="18" charset="0"/>
                          </a:rPr>
                        </m:ctrlPr>
                      </m:dPr>
                      <m:e>
                        <m:r>
                          <a:rPr lang="en-US" sz="6400" i="1">
                            <a:solidFill>
                              <a:prstClr val="black"/>
                            </a:solidFill>
                            <a:latin typeface="Cambria Math" panose="02040503050406030204" pitchFamily="18" charset="0"/>
                            <a:ea typeface="Times New Roman" panose="02020603050405020304" pitchFamily="18" charset="0"/>
                          </a:rPr>
                          <m:t>2</m:t>
                        </m:r>
                        <m:r>
                          <a:rPr lang="en-US" sz="6400" i="1">
                            <a:solidFill>
                              <a:prstClr val="black"/>
                            </a:solidFill>
                            <a:latin typeface="Cambria Math" panose="02040503050406030204" pitchFamily="18" charset="0"/>
                            <a:ea typeface="Times New Roman" panose="02020603050405020304" pitchFamily="18" charset="0"/>
                          </a:rPr>
                          <m:t>𝑥</m:t>
                        </m:r>
                        <m:r>
                          <a:rPr lang="en-US" sz="6400" i="1">
                            <a:solidFill>
                              <a:prstClr val="black"/>
                            </a:solidFill>
                            <a:latin typeface="Cambria Math" panose="02040503050406030204" pitchFamily="18" charset="0"/>
                            <a:ea typeface="Times New Roman" panose="02020603050405020304" pitchFamily="18" charset="0"/>
                          </a:rPr>
                          <m:t>−2</m:t>
                        </m:r>
                      </m:e>
                    </m:d>
                    <m:r>
                      <a:rPr lang="en-US" sz="6400" i="1">
                        <a:solidFill>
                          <a:prstClr val="black"/>
                        </a:solidFill>
                        <a:latin typeface="Cambria Math" panose="02040503050406030204" pitchFamily="18" charset="0"/>
                        <a:ea typeface="Times New Roman" panose="02020603050405020304" pitchFamily="18" charset="0"/>
                      </a:rPr>
                      <m:t>&lt;0</m:t>
                    </m:r>
                  </m:oMath>
                </a14:m>
                <a:endParaRPr lang="en-US" sz="6400" dirty="0">
                  <a:solidFill>
                    <a:prstClr val="black"/>
                  </a:solidFill>
                  <a:latin typeface="Times New Roman" panose="02020603050405020304" pitchFamily="18" charset="0"/>
                  <a:ea typeface="Times New Roman" panose="02020603050405020304" pitchFamily="18" charset="0"/>
                </a:endParaRPr>
              </a:p>
              <a:p>
                <a:pPr algn="just">
                  <a:lnSpc>
                    <a:spcPct val="115000"/>
                  </a:lnSpc>
                </a:pPr>
                <a14:m>
                  <m:oMath xmlns:m="http://schemas.openxmlformats.org/officeDocument/2006/math">
                    <m:r>
                      <a:rPr lang="en-US" sz="64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6400" i="1">
                            <a:solidFill>
                              <a:prstClr val="black"/>
                            </a:solidFill>
                            <a:latin typeface="Cambria Math" panose="02040503050406030204" pitchFamily="18" charset="0"/>
                            <a:ea typeface="Times New Roman" panose="02020603050405020304" pitchFamily="18" charset="0"/>
                          </a:rPr>
                        </m:ctrlPr>
                      </m:sSupPr>
                      <m:e>
                        <m:r>
                          <a:rPr lang="en-US" sz="6400" i="1">
                            <a:solidFill>
                              <a:prstClr val="black"/>
                            </a:solidFill>
                            <a:latin typeface="Cambria Math" panose="02040503050406030204" pitchFamily="18" charset="0"/>
                            <a:ea typeface="Times New Roman" panose="02020603050405020304" pitchFamily="18" charset="0"/>
                          </a:rPr>
                          <m:t>𝑔</m:t>
                        </m:r>
                      </m:e>
                      <m:sup>
                        <m:r>
                          <a:rPr lang="en-US" sz="6400" i="1">
                            <a:solidFill>
                              <a:prstClr val="black"/>
                            </a:solidFill>
                            <a:latin typeface="Cambria Math" panose="02040503050406030204" pitchFamily="18" charset="0"/>
                            <a:ea typeface="Times New Roman" panose="02020603050405020304" pitchFamily="18" charset="0"/>
                          </a:rPr>
                          <m:t>′</m:t>
                        </m:r>
                      </m:sup>
                    </m:sSup>
                    <m:d>
                      <m:dPr>
                        <m:ctrlPr>
                          <a:rPr lang="en-US" sz="6400" i="1">
                            <a:solidFill>
                              <a:prstClr val="black"/>
                            </a:solidFill>
                            <a:latin typeface="Cambria Math" panose="02040503050406030204" pitchFamily="18" charset="0"/>
                            <a:ea typeface="Times New Roman" panose="02020603050405020304" pitchFamily="18" charset="0"/>
                          </a:rPr>
                        </m:ctrlPr>
                      </m:dPr>
                      <m:e>
                        <m:r>
                          <a:rPr lang="en-US" sz="6400" i="1">
                            <a:solidFill>
                              <a:prstClr val="black"/>
                            </a:solidFill>
                            <a:latin typeface="Cambria Math" panose="02040503050406030204" pitchFamily="18" charset="0"/>
                            <a:ea typeface="Times New Roman" panose="02020603050405020304" pitchFamily="18" charset="0"/>
                          </a:rPr>
                          <m:t>𝑥</m:t>
                        </m:r>
                      </m:e>
                    </m:d>
                    <m:r>
                      <a:rPr lang="en-US" sz="6400" i="1">
                        <a:solidFill>
                          <a:prstClr val="black"/>
                        </a:solidFill>
                        <a:latin typeface="Cambria Math" panose="02040503050406030204" pitchFamily="18" charset="0"/>
                        <a:ea typeface="Times New Roman" panose="02020603050405020304" pitchFamily="18" charset="0"/>
                      </a:rPr>
                      <m:t>=2</m:t>
                    </m:r>
                    <m:sSup>
                      <m:sSupPr>
                        <m:ctrlPr>
                          <a:rPr lang="en-US" sz="6400" i="1">
                            <a:solidFill>
                              <a:prstClr val="black"/>
                            </a:solidFill>
                            <a:latin typeface="Cambria Math" panose="02040503050406030204" pitchFamily="18" charset="0"/>
                            <a:ea typeface="Times New Roman" panose="02020603050405020304" pitchFamily="18" charset="0"/>
                          </a:rPr>
                        </m:ctrlPr>
                      </m:sSupPr>
                      <m:e>
                        <m:r>
                          <a:rPr lang="en-US" sz="6400" i="1">
                            <a:solidFill>
                              <a:prstClr val="black"/>
                            </a:solidFill>
                            <a:latin typeface="Cambria Math" panose="02040503050406030204" pitchFamily="18" charset="0"/>
                            <a:ea typeface="Times New Roman" panose="02020603050405020304" pitchFamily="18" charset="0"/>
                          </a:rPr>
                          <m:t>𝑓</m:t>
                        </m:r>
                      </m:e>
                      <m:sup>
                        <m:r>
                          <a:rPr lang="en-US" sz="6400" i="1">
                            <a:solidFill>
                              <a:prstClr val="black"/>
                            </a:solidFill>
                            <a:latin typeface="Cambria Math" panose="02040503050406030204" pitchFamily="18" charset="0"/>
                            <a:ea typeface="Times New Roman" panose="02020603050405020304" pitchFamily="18" charset="0"/>
                          </a:rPr>
                          <m:t>′</m:t>
                        </m:r>
                      </m:sup>
                    </m:sSup>
                    <m:d>
                      <m:dPr>
                        <m:ctrlPr>
                          <a:rPr lang="en-US" sz="6400" i="1">
                            <a:solidFill>
                              <a:prstClr val="black"/>
                            </a:solidFill>
                            <a:latin typeface="Cambria Math" panose="02040503050406030204" pitchFamily="18" charset="0"/>
                            <a:ea typeface="Times New Roman" panose="02020603050405020304" pitchFamily="18" charset="0"/>
                          </a:rPr>
                        </m:ctrlPr>
                      </m:dPr>
                      <m:e>
                        <m:r>
                          <a:rPr lang="en-US" sz="6400" i="1">
                            <a:solidFill>
                              <a:prstClr val="black"/>
                            </a:solidFill>
                            <a:latin typeface="Cambria Math" panose="02040503050406030204" pitchFamily="18" charset="0"/>
                            <a:ea typeface="Times New Roman" panose="02020603050405020304" pitchFamily="18" charset="0"/>
                          </a:rPr>
                          <m:t>2</m:t>
                        </m:r>
                        <m:r>
                          <a:rPr lang="en-US" sz="6400" i="1">
                            <a:solidFill>
                              <a:prstClr val="black"/>
                            </a:solidFill>
                            <a:latin typeface="Cambria Math" panose="02040503050406030204" pitchFamily="18" charset="0"/>
                            <a:ea typeface="Times New Roman" panose="02020603050405020304" pitchFamily="18" charset="0"/>
                          </a:rPr>
                          <m:t>𝑥</m:t>
                        </m:r>
                        <m:r>
                          <a:rPr lang="en-US" sz="6400" i="1">
                            <a:solidFill>
                              <a:prstClr val="black"/>
                            </a:solidFill>
                            <a:latin typeface="Cambria Math" panose="02040503050406030204" pitchFamily="18" charset="0"/>
                            <a:ea typeface="Times New Roman" panose="02020603050405020304" pitchFamily="18" charset="0"/>
                          </a:rPr>
                          <m:t>−2</m:t>
                        </m:r>
                      </m:e>
                    </m:d>
                    <m:r>
                      <a:rPr lang="en-US" sz="6400" i="1">
                        <a:solidFill>
                          <a:prstClr val="black"/>
                        </a:solidFill>
                        <a:latin typeface="Cambria Math" panose="02040503050406030204" pitchFamily="18" charset="0"/>
                        <a:ea typeface="Times New Roman" panose="02020603050405020304" pitchFamily="18" charset="0"/>
                      </a:rPr>
                      <m:t>−2</m:t>
                    </m:r>
                    <m:sSup>
                      <m:sSupPr>
                        <m:ctrlPr>
                          <a:rPr lang="en-US" sz="6400" i="1">
                            <a:solidFill>
                              <a:prstClr val="black"/>
                            </a:solidFill>
                            <a:latin typeface="Cambria Math" panose="02040503050406030204" pitchFamily="18" charset="0"/>
                            <a:ea typeface="Times New Roman" panose="02020603050405020304" pitchFamily="18" charset="0"/>
                          </a:rPr>
                        </m:ctrlPr>
                      </m:sSupPr>
                      <m:e>
                        <m:r>
                          <a:rPr lang="en-US" sz="6400" i="1">
                            <a:solidFill>
                              <a:prstClr val="black"/>
                            </a:solidFill>
                            <a:latin typeface="Cambria Math" panose="02040503050406030204" pitchFamily="18" charset="0"/>
                            <a:ea typeface="Times New Roman" panose="02020603050405020304" pitchFamily="18" charset="0"/>
                          </a:rPr>
                          <m:t>𝑒</m:t>
                        </m:r>
                      </m:e>
                      <m:sup>
                        <m:r>
                          <a:rPr lang="en-US" sz="6400" i="1">
                            <a:solidFill>
                              <a:prstClr val="black"/>
                            </a:solidFill>
                            <a:latin typeface="Cambria Math" panose="02040503050406030204" pitchFamily="18" charset="0"/>
                            <a:ea typeface="Times New Roman" panose="02020603050405020304" pitchFamily="18" charset="0"/>
                          </a:rPr>
                          <m:t>𝑥</m:t>
                        </m:r>
                      </m:sup>
                    </m:sSup>
                    <m:r>
                      <a:rPr lang="en-US" sz="6400" i="1">
                        <a:solidFill>
                          <a:prstClr val="black"/>
                        </a:solidFill>
                        <a:latin typeface="Cambria Math" panose="02040503050406030204" pitchFamily="18" charset="0"/>
                        <a:ea typeface="Times New Roman" panose="02020603050405020304" pitchFamily="18" charset="0"/>
                      </a:rPr>
                      <m:t>&lt;0.</m:t>
                    </m:r>
                  </m:oMath>
                </a14:m>
                <a:r>
                  <a:rPr lang="en-US" sz="6400" dirty="0">
                    <a:solidFill>
                      <a:prstClr val="black"/>
                    </a:solidFill>
                    <a:latin typeface="Times New Roman" panose="02020603050405020304" pitchFamily="18" charset="0"/>
                    <a:ea typeface="Times New Roman" panose="02020603050405020304" pitchFamily="18" charset="0"/>
                  </a:rPr>
                  <a:t>Do </a:t>
                </a:r>
                <a:r>
                  <a:rPr lang="en-US" sz="6400" dirty="0" err="1">
                    <a:solidFill>
                      <a:prstClr val="black"/>
                    </a:solidFill>
                    <a:latin typeface="Times New Roman" panose="02020603050405020304" pitchFamily="18" charset="0"/>
                    <a:ea typeface="Times New Roman" panose="02020603050405020304" pitchFamily="18" charset="0"/>
                  </a:rPr>
                  <a:t>đó</a:t>
                </a:r>
                <a:r>
                  <a:rPr lang="en-US" sz="6400" dirty="0">
                    <a:solidFill>
                      <a:prstClr val="black"/>
                    </a:solidFill>
                    <a:latin typeface="Times New Roman" panose="02020603050405020304" pitchFamily="18" charset="0"/>
                    <a:ea typeface="Times New Roman" panose="02020603050405020304" pitchFamily="18" charset="0"/>
                  </a:rPr>
                  <a:t> </a:t>
                </a:r>
                <a:r>
                  <a:rPr lang="en-US" sz="6400" dirty="0" err="1">
                    <a:solidFill>
                      <a:prstClr val="black"/>
                    </a:solidFill>
                    <a:latin typeface="Times New Roman" panose="02020603050405020304" pitchFamily="18" charset="0"/>
                    <a:ea typeface="Times New Roman" panose="02020603050405020304" pitchFamily="18" charset="0"/>
                  </a:rPr>
                  <a:t>hàm</a:t>
                </a:r>
                <a:r>
                  <a:rPr lang="en-US" sz="6400" dirty="0">
                    <a:solidFill>
                      <a:prstClr val="black"/>
                    </a:solidFill>
                    <a:latin typeface="Times New Roman" panose="02020603050405020304" pitchFamily="18" charset="0"/>
                    <a:ea typeface="Times New Roman" panose="02020603050405020304" pitchFamily="18" charset="0"/>
                  </a:rPr>
                  <a:t> </a:t>
                </a:r>
                <a:r>
                  <a:rPr lang="en-US" sz="6400" dirty="0" err="1">
                    <a:solidFill>
                      <a:prstClr val="black"/>
                    </a:solidFill>
                    <a:latin typeface="Times New Roman" panose="02020603050405020304" pitchFamily="18" charset="0"/>
                    <a:ea typeface="Times New Roman" panose="02020603050405020304" pitchFamily="18" charset="0"/>
                  </a:rPr>
                  <a:t>số</a:t>
                </a:r>
                <a:r>
                  <a:rPr lang="en-US" sz="6400" dirty="0">
                    <a:solidFill>
                      <a:prstClr val="black"/>
                    </a:solidFill>
                    <a:latin typeface="Times New Roman" panose="02020603050405020304" pitchFamily="18" charset="0"/>
                    <a:ea typeface="Times New Roman" panose="02020603050405020304" pitchFamily="18" charset="0"/>
                  </a:rPr>
                  <a:t> </a:t>
                </a:r>
                <a:endParaRPr lang="en-US" sz="6400" i="1" dirty="0">
                  <a:solidFill>
                    <a:prstClr val="black"/>
                  </a:solidFill>
                  <a:latin typeface="Cambria Math" panose="02040503050406030204" pitchFamily="18" charset="0"/>
                  <a:ea typeface="Times New Roman" panose="02020603050405020304" pitchFamily="18" charset="0"/>
                </a:endParaRPr>
              </a:p>
              <a:p>
                <a:pPr algn="just">
                  <a:lnSpc>
                    <a:spcPct val="115000"/>
                  </a:lnSpc>
                </a:pPr>
                <a14:m>
                  <m:oMath xmlns:m="http://schemas.openxmlformats.org/officeDocument/2006/math">
                    <m:r>
                      <a:rPr lang="en-US" sz="6400" i="1">
                        <a:solidFill>
                          <a:prstClr val="black"/>
                        </a:solidFill>
                        <a:latin typeface="Cambria Math" panose="02040503050406030204" pitchFamily="18" charset="0"/>
                        <a:ea typeface="Times New Roman" panose="02020603050405020304" pitchFamily="18" charset="0"/>
                      </a:rPr>
                      <m:t>𝑦</m:t>
                    </m:r>
                    <m:r>
                      <a:rPr lang="en-US" sz="6400" i="1">
                        <a:solidFill>
                          <a:prstClr val="black"/>
                        </a:solidFill>
                        <a:latin typeface="Cambria Math" panose="02040503050406030204" pitchFamily="18" charset="0"/>
                        <a:ea typeface="Times New Roman" panose="02020603050405020304" pitchFamily="18" charset="0"/>
                      </a:rPr>
                      <m:t>=</m:t>
                    </m:r>
                    <m:r>
                      <a:rPr lang="en-US" sz="6400" i="1">
                        <a:solidFill>
                          <a:prstClr val="black"/>
                        </a:solidFill>
                        <a:latin typeface="Cambria Math" panose="02040503050406030204" pitchFamily="18" charset="0"/>
                        <a:ea typeface="Times New Roman" panose="02020603050405020304" pitchFamily="18" charset="0"/>
                      </a:rPr>
                      <m:t>𝑓</m:t>
                    </m:r>
                    <m:d>
                      <m:dPr>
                        <m:ctrlPr>
                          <a:rPr lang="en-US" sz="6400" i="1">
                            <a:solidFill>
                              <a:prstClr val="black"/>
                            </a:solidFill>
                            <a:latin typeface="Cambria Math" panose="02040503050406030204" pitchFamily="18" charset="0"/>
                            <a:ea typeface="Times New Roman" panose="02020603050405020304" pitchFamily="18" charset="0"/>
                          </a:rPr>
                        </m:ctrlPr>
                      </m:dPr>
                      <m:e>
                        <m:r>
                          <a:rPr lang="en-US" sz="6400" i="1">
                            <a:solidFill>
                              <a:prstClr val="black"/>
                            </a:solidFill>
                            <a:latin typeface="Cambria Math" panose="02040503050406030204" pitchFamily="18" charset="0"/>
                            <a:ea typeface="Times New Roman" panose="02020603050405020304" pitchFamily="18" charset="0"/>
                          </a:rPr>
                          <m:t>2</m:t>
                        </m:r>
                        <m:r>
                          <a:rPr lang="en-US" sz="6400" i="1">
                            <a:solidFill>
                              <a:prstClr val="black"/>
                            </a:solidFill>
                            <a:latin typeface="Cambria Math" panose="02040503050406030204" pitchFamily="18" charset="0"/>
                            <a:ea typeface="Times New Roman" panose="02020603050405020304" pitchFamily="18" charset="0"/>
                          </a:rPr>
                          <m:t>𝑥</m:t>
                        </m:r>
                        <m:r>
                          <a:rPr lang="en-US" sz="6400" i="1">
                            <a:solidFill>
                              <a:prstClr val="black"/>
                            </a:solidFill>
                            <a:latin typeface="Cambria Math" panose="02040503050406030204" pitchFamily="18" charset="0"/>
                            <a:ea typeface="Times New Roman" panose="02020603050405020304" pitchFamily="18" charset="0"/>
                          </a:rPr>
                          <m:t>−2</m:t>
                        </m:r>
                      </m:e>
                    </m:d>
                    <m:r>
                      <a:rPr lang="en-US" sz="6400" i="1">
                        <a:solidFill>
                          <a:prstClr val="black"/>
                        </a:solidFill>
                        <a:latin typeface="Cambria Math" panose="02040503050406030204" pitchFamily="18" charset="0"/>
                        <a:ea typeface="Times New Roman" panose="02020603050405020304" pitchFamily="18" charset="0"/>
                      </a:rPr>
                      <m:t>−2</m:t>
                    </m:r>
                    <m:sSup>
                      <m:sSupPr>
                        <m:ctrlPr>
                          <a:rPr lang="en-US" sz="6400" i="1">
                            <a:solidFill>
                              <a:prstClr val="black"/>
                            </a:solidFill>
                            <a:latin typeface="Cambria Math" panose="02040503050406030204" pitchFamily="18" charset="0"/>
                            <a:ea typeface="Times New Roman" panose="02020603050405020304" pitchFamily="18" charset="0"/>
                          </a:rPr>
                        </m:ctrlPr>
                      </m:sSupPr>
                      <m:e>
                        <m:r>
                          <a:rPr lang="en-US" sz="6400" i="1">
                            <a:solidFill>
                              <a:prstClr val="black"/>
                            </a:solidFill>
                            <a:latin typeface="Cambria Math" panose="02040503050406030204" pitchFamily="18" charset="0"/>
                            <a:ea typeface="Times New Roman" panose="02020603050405020304" pitchFamily="18" charset="0"/>
                          </a:rPr>
                          <m:t>𝑒</m:t>
                        </m:r>
                      </m:e>
                      <m:sup>
                        <m:r>
                          <a:rPr lang="en-US" sz="6400" i="1">
                            <a:solidFill>
                              <a:prstClr val="black"/>
                            </a:solidFill>
                            <a:latin typeface="Cambria Math" panose="02040503050406030204" pitchFamily="18" charset="0"/>
                            <a:ea typeface="Times New Roman" panose="02020603050405020304" pitchFamily="18" charset="0"/>
                          </a:rPr>
                          <m:t>𝑥</m:t>
                        </m:r>
                      </m:sup>
                    </m:sSup>
                  </m:oMath>
                </a14:m>
                <a:r>
                  <a:rPr lang="en-US" sz="6400" dirty="0" err="1">
                    <a:solidFill>
                      <a:prstClr val="black"/>
                    </a:solidFill>
                    <a:latin typeface="Times New Roman" panose="02020603050405020304" pitchFamily="18" charset="0"/>
                    <a:ea typeface="Times New Roman" panose="02020603050405020304" pitchFamily="18" charset="0"/>
                  </a:rPr>
                  <a:t>nghịch</a:t>
                </a:r>
                <a:r>
                  <a:rPr lang="en-US" sz="6400" dirty="0">
                    <a:solidFill>
                      <a:prstClr val="black"/>
                    </a:solidFill>
                    <a:latin typeface="Times New Roman" panose="02020603050405020304" pitchFamily="18" charset="0"/>
                    <a:ea typeface="Times New Roman" panose="02020603050405020304" pitchFamily="18" charset="0"/>
                  </a:rPr>
                  <a:t> </a:t>
                </a:r>
                <a:r>
                  <a:rPr lang="en-US" sz="6400" dirty="0" err="1">
                    <a:solidFill>
                      <a:prstClr val="black"/>
                    </a:solidFill>
                    <a:latin typeface="Times New Roman" panose="02020603050405020304" pitchFamily="18" charset="0"/>
                    <a:ea typeface="Times New Roman" panose="02020603050405020304" pitchFamily="18" charset="0"/>
                  </a:rPr>
                  <a:t>biến</a:t>
                </a:r>
                <a:r>
                  <a:rPr lang="en-US" sz="6400" dirty="0">
                    <a:solidFill>
                      <a:prstClr val="black"/>
                    </a:solidFill>
                    <a:latin typeface="Times New Roman" panose="02020603050405020304" pitchFamily="18" charset="0"/>
                    <a:ea typeface="Times New Roman" panose="02020603050405020304" pitchFamily="18" charset="0"/>
                  </a:rPr>
                  <a:t> </a:t>
                </a:r>
                <a:r>
                  <a:rPr lang="en-US" sz="6400" dirty="0" err="1">
                    <a:solidFill>
                      <a:prstClr val="black"/>
                    </a:solidFill>
                    <a:latin typeface="Times New Roman" panose="02020603050405020304" pitchFamily="18" charset="0"/>
                    <a:ea typeface="Times New Roman" panose="02020603050405020304" pitchFamily="18" charset="0"/>
                  </a:rPr>
                  <a:t>trong</a:t>
                </a:r>
                <a:r>
                  <a:rPr lang="en-US" sz="6400" dirty="0">
                    <a:solidFill>
                      <a:prstClr val="black"/>
                    </a:solidFill>
                    <a:latin typeface="Times New Roman" panose="02020603050405020304" pitchFamily="18" charset="0"/>
                    <a:ea typeface="Times New Roman" panose="02020603050405020304" pitchFamily="18" charset="0"/>
                  </a:rPr>
                  <a:t> </a:t>
                </a:r>
                <a:r>
                  <a:rPr lang="en-US" sz="6400" dirty="0" err="1">
                    <a:solidFill>
                      <a:prstClr val="black"/>
                    </a:solidFill>
                    <a:latin typeface="Times New Roman" panose="02020603050405020304" pitchFamily="18" charset="0"/>
                    <a:ea typeface="Times New Roman" panose="02020603050405020304" pitchFamily="18" charset="0"/>
                  </a:rPr>
                  <a:t>khoảng</a:t>
                </a:r>
                <a:r>
                  <a:rPr lang="en-US" sz="64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6400" i="1">
                            <a:solidFill>
                              <a:prstClr val="black"/>
                            </a:solidFill>
                            <a:latin typeface="Cambria Math" panose="02040503050406030204" pitchFamily="18" charset="0"/>
                            <a:ea typeface="Times New Roman" panose="02020603050405020304" pitchFamily="18" charset="0"/>
                          </a:rPr>
                        </m:ctrlPr>
                      </m:dPr>
                      <m:e>
                        <m:r>
                          <a:rPr lang="en-US" sz="6400" i="1">
                            <a:solidFill>
                              <a:prstClr val="black"/>
                            </a:solidFill>
                            <a:latin typeface="Cambria Math" panose="02040503050406030204" pitchFamily="18" charset="0"/>
                            <a:ea typeface="Times New Roman" panose="02020603050405020304" pitchFamily="18" charset="0"/>
                          </a:rPr>
                          <m:t>0;1</m:t>
                        </m:r>
                      </m:e>
                    </m:d>
                  </m:oMath>
                </a14:m>
                <a:r>
                  <a:rPr lang="en-US" sz="64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53" name="Rectangle 52"/>
              <p:cNvSpPr>
                <a:spLocks noRot="1" noChangeAspect="1" noMove="1" noResize="1" noEditPoints="1" noAdjustHandles="1" noChangeArrowheads="1" noChangeShapeType="1" noTextEdit="1"/>
              </p:cNvSpPr>
              <p:nvPr/>
            </p:nvSpPr>
            <p:spPr>
              <a:xfrm>
                <a:off x="152538" y="9967527"/>
                <a:ext cx="21710070" cy="3399392"/>
              </a:xfrm>
              <a:prstGeom prst="rect">
                <a:avLst/>
              </a:prstGeom>
              <a:blipFill>
                <a:blip r:embed="rId19"/>
                <a:stretch>
                  <a:fillRect l="-1825" t="-4301" b="-12007"/>
                </a:stretch>
              </a:blipFill>
            </p:spPr>
            <p:txBody>
              <a:bodyPr/>
              <a:lstStyle/>
              <a:p>
                <a:r>
                  <a:rPr lang="en-US">
                    <a:noFill/>
                  </a:rPr>
                  <a:t> </a:t>
                </a:r>
              </a:p>
            </p:txBody>
          </p:sp>
        </mc:Fallback>
      </mc:AlternateContent>
    </p:spTree>
    <p:extLst>
      <p:ext uri="{BB962C8B-B14F-4D97-AF65-F5344CB8AC3E}">
        <p14:creationId xmlns:p14="http://schemas.microsoft.com/office/powerpoint/2010/main" val="3952296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10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50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500"/>
                                  </p:stCondLst>
                                  <p:childTnLst>
                                    <p:set>
                                      <p:cBhvr>
                                        <p:cTn id="26" dur="1" fill="hold">
                                          <p:stCondLst>
                                            <p:cond delay="0"/>
                                          </p:stCondLst>
                                        </p:cTn>
                                        <p:tgtEl>
                                          <p:spTgt spid="13314"/>
                                        </p:tgtEl>
                                        <p:attrNameLst>
                                          <p:attrName>style.visibility</p:attrName>
                                        </p:attrNameLst>
                                      </p:cBhvr>
                                      <p:to>
                                        <p:strVal val="visible"/>
                                      </p:to>
                                    </p:set>
                                    <p:animEffect transition="in" filter="wipe(left)">
                                      <p:cBhvr>
                                        <p:cTn id="27" dur="1000"/>
                                        <p:tgtEl>
                                          <p:spTgt spid="133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50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10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500"/>
                                  </p:stCondLst>
                                  <p:childTnLst>
                                    <p:set>
                                      <p:cBhvr>
                                        <p:cTn id="36" dur="1" fill="hold">
                                          <p:stCondLst>
                                            <p:cond delay="0"/>
                                          </p:stCondLst>
                                        </p:cTn>
                                        <p:tgtEl>
                                          <p:spTgt spid="13319"/>
                                        </p:tgtEl>
                                        <p:attrNameLst>
                                          <p:attrName>style.visibility</p:attrName>
                                        </p:attrNameLst>
                                      </p:cBhvr>
                                      <p:to>
                                        <p:strVal val="visible"/>
                                      </p:to>
                                    </p:set>
                                    <p:animEffect transition="in" filter="wipe(left)">
                                      <p:cBhvr>
                                        <p:cTn id="37" dur="1000"/>
                                        <p:tgtEl>
                                          <p:spTgt spid="133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50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10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500"/>
                                  </p:stCondLst>
                                  <p:childTnLst>
                                    <p:set>
                                      <p:cBhvr>
                                        <p:cTn id="46" dur="1" fill="hold">
                                          <p:stCondLst>
                                            <p:cond delay="0"/>
                                          </p:stCondLst>
                                        </p:cTn>
                                        <p:tgtEl>
                                          <p:spTgt spid="67"/>
                                        </p:tgtEl>
                                        <p:attrNameLst>
                                          <p:attrName>style.visibility</p:attrName>
                                        </p:attrNameLst>
                                      </p:cBhvr>
                                      <p:to>
                                        <p:strVal val="visible"/>
                                      </p:to>
                                    </p:set>
                                    <p:animEffect transition="in" filter="wipe(down)">
                                      <p:cBhvr>
                                        <p:cTn id="47"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0" grpId="0"/>
      <p:bldP spid="3"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330017" y="1529908"/>
            <a:ext cx="21727141" cy="11533932"/>
            <a:chOff x="1120323" y="10988402"/>
            <a:chExt cx="21729655" cy="5155080"/>
          </a:xfrm>
        </p:grpSpPr>
        <p:sp>
          <p:nvSpPr>
            <p:cNvPr id="27" name="Rounded Rectangle 26"/>
            <p:cNvSpPr/>
            <p:nvPr/>
          </p:nvSpPr>
          <p:spPr>
            <a:xfrm>
              <a:off x="1323892" y="11370896"/>
              <a:ext cx="21526086" cy="4772586"/>
            </a:xfrm>
            <a:prstGeom prst="roundRect">
              <a:avLst>
                <a:gd name="adj" fmla="val 4648"/>
              </a:avLst>
            </a:prstGeom>
            <a:solidFill>
              <a:srgbClr val="E2E2E2"/>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Times New Roman" pitchFamily="18" charset="0"/>
                <a:ea typeface="Tahoma" pitchFamily="34" charset="0"/>
                <a:cs typeface="Times New Roman" pitchFamily="18" charset="0"/>
              </a:endParaRPr>
            </a:p>
          </p:txBody>
        </p:sp>
        <p:grpSp>
          <p:nvGrpSpPr>
            <p:cNvPr id="28" name="Group 2"/>
            <p:cNvGrpSpPr/>
            <p:nvPr/>
          </p:nvGrpSpPr>
          <p:grpSpPr>
            <a:xfrm>
              <a:off x="1120323" y="10988402"/>
              <a:ext cx="3727654" cy="956588"/>
              <a:chOff x="1120323" y="10988402"/>
              <a:chExt cx="3727654" cy="956588"/>
            </a:xfrm>
          </p:grpSpPr>
          <p:sp>
            <p:nvSpPr>
              <p:cNvPr id="29" name="Right Triangle 28"/>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Times New Roman" pitchFamily="18" charset="0"/>
                  <a:cs typeface="Times New Roman" pitchFamily="18" charset="0"/>
                </a:endParaRPr>
              </a:p>
            </p:txBody>
          </p:sp>
          <p:sp>
            <p:nvSpPr>
              <p:cNvPr id="30" name="Freeform 20"/>
              <p:cNvSpPr>
                <a:spLocks/>
              </p:cNvSpPr>
              <p:nvPr/>
            </p:nvSpPr>
            <p:spPr bwMode="auto">
              <a:xfrm rot="5400000">
                <a:off x="2607591" y="9548236"/>
                <a:ext cx="780389" cy="3700383"/>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31" name="TextBox 30"/>
              <p:cNvSpPr txBox="1"/>
              <p:nvPr/>
            </p:nvSpPr>
            <p:spPr>
              <a:xfrm>
                <a:off x="1314449" y="10988402"/>
                <a:ext cx="2049196" cy="371413"/>
              </a:xfrm>
              <a:prstGeom prst="rect">
                <a:avLst/>
              </a:prstGeom>
              <a:noFill/>
            </p:spPr>
            <p:txBody>
              <a:bodyPr wrap="none" rtlCol="0">
                <a:spAutoFit/>
              </a:bodyPr>
              <a:lstStyle/>
              <a:p>
                <a:r>
                  <a:rPr lang="en-US" sz="4800" b="1" dirty="0" err="1">
                    <a:solidFill>
                      <a:schemeClr val="bg1"/>
                    </a:solidFill>
                    <a:latin typeface="Times New Roman" pitchFamily="18" charset="0"/>
                    <a:ea typeface="Tahoma" pitchFamily="34" charset="0"/>
                    <a:cs typeface="Times New Roman" pitchFamily="18" charset="0"/>
                  </a:rPr>
                  <a:t>Dạng</a:t>
                </a:r>
                <a:r>
                  <a:rPr lang="en-US" sz="4800" b="1" dirty="0">
                    <a:solidFill>
                      <a:schemeClr val="bg1"/>
                    </a:solidFill>
                    <a:latin typeface="Times New Roman" pitchFamily="18" charset="0"/>
                    <a:ea typeface="Tahoma" pitchFamily="34" charset="0"/>
                    <a:cs typeface="Times New Roman" pitchFamily="18" charset="0"/>
                  </a:rPr>
                  <a:t> 5</a:t>
                </a:r>
              </a:p>
            </p:txBody>
          </p:sp>
        </p:grpSp>
      </p:grpSp>
      <p:sp>
        <p:nvSpPr>
          <p:cNvPr id="15" name="Rectangle 4">
            <a:extLst>
              <a:ext uri="{FF2B5EF4-FFF2-40B4-BE49-F238E27FC236}">
                <a16:creationId xmlns:a16="http://schemas.microsoft.com/office/drawing/2014/main" id="{C747A885-F2D1-409F-9DDA-9CB0AA9B9FF6}"/>
              </a:ext>
            </a:extLst>
          </p:cNvPr>
          <p:cNvSpPr>
            <a:spLocks noChangeArrowheads="1"/>
          </p:cNvSpPr>
          <p:nvPr/>
        </p:nvSpPr>
        <p:spPr bwMode="auto">
          <a:xfrm>
            <a:off x="788992" y="467789"/>
            <a:ext cx="23367996" cy="923294"/>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82853" tIns="91427" rIns="182853" bIns="91427" numCol="1" anchor="ctr" anchorCtr="0" compatLnSpc="1">
            <a:prstTxWarp prst="textNoShape">
              <a:avLst/>
            </a:prstTxWarp>
            <a:spAutoFit/>
          </a:bodyPr>
          <a:lstStyle/>
          <a:p>
            <a:pPr algn="ctr" defTabSz="1828525" eaLnBrk="0" fontAlgn="base" hangingPunct="0">
              <a:spcBef>
                <a:spcPct val="0"/>
              </a:spcBef>
              <a:spcAft>
                <a:spcPct val="0"/>
              </a:spcAft>
            </a:pPr>
            <a:endParaRPr lang="en-US" altLang="en-US" sz="4800" b="1" dirty="0">
              <a:solidFill>
                <a:srgbClr val="0000CC"/>
              </a:solidFill>
              <a:latin typeface="Times New Roman" pitchFamily="18" charset="0"/>
              <a:cs typeface="Times New Roman" panose="02020603050405020304" pitchFamily="18" charset="0"/>
            </a:endParaRPr>
          </a:p>
        </p:txBody>
      </p:sp>
      <p:sp>
        <p:nvSpPr>
          <p:cNvPr id="16" name="TextBox 15"/>
          <p:cNvSpPr txBox="1"/>
          <p:nvPr/>
        </p:nvSpPr>
        <p:spPr>
          <a:xfrm>
            <a:off x="763588" y="457200"/>
            <a:ext cx="22100149" cy="830976"/>
          </a:xfrm>
          <a:prstGeom prst="rect">
            <a:avLst/>
          </a:prstGeom>
          <a:noFill/>
        </p:spPr>
        <p:txBody>
          <a:bodyPr wrap="square" lIns="91427" tIns="45712" rIns="91427" bIns="45712" rtlCol="0">
            <a:spAutoFit/>
          </a:bodyPr>
          <a:lstStyle/>
          <a:p>
            <a:pPr algn="ctr"/>
            <a:r>
              <a:rPr lang="en-US" sz="4800" b="1" dirty="0">
                <a:solidFill>
                  <a:srgbClr val="FF0000"/>
                </a:solidFill>
                <a:latin typeface="Times New Roman" pitchFamily="18" charset="0"/>
                <a:cs typeface="Times New Roman" panose="02020603050405020304" pitchFamily="18" charset="0"/>
              </a:rPr>
              <a:t>HÀM SỐ MŨ VÀ HÀM SỐ LOGARIT</a:t>
            </a:r>
            <a:endParaRPr lang="en-US" sz="4800" b="1" dirty="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8" name="Text Placeholder 2"/>
              <p:cNvSpPr txBox="1">
                <a:spLocks/>
              </p:cNvSpPr>
              <p:nvPr/>
            </p:nvSpPr>
            <p:spPr>
              <a:xfrm>
                <a:off x="1676619" y="3686473"/>
                <a:ext cx="21033938" cy="10330054"/>
              </a:xfrm>
              <a:prstGeom prst="rect">
                <a:avLst/>
              </a:prstGeom>
            </p:spPr>
            <p:txBody>
              <a:bodyPr lIns="182889" tIns="91445" rIns="182889" bIns="91445"/>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6000" b="1" dirty="0"/>
                  <a:t>Phương </a:t>
                </a:r>
                <a:r>
                  <a:rPr lang="en-US" sz="6000" b="1" dirty="0" err="1"/>
                  <a:t>pháp</a:t>
                </a:r>
                <a:r>
                  <a:rPr lang="en-US" sz="6000" b="1" dirty="0"/>
                  <a:t> </a:t>
                </a:r>
                <a:r>
                  <a:rPr lang="en-US" sz="6000" b="1" dirty="0" err="1"/>
                  <a:t>giải</a:t>
                </a:r>
                <a:r>
                  <a:rPr lang="en-US" sz="6000" b="1" dirty="0"/>
                  <a:t>:</a:t>
                </a:r>
                <a:endParaRPr lang="en-US" sz="6000" dirty="0"/>
              </a:p>
              <a:p>
                <a:r>
                  <a:rPr lang="en-US" sz="6000" dirty="0"/>
                  <a:t> </a:t>
                </a:r>
                <a:r>
                  <a:rPr lang="en-US" sz="6000" dirty="0" err="1"/>
                  <a:t>Đối</a:t>
                </a:r>
                <a:r>
                  <a:rPr lang="en-US" sz="6000" dirty="0"/>
                  <a:t> </a:t>
                </a:r>
                <a:r>
                  <a:rPr lang="en-US" sz="6000" dirty="0" err="1"/>
                  <a:t>với</a:t>
                </a:r>
                <a:r>
                  <a:rPr lang="en-US" sz="6000" dirty="0"/>
                  <a:t> </a:t>
                </a:r>
                <a:r>
                  <a:rPr lang="en-US" sz="6000" dirty="0" err="1"/>
                  <a:t>bài</a:t>
                </a:r>
                <a:r>
                  <a:rPr lang="en-US" sz="6000" dirty="0"/>
                  <a:t> </a:t>
                </a:r>
                <a:r>
                  <a:rPr lang="en-US" sz="6000" dirty="0" err="1"/>
                  <a:t>toán</a:t>
                </a:r>
                <a:r>
                  <a:rPr lang="en-US" sz="6000" dirty="0"/>
                  <a:t> </a:t>
                </a:r>
                <a:r>
                  <a:rPr lang="en-US" sz="6000" dirty="0" err="1"/>
                  <a:t>cực</a:t>
                </a:r>
                <a:r>
                  <a:rPr lang="en-US" sz="6000" dirty="0"/>
                  <a:t> </a:t>
                </a:r>
                <a:r>
                  <a:rPr lang="en-US" sz="6000" dirty="0" err="1"/>
                  <a:t>trị</a:t>
                </a:r>
                <a:r>
                  <a:rPr lang="en-US" sz="6000" dirty="0"/>
                  <a:t> </a:t>
                </a:r>
                <a:r>
                  <a:rPr lang="en-US" sz="6000" dirty="0" err="1"/>
                  <a:t>hàm</a:t>
                </a:r>
                <a:r>
                  <a:rPr lang="en-US" sz="6000" dirty="0"/>
                  <a:t> </a:t>
                </a:r>
                <a:r>
                  <a:rPr lang="en-US" sz="6000" dirty="0" err="1"/>
                  <a:t>một</a:t>
                </a:r>
                <a:r>
                  <a:rPr lang="en-US" sz="6000" dirty="0"/>
                  <a:t> </a:t>
                </a:r>
                <a:r>
                  <a:rPr lang="en-US" sz="6000" dirty="0" err="1"/>
                  <a:t>biến</a:t>
                </a:r>
                <a:endParaRPr lang="en-US" sz="6000" dirty="0"/>
              </a:p>
              <a:p>
                <a:r>
                  <a:rPr lang="en-US" sz="6000" b="1" dirty="0"/>
                  <a:t> </a:t>
                </a:r>
                <a:r>
                  <a:rPr lang="en-US" sz="6000" dirty="0" err="1"/>
                  <a:t>Tính</a:t>
                </a:r>
                <a:r>
                  <a:rPr lang="en-US" sz="6000" dirty="0"/>
                  <a:t> </a:t>
                </a:r>
                <a:r>
                  <a:rPr lang="en-US" sz="6000" dirty="0" err="1"/>
                  <a:t>đạo</a:t>
                </a:r>
                <a:r>
                  <a:rPr lang="en-US" sz="6000" dirty="0"/>
                  <a:t> </a:t>
                </a:r>
                <a:r>
                  <a:rPr lang="en-US" sz="6000" dirty="0" err="1"/>
                  <a:t>hàm</a:t>
                </a:r>
                <a:r>
                  <a:rPr lang="en-US" sz="6000" dirty="0"/>
                  <a:t> </a:t>
                </a:r>
                <a:r>
                  <a:rPr lang="en-US" sz="6000" dirty="0" err="1"/>
                  <a:t>của</a:t>
                </a:r>
                <a:r>
                  <a:rPr lang="en-US" sz="6000" dirty="0"/>
                  <a:t> </a:t>
                </a:r>
                <a:r>
                  <a:rPr lang="en-US" sz="6000" dirty="0" err="1"/>
                  <a:t>hàm</a:t>
                </a:r>
                <a:r>
                  <a:rPr lang="en-US" sz="6000" dirty="0"/>
                  <a:t> </a:t>
                </a:r>
                <a:r>
                  <a:rPr lang="en-US" sz="6000" dirty="0" err="1"/>
                  <a:t>số</a:t>
                </a:r>
                <a:endParaRPr lang="en-US" sz="6000" dirty="0"/>
              </a:p>
              <a:p>
                <a:r>
                  <a:rPr lang="en-US" sz="6000" b="1"/>
                  <a:t> </a:t>
                </a:r>
                <a:r>
                  <a:rPr lang="en-US" sz="6000"/>
                  <a:t>Tìm </a:t>
                </a:r>
                <a:r>
                  <a:rPr lang="en-US" sz="6000" dirty="0" err="1"/>
                  <a:t>các</a:t>
                </a:r>
                <a:r>
                  <a:rPr lang="en-US" sz="6000" dirty="0"/>
                  <a:t> </a:t>
                </a:r>
                <a:r>
                  <a:rPr lang="en-US" sz="6000" dirty="0" err="1"/>
                  <a:t>nghiệm</a:t>
                </a:r>
                <a:r>
                  <a:rPr lang="en-US" sz="6000" dirty="0"/>
                  <a:t> </a:t>
                </a:r>
                <a:r>
                  <a:rPr lang="en-US" sz="6000" dirty="0" err="1"/>
                  <a:t>của</a:t>
                </a:r>
                <a:r>
                  <a:rPr lang="en-US" sz="6000" dirty="0"/>
                  <a:t> </a:t>
                </a:r>
                <a:r>
                  <a:rPr lang="en-US" sz="6000" dirty="0" err="1"/>
                  <a:t>phương</a:t>
                </a:r>
                <a:r>
                  <a:rPr lang="en-US" sz="6000" dirty="0"/>
                  <a:t> </a:t>
                </a:r>
                <a:r>
                  <a:rPr lang="en-US" sz="6000" dirty="0" err="1"/>
                  <a:t>trình</a:t>
                </a:r>
                <a:r>
                  <a:rPr lang="en-US" sz="6000" dirty="0"/>
                  <a:t> </a:t>
                </a:r>
                <a14:m>
                  <m:oMath xmlns:m="http://schemas.openxmlformats.org/officeDocument/2006/math">
                    <m:sSup>
                      <m:sSupPr>
                        <m:ctrlPr>
                          <a:rPr lang="en-US" sz="6000" i="1">
                            <a:latin typeface="Cambria Math" panose="02040503050406030204" pitchFamily="18" charset="0"/>
                          </a:rPr>
                        </m:ctrlPr>
                      </m:sSupPr>
                      <m:e>
                        <m:r>
                          <a:rPr lang="en-US" sz="6000" i="1">
                            <a:latin typeface="Cambria Math"/>
                          </a:rPr>
                          <m:t>𝑦</m:t>
                        </m:r>
                      </m:e>
                      <m:sup>
                        <m:r>
                          <a:rPr lang="en-US" sz="6000" i="1">
                            <a:latin typeface="Cambria Math"/>
                          </a:rPr>
                          <m:t>′</m:t>
                        </m:r>
                      </m:sup>
                    </m:sSup>
                    <m:r>
                      <a:rPr lang="en-US" sz="6000" i="1">
                        <a:latin typeface="Cambria Math"/>
                      </a:rPr>
                      <m:t>=0.</m:t>
                    </m:r>
                  </m:oMath>
                </a14:m>
                <a:endParaRPr lang="en-US" sz="6000" dirty="0"/>
              </a:p>
              <a:p>
                <a:r>
                  <a:rPr lang="en-US" sz="6000" b="1" dirty="0"/>
                  <a:t> </a:t>
                </a:r>
                <a:r>
                  <a:rPr lang="en-US" sz="6000" dirty="0" err="1"/>
                  <a:t>Xét</a:t>
                </a:r>
                <a:r>
                  <a:rPr lang="en-US" sz="6000" dirty="0"/>
                  <a:t> </a:t>
                </a:r>
                <a:r>
                  <a:rPr lang="en-US" sz="6000" dirty="0" err="1"/>
                  <a:t>dấu</a:t>
                </a:r>
                <a:r>
                  <a:rPr lang="en-US" sz="6000" dirty="0"/>
                  <a:t> </a:t>
                </a:r>
                <a:r>
                  <a:rPr lang="en-US" sz="6000" dirty="0" err="1"/>
                  <a:t>đạo</a:t>
                </a:r>
                <a:r>
                  <a:rPr lang="en-US" sz="6000" dirty="0"/>
                  <a:t> </a:t>
                </a:r>
                <a:r>
                  <a:rPr lang="en-US" sz="6000" dirty="0" err="1"/>
                  <a:t>hàm</a:t>
                </a:r>
                <a:endParaRPr lang="en-US" sz="6000" dirty="0"/>
              </a:p>
              <a:p>
                <a:r>
                  <a:rPr lang="en-US" sz="6000" b="1"/>
                  <a:t> </a:t>
                </a:r>
                <a:r>
                  <a:rPr lang="en-US" sz="6000"/>
                  <a:t>Suy </a:t>
                </a:r>
                <a:r>
                  <a:rPr lang="en-US" sz="6000" dirty="0" err="1"/>
                  <a:t>ra</a:t>
                </a:r>
                <a:r>
                  <a:rPr lang="en-US" sz="6000" dirty="0"/>
                  <a:t> </a:t>
                </a:r>
                <a:r>
                  <a:rPr lang="en-US" sz="6000" dirty="0" err="1"/>
                  <a:t>cực</a:t>
                </a:r>
                <a:r>
                  <a:rPr lang="en-US" sz="6000" dirty="0"/>
                  <a:t> </a:t>
                </a:r>
                <a:r>
                  <a:rPr lang="en-US" sz="6000" dirty="0" err="1"/>
                  <a:t>đại</a:t>
                </a:r>
                <a:r>
                  <a:rPr lang="en-US" sz="6000" dirty="0"/>
                  <a:t>, </a:t>
                </a:r>
                <a:r>
                  <a:rPr lang="en-US" sz="6000" dirty="0" err="1"/>
                  <a:t>cực</a:t>
                </a:r>
                <a:r>
                  <a:rPr lang="en-US" sz="6000" dirty="0"/>
                  <a:t> </a:t>
                </a:r>
                <a:r>
                  <a:rPr lang="en-US" sz="6000" dirty="0" err="1"/>
                  <a:t>tiểu</a:t>
                </a:r>
                <a:r>
                  <a:rPr lang="en-US" sz="6000" dirty="0"/>
                  <a:t> </a:t>
                </a:r>
                <a:r>
                  <a:rPr lang="en-US" sz="6000" dirty="0" err="1"/>
                  <a:t>của</a:t>
                </a:r>
                <a:r>
                  <a:rPr lang="en-US" sz="6000" dirty="0"/>
                  <a:t> </a:t>
                </a:r>
                <a:r>
                  <a:rPr lang="en-US" sz="6000" dirty="0" err="1"/>
                  <a:t>hàm</a:t>
                </a:r>
                <a:r>
                  <a:rPr lang="en-US" sz="6000" dirty="0"/>
                  <a:t> </a:t>
                </a:r>
                <a:r>
                  <a:rPr lang="en-US" sz="6000" dirty="0" err="1"/>
                  <a:t>số</a:t>
                </a:r>
                <a:endParaRPr lang="en-US" sz="6000" dirty="0"/>
              </a:p>
              <a:p>
                <a:pPr>
                  <a:buFont typeface="Wingdings" panose="05000000000000000000" pitchFamily="2" charset="2"/>
                  <a:buChar char="Ø"/>
                </a:pPr>
                <a:r>
                  <a:rPr lang="en-US" sz="6000" dirty="0"/>
                  <a:t> </a:t>
                </a:r>
                <a:r>
                  <a:rPr lang="en-US" sz="6000" dirty="0" err="1"/>
                  <a:t>Đối</a:t>
                </a:r>
                <a:r>
                  <a:rPr lang="en-US" sz="6000" dirty="0"/>
                  <a:t> </a:t>
                </a:r>
                <a:r>
                  <a:rPr lang="en-US" sz="6000" dirty="0" err="1"/>
                  <a:t>với</a:t>
                </a:r>
                <a:r>
                  <a:rPr lang="en-US" sz="6000" dirty="0"/>
                  <a:t> </a:t>
                </a:r>
                <a:r>
                  <a:rPr lang="en-US" sz="6000" dirty="0" err="1"/>
                  <a:t>bài</a:t>
                </a:r>
                <a:r>
                  <a:rPr lang="en-US" sz="6000" dirty="0"/>
                  <a:t> </a:t>
                </a:r>
                <a:r>
                  <a:rPr lang="en-US" sz="6000" dirty="0" err="1"/>
                  <a:t>toán</a:t>
                </a:r>
                <a:r>
                  <a:rPr lang="en-US" sz="6000" dirty="0"/>
                  <a:t> </a:t>
                </a:r>
                <a:r>
                  <a:rPr lang="en-US" sz="6000" dirty="0" err="1"/>
                  <a:t>nhiều</a:t>
                </a:r>
                <a:r>
                  <a:rPr lang="en-US" sz="6000" dirty="0"/>
                  <a:t> </a:t>
                </a:r>
                <a:r>
                  <a:rPr lang="en-US" sz="6000" dirty="0" err="1"/>
                  <a:t>biến</a:t>
                </a:r>
                <a:endParaRPr lang="en-US" sz="6000" dirty="0"/>
              </a:p>
              <a:p>
                <a:r>
                  <a:rPr lang="en-US" sz="6000"/>
                  <a:t> Tìm </a:t>
                </a:r>
                <a:r>
                  <a:rPr lang="en-US" sz="6000" dirty="0" err="1"/>
                  <a:t>cách</a:t>
                </a:r>
                <a:r>
                  <a:rPr lang="en-US" sz="6000" dirty="0"/>
                  <a:t> </a:t>
                </a:r>
                <a:r>
                  <a:rPr lang="en-US" sz="6000" dirty="0" err="1"/>
                  <a:t>biến</a:t>
                </a:r>
                <a:r>
                  <a:rPr lang="en-US" sz="6000" dirty="0"/>
                  <a:t> </a:t>
                </a:r>
                <a:r>
                  <a:rPr lang="en-US" sz="6000" dirty="0" err="1"/>
                  <a:t>đổi</a:t>
                </a:r>
                <a:r>
                  <a:rPr lang="en-US" sz="6000" dirty="0"/>
                  <a:t> </a:t>
                </a:r>
                <a:r>
                  <a:rPr lang="en-US" sz="6000" dirty="0" err="1"/>
                  <a:t>về</a:t>
                </a:r>
                <a:r>
                  <a:rPr lang="en-US" sz="6000" dirty="0"/>
                  <a:t> </a:t>
                </a:r>
                <a:r>
                  <a:rPr lang="en-US" sz="6000" dirty="0" err="1"/>
                  <a:t>biểu</a:t>
                </a:r>
                <a:r>
                  <a:rPr lang="en-US" sz="6000" dirty="0"/>
                  <a:t> </a:t>
                </a:r>
                <a:r>
                  <a:rPr lang="en-US" sz="6000" dirty="0" err="1"/>
                  <a:t>thức</a:t>
                </a:r>
                <a:r>
                  <a:rPr lang="en-US" sz="6000" dirty="0"/>
                  <a:t> </a:t>
                </a:r>
                <a:r>
                  <a:rPr lang="en-US" sz="6000" dirty="0" err="1"/>
                  <a:t>liên</a:t>
                </a:r>
                <a:r>
                  <a:rPr lang="en-US" sz="6000" dirty="0"/>
                  <a:t> </a:t>
                </a:r>
                <a:r>
                  <a:rPr lang="en-US" sz="6000" dirty="0" err="1"/>
                  <a:t>hệ</a:t>
                </a:r>
                <a:r>
                  <a:rPr lang="en-US" sz="6000" dirty="0"/>
                  <a:t> </a:t>
                </a:r>
                <a:r>
                  <a:rPr lang="en-US" sz="6000" dirty="0" err="1"/>
                  <a:t>giữa</a:t>
                </a:r>
                <a:r>
                  <a:rPr lang="en-US" sz="6000" dirty="0"/>
                  <a:t> </a:t>
                </a:r>
                <a:r>
                  <a:rPr lang="en-US" sz="6000" dirty="0" err="1"/>
                  <a:t>các</a:t>
                </a:r>
                <a:r>
                  <a:rPr lang="en-US" sz="6000" dirty="0"/>
                  <a:t> </a:t>
                </a:r>
                <a:r>
                  <a:rPr lang="en-US" sz="6000" dirty="0" err="1"/>
                  <a:t>biến</a:t>
                </a:r>
                <a:endParaRPr lang="en-US" sz="6000" dirty="0"/>
              </a:p>
              <a:p>
                <a:r>
                  <a:rPr lang="en-US" sz="6000" b="1" dirty="0"/>
                  <a:t> </a:t>
                </a:r>
                <a:r>
                  <a:rPr lang="en-US" sz="6000" dirty="0" err="1"/>
                  <a:t>Khéo</a:t>
                </a:r>
                <a:r>
                  <a:rPr lang="en-US" sz="6000" dirty="0"/>
                  <a:t> </a:t>
                </a:r>
                <a:r>
                  <a:rPr lang="en-US" sz="6000" dirty="0" err="1"/>
                  <a:t>léo</a:t>
                </a:r>
                <a:r>
                  <a:rPr lang="en-US" sz="6000" dirty="0"/>
                  <a:t> </a:t>
                </a:r>
                <a:r>
                  <a:rPr lang="en-US" sz="6000" dirty="0" err="1"/>
                  <a:t>xét</a:t>
                </a:r>
                <a:r>
                  <a:rPr lang="en-US" sz="6000" dirty="0"/>
                  <a:t> </a:t>
                </a:r>
                <a:r>
                  <a:rPr lang="en-US" sz="6000" dirty="0" err="1"/>
                  <a:t>hàm</a:t>
                </a:r>
                <a:r>
                  <a:rPr lang="en-US" sz="6000" dirty="0"/>
                  <a:t> </a:t>
                </a:r>
                <a:r>
                  <a:rPr lang="en-US" sz="6000" dirty="0" err="1"/>
                  <a:t>số</a:t>
                </a:r>
                <a:r>
                  <a:rPr lang="en-US" sz="6000" dirty="0"/>
                  <a:t> </a:t>
                </a:r>
                <a:r>
                  <a:rPr lang="en-US" sz="6000" dirty="0" err="1"/>
                  <a:t>để</a:t>
                </a:r>
                <a:r>
                  <a:rPr lang="en-US" sz="6000" dirty="0"/>
                  <a:t> </a:t>
                </a:r>
                <a:r>
                  <a:rPr lang="en-US" sz="6000" dirty="0" err="1"/>
                  <a:t>tìm</a:t>
                </a:r>
                <a:r>
                  <a:rPr lang="en-US" sz="6000" dirty="0"/>
                  <a:t> </a:t>
                </a:r>
                <a:r>
                  <a:rPr lang="en-US" sz="6000" dirty="0" err="1"/>
                  <a:t>giá</a:t>
                </a:r>
                <a:r>
                  <a:rPr lang="en-US" sz="6000" dirty="0"/>
                  <a:t> </a:t>
                </a:r>
                <a:r>
                  <a:rPr lang="en-US" sz="6000" dirty="0" err="1"/>
                  <a:t>trị</a:t>
                </a:r>
                <a:r>
                  <a:rPr lang="en-US" sz="6000" dirty="0"/>
                  <a:t> </a:t>
                </a:r>
                <a:r>
                  <a:rPr lang="en-US" sz="6000" dirty="0" err="1"/>
                  <a:t>lớn</a:t>
                </a:r>
                <a:r>
                  <a:rPr lang="en-US" sz="6000" dirty="0"/>
                  <a:t> </a:t>
                </a:r>
                <a:r>
                  <a:rPr lang="en-US" sz="6000" dirty="0" err="1"/>
                  <a:t>nhất</a:t>
                </a:r>
                <a:r>
                  <a:rPr lang="en-US" sz="6000" dirty="0"/>
                  <a:t>, </a:t>
                </a:r>
                <a:r>
                  <a:rPr lang="en-US" sz="6000" dirty="0" err="1"/>
                  <a:t>nhỏ</a:t>
                </a:r>
                <a:r>
                  <a:rPr lang="en-US" sz="6000" dirty="0"/>
                  <a:t> </a:t>
                </a:r>
                <a:r>
                  <a:rPr lang="en-US" sz="6000" dirty="0" err="1"/>
                  <a:t>nhất</a:t>
                </a:r>
                <a:r>
                  <a:rPr lang="en-US" sz="6000" dirty="0"/>
                  <a:t> </a:t>
                </a:r>
                <a:r>
                  <a:rPr lang="en-US" sz="6000" dirty="0" err="1"/>
                  <a:t>của</a:t>
                </a:r>
                <a:r>
                  <a:rPr lang="en-US" sz="6000" dirty="0"/>
                  <a:t> </a:t>
                </a:r>
                <a:r>
                  <a:rPr lang="en-US" sz="6000" dirty="0" err="1"/>
                  <a:t>biểu</a:t>
                </a:r>
                <a:r>
                  <a:rPr lang="en-US" sz="6000" dirty="0"/>
                  <a:t> </a:t>
                </a:r>
                <a:r>
                  <a:rPr lang="en-US" sz="6000" dirty="0" err="1"/>
                  <a:t>thức</a:t>
                </a:r>
                <a:endParaRPr lang="en-US" sz="6000" dirty="0"/>
              </a:p>
            </p:txBody>
          </p:sp>
        </mc:Choice>
        <mc:Fallback>
          <p:sp>
            <p:nvSpPr>
              <p:cNvPr id="18" name="Text Placeholder 2"/>
              <p:cNvSpPr txBox="1">
                <a:spLocks noRot="1" noChangeAspect="1" noMove="1" noResize="1" noEditPoints="1" noAdjustHandles="1" noChangeArrowheads="1" noChangeShapeType="1" noTextEdit="1"/>
              </p:cNvSpPr>
              <p:nvPr/>
            </p:nvSpPr>
            <p:spPr>
              <a:xfrm>
                <a:off x="1676619" y="3686473"/>
                <a:ext cx="21033938" cy="10330054"/>
              </a:xfrm>
              <a:prstGeom prst="rect">
                <a:avLst/>
              </a:prstGeom>
              <a:blipFill>
                <a:blip r:embed="rId2"/>
                <a:stretch>
                  <a:fillRect l="-1159" t="-2243"/>
                </a:stretch>
              </a:blipFill>
            </p:spPr>
            <p:txBody>
              <a:bodyPr/>
              <a:lstStyle/>
              <a:p>
                <a:r>
                  <a:rPr lang="en-US">
                    <a:noFill/>
                  </a:rPr>
                  <a:t> </a:t>
                </a:r>
              </a:p>
            </p:txBody>
          </p:sp>
        </mc:Fallback>
      </mc:AlternateContent>
      <p:sp>
        <p:nvSpPr>
          <p:cNvPr id="2" name="Rectangle 1"/>
          <p:cNvSpPr/>
          <p:nvPr/>
        </p:nvSpPr>
        <p:spPr>
          <a:xfrm>
            <a:off x="5295833" y="2447295"/>
            <a:ext cx="16450150" cy="923330"/>
          </a:xfrm>
          <a:prstGeom prst="rect">
            <a:avLst/>
          </a:prstGeom>
        </p:spPr>
        <p:txBody>
          <a:bodyPr wrap="square" lIns="182889" tIns="91445" rIns="182889" bIns="91445">
            <a:spAutoFit/>
          </a:bodyPr>
          <a:lstStyle/>
          <a:p>
            <a:r>
              <a:rPr lang="en-US" sz="4800" b="1" dirty="0">
                <a:solidFill>
                  <a:srgbClr val="FF0000"/>
                </a:solidFill>
                <a:latin typeface="Times New Roman" pitchFamily="18" charset="0"/>
                <a:cs typeface="Times New Roman" pitchFamily="18" charset="0"/>
              </a:rPr>
              <a:t>BÀI TOÁN </a:t>
            </a:r>
            <a:r>
              <a:rPr lang="en-US" sz="4800" b="1">
                <a:solidFill>
                  <a:srgbClr val="FF0000"/>
                </a:solidFill>
                <a:latin typeface="Times New Roman" pitchFamily="18" charset="0"/>
                <a:cs typeface="Times New Roman" pitchFamily="18" charset="0"/>
              </a:rPr>
              <a:t>LÃI SUẤT</a:t>
            </a:r>
            <a:r>
              <a:rPr lang="en-US" sz="4800" b="1" dirty="0">
                <a:solidFill>
                  <a:srgbClr val="FF0000"/>
                </a:solidFill>
                <a:latin typeface="Times New Roman" pitchFamily="18" charset="0"/>
                <a:cs typeface="Times New Roman" pitchFamily="18" charset="0"/>
              </a:rPr>
              <a:t>, BÀI TOÁN THỰC TẾ, LIÊN MÔN</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42172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left)">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wipe(left)">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wipe(left)">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
                                  </p:iterate>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wipe(left)">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wipe(left)">
                                      <p:cBhvr>
                                        <p:cTn id="37" dur="500"/>
                                        <p:tgtEl>
                                          <p:spTgt spid="1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lt">
                                    <p:tmPct val="10000"/>
                                  </p:iterate>
                                  <p:childTnLst>
                                    <p:set>
                                      <p:cBhvr>
                                        <p:cTn id="41" dur="1" fill="hold">
                                          <p:stCondLst>
                                            <p:cond delay="0"/>
                                          </p:stCondLst>
                                        </p:cTn>
                                        <p:tgtEl>
                                          <p:spTgt spid="18">
                                            <p:txEl>
                                              <p:pRg st="6" end="6"/>
                                            </p:txEl>
                                          </p:spTgt>
                                        </p:tgtEl>
                                        <p:attrNameLst>
                                          <p:attrName>style.visibility</p:attrName>
                                        </p:attrNameLst>
                                      </p:cBhvr>
                                      <p:to>
                                        <p:strVal val="visible"/>
                                      </p:to>
                                    </p:set>
                                    <p:animEffect transition="in" filter="wipe(left)">
                                      <p:cBhvr>
                                        <p:cTn id="42" dur="500"/>
                                        <p:tgtEl>
                                          <p:spTgt spid="1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lt">
                                    <p:tmPct val="10000"/>
                                  </p:iterate>
                                  <p:childTnLst>
                                    <p:set>
                                      <p:cBhvr>
                                        <p:cTn id="46" dur="1" fill="hold">
                                          <p:stCondLst>
                                            <p:cond delay="0"/>
                                          </p:stCondLst>
                                        </p:cTn>
                                        <p:tgtEl>
                                          <p:spTgt spid="18">
                                            <p:txEl>
                                              <p:pRg st="7" end="7"/>
                                            </p:txEl>
                                          </p:spTgt>
                                        </p:tgtEl>
                                        <p:attrNameLst>
                                          <p:attrName>style.visibility</p:attrName>
                                        </p:attrNameLst>
                                      </p:cBhvr>
                                      <p:to>
                                        <p:strVal val="visible"/>
                                      </p:to>
                                    </p:set>
                                    <p:animEffect transition="in" filter="wipe(left)">
                                      <p:cBhvr>
                                        <p:cTn id="47" dur="500"/>
                                        <p:tgtEl>
                                          <p:spTgt spid="1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lt">
                                    <p:tmPct val="10000"/>
                                  </p:iterate>
                                  <p:childTnLst>
                                    <p:set>
                                      <p:cBhvr>
                                        <p:cTn id="51" dur="1" fill="hold">
                                          <p:stCondLst>
                                            <p:cond delay="0"/>
                                          </p:stCondLst>
                                        </p:cTn>
                                        <p:tgtEl>
                                          <p:spTgt spid="18">
                                            <p:txEl>
                                              <p:pRg st="8" end="8"/>
                                            </p:txEl>
                                          </p:spTgt>
                                        </p:tgtEl>
                                        <p:attrNameLst>
                                          <p:attrName>style.visibility</p:attrName>
                                        </p:attrNameLst>
                                      </p:cBhvr>
                                      <p:to>
                                        <p:strVal val="visible"/>
                                      </p:to>
                                    </p:set>
                                    <p:animEffect transition="in" filter="wipe(left)">
                                      <p:cBhvr>
                                        <p:cTn id="52" dur="5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121789" y="3249362"/>
            <a:ext cx="24072892" cy="10205380"/>
            <a:chOff x="0" y="3264"/>
            <a:chExt cx="15166" cy="5221"/>
          </a:xfrm>
        </p:grpSpPr>
        <p:sp>
          <p:nvSpPr>
            <p:cNvPr id="5" name="Rounded Rectangle 4"/>
            <p:cNvSpPr/>
            <p:nvPr/>
          </p:nvSpPr>
          <p:spPr>
            <a:xfrm>
              <a:off x="253" y="3613"/>
              <a:ext cx="14913" cy="487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a:p>
          </p:txBody>
        </p:sp>
        <p:grpSp>
          <p:nvGrpSpPr>
            <p:cNvPr id="17464" name="Freeform 20"/>
            <p:cNvGrpSpPr>
              <a:grpSpLocks/>
            </p:cNvGrpSpPr>
            <p:nvPr/>
          </p:nvGrpSpPr>
          <p:grpSpPr bwMode="auto">
            <a:xfrm>
              <a:off x="375" y="3272"/>
              <a:ext cx="2650" cy="952"/>
              <a:chOff x="914400" y="5382768"/>
              <a:chExt cx="4206240" cy="969264"/>
            </a:xfrm>
          </p:grpSpPr>
          <p:pic>
            <p:nvPicPr>
              <p:cNvPr id="17470" name="Freeform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82768"/>
                <a:ext cx="4206240" cy="9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1" name="Text Box 8"/>
              <p:cNvSpPr txBox="1">
                <a:spLocks noChangeArrowheads="1"/>
              </p:cNvSpPr>
              <p:nvPr/>
            </p:nvSpPr>
            <p:spPr bwMode="auto">
              <a:xfrm rot="5400000">
                <a:off x="2581284" y="3809757"/>
                <a:ext cx="867585" cy="415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a:p>
            </p:txBody>
          </p:sp>
        </p:grpSp>
        <p:sp>
          <p:nvSpPr>
            <p:cNvPr id="17465" name="TextBox 7"/>
            <p:cNvSpPr txBox="1">
              <a:spLocks noChangeArrowheads="1"/>
            </p:cNvSpPr>
            <p:nvPr/>
          </p:nvSpPr>
          <p:spPr bwMode="auto">
            <a:xfrm>
              <a:off x="820" y="3408"/>
              <a:ext cx="169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r>
                <a:rPr lang="vi-VN" sz="6000" dirty="0">
                  <a:solidFill>
                    <a:srgbClr val="FF0000"/>
                  </a:solidFill>
                  <a:latin typeface="Tahoma" pitchFamily="34" charset="0"/>
                  <a:cs typeface="Tahoma" pitchFamily="34" charset="0"/>
                </a:rPr>
                <a:t>Lời Giải</a:t>
              </a:r>
              <a:endParaRPr lang="en-US" sz="6000" dirty="0">
                <a:solidFill>
                  <a:srgbClr val="FF0000"/>
                </a:solidFill>
                <a:latin typeface="Tahoma" pitchFamily="34" charset="0"/>
                <a:cs typeface="Tahoma" pitchFamily="34" charset="0"/>
              </a:endParaRPr>
            </a:p>
          </p:txBody>
        </p:sp>
        <p:grpSp>
          <p:nvGrpSpPr>
            <p:cNvPr id="17466" name="Round Diagonal Corner Rectangle 8"/>
            <p:cNvGrpSpPr>
              <a:grpSpLocks/>
            </p:cNvGrpSpPr>
            <p:nvPr/>
          </p:nvGrpSpPr>
          <p:grpSpPr bwMode="auto">
            <a:xfrm>
              <a:off x="41" y="3264"/>
              <a:ext cx="580" cy="1008"/>
              <a:chOff x="384048" y="5394960"/>
              <a:chExt cx="920496" cy="957072"/>
            </a:xfrm>
          </p:grpSpPr>
          <p:pic>
            <p:nvPicPr>
              <p:cNvPr id="17468" name="Round Diagonal Corner 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48" y="5394960"/>
                <a:ext cx="920496" cy="95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9" name="Text Box 12"/>
              <p:cNvSpPr txBox="1">
                <a:spLocks noChangeArrowheads="1"/>
              </p:cNvSpPr>
              <p:nvPr/>
            </p:nvSpPr>
            <p:spPr bwMode="auto">
              <a:xfrm rot="10800000">
                <a:off x="448913" y="5460251"/>
                <a:ext cx="784879" cy="81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6400">
                  <a:solidFill>
                    <a:srgbClr val="FFFFFF"/>
                  </a:solidFill>
                </a:endParaRPr>
              </a:p>
            </p:txBody>
          </p:sp>
        </p:grpSp>
        <p:sp>
          <p:nvSpPr>
            <p:cNvPr id="17467" name="Freeform 9"/>
            <p:cNvSpPr>
              <a:spLocks noEditPoints="1"/>
            </p:cNvSpPr>
            <p:nvPr/>
          </p:nvSpPr>
          <p:spPr bwMode="auto">
            <a:xfrm>
              <a:off x="0" y="3363"/>
              <a:ext cx="576" cy="802"/>
            </a:xfrm>
            <a:custGeom>
              <a:avLst/>
              <a:gdLst>
                <a:gd name="T0" fmla="*/ 1228732 w 145"/>
                <a:gd name="T1" fmla="*/ 1474076 h 197"/>
                <a:gd name="T2" fmla="*/ 655324 w 145"/>
                <a:gd name="T3" fmla="*/ 2763896 h 197"/>
                <a:gd name="T4" fmla="*/ 81916 w 145"/>
                <a:gd name="T5" fmla="*/ 1474076 h 197"/>
                <a:gd name="T6" fmla="*/ 655324 w 145"/>
                <a:gd name="T7" fmla="*/ 184262 h 197"/>
                <a:gd name="T8" fmla="*/ 1046699 w 145"/>
                <a:gd name="T9" fmla="*/ 532305 h 197"/>
                <a:gd name="T10" fmla="*/ 546103 w 145"/>
                <a:gd name="T11" fmla="*/ 1678812 h 197"/>
                <a:gd name="T12" fmla="*/ 273051 w 145"/>
                <a:gd name="T13" fmla="*/ 1228398 h 197"/>
                <a:gd name="T14" fmla="*/ 182033 w 145"/>
                <a:gd name="T15" fmla="*/ 1392185 h 197"/>
                <a:gd name="T16" fmla="*/ 555205 w 145"/>
                <a:gd name="T17" fmla="*/ 2579634 h 197"/>
                <a:gd name="T18" fmla="*/ 1119513 w 145"/>
                <a:gd name="T19" fmla="*/ 716567 h 197"/>
                <a:gd name="T20" fmla="*/ 1228732 w 145"/>
                <a:gd name="T21" fmla="*/ 1474076 h 197"/>
                <a:gd name="T22" fmla="*/ 1319750 w 145"/>
                <a:gd name="T23" fmla="*/ 245678 h 197"/>
                <a:gd name="T24" fmla="*/ 1228732 w 145"/>
                <a:gd name="T25" fmla="*/ 245678 h 197"/>
                <a:gd name="T26" fmla="*/ 1119513 w 145"/>
                <a:gd name="T27" fmla="*/ 429940 h 197"/>
                <a:gd name="T28" fmla="*/ 655324 w 145"/>
                <a:gd name="T29" fmla="*/ 0 h 197"/>
                <a:gd name="T30" fmla="*/ 0 w 145"/>
                <a:gd name="T31" fmla="*/ 1474076 h 197"/>
                <a:gd name="T32" fmla="*/ 273051 w 145"/>
                <a:gd name="T33" fmla="*/ 2682005 h 197"/>
                <a:gd name="T34" fmla="*/ 63713 w 145"/>
                <a:gd name="T35" fmla="*/ 3582828 h 197"/>
                <a:gd name="T36" fmla="*/ 118323 w 145"/>
                <a:gd name="T37" fmla="*/ 3951351 h 197"/>
                <a:gd name="T38" fmla="*/ 291255 w 145"/>
                <a:gd name="T39" fmla="*/ 3828506 h 197"/>
                <a:gd name="T40" fmla="*/ 464189 w 145"/>
                <a:gd name="T41" fmla="*/ 2886735 h 197"/>
                <a:gd name="T42" fmla="*/ 464189 w 145"/>
                <a:gd name="T43" fmla="*/ 2886735 h 197"/>
                <a:gd name="T44" fmla="*/ 655324 w 145"/>
                <a:gd name="T45" fmla="*/ 2968632 h 197"/>
                <a:gd name="T46" fmla="*/ 1319750 w 145"/>
                <a:gd name="T47" fmla="*/ 1474076 h 197"/>
                <a:gd name="T48" fmla="*/ 1174122 w 145"/>
                <a:gd name="T49" fmla="*/ 573253 h 197"/>
                <a:gd name="T50" fmla="*/ 1319750 w 145"/>
                <a:gd name="T51" fmla="*/ 245678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600"/>
            </a:p>
          </p:txBody>
        </p:sp>
      </p:grpSp>
      <p:grpSp>
        <p:nvGrpSpPr>
          <p:cNvPr id="17411" name="Rounded Rectangle 24"/>
          <p:cNvGrpSpPr>
            <a:grpSpLocks/>
          </p:cNvGrpSpPr>
          <p:nvPr/>
        </p:nvGrpSpPr>
        <p:grpSpPr bwMode="auto">
          <a:xfrm>
            <a:off x="219048" y="228601"/>
            <a:ext cx="23901462" cy="1809206"/>
            <a:chOff x="475488" y="280416"/>
            <a:chExt cx="23737824" cy="2203121"/>
          </a:xfrm>
        </p:grpSpPr>
        <p:pic>
          <p:nvPicPr>
            <p:cNvPr id="17459" name="Rounded Rectangle 2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488" y="280416"/>
              <a:ext cx="23737824" cy="22031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60" name="Text Box 16"/>
            <p:cNvSpPr txBox="1">
              <a:spLocks noChangeArrowheads="1"/>
            </p:cNvSpPr>
            <p:nvPr/>
          </p:nvSpPr>
          <p:spPr bwMode="auto">
            <a:xfrm>
              <a:off x="563102" y="368984"/>
              <a:ext cx="23503146" cy="16222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354513">
                <a:defRPr sz="4300">
                  <a:solidFill>
                    <a:schemeClr val="tx1"/>
                  </a:solidFill>
                  <a:latin typeface="Calibri" pitchFamily="34" charset="0"/>
                </a:defRPr>
              </a:lvl1pPr>
              <a:lvl2pPr marL="742950" indent="-285750" defTabSz="4354513">
                <a:defRPr sz="4300">
                  <a:solidFill>
                    <a:schemeClr val="tx1"/>
                  </a:solidFill>
                  <a:latin typeface="Calibri" pitchFamily="34" charset="0"/>
                </a:defRPr>
              </a:lvl2pPr>
              <a:lvl3pPr marL="1143000" indent="-228600" defTabSz="4354513">
                <a:defRPr sz="4300">
                  <a:solidFill>
                    <a:schemeClr val="tx1"/>
                  </a:solidFill>
                  <a:latin typeface="Calibri" pitchFamily="34" charset="0"/>
                </a:defRPr>
              </a:lvl3pPr>
              <a:lvl4pPr marL="1600200" indent="-228600" defTabSz="4354513">
                <a:defRPr sz="4300">
                  <a:solidFill>
                    <a:schemeClr val="tx1"/>
                  </a:solidFill>
                  <a:latin typeface="Calibri" pitchFamily="34" charset="0"/>
                </a:defRPr>
              </a:lvl4pPr>
              <a:lvl5pPr marL="2057400" indent="-228600" defTabSz="4354513">
                <a:defRPr sz="4300">
                  <a:solidFill>
                    <a:schemeClr val="tx1"/>
                  </a:solidFill>
                  <a:latin typeface="Calibri" pitchFamily="34" charset="0"/>
                </a:defRPr>
              </a:lvl5pPr>
              <a:lvl6pPr marL="2514600" indent="-228600" defTabSz="4354513" eaLnBrk="0" fontAlgn="base" hangingPunct="0">
                <a:spcBef>
                  <a:spcPct val="0"/>
                </a:spcBef>
                <a:spcAft>
                  <a:spcPct val="0"/>
                </a:spcAft>
                <a:defRPr sz="4300">
                  <a:solidFill>
                    <a:schemeClr val="tx1"/>
                  </a:solidFill>
                  <a:latin typeface="Calibri" pitchFamily="34" charset="0"/>
                </a:defRPr>
              </a:lvl6pPr>
              <a:lvl7pPr marL="2971800" indent="-228600" defTabSz="4354513" eaLnBrk="0" fontAlgn="base" hangingPunct="0">
                <a:spcBef>
                  <a:spcPct val="0"/>
                </a:spcBef>
                <a:spcAft>
                  <a:spcPct val="0"/>
                </a:spcAft>
                <a:defRPr sz="4300">
                  <a:solidFill>
                    <a:schemeClr val="tx1"/>
                  </a:solidFill>
                  <a:latin typeface="Calibri" pitchFamily="34" charset="0"/>
                </a:defRPr>
              </a:lvl7pPr>
              <a:lvl8pPr marL="3429000" indent="-228600" defTabSz="4354513" eaLnBrk="0" fontAlgn="base" hangingPunct="0">
                <a:spcBef>
                  <a:spcPct val="0"/>
                </a:spcBef>
                <a:spcAft>
                  <a:spcPct val="0"/>
                </a:spcAft>
                <a:defRPr sz="4300">
                  <a:solidFill>
                    <a:schemeClr val="tx1"/>
                  </a:solidFill>
                  <a:latin typeface="Calibri" pitchFamily="34" charset="0"/>
                </a:defRPr>
              </a:lvl8pPr>
              <a:lvl9pPr marL="3886200" indent="-228600" defTabSz="435451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dirty="0">
                <a:latin typeface="Times New Roman" pitchFamily="18" charset="0"/>
                <a:cs typeface="Times New Roman" pitchFamily="18" charset="0"/>
              </a:endParaRPr>
            </a:p>
          </p:txBody>
        </p:sp>
      </p:grpSp>
      <p:grpSp>
        <p:nvGrpSpPr>
          <p:cNvPr id="17412" name="Group 25"/>
          <p:cNvGrpSpPr>
            <a:grpSpLocks/>
          </p:cNvGrpSpPr>
          <p:nvPr/>
        </p:nvGrpSpPr>
        <p:grpSpPr bwMode="auto">
          <a:xfrm>
            <a:off x="238095" y="231776"/>
            <a:ext cx="3576172" cy="1401764"/>
            <a:chOff x="534987" y="1647866"/>
            <a:chExt cx="3505200" cy="1176337"/>
          </a:xfrm>
        </p:grpSpPr>
        <p:sp>
          <p:nvSpPr>
            <p:cNvPr id="27" name="Isosceles Triangle 44"/>
            <p:cNvSpPr/>
            <p:nvPr/>
          </p:nvSpPr>
          <p:spPr bwMode="auto">
            <a:xfrm rot="5400000" flipV="1">
              <a:off x="534544" y="2602838"/>
              <a:ext cx="226475" cy="216256"/>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sp>
          <p:nvSpPr>
            <p:cNvPr id="28" name="Pentagon 27"/>
            <p:cNvSpPr/>
            <p:nvPr/>
          </p:nvSpPr>
          <p:spPr bwMode="auto">
            <a:xfrm>
              <a:off x="534987" y="1647866"/>
              <a:ext cx="3505200" cy="955191"/>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17458" name="TextBox 13"/>
            <p:cNvSpPr txBox="1">
              <a:spLocks noChangeArrowheads="1"/>
            </p:cNvSpPr>
            <p:nvPr/>
          </p:nvSpPr>
          <p:spPr bwMode="auto">
            <a:xfrm>
              <a:off x="1417896" y="1653195"/>
              <a:ext cx="2509505" cy="8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43</a:t>
              </a:r>
            </a:p>
          </p:txBody>
        </p:sp>
      </p:grpSp>
      <p:grpSp>
        <p:nvGrpSpPr>
          <p:cNvPr id="31808" name="Group 64"/>
          <p:cNvGrpSpPr>
            <a:grpSpLocks/>
          </p:cNvGrpSpPr>
          <p:nvPr/>
        </p:nvGrpSpPr>
        <p:grpSpPr bwMode="auto">
          <a:xfrm>
            <a:off x="8164" y="2274069"/>
            <a:ext cx="23626862" cy="1218278"/>
            <a:chOff x="276" y="2166"/>
            <a:chExt cx="14885" cy="810"/>
          </a:xfrm>
        </p:grpSpPr>
        <p:grpSp>
          <p:nvGrpSpPr>
            <p:cNvPr id="17423" name="Group 25"/>
            <p:cNvGrpSpPr>
              <a:grpSpLocks/>
            </p:cNvGrpSpPr>
            <p:nvPr/>
          </p:nvGrpSpPr>
          <p:grpSpPr bwMode="auto">
            <a:xfrm>
              <a:off x="276" y="2166"/>
              <a:ext cx="14885" cy="810"/>
              <a:chOff x="276" y="2097"/>
              <a:chExt cx="14885" cy="810"/>
            </a:xfrm>
          </p:grpSpPr>
          <p:sp>
            <p:nvSpPr>
              <p:cNvPr id="51" name="Rectangle 50"/>
              <p:cNvSpPr/>
              <p:nvPr/>
            </p:nvSpPr>
            <p:spPr>
              <a:xfrm>
                <a:off x="4458"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2" name="Oval 51"/>
              <p:cNvSpPr/>
              <p:nvPr/>
            </p:nvSpPr>
            <p:spPr>
              <a:xfrm>
                <a:off x="4092"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B</a:t>
                </a:r>
                <a:endParaRPr lang="en-US" sz="6400" dirty="0"/>
              </a:p>
            </p:txBody>
          </p:sp>
          <p:sp>
            <p:nvSpPr>
              <p:cNvPr id="54" name="Rectangle 53"/>
              <p:cNvSpPr/>
              <p:nvPr/>
            </p:nvSpPr>
            <p:spPr>
              <a:xfrm>
                <a:off x="670"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5" name="Oval 54"/>
              <p:cNvSpPr/>
              <p:nvPr/>
            </p:nvSpPr>
            <p:spPr>
              <a:xfrm>
                <a:off x="304"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A</a:t>
                </a:r>
                <a:endParaRPr lang="en-US" sz="6400" dirty="0"/>
              </a:p>
            </p:txBody>
          </p:sp>
          <p:sp>
            <p:nvSpPr>
              <p:cNvPr id="57" name="Rectangle 56"/>
              <p:cNvSpPr/>
              <p:nvPr/>
            </p:nvSpPr>
            <p:spPr>
              <a:xfrm>
                <a:off x="8246" y="2114"/>
                <a:ext cx="3111"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8" name="Oval 57"/>
              <p:cNvSpPr/>
              <p:nvPr/>
            </p:nvSpPr>
            <p:spPr>
              <a:xfrm>
                <a:off x="7881" y="2188"/>
                <a:ext cx="685"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C</a:t>
                </a:r>
                <a:endParaRPr lang="en-US" sz="6400" dirty="0"/>
              </a:p>
            </p:txBody>
          </p:sp>
          <p:sp>
            <p:nvSpPr>
              <p:cNvPr id="60" name="Rectangle 59"/>
              <p:cNvSpPr/>
              <p:nvPr/>
            </p:nvSpPr>
            <p:spPr>
              <a:xfrm>
                <a:off x="12035"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61" name="Oval 60"/>
              <p:cNvSpPr/>
              <p:nvPr/>
            </p:nvSpPr>
            <p:spPr>
              <a:xfrm>
                <a:off x="11668" y="2188"/>
                <a:ext cx="687"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D</a:t>
                </a:r>
                <a:endParaRPr lang="en-US" sz="6400" dirty="0"/>
              </a:p>
            </p:txBody>
          </p:sp>
        </p:grpSp>
        <p:graphicFrame>
          <p:nvGraphicFramePr>
            <p:cNvPr id="17424" name="Object 50"/>
            <p:cNvGraphicFramePr>
              <a:graphicFrameLocks noChangeAspect="1"/>
            </p:cNvGraphicFramePr>
            <p:nvPr/>
          </p:nvGraphicFramePr>
          <p:xfrm>
            <a:off x="1900" y="2421"/>
            <a:ext cx="736" cy="289"/>
          </p:xfrm>
          <a:graphic>
            <a:graphicData uri="http://schemas.openxmlformats.org/presentationml/2006/ole">
              <mc:AlternateContent xmlns:mc="http://schemas.openxmlformats.org/markup-compatibility/2006">
                <mc:Choice xmlns:v="urn:schemas-microsoft-com:vml" Requires="v">
                  <p:oleObj spid="_x0000_s12358" name="Equation" r:id="rId6" imgW="1168200" imgH="457200" progId="Equation.DSMT4">
                    <p:embed/>
                  </p:oleObj>
                </mc:Choice>
                <mc:Fallback>
                  <p:oleObj name="Equation" r:id="rId6" imgW="1168200" imgH="457200" progId="Equation.DSMT4">
                    <p:embed/>
                    <p:pic>
                      <p:nvPicPr>
                        <p:cNvPr id="17424" name="Object 50"/>
                        <p:cNvPicPr>
                          <a:picLocks noChangeAspect="1" noChangeArrowheads="1"/>
                        </p:cNvPicPr>
                        <p:nvPr/>
                      </p:nvPicPr>
                      <p:blipFill>
                        <a:blip r:embed="rId7"/>
                        <a:srcRect/>
                        <a:stretch>
                          <a:fillRect/>
                        </a:stretch>
                      </p:blipFill>
                      <p:spPr bwMode="auto">
                        <a:xfrm>
                          <a:off x="1900" y="2421"/>
                          <a:ext cx="736"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5" name="Object 52"/>
            <p:cNvGraphicFramePr>
              <a:graphicFrameLocks noChangeAspect="1"/>
            </p:cNvGraphicFramePr>
            <p:nvPr/>
          </p:nvGraphicFramePr>
          <p:xfrm>
            <a:off x="4908" y="2427"/>
            <a:ext cx="2360" cy="289"/>
          </p:xfrm>
          <a:graphic>
            <a:graphicData uri="http://schemas.openxmlformats.org/presentationml/2006/ole">
              <mc:AlternateContent xmlns:mc="http://schemas.openxmlformats.org/markup-compatibility/2006">
                <mc:Choice xmlns:v="urn:schemas-microsoft-com:vml" Requires="v">
                  <p:oleObj spid="_x0000_s12359" name="Equation" r:id="rId8" imgW="3746160" imgH="457200" progId="Equation.DSMT4">
                    <p:embed/>
                  </p:oleObj>
                </mc:Choice>
                <mc:Fallback>
                  <p:oleObj name="Equation" r:id="rId8" imgW="3746160" imgH="457200" progId="Equation.DSMT4">
                    <p:embed/>
                    <p:pic>
                      <p:nvPicPr>
                        <p:cNvPr id="17425" name="Object 52"/>
                        <p:cNvPicPr>
                          <a:picLocks noChangeAspect="1" noChangeArrowheads="1"/>
                        </p:cNvPicPr>
                        <p:nvPr/>
                      </p:nvPicPr>
                      <p:blipFill>
                        <a:blip r:embed="rId9"/>
                        <a:srcRect/>
                        <a:stretch>
                          <a:fillRect/>
                        </a:stretch>
                      </p:blipFill>
                      <p:spPr bwMode="auto">
                        <a:xfrm>
                          <a:off x="4908" y="2427"/>
                          <a:ext cx="2360"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6" name="Object 53"/>
            <p:cNvGraphicFramePr>
              <a:graphicFrameLocks noChangeAspect="1"/>
            </p:cNvGraphicFramePr>
            <p:nvPr/>
          </p:nvGraphicFramePr>
          <p:xfrm>
            <a:off x="9037" y="2406"/>
            <a:ext cx="1560" cy="289"/>
          </p:xfrm>
          <a:graphic>
            <a:graphicData uri="http://schemas.openxmlformats.org/presentationml/2006/ole">
              <mc:AlternateContent xmlns:mc="http://schemas.openxmlformats.org/markup-compatibility/2006">
                <mc:Choice xmlns:v="urn:schemas-microsoft-com:vml" Requires="v">
                  <p:oleObj spid="_x0000_s12360" name="Equation" r:id="rId10" imgW="2476440" imgH="457200" progId="Equation.DSMT4">
                    <p:embed/>
                  </p:oleObj>
                </mc:Choice>
                <mc:Fallback>
                  <p:oleObj name="Equation" r:id="rId10" imgW="2476440" imgH="457200" progId="Equation.DSMT4">
                    <p:embed/>
                    <p:pic>
                      <p:nvPicPr>
                        <p:cNvPr id="17426" name="Object 53"/>
                        <p:cNvPicPr>
                          <a:picLocks noChangeAspect="1" noChangeArrowheads="1"/>
                        </p:cNvPicPr>
                        <p:nvPr/>
                      </p:nvPicPr>
                      <p:blipFill>
                        <a:blip r:embed="rId11"/>
                        <a:srcRect/>
                        <a:stretch>
                          <a:fillRect/>
                        </a:stretch>
                      </p:blipFill>
                      <p:spPr bwMode="auto">
                        <a:xfrm>
                          <a:off x="9037" y="2406"/>
                          <a:ext cx="1560"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7" name="Object 61"/>
            <p:cNvGraphicFramePr>
              <a:graphicFrameLocks noChangeAspect="1"/>
            </p:cNvGraphicFramePr>
            <p:nvPr/>
          </p:nvGraphicFramePr>
          <p:xfrm>
            <a:off x="13050" y="2362"/>
            <a:ext cx="864" cy="369"/>
          </p:xfrm>
          <a:graphic>
            <a:graphicData uri="http://schemas.openxmlformats.org/presentationml/2006/ole">
              <mc:AlternateContent xmlns:mc="http://schemas.openxmlformats.org/markup-compatibility/2006">
                <mc:Choice xmlns:v="urn:schemas-microsoft-com:vml" Requires="v">
                  <p:oleObj spid="_x0000_s12361" name="Equation" r:id="rId12" imgW="1371600" imgH="583920" progId="Equation.DSMT4">
                    <p:embed/>
                  </p:oleObj>
                </mc:Choice>
                <mc:Fallback>
                  <p:oleObj name="Equation" r:id="rId12" imgW="1371600" imgH="583920" progId="Equation.DSMT4">
                    <p:embed/>
                    <p:pic>
                      <p:nvPicPr>
                        <p:cNvPr id="17427" name="Object 61"/>
                        <p:cNvPicPr>
                          <a:picLocks noChangeAspect="1" noChangeArrowheads="1"/>
                        </p:cNvPicPr>
                        <p:nvPr/>
                      </p:nvPicPr>
                      <p:blipFill>
                        <a:blip r:embed="rId13"/>
                        <a:srcRect/>
                        <a:stretch>
                          <a:fillRect/>
                        </a:stretch>
                      </p:blipFill>
                      <p:spPr bwMode="auto">
                        <a:xfrm>
                          <a:off x="13050" y="2362"/>
                          <a:ext cx="864" cy="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7" name="Oval 66"/>
          <p:cNvSpPr/>
          <p:nvPr/>
        </p:nvSpPr>
        <p:spPr>
          <a:xfrm>
            <a:off x="18088443" y="2417588"/>
            <a:ext cx="108853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fontAlgn="base">
              <a:spcBef>
                <a:spcPct val="0"/>
              </a:spcBef>
              <a:spcAft>
                <a:spcPct val="0"/>
              </a:spcAft>
              <a:defRPr sz="4300">
                <a:solidFill>
                  <a:schemeClr val="tx1"/>
                </a:solidFill>
                <a:latin typeface="Calibri" pitchFamily="34" charset="0"/>
              </a:defRPr>
            </a:lvl6pPr>
            <a:lvl7pPr marL="2971800" indent="-228600" defTabSz="2176463" fontAlgn="base">
              <a:spcBef>
                <a:spcPct val="0"/>
              </a:spcBef>
              <a:spcAft>
                <a:spcPct val="0"/>
              </a:spcAft>
              <a:defRPr sz="4300">
                <a:solidFill>
                  <a:schemeClr val="tx1"/>
                </a:solidFill>
                <a:latin typeface="Calibri" pitchFamily="34" charset="0"/>
              </a:defRPr>
            </a:lvl7pPr>
            <a:lvl8pPr marL="3429000" indent="-228600" defTabSz="2176463" fontAlgn="base">
              <a:spcBef>
                <a:spcPct val="0"/>
              </a:spcBef>
              <a:spcAft>
                <a:spcPct val="0"/>
              </a:spcAft>
              <a:defRPr sz="4300">
                <a:solidFill>
                  <a:schemeClr val="tx1"/>
                </a:solidFill>
                <a:latin typeface="Calibri" pitchFamily="34" charset="0"/>
              </a:defRPr>
            </a:lvl8pPr>
            <a:lvl9pPr marL="3886200" indent="-228600" defTabSz="2176463" fontAlgn="base">
              <a:spcBef>
                <a:spcPct val="0"/>
              </a:spcBef>
              <a:spcAft>
                <a:spcPct val="0"/>
              </a:spcAft>
              <a:defRPr sz="4300">
                <a:solidFill>
                  <a:schemeClr val="tx1"/>
                </a:solidFill>
                <a:latin typeface="Calibri" pitchFamily="34" charset="0"/>
              </a:defRPr>
            </a:lvl9pPr>
          </a:lstStyle>
          <a:p>
            <a:pPr algn="ctr" eaLnBrk="1" hangingPunct="1">
              <a:defRPr/>
            </a:pPr>
            <a:r>
              <a:rPr lang="en-US" sz="6400" b="1" dirty="0">
                <a:solidFill>
                  <a:srgbClr val="FFFFFF"/>
                </a:solidFill>
                <a:latin typeface="Tahoma" pitchFamily="34" charset="0"/>
                <a:cs typeface="Tahoma" pitchFamily="34" charset="0"/>
              </a:rPr>
              <a:t>D</a:t>
            </a:r>
            <a:endParaRPr lang="en-US" sz="6400" dirty="0">
              <a:solidFill>
                <a:srgbClr val="FFFFFF"/>
              </a:solidFill>
            </a:endParaRPr>
          </a:p>
        </p:txBody>
      </p:sp>
      <mc:AlternateContent xmlns:mc="http://schemas.openxmlformats.org/markup-compatibility/2006" xmlns:a14="http://schemas.microsoft.com/office/drawing/2010/main">
        <mc:Choice Requires="a14">
          <p:sp>
            <p:nvSpPr>
              <p:cNvPr id="2" name="TextBox 1"/>
              <p:cNvSpPr txBox="1"/>
              <p:nvPr/>
            </p:nvSpPr>
            <p:spPr>
              <a:xfrm>
                <a:off x="2026182" y="317137"/>
                <a:ext cx="19005454" cy="1019298"/>
              </a:xfrm>
              <a:prstGeom prst="rect">
                <a:avLst/>
              </a:prstGeom>
              <a:noFill/>
            </p:spPr>
            <p:txBody>
              <a:bodyPr wrap="square" lIns="91422" tIns="45710" rIns="91422" bIns="45710" rtlCol="0">
                <a:spAutoFit/>
              </a:bodyPr>
              <a:lstStyle/>
              <a:p>
                <a:pPr indent="1270" algn="just">
                  <a:lnSpc>
                    <a:spcPct val="115000"/>
                  </a:lnSpc>
                  <a:spcBef>
                    <a:spcPts val="1200"/>
                  </a:spcBef>
                </a:pPr>
                <a:r>
                  <a:rPr lang="en-US" sz="5600" dirty="0">
                    <a:solidFill>
                      <a:prstClr val="black"/>
                    </a:solidFill>
                    <a:latin typeface="Times New Roman" panose="02020603050405020304" pitchFamily="18" charset="0"/>
                    <a:ea typeface="Times New Roman" panose="02020603050405020304" pitchFamily="18" charset="0"/>
                  </a:rPr>
                  <a:t>          Cho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d>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func>
                              <m:func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func>
                          </m:e>
                        </m:d>
                      </m:e>
                      <m:sup>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2018</m:t>
                        </m:r>
                      </m:sup>
                    </m:sSup>
                  </m:oMath>
                </a14:m>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Giá</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trị</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của</a:t>
                </a:r>
                <a:r>
                  <a:rPr lang="en-US"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𝑓</m:t>
                        </m:r>
                      </m:e>
                      <m:sup>
                        <m:r>
                          <a:rPr lang="en-US" sz="5600" i="1">
                            <a:solidFill>
                              <a:prstClr val="black"/>
                            </a:solidFill>
                            <a:latin typeface="Cambria Math"/>
                            <a:ea typeface="Times New Roman" panose="02020603050405020304" pitchFamily="18" charset="0"/>
                            <a:cs typeface="Times New Roman" panose="02020603050405020304" pitchFamily="18" charset="0"/>
                          </a:rPr>
                          <m:t>′′</m:t>
                        </m:r>
                      </m:sup>
                    </m:sSup>
                    <m:r>
                      <a:rPr lang="en-US" sz="5600" i="1">
                        <a:solidFill>
                          <a:prstClr val="black"/>
                        </a:solidFill>
                        <a:latin typeface="Cambria Math"/>
                        <a:ea typeface="Times New Roman" panose="02020603050405020304" pitchFamily="18" charset="0"/>
                        <a:cs typeface="Times New Roman" panose="02020603050405020304" pitchFamily="18" charset="0"/>
                      </a:rPr>
                      <m:t>(0)</m:t>
                    </m:r>
                  </m:oMath>
                </a14:m>
                <a:r>
                  <a:rPr lang="en-US" sz="5600" dirty="0" err="1">
                    <a:solidFill>
                      <a:prstClr val="black"/>
                    </a:solidFill>
                    <a:latin typeface="Times New Roman" panose="02020603050405020304" pitchFamily="18" charset="0"/>
                    <a:ea typeface="Times New Roman" panose="02020603050405020304" pitchFamily="18" charset="0"/>
                  </a:rPr>
                  <a:t>là</a:t>
                </a:r>
                <a:endParaRPr lang="en-US" sz="5600" dirty="0">
                  <a:solidFill>
                    <a:prstClr val="black"/>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026182" y="317137"/>
                <a:ext cx="19005454" cy="1019298"/>
              </a:xfrm>
              <a:prstGeom prst="rect">
                <a:avLst/>
              </a:prstGeom>
              <a:blipFill>
                <a:blip r:embed="rId14"/>
                <a:stretch>
                  <a:fillRect t="-11976" b="-353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25006" y="5107211"/>
                <a:ext cx="23426098" cy="1083353"/>
              </a:xfrm>
              <a:prstGeom prst="rect">
                <a:avLst/>
              </a:prstGeom>
              <a:noFill/>
            </p:spPr>
            <p:txBody>
              <a:bodyPr wrap="square" lIns="91422" tIns="45710" rIns="91422" bIns="45710" rtlCol="0">
                <a:spAutoFit/>
              </a:bodyPr>
              <a:lstStyle/>
              <a:p>
                <a:pPr lvl="0">
                  <a:lnSpc>
                    <a:spcPct val="115000"/>
                  </a:lnSpc>
                </a:pPr>
                <a14:m>
                  <m:oMathPara xmlns:m="http://schemas.openxmlformats.org/officeDocument/2006/math">
                    <m:oMathParaPr>
                      <m:jc m:val="left"/>
                    </m:oMathParaPr>
                    <m:oMath xmlns:m="http://schemas.openxmlformats.org/officeDocument/2006/math">
                      <m:r>
                        <m:rPr>
                          <m:nor/>
                        </m:rPr>
                        <a:rPr lang="en-US" sz="5600" dirty="0">
                          <a:solidFill>
                            <a:prstClr val="black"/>
                          </a:solidFill>
                          <a:latin typeface="Times New Roman" panose="02020603050405020304" pitchFamily="18" charset="0"/>
                          <a:ea typeface="Times New Roman" panose="02020603050405020304" pitchFamily="18" charset="0"/>
                        </a:rPr>
                        <m:t>Đặ</m:t>
                      </m:r>
                      <m:r>
                        <m:rPr>
                          <m:nor/>
                        </m:rPr>
                        <a:rPr lang="en-US" sz="5600" dirty="0">
                          <a:solidFill>
                            <a:prstClr val="black"/>
                          </a:solidFill>
                          <a:latin typeface="Times New Roman" panose="02020603050405020304" pitchFamily="18" charset="0"/>
                          <a:ea typeface="Times New Roman" panose="02020603050405020304" pitchFamily="18" charset="0"/>
                        </a:rPr>
                        <m:t>t</m:t>
                      </m:r>
                      <m:r>
                        <m:rPr>
                          <m:nor/>
                        </m:rPr>
                        <a:rPr lang="en-US" sz="5600" dirty="0">
                          <a:solidFill>
                            <a:prstClr val="black"/>
                          </a:solidFill>
                          <a:latin typeface="Times New Roman" panose="02020603050405020304" pitchFamily="18" charset="0"/>
                          <a:ea typeface="Times New Roman" panose="02020603050405020304" pitchFamily="18" charset="0"/>
                        </a:rPr>
                        <m:t> </m:t>
                      </m:r>
                      <m:r>
                        <a:rPr lang="en-US" sz="5600" i="1">
                          <a:solidFill>
                            <a:prstClr val="black"/>
                          </a:solidFill>
                          <a:latin typeface="Cambria Math" panose="02040503050406030204" pitchFamily="18" charset="0"/>
                          <a:ea typeface="Times New Roman" panose="02020603050405020304" pitchFamily="18" charset="0"/>
                        </a:rPr>
                        <m:t>𝑢</m:t>
                      </m:r>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𝑢</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e>
                      </m:d>
                      <m:r>
                        <a:rPr lang="en-US"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𝑒</m:t>
                          </m:r>
                        </m:e>
                        <m:sup>
                          <m:r>
                            <a:rPr lang="en-US" sz="5600" i="1">
                              <a:solidFill>
                                <a:prstClr val="black"/>
                              </a:solidFill>
                              <a:latin typeface="Cambria Math" panose="02040503050406030204" pitchFamily="18" charset="0"/>
                              <a:ea typeface="Times New Roman" panose="02020603050405020304" pitchFamily="18" charset="0"/>
                            </a:rPr>
                            <m:t>𝑥</m:t>
                          </m:r>
                        </m:sup>
                      </m:sSup>
                      <m:r>
                        <a:rPr lang="en-US"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3</m:t>
                          </m:r>
                        </m:sup>
                      </m:sSup>
                      <m:func>
                        <m:funcPr>
                          <m:ctrlPr>
                            <a:rPr lang="en-US" sz="5600" i="1">
                              <a:solidFill>
                                <a:prstClr val="black"/>
                              </a:solidFill>
                              <a:latin typeface="Cambria Math" panose="02040503050406030204" pitchFamily="18" charset="0"/>
                              <a:ea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rPr>
                            <m:t>𝑐𝑜𝑠</m:t>
                          </m:r>
                        </m:fName>
                        <m:e>
                          <m:r>
                            <a:rPr lang="en-US" sz="5600" i="1">
                              <a:solidFill>
                                <a:prstClr val="black"/>
                              </a:solidFill>
                              <a:latin typeface="Cambria Math" panose="02040503050406030204" pitchFamily="18" charset="0"/>
                              <a:ea typeface="Times New Roman" panose="02020603050405020304" pitchFamily="18" charset="0"/>
                            </a:rPr>
                            <m:t>𝑥</m:t>
                          </m:r>
                        </m:e>
                      </m:func>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𝑢</m:t>
                          </m:r>
                        </m:e>
                        <m:sup>
                          <m:r>
                            <a:rPr lang="en-US" sz="5600" i="1">
                              <a:solidFill>
                                <a:prstClr val="black"/>
                              </a:solidFill>
                              <a:latin typeface="Cambria Math" panose="02040503050406030204" pitchFamily="18" charset="0"/>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e>
                      </m:d>
                      <m:r>
                        <a:rPr lang="en-US"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𝑒</m:t>
                          </m:r>
                        </m:e>
                        <m:sup>
                          <m:r>
                            <a:rPr lang="en-US" sz="5600" i="1">
                              <a:solidFill>
                                <a:prstClr val="black"/>
                              </a:solidFill>
                              <a:latin typeface="Cambria Math" panose="02040503050406030204" pitchFamily="18" charset="0"/>
                              <a:ea typeface="Times New Roman" panose="02020603050405020304" pitchFamily="18" charset="0"/>
                            </a:rPr>
                            <m:t>𝑥</m:t>
                          </m:r>
                        </m:sup>
                      </m:sSup>
                      <m:r>
                        <a:rPr lang="en-US" sz="5600" i="1">
                          <a:solidFill>
                            <a:prstClr val="black"/>
                          </a:solidFill>
                          <a:latin typeface="Cambria Math" panose="02040503050406030204" pitchFamily="18" charset="0"/>
                          <a:ea typeface="Times New Roman" panose="02020603050405020304" pitchFamily="18" charset="0"/>
                        </a:rPr>
                        <m:t>+3</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2</m:t>
                          </m:r>
                        </m:sup>
                      </m:sSup>
                      <m:func>
                        <m:funcPr>
                          <m:ctrlPr>
                            <a:rPr lang="en-US" sz="5600" i="1">
                              <a:solidFill>
                                <a:prstClr val="black"/>
                              </a:solidFill>
                              <a:latin typeface="Cambria Math" panose="02040503050406030204" pitchFamily="18" charset="0"/>
                              <a:ea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rPr>
                            <m:t>𝑐𝑜𝑠</m:t>
                          </m:r>
                        </m:fName>
                        <m:e>
                          <m:r>
                            <a:rPr lang="en-US" sz="5600" i="1">
                              <a:solidFill>
                                <a:prstClr val="black"/>
                              </a:solidFill>
                              <a:latin typeface="Cambria Math" panose="02040503050406030204" pitchFamily="18" charset="0"/>
                              <a:ea typeface="Times New Roman" panose="02020603050405020304" pitchFamily="18" charset="0"/>
                            </a:rPr>
                            <m:t>𝑥</m:t>
                          </m:r>
                        </m:e>
                      </m:func>
                      <m:r>
                        <a:rPr lang="en-US"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3</m:t>
                          </m:r>
                        </m:sup>
                      </m:sSup>
                      <m:func>
                        <m:funcPr>
                          <m:ctrlPr>
                            <a:rPr lang="en-US" sz="5600" i="1">
                              <a:solidFill>
                                <a:prstClr val="black"/>
                              </a:solidFill>
                              <a:latin typeface="Cambria Math" panose="02040503050406030204" pitchFamily="18" charset="0"/>
                              <a:ea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rPr>
                            <m:t>𝑠𝑖𝑛</m:t>
                          </m:r>
                        </m:fName>
                        <m:e>
                          <m:r>
                            <a:rPr lang="en-US" sz="5600" i="1">
                              <a:solidFill>
                                <a:prstClr val="black"/>
                              </a:solidFill>
                              <a:latin typeface="Cambria Math" panose="02040503050406030204" pitchFamily="18" charset="0"/>
                              <a:ea typeface="Times New Roman" panose="02020603050405020304" pitchFamily="18" charset="0"/>
                            </a:rPr>
                            <m:t>𝑥</m:t>
                          </m:r>
                        </m:e>
                      </m:func>
                    </m:oMath>
                  </m:oMathPara>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25006" y="5107211"/>
                <a:ext cx="23426098" cy="108335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09927" y="6339254"/>
                <a:ext cx="22002344" cy="1995033"/>
              </a:xfrm>
              <a:prstGeom prst="rect">
                <a:avLst/>
              </a:prstGeom>
            </p:spPr>
            <p:txBody>
              <a:bodyPr wrap="square">
                <a:spAutoFit/>
              </a:bodyPr>
              <a:lstStyle/>
              <a:p>
                <a:pPr lvl="0">
                  <a:lnSpc>
                    <a:spcPct val="115000"/>
                  </a:lnSpc>
                </a:pPr>
                <a:r>
                  <a:rPr lang="fr-FR" sz="5600" dirty="0">
                    <a:solidFill>
                      <a:prstClr val="black"/>
                    </a:solidFill>
                    <a:latin typeface="Times New Roman" panose="02020603050405020304" pitchFamily="18" charset="0"/>
                    <a:ea typeface="Times New Roman" panose="02020603050405020304" pitchFamily="18" charset="0"/>
                  </a:rPr>
                  <a:t>và </a:t>
                </a:r>
                <a14:m>
                  <m:oMath xmlns:m="http://schemas.openxmlformats.org/officeDocument/2006/math">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𝑢</m:t>
                        </m:r>
                      </m:e>
                      <m:sup>
                        <m:r>
                          <a:rPr lang="en-US" sz="5600" i="1">
                            <a:solidFill>
                              <a:prstClr val="black"/>
                            </a:solidFill>
                            <a:latin typeface="Cambria Math"/>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a:ea typeface="Times New Roman" panose="02020603050405020304" pitchFamily="18" charset="0"/>
                          </a:rPr>
                          <m:t>𝑥</m:t>
                        </m:r>
                      </m:e>
                    </m:d>
                    <m:r>
                      <a:rPr lang="en-US" sz="5600" i="1">
                        <a:solidFill>
                          <a:prstClr val="black"/>
                        </a:solidFill>
                        <a:latin typeface="Cambria Math"/>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sSup>
                          <m:sSupPr>
                            <m:ctrlPr>
                              <a:rPr lang="en-US" sz="5600" i="1">
                                <a:solidFill>
                                  <a:prstClr val="black"/>
                                </a:solidFill>
                                <a:latin typeface="Cambria Math" panose="02040503050406030204" pitchFamily="18" charset="0"/>
                              </a:rPr>
                            </m:ctrlPr>
                          </m:sSupPr>
                          <m:e>
                            <m:r>
                              <a:rPr lang="en-US" sz="5600" i="1">
                                <a:solidFill>
                                  <a:prstClr val="black"/>
                                </a:solidFill>
                                <a:latin typeface="Cambria Math"/>
                              </a:rPr>
                              <m:t>𝑒</m:t>
                            </m:r>
                          </m:e>
                          <m:sup>
                            <m:r>
                              <a:rPr lang="en-US" sz="5600" i="1">
                                <a:solidFill>
                                  <a:prstClr val="black"/>
                                </a:solidFill>
                                <a:latin typeface="Cambria Math"/>
                              </a:rPr>
                              <m:t>𝑥</m:t>
                            </m:r>
                          </m:sup>
                        </m:sSup>
                        <m:r>
                          <a:rPr lang="en-US" sz="5600" i="1">
                            <a:solidFill>
                              <a:prstClr val="black"/>
                            </a:solidFill>
                            <a:latin typeface="Cambria Math"/>
                          </a:rPr>
                          <m:t>+6</m:t>
                        </m:r>
                        <m:r>
                          <a:rPr lang="en-US" sz="5600" i="1">
                            <a:solidFill>
                              <a:prstClr val="black"/>
                            </a:solidFill>
                            <a:latin typeface="Cambria Math"/>
                          </a:rPr>
                          <m:t>𝑥𝑐𝑜𝑠𝑥</m:t>
                        </m:r>
                        <m:r>
                          <a:rPr lang="en-US" sz="5600" i="1">
                            <a:solidFill>
                              <a:prstClr val="black"/>
                            </a:solidFill>
                            <a:latin typeface="Cambria Math"/>
                          </a:rPr>
                          <m:t>−3</m:t>
                        </m:r>
                        <m:sSup>
                          <m:sSupPr>
                            <m:ctrlPr>
                              <a:rPr lang="en-US" sz="5600" i="1">
                                <a:solidFill>
                                  <a:prstClr val="black"/>
                                </a:solidFill>
                                <a:latin typeface="Cambria Math" panose="02040503050406030204" pitchFamily="18" charset="0"/>
                              </a:rPr>
                            </m:ctrlPr>
                          </m:sSupPr>
                          <m:e>
                            <m:r>
                              <a:rPr lang="en-US" sz="5600" i="1">
                                <a:solidFill>
                                  <a:prstClr val="black"/>
                                </a:solidFill>
                                <a:latin typeface="Cambria Math"/>
                              </a:rPr>
                              <m:t>𝑥</m:t>
                            </m:r>
                          </m:e>
                          <m:sup>
                            <m:r>
                              <a:rPr lang="en-US" sz="5600" i="1">
                                <a:solidFill>
                                  <a:prstClr val="black"/>
                                </a:solidFill>
                                <a:latin typeface="Cambria Math"/>
                              </a:rPr>
                              <m:t>2</m:t>
                            </m:r>
                          </m:sup>
                        </m:sSup>
                        <m:r>
                          <a:rPr lang="en-US" sz="5600" i="1">
                            <a:solidFill>
                              <a:prstClr val="black"/>
                            </a:solidFill>
                            <a:latin typeface="Cambria Math"/>
                          </a:rPr>
                          <m:t>𝑠𝑖𝑛𝑥</m:t>
                        </m:r>
                        <m:r>
                          <a:rPr lang="en-US" sz="5600" i="1">
                            <a:solidFill>
                              <a:prstClr val="black"/>
                            </a:solidFill>
                            <a:latin typeface="Cambria Math"/>
                          </a:rPr>
                          <m:t>−3</m:t>
                        </m:r>
                        <m:sSup>
                          <m:sSupPr>
                            <m:ctrlPr>
                              <a:rPr lang="en-US" sz="5600" i="1">
                                <a:solidFill>
                                  <a:prstClr val="black"/>
                                </a:solidFill>
                                <a:latin typeface="Cambria Math" panose="02040503050406030204" pitchFamily="18" charset="0"/>
                              </a:rPr>
                            </m:ctrlPr>
                          </m:sSupPr>
                          <m:e>
                            <m:r>
                              <a:rPr lang="en-US" sz="5600" i="1">
                                <a:solidFill>
                                  <a:prstClr val="black"/>
                                </a:solidFill>
                                <a:latin typeface="Cambria Math"/>
                              </a:rPr>
                              <m:t>𝑥</m:t>
                            </m:r>
                          </m:e>
                          <m:sup>
                            <m:r>
                              <a:rPr lang="en-US" sz="5600" i="1">
                                <a:solidFill>
                                  <a:prstClr val="black"/>
                                </a:solidFill>
                                <a:latin typeface="Cambria Math"/>
                              </a:rPr>
                              <m:t>2</m:t>
                            </m:r>
                          </m:sup>
                        </m:sSup>
                        <m:r>
                          <a:rPr lang="en-US" sz="5600" i="1">
                            <a:solidFill>
                              <a:prstClr val="black"/>
                            </a:solidFill>
                            <a:latin typeface="Cambria Math"/>
                          </a:rPr>
                          <m:t>𝑠𝑖𝑛𝑥</m:t>
                        </m:r>
                        <m:r>
                          <a:rPr lang="en-US" sz="5600" i="1">
                            <a:solidFill>
                              <a:prstClr val="black"/>
                            </a:solidFill>
                            <a:latin typeface="Cambria Math"/>
                          </a:rPr>
                          <m:t>−</m:t>
                        </m:r>
                        <m:r>
                          <a:rPr lang="en-US" sz="5600" i="1">
                            <a:solidFill>
                              <a:prstClr val="black"/>
                            </a:solidFill>
                            <a:latin typeface="Cambria Math"/>
                          </a:rPr>
                          <m:t>𝑥</m:t>
                        </m:r>
                      </m:e>
                      <m:sup>
                        <m:r>
                          <a:rPr lang="fr-FR" sz="5600" i="1">
                            <a:solidFill>
                              <a:prstClr val="black"/>
                            </a:solidFill>
                            <a:latin typeface="Cambria Math" panose="02040503050406030204" pitchFamily="18" charset="0"/>
                            <a:ea typeface="Times New Roman" panose="02020603050405020304" pitchFamily="18" charset="0"/>
                          </a:rPr>
                          <m:t>3</m:t>
                        </m:r>
                      </m:sup>
                    </m:sSup>
                    <m:r>
                      <a:rPr lang="en-US" sz="5600" i="1">
                        <a:solidFill>
                          <a:prstClr val="black"/>
                        </a:solidFill>
                        <a:latin typeface="Cambria Math"/>
                        <a:ea typeface="Times New Roman" panose="02020603050405020304" pitchFamily="18" charset="0"/>
                      </a:rPr>
                      <m:t>𝑐𝑜</m:t>
                    </m:r>
                  </m:oMath>
                </a14:m>
                <a:r>
                  <a:rPr lang="fr-FR" sz="5600" dirty="0">
                    <a:solidFill>
                      <a:prstClr val="black"/>
                    </a:solidFill>
                    <a:latin typeface="Times New Roman" panose="02020603050405020304" pitchFamily="18" charset="0"/>
                    <a:ea typeface="Times New Roman" panose="02020603050405020304" pitchFamily="18" charset="0"/>
                  </a:rPr>
                  <a:t>s</a:t>
                </a:r>
                <a:r>
                  <a:rPr lang="fr-FR" sz="5600" i="1" dirty="0">
                    <a:solidFill>
                      <a:prstClr val="black"/>
                    </a:solidFill>
                    <a:latin typeface="Times New Roman" panose="02020603050405020304" pitchFamily="18" charset="0"/>
                    <a:ea typeface="Times New Roman" panose="02020603050405020304" pitchFamily="18" charset="0"/>
                  </a:rPr>
                  <a:t>x</a:t>
                </a:r>
                <a:r>
                  <a:rPr lang="fr-FR" sz="5600" dirty="0">
                    <a:solidFill>
                      <a:prstClr val="black"/>
                    </a:solidFill>
                    <a:latin typeface="Times New Roman" panose="02020603050405020304" pitchFamily="18" charset="0"/>
                    <a:ea typeface="Times New Roman" panose="02020603050405020304" pitchFamily="18" charset="0"/>
                  </a:rPr>
                  <a:t>. </a:t>
                </a:r>
              </a:p>
              <a:p>
                <a:pPr lvl="0">
                  <a:lnSpc>
                    <a:spcPct val="115000"/>
                  </a:lnSpc>
                </a:pPr>
                <a:r>
                  <a:rPr lang="fr-FR" sz="5600" dirty="0" err="1">
                    <a:solidFill>
                      <a:prstClr val="black"/>
                    </a:solidFill>
                    <a:latin typeface="Times New Roman" panose="02020603050405020304" pitchFamily="18" charset="0"/>
                    <a:ea typeface="Times New Roman" panose="02020603050405020304" pitchFamily="18" charset="0"/>
                  </a:rPr>
                  <a:t>Từ</a:t>
                </a:r>
                <a:r>
                  <a:rPr lang="fr-FR" sz="5600" dirty="0">
                    <a:solidFill>
                      <a:prstClr val="black"/>
                    </a:solidFill>
                    <a:latin typeface="Times New Roman" panose="02020603050405020304" pitchFamily="18" charset="0"/>
                    <a:ea typeface="Times New Roman" panose="02020603050405020304" pitchFamily="18" charset="0"/>
                  </a:rPr>
                  <a:t> </a:t>
                </a:r>
                <a:r>
                  <a:rPr lang="fr-FR" sz="5600" dirty="0" err="1">
                    <a:solidFill>
                      <a:prstClr val="black"/>
                    </a:solidFill>
                    <a:latin typeface="Times New Roman" panose="02020603050405020304" pitchFamily="18" charset="0"/>
                    <a:ea typeface="Times New Roman" panose="02020603050405020304" pitchFamily="18" charset="0"/>
                  </a:rPr>
                  <a:t>đó</a:t>
                </a:r>
                <a:r>
                  <a:rPr lang="fr-FR" sz="5600" dirty="0">
                    <a:solidFill>
                      <a:prstClr val="black"/>
                    </a:solidFill>
                    <a:latin typeface="Times New Roman" panose="02020603050405020304" pitchFamily="18" charset="0"/>
                    <a:ea typeface="Times New Roman" panose="02020603050405020304" pitchFamily="18" charset="0"/>
                  </a:rPr>
                  <a:t> ta </a:t>
                </a:r>
                <a:r>
                  <a:rPr lang="fr-FR" sz="5600" dirty="0" err="1">
                    <a:solidFill>
                      <a:prstClr val="black"/>
                    </a:solidFill>
                    <a:latin typeface="Times New Roman" panose="02020603050405020304" pitchFamily="18" charset="0"/>
                    <a:ea typeface="Times New Roman" panose="02020603050405020304" pitchFamily="18" charset="0"/>
                  </a:rPr>
                  <a:t>có</a:t>
                </a:r>
                <a:r>
                  <a:rPr lang="fr-FR"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𝑢</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0</m:t>
                        </m:r>
                      </m:e>
                    </m:d>
                    <m:r>
                      <a:rPr lang="en-US"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𝑢</m:t>
                        </m:r>
                      </m:e>
                      <m:sup>
                        <m:r>
                          <a:rPr lang="en-US" sz="5600" i="1">
                            <a:solidFill>
                              <a:prstClr val="black"/>
                            </a:solidFill>
                            <a:latin typeface="Cambria Math" panose="02040503050406030204" pitchFamily="18" charset="0"/>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0</m:t>
                        </m:r>
                      </m:e>
                    </m:d>
                    <m:r>
                      <a:rPr lang="en-US"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rPr>
                        </m:ctrlPr>
                      </m:sSupPr>
                      <m:e>
                        <m:r>
                          <a:rPr lang="en-US" sz="5600" i="1">
                            <a:solidFill>
                              <a:prstClr val="black"/>
                            </a:solidFill>
                            <a:latin typeface="Cambria Math"/>
                          </a:rPr>
                          <m:t>𝑢</m:t>
                        </m:r>
                      </m:e>
                      <m:sup>
                        <m:r>
                          <a:rPr lang="en-US" sz="5600" i="1">
                            <a:solidFill>
                              <a:prstClr val="black"/>
                            </a:solidFill>
                            <a:latin typeface="Cambria Math"/>
                          </a:rPr>
                          <m:t>′′</m:t>
                        </m:r>
                      </m:sup>
                    </m:sSup>
                    <m:d>
                      <m:dPr>
                        <m:ctrlPr>
                          <a:rPr lang="en-US" sz="5600" i="1" dirty="0">
                            <a:solidFill>
                              <a:prstClr val="black"/>
                            </a:solidFill>
                            <a:latin typeface="Cambria Math" panose="02040503050406030204" pitchFamily="18" charset="0"/>
                          </a:rPr>
                        </m:ctrlPr>
                      </m:dPr>
                      <m:e>
                        <m:r>
                          <a:rPr lang="en-US" sz="5600" i="1" dirty="0">
                            <a:solidFill>
                              <a:prstClr val="black"/>
                            </a:solidFill>
                            <a:latin typeface="Cambria Math"/>
                            <a:ea typeface="Times New Roman" panose="02020603050405020304" pitchFamily="18" charset="0"/>
                          </a:rPr>
                          <m:t>0</m:t>
                        </m:r>
                      </m:e>
                    </m:d>
                    <m:r>
                      <a:rPr lang="en-US" sz="5600" i="1" dirty="0">
                        <a:solidFill>
                          <a:prstClr val="black"/>
                        </a:solidFill>
                        <a:latin typeface="Cambria Math"/>
                        <a:ea typeface="Times New Roman" panose="02020603050405020304" pitchFamily="18" charset="0"/>
                      </a:rPr>
                      <m:t>=1.</m:t>
                    </m:r>
                  </m:oMath>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09927" y="6339254"/>
                <a:ext cx="22002344" cy="1995033"/>
              </a:xfrm>
              <a:prstGeom prst="rect">
                <a:avLst/>
              </a:prstGeom>
              <a:blipFill>
                <a:blip r:embed="rId16"/>
                <a:stretch>
                  <a:fillRect l="-1524" t="-6116" b="-183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975414" y="8572151"/>
                <a:ext cx="17103634" cy="1083374"/>
              </a:xfrm>
              <a:prstGeom prst="rect">
                <a:avLst/>
              </a:prstGeom>
            </p:spPr>
            <p:txBody>
              <a:bodyPr wrap="square">
                <a:spAutoFit/>
              </a:bodyPr>
              <a:lstStyle/>
              <a:p>
                <a:pPr lvl="0">
                  <a:lnSpc>
                    <a:spcPct val="115000"/>
                  </a:lnSpc>
                </a:pPr>
                <a14:m>
                  <m:oMathPara xmlns:m="http://schemas.openxmlformats.org/officeDocument/2006/math">
                    <m:oMathParaPr>
                      <m:jc m:val="left"/>
                    </m:oMathParaPr>
                    <m:oMath xmlns:m="http://schemas.openxmlformats.org/officeDocument/2006/math">
                      <m:r>
                        <m:rPr>
                          <m:nor/>
                        </m:rPr>
                        <a:rPr lang="fr-FR" sz="5600" dirty="0">
                          <a:solidFill>
                            <a:prstClr val="black"/>
                          </a:solidFill>
                          <a:latin typeface="Times New Roman" panose="02020603050405020304" pitchFamily="18" charset="0"/>
                          <a:ea typeface="Times New Roman" panose="02020603050405020304" pitchFamily="18" charset="0"/>
                        </a:rPr>
                        <m:t>Suy</m:t>
                      </m:r>
                      <m:r>
                        <m:rPr>
                          <m:nor/>
                        </m:rPr>
                        <a:rPr lang="fr-FR" sz="5600" dirty="0">
                          <a:solidFill>
                            <a:prstClr val="black"/>
                          </a:solidFill>
                          <a:latin typeface="Times New Roman" panose="02020603050405020304" pitchFamily="18" charset="0"/>
                          <a:ea typeface="Times New Roman" panose="02020603050405020304" pitchFamily="18" charset="0"/>
                        </a:rPr>
                        <m:t> </m:t>
                      </m:r>
                      <m:r>
                        <m:rPr>
                          <m:nor/>
                        </m:rPr>
                        <a:rPr lang="fr-FR" sz="5600" dirty="0">
                          <a:solidFill>
                            <a:prstClr val="black"/>
                          </a:solidFill>
                          <a:latin typeface="Times New Roman" panose="02020603050405020304" pitchFamily="18" charset="0"/>
                          <a:ea typeface="Times New Roman" panose="02020603050405020304" pitchFamily="18" charset="0"/>
                        </a:rPr>
                        <m:t>ra</m:t>
                      </m:r>
                      <m:r>
                        <m:rPr>
                          <m:nor/>
                        </m:rPr>
                        <a:rPr lang="fr-FR" sz="5600" dirty="0">
                          <a:solidFill>
                            <a:prstClr val="black"/>
                          </a:solidFill>
                          <a:latin typeface="Times New Roman" panose="02020603050405020304" pitchFamily="18" charset="0"/>
                          <a:ea typeface="Times New Roman" panose="02020603050405020304" pitchFamily="18" charset="0"/>
                        </a:rPr>
                        <m:t> </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𝑓</m:t>
                          </m:r>
                        </m:e>
                        <m:sup>
                          <m:r>
                            <a:rPr lang="en-US" sz="5600" i="1">
                              <a:solidFill>
                                <a:prstClr val="black"/>
                              </a:solidFill>
                              <a:latin typeface="Cambria Math" panose="02040503050406030204" pitchFamily="18" charset="0"/>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e>
                      </m:d>
                      <m:r>
                        <a:rPr lang="en-US"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d>
                            <m:dPr>
                              <m:ctrlPr>
                                <a:rPr lang="en-US" sz="5600" i="1">
                                  <a:solidFill>
                                    <a:prstClr val="black"/>
                                  </a:solidFill>
                                  <a:latin typeface="Cambria Math" panose="02040503050406030204" pitchFamily="18" charset="0"/>
                                  <a:ea typeface="Times New Roman" panose="02020603050405020304" pitchFamily="18" charset="0"/>
                                </a:rPr>
                              </m:ctrlPr>
                            </m:dPr>
                            <m:e>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𝑢</m:t>
                                  </m:r>
                                </m:e>
                                <m:sup>
                                  <m:r>
                                    <a:rPr lang="en-US" sz="5600" i="1">
                                      <a:solidFill>
                                        <a:prstClr val="black"/>
                                      </a:solidFill>
                                      <a:latin typeface="Cambria Math" panose="02040503050406030204" pitchFamily="18" charset="0"/>
                                      <a:ea typeface="Times New Roman" panose="02020603050405020304" pitchFamily="18" charset="0"/>
                                    </a:rPr>
                                    <m:t>2018</m:t>
                                  </m:r>
                                </m:sup>
                              </m:sSup>
                            </m:e>
                          </m:d>
                        </m:e>
                        <m:sup>
                          <m:r>
                            <a:rPr lang="en-US" sz="5600" i="1">
                              <a:solidFill>
                                <a:prstClr val="black"/>
                              </a:solidFill>
                              <a:latin typeface="Cambria Math" panose="02040503050406030204" pitchFamily="18" charset="0"/>
                              <a:ea typeface="Times New Roman" panose="02020603050405020304" pitchFamily="18" charset="0"/>
                            </a:rPr>
                            <m:t>′</m:t>
                          </m:r>
                        </m:sup>
                      </m:sSup>
                      <m:r>
                        <a:rPr lang="en-US" sz="5600" i="1">
                          <a:solidFill>
                            <a:prstClr val="black"/>
                          </a:solidFill>
                          <a:latin typeface="Cambria Math" panose="02040503050406030204" pitchFamily="18" charset="0"/>
                          <a:ea typeface="Times New Roman" panose="02020603050405020304" pitchFamily="18" charset="0"/>
                        </a:rPr>
                        <m:t>=2018.</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𝑢</m:t>
                          </m:r>
                        </m:e>
                        <m:sup>
                          <m:r>
                            <a:rPr lang="en-US" sz="5600" i="1">
                              <a:solidFill>
                                <a:prstClr val="black"/>
                              </a:solidFill>
                              <a:latin typeface="Cambria Math" panose="02040503050406030204" pitchFamily="18" charset="0"/>
                              <a:ea typeface="Times New Roman" panose="02020603050405020304" pitchFamily="18" charset="0"/>
                            </a:rPr>
                            <m:t>2017</m:t>
                          </m:r>
                        </m:sup>
                      </m:sSup>
                      <m:r>
                        <a:rPr lang="en-US"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𝑢</m:t>
                          </m:r>
                        </m:e>
                        <m:sup>
                          <m:r>
                            <a:rPr lang="en-US" sz="5600" i="1">
                              <a:solidFill>
                                <a:prstClr val="black"/>
                              </a:solidFill>
                              <a:latin typeface="Cambria Math" panose="02040503050406030204" pitchFamily="18" charset="0"/>
                              <a:ea typeface="Times New Roman" panose="02020603050405020304" pitchFamily="18" charset="0"/>
                            </a:rPr>
                            <m:t>′</m:t>
                          </m:r>
                        </m:sup>
                      </m:sSup>
                    </m:oMath>
                  </m:oMathPara>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975414" y="8572151"/>
                <a:ext cx="17103634" cy="1083374"/>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549587" y="9882667"/>
                <a:ext cx="16588232" cy="2074414"/>
              </a:xfrm>
              <a:prstGeom prst="rect">
                <a:avLst/>
              </a:prstGeom>
              <a:noFill/>
            </p:spPr>
            <p:txBody>
              <a:bodyPr wrap="square" rtlCol="0">
                <a:spAutoFit/>
              </a:bodyPr>
              <a:lstStyle/>
              <a:p>
                <a:pPr lvl="0">
                  <a:lnSpc>
                    <a:spcPct val="115000"/>
                  </a:lnSpc>
                </a:pPr>
                <a14:m>
                  <m:oMathPara xmlns:m="http://schemas.openxmlformats.org/officeDocument/2006/math">
                    <m:oMathParaPr>
                      <m:jc m:val="left"/>
                    </m:oMathParaPr>
                    <m:oMath xmlns:m="http://schemas.openxmlformats.org/officeDocument/2006/math">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𝑓</m:t>
                          </m:r>
                        </m:e>
                        <m:sup>
                          <m:r>
                            <a:rPr lang="en-US" sz="5600" i="1">
                              <a:solidFill>
                                <a:prstClr val="black"/>
                              </a:solidFill>
                              <a:latin typeface="Cambria Math"/>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e>
                      </m:d>
                      <m:r>
                        <a:rPr lang="en-US" sz="5600" i="1">
                          <a:solidFill>
                            <a:prstClr val="black"/>
                          </a:solidFill>
                          <a:latin typeface="Cambria Math"/>
                          <a:ea typeface="Times New Roman" panose="02020603050405020304" pitchFamily="18" charset="0"/>
                        </a:rPr>
                        <m:t>=2018</m:t>
                      </m:r>
                      <m:d>
                        <m:dPr>
                          <m:begChr m:val="["/>
                          <m:endChr m:val="]"/>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2017</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𝑢</m:t>
                              </m:r>
                            </m:e>
                            <m:sup>
                              <m:r>
                                <a:rPr lang="en-US" sz="5600" i="1">
                                  <a:solidFill>
                                    <a:prstClr val="black"/>
                                  </a:solidFill>
                                  <a:latin typeface="Cambria Math" panose="02040503050406030204" pitchFamily="18" charset="0"/>
                                  <a:ea typeface="Times New Roman" panose="02020603050405020304" pitchFamily="18" charset="0"/>
                                </a:rPr>
                                <m:t>2016</m:t>
                              </m:r>
                            </m:sup>
                          </m:sSup>
                          <m:r>
                            <a:rPr lang="en-US"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d>
                                <m:dPr>
                                  <m:ctrlPr>
                                    <a:rPr lang="en-US" sz="5600" i="1">
                                      <a:solidFill>
                                        <a:prstClr val="black"/>
                                      </a:solidFill>
                                      <a:latin typeface="Cambria Math" panose="02040503050406030204" pitchFamily="18" charset="0"/>
                                      <a:ea typeface="Times New Roman" panose="02020603050405020304" pitchFamily="18" charset="0"/>
                                    </a:rPr>
                                  </m:ctrlPr>
                                </m:dPr>
                                <m:e>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𝑢</m:t>
                                      </m:r>
                                    </m:e>
                                    <m:sup>
                                      <m:r>
                                        <a:rPr lang="en-US" sz="5600" i="1">
                                          <a:solidFill>
                                            <a:prstClr val="black"/>
                                          </a:solidFill>
                                          <a:latin typeface="Cambria Math" panose="02040503050406030204" pitchFamily="18" charset="0"/>
                                          <a:ea typeface="Times New Roman" panose="02020603050405020304" pitchFamily="18" charset="0"/>
                                        </a:rPr>
                                        <m:t>′</m:t>
                                      </m:r>
                                    </m:sup>
                                  </m:sSup>
                                </m:e>
                              </m:d>
                            </m:e>
                            <m:sup>
                              <m:r>
                                <a:rPr lang="en-US" sz="5600" i="1">
                                  <a:solidFill>
                                    <a:prstClr val="black"/>
                                  </a:solidFill>
                                  <a:latin typeface="Cambria Math" panose="02040503050406030204" pitchFamily="18" charset="0"/>
                                  <a:ea typeface="Times New Roman" panose="02020603050405020304" pitchFamily="18" charset="0"/>
                                </a:rPr>
                                <m:t>2</m:t>
                              </m:r>
                            </m:sup>
                          </m:sSup>
                          <m:r>
                            <a:rPr lang="en-US"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𝑢</m:t>
                              </m:r>
                            </m:e>
                            <m:sup>
                              <m:r>
                                <a:rPr lang="en-US" sz="5600" i="1">
                                  <a:solidFill>
                                    <a:prstClr val="black"/>
                                  </a:solidFill>
                                  <a:latin typeface="Cambria Math" panose="02040503050406030204" pitchFamily="18" charset="0"/>
                                  <a:ea typeface="Times New Roman" panose="02020603050405020304" pitchFamily="18" charset="0"/>
                                </a:rPr>
                                <m:t>2017</m:t>
                              </m:r>
                            </m:sup>
                          </m:sSup>
                          <m:r>
                            <a:rPr lang="en-US"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𝑢</m:t>
                              </m:r>
                            </m:e>
                            <m:sup>
                              <m:r>
                                <a:rPr lang="en-US" sz="5600" i="1">
                                  <a:solidFill>
                                    <a:prstClr val="black"/>
                                  </a:solidFill>
                                  <a:latin typeface="Cambria Math"/>
                                  <a:ea typeface="Times New Roman" panose="02020603050405020304" pitchFamily="18" charset="0"/>
                                </a:rPr>
                                <m:t>′′</m:t>
                              </m:r>
                            </m:sup>
                          </m:sSup>
                        </m:e>
                      </m:d>
                    </m:oMath>
                  </m:oMathPara>
                </a14:m>
                <a:endParaRPr lang="en-US" sz="5600" dirty="0">
                  <a:solidFill>
                    <a:prstClr val="black"/>
                  </a:solidFill>
                  <a:latin typeface="Times New Roman" panose="02020603050405020304" pitchFamily="18" charset="0"/>
                  <a:ea typeface="Times New Roman" panose="02020603050405020304" pitchFamily="18" charset="0"/>
                </a:endParaRPr>
              </a:p>
              <a:p>
                <a:pPr lvl="0">
                  <a:lnSpc>
                    <a:spcPct val="115000"/>
                  </a:lnSpc>
                </a:pPr>
                <a14:m>
                  <m:oMathPara xmlns:m="http://schemas.openxmlformats.org/officeDocument/2006/math">
                    <m:oMathParaPr>
                      <m:jc m:val="left"/>
                    </m:oMathParaPr>
                    <m:oMath xmlns:m="http://schemas.openxmlformats.org/officeDocument/2006/math">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𝑓</m:t>
                          </m:r>
                        </m:e>
                        <m:sup>
                          <m:r>
                            <a:rPr lang="en-US" sz="5600" i="1">
                              <a:solidFill>
                                <a:prstClr val="black"/>
                              </a:solidFill>
                              <a:latin typeface="Cambria Math"/>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a:ea typeface="Times New Roman" panose="02020603050405020304" pitchFamily="18" charset="0"/>
                            </a:rPr>
                            <m:t>0</m:t>
                          </m:r>
                        </m:e>
                      </m:d>
                      <m:r>
                        <a:rPr lang="en-US" sz="5600" i="1">
                          <a:solidFill>
                            <a:prstClr val="black"/>
                          </a:solidFill>
                          <a:latin typeface="Cambria Math"/>
                          <a:ea typeface="Times New Roman" panose="02020603050405020304" pitchFamily="18" charset="0"/>
                        </a:rPr>
                        <m:t>=2018.(2017+1)</m:t>
                      </m:r>
                    </m:oMath>
                  </m:oMathPara>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549587" y="9882667"/>
                <a:ext cx="16588232" cy="2074414"/>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63688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500"/>
                                  </p:stCondLst>
                                  <p:childTnLst>
                                    <p:set>
                                      <p:cBhvr>
                                        <p:cTn id="6" dur="1" fill="hold">
                                          <p:stCondLst>
                                            <p:cond delay="0"/>
                                          </p:stCondLst>
                                        </p:cTn>
                                        <p:tgtEl>
                                          <p:spTgt spid="31808"/>
                                        </p:tgtEl>
                                        <p:attrNameLst>
                                          <p:attrName>style.visibility</p:attrName>
                                        </p:attrNameLst>
                                      </p:cBhvr>
                                      <p:to>
                                        <p:strVal val="visible"/>
                                      </p:to>
                                    </p:set>
                                    <p:animEffect transition="in" filter="wipe(left)">
                                      <p:cBhvr>
                                        <p:cTn id="7" dur="1000"/>
                                        <p:tgtEl>
                                          <p:spTgt spid="318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500"/>
                                  </p:stCondLst>
                                  <p:childTnLst>
                                    <p:set>
                                      <p:cBhvr>
                                        <p:cTn id="11" dur="1" fill="hold">
                                          <p:stCondLst>
                                            <p:cond delay="0"/>
                                          </p:stCondLst>
                                        </p:cTn>
                                        <p:tgtEl>
                                          <p:spTgt spid="31746"/>
                                        </p:tgtEl>
                                        <p:attrNameLst>
                                          <p:attrName>style.visibility</p:attrName>
                                        </p:attrNameLst>
                                      </p:cBhvr>
                                      <p:to>
                                        <p:strVal val="visible"/>
                                      </p:to>
                                    </p:set>
                                    <p:animEffect transition="in" filter="wipe(left)">
                                      <p:cBhvr>
                                        <p:cTn id="12" dur="1000"/>
                                        <p:tgtEl>
                                          <p:spTgt spid="317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50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10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50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500"/>
                                  </p:stCondLst>
                                  <p:childTnLst>
                                    <p:set>
                                      <p:cBhvr>
                                        <p:cTn id="36" dur="1" fill="hold">
                                          <p:stCondLst>
                                            <p:cond delay="0"/>
                                          </p:stCondLst>
                                        </p:cTn>
                                        <p:tgtEl>
                                          <p:spTgt spid="67"/>
                                        </p:tgtEl>
                                        <p:attrNameLst>
                                          <p:attrName>style.visibility</p:attrName>
                                        </p:attrNameLst>
                                      </p:cBhvr>
                                      <p:to>
                                        <p:strVal val="visible"/>
                                      </p:to>
                                    </p:set>
                                    <p:animEffect transition="in" filter="wipe(down)">
                                      <p:cBhvr>
                                        <p:cTn id="37"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 grpId="0"/>
      <p:bldP spid="8"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121789" y="2786267"/>
            <a:ext cx="24072892" cy="10729062"/>
            <a:chOff x="0" y="3264"/>
            <a:chExt cx="15166" cy="5053"/>
          </a:xfrm>
        </p:grpSpPr>
        <p:sp>
          <p:nvSpPr>
            <p:cNvPr id="5" name="Rounded Rectangle 4"/>
            <p:cNvSpPr/>
            <p:nvPr/>
          </p:nvSpPr>
          <p:spPr>
            <a:xfrm>
              <a:off x="253" y="3445"/>
              <a:ext cx="14913" cy="487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a:p>
          </p:txBody>
        </p:sp>
        <p:grpSp>
          <p:nvGrpSpPr>
            <p:cNvPr id="17464" name="Freeform 20"/>
            <p:cNvGrpSpPr>
              <a:grpSpLocks/>
            </p:cNvGrpSpPr>
            <p:nvPr/>
          </p:nvGrpSpPr>
          <p:grpSpPr bwMode="auto">
            <a:xfrm>
              <a:off x="375" y="3272"/>
              <a:ext cx="2650" cy="952"/>
              <a:chOff x="914400" y="5382768"/>
              <a:chExt cx="4206240" cy="969264"/>
            </a:xfrm>
          </p:grpSpPr>
          <p:pic>
            <p:nvPicPr>
              <p:cNvPr id="17470" name="Freeform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82768"/>
                <a:ext cx="4206240" cy="9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1" name="Text Box 8"/>
              <p:cNvSpPr txBox="1">
                <a:spLocks noChangeArrowheads="1"/>
              </p:cNvSpPr>
              <p:nvPr/>
            </p:nvSpPr>
            <p:spPr bwMode="auto">
              <a:xfrm rot="5400000">
                <a:off x="2581284" y="3809757"/>
                <a:ext cx="867585" cy="415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a:p>
            </p:txBody>
          </p:sp>
        </p:grpSp>
        <p:sp>
          <p:nvSpPr>
            <p:cNvPr id="17465" name="TextBox 7"/>
            <p:cNvSpPr txBox="1">
              <a:spLocks noChangeArrowheads="1"/>
            </p:cNvSpPr>
            <p:nvPr/>
          </p:nvSpPr>
          <p:spPr bwMode="auto">
            <a:xfrm>
              <a:off x="820" y="3408"/>
              <a:ext cx="1693"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r>
                <a:rPr lang="vi-VN" sz="6000" dirty="0">
                  <a:solidFill>
                    <a:srgbClr val="FF0000"/>
                  </a:solidFill>
                  <a:latin typeface="Tahoma" pitchFamily="34" charset="0"/>
                  <a:cs typeface="Tahoma" pitchFamily="34" charset="0"/>
                </a:rPr>
                <a:t>Lời Giải</a:t>
              </a:r>
              <a:endParaRPr lang="en-US" sz="6000" dirty="0">
                <a:solidFill>
                  <a:srgbClr val="FF0000"/>
                </a:solidFill>
                <a:latin typeface="Tahoma" pitchFamily="34" charset="0"/>
                <a:cs typeface="Tahoma" pitchFamily="34" charset="0"/>
              </a:endParaRPr>
            </a:p>
          </p:txBody>
        </p:sp>
        <p:grpSp>
          <p:nvGrpSpPr>
            <p:cNvPr id="17466" name="Round Diagonal Corner Rectangle 8"/>
            <p:cNvGrpSpPr>
              <a:grpSpLocks/>
            </p:cNvGrpSpPr>
            <p:nvPr/>
          </p:nvGrpSpPr>
          <p:grpSpPr bwMode="auto">
            <a:xfrm>
              <a:off x="41" y="3264"/>
              <a:ext cx="580" cy="1008"/>
              <a:chOff x="384048" y="5394960"/>
              <a:chExt cx="920496" cy="957072"/>
            </a:xfrm>
          </p:grpSpPr>
          <p:pic>
            <p:nvPicPr>
              <p:cNvPr id="17468" name="Round Diagonal Corner 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48" y="5394960"/>
                <a:ext cx="920496" cy="95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9" name="Text Box 12"/>
              <p:cNvSpPr txBox="1">
                <a:spLocks noChangeArrowheads="1"/>
              </p:cNvSpPr>
              <p:nvPr/>
            </p:nvSpPr>
            <p:spPr bwMode="auto">
              <a:xfrm rot="10800000">
                <a:off x="448913" y="5460251"/>
                <a:ext cx="784879" cy="81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6400">
                  <a:solidFill>
                    <a:srgbClr val="FFFFFF"/>
                  </a:solidFill>
                </a:endParaRPr>
              </a:p>
            </p:txBody>
          </p:sp>
        </p:grpSp>
        <p:sp>
          <p:nvSpPr>
            <p:cNvPr id="17467" name="Freeform 9"/>
            <p:cNvSpPr>
              <a:spLocks noEditPoints="1"/>
            </p:cNvSpPr>
            <p:nvPr/>
          </p:nvSpPr>
          <p:spPr bwMode="auto">
            <a:xfrm>
              <a:off x="0" y="3363"/>
              <a:ext cx="576" cy="802"/>
            </a:xfrm>
            <a:custGeom>
              <a:avLst/>
              <a:gdLst>
                <a:gd name="T0" fmla="*/ 1228732 w 145"/>
                <a:gd name="T1" fmla="*/ 1474076 h 197"/>
                <a:gd name="T2" fmla="*/ 655324 w 145"/>
                <a:gd name="T3" fmla="*/ 2763896 h 197"/>
                <a:gd name="T4" fmla="*/ 81916 w 145"/>
                <a:gd name="T5" fmla="*/ 1474076 h 197"/>
                <a:gd name="T6" fmla="*/ 655324 w 145"/>
                <a:gd name="T7" fmla="*/ 184262 h 197"/>
                <a:gd name="T8" fmla="*/ 1046699 w 145"/>
                <a:gd name="T9" fmla="*/ 532305 h 197"/>
                <a:gd name="T10" fmla="*/ 546103 w 145"/>
                <a:gd name="T11" fmla="*/ 1678812 h 197"/>
                <a:gd name="T12" fmla="*/ 273051 w 145"/>
                <a:gd name="T13" fmla="*/ 1228398 h 197"/>
                <a:gd name="T14" fmla="*/ 182033 w 145"/>
                <a:gd name="T15" fmla="*/ 1392185 h 197"/>
                <a:gd name="T16" fmla="*/ 555205 w 145"/>
                <a:gd name="T17" fmla="*/ 2579634 h 197"/>
                <a:gd name="T18" fmla="*/ 1119513 w 145"/>
                <a:gd name="T19" fmla="*/ 716567 h 197"/>
                <a:gd name="T20" fmla="*/ 1228732 w 145"/>
                <a:gd name="T21" fmla="*/ 1474076 h 197"/>
                <a:gd name="T22" fmla="*/ 1319750 w 145"/>
                <a:gd name="T23" fmla="*/ 245678 h 197"/>
                <a:gd name="T24" fmla="*/ 1228732 w 145"/>
                <a:gd name="T25" fmla="*/ 245678 h 197"/>
                <a:gd name="T26" fmla="*/ 1119513 w 145"/>
                <a:gd name="T27" fmla="*/ 429940 h 197"/>
                <a:gd name="T28" fmla="*/ 655324 w 145"/>
                <a:gd name="T29" fmla="*/ 0 h 197"/>
                <a:gd name="T30" fmla="*/ 0 w 145"/>
                <a:gd name="T31" fmla="*/ 1474076 h 197"/>
                <a:gd name="T32" fmla="*/ 273051 w 145"/>
                <a:gd name="T33" fmla="*/ 2682005 h 197"/>
                <a:gd name="T34" fmla="*/ 63713 w 145"/>
                <a:gd name="T35" fmla="*/ 3582828 h 197"/>
                <a:gd name="T36" fmla="*/ 118323 w 145"/>
                <a:gd name="T37" fmla="*/ 3951351 h 197"/>
                <a:gd name="T38" fmla="*/ 291255 w 145"/>
                <a:gd name="T39" fmla="*/ 3828506 h 197"/>
                <a:gd name="T40" fmla="*/ 464189 w 145"/>
                <a:gd name="T41" fmla="*/ 2886735 h 197"/>
                <a:gd name="T42" fmla="*/ 464189 w 145"/>
                <a:gd name="T43" fmla="*/ 2886735 h 197"/>
                <a:gd name="T44" fmla="*/ 655324 w 145"/>
                <a:gd name="T45" fmla="*/ 2968632 h 197"/>
                <a:gd name="T46" fmla="*/ 1319750 w 145"/>
                <a:gd name="T47" fmla="*/ 1474076 h 197"/>
                <a:gd name="T48" fmla="*/ 1174122 w 145"/>
                <a:gd name="T49" fmla="*/ 573253 h 197"/>
                <a:gd name="T50" fmla="*/ 1319750 w 145"/>
                <a:gd name="T51" fmla="*/ 245678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600"/>
            </a:p>
          </p:txBody>
        </p:sp>
      </p:grpSp>
      <p:grpSp>
        <p:nvGrpSpPr>
          <p:cNvPr id="17411" name="Rounded Rectangle 24"/>
          <p:cNvGrpSpPr>
            <a:grpSpLocks/>
          </p:cNvGrpSpPr>
          <p:nvPr/>
        </p:nvGrpSpPr>
        <p:grpSpPr bwMode="auto">
          <a:xfrm>
            <a:off x="219048" y="228601"/>
            <a:ext cx="23901462" cy="1404942"/>
            <a:chOff x="475488" y="280416"/>
            <a:chExt cx="23737824" cy="2871216"/>
          </a:xfrm>
        </p:grpSpPr>
        <p:pic>
          <p:nvPicPr>
            <p:cNvPr id="17459" name="Rounded Rectangle 2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488" y="280416"/>
              <a:ext cx="23737824" cy="2871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60" name="Text Box 16"/>
            <p:cNvSpPr txBox="1">
              <a:spLocks noChangeArrowheads="1"/>
            </p:cNvSpPr>
            <p:nvPr/>
          </p:nvSpPr>
          <p:spPr bwMode="auto">
            <a:xfrm>
              <a:off x="563103" y="368982"/>
              <a:ext cx="23503145" cy="2635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354513">
                <a:defRPr sz="4300">
                  <a:solidFill>
                    <a:schemeClr val="tx1"/>
                  </a:solidFill>
                  <a:latin typeface="Calibri" pitchFamily="34" charset="0"/>
                </a:defRPr>
              </a:lvl1pPr>
              <a:lvl2pPr marL="742950" indent="-285750" defTabSz="4354513">
                <a:defRPr sz="4300">
                  <a:solidFill>
                    <a:schemeClr val="tx1"/>
                  </a:solidFill>
                  <a:latin typeface="Calibri" pitchFamily="34" charset="0"/>
                </a:defRPr>
              </a:lvl2pPr>
              <a:lvl3pPr marL="1143000" indent="-228600" defTabSz="4354513">
                <a:defRPr sz="4300">
                  <a:solidFill>
                    <a:schemeClr val="tx1"/>
                  </a:solidFill>
                  <a:latin typeface="Calibri" pitchFamily="34" charset="0"/>
                </a:defRPr>
              </a:lvl3pPr>
              <a:lvl4pPr marL="1600200" indent="-228600" defTabSz="4354513">
                <a:defRPr sz="4300">
                  <a:solidFill>
                    <a:schemeClr val="tx1"/>
                  </a:solidFill>
                  <a:latin typeface="Calibri" pitchFamily="34" charset="0"/>
                </a:defRPr>
              </a:lvl4pPr>
              <a:lvl5pPr marL="2057400" indent="-228600" defTabSz="4354513">
                <a:defRPr sz="4300">
                  <a:solidFill>
                    <a:schemeClr val="tx1"/>
                  </a:solidFill>
                  <a:latin typeface="Calibri" pitchFamily="34" charset="0"/>
                </a:defRPr>
              </a:lvl5pPr>
              <a:lvl6pPr marL="2514600" indent="-228600" defTabSz="4354513" eaLnBrk="0" fontAlgn="base" hangingPunct="0">
                <a:spcBef>
                  <a:spcPct val="0"/>
                </a:spcBef>
                <a:spcAft>
                  <a:spcPct val="0"/>
                </a:spcAft>
                <a:defRPr sz="4300">
                  <a:solidFill>
                    <a:schemeClr val="tx1"/>
                  </a:solidFill>
                  <a:latin typeface="Calibri" pitchFamily="34" charset="0"/>
                </a:defRPr>
              </a:lvl6pPr>
              <a:lvl7pPr marL="2971800" indent="-228600" defTabSz="4354513" eaLnBrk="0" fontAlgn="base" hangingPunct="0">
                <a:spcBef>
                  <a:spcPct val="0"/>
                </a:spcBef>
                <a:spcAft>
                  <a:spcPct val="0"/>
                </a:spcAft>
                <a:defRPr sz="4300">
                  <a:solidFill>
                    <a:schemeClr val="tx1"/>
                  </a:solidFill>
                  <a:latin typeface="Calibri" pitchFamily="34" charset="0"/>
                </a:defRPr>
              </a:lvl7pPr>
              <a:lvl8pPr marL="3429000" indent="-228600" defTabSz="4354513" eaLnBrk="0" fontAlgn="base" hangingPunct="0">
                <a:spcBef>
                  <a:spcPct val="0"/>
                </a:spcBef>
                <a:spcAft>
                  <a:spcPct val="0"/>
                </a:spcAft>
                <a:defRPr sz="4300">
                  <a:solidFill>
                    <a:schemeClr val="tx1"/>
                  </a:solidFill>
                  <a:latin typeface="Calibri" pitchFamily="34" charset="0"/>
                </a:defRPr>
              </a:lvl8pPr>
              <a:lvl9pPr marL="3886200" indent="-228600" defTabSz="435451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dirty="0">
                <a:latin typeface="Times New Roman" pitchFamily="18" charset="0"/>
                <a:cs typeface="Times New Roman" pitchFamily="18" charset="0"/>
              </a:endParaRPr>
            </a:p>
          </p:txBody>
        </p:sp>
      </p:grpSp>
      <p:grpSp>
        <p:nvGrpSpPr>
          <p:cNvPr id="17412" name="Group 25"/>
          <p:cNvGrpSpPr>
            <a:grpSpLocks/>
          </p:cNvGrpSpPr>
          <p:nvPr/>
        </p:nvGrpSpPr>
        <p:grpSpPr bwMode="auto">
          <a:xfrm>
            <a:off x="238095" y="231776"/>
            <a:ext cx="3576172" cy="1401764"/>
            <a:chOff x="534987" y="1647866"/>
            <a:chExt cx="3505200" cy="1176337"/>
          </a:xfrm>
        </p:grpSpPr>
        <p:sp>
          <p:nvSpPr>
            <p:cNvPr id="27" name="Isosceles Triangle 44"/>
            <p:cNvSpPr/>
            <p:nvPr/>
          </p:nvSpPr>
          <p:spPr bwMode="auto">
            <a:xfrm rot="5400000" flipV="1">
              <a:off x="534544" y="2602838"/>
              <a:ext cx="226475" cy="216256"/>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sp>
          <p:nvSpPr>
            <p:cNvPr id="28" name="Pentagon 27"/>
            <p:cNvSpPr/>
            <p:nvPr/>
          </p:nvSpPr>
          <p:spPr bwMode="auto">
            <a:xfrm>
              <a:off x="534987" y="1647866"/>
              <a:ext cx="3505200" cy="955191"/>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17458" name="TextBox 13"/>
            <p:cNvSpPr txBox="1">
              <a:spLocks noChangeArrowheads="1"/>
            </p:cNvSpPr>
            <p:nvPr/>
          </p:nvSpPr>
          <p:spPr bwMode="auto">
            <a:xfrm>
              <a:off x="1417894" y="1653195"/>
              <a:ext cx="2509505" cy="8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44</a:t>
              </a:r>
            </a:p>
          </p:txBody>
        </p:sp>
      </p:grpSp>
      <p:grpSp>
        <p:nvGrpSpPr>
          <p:cNvPr id="31808" name="Group 64"/>
          <p:cNvGrpSpPr>
            <a:grpSpLocks/>
          </p:cNvGrpSpPr>
          <p:nvPr/>
        </p:nvGrpSpPr>
        <p:grpSpPr bwMode="auto">
          <a:xfrm>
            <a:off x="357998" y="1514655"/>
            <a:ext cx="23626862" cy="1323562"/>
            <a:chOff x="276" y="2127"/>
            <a:chExt cx="14885" cy="880"/>
          </a:xfrm>
        </p:grpSpPr>
        <p:grpSp>
          <p:nvGrpSpPr>
            <p:cNvPr id="17423" name="Group 25"/>
            <p:cNvGrpSpPr>
              <a:grpSpLocks/>
            </p:cNvGrpSpPr>
            <p:nvPr/>
          </p:nvGrpSpPr>
          <p:grpSpPr bwMode="auto">
            <a:xfrm>
              <a:off x="276" y="2166"/>
              <a:ext cx="14885" cy="810"/>
              <a:chOff x="276" y="2097"/>
              <a:chExt cx="14885" cy="810"/>
            </a:xfrm>
          </p:grpSpPr>
          <p:sp>
            <p:nvSpPr>
              <p:cNvPr id="51" name="Rectangle 50"/>
              <p:cNvSpPr/>
              <p:nvPr/>
            </p:nvSpPr>
            <p:spPr>
              <a:xfrm>
                <a:off x="4458"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2" name="Oval 51"/>
              <p:cNvSpPr/>
              <p:nvPr/>
            </p:nvSpPr>
            <p:spPr>
              <a:xfrm>
                <a:off x="4092"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B</a:t>
                </a:r>
                <a:endParaRPr lang="en-US" sz="6400" dirty="0"/>
              </a:p>
            </p:txBody>
          </p:sp>
          <p:sp>
            <p:nvSpPr>
              <p:cNvPr id="54" name="Rectangle 53"/>
              <p:cNvSpPr/>
              <p:nvPr/>
            </p:nvSpPr>
            <p:spPr>
              <a:xfrm>
                <a:off x="670"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5" name="Oval 54"/>
              <p:cNvSpPr/>
              <p:nvPr/>
            </p:nvSpPr>
            <p:spPr>
              <a:xfrm>
                <a:off x="304"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A</a:t>
                </a:r>
                <a:endParaRPr lang="en-US" sz="6400" dirty="0"/>
              </a:p>
            </p:txBody>
          </p:sp>
          <p:sp>
            <p:nvSpPr>
              <p:cNvPr id="57" name="Rectangle 56"/>
              <p:cNvSpPr/>
              <p:nvPr/>
            </p:nvSpPr>
            <p:spPr>
              <a:xfrm>
                <a:off x="8246" y="2114"/>
                <a:ext cx="3111"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8" name="Oval 57"/>
              <p:cNvSpPr/>
              <p:nvPr/>
            </p:nvSpPr>
            <p:spPr>
              <a:xfrm>
                <a:off x="7881" y="2188"/>
                <a:ext cx="685"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C</a:t>
                </a:r>
                <a:endParaRPr lang="en-US" sz="6400" dirty="0"/>
              </a:p>
            </p:txBody>
          </p:sp>
          <p:sp>
            <p:nvSpPr>
              <p:cNvPr id="60" name="Rectangle 59"/>
              <p:cNvSpPr/>
              <p:nvPr/>
            </p:nvSpPr>
            <p:spPr>
              <a:xfrm>
                <a:off x="12035"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61" name="Oval 60"/>
              <p:cNvSpPr/>
              <p:nvPr/>
            </p:nvSpPr>
            <p:spPr>
              <a:xfrm>
                <a:off x="11668" y="2188"/>
                <a:ext cx="687"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D</a:t>
                </a:r>
                <a:endParaRPr lang="en-US" sz="6400" dirty="0"/>
              </a:p>
            </p:txBody>
          </p:sp>
        </p:grpSp>
        <p:graphicFrame>
          <p:nvGraphicFramePr>
            <p:cNvPr id="17424" name="Object 50"/>
            <p:cNvGraphicFramePr>
              <a:graphicFrameLocks noChangeAspect="1"/>
            </p:cNvGraphicFramePr>
            <p:nvPr/>
          </p:nvGraphicFramePr>
          <p:xfrm>
            <a:off x="1750" y="2127"/>
            <a:ext cx="1040" cy="880"/>
          </p:xfrm>
          <a:graphic>
            <a:graphicData uri="http://schemas.openxmlformats.org/presentationml/2006/ole">
              <mc:AlternateContent xmlns:mc="http://schemas.openxmlformats.org/markup-compatibility/2006">
                <mc:Choice xmlns:v="urn:schemas-microsoft-com:vml" Requires="v">
                  <p:oleObj spid="_x0000_s13382" name="Equation" r:id="rId6" imgW="1650960" imgH="1396800" progId="Equation.DSMT4">
                    <p:embed/>
                  </p:oleObj>
                </mc:Choice>
                <mc:Fallback>
                  <p:oleObj name="Equation" r:id="rId6" imgW="1650960" imgH="1396800" progId="Equation.DSMT4">
                    <p:embed/>
                    <p:pic>
                      <p:nvPicPr>
                        <p:cNvPr id="17424" name="Object 50"/>
                        <p:cNvPicPr>
                          <a:picLocks noChangeAspect="1" noChangeArrowheads="1"/>
                        </p:cNvPicPr>
                        <p:nvPr/>
                      </p:nvPicPr>
                      <p:blipFill>
                        <a:blip r:embed="rId7"/>
                        <a:srcRect/>
                        <a:stretch>
                          <a:fillRect/>
                        </a:stretch>
                      </p:blipFill>
                      <p:spPr bwMode="auto">
                        <a:xfrm>
                          <a:off x="1750" y="2127"/>
                          <a:ext cx="1040" cy="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5" name="Object 52"/>
            <p:cNvGraphicFramePr>
              <a:graphicFrameLocks noChangeAspect="1"/>
            </p:cNvGraphicFramePr>
            <p:nvPr/>
          </p:nvGraphicFramePr>
          <p:xfrm>
            <a:off x="5464" y="2357"/>
            <a:ext cx="448" cy="431"/>
          </p:xfrm>
          <a:graphic>
            <a:graphicData uri="http://schemas.openxmlformats.org/presentationml/2006/ole">
              <mc:AlternateContent xmlns:mc="http://schemas.openxmlformats.org/markup-compatibility/2006">
                <mc:Choice xmlns:v="urn:schemas-microsoft-com:vml" Requires="v">
                  <p:oleObj spid="_x0000_s13383" name="Equation" r:id="rId8" imgW="711000" imgH="685800" progId="Equation.DSMT4">
                    <p:embed/>
                  </p:oleObj>
                </mc:Choice>
                <mc:Fallback>
                  <p:oleObj name="Equation" r:id="rId8" imgW="711000" imgH="685800" progId="Equation.DSMT4">
                    <p:embed/>
                    <p:pic>
                      <p:nvPicPr>
                        <p:cNvPr id="17425" name="Object 52"/>
                        <p:cNvPicPr>
                          <a:picLocks noChangeAspect="1" noChangeArrowheads="1"/>
                        </p:cNvPicPr>
                        <p:nvPr/>
                      </p:nvPicPr>
                      <p:blipFill>
                        <a:blip r:embed="rId9"/>
                        <a:srcRect/>
                        <a:stretch>
                          <a:fillRect/>
                        </a:stretch>
                      </p:blipFill>
                      <p:spPr bwMode="auto">
                        <a:xfrm>
                          <a:off x="5464" y="2357"/>
                          <a:ext cx="448" cy="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6" name="Object 53"/>
            <p:cNvGraphicFramePr>
              <a:graphicFrameLocks noChangeAspect="1"/>
            </p:cNvGraphicFramePr>
            <p:nvPr/>
          </p:nvGraphicFramePr>
          <p:xfrm>
            <a:off x="9733" y="2448"/>
            <a:ext cx="168" cy="207"/>
          </p:xfrm>
          <a:graphic>
            <a:graphicData uri="http://schemas.openxmlformats.org/presentationml/2006/ole">
              <mc:AlternateContent xmlns:mc="http://schemas.openxmlformats.org/markup-compatibility/2006">
                <mc:Choice xmlns:v="urn:schemas-microsoft-com:vml" Requires="v">
                  <p:oleObj spid="_x0000_s13384" name="Equation" r:id="rId10" imgW="266400" imgH="330120" progId="Equation.DSMT4">
                    <p:embed/>
                  </p:oleObj>
                </mc:Choice>
                <mc:Fallback>
                  <p:oleObj name="Equation" r:id="rId10" imgW="266400" imgH="330120" progId="Equation.DSMT4">
                    <p:embed/>
                    <p:pic>
                      <p:nvPicPr>
                        <p:cNvPr id="17426" name="Object 53"/>
                        <p:cNvPicPr>
                          <a:picLocks noChangeAspect="1" noChangeArrowheads="1"/>
                        </p:cNvPicPr>
                        <p:nvPr/>
                      </p:nvPicPr>
                      <p:blipFill>
                        <a:blip r:embed="rId11"/>
                        <a:srcRect/>
                        <a:stretch>
                          <a:fillRect/>
                        </a:stretch>
                      </p:blipFill>
                      <p:spPr bwMode="auto">
                        <a:xfrm>
                          <a:off x="9733" y="2448"/>
                          <a:ext cx="168" cy="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7" name="Object 61"/>
            <p:cNvGraphicFramePr>
              <a:graphicFrameLocks noChangeAspect="1"/>
            </p:cNvGraphicFramePr>
            <p:nvPr/>
          </p:nvGraphicFramePr>
          <p:xfrm>
            <a:off x="13365" y="2135"/>
            <a:ext cx="232" cy="823"/>
          </p:xfrm>
          <a:graphic>
            <a:graphicData uri="http://schemas.openxmlformats.org/presentationml/2006/ole">
              <mc:AlternateContent xmlns:mc="http://schemas.openxmlformats.org/markup-compatibility/2006">
                <mc:Choice xmlns:v="urn:schemas-microsoft-com:vml" Requires="v">
                  <p:oleObj spid="_x0000_s13385" name="Equation" r:id="rId12" imgW="368280" imgH="1307880" progId="Equation.DSMT4">
                    <p:embed/>
                  </p:oleObj>
                </mc:Choice>
                <mc:Fallback>
                  <p:oleObj name="Equation" r:id="rId12" imgW="368280" imgH="1307880" progId="Equation.DSMT4">
                    <p:embed/>
                    <p:pic>
                      <p:nvPicPr>
                        <p:cNvPr id="17427" name="Object 61"/>
                        <p:cNvPicPr>
                          <a:picLocks noChangeAspect="1" noChangeArrowheads="1"/>
                        </p:cNvPicPr>
                        <p:nvPr/>
                      </p:nvPicPr>
                      <p:blipFill>
                        <a:blip r:embed="rId13"/>
                        <a:srcRect/>
                        <a:stretch>
                          <a:fillRect/>
                        </a:stretch>
                      </p:blipFill>
                      <p:spPr bwMode="auto">
                        <a:xfrm>
                          <a:off x="13365" y="2135"/>
                          <a:ext cx="232" cy="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7" name="Oval 66"/>
          <p:cNvSpPr/>
          <p:nvPr/>
        </p:nvSpPr>
        <p:spPr>
          <a:xfrm>
            <a:off x="411819" y="1711228"/>
            <a:ext cx="108853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fontAlgn="base">
              <a:spcBef>
                <a:spcPct val="0"/>
              </a:spcBef>
              <a:spcAft>
                <a:spcPct val="0"/>
              </a:spcAft>
              <a:defRPr sz="4300">
                <a:solidFill>
                  <a:schemeClr val="tx1"/>
                </a:solidFill>
                <a:latin typeface="Calibri" pitchFamily="34" charset="0"/>
              </a:defRPr>
            </a:lvl6pPr>
            <a:lvl7pPr marL="2971800" indent="-228600" defTabSz="2176463" fontAlgn="base">
              <a:spcBef>
                <a:spcPct val="0"/>
              </a:spcBef>
              <a:spcAft>
                <a:spcPct val="0"/>
              </a:spcAft>
              <a:defRPr sz="4300">
                <a:solidFill>
                  <a:schemeClr val="tx1"/>
                </a:solidFill>
                <a:latin typeface="Calibri" pitchFamily="34" charset="0"/>
              </a:defRPr>
            </a:lvl7pPr>
            <a:lvl8pPr marL="3429000" indent="-228600" defTabSz="2176463" fontAlgn="base">
              <a:spcBef>
                <a:spcPct val="0"/>
              </a:spcBef>
              <a:spcAft>
                <a:spcPct val="0"/>
              </a:spcAft>
              <a:defRPr sz="4300">
                <a:solidFill>
                  <a:schemeClr val="tx1"/>
                </a:solidFill>
                <a:latin typeface="Calibri" pitchFamily="34" charset="0"/>
              </a:defRPr>
            </a:lvl8pPr>
            <a:lvl9pPr marL="3886200" indent="-228600" defTabSz="2176463" fontAlgn="base">
              <a:spcBef>
                <a:spcPct val="0"/>
              </a:spcBef>
              <a:spcAft>
                <a:spcPct val="0"/>
              </a:spcAft>
              <a:defRPr sz="4300">
                <a:solidFill>
                  <a:schemeClr val="tx1"/>
                </a:solidFill>
                <a:latin typeface="Calibri" pitchFamily="34" charset="0"/>
              </a:defRPr>
            </a:lvl9pPr>
          </a:lstStyle>
          <a:p>
            <a:pPr algn="ctr" eaLnBrk="1" hangingPunct="1">
              <a:defRPr/>
            </a:pPr>
            <a:r>
              <a:rPr lang="en-US" sz="6400" b="1" dirty="0">
                <a:solidFill>
                  <a:srgbClr val="FFFFFF"/>
                </a:solidFill>
                <a:latin typeface="Tahoma" pitchFamily="34" charset="0"/>
                <a:cs typeface="Tahoma" pitchFamily="34" charset="0"/>
              </a:rPr>
              <a:t>D</a:t>
            </a:r>
            <a:endParaRPr lang="en-US" sz="6400" dirty="0">
              <a:solidFill>
                <a:srgbClr val="FFFFFF"/>
              </a:solidFill>
            </a:endParaRPr>
          </a:p>
        </p:txBody>
      </p:sp>
      <mc:AlternateContent xmlns:mc="http://schemas.openxmlformats.org/markup-compatibility/2006" xmlns:a14="http://schemas.microsoft.com/office/drawing/2010/main">
        <mc:Choice Requires="a14">
          <p:sp>
            <p:nvSpPr>
              <p:cNvPr id="2" name="TextBox 1"/>
              <p:cNvSpPr txBox="1"/>
              <p:nvPr/>
            </p:nvSpPr>
            <p:spPr>
              <a:xfrm>
                <a:off x="3965058" y="317136"/>
                <a:ext cx="17066578" cy="1019298"/>
              </a:xfrm>
              <a:prstGeom prst="rect">
                <a:avLst/>
              </a:prstGeom>
              <a:noFill/>
            </p:spPr>
            <p:txBody>
              <a:bodyPr wrap="square" lIns="91422" tIns="45710" rIns="91422" bIns="45710" rtlCol="0">
                <a:spAutoFit/>
              </a:bodyPr>
              <a:lstStyle/>
              <a:p>
                <a:pPr indent="1270" algn="just">
                  <a:lnSpc>
                    <a:spcPct val="115000"/>
                  </a:lnSpc>
                  <a:spcBef>
                    <a:spcPts val="1200"/>
                  </a:spcBef>
                </a:pPr>
                <a:r>
                  <a:rPr lang="en-US" sz="5600" dirty="0">
                    <a:solidFill>
                      <a:prstClr val="black"/>
                    </a:solidFill>
                    <a:latin typeface="Times New Roman" panose="02020603050405020304" pitchFamily="18" charset="0"/>
                    <a:ea typeface="Times New Roman" panose="02020603050405020304" pitchFamily="18" charset="0"/>
                  </a:rPr>
                  <a:t>Hàm </a:t>
                </a:r>
                <a:r>
                  <a:rPr lang="en-US" sz="5600" dirty="0" err="1">
                    <a:solidFill>
                      <a:prstClr val="black"/>
                    </a:solidFill>
                    <a:latin typeface="Times New Roman" panose="02020603050405020304" pitchFamily="18" charset="0"/>
                    <a:ea typeface="Times New Roman" panose="02020603050405020304" pitchFamily="18" charset="0"/>
                  </a:rPr>
                  <a:t>số</a:t>
                </a:r>
                <a:r>
                  <a:rPr lang="en-US"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vi-VN"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𝑓</m:t>
                    </m:r>
                    <m:r>
                      <a:rPr lang="vi-VN"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vi-VN"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vi-VN"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vi-VN"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vi-VN"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vi-VN"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𝑙𝑛</m:t>
                        </m:r>
                      </m:fName>
                      <m:e>
                        <m:r>
                          <a:rPr lang="vi-VN"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lang="vi-VN"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đạt</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cực</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trị</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tại</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điểm</a:t>
                </a:r>
                <a:endParaRPr lang="en-US" sz="5600" dirty="0">
                  <a:solidFill>
                    <a:prstClr val="black"/>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965058" y="317136"/>
                <a:ext cx="17066578" cy="1019298"/>
              </a:xfrm>
              <a:prstGeom prst="rect">
                <a:avLst/>
              </a:prstGeom>
              <a:blipFill>
                <a:blip r:embed="rId14"/>
                <a:stretch>
                  <a:fillRect l="-1964" t="-11976" b="-353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933781" y="3280947"/>
                <a:ext cx="18514188" cy="1083353"/>
              </a:xfrm>
              <a:prstGeom prst="rect">
                <a:avLst/>
              </a:prstGeom>
              <a:noFill/>
            </p:spPr>
            <p:txBody>
              <a:bodyPr wrap="square" lIns="91422" tIns="45710" rIns="91422" bIns="45710" rtlCol="0">
                <a:spAutoFit/>
              </a:bodyPr>
              <a:lstStyle/>
              <a:p>
                <a:pPr algn="just">
                  <a:lnSpc>
                    <a:spcPct val="115000"/>
                  </a:lnSpc>
                  <a:spcBef>
                    <a:spcPts val="1200"/>
                  </a:spcBef>
                  <a:tabLst>
                    <a:tab pos="1259840" algn="l"/>
                  </a:tabLst>
                </a:pPr>
                <a14:m>
                  <m:oMathPara xmlns:m="http://schemas.openxmlformats.org/officeDocument/2006/math">
                    <m:oMathParaPr>
                      <m:jc m:val="left"/>
                    </m:oMathParaPr>
                    <m:oMath xmlns:m="http://schemas.openxmlformats.org/officeDocument/2006/math">
                      <m:r>
                        <m:rPr>
                          <m:nor/>
                        </m:rPr>
                        <a:rPr lang="en-US" sz="5600" dirty="0">
                          <a:solidFill>
                            <a:prstClr val="black"/>
                          </a:solidFill>
                          <a:latin typeface="Times New Roman" panose="02020603050405020304" pitchFamily="18" charset="0"/>
                          <a:ea typeface="Times New Roman" panose="02020603050405020304" pitchFamily="18" charset="0"/>
                        </a:rPr>
                        <m:t>T</m:t>
                      </m:r>
                      <m:r>
                        <m:rPr>
                          <m:nor/>
                        </m:rPr>
                        <a:rPr lang="en-US" sz="5600" dirty="0">
                          <a:solidFill>
                            <a:prstClr val="black"/>
                          </a:solidFill>
                          <a:latin typeface="Times New Roman" panose="02020603050405020304" pitchFamily="18" charset="0"/>
                          <a:ea typeface="Times New Roman" panose="02020603050405020304" pitchFamily="18" charset="0"/>
                        </a:rPr>
                        <m:t>ậ</m:t>
                      </m:r>
                      <m:r>
                        <m:rPr>
                          <m:nor/>
                        </m:rPr>
                        <a:rPr lang="en-US" sz="5600" dirty="0">
                          <a:solidFill>
                            <a:prstClr val="black"/>
                          </a:solidFill>
                          <a:latin typeface="Times New Roman" panose="02020603050405020304" pitchFamily="18" charset="0"/>
                          <a:ea typeface="Times New Roman" panose="02020603050405020304" pitchFamily="18" charset="0"/>
                        </a:rPr>
                        <m:t>p</m:t>
                      </m:r>
                      <m:r>
                        <m:rPr>
                          <m:nor/>
                        </m:rPr>
                        <a:rPr lang="en-US" sz="5600" dirty="0">
                          <a:solidFill>
                            <a:prstClr val="black"/>
                          </a:solidFill>
                          <a:latin typeface="Times New Roman" panose="02020603050405020304" pitchFamily="18" charset="0"/>
                          <a:ea typeface="Times New Roman" panose="02020603050405020304" pitchFamily="18" charset="0"/>
                        </a:rPr>
                        <m:t> </m:t>
                      </m:r>
                      <m:r>
                        <m:rPr>
                          <m:nor/>
                        </m:rPr>
                        <a:rPr lang="en-US" sz="5600" dirty="0">
                          <a:solidFill>
                            <a:prstClr val="black"/>
                          </a:solidFill>
                          <a:latin typeface="Times New Roman" panose="02020603050405020304" pitchFamily="18" charset="0"/>
                          <a:ea typeface="Times New Roman" panose="02020603050405020304" pitchFamily="18" charset="0"/>
                        </a:rPr>
                        <m:t>x</m:t>
                      </m:r>
                      <m:r>
                        <m:rPr>
                          <m:nor/>
                        </m:rPr>
                        <a:rPr lang="en-US" sz="5600" dirty="0">
                          <a:solidFill>
                            <a:prstClr val="black"/>
                          </a:solidFill>
                          <a:latin typeface="Times New Roman" panose="02020603050405020304" pitchFamily="18" charset="0"/>
                          <a:ea typeface="Times New Roman" panose="02020603050405020304" pitchFamily="18" charset="0"/>
                        </a:rPr>
                        <m:t>á</m:t>
                      </m:r>
                      <m:r>
                        <m:rPr>
                          <m:nor/>
                        </m:rPr>
                        <a:rPr lang="en-US" sz="5600" dirty="0">
                          <a:solidFill>
                            <a:prstClr val="black"/>
                          </a:solidFill>
                          <a:latin typeface="Times New Roman" panose="02020603050405020304" pitchFamily="18" charset="0"/>
                          <a:ea typeface="Times New Roman" panose="02020603050405020304" pitchFamily="18" charset="0"/>
                        </a:rPr>
                        <m:t>c</m:t>
                      </m:r>
                      <m:r>
                        <m:rPr>
                          <m:nor/>
                        </m:rPr>
                        <a:rPr lang="en-US" sz="5600" dirty="0">
                          <a:solidFill>
                            <a:prstClr val="black"/>
                          </a:solidFill>
                          <a:latin typeface="Times New Roman" panose="02020603050405020304" pitchFamily="18" charset="0"/>
                          <a:ea typeface="Times New Roman" panose="02020603050405020304" pitchFamily="18" charset="0"/>
                        </a:rPr>
                        <m:t> đị</m:t>
                      </m:r>
                      <m:r>
                        <m:rPr>
                          <m:nor/>
                        </m:rPr>
                        <a:rPr lang="en-US" sz="5600" dirty="0">
                          <a:solidFill>
                            <a:prstClr val="black"/>
                          </a:solidFill>
                          <a:latin typeface="Times New Roman" panose="02020603050405020304" pitchFamily="18" charset="0"/>
                          <a:ea typeface="Times New Roman" panose="02020603050405020304" pitchFamily="18" charset="0"/>
                        </a:rPr>
                        <m:t>nh</m:t>
                      </m:r>
                      <m:r>
                        <m:rPr>
                          <m:nor/>
                        </m:rPr>
                        <a:rPr lang="en-US" sz="5600" dirty="0">
                          <a:solidFill>
                            <a:prstClr val="black"/>
                          </a:solidFill>
                          <a:latin typeface="Times New Roman" panose="02020603050405020304" pitchFamily="18" charset="0"/>
                          <a:ea typeface="Times New Roman" panose="02020603050405020304" pitchFamily="18" charset="0"/>
                        </a:rPr>
                        <m:t>: </m:t>
                      </m:r>
                      <m:r>
                        <a:rPr lang="vi-VN" sz="5600" i="1">
                          <a:solidFill>
                            <a:prstClr val="black"/>
                          </a:solidFill>
                          <a:latin typeface="Cambria Math" panose="02040503050406030204" pitchFamily="18" charset="0"/>
                          <a:ea typeface="Times New Roman" panose="02020603050405020304" pitchFamily="18" charset="0"/>
                        </a:rPr>
                        <m:t>𝐷</m:t>
                      </m:r>
                      <m:r>
                        <a:rPr lang="vi-VN"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vi-VN" sz="5600" i="1">
                              <a:solidFill>
                                <a:prstClr val="black"/>
                              </a:solidFill>
                              <a:latin typeface="Cambria Math" panose="02040503050406030204" pitchFamily="18" charset="0"/>
                              <a:ea typeface="Times New Roman" panose="02020603050405020304" pitchFamily="18" charset="0"/>
                            </a:rPr>
                            <m:t>0;+∞</m:t>
                          </m:r>
                        </m:e>
                      </m:d>
                      <m:r>
                        <m:rPr>
                          <m:nor/>
                        </m:rPr>
                        <a:rPr lang="en-US" sz="5600" dirty="0">
                          <a:solidFill>
                            <a:prstClr val="black"/>
                          </a:solidFill>
                          <a:latin typeface="Times New Roman" panose="02020603050405020304" pitchFamily="18" charset="0"/>
                          <a:ea typeface="Times New Roman" panose="02020603050405020304" pitchFamily="18" charset="0"/>
                        </a:rPr>
                        <m:t>.</m:t>
                      </m:r>
                    </m:oMath>
                  </m:oMathPara>
                </a14:m>
                <a:endParaRPr lang="en-US" sz="5600" dirty="0">
                  <a:latin typeface="Times New Roman" panose="02020603050405020304" pitchFamily="18" charset="0"/>
                  <a:ea typeface="Times New Roman" panose="02020603050405020304" pitchFamily="18" charset="0"/>
                  <a:cs typeface="Times New Roman"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933781" y="3280947"/>
                <a:ext cx="18514188" cy="108335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533586" y="4537253"/>
                <a:ext cx="20033958" cy="1954233"/>
              </a:xfrm>
              <a:prstGeom prst="rect">
                <a:avLst/>
              </a:prstGeom>
              <a:noFill/>
            </p:spPr>
            <p:txBody>
              <a:bodyPr wrap="square" lIns="91422" tIns="45710" rIns="91422" bIns="45710" rtlCol="0">
                <a:spAutoFit/>
              </a:bodyPr>
              <a:lstStyle/>
              <a:p>
                <a:pPr lvl="0">
                  <a:lnSpc>
                    <a:spcPct val="115000"/>
                  </a:lnSpc>
                </a:pPr>
                <a14:m>
                  <m:oMathPara xmlns:m="http://schemas.openxmlformats.org/officeDocument/2006/math">
                    <m:oMathParaPr>
                      <m:jc m:val="centerGroup"/>
                    </m:oMathParaPr>
                    <m:oMath xmlns:m="http://schemas.openxmlformats.org/officeDocument/2006/math">
                      <m:r>
                        <m:rPr>
                          <m:nor/>
                        </m:rPr>
                        <a:rPr lang="vi-VN" sz="5600" dirty="0">
                          <a:solidFill>
                            <a:prstClr val="black"/>
                          </a:solidFill>
                          <a:latin typeface="Times New Roman" panose="02020603050405020304" pitchFamily="18" charset="0"/>
                          <a:ea typeface="Times New Roman" panose="02020603050405020304" pitchFamily="18" charset="0"/>
                        </a:rPr>
                        <m:t>Ta</m:t>
                      </m:r>
                      <m:r>
                        <m:rPr>
                          <m:nor/>
                        </m:rPr>
                        <a:rPr lang="vi-VN" sz="5600" dirty="0">
                          <a:solidFill>
                            <a:prstClr val="black"/>
                          </a:solidFill>
                          <a:latin typeface="Times New Roman" panose="02020603050405020304" pitchFamily="18" charset="0"/>
                          <a:ea typeface="Times New Roman" panose="02020603050405020304" pitchFamily="18" charset="0"/>
                        </a:rPr>
                        <m:t> </m:t>
                      </m:r>
                      <m:r>
                        <m:rPr>
                          <m:nor/>
                        </m:rPr>
                        <a:rPr lang="vi-VN" sz="5600" dirty="0">
                          <a:solidFill>
                            <a:prstClr val="black"/>
                          </a:solidFill>
                          <a:latin typeface="Times New Roman" panose="02020603050405020304" pitchFamily="18" charset="0"/>
                          <a:ea typeface="Times New Roman" panose="02020603050405020304" pitchFamily="18" charset="0"/>
                        </a:rPr>
                        <m:t>c</m:t>
                      </m:r>
                      <m:r>
                        <m:rPr>
                          <m:nor/>
                        </m:rPr>
                        <a:rPr lang="vi-VN" sz="5600" dirty="0">
                          <a:solidFill>
                            <a:prstClr val="black"/>
                          </a:solidFill>
                          <a:latin typeface="Times New Roman" panose="02020603050405020304" pitchFamily="18" charset="0"/>
                          <a:ea typeface="Times New Roman" panose="02020603050405020304" pitchFamily="18" charset="0"/>
                        </a:rPr>
                        <m:t>ó: </m:t>
                      </m:r>
                      <m:r>
                        <a:rPr lang="vi-VN" sz="5600" i="1">
                          <a:solidFill>
                            <a:prstClr val="black"/>
                          </a:solidFill>
                          <a:latin typeface="Cambria Math" panose="02040503050406030204" pitchFamily="18" charset="0"/>
                          <a:ea typeface="Times New Roman" panose="02020603050405020304" pitchFamily="18" charset="0"/>
                        </a:rPr>
                        <m:t>𝑓</m:t>
                      </m:r>
                      <m:r>
                        <a:rPr lang="vi-VN" sz="5600" i="1">
                          <a:solidFill>
                            <a:prstClr val="black"/>
                          </a:solidFill>
                          <a:latin typeface="Cambria Math" panose="02040503050406030204" pitchFamily="18" charset="0"/>
                          <a:ea typeface="Times New Roman" panose="02020603050405020304" pitchFamily="18" charset="0"/>
                        </a:rPr>
                        <m:t>(</m:t>
                      </m:r>
                      <m:r>
                        <a:rPr lang="vi-VN" sz="5600" i="1">
                          <a:solidFill>
                            <a:prstClr val="black"/>
                          </a:solidFill>
                          <a:latin typeface="Cambria Math" panose="02040503050406030204" pitchFamily="18" charset="0"/>
                          <a:ea typeface="Times New Roman" panose="02020603050405020304" pitchFamily="18" charset="0"/>
                        </a:rPr>
                        <m:t>𝑥</m:t>
                      </m:r>
                      <m:r>
                        <a:rPr lang="vi-VN"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vi-VN" sz="5600" i="1">
                              <a:solidFill>
                                <a:prstClr val="black"/>
                              </a:solidFill>
                              <a:latin typeface="Cambria Math" panose="02040503050406030204" pitchFamily="18" charset="0"/>
                              <a:ea typeface="Times New Roman" panose="02020603050405020304" pitchFamily="18" charset="0"/>
                            </a:rPr>
                            <m:t>𝑥</m:t>
                          </m:r>
                        </m:e>
                        <m:sup>
                          <m:r>
                            <a:rPr lang="vi-VN" sz="5600" i="1">
                              <a:solidFill>
                                <a:prstClr val="black"/>
                              </a:solidFill>
                              <a:latin typeface="Cambria Math" panose="02040503050406030204" pitchFamily="18" charset="0"/>
                              <a:ea typeface="Times New Roman" panose="02020603050405020304" pitchFamily="18" charset="0"/>
                            </a:rPr>
                            <m:t>2</m:t>
                          </m:r>
                        </m:sup>
                      </m:sSup>
                      <m:r>
                        <a:rPr lang="vi-VN" sz="5600" i="1">
                          <a:solidFill>
                            <a:prstClr val="black"/>
                          </a:solidFill>
                          <a:latin typeface="Cambria Math" panose="02040503050406030204" pitchFamily="18" charset="0"/>
                          <a:ea typeface="Times New Roman" panose="020206030504050203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rPr>
                          </m:ctrlPr>
                        </m:funcPr>
                        <m:fName>
                          <m:r>
                            <a:rPr lang="vi-VN" sz="5600" i="1">
                              <a:solidFill>
                                <a:prstClr val="black"/>
                              </a:solidFill>
                              <a:latin typeface="Cambria Math" panose="02040503050406030204" pitchFamily="18" charset="0"/>
                              <a:ea typeface="Times New Roman" panose="02020603050405020304" pitchFamily="18" charset="0"/>
                            </a:rPr>
                            <m:t>𝑙𝑛</m:t>
                          </m:r>
                        </m:fName>
                        <m:e>
                          <m:r>
                            <a:rPr lang="vi-VN" sz="5600" i="1">
                              <a:solidFill>
                                <a:prstClr val="black"/>
                              </a:solidFill>
                              <a:latin typeface="Cambria Math" panose="02040503050406030204" pitchFamily="18" charset="0"/>
                              <a:ea typeface="Times New Roman" panose="02020603050405020304" pitchFamily="18" charset="0"/>
                            </a:rPr>
                            <m:t>𝑥</m:t>
                          </m:r>
                        </m:e>
                      </m:func>
                      <m:r>
                        <a:rPr lang="vi-VN"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vi-VN" sz="5600" i="1">
                          <a:solidFill>
                            <a:prstClr val="black"/>
                          </a:solidFill>
                          <a:latin typeface="Cambria Math" panose="02040503050406030204" pitchFamily="18" charset="0"/>
                          <a:ea typeface="Times New Roman" panose="02020603050405020304" pitchFamily="18" charset="0"/>
                        </a:rPr>
                        <m:t>𝑓</m:t>
                      </m:r>
                      <m:r>
                        <a:rPr lang="vi-VN" sz="5600" i="1">
                          <a:solidFill>
                            <a:prstClr val="black"/>
                          </a:solidFill>
                          <a:latin typeface="Cambria Math" panose="02040503050406030204" pitchFamily="18" charset="0"/>
                          <a:ea typeface="Times New Roman" panose="02020603050405020304" pitchFamily="18" charset="0"/>
                        </a:rPr>
                        <m:t>′(</m:t>
                      </m:r>
                      <m:r>
                        <a:rPr lang="vi-VN" sz="5600" i="1">
                          <a:solidFill>
                            <a:prstClr val="black"/>
                          </a:solidFill>
                          <a:latin typeface="Cambria Math" panose="02040503050406030204" pitchFamily="18" charset="0"/>
                          <a:ea typeface="Times New Roman" panose="02020603050405020304" pitchFamily="18" charset="0"/>
                        </a:rPr>
                        <m:t>𝑥</m:t>
                      </m:r>
                      <m:r>
                        <a:rPr lang="vi-VN" sz="5600" i="1">
                          <a:solidFill>
                            <a:prstClr val="black"/>
                          </a:solidFill>
                          <a:latin typeface="Cambria Math" panose="02040503050406030204" pitchFamily="18" charset="0"/>
                          <a:ea typeface="Times New Roman" panose="02020603050405020304" pitchFamily="18" charset="0"/>
                        </a:rPr>
                        <m:t>)=2</m:t>
                      </m:r>
                      <m:r>
                        <a:rPr lang="vi-VN" sz="5600" i="1">
                          <a:solidFill>
                            <a:prstClr val="black"/>
                          </a:solidFill>
                          <a:latin typeface="Cambria Math" panose="02040503050406030204" pitchFamily="18" charset="0"/>
                          <a:ea typeface="Times New Roman" panose="02020603050405020304" pitchFamily="18" charset="0"/>
                        </a:rPr>
                        <m:t>𝑥</m:t>
                      </m:r>
                      <m:r>
                        <a:rPr lang="vi-VN" sz="5600" i="1">
                          <a:solidFill>
                            <a:prstClr val="black"/>
                          </a:solidFill>
                          <a:latin typeface="Cambria Math" panose="02040503050406030204" pitchFamily="18" charset="0"/>
                          <a:ea typeface="Times New Roman" panose="020206030504050203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rPr>
                          </m:ctrlPr>
                        </m:funcPr>
                        <m:fName>
                          <m:r>
                            <a:rPr lang="vi-VN" sz="5600" i="1">
                              <a:solidFill>
                                <a:prstClr val="black"/>
                              </a:solidFill>
                              <a:latin typeface="Cambria Math" panose="02040503050406030204" pitchFamily="18" charset="0"/>
                              <a:ea typeface="Times New Roman" panose="02020603050405020304" pitchFamily="18" charset="0"/>
                            </a:rPr>
                            <m:t>𝑙𝑛</m:t>
                          </m:r>
                        </m:fName>
                        <m:e>
                          <m:r>
                            <a:rPr lang="vi-VN" sz="5600" i="1">
                              <a:solidFill>
                                <a:prstClr val="black"/>
                              </a:solidFill>
                              <a:latin typeface="Cambria Math" panose="02040503050406030204" pitchFamily="18" charset="0"/>
                              <a:ea typeface="Times New Roman" panose="02020603050405020304" pitchFamily="18" charset="0"/>
                            </a:rPr>
                            <m:t>𝑥</m:t>
                          </m:r>
                        </m:e>
                      </m:func>
                      <m:r>
                        <a:rPr lang="vi-VN"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vi-VN" sz="5600" i="1">
                              <a:solidFill>
                                <a:prstClr val="black"/>
                              </a:solidFill>
                              <a:latin typeface="Cambria Math" panose="02040503050406030204" pitchFamily="18" charset="0"/>
                              <a:ea typeface="Times New Roman" panose="02020603050405020304" pitchFamily="18" charset="0"/>
                            </a:rPr>
                            <m:t>1</m:t>
                          </m:r>
                        </m:num>
                        <m:den>
                          <m:r>
                            <a:rPr lang="vi-VN" sz="5600" i="1">
                              <a:solidFill>
                                <a:prstClr val="black"/>
                              </a:solidFill>
                              <a:latin typeface="Cambria Math" panose="02040503050406030204" pitchFamily="18" charset="0"/>
                              <a:ea typeface="Times New Roman" panose="02020603050405020304" pitchFamily="18" charset="0"/>
                            </a:rPr>
                            <m:t>𝑥</m:t>
                          </m:r>
                        </m:den>
                      </m:f>
                      <m:r>
                        <a:rPr lang="vi-VN"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vi-VN" sz="5600" i="1">
                              <a:solidFill>
                                <a:prstClr val="black"/>
                              </a:solidFill>
                              <a:latin typeface="Cambria Math" panose="02040503050406030204" pitchFamily="18" charset="0"/>
                              <a:ea typeface="Times New Roman" panose="02020603050405020304" pitchFamily="18" charset="0"/>
                            </a:rPr>
                            <m:t>𝑥</m:t>
                          </m:r>
                        </m:e>
                        <m:sup>
                          <m:r>
                            <a:rPr lang="vi-VN" sz="5600" i="1">
                              <a:solidFill>
                                <a:prstClr val="black"/>
                              </a:solidFill>
                              <a:latin typeface="Cambria Math" panose="02040503050406030204" pitchFamily="18" charset="0"/>
                              <a:ea typeface="Times New Roman" panose="02020603050405020304" pitchFamily="18" charset="0"/>
                            </a:rPr>
                            <m:t>2</m:t>
                          </m:r>
                        </m:sup>
                      </m:sSup>
                      <m:r>
                        <a:rPr lang="vi-VN" sz="5600" i="1">
                          <a:solidFill>
                            <a:prstClr val="black"/>
                          </a:solidFill>
                          <a:latin typeface="Cambria Math" panose="02040503050406030204" pitchFamily="18" charset="0"/>
                          <a:ea typeface="Times New Roman" panose="02020603050405020304" pitchFamily="18" charset="0"/>
                        </a:rPr>
                        <m:t>=</m:t>
                      </m:r>
                      <m:r>
                        <a:rPr lang="vi-VN" sz="5600" i="1">
                          <a:solidFill>
                            <a:prstClr val="black"/>
                          </a:solidFill>
                          <a:latin typeface="Cambria Math" panose="02040503050406030204" pitchFamily="18" charset="0"/>
                          <a:ea typeface="Times New Roman" panose="02020603050405020304" pitchFamily="18" charset="0"/>
                        </a:rPr>
                        <m:t>𝑥</m:t>
                      </m:r>
                      <m:r>
                        <a:rPr lang="vi-VN" sz="5600" i="1">
                          <a:solidFill>
                            <a:prstClr val="black"/>
                          </a:solidFill>
                          <a:latin typeface="Cambria Math" panose="02040503050406030204" pitchFamily="18" charset="0"/>
                          <a:ea typeface="Times New Roman" panose="02020603050405020304" pitchFamily="18" charset="0"/>
                        </a:rPr>
                        <m:t>(2</m:t>
                      </m:r>
                      <m:func>
                        <m:funcPr>
                          <m:ctrlPr>
                            <a:rPr lang="en-US" sz="5600" i="1">
                              <a:solidFill>
                                <a:prstClr val="black"/>
                              </a:solidFill>
                              <a:latin typeface="Cambria Math" panose="02040503050406030204" pitchFamily="18" charset="0"/>
                              <a:ea typeface="Times New Roman" panose="02020603050405020304" pitchFamily="18" charset="0"/>
                            </a:rPr>
                          </m:ctrlPr>
                        </m:funcPr>
                        <m:fName>
                          <m:r>
                            <a:rPr lang="vi-VN" sz="5600" i="1">
                              <a:solidFill>
                                <a:prstClr val="black"/>
                              </a:solidFill>
                              <a:latin typeface="Cambria Math" panose="02040503050406030204" pitchFamily="18" charset="0"/>
                              <a:ea typeface="Times New Roman" panose="02020603050405020304" pitchFamily="18" charset="0"/>
                            </a:rPr>
                            <m:t>𝑙𝑛</m:t>
                          </m:r>
                        </m:fName>
                        <m:e>
                          <m:r>
                            <a:rPr lang="vi-VN" sz="5600" i="1">
                              <a:solidFill>
                                <a:prstClr val="black"/>
                              </a:solidFill>
                              <a:latin typeface="Cambria Math" panose="02040503050406030204" pitchFamily="18" charset="0"/>
                              <a:ea typeface="Times New Roman" panose="02020603050405020304" pitchFamily="18" charset="0"/>
                            </a:rPr>
                            <m:t>𝑥</m:t>
                          </m:r>
                        </m:e>
                      </m:func>
                      <m:r>
                        <a:rPr lang="vi-VN" sz="5600" i="1">
                          <a:solidFill>
                            <a:prstClr val="black"/>
                          </a:solidFill>
                          <a:latin typeface="Cambria Math" panose="02040503050406030204" pitchFamily="18" charset="0"/>
                          <a:ea typeface="Times New Roman" panose="02020603050405020304" pitchFamily="18" charset="0"/>
                        </a:rPr>
                        <m:t>+1)</m:t>
                      </m:r>
                    </m:oMath>
                  </m:oMathPara>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1533586" y="4537253"/>
                <a:ext cx="20033958" cy="195423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754424" y="6489785"/>
                <a:ext cx="23494090" cy="3242214"/>
              </a:xfrm>
              <a:prstGeom prst="rect">
                <a:avLst/>
              </a:prstGeom>
              <a:noFill/>
            </p:spPr>
            <p:txBody>
              <a:bodyPr wrap="square" lIns="91422" tIns="45710" rIns="91422" bIns="45710" rtlCol="0">
                <a:spAutoFit/>
              </a:bodyPr>
              <a:lstStyle/>
              <a:p>
                <a:pPr lvl="0">
                  <a:lnSpc>
                    <a:spcPct val="115000"/>
                  </a:lnSpc>
                </a:pPr>
                <a14:m>
                  <m:oMathPara xmlns:m="http://schemas.openxmlformats.org/officeDocument/2006/math">
                    <m:oMathParaPr>
                      <m:jc m:val="centerGroup"/>
                    </m:oMathParaPr>
                    <m:oMath xmlns:m="http://schemas.openxmlformats.org/officeDocument/2006/math">
                      <m:r>
                        <a:rPr lang="vi-VN" sz="5600" i="1">
                          <a:solidFill>
                            <a:prstClr val="black"/>
                          </a:solidFill>
                          <a:latin typeface="Cambria Math" panose="02040503050406030204" pitchFamily="18" charset="0"/>
                          <a:ea typeface="Times New Roman" panose="02020603050405020304" pitchFamily="18" charset="0"/>
                        </a:rPr>
                        <m:t>𝑓</m:t>
                      </m:r>
                      <m:r>
                        <a:rPr lang="vi-VN" sz="5600" i="1">
                          <a:solidFill>
                            <a:prstClr val="black"/>
                          </a:solidFill>
                          <a:latin typeface="Cambria Math" panose="02040503050406030204" pitchFamily="18" charset="0"/>
                          <a:ea typeface="Times New Roman" panose="02020603050405020304" pitchFamily="18" charset="0"/>
                        </a:rPr>
                        <m:t>′(</m:t>
                      </m:r>
                      <m:r>
                        <a:rPr lang="vi-VN" sz="5600" i="1">
                          <a:solidFill>
                            <a:prstClr val="black"/>
                          </a:solidFill>
                          <a:latin typeface="Cambria Math" panose="02040503050406030204" pitchFamily="18" charset="0"/>
                          <a:ea typeface="Times New Roman" panose="02020603050405020304" pitchFamily="18" charset="0"/>
                        </a:rPr>
                        <m:t>𝑥</m:t>
                      </m:r>
                      <m:r>
                        <a:rPr lang="vi-VN" sz="5600" i="1">
                          <a:solidFill>
                            <a:prstClr val="black"/>
                          </a:solidFill>
                          <a:latin typeface="Cambria Math" panose="02040503050406030204" pitchFamily="18" charset="0"/>
                          <a:ea typeface="Times New Roman" panose="02020603050405020304" pitchFamily="18" charset="0"/>
                        </a:rPr>
                        <m:t>)=0⇔</m:t>
                      </m:r>
                      <m:r>
                        <a:rPr lang="vi-VN" sz="5600" i="1">
                          <a:solidFill>
                            <a:prstClr val="black"/>
                          </a:solidFill>
                          <a:latin typeface="Cambria Math" panose="02040503050406030204" pitchFamily="18" charset="0"/>
                          <a:ea typeface="Times New Roman" panose="02020603050405020304" pitchFamily="18" charset="0"/>
                        </a:rPr>
                        <m:t>𝑥</m:t>
                      </m:r>
                      <m:r>
                        <a:rPr lang="vi-VN" sz="5600" i="1">
                          <a:solidFill>
                            <a:prstClr val="black"/>
                          </a:solidFill>
                          <a:latin typeface="Cambria Math" panose="02040503050406030204" pitchFamily="18" charset="0"/>
                          <a:ea typeface="Times New Roman" panose="02020603050405020304" pitchFamily="18" charset="0"/>
                        </a:rPr>
                        <m:t>(2</m:t>
                      </m:r>
                      <m:func>
                        <m:funcPr>
                          <m:ctrlPr>
                            <a:rPr lang="en-US" sz="5600" i="1">
                              <a:solidFill>
                                <a:prstClr val="black"/>
                              </a:solidFill>
                              <a:latin typeface="Cambria Math" panose="02040503050406030204" pitchFamily="18" charset="0"/>
                              <a:ea typeface="Times New Roman" panose="02020603050405020304" pitchFamily="18" charset="0"/>
                            </a:rPr>
                          </m:ctrlPr>
                        </m:funcPr>
                        <m:fName>
                          <m:r>
                            <a:rPr lang="vi-VN" sz="5600" i="1">
                              <a:solidFill>
                                <a:prstClr val="black"/>
                              </a:solidFill>
                              <a:latin typeface="Cambria Math" panose="02040503050406030204" pitchFamily="18" charset="0"/>
                              <a:ea typeface="Times New Roman" panose="02020603050405020304" pitchFamily="18" charset="0"/>
                            </a:rPr>
                            <m:t>𝑙𝑛</m:t>
                          </m:r>
                        </m:fName>
                        <m:e>
                          <m:r>
                            <a:rPr lang="vi-VN" sz="5600" i="1">
                              <a:solidFill>
                                <a:prstClr val="black"/>
                              </a:solidFill>
                              <a:latin typeface="Cambria Math" panose="02040503050406030204" pitchFamily="18" charset="0"/>
                              <a:ea typeface="Times New Roman" panose="02020603050405020304" pitchFamily="18" charset="0"/>
                            </a:rPr>
                            <m:t>𝑥</m:t>
                          </m:r>
                        </m:e>
                      </m:func>
                      <m:r>
                        <a:rPr lang="vi-VN" sz="5600" i="1">
                          <a:solidFill>
                            <a:prstClr val="black"/>
                          </a:solidFill>
                          <a:latin typeface="Cambria Math" panose="02040503050406030204" pitchFamily="18" charset="0"/>
                          <a:ea typeface="Times New Roman" panose="02020603050405020304" pitchFamily="18" charset="0"/>
                        </a:rPr>
                        <m:t>+1)=0</m:t>
                      </m:r>
                      <m:r>
                        <a:rPr lang="vi-VN"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5600" i="1">
                              <a:solidFill>
                                <a:prstClr val="black"/>
                              </a:solidFill>
                              <a:latin typeface="Cambria Math" panose="02040503050406030204" pitchFamily="18" charset="0"/>
                              <a:ea typeface="Times New Roman" panose="02020603050405020304" pitchFamily="18" charset="0"/>
                            </a:rPr>
                          </m:ctrlPr>
                        </m:dPr>
                        <m:e>
                          <m:eqArr>
                            <m:eqArrPr>
                              <m:ctrlPr>
                                <a:rPr lang="en-US" sz="5600" i="1">
                                  <a:solidFill>
                                    <a:prstClr val="black"/>
                                  </a:solidFill>
                                  <a:latin typeface="Cambria Math" panose="02040503050406030204" pitchFamily="18" charset="0"/>
                                  <a:ea typeface="Times New Roman" panose="02020603050405020304" pitchFamily="18" charset="0"/>
                                </a:rPr>
                              </m:ctrlPr>
                            </m:eqArrPr>
                            <m:e>
                              <m:r>
                                <a:rPr lang="vi-VN" sz="5600" i="1">
                                  <a:solidFill>
                                    <a:prstClr val="black"/>
                                  </a:solidFill>
                                  <a:latin typeface="Cambria Math" panose="02040503050406030204" pitchFamily="18" charset="0"/>
                                  <a:ea typeface="Times New Roman" panose="02020603050405020304" pitchFamily="18" charset="0"/>
                                </a:rPr>
                                <m:t>&amp;</m:t>
                              </m:r>
                              <m:r>
                                <a:rPr lang="vi-VN" sz="5600" i="1">
                                  <a:solidFill>
                                    <a:prstClr val="black"/>
                                  </a:solidFill>
                                  <a:latin typeface="Cambria Math" panose="02040503050406030204" pitchFamily="18" charset="0"/>
                                  <a:ea typeface="Times New Roman" panose="02020603050405020304" pitchFamily="18" charset="0"/>
                                </a:rPr>
                                <m:t>𝑥</m:t>
                              </m:r>
                              <m:r>
                                <a:rPr lang="vi-VN" sz="5600" i="1">
                                  <a:solidFill>
                                    <a:prstClr val="black"/>
                                  </a:solidFill>
                                  <a:latin typeface="Cambria Math" panose="02040503050406030204" pitchFamily="18" charset="0"/>
                                  <a:ea typeface="Times New Roman" panose="02020603050405020304" pitchFamily="18" charset="0"/>
                                </a:rPr>
                                <m:t>=0</m:t>
                              </m:r>
                            </m:e>
                            <m:e>
                              <m:r>
                                <a:rPr lang="vi-VN" sz="5600" i="1">
                                  <a:solidFill>
                                    <a:prstClr val="black"/>
                                  </a:solidFill>
                                  <a:latin typeface="Cambria Math" panose="02040503050406030204" pitchFamily="18" charset="0"/>
                                  <a:ea typeface="Times New Roman" panose="02020603050405020304" pitchFamily="18" charset="0"/>
                                </a:rPr>
                                <m:t>&amp;2</m:t>
                              </m:r>
                              <m:func>
                                <m:funcPr>
                                  <m:ctrlPr>
                                    <a:rPr lang="en-US" sz="5600" i="1">
                                      <a:solidFill>
                                        <a:prstClr val="black"/>
                                      </a:solidFill>
                                      <a:latin typeface="Cambria Math" panose="02040503050406030204" pitchFamily="18" charset="0"/>
                                      <a:ea typeface="Times New Roman" panose="02020603050405020304" pitchFamily="18" charset="0"/>
                                    </a:rPr>
                                  </m:ctrlPr>
                                </m:funcPr>
                                <m:fName>
                                  <m:r>
                                    <a:rPr lang="vi-VN" sz="5600" i="1">
                                      <a:solidFill>
                                        <a:prstClr val="black"/>
                                      </a:solidFill>
                                      <a:latin typeface="Cambria Math" panose="02040503050406030204" pitchFamily="18" charset="0"/>
                                      <a:ea typeface="Times New Roman" panose="02020603050405020304" pitchFamily="18" charset="0"/>
                                    </a:rPr>
                                    <m:t>𝑙𝑛</m:t>
                                  </m:r>
                                </m:fName>
                                <m:e>
                                  <m:r>
                                    <a:rPr lang="vi-VN" sz="5600" i="1">
                                      <a:solidFill>
                                        <a:prstClr val="black"/>
                                      </a:solidFill>
                                      <a:latin typeface="Cambria Math" panose="02040503050406030204" pitchFamily="18" charset="0"/>
                                      <a:ea typeface="Times New Roman" panose="02020603050405020304" pitchFamily="18" charset="0"/>
                                    </a:rPr>
                                    <m:t>𝑥</m:t>
                                  </m:r>
                                </m:e>
                              </m:func>
                              <m:r>
                                <a:rPr lang="vi-VN" sz="5600" i="1">
                                  <a:solidFill>
                                    <a:prstClr val="black"/>
                                  </a:solidFill>
                                  <a:latin typeface="Cambria Math" panose="02040503050406030204" pitchFamily="18" charset="0"/>
                                  <a:ea typeface="Times New Roman" panose="02020603050405020304" pitchFamily="18" charset="0"/>
                                </a:rPr>
                                <m:t>+1</m:t>
                              </m:r>
                            </m:e>
                          </m:eqArr>
                        </m:e>
                      </m:d>
                      <m:r>
                        <a:rPr lang="vi-VN"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5600" i="1">
                              <a:solidFill>
                                <a:prstClr val="black"/>
                              </a:solidFill>
                              <a:latin typeface="Cambria Math" panose="02040503050406030204" pitchFamily="18" charset="0"/>
                              <a:ea typeface="Times New Roman" panose="02020603050405020304" pitchFamily="18" charset="0"/>
                            </a:rPr>
                          </m:ctrlPr>
                        </m:dPr>
                        <m:e>
                          <m:eqArr>
                            <m:eqArrPr>
                              <m:ctrlPr>
                                <a:rPr lang="en-US" sz="5600" i="1">
                                  <a:solidFill>
                                    <a:prstClr val="black"/>
                                  </a:solidFill>
                                  <a:latin typeface="Cambria Math" panose="02040503050406030204" pitchFamily="18" charset="0"/>
                                  <a:ea typeface="Times New Roman" panose="02020603050405020304" pitchFamily="18" charset="0"/>
                                </a:rPr>
                              </m:ctrlPr>
                            </m:eqArrPr>
                            <m:e>
                              <m:r>
                                <a:rPr lang="vi-VN" sz="5600" i="1">
                                  <a:solidFill>
                                    <a:prstClr val="black"/>
                                  </a:solidFill>
                                  <a:latin typeface="Cambria Math" panose="02040503050406030204" pitchFamily="18" charset="0"/>
                                  <a:ea typeface="Times New Roman" panose="02020603050405020304" pitchFamily="18" charset="0"/>
                                </a:rPr>
                                <m:t>&amp;</m:t>
                              </m:r>
                              <m:r>
                                <a:rPr lang="vi-VN" sz="5600" i="1">
                                  <a:solidFill>
                                    <a:prstClr val="black"/>
                                  </a:solidFill>
                                  <a:latin typeface="Cambria Math" panose="02040503050406030204" pitchFamily="18" charset="0"/>
                                  <a:ea typeface="Times New Roman" panose="02020603050405020304" pitchFamily="18" charset="0"/>
                                </a:rPr>
                                <m:t>𝑥</m:t>
                              </m:r>
                              <m:r>
                                <a:rPr lang="vi-VN" sz="5600" i="1">
                                  <a:solidFill>
                                    <a:prstClr val="black"/>
                                  </a:solidFill>
                                  <a:latin typeface="Cambria Math" panose="02040503050406030204" pitchFamily="18" charset="0"/>
                                  <a:ea typeface="Times New Roman" panose="02020603050405020304" pitchFamily="18" charset="0"/>
                                </a:rPr>
                                <m:t>=0</m:t>
                              </m:r>
                            </m:e>
                            <m:e>
                              <m:r>
                                <a:rPr lang="vi-VN" sz="5600" i="1">
                                  <a:solidFill>
                                    <a:prstClr val="black"/>
                                  </a:solidFill>
                                  <a:latin typeface="Cambria Math" panose="02040503050406030204" pitchFamily="18" charset="0"/>
                                  <a:ea typeface="Times New Roman" panose="02020603050405020304" pitchFamily="18" charset="0"/>
                                </a:rPr>
                                <m:t>&amp;</m:t>
                              </m:r>
                              <m:func>
                                <m:funcPr>
                                  <m:ctrlPr>
                                    <a:rPr lang="en-US" sz="5600" i="1">
                                      <a:solidFill>
                                        <a:prstClr val="black"/>
                                      </a:solidFill>
                                      <a:latin typeface="Cambria Math" panose="02040503050406030204" pitchFamily="18" charset="0"/>
                                      <a:ea typeface="Times New Roman" panose="02020603050405020304" pitchFamily="18" charset="0"/>
                                    </a:rPr>
                                  </m:ctrlPr>
                                </m:funcPr>
                                <m:fName>
                                  <m:r>
                                    <a:rPr lang="vi-VN" sz="5600" i="1">
                                      <a:solidFill>
                                        <a:prstClr val="black"/>
                                      </a:solidFill>
                                      <a:latin typeface="Cambria Math" panose="02040503050406030204" pitchFamily="18" charset="0"/>
                                      <a:ea typeface="Times New Roman" panose="02020603050405020304" pitchFamily="18" charset="0"/>
                                    </a:rPr>
                                    <m:t>𝑙𝑛</m:t>
                                  </m:r>
                                </m:fName>
                                <m:e>
                                  <m:r>
                                    <a:rPr lang="vi-VN" sz="5600" i="1">
                                      <a:solidFill>
                                        <a:prstClr val="black"/>
                                      </a:solidFill>
                                      <a:latin typeface="Cambria Math" panose="02040503050406030204" pitchFamily="18" charset="0"/>
                                      <a:ea typeface="Times New Roman" panose="02020603050405020304" pitchFamily="18" charset="0"/>
                                    </a:rPr>
                                    <m:t>𝑥</m:t>
                                  </m:r>
                                </m:e>
                              </m:func>
                              <m:r>
                                <a:rPr lang="vi-VN"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vi-VN" sz="5600" i="1">
                                      <a:solidFill>
                                        <a:prstClr val="black"/>
                                      </a:solidFill>
                                      <a:latin typeface="Cambria Math" panose="02040503050406030204" pitchFamily="18" charset="0"/>
                                      <a:ea typeface="Times New Roman" panose="02020603050405020304" pitchFamily="18" charset="0"/>
                                    </a:rPr>
                                    <m:t>1</m:t>
                                  </m:r>
                                </m:num>
                                <m:den>
                                  <m:r>
                                    <a:rPr lang="vi-VN" sz="5600" i="1">
                                      <a:solidFill>
                                        <a:prstClr val="black"/>
                                      </a:solidFill>
                                      <a:latin typeface="Cambria Math" panose="02040503050406030204" pitchFamily="18" charset="0"/>
                                      <a:ea typeface="Times New Roman" panose="02020603050405020304" pitchFamily="18" charset="0"/>
                                    </a:rPr>
                                    <m:t>2</m:t>
                                  </m:r>
                                </m:den>
                              </m:f>
                            </m:e>
                          </m:eqArr>
                        </m:e>
                      </m:d>
                    </m:oMath>
                  </m:oMathPara>
                </a14:m>
                <a:endParaRPr lang="vi-VN" sz="5600" dirty="0"/>
              </a:p>
            </p:txBody>
          </p:sp>
        </mc:Choice>
        <mc:Fallback xmlns="">
          <p:sp>
            <p:nvSpPr>
              <p:cNvPr id="47" name="TextBox 46"/>
              <p:cNvSpPr txBox="1">
                <a:spLocks noRot="1" noChangeAspect="1" noMove="1" noResize="1" noEditPoints="1" noAdjustHandles="1" noChangeArrowheads="1" noChangeShapeType="1" noTextEdit="1"/>
              </p:cNvSpPr>
              <p:nvPr/>
            </p:nvSpPr>
            <p:spPr>
              <a:xfrm>
                <a:off x="-754424" y="6489785"/>
                <a:ext cx="23494090" cy="3242214"/>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419037" y="9256974"/>
                <a:ext cx="6062942" cy="3267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5600" i="1">
                              <a:solidFill>
                                <a:prstClr val="black"/>
                              </a:solidFill>
                              <a:latin typeface="Cambria Math" panose="02040503050406030204" pitchFamily="18" charset="0"/>
                              <a:ea typeface="Times New Roman" panose="02020603050405020304" pitchFamily="18" charset="0"/>
                            </a:rPr>
                          </m:ctrlPr>
                        </m:dPr>
                        <m:e>
                          <m:eqArr>
                            <m:eqArrPr>
                              <m:ctrlPr>
                                <a:rPr lang="en-US" sz="5600" i="1">
                                  <a:solidFill>
                                    <a:prstClr val="black"/>
                                  </a:solidFill>
                                  <a:latin typeface="Cambria Math" panose="02040503050406030204" pitchFamily="18" charset="0"/>
                                  <a:ea typeface="Times New Roman" panose="02020603050405020304" pitchFamily="18" charset="0"/>
                                </a:rPr>
                              </m:ctrlPr>
                            </m:eqArrPr>
                            <m:e>
                              <m:r>
                                <a:rPr lang="vi-VN" sz="5600" i="1">
                                  <a:solidFill>
                                    <a:prstClr val="black"/>
                                  </a:solidFill>
                                  <a:latin typeface="Cambria Math" panose="02040503050406030204" pitchFamily="18" charset="0"/>
                                  <a:ea typeface="Times New Roman" panose="02020603050405020304" pitchFamily="18" charset="0"/>
                                </a:rPr>
                                <m:t>&amp;</m:t>
                              </m:r>
                              <m:r>
                                <a:rPr lang="vi-VN" sz="5600" i="1">
                                  <a:solidFill>
                                    <a:prstClr val="black"/>
                                  </a:solidFill>
                                  <a:latin typeface="Cambria Math" panose="02040503050406030204" pitchFamily="18" charset="0"/>
                                  <a:ea typeface="Times New Roman" panose="02020603050405020304" pitchFamily="18" charset="0"/>
                                </a:rPr>
                                <m:t>𝑥</m:t>
                              </m:r>
                              <m:r>
                                <a:rPr lang="vi-VN" sz="5600" i="1">
                                  <a:solidFill>
                                    <a:prstClr val="black"/>
                                  </a:solidFill>
                                  <a:latin typeface="Cambria Math" panose="02040503050406030204" pitchFamily="18" charset="0"/>
                                  <a:ea typeface="Times New Roman" panose="02020603050405020304" pitchFamily="18" charset="0"/>
                                </a:rPr>
                                <m:t>=0(</m:t>
                              </m:r>
                              <m:r>
                                <m:rPr>
                                  <m:nor/>
                                </m:rPr>
                                <a:rPr lang="vi-VN" sz="5600">
                                  <a:solidFill>
                                    <a:prstClr val="black"/>
                                  </a:solidFill>
                                  <a:latin typeface="Cambria Math" panose="02040503050406030204" pitchFamily="18" charset="0"/>
                                  <a:ea typeface="Times New Roman" panose="02020603050405020304" pitchFamily="18" charset="0"/>
                                </a:rPr>
                                <m:t>l</m:t>
                              </m:r>
                              <m:r>
                                <m:rPr>
                                  <m:sty m:val="p"/>
                                </m:rPr>
                                <a:rPr lang="en-US" sz="5600">
                                  <a:solidFill>
                                    <a:prstClr val="black"/>
                                  </a:solidFill>
                                  <a:latin typeface="Cambria Math" panose="02040503050406030204" pitchFamily="18" charset="0"/>
                                  <a:ea typeface="Times New Roman" panose="02020603050405020304" pitchFamily="18" charset="0"/>
                                </a:rPr>
                                <m:t>o</m:t>
                              </m:r>
                              <m:r>
                                <a:rPr lang="en-US" sz="5600">
                                  <a:solidFill>
                                    <a:prstClr val="black"/>
                                  </a:solidFill>
                                  <a:latin typeface="Cambria Math" panose="02040503050406030204" pitchFamily="18" charset="0"/>
                                  <a:ea typeface="Times New Roman" panose="02020603050405020304" pitchFamily="18" charset="0"/>
                                </a:rPr>
                                <m:t>ạ</m:t>
                              </m:r>
                              <m:r>
                                <m:rPr>
                                  <m:sty m:val="p"/>
                                </m:rPr>
                                <a:rPr lang="en-US" sz="5600">
                                  <a:solidFill>
                                    <a:prstClr val="black"/>
                                  </a:solidFill>
                                  <a:latin typeface="Cambria Math" panose="02040503050406030204" pitchFamily="18" charset="0"/>
                                  <a:ea typeface="Times New Roman" panose="02020603050405020304" pitchFamily="18" charset="0"/>
                                </a:rPr>
                                <m:t>i</m:t>
                              </m:r>
                              <m:r>
                                <a:rPr lang="vi-VN" sz="5600">
                                  <a:solidFill>
                                    <a:prstClr val="black"/>
                                  </a:solidFill>
                                  <a:latin typeface="Cambria Math" panose="02040503050406030204" pitchFamily="18" charset="0"/>
                                  <a:ea typeface="Times New Roman" panose="02020603050405020304" pitchFamily="18" charset="0"/>
                                </a:rPr>
                                <m:t>)</m:t>
                              </m:r>
                            </m:e>
                            <m:e>
                              <m:r>
                                <a:rPr lang="vi-VN" sz="5600" i="1">
                                  <a:solidFill>
                                    <a:prstClr val="black"/>
                                  </a:solidFill>
                                  <a:latin typeface="Cambria Math" panose="02040503050406030204" pitchFamily="18" charset="0"/>
                                  <a:ea typeface="Times New Roman" panose="02020603050405020304" pitchFamily="18" charset="0"/>
                                </a:rPr>
                                <m:t>&amp;</m:t>
                              </m:r>
                              <m:r>
                                <a:rPr lang="vi-VN" sz="5600" i="1">
                                  <a:solidFill>
                                    <a:prstClr val="black"/>
                                  </a:solidFill>
                                  <a:latin typeface="Cambria Math" panose="02040503050406030204" pitchFamily="18" charset="0"/>
                                  <a:ea typeface="Times New Roman" panose="02020603050405020304" pitchFamily="18" charset="0"/>
                                </a:rPr>
                                <m:t>𝑥</m:t>
                              </m:r>
                              <m:r>
                                <a:rPr lang="vi-VN"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vi-VN" sz="5600" i="1">
                                      <a:solidFill>
                                        <a:prstClr val="black"/>
                                      </a:solidFill>
                                      <a:latin typeface="Cambria Math" panose="02040503050406030204" pitchFamily="18" charset="0"/>
                                      <a:ea typeface="Times New Roman" panose="02020603050405020304" pitchFamily="18" charset="0"/>
                                    </a:rPr>
                                    <m:t>1</m:t>
                                  </m:r>
                                </m:num>
                                <m:den>
                                  <m:rad>
                                    <m:radPr>
                                      <m:degHide m:val="on"/>
                                      <m:ctrlPr>
                                        <a:rPr lang="en-US" sz="5600" i="1">
                                          <a:solidFill>
                                            <a:prstClr val="black"/>
                                          </a:solidFill>
                                          <a:latin typeface="Cambria Math" panose="02040503050406030204" pitchFamily="18" charset="0"/>
                                          <a:ea typeface="Times New Roman" panose="02020603050405020304" pitchFamily="18" charset="0"/>
                                        </a:rPr>
                                      </m:ctrlPr>
                                    </m:radPr>
                                    <m:deg/>
                                    <m:e>
                                      <m:r>
                                        <a:rPr lang="vi-VN" sz="5600" i="1">
                                          <a:solidFill>
                                            <a:prstClr val="black"/>
                                          </a:solidFill>
                                          <a:latin typeface="Cambria Math" panose="02040503050406030204" pitchFamily="18" charset="0"/>
                                          <a:ea typeface="Times New Roman" panose="02020603050405020304" pitchFamily="18" charset="0"/>
                                        </a:rPr>
                                        <m:t>𝑒</m:t>
                                      </m:r>
                                    </m:e>
                                  </m:rad>
                                </m:den>
                              </m:f>
                              <m:r>
                                <a:rPr lang="vi-VN" sz="5600" i="1">
                                  <a:solidFill>
                                    <a:prstClr val="black"/>
                                  </a:solidFill>
                                  <a:latin typeface="Cambria Math" panose="02040503050406030204" pitchFamily="18" charset="0"/>
                                  <a:ea typeface="Times New Roman" panose="02020603050405020304" pitchFamily="18" charset="0"/>
                                </a:rPr>
                                <m:t>(</m:t>
                              </m:r>
                              <m:r>
                                <m:rPr>
                                  <m:nor/>
                                </m:rPr>
                                <a:rPr lang="en-US" sz="5600">
                                  <a:solidFill>
                                    <a:prstClr val="black"/>
                                  </a:solidFill>
                                  <a:latin typeface="Cambria Math" panose="02040503050406030204" pitchFamily="18" charset="0"/>
                                  <a:ea typeface="Times New Roman" panose="02020603050405020304" pitchFamily="18" charset="0"/>
                                </a:rPr>
                                <m:t>nh</m:t>
                              </m:r>
                              <m:r>
                                <a:rPr lang="en-US" sz="5600" i="1">
                                  <a:solidFill>
                                    <a:prstClr val="black"/>
                                  </a:solidFill>
                                  <a:latin typeface="Cambria Math" panose="02040503050406030204" pitchFamily="18" charset="0"/>
                                  <a:ea typeface="Times New Roman" panose="02020603050405020304" pitchFamily="18" charset="0"/>
                                </a:rPr>
                                <m:t>ậ</m:t>
                              </m:r>
                              <m:r>
                                <a:rPr lang="en-US" sz="5600" i="1">
                                  <a:solidFill>
                                    <a:prstClr val="black"/>
                                  </a:solidFill>
                                  <a:latin typeface="Cambria Math" panose="02040503050406030204" pitchFamily="18" charset="0"/>
                                  <a:ea typeface="Times New Roman" panose="02020603050405020304" pitchFamily="18" charset="0"/>
                                </a:rPr>
                                <m:t>𝑛</m:t>
                              </m:r>
                              <m:r>
                                <a:rPr lang="en-US" sz="5600" i="1">
                                  <a:solidFill>
                                    <a:prstClr val="black"/>
                                  </a:solidFill>
                                  <a:latin typeface="Cambria Math" panose="02040503050406030204" pitchFamily="18" charset="0"/>
                                  <a:ea typeface="Times New Roman" panose="02020603050405020304" pitchFamily="18" charset="0"/>
                                </a:rPr>
                                <m:t>)</m:t>
                              </m:r>
                            </m:e>
                          </m:eqArr>
                        </m:e>
                      </m:d>
                    </m:oMath>
                  </m:oMathPara>
                </a14:m>
                <a:endParaRPr lang="en-US" sz="5600" dirty="0"/>
              </a:p>
            </p:txBody>
          </p:sp>
        </mc:Choice>
        <mc:Fallback xmlns="">
          <p:sp>
            <p:nvSpPr>
              <p:cNvPr id="10" name="Rectangle 9"/>
              <p:cNvSpPr>
                <a:spLocks noRot="1" noChangeAspect="1" noMove="1" noResize="1" noEditPoints="1" noAdjustHandles="1" noChangeArrowheads="1" noChangeShapeType="1" noTextEdit="1"/>
              </p:cNvSpPr>
              <p:nvPr/>
            </p:nvSpPr>
            <p:spPr>
              <a:xfrm>
                <a:off x="2419037" y="9256974"/>
                <a:ext cx="6062942" cy="3267176"/>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08378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500"/>
                                  </p:stCondLst>
                                  <p:childTnLst>
                                    <p:set>
                                      <p:cBhvr>
                                        <p:cTn id="6" dur="1" fill="hold">
                                          <p:stCondLst>
                                            <p:cond delay="0"/>
                                          </p:stCondLst>
                                        </p:cTn>
                                        <p:tgtEl>
                                          <p:spTgt spid="31746"/>
                                        </p:tgtEl>
                                        <p:attrNameLst>
                                          <p:attrName>style.visibility</p:attrName>
                                        </p:attrNameLst>
                                      </p:cBhvr>
                                      <p:to>
                                        <p:strVal val="visible"/>
                                      </p:to>
                                    </p:set>
                                    <p:animEffect transition="in" filter="wipe(left)">
                                      <p:cBhvr>
                                        <p:cTn id="7" dur="10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50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50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10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500"/>
                                  </p:stCondLst>
                                  <p:childTnLst>
                                    <p:set>
                                      <p:cBhvr>
                                        <p:cTn id="31" dur="1" fill="hold">
                                          <p:stCondLst>
                                            <p:cond delay="0"/>
                                          </p:stCondLst>
                                        </p:cTn>
                                        <p:tgtEl>
                                          <p:spTgt spid="67"/>
                                        </p:tgtEl>
                                        <p:attrNameLst>
                                          <p:attrName>style.visibility</p:attrName>
                                        </p:attrNameLst>
                                      </p:cBhvr>
                                      <p:to>
                                        <p:strVal val="visible"/>
                                      </p:to>
                                    </p:set>
                                    <p:animEffect transition="in" filter="wipe(down)">
                                      <p:cBhvr>
                                        <p:cTn id="32"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6" grpId="0"/>
      <p:bldP spid="47" grpId="0"/>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44563" y="3940636"/>
            <a:ext cx="24072892" cy="9122224"/>
            <a:chOff x="0" y="3264"/>
            <a:chExt cx="15166" cy="5221"/>
          </a:xfrm>
        </p:grpSpPr>
        <p:sp>
          <p:nvSpPr>
            <p:cNvPr id="5" name="Rounded Rectangle 4"/>
            <p:cNvSpPr/>
            <p:nvPr/>
          </p:nvSpPr>
          <p:spPr>
            <a:xfrm>
              <a:off x="253" y="3613"/>
              <a:ext cx="14913" cy="487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a:p>
          </p:txBody>
        </p:sp>
        <p:grpSp>
          <p:nvGrpSpPr>
            <p:cNvPr id="17464" name="Freeform 20"/>
            <p:cNvGrpSpPr>
              <a:grpSpLocks/>
            </p:cNvGrpSpPr>
            <p:nvPr/>
          </p:nvGrpSpPr>
          <p:grpSpPr bwMode="auto">
            <a:xfrm>
              <a:off x="375" y="3272"/>
              <a:ext cx="2650" cy="952"/>
              <a:chOff x="914400" y="5382768"/>
              <a:chExt cx="4206240" cy="969264"/>
            </a:xfrm>
          </p:grpSpPr>
          <p:pic>
            <p:nvPicPr>
              <p:cNvPr id="17470" name="Freeform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82768"/>
                <a:ext cx="4206240" cy="9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1" name="Text Box 8"/>
              <p:cNvSpPr txBox="1">
                <a:spLocks noChangeArrowheads="1"/>
              </p:cNvSpPr>
              <p:nvPr/>
            </p:nvSpPr>
            <p:spPr bwMode="auto">
              <a:xfrm rot="5400000">
                <a:off x="2581284" y="3809757"/>
                <a:ext cx="867585" cy="415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a:p>
            </p:txBody>
          </p:sp>
        </p:grpSp>
        <p:sp>
          <p:nvSpPr>
            <p:cNvPr id="17465" name="TextBox 7"/>
            <p:cNvSpPr txBox="1">
              <a:spLocks noChangeArrowheads="1"/>
            </p:cNvSpPr>
            <p:nvPr/>
          </p:nvSpPr>
          <p:spPr bwMode="auto">
            <a:xfrm>
              <a:off x="820" y="3408"/>
              <a:ext cx="1693"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r>
                <a:rPr lang="vi-VN" sz="6000" dirty="0">
                  <a:solidFill>
                    <a:srgbClr val="FF0000"/>
                  </a:solidFill>
                  <a:latin typeface="Tahoma" pitchFamily="34" charset="0"/>
                  <a:cs typeface="Tahoma" pitchFamily="34" charset="0"/>
                </a:rPr>
                <a:t>Lời Giải</a:t>
              </a:r>
              <a:endParaRPr lang="en-US" sz="6000" dirty="0">
                <a:solidFill>
                  <a:srgbClr val="FF0000"/>
                </a:solidFill>
                <a:latin typeface="Tahoma" pitchFamily="34" charset="0"/>
                <a:cs typeface="Tahoma" pitchFamily="34" charset="0"/>
              </a:endParaRPr>
            </a:p>
          </p:txBody>
        </p:sp>
        <p:grpSp>
          <p:nvGrpSpPr>
            <p:cNvPr id="17466" name="Round Diagonal Corner Rectangle 8"/>
            <p:cNvGrpSpPr>
              <a:grpSpLocks/>
            </p:cNvGrpSpPr>
            <p:nvPr/>
          </p:nvGrpSpPr>
          <p:grpSpPr bwMode="auto">
            <a:xfrm>
              <a:off x="41" y="3264"/>
              <a:ext cx="580" cy="1008"/>
              <a:chOff x="384048" y="5394960"/>
              <a:chExt cx="920496" cy="957072"/>
            </a:xfrm>
          </p:grpSpPr>
          <p:pic>
            <p:nvPicPr>
              <p:cNvPr id="17468" name="Round Diagonal Corner 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48" y="5394960"/>
                <a:ext cx="920496" cy="95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9" name="Text Box 12"/>
              <p:cNvSpPr txBox="1">
                <a:spLocks noChangeArrowheads="1"/>
              </p:cNvSpPr>
              <p:nvPr/>
            </p:nvSpPr>
            <p:spPr bwMode="auto">
              <a:xfrm rot="10800000">
                <a:off x="448913" y="5460251"/>
                <a:ext cx="784879" cy="81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6400">
                  <a:solidFill>
                    <a:srgbClr val="FFFFFF"/>
                  </a:solidFill>
                </a:endParaRPr>
              </a:p>
            </p:txBody>
          </p:sp>
        </p:grpSp>
        <p:sp>
          <p:nvSpPr>
            <p:cNvPr id="17467" name="Freeform 9"/>
            <p:cNvSpPr>
              <a:spLocks noEditPoints="1"/>
            </p:cNvSpPr>
            <p:nvPr/>
          </p:nvSpPr>
          <p:spPr bwMode="auto">
            <a:xfrm>
              <a:off x="0" y="3363"/>
              <a:ext cx="576" cy="802"/>
            </a:xfrm>
            <a:custGeom>
              <a:avLst/>
              <a:gdLst>
                <a:gd name="T0" fmla="*/ 1228732 w 145"/>
                <a:gd name="T1" fmla="*/ 1474076 h 197"/>
                <a:gd name="T2" fmla="*/ 655324 w 145"/>
                <a:gd name="T3" fmla="*/ 2763896 h 197"/>
                <a:gd name="T4" fmla="*/ 81916 w 145"/>
                <a:gd name="T5" fmla="*/ 1474076 h 197"/>
                <a:gd name="T6" fmla="*/ 655324 w 145"/>
                <a:gd name="T7" fmla="*/ 184262 h 197"/>
                <a:gd name="T8" fmla="*/ 1046699 w 145"/>
                <a:gd name="T9" fmla="*/ 532305 h 197"/>
                <a:gd name="T10" fmla="*/ 546103 w 145"/>
                <a:gd name="T11" fmla="*/ 1678812 h 197"/>
                <a:gd name="T12" fmla="*/ 273051 w 145"/>
                <a:gd name="T13" fmla="*/ 1228398 h 197"/>
                <a:gd name="T14" fmla="*/ 182033 w 145"/>
                <a:gd name="T15" fmla="*/ 1392185 h 197"/>
                <a:gd name="T16" fmla="*/ 555205 w 145"/>
                <a:gd name="T17" fmla="*/ 2579634 h 197"/>
                <a:gd name="T18" fmla="*/ 1119513 w 145"/>
                <a:gd name="T19" fmla="*/ 716567 h 197"/>
                <a:gd name="T20" fmla="*/ 1228732 w 145"/>
                <a:gd name="T21" fmla="*/ 1474076 h 197"/>
                <a:gd name="T22" fmla="*/ 1319750 w 145"/>
                <a:gd name="T23" fmla="*/ 245678 h 197"/>
                <a:gd name="T24" fmla="*/ 1228732 w 145"/>
                <a:gd name="T25" fmla="*/ 245678 h 197"/>
                <a:gd name="T26" fmla="*/ 1119513 w 145"/>
                <a:gd name="T27" fmla="*/ 429940 h 197"/>
                <a:gd name="T28" fmla="*/ 655324 w 145"/>
                <a:gd name="T29" fmla="*/ 0 h 197"/>
                <a:gd name="T30" fmla="*/ 0 w 145"/>
                <a:gd name="T31" fmla="*/ 1474076 h 197"/>
                <a:gd name="T32" fmla="*/ 273051 w 145"/>
                <a:gd name="T33" fmla="*/ 2682005 h 197"/>
                <a:gd name="T34" fmla="*/ 63713 w 145"/>
                <a:gd name="T35" fmla="*/ 3582828 h 197"/>
                <a:gd name="T36" fmla="*/ 118323 w 145"/>
                <a:gd name="T37" fmla="*/ 3951351 h 197"/>
                <a:gd name="T38" fmla="*/ 291255 w 145"/>
                <a:gd name="T39" fmla="*/ 3828506 h 197"/>
                <a:gd name="T40" fmla="*/ 464189 w 145"/>
                <a:gd name="T41" fmla="*/ 2886735 h 197"/>
                <a:gd name="T42" fmla="*/ 464189 w 145"/>
                <a:gd name="T43" fmla="*/ 2886735 h 197"/>
                <a:gd name="T44" fmla="*/ 655324 w 145"/>
                <a:gd name="T45" fmla="*/ 2968632 h 197"/>
                <a:gd name="T46" fmla="*/ 1319750 w 145"/>
                <a:gd name="T47" fmla="*/ 1474076 h 197"/>
                <a:gd name="T48" fmla="*/ 1174122 w 145"/>
                <a:gd name="T49" fmla="*/ 573253 h 197"/>
                <a:gd name="T50" fmla="*/ 1319750 w 145"/>
                <a:gd name="T51" fmla="*/ 245678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600"/>
            </a:p>
          </p:txBody>
        </p:sp>
      </p:grpSp>
      <p:grpSp>
        <p:nvGrpSpPr>
          <p:cNvPr id="17411" name="Rounded Rectangle 24"/>
          <p:cNvGrpSpPr>
            <a:grpSpLocks/>
          </p:cNvGrpSpPr>
          <p:nvPr/>
        </p:nvGrpSpPr>
        <p:grpSpPr bwMode="auto">
          <a:xfrm>
            <a:off x="219048" y="228601"/>
            <a:ext cx="23901462" cy="2357846"/>
            <a:chOff x="475488" y="280416"/>
            <a:chExt cx="23737824" cy="2871216"/>
          </a:xfrm>
        </p:grpSpPr>
        <p:pic>
          <p:nvPicPr>
            <p:cNvPr id="17459" name="Rounded Rectangle 2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488" y="280416"/>
              <a:ext cx="23737824" cy="2871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60" name="Text Box 16"/>
            <p:cNvSpPr txBox="1">
              <a:spLocks noChangeArrowheads="1"/>
            </p:cNvSpPr>
            <p:nvPr/>
          </p:nvSpPr>
          <p:spPr bwMode="auto">
            <a:xfrm>
              <a:off x="563103" y="368982"/>
              <a:ext cx="23503145" cy="2635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354513">
                <a:defRPr sz="4300">
                  <a:solidFill>
                    <a:schemeClr val="tx1"/>
                  </a:solidFill>
                  <a:latin typeface="Calibri" pitchFamily="34" charset="0"/>
                </a:defRPr>
              </a:lvl1pPr>
              <a:lvl2pPr marL="742950" indent="-285750" defTabSz="4354513">
                <a:defRPr sz="4300">
                  <a:solidFill>
                    <a:schemeClr val="tx1"/>
                  </a:solidFill>
                  <a:latin typeface="Calibri" pitchFamily="34" charset="0"/>
                </a:defRPr>
              </a:lvl2pPr>
              <a:lvl3pPr marL="1143000" indent="-228600" defTabSz="4354513">
                <a:defRPr sz="4300">
                  <a:solidFill>
                    <a:schemeClr val="tx1"/>
                  </a:solidFill>
                  <a:latin typeface="Calibri" pitchFamily="34" charset="0"/>
                </a:defRPr>
              </a:lvl3pPr>
              <a:lvl4pPr marL="1600200" indent="-228600" defTabSz="4354513">
                <a:defRPr sz="4300">
                  <a:solidFill>
                    <a:schemeClr val="tx1"/>
                  </a:solidFill>
                  <a:latin typeface="Calibri" pitchFamily="34" charset="0"/>
                </a:defRPr>
              </a:lvl4pPr>
              <a:lvl5pPr marL="2057400" indent="-228600" defTabSz="4354513">
                <a:defRPr sz="4300">
                  <a:solidFill>
                    <a:schemeClr val="tx1"/>
                  </a:solidFill>
                  <a:latin typeface="Calibri" pitchFamily="34" charset="0"/>
                </a:defRPr>
              </a:lvl5pPr>
              <a:lvl6pPr marL="2514600" indent="-228600" defTabSz="4354513" eaLnBrk="0" fontAlgn="base" hangingPunct="0">
                <a:spcBef>
                  <a:spcPct val="0"/>
                </a:spcBef>
                <a:spcAft>
                  <a:spcPct val="0"/>
                </a:spcAft>
                <a:defRPr sz="4300">
                  <a:solidFill>
                    <a:schemeClr val="tx1"/>
                  </a:solidFill>
                  <a:latin typeface="Calibri" pitchFamily="34" charset="0"/>
                </a:defRPr>
              </a:lvl6pPr>
              <a:lvl7pPr marL="2971800" indent="-228600" defTabSz="4354513" eaLnBrk="0" fontAlgn="base" hangingPunct="0">
                <a:spcBef>
                  <a:spcPct val="0"/>
                </a:spcBef>
                <a:spcAft>
                  <a:spcPct val="0"/>
                </a:spcAft>
                <a:defRPr sz="4300">
                  <a:solidFill>
                    <a:schemeClr val="tx1"/>
                  </a:solidFill>
                  <a:latin typeface="Calibri" pitchFamily="34" charset="0"/>
                </a:defRPr>
              </a:lvl7pPr>
              <a:lvl8pPr marL="3429000" indent="-228600" defTabSz="4354513" eaLnBrk="0" fontAlgn="base" hangingPunct="0">
                <a:spcBef>
                  <a:spcPct val="0"/>
                </a:spcBef>
                <a:spcAft>
                  <a:spcPct val="0"/>
                </a:spcAft>
                <a:defRPr sz="4300">
                  <a:solidFill>
                    <a:schemeClr val="tx1"/>
                  </a:solidFill>
                  <a:latin typeface="Calibri" pitchFamily="34" charset="0"/>
                </a:defRPr>
              </a:lvl8pPr>
              <a:lvl9pPr marL="3886200" indent="-228600" defTabSz="435451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dirty="0">
                <a:latin typeface="Times New Roman" pitchFamily="18" charset="0"/>
                <a:cs typeface="Times New Roman" pitchFamily="18" charset="0"/>
              </a:endParaRPr>
            </a:p>
          </p:txBody>
        </p:sp>
      </p:grpSp>
      <p:grpSp>
        <p:nvGrpSpPr>
          <p:cNvPr id="17412" name="Group 25"/>
          <p:cNvGrpSpPr>
            <a:grpSpLocks/>
          </p:cNvGrpSpPr>
          <p:nvPr/>
        </p:nvGrpSpPr>
        <p:grpSpPr bwMode="auto">
          <a:xfrm>
            <a:off x="238095" y="231776"/>
            <a:ext cx="3576172" cy="1401764"/>
            <a:chOff x="534987" y="1647866"/>
            <a:chExt cx="3505200" cy="1176337"/>
          </a:xfrm>
        </p:grpSpPr>
        <p:sp>
          <p:nvSpPr>
            <p:cNvPr id="27" name="Isosceles Triangle 44"/>
            <p:cNvSpPr/>
            <p:nvPr/>
          </p:nvSpPr>
          <p:spPr bwMode="auto">
            <a:xfrm rot="5400000" flipV="1">
              <a:off x="534544" y="2602838"/>
              <a:ext cx="226475" cy="216256"/>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sp>
          <p:nvSpPr>
            <p:cNvPr id="28" name="Pentagon 27"/>
            <p:cNvSpPr/>
            <p:nvPr/>
          </p:nvSpPr>
          <p:spPr bwMode="auto">
            <a:xfrm>
              <a:off x="534987" y="1647866"/>
              <a:ext cx="3505200" cy="955191"/>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17458" name="TextBox 13"/>
            <p:cNvSpPr txBox="1">
              <a:spLocks noChangeArrowheads="1"/>
            </p:cNvSpPr>
            <p:nvPr/>
          </p:nvSpPr>
          <p:spPr bwMode="auto">
            <a:xfrm>
              <a:off x="1417896" y="1653195"/>
              <a:ext cx="2509505" cy="8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45</a:t>
              </a:r>
            </a:p>
          </p:txBody>
        </p:sp>
      </p:grpSp>
      <p:grpSp>
        <p:nvGrpSpPr>
          <p:cNvPr id="31808" name="Group 64"/>
          <p:cNvGrpSpPr>
            <a:grpSpLocks/>
          </p:cNvGrpSpPr>
          <p:nvPr/>
        </p:nvGrpSpPr>
        <p:grpSpPr bwMode="auto">
          <a:xfrm>
            <a:off x="8164" y="2848841"/>
            <a:ext cx="23626862" cy="1218278"/>
            <a:chOff x="276" y="2166"/>
            <a:chExt cx="14885" cy="810"/>
          </a:xfrm>
        </p:grpSpPr>
        <p:grpSp>
          <p:nvGrpSpPr>
            <p:cNvPr id="17423" name="Group 25"/>
            <p:cNvGrpSpPr>
              <a:grpSpLocks/>
            </p:cNvGrpSpPr>
            <p:nvPr/>
          </p:nvGrpSpPr>
          <p:grpSpPr bwMode="auto">
            <a:xfrm>
              <a:off x="276" y="2166"/>
              <a:ext cx="14885" cy="810"/>
              <a:chOff x="276" y="2097"/>
              <a:chExt cx="14885" cy="810"/>
            </a:xfrm>
          </p:grpSpPr>
          <p:sp>
            <p:nvSpPr>
              <p:cNvPr id="51" name="Rectangle 50"/>
              <p:cNvSpPr/>
              <p:nvPr/>
            </p:nvSpPr>
            <p:spPr>
              <a:xfrm>
                <a:off x="4458"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2" name="Oval 51"/>
              <p:cNvSpPr/>
              <p:nvPr/>
            </p:nvSpPr>
            <p:spPr>
              <a:xfrm>
                <a:off x="4092"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B</a:t>
                </a:r>
                <a:endParaRPr lang="en-US" sz="6400" dirty="0"/>
              </a:p>
            </p:txBody>
          </p:sp>
          <p:sp>
            <p:nvSpPr>
              <p:cNvPr id="54" name="Rectangle 53"/>
              <p:cNvSpPr/>
              <p:nvPr/>
            </p:nvSpPr>
            <p:spPr>
              <a:xfrm>
                <a:off x="670"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5" name="Oval 54"/>
              <p:cNvSpPr/>
              <p:nvPr/>
            </p:nvSpPr>
            <p:spPr>
              <a:xfrm>
                <a:off x="304"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A</a:t>
                </a:r>
                <a:endParaRPr lang="en-US" sz="6400" dirty="0"/>
              </a:p>
            </p:txBody>
          </p:sp>
          <p:sp>
            <p:nvSpPr>
              <p:cNvPr id="57" name="Rectangle 56"/>
              <p:cNvSpPr/>
              <p:nvPr/>
            </p:nvSpPr>
            <p:spPr>
              <a:xfrm>
                <a:off x="8246" y="2114"/>
                <a:ext cx="3111"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58" name="Oval 57"/>
              <p:cNvSpPr/>
              <p:nvPr/>
            </p:nvSpPr>
            <p:spPr>
              <a:xfrm>
                <a:off x="7881" y="2188"/>
                <a:ext cx="685"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C</a:t>
                </a:r>
                <a:endParaRPr lang="en-US" sz="6400" dirty="0"/>
              </a:p>
            </p:txBody>
          </p:sp>
          <p:sp>
            <p:nvSpPr>
              <p:cNvPr id="60" name="Rectangle 59"/>
              <p:cNvSpPr/>
              <p:nvPr/>
            </p:nvSpPr>
            <p:spPr>
              <a:xfrm>
                <a:off x="12035"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b="1">
                  <a:latin typeface="Tahoma" pitchFamily="34" charset="0"/>
                  <a:ea typeface="Tahoma" pitchFamily="34" charset="0"/>
                  <a:cs typeface="Tahoma" pitchFamily="34" charset="0"/>
                </a:endParaRPr>
              </a:p>
            </p:txBody>
          </p:sp>
          <p:sp>
            <p:nvSpPr>
              <p:cNvPr id="61" name="Oval 60"/>
              <p:cNvSpPr/>
              <p:nvPr/>
            </p:nvSpPr>
            <p:spPr>
              <a:xfrm>
                <a:off x="11668" y="2188"/>
                <a:ext cx="687"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D</a:t>
                </a:r>
                <a:endParaRPr lang="en-US" sz="6400" dirty="0"/>
              </a:p>
            </p:txBody>
          </p:sp>
        </p:grpSp>
        <p:graphicFrame>
          <p:nvGraphicFramePr>
            <p:cNvPr id="17424" name="Object 50"/>
            <p:cNvGraphicFramePr>
              <a:graphicFrameLocks noChangeAspect="1"/>
            </p:cNvGraphicFramePr>
            <p:nvPr/>
          </p:nvGraphicFramePr>
          <p:xfrm>
            <a:off x="2172" y="2421"/>
            <a:ext cx="192" cy="289"/>
          </p:xfrm>
          <a:graphic>
            <a:graphicData uri="http://schemas.openxmlformats.org/presentationml/2006/ole">
              <mc:AlternateContent xmlns:mc="http://schemas.openxmlformats.org/markup-compatibility/2006">
                <mc:Choice xmlns:v="urn:schemas-microsoft-com:vml" Requires="v">
                  <p:oleObj spid="_x0000_s14406" name="Equation" r:id="rId6" imgW="304560" imgH="457200" progId="Equation.DSMT4">
                    <p:embed/>
                  </p:oleObj>
                </mc:Choice>
                <mc:Fallback>
                  <p:oleObj name="Equation" r:id="rId6" imgW="304560" imgH="457200" progId="Equation.DSMT4">
                    <p:embed/>
                    <p:pic>
                      <p:nvPicPr>
                        <p:cNvPr id="17424" name="Object 50"/>
                        <p:cNvPicPr>
                          <a:picLocks noChangeAspect="1" noChangeArrowheads="1"/>
                        </p:cNvPicPr>
                        <p:nvPr/>
                      </p:nvPicPr>
                      <p:blipFill>
                        <a:blip r:embed="rId7"/>
                        <a:srcRect/>
                        <a:stretch>
                          <a:fillRect/>
                        </a:stretch>
                      </p:blipFill>
                      <p:spPr bwMode="auto">
                        <a:xfrm>
                          <a:off x="2172" y="2421"/>
                          <a:ext cx="192"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5" name="Object 52"/>
            <p:cNvGraphicFramePr>
              <a:graphicFrameLocks noChangeAspect="1"/>
            </p:cNvGraphicFramePr>
            <p:nvPr/>
          </p:nvGraphicFramePr>
          <p:xfrm>
            <a:off x="5589" y="2431"/>
            <a:ext cx="200" cy="281"/>
          </p:xfrm>
          <a:graphic>
            <a:graphicData uri="http://schemas.openxmlformats.org/presentationml/2006/ole">
              <mc:AlternateContent xmlns:mc="http://schemas.openxmlformats.org/markup-compatibility/2006">
                <mc:Choice xmlns:v="urn:schemas-microsoft-com:vml" Requires="v">
                  <p:oleObj spid="_x0000_s14407" name="Equation" r:id="rId8" imgW="317160" imgH="444240" progId="Equation.DSMT4">
                    <p:embed/>
                  </p:oleObj>
                </mc:Choice>
                <mc:Fallback>
                  <p:oleObj name="Equation" r:id="rId8" imgW="317160" imgH="444240" progId="Equation.DSMT4">
                    <p:embed/>
                    <p:pic>
                      <p:nvPicPr>
                        <p:cNvPr id="17425" name="Object 52"/>
                        <p:cNvPicPr>
                          <a:picLocks noChangeAspect="1" noChangeArrowheads="1"/>
                        </p:cNvPicPr>
                        <p:nvPr/>
                      </p:nvPicPr>
                      <p:blipFill>
                        <a:blip r:embed="rId9"/>
                        <a:srcRect/>
                        <a:stretch>
                          <a:fillRect/>
                        </a:stretch>
                      </p:blipFill>
                      <p:spPr bwMode="auto">
                        <a:xfrm>
                          <a:off x="5589" y="2431"/>
                          <a:ext cx="200" cy="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6" name="Object 53"/>
            <p:cNvGraphicFramePr>
              <a:graphicFrameLocks noChangeAspect="1"/>
            </p:cNvGraphicFramePr>
            <p:nvPr/>
          </p:nvGraphicFramePr>
          <p:xfrm>
            <a:off x="9737" y="2410"/>
            <a:ext cx="160" cy="281"/>
          </p:xfrm>
          <a:graphic>
            <a:graphicData uri="http://schemas.openxmlformats.org/presentationml/2006/ole">
              <mc:AlternateContent xmlns:mc="http://schemas.openxmlformats.org/markup-compatibility/2006">
                <mc:Choice xmlns:v="urn:schemas-microsoft-com:vml" Requires="v">
                  <p:oleObj spid="_x0000_s14408" name="Equation" r:id="rId10" imgW="253800" imgH="444240" progId="Equation.DSMT4">
                    <p:embed/>
                  </p:oleObj>
                </mc:Choice>
                <mc:Fallback>
                  <p:oleObj name="Equation" r:id="rId10" imgW="253800" imgH="444240" progId="Equation.DSMT4">
                    <p:embed/>
                    <p:pic>
                      <p:nvPicPr>
                        <p:cNvPr id="17426" name="Object 53"/>
                        <p:cNvPicPr>
                          <a:picLocks noChangeAspect="1" noChangeArrowheads="1"/>
                        </p:cNvPicPr>
                        <p:nvPr/>
                      </p:nvPicPr>
                      <p:blipFill>
                        <a:blip r:embed="rId11"/>
                        <a:srcRect/>
                        <a:stretch>
                          <a:fillRect/>
                        </a:stretch>
                      </p:blipFill>
                      <p:spPr bwMode="auto">
                        <a:xfrm>
                          <a:off x="9737" y="2410"/>
                          <a:ext cx="160" cy="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7" name="Object 61"/>
            <p:cNvGraphicFramePr>
              <a:graphicFrameLocks noChangeAspect="1"/>
            </p:cNvGraphicFramePr>
            <p:nvPr/>
          </p:nvGraphicFramePr>
          <p:xfrm>
            <a:off x="13382" y="2406"/>
            <a:ext cx="200" cy="281"/>
          </p:xfrm>
          <a:graphic>
            <a:graphicData uri="http://schemas.openxmlformats.org/presentationml/2006/ole">
              <mc:AlternateContent xmlns:mc="http://schemas.openxmlformats.org/markup-compatibility/2006">
                <mc:Choice xmlns:v="urn:schemas-microsoft-com:vml" Requires="v">
                  <p:oleObj spid="_x0000_s14409" name="Equation" r:id="rId12" imgW="317160" imgH="444240" progId="Equation.DSMT4">
                    <p:embed/>
                  </p:oleObj>
                </mc:Choice>
                <mc:Fallback>
                  <p:oleObj name="Equation" r:id="rId12" imgW="317160" imgH="444240" progId="Equation.DSMT4">
                    <p:embed/>
                    <p:pic>
                      <p:nvPicPr>
                        <p:cNvPr id="17427" name="Object 61"/>
                        <p:cNvPicPr>
                          <a:picLocks noChangeAspect="1" noChangeArrowheads="1"/>
                        </p:cNvPicPr>
                        <p:nvPr/>
                      </p:nvPicPr>
                      <p:blipFill>
                        <a:blip r:embed="rId13"/>
                        <a:srcRect/>
                        <a:stretch>
                          <a:fillRect/>
                        </a:stretch>
                      </p:blipFill>
                      <p:spPr bwMode="auto">
                        <a:xfrm>
                          <a:off x="13382" y="2406"/>
                          <a:ext cx="200" cy="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7" name="Oval 66"/>
          <p:cNvSpPr/>
          <p:nvPr/>
        </p:nvSpPr>
        <p:spPr>
          <a:xfrm>
            <a:off x="12079529" y="2940102"/>
            <a:ext cx="108853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fontAlgn="base">
              <a:spcBef>
                <a:spcPct val="0"/>
              </a:spcBef>
              <a:spcAft>
                <a:spcPct val="0"/>
              </a:spcAft>
              <a:defRPr sz="4300">
                <a:solidFill>
                  <a:schemeClr val="tx1"/>
                </a:solidFill>
                <a:latin typeface="Calibri" pitchFamily="34" charset="0"/>
              </a:defRPr>
            </a:lvl6pPr>
            <a:lvl7pPr marL="2971800" indent="-228600" defTabSz="2176463" fontAlgn="base">
              <a:spcBef>
                <a:spcPct val="0"/>
              </a:spcBef>
              <a:spcAft>
                <a:spcPct val="0"/>
              </a:spcAft>
              <a:defRPr sz="4300">
                <a:solidFill>
                  <a:schemeClr val="tx1"/>
                </a:solidFill>
                <a:latin typeface="Calibri" pitchFamily="34" charset="0"/>
              </a:defRPr>
            </a:lvl7pPr>
            <a:lvl8pPr marL="3429000" indent="-228600" defTabSz="2176463" fontAlgn="base">
              <a:spcBef>
                <a:spcPct val="0"/>
              </a:spcBef>
              <a:spcAft>
                <a:spcPct val="0"/>
              </a:spcAft>
              <a:defRPr sz="4300">
                <a:solidFill>
                  <a:schemeClr val="tx1"/>
                </a:solidFill>
                <a:latin typeface="Calibri" pitchFamily="34" charset="0"/>
              </a:defRPr>
            </a:lvl8pPr>
            <a:lvl9pPr marL="3886200" indent="-228600" defTabSz="2176463" fontAlgn="base">
              <a:spcBef>
                <a:spcPct val="0"/>
              </a:spcBef>
              <a:spcAft>
                <a:spcPct val="0"/>
              </a:spcAft>
              <a:defRPr sz="4300">
                <a:solidFill>
                  <a:schemeClr val="tx1"/>
                </a:solidFill>
                <a:latin typeface="Calibri" pitchFamily="34" charset="0"/>
              </a:defRPr>
            </a:lvl9pPr>
          </a:lstStyle>
          <a:p>
            <a:pPr algn="ctr" eaLnBrk="1" hangingPunct="1">
              <a:defRPr/>
            </a:pPr>
            <a:r>
              <a:rPr lang="en-US" sz="6400" b="1" dirty="0">
                <a:solidFill>
                  <a:srgbClr val="FFFFFF"/>
                </a:solidFill>
                <a:latin typeface="Tahoma" pitchFamily="34" charset="0"/>
                <a:cs typeface="Tahoma" pitchFamily="34" charset="0"/>
              </a:rPr>
              <a:t>C</a:t>
            </a:r>
            <a:endParaRPr lang="en-US" sz="6400" dirty="0">
              <a:solidFill>
                <a:srgbClr val="FFFFFF"/>
              </a:solidFill>
            </a:endParaRPr>
          </a:p>
        </p:txBody>
      </p:sp>
      <mc:AlternateContent xmlns:mc="http://schemas.openxmlformats.org/markup-compatibility/2006" xmlns:a14="http://schemas.microsoft.com/office/drawing/2010/main">
        <mc:Choice Requires="a14">
          <p:sp>
            <p:nvSpPr>
              <p:cNvPr id="2" name="TextBox 1"/>
              <p:cNvSpPr txBox="1"/>
              <p:nvPr/>
            </p:nvSpPr>
            <p:spPr>
              <a:xfrm>
                <a:off x="2026182" y="317137"/>
                <a:ext cx="19005454" cy="2165573"/>
              </a:xfrm>
              <a:prstGeom prst="rect">
                <a:avLst/>
              </a:prstGeom>
              <a:noFill/>
            </p:spPr>
            <p:txBody>
              <a:bodyPr wrap="square" lIns="91422" tIns="45710" rIns="91422" bIns="45710" rtlCol="0">
                <a:spAutoFit/>
              </a:bodyPr>
              <a:lstStyle/>
              <a:p>
                <a:pPr indent="1270" algn="just">
                  <a:lnSpc>
                    <a:spcPct val="115000"/>
                  </a:lnSpc>
                  <a:spcBef>
                    <a:spcPts val="1200"/>
                  </a:spcBef>
                </a:pPr>
                <a:r>
                  <a:rPr lang="nl-NL" sz="5600" dirty="0">
                    <a:solidFill>
                      <a:prstClr val="black"/>
                    </a:solidFill>
                    <a:latin typeface="Times New Roman" panose="02020603050405020304" pitchFamily="18" charset="0"/>
                    <a:ea typeface="Times New Roman" panose="02020603050405020304" pitchFamily="18" charset="0"/>
                  </a:rPr>
                  <a:t>             Cho hàm số </a:t>
                </a:r>
                <a14:m>
                  <m:oMath xmlns:m="http://schemas.openxmlformats.org/officeDocument/2006/math">
                    <m:r>
                      <a:rPr lang="vi-VN"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vi-VN"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d>
                    <m:r>
                      <a:rPr lang="vi-VN"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r>
                      <a:rPr lang="vi-VN"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func>
                      <m:func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vi-VN"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𝑙𝑛</m:t>
                        </m:r>
                      </m:fName>
                      <m:e>
                        <m:r>
                          <a:rPr lang="vi-VN"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lang="nl-NL" sz="5600" dirty="0">
                    <a:solidFill>
                      <a:prstClr val="black"/>
                    </a:solidFill>
                    <a:latin typeface="Times New Roman" panose="02020603050405020304" pitchFamily="18" charset="0"/>
                    <a:ea typeface="Times New Roman" panose="02020603050405020304" pitchFamily="18" charset="0"/>
                  </a:rPr>
                  <a:t>. </a:t>
                </a:r>
              </a:p>
              <a:p>
                <a:pPr indent="1270" algn="just">
                  <a:lnSpc>
                    <a:spcPct val="115000"/>
                  </a:lnSpc>
                  <a:spcBef>
                    <a:spcPts val="1200"/>
                  </a:spcBef>
                </a:pPr>
                <a:r>
                  <a:rPr lang="nl-NL" sz="5600" dirty="0">
                    <a:solidFill>
                      <a:prstClr val="black"/>
                    </a:solidFill>
                    <a:latin typeface="Times New Roman" panose="02020603050405020304" pitchFamily="18" charset="0"/>
                    <a:ea typeface="Times New Roman" panose="02020603050405020304" pitchFamily="18" charset="0"/>
                  </a:rPr>
                  <a:t>Bất phương trình </a:t>
                </a:r>
                <a14:m>
                  <m:oMath xmlns:m="http://schemas.openxmlformats.org/officeDocument/2006/math">
                    <m:sSup>
                      <m:sSup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𝑓</m:t>
                        </m:r>
                      </m:e>
                      <m:sup>
                        <m:r>
                          <a:rPr lang="nl-NL" sz="5600" i="1">
                            <a:solidFill>
                              <a:prstClr val="black"/>
                            </a:solidFill>
                            <a:latin typeface="Cambria Math" panose="02040503050406030204" pitchFamily="18" charset="0"/>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d>
                    <m:r>
                      <a:rPr lang="nl-NL" sz="5600" i="1">
                        <a:solidFill>
                          <a:prstClr val="black"/>
                        </a:solidFill>
                        <a:latin typeface="Cambria Math" panose="02040503050406030204" pitchFamily="18" charset="0"/>
                        <a:ea typeface="Times New Roman" panose="02020603050405020304" pitchFamily="18" charset="0"/>
                      </a:rPr>
                      <m:t>−</m:t>
                    </m:r>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5&gt;0</m:t>
                    </m:r>
                  </m:oMath>
                </a14:m>
                <a:r>
                  <a:rPr lang="nl-NL" sz="5600" dirty="0">
                    <a:solidFill>
                      <a:prstClr val="black"/>
                    </a:solidFill>
                    <a:latin typeface="Times New Roman" panose="02020603050405020304" pitchFamily="18" charset="0"/>
                    <a:ea typeface="Times New Roman" panose="02020603050405020304" pitchFamily="18" charset="0"/>
                  </a:rPr>
                  <a:t> có bao nhiêu nghiệm nguyên?</a:t>
                </a:r>
                <a:endParaRPr lang="en-US" sz="5600" dirty="0">
                  <a:solidFill>
                    <a:prstClr val="black"/>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026182" y="317137"/>
                <a:ext cx="19005454" cy="2165573"/>
              </a:xfrm>
              <a:prstGeom prst="rect">
                <a:avLst/>
              </a:prstGeom>
              <a:blipFill>
                <a:blip r:embed="rId14"/>
                <a:stretch>
                  <a:fillRect l="-1764" t="-5634" b="-160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110946" y="5107210"/>
                <a:ext cx="14070134" cy="1132662"/>
              </a:xfrm>
              <a:prstGeom prst="rect">
                <a:avLst/>
              </a:prstGeom>
              <a:noFill/>
            </p:spPr>
            <p:txBody>
              <a:bodyPr wrap="square" lIns="91422" tIns="45710" rIns="91422" bIns="45710" rtlCol="0">
                <a:spAutoFit/>
              </a:bodyPr>
              <a:lstStyle/>
              <a:p>
                <a:pPr marL="914400">
                  <a:lnSpc>
                    <a:spcPct val="115000"/>
                  </a:lnSpc>
                </a:pPr>
                <a14:m>
                  <m:oMathPara xmlns:m="http://schemas.openxmlformats.org/officeDocument/2006/math">
                    <m:oMathParaPr>
                      <m:jc m:val="centerGroup"/>
                    </m:oMathParaPr>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𝑓</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e>
                      </m:d>
                      <m:r>
                        <a:rPr lang="en-US" sz="5600" i="1">
                          <a:solidFill>
                            <a:prstClr val="black"/>
                          </a:solidFill>
                          <a:latin typeface="Cambria Math" panose="02040503050406030204" pitchFamily="18" charset="0"/>
                          <a:ea typeface="Times New Roman" panose="02020603050405020304" pitchFamily="18" charset="0"/>
                        </a:rPr>
                        <m:t>=4</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+2</m:t>
                      </m:r>
                      <m:func>
                        <m:funcPr>
                          <m:ctrlPr>
                            <a:rPr lang="en-US" sz="5600" i="1">
                              <a:solidFill>
                                <a:prstClr val="black"/>
                              </a:solidFill>
                              <a:latin typeface="Cambria Math" panose="02040503050406030204" pitchFamily="18" charset="0"/>
                              <a:ea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rPr>
                            <m:t>𝑙𝑛</m:t>
                          </m:r>
                        </m:fName>
                        <m:e>
                          <m:r>
                            <a:rPr lang="en-US" sz="5600" i="1">
                              <a:solidFill>
                                <a:prstClr val="black"/>
                              </a:solidFill>
                              <a:latin typeface="Cambria Math" panose="02040503050406030204" pitchFamily="18" charset="0"/>
                              <a:ea typeface="Times New Roman" panose="02020603050405020304" pitchFamily="18" charset="0"/>
                            </a:rPr>
                            <m:t>𝑥</m:t>
                          </m:r>
                        </m:e>
                      </m:func>
                      <m:r>
                        <m:rPr>
                          <m:nor/>
                        </m:rPr>
                        <a:rPr lang="nl-NL" sz="5600" dirty="0">
                          <a:solidFill>
                            <a:prstClr val="black"/>
                          </a:solidFill>
                          <a:latin typeface="Times New Roman" panose="02020603050405020304" pitchFamily="18" charset="0"/>
                          <a:ea typeface="Times New Roman" panose="02020603050405020304" pitchFamily="18" charset="0"/>
                        </a:rPr>
                        <m:t>, đ</m:t>
                      </m:r>
                      <m:r>
                        <m:rPr>
                          <m:nor/>
                        </m:rPr>
                        <a:rPr lang="nl-NL" sz="5600" dirty="0">
                          <a:solidFill>
                            <a:prstClr val="black"/>
                          </a:solidFill>
                          <a:latin typeface="Times New Roman" panose="02020603050405020304" pitchFamily="18" charset="0"/>
                          <a:ea typeface="Times New Roman" panose="02020603050405020304" pitchFamily="18" charset="0"/>
                        </a:rPr>
                        <m:t>i</m:t>
                      </m:r>
                      <m:r>
                        <m:rPr>
                          <m:nor/>
                        </m:rPr>
                        <a:rPr lang="nl-NL" sz="5600" dirty="0">
                          <a:solidFill>
                            <a:prstClr val="black"/>
                          </a:solidFill>
                          <a:latin typeface="Times New Roman" panose="02020603050405020304" pitchFamily="18" charset="0"/>
                          <a:ea typeface="Times New Roman" panose="02020603050405020304" pitchFamily="18" charset="0"/>
                        </a:rPr>
                        <m:t>ề</m:t>
                      </m:r>
                      <m:r>
                        <m:rPr>
                          <m:nor/>
                        </m:rPr>
                        <a:rPr lang="nl-NL" sz="5600" dirty="0">
                          <a:solidFill>
                            <a:prstClr val="black"/>
                          </a:solidFill>
                          <a:latin typeface="Times New Roman" panose="02020603050405020304" pitchFamily="18" charset="0"/>
                          <a:ea typeface="Times New Roman" panose="02020603050405020304" pitchFamily="18" charset="0"/>
                        </a:rPr>
                        <m:t>u</m:t>
                      </m:r>
                      <m:r>
                        <m:rPr>
                          <m:nor/>
                        </m:rPr>
                        <a:rPr lang="nl-NL" sz="5600" dirty="0">
                          <a:solidFill>
                            <a:prstClr val="black"/>
                          </a:solidFill>
                          <a:latin typeface="Times New Roman" panose="02020603050405020304" pitchFamily="18" charset="0"/>
                          <a:ea typeface="Times New Roman" panose="02020603050405020304" pitchFamily="18" charset="0"/>
                        </a:rPr>
                        <m:t> </m:t>
                      </m:r>
                      <m:r>
                        <m:rPr>
                          <m:nor/>
                        </m:rPr>
                        <a:rPr lang="nl-NL" sz="5600" dirty="0">
                          <a:solidFill>
                            <a:prstClr val="black"/>
                          </a:solidFill>
                          <a:latin typeface="Times New Roman" panose="02020603050405020304" pitchFamily="18" charset="0"/>
                          <a:ea typeface="Times New Roman" panose="02020603050405020304" pitchFamily="18" charset="0"/>
                        </a:rPr>
                        <m:t>ki</m:t>
                      </m:r>
                      <m:r>
                        <m:rPr>
                          <m:nor/>
                        </m:rPr>
                        <a:rPr lang="nl-NL" sz="5600" dirty="0">
                          <a:solidFill>
                            <a:prstClr val="black"/>
                          </a:solidFill>
                          <a:latin typeface="Times New Roman" panose="02020603050405020304" pitchFamily="18" charset="0"/>
                          <a:ea typeface="Times New Roman" panose="02020603050405020304" pitchFamily="18" charset="0"/>
                        </a:rPr>
                        <m:t>ệ</m:t>
                      </m:r>
                      <m:r>
                        <m:rPr>
                          <m:nor/>
                        </m:rPr>
                        <a:rPr lang="nl-NL" sz="5600" dirty="0">
                          <a:solidFill>
                            <a:prstClr val="black"/>
                          </a:solidFill>
                          <a:latin typeface="Times New Roman" panose="02020603050405020304" pitchFamily="18" charset="0"/>
                          <a:ea typeface="Times New Roman" panose="02020603050405020304" pitchFamily="18" charset="0"/>
                        </a:rPr>
                        <m:t>n</m:t>
                      </m:r>
                      <m:r>
                        <m:rPr>
                          <m:nor/>
                        </m:rPr>
                        <a:rPr lang="nl-NL" sz="5600" dirty="0">
                          <a:solidFill>
                            <a:prstClr val="black"/>
                          </a:solidFill>
                          <a:latin typeface="Times New Roman" panose="02020603050405020304" pitchFamily="18" charset="0"/>
                          <a:ea typeface="Times New Roman" panose="02020603050405020304" pitchFamily="18" charset="0"/>
                        </a:rPr>
                        <m:t> </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&gt;0</m:t>
                      </m:r>
                      <m:r>
                        <m:rPr>
                          <m:nor/>
                        </m:rPr>
                        <a:rPr lang="nl-NL" sz="5600" dirty="0">
                          <a:solidFill>
                            <a:prstClr val="black"/>
                          </a:solidFill>
                          <a:latin typeface="Times New Roman" panose="02020603050405020304" pitchFamily="18" charset="0"/>
                          <a:ea typeface="Times New Roman" panose="02020603050405020304" pitchFamily="18" charset="0"/>
                        </a:rPr>
                        <m:t>.</m:t>
                      </m:r>
                    </m:oMath>
                  </m:oMathPara>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110946" y="5107210"/>
                <a:ext cx="14070134" cy="113266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065275" y="6339255"/>
                <a:ext cx="4532138" cy="1499193"/>
              </a:xfrm>
              <a:prstGeom prst="rect">
                <a:avLst/>
              </a:prstGeom>
            </p:spPr>
            <p:txBody>
              <a:bodyPr wrap="none">
                <a:spAutoFit/>
              </a:bodyPr>
              <a:lstStyle/>
              <a:p>
                <a:pPr lvl="0">
                  <a:lnSpc>
                    <a:spcPct val="115000"/>
                  </a:lnSpc>
                </a:pPr>
                <a14:m>
                  <m:oMath xmlns:m="http://schemas.openxmlformats.org/officeDocument/2006/math">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𝑓</m:t>
                        </m:r>
                      </m:e>
                      <m:sup>
                        <m:r>
                          <a:rPr lang="nl-NL" sz="5600" i="1">
                            <a:solidFill>
                              <a:prstClr val="black"/>
                            </a:solidFill>
                            <a:latin typeface="Cambria Math" panose="02040503050406030204" pitchFamily="18" charset="0"/>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e>
                    </m:d>
                    <m:r>
                      <a:rPr lang="nl-NL" sz="5600" i="1">
                        <a:solidFill>
                          <a:prstClr val="black"/>
                        </a:solidFill>
                        <a:latin typeface="Cambria Math" panose="02040503050406030204" pitchFamily="18" charset="0"/>
                        <a:ea typeface="Times New Roman" panose="02020603050405020304" pitchFamily="18" charset="0"/>
                      </a:rPr>
                      <m:t>=4+</m:t>
                    </m:r>
                    <m:f>
                      <m:fPr>
                        <m:ctrlPr>
                          <a:rPr lang="en-US" sz="5600" i="1">
                            <a:solidFill>
                              <a:prstClr val="black"/>
                            </a:solidFill>
                            <a:latin typeface="Cambria Math" panose="02040503050406030204" pitchFamily="18" charset="0"/>
                            <a:ea typeface="Times New Roman" panose="02020603050405020304" pitchFamily="18" charset="0"/>
                          </a:rPr>
                        </m:ctrlPr>
                      </m:fPr>
                      <m:num>
                        <m:r>
                          <a:rPr lang="nl-NL" sz="5600" i="1">
                            <a:solidFill>
                              <a:prstClr val="black"/>
                            </a:solidFill>
                            <a:latin typeface="Cambria Math" panose="02040503050406030204" pitchFamily="18" charset="0"/>
                            <a:ea typeface="Times New Roman" panose="02020603050405020304" pitchFamily="18" charset="0"/>
                          </a:rPr>
                          <m:t>2</m:t>
                        </m:r>
                      </m:num>
                      <m:den>
                        <m:r>
                          <a:rPr lang="en-US" sz="5600" i="1">
                            <a:solidFill>
                              <a:prstClr val="black"/>
                            </a:solidFill>
                            <a:latin typeface="Cambria Math" panose="02040503050406030204" pitchFamily="18" charset="0"/>
                            <a:ea typeface="Times New Roman" panose="02020603050405020304" pitchFamily="18" charset="0"/>
                          </a:rPr>
                          <m:t>𝑥</m:t>
                        </m:r>
                      </m:den>
                    </m:f>
                  </m:oMath>
                </a14:m>
                <a:r>
                  <a:rPr lang="nl-NL" sz="5600" dirty="0">
                    <a:solidFill>
                      <a:prstClr val="black"/>
                    </a:solidFill>
                    <a:latin typeface="Times New Roman" panose="02020603050405020304" pitchFamily="18" charset="0"/>
                    <a:ea typeface="Times New Roman" panose="02020603050405020304" pitchFamily="18" charset="0"/>
                  </a:rPr>
                  <a:t>.</a:t>
                </a:r>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065275" y="6339255"/>
                <a:ext cx="4532138" cy="1499193"/>
              </a:xfrm>
              <a:prstGeom prst="rect">
                <a:avLst/>
              </a:prstGeom>
              <a:blipFill>
                <a:blip r:embed="rId16"/>
                <a:stretch>
                  <a:fillRect r="-6460" b="-113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614704" y="7836465"/>
                <a:ext cx="17103634" cy="1954253"/>
              </a:xfrm>
              <a:prstGeom prst="rect">
                <a:avLst/>
              </a:prstGeom>
            </p:spPr>
            <p:txBody>
              <a:bodyPr wrap="square">
                <a:spAutoFit/>
              </a:bodyPr>
              <a:lstStyle/>
              <a:p>
                <a:pPr lvl="0">
                  <a:lnSpc>
                    <a:spcPct val="115000"/>
                  </a:lnSpc>
                </a:pPr>
                <a14:m>
                  <m:oMathPara xmlns:m="http://schemas.openxmlformats.org/officeDocument/2006/math">
                    <m:oMathParaPr>
                      <m:jc m:val="centerGroup"/>
                    </m:oMathParaPr>
                    <m:oMath xmlns:m="http://schemas.openxmlformats.org/officeDocument/2006/math">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𝑓</m:t>
                          </m:r>
                        </m:e>
                        <m:sup>
                          <m:r>
                            <a:rPr lang="nl-NL" sz="5600" i="1">
                              <a:solidFill>
                                <a:prstClr val="black"/>
                              </a:solidFill>
                              <a:latin typeface="Cambria Math" panose="02040503050406030204" pitchFamily="18" charset="0"/>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e>
                      </m:d>
                      <m:r>
                        <a:rPr lang="nl-NL" sz="5600" i="1">
                          <a:solidFill>
                            <a:prstClr val="black"/>
                          </a:solidFill>
                          <a:latin typeface="Cambria Math" panose="02040503050406030204" pitchFamily="18" charset="0"/>
                          <a:ea typeface="Times New Roman" panose="02020603050405020304" pitchFamily="18" charset="0"/>
                        </a:rPr>
                        <m:t>−5&gt;0⇔</m:t>
                      </m:r>
                      <m:f>
                        <m:fPr>
                          <m:ctrlPr>
                            <a:rPr lang="en-US" sz="5600" i="1">
                              <a:solidFill>
                                <a:prstClr val="black"/>
                              </a:solidFill>
                              <a:latin typeface="Cambria Math" panose="02040503050406030204" pitchFamily="18" charset="0"/>
                              <a:ea typeface="Times New Roman" panose="02020603050405020304" pitchFamily="18" charset="0"/>
                            </a:rPr>
                          </m:ctrlPr>
                        </m:fPr>
                        <m:num>
                          <m:r>
                            <a:rPr lang="nl-NL" sz="5600" i="1">
                              <a:solidFill>
                                <a:prstClr val="black"/>
                              </a:solidFill>
                              <a:latin typeface="Cambria Math" panose="02040503050406030204" pitchFamily="18" charset="0"/>
                              <a:ea typeface="Times New Roman" panose="02020603050405020304" pitchFamily="18" charset="0"/>
                            </a:rPr>
                            <m:t>2</m:t>
                          </m:r>
                        </m:num>
                        <m:den>
                          <m:r>
                            <a:rPr lang="en-US" sz="5600" i="1">
                              <a:solidFill>
                                <a:prstClr val="black"/>
                              </a:solidFill>
                              <a:latin typeface="Cambria Math" panose="02040503050406030204" pitchFamily="18" charset="0"/>
                              <a:ea typeface="Times New Roman" panose="02020603050405020304" pitchFamily="18" charset="0"/>
                            </a:rPr>
                            <m:t>𝑥</m:t>
                          </m:r>
                        </m:den>
                      </m:f>
                      <m:r>
                        <a:rPr lang="nl-NL" sz="5600" i="1">
                          <a:solidFill>
                            <a:prstClr val="black"/>
                          </a:solidFill>
                          <a:latin typeface="Cambria Math" panose="02040503050406030204" pitchFamily="18" charset="0"/>
                          <a:ea typeface="Times New Roman" panose="02020603050405020304" pitchFamily="18" charset="0"/>
                        </a:rPr>
                        <m:t>−1&gt;0⇔</m:t>
                      </m:r>
                      <m:f>
                        <m:fPr>
                          <m:ctrlPr>
                            <a:rPr lang="en-US" sz="5600" i="1">
                              <a:solidFill>
                                <a:prstClr val="black"/>
                              </a:solidFill>
                              <a:latin typeface="Cambria Math" panose="02040503050406030204" pitchFamily="18" charset="0"/>
                              <a:ea typeface="Times New Roman" panose="02020603050405020304" pitchFamily="18" charset="0"/>
                            </a:rPr>
                          </m:ctrlPr>
                        </m:fPr>
                        <m:num>
                          <m:r>
                            <a:rPr lang="nl-NL" sz="5600" i="1">
                              <a:solidFill>
                                <a:prstClr val="black"/>
                              </a:solidFill>
                              <a:latin typeface="Cambria Math" panose="02040503050406030204" pitchFamily="18" charset="0"/>
                              <a:ea typeface="Times New Roman" panose="02020603050405020304" pitchFamily="18" charset="0"/>
                            </a:rPr>
                            <m:t>2−</m:t>
                          </m:r>
                          <m:r>
                            <a:rPr lang="en-US" sz="5600" i="1">
                              <a:solidFill>
                                <a:prstClr val="black"/>
                              </a:solidFill>
                              <a:latin typeface="Cambria Math" panose="02040503050406030204" pitchFamily="18" charset="0"/>
                              <a:ea typeface="Times New Roman" panose="02020603050405020304" pitchFamily="18" charset="0"/>
                            </a:rPr>
                            <m:t>𝑥</m:t>
                          </m:r>
                        </m:num>
                        <m:den>
                          <m:r>
                            <a:rPr lang="en-US" sz="5600" i="1">
                              <a:solidFill>
                                <a:prstClr val="black"/>
                              </a:solidFill>
                              <a:latin typeface="Cambria Math" panose="02040503050406030204" pitchFamily="18" charset="0"/>
                              <a:ea typeface="Times New Roman" panose="02020603050405020304" pitchFamily="18" charset="0"/>
                            </a:rPr>
                            <m:t>𝑥</m:t>
                          </m:r>
                        </m:den>
                      </m:f>
                      <m:r>
                        <a:rPr lang="nl-NL" sz="5600" i="1">
                          <a:solidFill>
                            <a:prstClr val="black"/>
                          </a:solidFill>
                          <a:latin typeface="Cambria Math" panose="02040503050406030204" pitchFamily="18" charset="0"/>
                          <a:ea typeface="Times New Roman" panose="02020603050405020304" pitchFamily="18" charset="0"/>
                        </a:rPr>
                        <m:t>&gt;0⇔</m:t>
                      </m:r>
                      <m:r>
                        <a:rPr lang="en-US" sz="5600" i="1">
                          <a:solidFill>
                            <a:prstClr val="black"/>
                          </a:solidFill>
                          <a:latin typeface="Cambria Math" panose="02040503050406030204" pitchFamily="18" charset="0"/>
                          <a:ea typeface="Times New Roman" panose="02020603050405020304" pitchFamily="18" charset="0"/>
                        </a:rPr>
                        <m:t>𝑥</m:t>
                      </m:r>
                      <m:r>
                        <a:rPr lang="nl-NL"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nl-NL" sz="5600" i="1">
                              <a:solidFill>
                                <a:prstClr val="black"/>
                              </a:solidFill>
                              <a:latin typeface="Cambria Math" panose="02040503050406030204" pitchFamily="18" charset="0"/>
                              <a:ea typeface="Times New Roman" panose="02020603050405020304" pitchFamily="18" charset="0"/>
                            </a:rPr>
                            <m:t>0;2</m:t>
                          </m:r>
                        </m:e>
                      </m:d>
                    </m:oMath>
                  </m:oMathPara>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614704" y="7836465"/>
                <a:ext cx="17103634" cy="195425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549587" y="9882667"/>
                <a:ext cx="16588232" cy="1003993"/>
              </a:xfrm>
              <a:prstGeom prst="rect">
                <a:avLst/>
              </a:prstGeom>
              <a:noFill/>
            </p:spPr>
            <p:txBody>
              <a:bodyPr wrap="square" rtlCol="0">
                <a:spAutoFit/>
              </a:bodyPr>
              <a:lstStyle/>
              <a:p>
                <a:pPr lvl="0">
                  <a:lnSpc>
                    <a:spcPct val="115000"/>
                  </a:lnSpc>
                </a:pPr>
                <a:r>
                  <a:rPr lang="nl-NL" sz="5600" dirty="0">
                    <a:solidFill>
                      <a:prstClr val="black"/>
                    </a:solidFill>
                    <a:latin typeface="Times New Roman" panose="02020603050405020304" pitchFamily="18" charset="0"/>
                    <a:ea typeface="Times New Roman" panose="02020603050405020304" pitchFamily="18" charset="0"/>
                  </a:rPr>
                  <a:t>(thỏa điều kiện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𝑥</m:t>
                    </m:r>
                    <m:r>
                      <a:rPr lang="nl-NL" sz="5600" i="1">
                        <a:solidFill>
                          <a:prstClr val="black"/>
                        </a:solidFill>
                        <a:latin typeface="Cambria Math" panose="02040503050406030204" pitchFamily="18" charset="0"/>
                        <a:ea typeface="Times New Roman" panose="02020603050405020304" pitchFamily="18" charset="0"/>
                      </a:rPr>
                      <m:t>&gt;0</m:t>
                    </m:r>
                  </m:oMath>
                </a14:m>
                <a:r>
                  <a:rPr lang="nl-NL" sz="5600" dirty="0">
                    <a:solidFill>
                      <a:prstClr val="black"/>
                    </a:solidFill>
                    <a:latin typeface="Times New Roman" panose="02020603050405020304" pitchFamily="18" charset="0"/>
                    <a:ea typeface="Times New Roman" panose="02020603050405020304" pitchFamily="18" charset="0"/>
                  </a:rPr>
                  <a:t>), mà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𝑥</m:t>
                    </m:r>
                    <m:r>
                      <a:rPr lang="nl-NL"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nl-NL" sz="5600" i="1">
                        <a:solidFill>
                          <a:prstClr val="black"/>
                        </a:solidFill>
                        <a:latin typeface="Cambria Math" panose="02040503050406030204" pitchFamily="18" charset="0"/>
                        <a:ea typeface="Times New Roman" panose="02020603050405020304" pitchFamily="18" charset="0"/>
                      </a:rPr>
                      <m:t>ℤ</m:t>
                    </m:r>
                  </m:oMath>
                </a14:m>
                <a:r>
                  <a:rPr lang="nl-NL" sz="5600" dirty="0">
                    <a:solidFill>
                      <a:prstClr val="black"/>
                    </a:solidFill>
                    <a:latin typeface="Times New Roman" panose="02020603050405020304" pitchFamily="18" charset="0"/>
                    <a:ea typeface="Times New Roman" panose="02020603050405020304" pitchFamily="18" charset="0"/>
                  </a:rPr>
                  <a:t>.</a:t>
                </a:r>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549587" y="9882667"/>
                <a:ext cx="16588232" cy="1003993"/>
              </a:xfrm>
              <a:prstGeom prst="rect">
                <a:avLst/>
              </a:prstGeom>
              <a:blipFill>
                <a:blip r:embed="rId18"/>
                <a:stretch>
                  <a:fillRect l="-2021" t="-12121" b="-36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026181" y="11275334"/>
                <a:ext cx="19672660" cy="1003993"/>
              </a:xfrm>
              <a:prstGeom prst="rect">
                <a:avLst/>
              </a:prstGeom>
            </p:spPr>
            <p:txBody>
              <a:bodyPr wrap="square">
                <a:spAutoFit/>
              </a:bodyPr>
              <a:lstStyle/>
              <a:p>
                <a:pPr marL="914400">
                  <a:lnSpc>
                    <a:spcPct val="115000"/>
                  </a:lnSpc>
                </a:pPr>
                <a:r>
                  <a:rPr lang="nl-NL" sz="5600" dirty="0">
                    <a:solidFill>
                      <a:srgbClr val="0D0D0D"/>
                    </a:solidFill>
                    <a:latin typeface="Times New Roman" panose="02020603050405020304" pitchFamily="18" charset="0"/>
                    <a:ea typeface="Times New Roman" panose="02020603050405020304" pitchFamily="18" charset="0"/>
                  </a:rPr>
                  <a:t>Suy ra </a:t>
                </a:r>
                <a14:m>
                  <m:oMath xmlns:m="http://schemas.openxmlformats.org/officeDocument/2006/math">
                    <m:r>
                      <a:rPr lang="en-US" sz="5600" i="1">
                        <a:solidFill>
                          <a:srgbClr val="0D0D0D"/>
                        </a:solidFill>
                        <a:latin typeface="Cambria Math" panose="02040503050406030204" pitchFamily="18" charset="0"/>
                        <a:ea typeface="Times New Roman" panose="02020603050405020304" pitchFamily="18" charset="0"/>
                      </a:rPr>
                      <m:t>𝑥</m:t>
                    </m:r>
                    <m:r>
                      <a:rPr lang="nl-NL" sz="5600" i="1">
                        <a:solidFill>
                          <a:srgbClr val="0D0D0D"/>
                        </a:solidFill>
                        <a:latin typeface="Cambria Math" panose="02040503050406030204" pitchFamily="18" charset="0"/>
                        <a:ea typeface="Times New Roman" panose="02020603050405020304" pitchFamily="18" charset="0"/>
                      </a:rPr>
                      <m:t>=1</m:t>
                    </m:r>
                  </m:oMath>
                </a14:m>
                <a:r>
                  <a:rPr lang="nl-NL" sz="5600" dirty="0">
                    <a:solidFill>
                      <a:srgbClr val="0D0D0D"/>
                    </a:solidFill>
                    <a:latin typeface="Times New Roman" panose="02020603050405020304" pitchFamily="18" charset="0"/>
                    <a:ea typeface="Times New Roman" panose="02020603050405020304" pitchFamily="18" charset="0"/>
                  </a:rPr>
                  <a:t>. Vậy có bất phương trình có một nghiệm nguyên.</a:t>
                </a:r>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026181" y="11275334"/>
                <a:ext cx="19672660" cy="1003993"/>
              </a:xfrm>
              <a:prstGeom prst="rect">
                <a:avLst/>
              </a:prstGeom>
              <a:blipFill>
                <a:blip r:embed="rId19"/>
                <a:stretch>
                  <a:fillRect t="-12195" b="-37805"/>
                </a:stretch>
              </a:blipFill>
            </p:spPr>
            <p:txBody>
              <a:bodyPr/>
              <a:lstStyle/>
              <a:p>
                <a:r>
                  <a:rPr lang="en-US">
                    <a:noFill/>
                  </a:rPr>
                  <a:t> </a:t>
                </a:r>
              </a:p>
            </p:txBody>
          </p:sp>
        </mc:Fallback>
      </mc:AlternateContent>
    </p:spTree>
    <p:extLst>
      <p:ext uri="{BB962C8B-B14F-4D97-AF65-F5344CB8AC3E}">
        <p14:creationId xmlns:p14="http://schemas.microsoft.com/office/powerpoint/2010/main" val="2299098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500"/>
                                  </p:stCondLst>
                                  <p:childTnLst>
                                    <p:set>
                                      <p:cBhvr>
                                        <p:cTn id="6" dur="1" fill="hold">
                                          <p:stCondLst>
                                            <p:cond delay="0"/>
                                          </p:stCondLst>
                                        </p:cTn>
                                        <p:tgtEl>
                                          <p:spTgt spid="31746"/>
                                        </p:tgtEl>
                                        <p:attrNameLst>
                                          <p:attrName>style.visibility</p:attrName>
                                        </p:attrNameLst>
                                      </p:cBhvr>
                                      <p:to>
                                        <p:strVal val="visible"/>
                                      </p:to>
                                    </p:set>
                                    <p:animEffect transition="in" filter="wipe(left)">
                                      <p:cBhvr>
                                        <p:cTn id="7" dur="10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10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5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50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500"/>
                                  </p:stCondLst>
                                  <p:childTnLst>
                                    <p:set>
                                      <p:cBhvr>
                                        <p:cTn id="36" dur="1" fill="hold">
                                          <p:stCondLst>
                                            <p:cond delay="0"/>
                                          </p:stCondLst>
                                        </p:cTn>
                                        <p:tgtEl>
                                          <p:spTgt spid="67"/>
                                        </p:tgtEl>
                                        <p:attrNameLst>
                                          <p:attrName>style.visibility</p:attrName>
                                        </p:attrNameLst>
                                      </p:cBhvr>
                                      <p:to>
                                        <p:strVal val="visible"/>
                                      </p:to>
                                    </p:set>
                                    <p:animEffect transition="in" filter="wipe(down)">
                                      <p:cBhvr>
                                        <p:cTn id="37"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 grpId="0"/>
      <p:bldP spid="8" grpId="0"/>
      <p:bldP spid="9"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251946" y="1257051"/>
            <a:ext cx="24072892" cy="10632570"/>
            <a:chOff x="0" y="3264"/>
            <a:chExt cx="15166" cy="5221"/>
          </a:xfrm>
        </p:grpSpPr>
        <p:sp>
          <p:nvSpPr>
            <p:cNvPr id="5" name="Rounded Rectangle 4"/>
            <p:cNvSpPr/>
            <p:nvPr/>
          </p:nvSpPr>
          <p:spPr>
            <a:xfrm>
              <a:off x="253" y="3613"/>
              <a:ext cx="14913" cy="487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a:p>
          </p:txBody>
        </p:sp>
        <p:grpSp>
          <p:nvGrpSpPr>
            <p:cNvPr id="17464" name="Freeform 20"/>
            <p:cNvGrpSpPr>
              <a:grpSpLocks/>
            </p:cNvGrpSpPr>
            <p:nvPr/>
          </p:nvGrpSpPr>
          <p:grpSpPr bwMode="auto">
            <a:xfrm>
              <a:off x="375" y="3272"/>
              <a:ext cx="2650" cy="952"/>
              <a:chOff x="914400" y="5382768"/>
              <a:chExt cx="4206240" cy="969264"/>
            </a:xfrm>
          </p:grpSpPr>
          <p:pic>
            <p:nvPicPr>
              <p:cNvPr id="17470" name="Freeform 2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82768"/>
                <a:ext cx="4206240" cy="9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1" name="Text Box 8"/>
              <p:cNvSpPr txBox="1">
                <a:spLocks noChangeArrowheads="1"/>
              </p:cNvSpPr>
              <p:nvPr/>
            </p:nvSpPr>
            <p:spPr bwMode="auto">
              <a:xfrm rot="5400000">
                <a:off x="2581284" y="3809757"/>
                <a:ext cx="867585" cy="415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a:p>
            </p:txBody>
          </p:sp>
        </p:grpSp>
        <p:sp>
          <p:nvSpPr>
            <p:cNvPr id="17465" name="TextBox 7"/>
            <p:cNvSpPr txBox="1">
              <a:spLocks noChangeArrowheads="1"/>
            </p:cNvSpPr>
            <p:nvPr/>
          </p:nvSpPr>
          <p:spPr bwMode="auto">
            <a:xfrm>
              <a:off x="820" y="3408"/>
              <a:ext cx="1693"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r>
                <a:rPr lang="vi-VN" sz="6000" dirty="0">
                  <a:solidFill>
                    <a:srgbClr val="FF0000"/>
                  </a:solidFill>
                  <a:latin typeface="Tahoma" pitchFamily="34" charset="0"/>
                  <a:cs typeface="Tahoma" pitchFamily="34" charset="0"/>
                </a:rPr>
                <a:t>Lời Giải</a:t>
              </a:r>
              <a:endParaRPr lang="en-US" sz="6000" dirty="0">
                <a:solidFill>
                  <a:srgbClr val="FF0000"/>
                </a:solidFill>
                <a:latin typeface="Tahoma" pitchFamily="34" charset="0"/>
                <a:cs typeface="Tahoma" pitchFamily="34" charset="0"/>
              </a:endParaRPr>
            </a:p>
          </p:txBody>
        </p:sp>
        <p:grpSp>
          <p:nvGrpSpPr>
            <p:cNvPr id="17466" name="Round Diagonal Corner Rectangle 8"/>
            <p:cNvGrpSpPr>
              <a:grpSpLocks/>
            </p:cNvGrpSpPr>
            <p:nvPr/>
          </p:nvGrpSpPr>
          <p:grpSpPr bwMode="auto">
            <a:xfrm>
              <a:off x="41" y="3264"/>
              <a:ext cx="580" cy="1008"/>
              <a:chOff x="384048" y="5394960"/>
              <a:chExt cx="920496" cy="957072"/>
            </a:xfrm>
          </p:grpSpPr>
          <p:pic>
            <p:nvPicPr>
              <p:cNvPr id="17468" name="Round Diagonal Corner 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8" y="5394960"/>
                <a:ext cx="920496" cy="95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9" name="Text Box 12"/>
              <p:cNvSpPr txBox="1">
                <a:spLocks noChangeArrowheads="1"/>
              </p:cNvSpPr>
              <p:nvPr/>
            </p:nvSpPr>
            <p:spPr bwMode="auto">
              <a:xfrm rot="10800000">
                <a:off x="448913" y="5460251"/>
                <a:ext cx="784879" cy="81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6400">
                  <a:solidFill>
                    <a:srgbClr val="FFFFFF"/>
                  </a:solidFill>
                </a:endParaRPr>
              </a:p>
            </p:txBody>
          </p:sp>
        </p:grpSp>
        <p:sp>
          <p:nvSpPr>
            <p:cNvPr id="17467" name="Freeform 9"/>
            <p:cNvSpPr>
              <a:spLocks noEditPoints="1"/>
            </p:cNvSpPr>
            <p:nvPr/>
          </p:nvSpPr>
          <p:spPr bwMode="auto">
            <a:xfrm>
              <a:off x="0" y="3363"/>
              <a:ext cx="576" cy="802"/>
            </a:xfrm>
            <a:custGeom>
              <a:avLst/>
              <a:gdLst>
                <a:gd name="T0" fmla="*/ 1228732 w 145"/>
                <a:gd name="T1" fmla="*/ 1474076 h 197"/>
                <a:gd name="T2" fmla="*/ 655324 w 145"/>
                <a:gd name="T3" fmla="*/ 2763896 h 197"/>
                <a:gd name="T4" fmla="*/ 81916 w 145"/>
                <a:gd name="T5" fmla="*/ 1474076 h 197"/>
                <a:gd name="T6" fmla="*/ 655324 w 145"/>
                <a:gd name="T7" fmla="*/ 184262 h 197"/>
                <a:gd name="T8" fmla="*/ 1046699 w 145"/>
                <a:gd name="T9" fmla="*/ 532305 h 197"/>
                <a:gd name="T10" fmla="*/ 546103 w 145"/>
                <a:gd name="T11" fmla="*/ 1678812 h 197"/>
                <a:gd name="T12" fmla="*/ 273051 w 145"/>
                <a:gd name="T13" fmla="*/ 1228398 h 197"/>
                <a:gd name="T14" fmla="*/ 182033 w 145"/>
                <a:gd name="T15" fmla="*/ 1392185 h 197"/>
                <a:gd name="T16" fmla="*/ 555205 w 145"/>
                <a:gd name="T17" fmla="*/ 2579634 h 197"/>
                <a:gd name="T18" fmla="*/ 1119513 w 145"/>
                <a:gd name="T19" fmla="*/ 716567 h 197"/>
                <a:gd name="T20" fmla="*/ 1228732 w 145"/>
                <a:gd name="T21" fmla="*/ 1474076 h 197"/>
                <a:gd name="T22" fmla="*/ 1319750 w 145"/>
                <a:gd name="T23" fmla="*/ 245678 h 197"/>
                <a:gd name="T24" fmla="*/ 1228732 w 145"/>
                <a:gd name="T25" fmla="*/ 245678 h 197"/>
                <a:gd name="T26" fmla="*/ 1119513 w 145"/>
                <a:gd name="T27" fmla="*/ 429940 h 197"/>
                <a:gd name="T28" fmla="*/ 655324 w 145"/>
                <a:gd name="T29" fmla="*/ 0 h 197"/>
                <a:gd name="T30" fmla="*/ 0 w 145"/>
                <a:gd name="T31" fmla="*/ 1474076 h 197"/>
                <a:gd name="T32" fmla="*/ 273051 w 145"/>
                <a:gd name="T33" fmla="*/ 2682005 h 197"/>
                <a:gd name="T34" fmla="*/ 63713 w 145"/>
                <a:gd name="T35" fmla="*/ 3582828 h 197"/>
                <a:gd name="T36" fmla="*/ 118323 w 145"/>
                <a:gd name="T37" fmla="*/ 3951351 h 197"/>
                <a:gd name="T38" fmla="*/ 291255 w 145"/>
                <a:gd name="T39" fmla="*/ 3828506 h 197"/>
                <a:gd name="T40" fmla="*/ 464189 w 145"/>
                <a:gd name="T41" fmla="*/ 2886735 h 197"/>
                <a:gd name="T42" fmla="*/ 464189 w 145"/>
                <a:gd name="T43" fmla="*/ 2886735 h 197"/>
                <a:gd name="T44" fmla="*/ 655324 w 145"/>
                <a:gd name="T45" fmla="*/ 2968632 h 197"/>
                <a:gd name="T46" fmla="*/ 1319750 w 145"/>
                <a:gd name="T47" fmla="*/ 1474076 h 197"/>
                <a:gd name="T48" fmla="*/ 1174122 w 145"/>
                <a:gd name="T49" fmla="*/ 573253 h 197"/>
                <a:gd name="T50" fmla="*/ 1319750 w 145"/>
                <a:gd name="T51" fmla="*/ 245678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600"/>
            </a:p>
          </p:txBody>
        </p:sp>
      </p:grpSp>
      <mc:AlternateContent xmlns:mc="http://schemas.openxmlformats.org/markup-compatibility/2006" xmlns:a14="http://schemas.microsoft.com/office/drawing/2010/main">
        <mc:Choice Requires="a14">
          <p:sp>
            <p:nvSpPr>
              <p:cNvPr id="47" name="TextBox 46"/>
              <p:cNvSpPr txBox="1"/>
              <p:nvPr/>
            </p:nvSpPr>
            <p:spPr>
              <a:xfrm>
                <a:off x="4828035" y="2743892"/>
                <a:ext cx="18736204" cy="3375456"/>
              </a:xfrm>
              <a:prstGeom prst="rect">
                <a:avLst/>
              </a:prstGeom>
              <a:noFill/>
            </p:spPr>
            <p:txBody>
              <a:bodyPr wrap="square" lIns="91422" tIns="45710" rIns="91422" bIns="45710" rtlCol="0">
                <a:spAutoFit/>
              </a:bodyPr>
              <a:lstStyle/>
              <a:p>
                <a:pPr algn="just">
                  <a:lnSpc>
                    <a:spcPct val="115000"/>
                  </a:lnSpc>
                </a:pPr>
                <a:r>
                  <a:rPr lang="nl-NL" sz="5600" dirty="0">
                    <a:solidFill>
                      <a:prstClr val="black"/>
                    </a:solidFill>
                    <a:latin typeface="Times New Roman" panose="02020603050405020304" pitchFamily="18" charset="0"/>
                    <a:ea typeface="Times New Roman" panose="02020603050405020304" pitchFamily="18" charset="0"/>
                  </a:rPr>
                  <a:t>Vậy phương trình </a:t>
                </a:r>
                <a14:m>
                  <m:oMath xmlns:m="http://schemas.openxmlformats.org/officeDocument/2006/math">
                    <m:d>
                      <m:dPr>
                        <m:ctrlPr>
                          <a:rPr lang="en-US" sz="5600" i="1">
                            <a:solidFill>
                              <a:prstClr val="black"/>
                            </a:solidFill>
                            <a:latin typeface="Cambria Math" panose="02040503050406030204" pitchFamily="18" charset="0"/>
                            <a:ea typeface="Times New Roman" panose="02020603050405020304" pitchFamily="18" charset="0"/>
                          </a:rPr>
                        </m:ctrlPr>
                      </m:dPr>
                      <m:e>
                        <m:r>
                          <a:rPr lang="nl-NL" sz="5600" i="1">
                            <a:solidFill>
                              <a:prstClr val="black"/>
                            </a:solidFill>
                            <a:latin typeface="Cambria Math" panose="02040503050406030204" pitchFamily="18" charset="0"/>
                            <a:ea typeface="Times New Roman" panose="02020603050405020304" pitchFamily="18" charset="0"/>
                          </a:rPr>
                          <m:t>1</m:t>
                        </m:r>
                      </m:e>
                    </m:d>
                    <m:r>
                      <a:rPr lang="nl-NL"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𝑥</m:t>
                    </m:r>
                    <m:r>
                      <a:rPr lang="nl-NL"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𝑦</m:t>
                    </m:r>
                    <m:r>
                      <a:rPr lang="nl-NL" sz="5600" i="1">
                        <a:solidFill>
                          <a:prstClr val="black"/>
                        </a:solidFill>
                        <a:latin typeface="Cambria Math" panose="02040503050406030204" pitchFamily="18" charset="0"/>
                        <a:ea typeface="Times New Roman" panose="02020603050405020304" pitchFamily="18" charset="0"/>
                      </a:rPr>
                      <m:t>=1−</m:t>
                    </m:r>
                    <m:r>
                      <a:rPr lang="en-US" sz="5600" i="1">
                        <a:solidFill>
                          <a:prstClr val="black"/>
                        </a:solidFill>
                        <a:latin typeface="Cambria Math" panose="02040503050406030204" pitchFamily="18" charset="0"/>
                        <a:ea typeface="Times New Roman" panose="02020603050405020304" pitchFamily="18" charset="0"/>
                      </a:rPr>
                      <m:t>𝑥𝑦</m:t>
                    </m:r>
                    <m:r>
                      <a:rPr lang="nl-NL"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𝑦</m:t>
                    </m:r>
                    <m:r>
                      <a:rPr lang="nl-NL"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nl-NL" sz="5600" i="1">
                            <a:solidFill>
                              <a:prstClr val="black"/>
                            </a:solidFill>
                            <a:latin typeface="Cambria Math" panose="02040503050406030204" pitchFamily="18" charset="0"/>
                            <a:ea typeface="Times New Roman" panose="02020603050405020304" pitchFamily="18" charset="0"/>
                          </a:rPr>
                          <m:t>1−</m:t>
                        </m:r>
                        <m:r>
                          <a:rPr lang="en-US" sz="5600" i="1">
                            <a:solidFill>
                              <a:prstClr val="black"/>
                            </a:solidFill>
                            <a:latin typeface="Cambria Math" panose="02040503050406030204" pitchFamily="18" charset="0"/>
                            <a:ea typeface="Times New Roman" panose="02020603050405020304" pitchFamily="18" charset="0"/>
                          </a:rPr>
                          <m:t>𝑥</m:t>
                        </m:r>
                      </m:num>
                      <m:den>
                        <m:r>
                          <a:rPr lang="nl-NL" sz="5600" i="1">
                            <a:solidFill>
                              <a:prstClr val="black"/>
                            </a:solidFill>
                            <a:latin typeface="Cambria Math" panose="02040503050406030204" pitchFamily="18" charset="0"/>
                            <a:ea typeface="Times New Roman" panose="02020603050405020304" pitchFamily="18" charset="0"/>
                          </a:rPr>
                          <m:t>1+</m:t>
                        </m:r>
                        <m:r>
                          <a:rPr lang="en-US" sz="5600" i="1">
                            <a:solidFill>
                              <a:prstClr val="black"/>
                            </a:solidFill>
                            <a:latin typeface="Cambria Math" panose="02040503050406030204" pitchFamily="18" charset="0"/>
                            <a:ea typeface="Times New Roman" panose="02020603050405020304" pitchFamily="18" charset="0"/>
                          </a:rPr>
                          <m:t>𝑥</m:t>
                        </m:r>
                      </m:den>
                    </m:f>
                  </m:oMath>
                </a14:m>
                <a:endParaRPr lang="en-US" sz="5600" i="1" dirty="0">
                  <a:solidFill>
                    <a:prstClr val="black"/>
                  </a:solidFill>
                  <a:latin typeface="Cambria Math" panose="02040503050406030204" pitchFamily="18" charset="0"/>
                  <a:ea typeface="Times New Roman" panose="02020603050405020304" pitchFamily="18" charset="0"/>
                </a:endParaRPr>
              </a:p>
              <a:p>
                <a:pPr algn="just">
                  <a:lnSpc>
                    <a:spcPct val="115000"/>
                  </a:lnSpc>
                </a:pPr>
                <a14:m>
                  <m:oMathPara xmlns:m="http://schemas.openxmlformats.org/officeDocument/2006/math">
                    <m:oMathParaPr>
                      <m:jc m:val="centerGroup"/>
                    </m:oMathParaPr>
                    <m:oMath xmlns:m="http://schemas.openxmlformats.org/officeDocument/2006/math">
                      <m:r>
                        <a:rPr lang="nl-NL"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𝑃</m:t>
                      </m:r>
                      <m:r>
                        <a:rPr lang="nl-NL" sz="5600" i="1">
                          <a:solidFill>
                            <a:prstClr val="black"/>
                          </a:solidFill>
                          <a:latin typeface="Cambria Math" panose="02040503050406030204" pitchFamily="18" charset="0"/>
                          <a:ea typeface="Times New Roman" panose="02020603050405020304" pitchFamily="18" charset="0"/>
                        </a:rPr>
                        <m:t>=2</m:t>
                      </m:r>
                      <m:r>
                        <a:rPr lang="en-US" sz="5600" i="1">
                          <a:solidFill>
                            <a:prstClr val="black"/>
                          </a:solidFill>
                          <a:latin typeface="Cambria Math" panose="02040503050406030204" pitchFamily="18" charset="0"/>
                          <a:ea typeface="Times New Roman" panose="02020603050405020304" pitchFamily="18" charset="0"/>
                        </a:rPr>
                        <m:t>𝑥</m:t>
                      </m:r>
                      <m:r>
                        <a:rPr lang="nl-NL"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nl-NL" sz="5600" i="1">
                              <a:solidFill>
                                <a:prstClr val="black"/>
                              </a:solidFill>
                              <a:latin typeface="Cambria Math" panose="02040503050406030204" pitchFamily="18" charset="0"/>
                              <a:ea typeface="Times New Roman" panose="02020603050405020304" pitchFamily="18" charset="0"/>
                            </a:rPr>
                            <m:t>1−</m:t>
                          </m:r>
                          <m:r>
                            <a:rPr lang="en-US" sz="5600" i="1">
                              <a:solidFill>
                                <a:prstClr val="black"/>
                              </a:solidFill>
                              <a:latin typeface="Cambria Math" panose="02040503050406030204" pitchFamily="18" charset="0"/>
                              <a:ea typeface="Times New Roman" panose="02020603050405020304" pitchFamily="18" charset="0"/>
                            </a:rPr>
                            <m:t>𝑥</m:t>
                          </m:r>
                        </m:num>
                        <m:den>
                          <m:r>
                            <a:rPr lang="nl-NL" sz="5600" i="1">
                              <a:solidFill>
                                <a:prstClr val="black"/>
                              </a:solidFill>
                              <a:latin typeface="Cambria Math" panose="02040503050406030204" pitchFamily="18" charset="0"/>
                              <a:ea typeface="Times New Roman" panose="02020603050405020304" pitchFamily="18" charset="0"/>
                            </a:rPr>
                            <m:t>1+</m:t>
                          </m:r>
                          <m:r>
                            <a:rPr lang="en-US" sz="5600" i="1">
                              <a:solidFill>
                                <a:prstClr val="black"/>
                              </a:solidFill>
                              <a:latin typeface="Cambria Math" panose="02040503050406030204" pitchFamily="18" charset="0"/>
                              <a:ea typeface="Times New Roman" panose="02020603050405020304" pitchFamily="18" charset="0"/>
                            </a:rPr>
                            <m:t>𝑥</m:t>
                          </m:r>
                        </m:den>
                      </m:f>
                    </m:oMath>
                  </m:oMathPara>
                </a14:m>
                <a:endParaRPr lang="nl-NL"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828035" y="2743892"/>
                <a:ext cx="18736204" cy="3375456"/>
              </a:xfrm>
              <a:prstGeom prst="rect">
                <a:avLst/>
              </a:prstGeom>
              <a:blipFill rotWithShape="1">
                <a:blip r:embed="rId4"/>
                <a:stretch>
                  <a:fillRect l="-18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38567" y="5943371"/>
                <a:ext cx="21725672" cy="1970668"/>
              </a:xfrm>
              <a:prstGeom prst="rect">
                <a:avLst/>
              </a:prstGeom>
              <a:noFill/>
            </p:spPr>
            <p:txBody>
              <a:bodyPr wrap="square" rtlCol="0">
                <a:spAutoFit/>
              </a:bodyPr>
              <a:lstStyle/>
              <a:p>
                <a:pPr algn="just">
                  <a:lnSpc>
                    <a:spcPct val="115000"/>
                  </a:lnSpc>
                </a:pPr>
                <a14:m>
                  <m:oMathPara xmlns:m="http://schemas.openxmlformats.org/officeDocument/2006/math">
                    <m:oMathParaPr>
                      <m:jc m:val="centerGroup"/>
                    </m:oMathParaPr>
                    <m:oMath xmlns:m="http://schemas.openxmlformats.org/officeDocument/2006/math">
                      <m:r>
                        <m:rPr>
                          <m:nor/>
                        </m:rPr>
                        <a:rPr lang="nl-NL" sz="5600" dirty="0">
                          <a:solidFill>
                            <a:prstClr val="black"/>
                          </a:solidFill>
                          <a:latin typeface="Times New Roman" panose="02020603050405020304" pitchFamily="18" charset="0"/>
                          <a:ea typeface="Times New Roman" panose="02020603050405020304" pitchFamily="18" charset="0"/>
                        </a:rPr>
                        <m:t>X</m:t>
                      </m:r>
                      <m:r>
                        <m:rPr>
                          <m:nor/>
                        </m:rPr>
                        <a:rPr lang="nl-NL" sz="5600" dirty="0">
                          <a:solidFill>
                            <a:prstClr val="black"/>
                          </a:solidFill>
                          <a:latin typeface="Times New Roman" panose="02020603050405020304" pitchFamily="18" charset="0"/>
                          <a:ea typeface="Times New Roman" panose="02020603050405020304" pitchFamily="18" charset="0"/>
                        </a:rPr>
                        <m:t>é</m:t>
                      </m:r>
                      <m:r>
                        <m:rPr>
                          <m:nor/>
                        </m:rPr>
                        <a:rPr lang="nl-NL" sz="5600" dirty="0">
                          <a:solidFill>
                            <a:prstClr val="black"/>
                          </a:solidFill>
                          <a:latin typeface="Times New Roman" panose="02020603050405020304" pitchFamily="18" charset="0"/>
                          <a:ea typeface="Times New Roman" panose="02020603050405020304" pitchFamily="18" charset="0"/>
                        </a:rPr>
                        <m:t>t</m:t>
                      </m:r>
                      <m:r>
                        <m:rPr>
                          <m:nor/>
                        </m:rPr>
                        <a:rPr lang="nl-NL" sz="5600" dirty="0">
                          <a:solidFill>
                            <a:prstClr val="black"/>
                          </a:solidFill>
                          <a:latin typeface="Times New Roman" panose="02020603050405020304" pitchFamily="18" charset="0"/>
                          <a:ea typeface="Times New Roman" panose="02020603050405020304" pitchFamily="18" charset="0"/>
                        </a:rPr>
                        <m:t> </m:t>
                      </m:r>
                      <m:r>
                        <m:rPr>
                          <m:nor/>
                        </m:rPr>
                        <a:rPr lang="nl-NL" sz="5600" dirty="0">
                          <a:solidFill>
                            <a:prstClr val="black"/>
                          </a:solidFill>
                          <a:latin typeface="Times New Roman" panose="02020603050405020304" pitchFamily="18" charset="0"/>
                          <a:ea typeface="Times New Roman" panose="02020603050405020304" pitchFamily="18" charset="0"/>
                        </a:rPr>
                        <m:t>h</m:t>
                      </m:r>
                      <m:r>
                        <m:rPr>
                          <m:nor/>
                        </m:rPr>
                        <a:rPr lang="nl-NL" sz="5600" dirty="0">
                          <a:solidFill>
                            <a:prstClr val="black"/>
                          </a:solidFill>
                          <a:latin typeface="Times New Roman" panose="02020603050405020304" pitchFamily="18" charset="0"/>
                          <a:ea typeface="Times New Roman" panose="02020603050405020304" pitchFamily="18" charset="0"/>
                        </a:rPr>
                        <m:t>à</m:t>
                      </m:r>
                      <m:r>
                        <m:rPr>
                          <m:nor/>
                        </m:rPr>
                        <a:rPr lang="nl-NL" sz="5600" dirty="0">
                          <a:solidFill>
                            <a:prstClr val="black"/>
                          </a:solidFill>
                          <a:latin typeface="Times New Roman" panose="02020603050405020304" pitchFamily="18" charset="0"/>
                          <a:ea typeface="Times New Roman" panose="02020603050405020304" pitchFamily="18" charset="0"/>
                        </a:rPr>
                        <m:t>m</m:t>
                      </m:r>
                      <m:r>
                        <m:rPr>
                          <m:nor/>
                        </m:rPr>
                        <a:rPr lang="nl-NL" sz="5600" dirty="0">
                          <a:solidFill>
                            <a:prstClr val="black"/>
                          </a:solidFill>
                          <a:latin typeface="Times New Roman" panose="02020603050405020304" pitchFamily="18" charset="0"/>
                          <a:ea typeface="Times New Roman" panose="02020603050405020304" pitchFamily="18" charset="0"/>
                        </a:rPr>
                        <m:t> </m:t>
                      </m:r>
                      <m:r>
                        <m:rPr>
                          <m:nor/>
                        </m:rPr>
                        <a:rPr lang="nl-NL" sz="5600" dirty="0">
                          <a:solidFill>
                            <a:prstClr val="black"/>
                          </a:solidFill>
                          <a:latin typeface="Times New Roman" panose="02020603050405020304" pitchFamily="18" charset="0"/>
                          <a:ea typeface="Times New Roman" panose="02020603050405020304" pitchFamily="18" charset="0"/>
                        </a:rPr>
                        <m:t>s</m:t>
                      </m:r>
                      <m:r>
                        <m:rPr>
                          <m:nor/>
                        </m:rPr>
                        <a:rPr lang="nl-NL" sz="5600" dirty="0">
                          <a:solidFill>
                            <a:prstClr val="black"/>
                          </a:solidFill>
                          <a:latin typeface="Times New Roman" panose="02020603050405020304" pitchFamily="18" charset="0"/>
                          <a:ea typeface="Times New Roman" panose="02020603050405020304" pitchFamily="18" charset="0"/>
                        </a:rPr>
                        <m:t>ố </m:t>
                      </m:r>
                      <m:r>
                        <a:rPr lang="en-US" sz="5600" i="1">
                          <a:solidFill>
                            <a:prstClr val="black"/>
                          </a:solidFill>
                          <a:latin typeface="Cambria Math" panose="02040503050406030204" pitchFamily="18" charset="0"/>
                          <a:ea typeface="Times New Roman" panose="02020603050405020304" pitchFamily="18" charset="0"/>
                        </a:rPr>
                        <m:t>𝑓</m:t>
                      </m:r>
                      <m:r>
                        <a:rPr lang="nl-NL"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𝑥</m:t>
                      </m:r>
                      <m:r>
                        <a:rPr lang="nl-NL" sz="5600" i="1">
                          <a:solidFill>
                            <a:prstClr val="black"/>
                          </a:solidFill>
                          <a:latin typeface="Cambria Math" panose="02040503050406030204" pitchFamily="18" charset="0"/>
                          <a:ea typeface="Times New Roman" panose="02020603050405020304" pitchFamily="18" charset="0"/>
                        </a:rPr>
                        <m:t>)=2</m:t>
                      </m:r>
                      <m:r>
                        <a:rPr lang="en-US" sz="5600" i="1">
                          <a:solidFill>
                            <a:prstClr val="black"/>
                          </a:solidFill>
                          <a:latin typeface="Cambria Math" panose="02040503050406030204" pitchFamily="18" charset="0"/>
                          <a:ea typeface="Times New Roman" panose="02020603050405020304" pitchFamily="18" charset="0"/>
                        </a:rPr>
                        <m:t>𝑥</m:t>
                      </m:r>
                      <m:r>
                        <a:rPr lang="nl-NL"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nl-NL" sz="5600" i="1">
                              <a:solidFill>
                                <a:prstClr val="black"/>
                              </a:solidFill>
                              <a:latin typeface="Cambria Math" panose="02040503050406030204" pitchFamily="18" charset="0"/>
                              <a:ea typeface="Times New Roman" panose="02020603050405020304" pitchFamily="18" charset="0"/>
                            </a:rPr>
                            <m:t>1−</m:t>
                          </m:r>
                          <m:r>
                            <a:rPr lang="en-US" sz="5600" i="1">
                              <a:solidFill>
                                <a:prstClr val="black"/>
                              </a:solidFill>
                              <a:latin typeface="Cambria Math" panose="02040503050406030204" pitchFamily="18" charset="0"/>
                              <a:ea typeface="Times New Roman" panose="02020603050405020304" pitchFamily="18" charset="0"/>
                            </a:rPr>
                            <m:t>𝑥</m:t>
                          </m:r>
                        </m:num>
                        <m:den>
                          <m:r>
                            <a:rPr lang="en-US" sz="5600" i="1">
                              <a:solidFill>
                                <a:prstClr val="black"/>
                              </a:solidFill>
                              <a:latin typeface="Cambria Math" panose="02040503050406030204" pitchFamily="18" charset="0"/>
                              <a:ea typeface="Times New Roman" panose="02020603050405020304" pitchFamily="18" charset="0"/>
                            </a:rPr>
                            <m:t>𝑥</m:t>
                          </m:r>
                          <m:r>
                            <a:rPr lang="nl-NL" sz="5600" i="1">
                              <a:solidFill>
                                <a:prstClr val="black"/>
                              </a:solidFill>
                              <a:latin typeface="Cambria Math" panose="02040503050406030204" pitchFamily="18" charset="0"/>
                              <a:ea typeface="Times New Roman" panose="02020603050405020304" pitchFamily="18" charset="0"/>
                            </a:rPr>
                            <m:t>+1</m:t>
                          </m:r>
                        </m:den>
                      </m:f>
                      <m:r>
                        <m:rPr>
                          <m:nor/>
                        </m:rPr>
                        <a:rPr lang="nl-NL" sz="5600" dirty="0">
                          <a:solidFill>
                            <a:prstClr val="black"/>
                          </a:solidFill>
                          <a:latin typeface="Times New Roman" panose="02020603050405020304" pitchFamily="18" charset="0"/>
                          <a:ea typeface="Times New Roman" panose="02020603050405020304" pitchFamily="18" charset="0"/>
                        </a:rPr>
                        <m:t>v</m:t>
                      </m:r>
                      <m:r>
                        <m:rPr>
                          <m:nor/>
                        </m:rPr>
                        <a:rPr lang="nl-NL" sz="5600" dirty="0">
                          <a:solidFill>
                            <a:prstClr val="black"/>
                          </a:solidFill>
                          <a:latin typeface="Times New Roman" panose="02020603050405020304" pitchFamily="18" charset="0"/>
                          <a:ea typeface="Times New Roman" panose="02020603050405020304" pitchFamily="18" charset="0"/>
                        </a:rPr>
                        <m:t>ớ</m:t>
                      </m:r>
                      <m:r>
                        <m:rPr>
                          <m:nor/>
                        </m:rPr>
                        <a:rPr lang="nl-NL" sz="5600" dirty="0">
                          <a:solidFill>
                            <a:prstClr val="black"/>
                          </a:solidFill>
                          <a:latin typeface="Times New Roman" panose="02020603050405020304" pitchFamily="18" charset="0"/>
                          <a:ea typeface="Times New Roman" panose="02020603050405020304" pitchFamily="18" charset="0"/>
                        </a:rPr>
                        <m:t>i</m:t>
                      </m:r>
                      <m:r>
                        <m:rPr>
                          <m:nor/>
                        </m:rPr>
                        <a:rPr lang="nl-NL" sz="5600" dirty="0">
                          <a:solidFill>
                            <a:prstClr val="black"/>
                          </a:solidFill>
                          <a:latin typeface="Times New Roman" panose="02020603050405020304" pitchFamily="18" charset="0"/>
                          <a:ea typeface="Times New Roman" panose="02020603050405020304" pitchFamily="18" charset="0"/>
                        </a:rPr>
                        <m:t> </m:t>
                      </m:r>
                      <m:r>
                        <a:rPr lang="en-US" sz="5600" i="1">
                          <a:solidFill>
                            <a:prstClr val="black"/>
                          </a:solidFill>
                          <a:latin typeface="Cambria Math" panose="02040503050406030204" pitchFamily="18" charset="0"/>
                          <a:ea typeface="Times New Roman" panose="02020603050405020304" pitchFamily="18" charset="0"/>
                        </a:rPr>
                        <m:t>𝑥</m:t>
                      </m:r>
                      <m:r>
                        <a:rPr lang="nl-NL" sz="5600" i="1">
                          <a:solidFill>
                            <a:prstClr val="black"/>
                          </a:solidFill>
                          <a:latin typeface="Cambria Math" panose="02040503050406030204" pitchFamily="18" charset="0"/>
                          <a:ea typeface="Times New Roman" panose="02020603050405020304" pitchFamily="18" charset="0"/>
                        </a:rPr>
                        <m:t>∈</m:t>
                      </m:r>
                      <m:d>
                        <m:dPr>
                          <m:begChr m:val="["/>
                          <m:endChr m:val="]"/>
                          <m:ctrlPr>
                            <a:rPr lang="en-US" sz="5600" i="1">
                              <a:solidFill>
                                <a:prstClr val="black"/>
                              </a:solidFill>
                              <a:latin typeface="Cambria Math" panose="02040503050406030204" pitchFamily="18" charset="0"/>
                              <a:ea typeface="Times New Roman" panose="02020603050405020304" pitchFamily="18" charset="0"/>
                            </a:rPr>
                          </m:ctrlPr>
                        </m:dPr>
                        <m:e>
                          <m:r>
                            <a:rPr lang="nl-NL" sz="5600" i="1">
                              <a:solidFill>
                                <a:prstClr val="black"/>
                              </a:solidFill>
                              <a:latin typeface="Cambria Math" panose="02040503050406030204" pitchFamily="18" charset="0"/>
                              <a:ea typeface="Times New Roman" panose="02020603050405020304" pitchFamily="18" charset="0"/>
                            </a:rPr>
                            <m:t>0;1</m:t>
                          </m:r>
                        </m:e>
                      </m:d>
                    </m:oMath>
                  </m:oMathPara>
                </a14:m>
                <a:endParaRPr lang="nl-NL"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838567" y="5943371"/>
                <a:ext cx="21725672" cy="197066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E8E2743-251E-4BFB-9ACC-266281874678}"/>
                  </a:ext>
                </a:extLst>
              </p:cNvPr>
              <p:cNvSpPr txBox="1"/>
              <p:nvPr/>
            </p:nvSpPr>
            <p:spPr>
              <a:xfrm>
                <a:off x="1838567" y="7840947"/>
                <a:ext cx="21725672" cy="2297745"/>
              </a:xfrm>
              <a:prstGeom prst="rect">
                <a:avLst/>
              </a:prstGeom>
              <a:noFill/>
            </p:spPr>
            <p:txBody>
              <a:bodyPr wrap="square" rtlCol="0">
                <a:spAutoFit/>
              </a:bodyPr>
              <a:lstStyle/>
              <a:p>
                <a:pPr algn="just">
                  <a:lnSpc>
                    <a:spcPct val="115000"/>
                  </a:lnSpc>
                </a:pPr>
                <a14:m>
                  <m:oMathPara xmlns:m="http://schemas.openxmlformats.org/officeDocument/2006/math">
                    <m:oMathParaPr>
                      <m:jc m:val="centerGroup"/>
                    </m:oMathParaPr>
                    <m:oMath xmlns:m="http://schemas.openxmlformats.org/officeDocument/2006/math">
                      <m:r>
                        <m:rPr>
                          <m:nor/>
                        </m:rPr>
                        <a:rPr lang="nl-NL" sz="5600" dirty="0">
                          <a:solidFill>
                            <a:prstClr val="black"/>
                          </a:solidFill>
                          <a:latin typeface="Times New Roman" panose="02020603050405020304" pitchFamily="18" charset="0"/>
                          <a:ea typeface="Times New Roman" panose="02020603050405020304" pitchFamily="18" charset="0"/>
                        </a:rPr>
                        <m:t>c</m:t>
                      </m:r>
                      <m:r>
                        <m:rPr>
                          <m:nor/>
                        </m:rPr>
                        <a:rPr lang="nl-NL" sz="5600" dirty="0">
                          <a:solidFill>
                            <a:prstClr val="black"/>
                          </a:solidFill>
                          <a:latin typeface="Times New Roman" panose="02020603050405020304" pitchFamily="18" charset="0"/>
                          <a:ea typeface="Times New Roman" panose="02020603050405020304" pitchFamily="18" charset="0"/>
                        </a:rPr>
                        <m:t>ó </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𝑓</m:t>
                          </m:r>
                        </m:e>
                        <m:sup>
                          <m:r>
                            <a:rPr lang="nl-NL" sz="5600" i="1">
                              <a:solidFill>
                                <a:prstClr val="black"/>
                              </a:solidFill>
                              <a:latin typeface="Cambria Math" panose="02040503050406030204" pitchFamily="18" charset="0"/>
                              <a:ea typeface="Times New Roman" panose="02020603050405020304" pitchFamily="18" charset="0"/>
                            </a:rPr>
                            <m:t>′</m:t>
                          </m:r>
                        </m:sup>
                      </m:sSup>
                      <m:r>
                        <a:rPr lang="nl-NL"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𝑥</m:t>
                      </m:r>
                      <m:r>
                        <a:rPr lang="nl-NL" sz="5600" i="1">
                          <a:solidFill>
                            <a:prstClr val="black"/>
                          </a:solidFill>
                          <a:latin typeface="Cambria Math" panose="02040503050406030204" pitchFamily="18" charset="0"/>
                          <a:ea typeface="Times New Roman" panose="02020603050405020304" pitchFamily="18" charset="0"/>
                        </a:rPr>
                        <m:t>)=2+</m:t>
                      </m:r>
                      <m:f>
                        <m:fPr>
                          <m:ctrlPr>
                            <a:rPr lang="en-US" sz="5600" i="1">
                              <a:solidFill>
                                <a:prstClr val="black"/>
                              </a:solidFill>
                              <a:latin typeface="Cambria Math" panose="02040503050406030204" pitchFamily="18" charset="0"/>
                              <a:ea typeface="Times New Roman" panose="02020603050405020304" pitchFamily="18" charset="0"/>
                            </a:rPr>
                          </m:ctrlPr>
                        </m:fPr>
                        <m:num>
                          <m:r>
                            <a:rPr lang="nl-NL" sz="5600" i="1">
                              <a:solidFill>
                                <a:prstClr val="black"/>
                              </a:solidFill>
                              <a:latin typeface="Cambria Math" panose="02040503050406030204" pitchFamily="18" charset="0"/>
                              <a:ea typeface="Times New Roman" panose="02020603050405020304" pitchFamily="18" charset="0"/>
                            </a:rPr>
                            <m:t>−2</m:t>
                          </m:r>
                        </m:num>
                        <m:den>
                          <m:sSup>
                            <m:sSupPr>
                              <m:ctrlPr>
                                <a:rPr lang="en-US" sz="5600" i="1">
                                  <a:solidFill>
                                    <a:prstClr val="black"/>
                                  </a:solidFill>
                                  <a:latin typeface="Cambria Math" panose="02040503050406030204" pitchFamily="18" charset="0"/>
                                  <a:ea typeface="Times New Roman" panose="02020603050405020304" pitchFamily="18" charset="0"/>
                                </a:rPr>
                              </m:ctrlPr>
                            </m:sSupPr>
                            <m:e>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r>
                                    <a:rPr lang="nl-NL" sz="5600" i="1">
                                      <a:solidFill>
                                        <a:prstClr val="black"/>
                                      </a:solidFill>
                                      <a:latin typeface="Cambria Math" panose="02040503050406030204" pitchFamily="18" charset="0"/>
                                      <a:ea typeface="Times New Roman" panose="02020603050405020304" pitchFamily="18" charset="0"/>
                                    </a:rPr>
                                    <m:t>+1</m:t>
                                  </m:r>
                                </m:e>
                              </m:d>
                            </m:e>
                            <m:sup>
                              <m:r>
                                <a:rPr lang="nl-NL" sz="5600" i="1">
                                  <a:solidFill>
                                    <a:prstClr val="black"/>
                                  </a:solidFill>
                                  <a:latin typeface="Cambria Math" panose="02040503050406030204" pitchFamily="18" charset="0"/>
                                  <a:ea typeface="Times New Roman" panose="02020603050405020304" pitchFamily="18" charset="0"/>
                                </a:rPr>
                                <m:t>2</m:t>
                              </m:r>
                            </m:sup>
                          </m:sSup>
                        </m:den>
                      </m:f>
                      <m:r>
                        <m:rPr>
                          <m:nor/>
                        </m:rPr>
                        <a:rPr lang="nl-NL" sz="5600" dirty="0">
                          <a:solidFill>
                            <a:prstClr val="black"/>
                          </a:solidFill>
                          <a:latin typeface="Times New Roman" panose="02020603050405020304" pitchFamily="18" charset="0"/>
                          <a:ea typeface="Times New Roman" panose="02020603050405020304" pitchFamily="18" charset="0"/>
                        </a:rPr>
                        <m:t>cho</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𝑓</m:t>
                          </m:r>
                        </m:e>
                        <m:sup>
                          <m:r>
                            <a:rPr lang="nl-NL" sz="5600" i="1">
                              <a:solidFill>
                                <a:prstClr val="black"/>
                              </a:solidFill>
                              <a:latin typeface="Cambria Math" panose="02040503050406030204" pitchFamily="18" charset="0"/>
                              <a:ea typeface="Times New Roman" panose="02020603050405020304" pitchFamily="18" charset="0"/>
                            </a:rPr>
                            <m:t>′</m:t>
                          </m:r>
                        </m:sup>
                      </m:sSup>
                      <m:r>
                        <a:rPr lang="nl-NL"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𝑥</m:t>
                      </m:r>
                      <m:r>
                        <a:rPr lang="nl-NL" sz="5600" i="1">
                          <a:solidFill>
                            <a:prstClr val="black"/>
                          </a:solidFill>
                          <a:latin typeface="Cambria Math" panose="02040503050406030204" pitchFamily="18" charset="0"/>
                          <a:ea typeface="Times New Roman" panose="02020603050405020304" pitchFamily="18" charset="0"/>
                        </a:rPr>
                        <m:t>)=0</m:t>
                      </m:r>
                      <m:r>
                        <a:rPr lang="nl-NL"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5600" i="1">
                              <a:solidFill>
                                <a:prstClr val="black"/>
                              </a:solidFill>
                              <a:latin typeface="Cambria Math" panose="02040503050406030204" pitchFamily="18" charset="0"/>
                              <a:ea typeface="Times New Roman" panose="02020603050405020304" pitchFamily="18" charset="0"/>
                            </a:rPr>
                          </m:ctrlPr>
                        </m:dPr>
                        <m:e>
                          <m:eqArr>
                            <m:eqArrPr>
                              <m:ctrlPr>
                                <a:rPr lang="en-US" sz="5600" i="1">
                                  <a:solidFill>
                                    <a:prstClr val="black"/>
                                  </a:solidFill>
                                  <a:latin typeface="Cambria Math" panose="02040503050406030204" pitchFamily="18" charset="0"/>
                                  <a:ea typeface="Times New Roman" panose="02020603050405020304" pitchFamily="18" charset="0"/>
                                </a:rPr>
                              </m:ctrlPr>
                            </m:eqArrPr>
                            <m:e>
                              <m:r>
                                <a:rPr lang="nl-NL" sz="5600" i="1">
                                  <a:solidFill>
                                    <a:prstClr val="black"/>
                                  </a:solidFill>
                                  <a:latin typeface="Cambria Math" panose="02040503050406030204" pitchFamily="18" charset="0"/>
                                  <a:ea typeface="Times New Roman" panose="02020603050405020304" pitchFamily="18" charset="0"/>
                                </a:rPr>
                                <m:t>&amp;</m:t>
                              </m:r>
                              <m:r>
                                <a:rPr lang="en-US" sz="5600" i="1">
                                  <a:solidFill>
                                    <a:prstClr val="black"/>
                                  </a:solidFill>
                                  <a:latin typeface="Cambria Math" panose="02040503050406030204" pitchFamily="18" charset="0"/>
                                  <a:ea typeface="Times New Roman" panose="02020603050405020304" pitchFamily="18" charset="0"/>
                                </a:rPr>
                                <m:t>𝑥</m:t>
                              </m:r>
                              <m:r>
                                <a:rPr lang="nl-NL" sz="5600" i="1">
                                  <a:solidFill>
                                    <a:prstClr val="black"/>
                                  </a:solidFill>
                                  <a:latin typeface="Cambria Math" panose="02040503050406030204" pitchFamily="18" charset="0"/>
                                  <a:ea typeface="Times New Roman" panose="02020603050405020304" pitchFamily="18" charset="0"/>
                                </a:rPr>
                                <m:t>=0</m:t>
                              </m:r>
                            </m:e>
                            <m:e>
                              <m:r>
                                <a:rPr lang="nl-NL" sz="5600" i="1">
                                  <a:solidFill>
                                    <a:prstClr val="black"/>
                                  </a:solidFill>
                                  <a:latin typeface="Cambria Math" panose="02040503050406030204" pitchFamily="18" charset="0"/>
                                  <a:ea typeface="Times New Roman" panose="02020603050405020304" pitchFamily="18" charset="0"/>
                                </a:rPr>
                                <m:t>&amp;</m:t>
                              </m:r>
                              <m:r>
                                <a:rPr lang="en-US" sz="5600" i="1">
                                  <a:solidFill>
                                    <a:prstClr val="black"/>
                                  </a:solidFill>
                                  <a:latin typeface="Cambria Math" panose="02040503050406030204" pitchFamily="18" charset="0"/>
                                  <a:ea typeface="Times New Roman" panose="02020603050405020304" pitchFamily="18" charset="0"/>
                                </a:rPr>
                                <m:t>𝑥</m:t>
                              </m:r>
                              <m:r>
                                <a:rPr lang="nl-NL" sz="5600" i="1">
                                  <a:solidFill>
                                    <a:prstClr val="black"/>
                                  </a:solidFill>
                                  <a:latin typeface="Cambria Math" panose="02040503050406030204" pitchFamily="18" charset="0"/>
                                  <a:ea typeface="Times New Roman" panose="02020603050405020304" pitchFamily="18" charset="0"/>
                                </a:rPr>
                                <m:t>=−2</m:t>
                              </m:r>
                            </m:e>
                          </m:eqArr>
                        </m:e>
                      </m:d>
                    </m:oMath>
                  </m:oMathPara>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44" name="TextBox 43">
                <a:extLst>
                  <a:ext uri="{FF2B5EF4-FFF2-40B4-BE49-F238E27FC236}">
                    <a16:creationId xmlns="" xmlns:a16="http://schemas.microsoft.com/office/drawing/2014/main" xmlns:a14="http://schemas.microsoft.com/office/drawing/2010/main" id="{CE8E2743-251E-4BFB-9ACC-266281874678}"/>
                  </a:ext>
                </a:extLst>
              </p:cNvPr>
              <p:cNvSpPr txBox="1">
                <a:spLocks noRot="1" noChangeAspect="1" noMove="1" noResize="1" noEditPoints="1" noAdjustHandles="1" noChangeArrowheads="1" noChangeShapeType="1" noTextEdit="1"/>
              </p:cNvSpPr>
              <p:nvPr/>
            </p:nvSpPr>
            <p:spPr>
              <a:xfrm>
                <a:off x="1838567" y="7840947"/>
                <a:ext cx="21725672" cy="229774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B3803CD-1337-49AD-A7DB-16C2679153A6}"/>
                  </a:ext>
                </a:extLst>
              </p:cNvPr>
              <p:cNvSpPr txBox="1"/>
              <p:nvPr/>
            </p:nvSpPr>
            <p:spPr>
              <a:xfrm>
                <a:off x="1838567" y="10160048"/>
                <a:ext cx="21725672" cy="1498552"/>
              </a:xfrm>
              <a:prstGeom prst="rect">
                <a:avLst/>
              </a:prstGeom>
              <a:noFill/>
            </p:spPr>
            <p:txBody>
              <a:bodyPr wrap="square" rtlCol="0">
                <a:spAutoFit/>
              </a:bodyPr>
              <a:lstStyle/>
              <a:p>
                <a:pPr algn="just">
                  <a:lnSpc>
                    <a:spcPct val="115000"/>
                  </a:lnSpc>
                </a:pPr>
                <a14:m>
                  <m:oMathPara xmlns:m="http://schemas.openxmlformats.org/officeDocument/2006/math">
                    <m:oMathParaPr>
                      <m:jc m:val="centerGroup"/>
                    </m:oMathParaPr>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𝑓</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0</m:t>
                          </m:r>
                        </m:e>
                      </m:d>
                      <m:r>
                        <a:rPr lang="en-US" sz="5600" i="1">
                          <a:solidFill>
                            <a:prstClr val="black"/>
                          </a:solidFill>
                          <a:latin typeface="Cambria Math" panose="02040503050406030204" pitchFamily="18" charset="0"/>
                          <a:ea typeface="Times New Roman" panose="02020603050405020304" pitchFamily="18" charset="0"/>
                        </a:rPr>
                        <m:t>=1;</m:t>
                      </m:r>
                      <m:r>
                        <a:rPr lang="en-US" sz="5600" i="1">
                          <a:solidFill>
                            <a:prstClr val="black"/>
                          </a:solidFill>
                          <a:latin typeface="Cambria Math" panose="02040503050406030204" pitchFamily="18" charset="0"/>
                          <a:ea typeface="Times New Roman" panose="02020603050405020304" pitchFamily="18" charset="0"/>
                        </a:rPr>
                        <m:t>𝑓</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m:t>
                          </m:r>
                        </m:e>
                      </m:d>
                      <m:r>
                        <a:rPr lang="en-US" sz="5600" i="1">
                          <a:solidFill>
                            <a:prstClr val="black"/>
                          </a:solidFill>
                          <a:latin typeface="Cambria Math" panose="02040503050406030204" pitchFamily="18" charset="0"/>
                          <a:ea typeface="Times New Roman" panose="02020603050405020304" pitchFamily="18" charset="0"/>
                        </a:rPr>
                        <m:t>=2</m:t>
                      </m:r>
                      <m:limLow>
                        <m:limLowPr>
                          <m:ctrlP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ctrlPr>
                        </m:limLowPr>
                        <m:e>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𝑚𝑖𝑛</m:t>
                          </m:r>
                        </m:e>
                        <m:lim>
                          <m:d>
                            <m:dPr>
                              <m:begChr m:val="["/>
                              <m:endChr m:val="]"/>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0;1</m:t>
                              </m:r>
                            </m:e>
                          </m:d>
                        </m:lim>
                      </m:limLow>
                      <m:r>
                        <a:rPr lang="en-US" sz="5600" i="1">
                          <a:solidFill>
                            <a:prstClr val="black"/>
                          </a:solidFill>
                          <a:latin typeface="Cambria Math" panose="02040503050406030204" pitchFamily="18" charset="0"/>
                          <a:ea typeface="Times New Roman" panose="02020603050405020304" pitchFamily="18" charset="0"/>
                        </a:rPr>
                        <m:t>𝑓</m:t>
                      </m:r>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)=1.</m:t>
                      </m:r>
                    </m:oMath>
                  </m:oMathPara>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45" name="TextBox 44">
                <a:extLst>
                  <a:ext uri="{FF2B5EF4-FFF2-40B4-BE49-F238E27FC236}">
                    <a16:creationId xmlns="" xmlns:a16="http://schemas.microsoft.com/office/drawing/2014/main" xmlns:a14="http://schemas.microsoft.com/office/drawing/2010/main" id="{CB3803CD-1337-49AD-A7DB-16C2679153A6}"/>
                  </a:ext>
                </a:extLst>
              </p:cNvPr>
              <p:cNvSpPr txBox="1">
                <a:spLocks noRot="1" noChangeAspect="1" noMove="1" noResize="1" noEditPoints="1" noAdjustHandles="1" noChangeArrowheads="1" noChangeShapeType="1" noTextEdit="1"/>
              </p:cNvSpPr>
              <p:nvPr/>
            </p:nvSpPr>
            <p:spPr>
              <a:xfrm>
                <a:off x="1838567" y="10160048"/>
                <a:ext cx="21725672" cy="1498552"/>
              </a:xfrm>
              <a:prstGeom prst="rect">
                <a:avLst/>
              </a:prstGeom>
              <a:blipFill rotWithShape="1">
                <a:blip r:embed="rId7"/>
                <a:stretch>
                  <a:fillRect/>
                </a:stretch>
              </a:blipFill>
            </p:spPr>
            <p:txBody>
              <a:bodyPr/>
              <a:lstStyle/>
              <a:p>
                <a:r>
                  <a:rPr lang="en-US">
                    <a:noFill/>
                  </a:rPr>
                  <a:t> </a:t>
                </a:r>
              </a:p>
            </p:txBody>
          </p:sp>
        </mc:Fallback>
      </mc:AlternateContent>
      <p:sp>
        <p:nvSpPr>
          <p:cNvPr id="50" name="Oval 49">
            <a:extLst>
              <a:ext uri="{FF2B5EF4-FFF2-40B4-BE49-F238E27FC236}">
                <a16:creationId xmlns:a16="http://schemas.microsoft.com/office/drawing/2014/main" id="{0F6F7902-5410-48F5-B48F-8152884F70FC}"/>
              </a:ext>
            </a:extLst>
          </p:cNvPr>
          <p:cNvSpPr/>
          <p:nvPr/>
        </p:nvSpPr>
        <p:spPr>
          <a:xfrm>
            <a:off x="18896250" y="10409058"/>
            <a:ext cx="108853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fontAlgn="base">
              <a:spcBef>
                <a:spcPct val="0"/>
              </a:spcBef>
              <a:spcAft>
                <a:spcPct val="0"/>
              </a:spcAft>
              <a:defRPr sz="4300">
                <a:solidFill>
                  <a:schemeClr val="tx1"/>
                </a:solidFill>
                <a:latin typeface="Calibri" pitchFamily="34" charset="0"/>
              </a:defRPr>
            </a:lvl6pPr>
            <a:lvl7pPr marL="2971800" indent="-228600" defTabSz="2176463" fontAlgn="base">
              <a:spcBef>
                <a:spcPct val="0"/>
              </a:spcBef>
              <a:spcAft>
                <a:spcPct val="0"/>
              </a:spcAft>
              <a:defRPr sz="4300">
                <a:solidFill>
                  <a:schemeClr val="tx1"/>
                </a:solidFill>
                <a:latin typeface="Calibri" pitchFamily="34" charset="0"/>
              </a:defRPr>
            </a:lvl7pPr>
            <a:lvl8pPr marL="3429000" indent="-228600" defTabSz="2176463" fontAlgn="base">
              <a:spcBef>
                <a:spcPct val="0"/>
              </a:spcBef>
              <a:spcAft>
                <a:spcPct val="0"/>
              </a:spcAft>
              <a:defRPr sz="4300">
                <a:solidFill>
                  <a:schemeClr val="tx1"/>
                </a:solidFill>
                <a:latin typeface="Calibri" pitchFamily="34" charset="0"/>
              </a:defRPr>
            </a:lvl8pPr>
            <a:lvl9pPr marL="3886200" indent="-228600" defTabSz="2176463" fontAlgn="base">
              <a:spcBef>
                <a:spcPct val="0"/>
              </a:spcBef>
              <a:spcAft>
                <a:spcPct val="0"/>
              </a:spcAft>
              <a:defRPr sz="4300">
                <a:solidFill>
                  <a:schemeClr val="tx1"/>
                </a:solidFill>
                <a:latin typeface="Calibri" pitchFamily="34" charset="0"/>
              </a:defRPr>
            </a:lvl9pPr>
          </a:lstStyle>
          <a:p>
            <a:pPr algn="ctr" eaLnBrk="1" hangingPunct="1">
              <a:defRPr/>
            </a:pPr>
            <a:r>
              <a:rPr lang="en-US" sz="6400" dirty="0">
                <a:solidFill>
                  <a:srgbClr val="FFFFFF"/>
                </a:solidFill>
                <a:latin typeface="Tahoma" panose="020B0604030504040204" pitchFamily="34" charset="0"/>
                <a:cs typeface="Tahoma" panose="020B0604030504040204" pitchFamily="34" charset="0"/>
              </a:rPr>
              <a:t>C</a:t>
            </a:r>
          </a:p>
        </p:txBody>
      </p:sp>
    </p:spTree>
    <p:extLst>
      <p:ext uri="{BB962C8B-B14F-4D97-AF65-F5344CB8AC3E}">
        <p14:creationId xmlns:p14="http://schemas.microsoft.com/office/powerpoint/2010/main" val="3449040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left)">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circle(in)">
                                      <p:cBhvr>
                                        <p:cTn id="22" dur="20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circle(in)">
                                      <p:cBhvr>
                                        <p:cTn id="27" dur="20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checkerboard(across)">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9" grpId="0"/>
      <p:bldP spid="44" grpId="0"/>
      <p:bldP spid="4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103401" y="6495252"/>
            <a:ext cx="24072892" cy="6982624"/>
            <a:chOff x="0" y="3264"/>
            <a:chExt cx="15166" cy="5221"/>
          </a:xfrm>
        </p:grpSpPr>
        <p:sp>
          <p:nvSpPr>
            <p:cNvPr id="5" name="Rounded Rectangle 4"/>
            <p:cNvSpPr/>
            <p:nvPr/>
          </p:nvSpPr>
          <p:spPr>
            <a:xfrm>
              <a:off x="253" y="3613"/>
              <a:ext cx="14913" cy="487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a:p>
          </p:txBody>
        </p:sp>
        <p:grpSp>
          <p:nvGrpSpPr>
            <p:cNvPr id="17464" name="Freeform 20"/>
            <p:cNvGrpSpPr>
              <a:grpSpLocks/>
            </p:cNvGrpSpPr>
            <p:nvPr/>
          </p:nvGrpSpPr>
          <p:grpSpPr bwMode="auto">
            <a:xfrm>
              <a:off x="375" y="3272"/>
              <a:ext cx="2650" cy="952"/>
              <a:chOff x="914400" y="5382768"/>
              <a:chExt cx="4206240" cy="969264"/>
            </a:xfrm>
          </p:grpSpPr>
          <p:pic>
            <p:nvPicPr>
              <p:cNvPr id="17470" name="Freeform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82768"/>
                <a:ext cx="4206240" cy="9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1" name="Text Box 8"/>
              <p:cNvSpPr txBox="1">
                <a:spLocks noChangeArrowheads="1"/>
              </p:cNvSpPr>
              <p:nvPr/>
            </p:nvSpPr>
            <p:spPr bwMode="auto">
              <a:xfrm rot="5400000">
                <a:off x="2581284" y="3809757"/>
                <a:ext cx="867585" cy="415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a:p>
            </p:txBody>
          </p:sp>
        </p:grpSp>
        <p:sp>
          <p:nvSpPr>
            <p:cNvPr id="17465" name="TextBox 7"/>
            <p:cNvSpPr txBox="1">
              <a:spLocks noChangeArrowheads="1"/>
            </p:cNvSpPr>
            <p:nvPr/>
          </p:nvSpPr>
          <p:spPr bwMode="auto">
            <a:xfrm>
              <a:off x="820" y="3408"/>
              <a:ext cx="1693" cy="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r>
                <a:rPr lang="vi-VN" sz="6000" dirty="0">
                  <a:solidFill>
                    <a:srgbClr val="FF0000"/>
                  </a:solidFill>
                  <a:latin typeface="Tahoma" pitchFamily="34" charset="0"/>
                  <a:cs typeface="Tahoma" pitchFamily="34" charset="0"/>
                </a:rPr>
                <a:t>Lời Giải</a:t>
              </a:r>
              <a:endParaRPr lang="en-US" sz="6000" dirty="0">
                <a:solidFill>
                  <a:srgbClr val="FF0000"/>
                </a:solidFill>
                <a:latin typeface="Tahoma" pitchFamily="34" charset="0"/>
                <a:cs typeface="Tahoma" pitchFamily="34" charset="0"/>
              </a:endParaRPr>
            </a:p>
          </p:txBody>
        </p:sp>
        <p:grpSp>
          <p:nvGrpSpPr>
            <p:cNvPr id="17466" name="Round Diagonal Corner Rectangle 8"/>
            <p:cNvGrpSpPr>
              <a:grpSpLocks/>
            </p:cNvGrpSpPr>
            <p:nvPr/>
          </p:nvGrpSpPr>
          <p:grpSpPr bwMode="auto">
            <a:xfrm>
              <a:off x="41" y="3264"/>
              <a:ext cx="580" cy="1008"/>
              <a:chOff x="384048" y="5394960"/>
              <a:chExt cx="920496" cy="957072"/>
            </a:xfrm>
          </p:grpSpPr>
          <p:pic>
            <p:nvPicPr>
              <p:cNvPr id="17468" name="Round Diagonal Corner 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48" y="5394960"/>
                <a:ext cx="920496" cy="95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9" name="Text Box 12"/>
              <p:cNvSpPr txBox="1">
                <a:spLocks noChangeArrowheads="1"/>
              </p:cNvSpPr>
              <p:nvPr/>
            </p:nvSpPr>
            <p:spPr bwMode="auto">
              <a:xfrm rot="10800000">
                <a:off x="448913" y="5460251"/>
                <a:ext cx="784879" cy="81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6400">
                  <a:solidFill>
                    <a:srgbClr val="FFFFFF"/>
                  </a:solidFill>
                </a:endParaRPr>
              </a:p>
            </p:txBody>
          </p:sp>
        </p:grpSp>
        <p:sp>
          <p:nvSpPr>
            <p:cNvPr id="17467" name="Freeform 9"/>
            <p:cNvSpPr>
              <a:spLocks noEditPoints="1"/>
            </p:cNvSpPr>
            <p:nvPr/>
          </p:nvSpPr>
          <p:spPr bwMode="auto">
            <a:xfrm>
              <a:off x="0" y="3363"/>
              <a:ext cx="576" cy="802"/>
            </a:xfrm>
            <a:custGeom>
              <a:avLst/>
              <a:gdLst>
                <a:gd name="T0" fmla="*/ 1228732 w 145"/>
                <a:gd name="T1" fmla="*/ 1474076 h 197"/>
                <a:gd name="T2" fmla="*/ 655324 w 145"/>
                <a:gd name="T3" fmla="*/ 2763896 h 197"/>
                <a:gd name="T4" fmla="*/ 81916 w 145"/>
                <a:gd name="T5" fmla="*/ 1474076 h 197"/>
                <a:gd name="T6" fmla="*/ 655324 w 145"/>
                <a:gd name="T7" fmla="*/ 184262 h 197"/>
                <a:gd name="T8" fmla="*/ 1046699 w 145"/>
                <a:gd name="T9" fmla="*/ 532305 h 197"/>
                <a:gd name="T10" fmla="*/ 546103 w 145"/>
                <a:gd name="T11" fmla="*/ 1678812 h 197"/>
                <a:gd name="T12" fmla="*/ 273051 w 145"/>
                <a:gd name="T13" fmla="*/ 1228398 h 197"/>
                <a:gd name="T14" fmla="*/ 182033 w 145"/>
                <a:gd name="T15" fmla="*/ 1392185 h 197"/>
                <a:gd name="T16" fmla="*/ 555205 w 145"/>
                <a:gd name="T17" fmla="*/ 2579634 h 197"/>
                <a:gd name="T18" fmla="*/ 1119513 w 145"/>
                <a:gd name="T19" fmla="*/ 716567 h 197"/>
                <a:gd name="T20" fmla="*/ 1228732 w 145"/>
                <a:gd name="T21" fmla="*/ 1474076 h 197"/>
                <a:gd name="T22" fmla="*/ 1319750 w 145"/>
                <a:gd name="T23" fmla="*/ 245678 h 197"/>
                <a:gd name="T24" fmla="*/ 1228732 w 145"/>
                <a:gd name="T25" fmla="*/ 245678 h 197"/>
                <a:gd name="T26" fmla="*/ 1119513 w 145"/>
                <a:gd name="T27" fmla="*/ 429940 h 197"/>
                <a:gd name="T28" fmla="*/ 655324 w 145"/>
                <a:gd name="T29" fmla="*/ 0 h 197"/>
                <a:gd name="T30" fmla="*/ 0 w 145"/>
                <a:gd name="T31" fmla="*/ 1474076 h 197"/>
                <a:gd name="T32" fmla="*/ 273051 w 145"/>
                <a:gd name="T33" fmla="*/ 2682005 h 197"/>
                <a:gd name="T34" fmla="*/ 63713 w 145"/>
                <a:gd name="T35" fmla="*/ 3582828 h 197"/>
                <a:gd name="T36" fmla="*/ 118323 w 145"/>
                <a:gd name="T37" fmla="*/ 3951351 h 197"/>
                <a:gd name="T38" fmla="*/ 291255 w 145"/>
                <a:gd name="T39" fmla="*/ 3828506 h 197"/>
                <a:gd name="T40" fmla="*/ 464189 w 145"/>
                <a:gd name="T41" fmla="*/ 2886735 h 197"/>
                <a:gd name="T42" fmla="*/ 464189 w 145"/>
                <a:gd name="T43" fmla="*/ 2886735 h 197"/>
                <a:gd name="T44" fmla="*/ 655324 w 145"/>
                <a:gd name="T45" fmla="*/ 2968632 h 197"/>
                <a:gd name="T46" fmla="*/ 1319750 w 145"/>
                <a:gd name="T47" fmla="*/ 1474076 h 197"/>
                <a:gd name="T48" fmla="*/ 1174122 w 145"/>
                <a:gd name="T49" fmla="*/ 573253 h 197"/>
                <a:gd name="T50" fmla="*/ 1319750 w 145"/>
                <a:gd name="T51" fmla="*/ 245678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600"/>
            </a:p>
          </p:txBody>
        </p:sp>
      </p:grpSp>
      <p:grpSp>
        <p:nvGrpSpPr>
          <p:cNvPr id="17411" name="Rounded Rectangle 24"/>
          <p:cNvGrpSpPr>
            <a:grpSpLocks/>
          </p:cNvGrpSpPr>
          <p:nvPr/>
        </p:nvGrpSpPr>
        <p:grpSpPr bwMode="auto">
          <a:xfrm>
            <a:off x="219048" y="228600"/>
            <a:ext cx="23901462" cy="4031364"/>
            <a:chOff x="475488" y="280416"/>
            <a:chExt cx="23737824" cy="4909106"/>
          </a:xfrm>
        </p:grpSpPr>
        <p:pic>
          <p:nvPicPr>
            <p:cNvPr id="17459" name="Rounded Rectangle 2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488" y="280416"/>
              <a:ext cx="23737824" cy="2871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60" name="Text Box 16"/>
            <p:cNvSpPr txBox="1">
              <a:spLocks noChangeArrowheads="1"/>
            </p:cNvSpPr>
            <p:nvPr/>
          </p:nvSpPr>
          <p:spPr bwMode="auto">
            <a:xfrm>
              <a:off x="563102" y="368981"/>
              <a:ext cx="23503146" cy="48205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354513">
                <a:defRPr sz="4300">
                  <a:solidFill>
                    <a:schemeClr val="tx1"/>
                  </a:solidFill>
                  <a:latin typeface="Calibri" pitchFamily="34" charset="0"/>
                </a:defRPr>
              </a:lvl1pPr>
              <a:lvl2pPr marL="742950" indent="-285750" defTabSz="4354513">
                <a:defRPr sz="4300">
                  <a:solidFill>
                    <a:schemeClr val="tx1"/>
                  </a:solidFill>
                  <a:latin typeface="Calibri" pitchFamily="34" charset="0"/>
                </a:defRPr>
              </a:lvl2pPr>
              <a:lvl3pPr marL="1143000" indent="-228600" defTabSz="4354513">
                <a:defRPr sz="4300">
                  <a:solidFill>
                    <a:schemeClr val="tx1"/>
                  </a:solidFill>
                  <a:latin typeface="Calibri" pitchFamily="34" charset="0"/>
                </a:defRPr>
              </a:lvl3pPr>
              <a:lvl4pPr marL="1600200" indent="-228600" defTabSz="4354513">
                <a:defRPr sz="4300">
                  <a:solidFill>
                    <a:schemeClr val="tx1"/>
                  </a:solidFill>
                  <a:latin typeface="Calibri" pitchFamily="34" charset="0"/>
                </a:defRPr>
              </a:lvl4pPr>
              <a:lvl5pPr marL="2057400" indent="-228600" defTabSz="4354513">
                <a:defRPr sz="4300">
                  <a:solidFill>
                    <a:schemeClr val="tx1"/>
                  </a:solidFill>
                  <a:latin typeface="Calibri" pitchFamily="34" charset="0"/>
                </a:defRPr>
              </a:lvl5pPr>
              <a:lvl6pPr marL="2514600" indent="-228600" defTabSz="4354513" eaLnBrk="0" fontAlgn="base" hangingPunct="0">
                <a:spcBef>
                  <a:spcPct val="0"/>
                </a:spcBef>
                <a:spcAft>
                  <a:spcPct val="0"/>
                </a:spcAft>
                <a:defRPr sz="4300">
                  <a:solidFill>
                    <a:schemeClr val="tx1"/>
                  </a:solidFill>
                  <a:latin typeface="Calibri" pitchFamily="34" charset="0"/>
                </a:defRPr>
              </a:lvl6pPr>
              <a:lvl7pPr marL="2971800" indent="-228600" defTabSz="4354513" eaLnBrk="0" fontAlgn="base" hangingPunct="0">
                <a:spcBef>
                  <a:spcPct val="0"/>
                </a:spcBef>
                <a:spcAft>
                  <a:spcPct val="0"/>
                </a:spcAft>
                <a:defRPr sz="4300">
                  <a:solidFill>
                    <a:schemeClr val="tx1"/>
                  </a:solidFill>
                  <a:latin typeface="Calibri" pitchFamily="34" charset="0"/>
                </a:defRPr>
              </a:lvl7pPr>
              <a:lvl8pPr marL="3429000" indent="-228600" defTabSz="4354513" eaLnBrk="0" fontAlgn="base" hangingPunct="0">
                <a:spcBef>
                  <a:spcPct val="0"/>
                </a:spcBef>
                <a:spcAft>
                  <a:spcPct val="0"/>
                </a:spcAft>
                <a:defRPr sz="4300">
                  <a:solidFill>
                    <a:schemeClr val="tx1"/>
                  </a:solidFill>
                  <a:latin typeface="Calibri" pitchFamily="34" charset="0"/>
                </a:defRPr>
              </a:lvl8pPr>
              <a:lvl9pPr marL="3886200" indent="-228600" defTabSz="435451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dirty="0">
                <a:latin typeface="Times New Roman" pitchFamily="18" charset="0"/>
                <a:cs typeface="Times New Roman" pitchFamily="18" charset="0"/>
              </a:endParaRPr>
            </a:p>
          </p:txBody>
        </p:sp>
      </p:grpSp>
      <p:grpSp>
        <p:nvGrpSpPr>
          <p:cNvPr id="17412" name="Group 25"/>
          <p:cNvGrpSpPr>
            <a:grpSpLocks/>
          </p:cNvGrpSpPr>
          <p:nvPr/>
        </p:nvGrpSpPr>
        <p:grpSpPr bwMode="auto">
          <a:xfrm>
            <a:off x="238095" y="231776"/>
            <a:ext cx="3576172" cy="1401764"/>
            <a:chOff x="534987" y="1647866"/>
            <a:chExt cx="3505200" cy="1176337"/>
          </a:xfrm>
        </p:grpSpPr>
        <p:sp>
          <p:nvSpPr>
            <p:cNvPr id="27" name="Isosceles Triangle 44"/>
            <p:cNvSpPr/>
            <p:nvPr/>
          </p:nvSpPr>
          <p:spPr bwMode="auto">
            <a:xfrm rot="5400000" flipV="1">
              <a:off x="534544" y="2602838"/>
              <a:ext cx="226475" cy="216256"/>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sp>
          <p:nvSpPr>
            <p:cNvPr id="28" name="Pentagon 27"/>
            <p:cNvSpPr/>
            <p:nvPr/>
          </p:nvSpPr>
          <p:spPr bwMode="auto">
            <a:xfrm>
              <a:off x="534987" y="1647866"/>
              <a:ext cx="3505200" cy="955191"/>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17458" name="TextBox 13"/>
            <p:cNvSpPr txBox="1">
              <a:spLocks noChangeArrowheads="1"/>
            </p:cNvSpPr>
            <p:nvPr/>
          </p:nvSpPr>
          <p:spPr bwMode="auto">
            <a:xfrm>
              <a:off x="1417896" y="1653195"/>
              <a:ext cx="2509505" cy="8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46</a:t>
              </a:r>
            </a:p>
          </p:txBody>
        </p:sp>
      </p:grpSp>
      <p:grpSp>
        <p:nvGrpSpPr>
          <p:cNvPr id="17423" name="Group 25"/>
          <p:cNvGrpSpPr>
            <a:grpSpLocks/>
          </p:cNvGrpSpPr>
          <p:nvPr/>
        </p:nvGrpSpPr>
        <p:grpSpPr bwMode="auto">
          <a:xfrm>
            <a:off x="1587" y="4170401"/>
            <a:ext cx="23544324" cy="2057534"/>
            <a:chOff x="304" y="1872"/>
            <a:chExt cx="14833" cy="1368"/>
          </a:xfrm>
        </p:grpSpPr>
        <mc:AlternateContent xmlns:mc="http://schemas.openxmlformats.org/markup-compatibility/2006" xmlns:a14="http://schemas.microsoft.com/office/drawing/2010/main">
          <mc:Choice Requires="a14">
            <p:sp>
              <p:nvSpPr>
                <p:cNvPr id="54" name="Rectangle 53"/>
                <p:cNvSpPr/>
                <p:nvPr/>
              </p:nvSpPr>
              <p:spPr>
                <a:xfrm>
                  <a:off x="669" y="1911"/>
                  <a:ext cx="3110" cy="132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14:m>
                    <m:oMathPara xmlns:m="http://schemas.openxmlformats.org/officeDocument/2006/math">
                      <m:oMathParaPr>
                        <m:jc m:val="centerGroup"/>
                      </m:oMathParaPr>
                      <m:oMath xmlns:m="http://schemas.openxmlformats.org/officeDocument/2006/math">
                        <m:d>
                          <m:dPr>
                            <m:ctrlPr>
                              <a:rPr lang="en-US" sz="6400"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64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6400" i="1">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6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64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6400" i="1">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en-US" sz="6400" i="1">
                                <a:latin typeface="Cambria Math" panose="02040503050406030204" pitchFamily="18" charset="0"/>
                                <a:ea typeface="Times New Roman" panose="02020603050405020304" pitchFamily="18" charset="0"/>
                                <a:cs typeface="Times New Roman" panose="02020603050405020304" pitchFamily="18" charset="0"/>
                              </a:rPr>
                              <m:t>;+∞</m:t>
                            </m:r>
                          </m:e>
                        </m:d>
                      </m:oMath>
                    </m:oMathPara>
                  </a14:m>
                  <a:endParaRPr lang="en-US" sz="6400" b="1" dirty="0">
                    <a:latin typeface="Tahoma" pitchFamily="34" charset="0"/>
                    <a:ea typeface="Tahoma" pitchFamily="34" charset="0"/>
                    <a:cs typeface="Tahoma"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669" y="1911"/>
                  <a:ext cx="3110" cy="1329"/>
                </a:xfrm>
                <a:prstGeom prst="rect">
                  <a:avLst/>
                </a:prstGeom>
                <a:blipFill>
                  <a:blip r:embed="rId6"/>
                  <a:stretch>
                    <a:fillRect b="-3488"/>
                  </a:stretch>
                </a:blipFill>
                <a:ln w="19050">
                  <a:solidFill>
                    <a:schemeClr val="bg1"/>
                  </a:solidFill>
                </a:ln>
              </p:spPr>
              <p:txBody>
                <a:bodyPr/>
                <a:lstStyle/>
                <a:p>
                  <a:r>
                    <a:rPr lang="en-US">
                      <a:noFill/>
                    </a:rPr>
                    <a:t> </a:t>
                  </a:r>
                </a:p>
              </p:txBody>
            </p:sp>
          </mc:Fallback>
        </mc:AlternateContent>
        <p:sp>
          <p:nvSpPr>
            <p:cNvPr id="55" name="Oval 54"/>
            <p:cNvSpPr/>
            <p:nvPr/>
          </p:nvSpPr>
          <p:spPr>
            <a:xfrm>
              <a:off x="304"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0324E8C6-A34B-4D61-8847-E917F12D74EF}"/>
                    </a:ext>
                  </a:extLst>
                </p:cNvPr>
                <p:cNvSpPr/>
                <p:nvPr/>
              </p:nvSpPr>
              <p:spPr>
                <a:xfrm>
                  <a:off x="4458" y="1891"/>
                  <a:ext cx="3110" cy="132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14:m>
                    <m:oMathPara xmlns:m="http://schemas.openxmlformats.org/officeDocument/2006/math">
                      <m:oMathParaPr>
                        <m:jc m:val="centerGroup"/>
                      </m:oMathParaPr>
                      <m:oMath xmlns:m="http://schemas.openxmlformats.org/officeDocument/2006/math">
                        <m:d>
                          <m:dPr>
                            <m:ctrlPr>
                              <a:rPr lang="en-US" sz="6400"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64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6400" i="1">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6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64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6400" i="1">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en-US" sz="6400" i="1">
                                <a:latin typeface="Cambria Math" panose="02040503050406030204" pitchFamily="18" charset="0"/>
                                <a:ea typeface="Times New Roman" panose="02020603050405020304" pitchFamily="18" charset="0"/>
                                <a:cs typeface="Times New Roman" panose="02020603050405020304" pitchFamily="18" charset="0"/>
                              </a:rPr>
                              <m:t>;1</m:t>
                            </m:r>
                          </m:e>
                        </m:d>
                      </m:oMath>
                    </m:oMathPara>
                  </a14:m>
                  <a:endParaRPr lang="en-US" sz="6400" b="1" dirty="0">
                    <a:latin typeface="Tahoma" pitchFamily="34" charset="0"/>
                    <a:ea typeface="Tahoma" pitchFamily="34" charset="0"/>
                    <a:cs typeface="Tahoma" pitchFamily="34" charset="0"/>
                  </a:endParaRPr>
                </a:p>
              </p:txBody>
            </p:sp>
          </mc:Choice>
          <mc:Fallback xmlns="">
            <p:sp>
              <p:nvSpPr>
                <p:cNvPr id="49" name="Rectangle 48">
                  <a:extLst>
                    <a:ext uri="{FF2B5EF4-FFF2-40B4-BE49-F238E27FC236}">
                      <a16:creationId xmlns:a16="http://schemas.microsoft.com/office/drawing/2014/main" id="{0324E8C6-A34B-4D61-8847-E917F12D74EF}"/>
                    </a:ext>
                  </a:extLst>
                </p:cNvPr>
                <p:cNvSpPr>
                  <a:spLocks noRot="1" noChangeAspect="1" noMove="1" noResize="1" noEditPoints="1" noAdjustHandles="1" noChangeArrowheads="1" noChangeShapeType="1" noTextEdit="1"/>
                </p:cNvSpPr>
                <p:nvPr/>
              </p:nvSpPr>
              <p:spPr>
                <a:xfrm>
                  <a:off x="4458" y="1891"/>
                  <a:ext cx="3110" cy="1329"/>
                </a:xfrm>
                <a:prstGeom prst="rect">
                  <a:avLst/>
                </a:prstGeom>
                <a:blipFill>
                  <a:blip r:embed="rId7"/>
                  <a:stretch>
                    <a:fillRect b="-3488"/>
                  </a:stretch>
                </a:blipFill>
                <a:ln w="19050">
                  <a:solidFill>
                    <a:schemeClr val="bg1"/>
                  </a:solidFill>
                </a:ln>
              </p:spPr>
              <p:txBody>
                <a:bodyPr/>
                <a:lstStyle/>
                <a:p>
                  <a:r>
                    <a:rPr lang="en-US">
                      <a:noFill/>
                    </a:rPr>
                    <a:t> </a:t>
                  </a:r>
                </a:p>
              </p:txBody>
            </p:sp>
          </mc:Fallback>
        </mc:AlternateContent>
        <p:sp>
          <p:nvSpPr>
            <p:cNvPr id="52" name="Oval 51"/>
            <p:cNvSpPr/>
            <p:nvPr/>
          </p:nvSpPr>
          <p:spPr>
            <a:xfrm>
              <a:off x="4092"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B69A33E6-7766-4CCE-A254-CDE69BBA3128}"/>
                    </a:ext>
                  </a:extLst>
                </p:cNvPr>
                <p:cNvSpPr/>
                <p:nvPr/>
              </p:nvSpPr>
              <p:spPr>
                <a:xfrm>
                  <a:off x="8224" y="1872"/>
                  <a:ext cx="3110" cy="132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14:m>
                    <m:oMathPara xmlns:m="http://schemas.openxmlformats.org/officeDocument/2006/math">
                      <m:oMathParaPr>
                        <m:jc m:val="centerGroup"/>
                      </m:oMathParaPr>
                      <m:oMath xmlns:m="http://schemas.openxmlformats.org/officeDocument/2006/math">
                        <m:d>
                          <m:dPr>
                            <m:ctrlPr>
                              <a:rPr lang="en-US" sz="64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6400" i="1">
                                <a:latin typeface="Cambria Math" panose="02040503050406030204" pitchFamily="18" charset="0"/>
                                <a:ea typeface="Times New Roman" panose="02020603050405020304" pitchFamily="18" charset="0"/>
                                <a:cs typeface="Times New Roman" panose="02020603050405020304" pitchFamily="18" charset="0"/>
                              </a:rPr>
                              <m:t>0;</m:t>
                            </m:r>
                            <m:sSup>
                              <m:sSupPr>
                                <m:ctrlPr>
                                  <a:rPr lang="en-US" sz="6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64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6400" i="1">
                                    <a:latin typeface="Cambria Math" panose="02040503050406030204" pitchFamily="18" charset="0"/>
                                    <a:ea typeface="Times New Roman" panose="02020603050405020304" pitchFamily="18" charset="0"/>
                                    <a:cs typeface="Times New Roman" panose="02020603050405020304" pitchFamily="18" charset="0"/>
                                  </a:rPr>
                                  <m:t>2</m:t>
                                </m:r>
                              </m:sup>
                            </m:sSup>
                          </m:e>
                        </m:d>
                      </m:oMath>
                    </m:oMathPara>
                  </a14:m>
                  <a:endParaRPr lang="en-US" sz="6400" b="1" dirty="0">
                    <a:latin typeface="Tahoma" pitchFamily="34" charset="0"/>
                    <a:ea typeface="Tahoma" pitchFamily="34" charset="0"/>
                    <a:cs typeface="Tahoma" pitchFamily="34" charset="0"/>
                  </a:endParaRPr>
                </a:p>
              </p:txBody>
            </p:sp>
          </mc:Choice>
          <mc:Fallback xmlns="">
            <p:sp>
              <p:nvSpPr>
                <p:cNvPr id="50" name="Rectangle 49">
                  <a:extLst>
                    <a:ext uri="{FF2B5EF4-FFF2-40B4-BE49-F238E27FC236}">
                      <a16:creationId xmlns:a16="http://schemas.microsoft.com/office/drawing/2014/main" id="{B69A33E6-7766-4CCE-A254-CDE69BBA3128}"/>
                    </a:ext>
                  </a:extLst>
                </p:cNvPr>
                <p:cNvSpPr>
                  <a:spLocks noRot="1" noChangeAspect="1" noMove="1" noResize="1" noEditPoints="1" noAdjustHandles="1" noChangeArrowheads="1" noChangeShapeType="1" noTextEdit="1"/>
                </p:cNvSpPr>
                <p:nvPr/>
              </p:nvSpPr>
              <p:spPr>
                <a:xfrm>
                  <a:off x="8224" y="1872"/>
                  <a:ext cx="3110" cy="1329"/>
                </a:xfrm>
                <a:prstGeom prst="rect">
                  <a:avLst/>
                </a:prstGeom>
                <a:blipFill>
                  <a:blip r:embed="rId8"/>
                  <a:stretch>
                    <a:fillRect/>
                  </a:stretch>
                </a:blipFill>
                <a:ln w="19050">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C39656BC-40DB-44BE-9B43-2BE775F13690}"/>
                    </a:ext>
                  </a:extLst>
                </p:cNvPr>
                <p:cNvSpPr/>
                <p:nvPr/>
              </p:nvSpPr>
              <p:spPr>
                <a:xfrm>
                  <a:off x="12027" y="1909"/>
                  <a:ext cx="3110" cy="132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14:m>
                    <m:oMathPara xmlns:m="http://schemas.openxmlformats.org/officeDocument/2006/math">
                      <m:oMathParaPr>
                        <m:jc m:val="centerGroup"/>
                      </m:oMathParaPr>
                      <m:oMath xmlns:m="http://schemas.openxmlformats.org/officeDocument/2006/math">
                        <m:d>
                          <m:dPr>
                            <m:ctrlPr>
                              <a:rPr lang="en-US" sz="64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6400" i="1">
                                <a:latin typeface="Cambria Math" panose="02040503050406030204" pitchFamily="18" charset="0"/>
                                <a:ea typeface="Times New Roman" panose="02020603050405020304" pitchFamily="18" charset="0"/>
                                <a:cs typeface="Times New Roman" panose="02020603050405020304" pitchFamily="18" charset="0"/>
                              </a:rPr>
                              <m:t>0;</m:t>
                            </m:r>
                            <m:f>
                              <m:fPr>
                                <m:ctrlPr>
                                  <a:rPr lang="en-US" sz="64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64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6400" i="1">
                                    <a:latin typeface="Cambria Math" panose="02040503050406030204" pitchFamily="18" charset="0"/>
                                    <a:ea typeface="Times New Roman" panose="02020603050405020304" pitchFamily="18" charset="0"/>
                                    <a:cs typeface="Times New Roman" panose="02020603050405020304" pitchFamily="18" charset="0"/>
                                  </a:rPr>
                                  <m:t>𝑒</m:t>
                                </m:r>
                              </m:den>
                            </m:f>
                          </m:e>
                        </m:d>
                      </m:oMath>
                    </m:oMathPara>
                  </a14:m>
                  <a:endParaRPr lang="en-US" sz="6400" b="1" dirty="0">
                    <a:latin typeface="Tahoma" pitchFamily="34" charset="0"/>
                    <a:ea typeface="Tahoma" pitchFamily="34" charset="0"/>
                    <a:cs typeface="Tahoma" pitchFamily="34" charset="0"/>
                  </a:endParaRPr>
                </a:p>
              </p:txBody>
            </p:sp>
          </mc:Choice>
          <mc:Fallback xmlns="">
            <p:sp>
              <p:nvSpPr>
                <p:cNvPr id="53" name="Rectangle 52">
                  <a:extLst>
                    <a:ext uri="{FF2B5EF4-FFF2-40B4-BE49-F238E27FC236}">
                      <a16:creationId xmlns:a16="http://schemas.microsoft.com/office/drawing/2014/main" id="{C39656BC-40DB-44BE-9B43-2BE775F13690}"/>
                    </a:ext>
                  </a:extLst>
                </p:cNvPr>
                <p:cNvSpPr>
                  <a:spLocks noRot="1" noChangeAspect="1" noMove="1" noResize="1" noEditPoints="1" noAdjustHandles="1" noChangeArrowheads="1" noChangeShapeType="1" noTextEdit="1"/>
                </p:cNvSpPr>
                <p:nvPr/>
              </p:nvSpPr>
              <p:spPr>
                <a:xfrm>
                  <a:off x="12027" y="1909"/>
                  <a:ext cx="3110" cy="1329"/>
                </a:xfrm>
                <a:prstGeom prst="rect">
                  <a:avLst/>
                </a:prstGeom>
                <a:blipFill>
                  <a:blip r:embed="rId9"/>
                  <a:stretch>
                    <a:fillRect b="-2907"/>
                  </a:stretch>
                </a:blipFill>
                <a:ln w="19050">
                  <a:solidFill>
                    <a:schemeClr val="bg1"/>
                  </a:solidFill>
                </a:ln>
              </p:spPr>
              <p:txBody>
                <a:bodyPr/>
                <a:lstStyle/>
                <a:p>
                  <a:r>
                    <a:rPr lang="en-US">
                      <a:noFill/>
                    </a:rPr>
                    <a:t> </a:t>
                  </a:r>
                </a:p>
              </p:txBody>
            </p:sp>
          </mc:Fallback>
        </mc:AlternateContent>
        <p:sp>
          <p:nvSpPr>
            <p:cNvPr id="61" name="Oval 60"/>
            <p:cNvSpPr/>
            <p:nvPr/>
          </p:nvSpPr>
          <p:spPr>
            <a:xfrm>
              <a:off x="11668" y="2188"/>
              <a:ext cx="687"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D</a:t>
              </a:r>
              <a:endParaRPr lang="en-US" sz="6400" dirty="0"/>
            </a:p>
          </p:txBody>
        </p:sp>
        <p:sp>
          <p:nvSpPr>
            <p:cNvPr id="58" name="Oval 57"/>
            <p:cNvSpPr/>
            <p:nvPr/>
          </p:nvSpPr>
          <p:spPr>
            <a:xfrm>
              <a:off x="7881" y="2188"/>
              <a:ext cx="685"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C</a:t>
              </a:r>
              <a:endParaRPr lang="en-US" sz="6400" dirty="0"/>
            </a:p>
          </p:txBody>
        </p:sp>
      </p:grpSp>
      <p:sp>
        <p:nvSpPr>
          <p:cNvPr id="67" name="Oval 66"/>
          <p:cNvSpPr/>
          <p:nvPr/>
        </p:nvSpPr>
        <p:spPr>
          <a:xfrm>
            <a:off x="5990973" y="4581060"/>
            <a:ext cx="108853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fontAlgn="base">
              <a:spcBef>
                <a:spcPct val="0"/>
              </a:spcBef>
              <a:spcAft>
                <a:spcPct val="0"/>
              </a:spcAft>
              <a:defRPr sz="4300">
                <a:solidFill>
                  <a:schemeClr val="tx1"/>
                </a:solidFill>
                <a:latin typeface="Calibri" pitchFamily="34" charset="0"/>
              </a:defRPr>
            </a:lvl6pPr>
            <a:lvl7pPr marL="2971800" indent="-228600" defTabSz="2176463" fontAlgn="base">
              <a:spcBef>
                <a:spcPct val="0"/>
              </a:spcBef>
              <a:spcAft>
                <a:spcPct val="0"/>
              </a:spcAft>
              <a:defRPr sz="4300">
                <a:solidFill>
                  <a:schemeClr val="tx1"/>
                </a:solidFill>
                <a:latin typeface="Calibri" pitchFamily="34" charset="0"/>
              </a:defRPr>
            </a:lvl7pPr>
            <a:lvl8pPr marL="3429000" indent="-228600" defTabSz="2176463" fontAlgn="base">
              <a:spcBef>
                <a:spcPct val="0"/>
              </a:spcBef>
              <a:spcAft>
                <a:spcPct val="0"/>
              </a:spcAft>
              <a:defRPr sz="4300">
                <a:solidFill>
                  <a:schemeClr val="tx1"/>
                </a:solidFill>
                <a:latin typeface="Calibri" pitchFamily="34" charset="0"/>
              </a:defRPr>
            </a:lvl8pPr>
            <a:lvl9pPr marL="3886200" indent="-228600" defTabSz="2176463" fontAlgn="base">
              <a:spcBef>
                <a:spcPct val="0"/>
              </a:spcBef>
              <a:spcAft>
                <a:spcPct val="0"/>
              </a:spcAft>
              <a:defRPr sz="4300">
                <a:solidFill>
                  <a:schemeClr val="tx1"/>
                </a:solidFill>
                <a:latin typeface="Calibri" pitchFamily="34" charset="0"/>
              </a:defRPr>
            </a:lvl9pPr>
          </a:lstStyle>
          <a:p>
            <a:pPr algn="ctr" eaLnBrk="1" hangingPunct="1">
              <a:defRPr/>
            </a:pPr>
            <a:r>
              <a:rPr lang="en-US" sz="6400" b="1" dirty="0">
                <a:solidFill>
                  <a:srgbClr val="FFFFFF"/>
                </a:solidFill>
                <a:latin typeface="Tahoma" pitchFamily="34" charset="0"/>
                <a:cs typeface="Tahoma" pitchFamily="34" charset="0"/>
              </a:rPr>
              <a:t>B</a:t>
            </a:r>
            <a:endParaRPr lang="en-US" sz="6400" dirty="0">
              <a:solidFill>
                <a:srgbClr val="FFFFFF"/>
              </a:solidFill>
            </a:endParaRPr>
          </a:p>
        </p:txBody>
      </p:sp>
      <mc:AlternateContent xmlns:mc="http://schemas.openxmlformats.org/markup-compatibility/2006" xmlns:a14="http://schemas.microsoft.com/office/drawing/2010/main">
        <mc:Choice Requires="a14">
          <p:sp>
            <p:nvSpPr>
              <p:cNvPr id="2" name="TextBox 1"/>
              <p:cNvSpPr txBox="1"/>
              <p:nvPr/>
            </p:nvSpPr>
            <p:spPr>
              <a:xfrm>
                <a:off x="1716245" y="69525"/>
                <a:ext cx="16893184" cy="3832183"/>
              </a:xfrm>
              <a:prstGeom prst="rect">
                <a:avLst/>
              </a:prstGeom>
              <a:noFill/>
            </p:spPr>
            <p:txBody>
              <a:bodyPr wrap="square" lIns="91422" tIns="45710" rIns="91422" bIns="45710" rtlCol="0">
                <a:spAutoFit/>
              </a:bodyPr>
              <a:lstStyle/>
              <a:p>
                <a:pPr>
                  <a:lnSpc>
                    <a:spcPct val="150000"/>
                  </a:lnSpc>
                </a:pPr>
                <a:r>
                  <a:rPr lang="nl-NL" sz="5600" dirty="0">
                    <a:solidFill>
                      <a:prstClr val="black"/>
                    </a:solidFill>
                    <a:latin typeface="Times New Roman" panose="02020603050405020304" pitchFamily="18" charset="0"/>
                    <a:ea typeface="Times New Roman" panose="02020603050405020304" pitchFamily="18" charset="0"/>
                  </a:rPr>
                  <a:t>             </a:t>
                </a:r>
                <a:r>
                  <a:rPr lang="nl-NL" sz="5600" dirty="0">
                    <a:latin typeface="Times New Roman" panose="02020603050405020304" pitchFamily="18" charset="0"/>
                    <a:ea typeface="Times New Roman" panose="02020603050405020304" pitchFamily="18" charset="0"/>
                  </a:rPr>
                  <a:t>Cho hàm số </a:t>
                </a:r>
                <a14:m>
                  <m:oMath xmlns:m="http://schemas.openxmlformats.org/officeDocument/2006/math">
                    <m:r>
                      <a:rPr lang="en-US" sz="5600" i="1">
                        <a:latin typeface="Cambria Math" panose="02040503050406030204" pitchFamily="18" charset="0"/>
                        <a:ea typeface="Times New Roman" panose="02020603050405020304" pitchFamily="18" charset="0"/>
                        <a:cs typeface="Times New Roman" panose="02020603050405020304" pitchFamily="18" charset="0"/>
                      </a:rPr>
                      <m:t>𝑦</m:t>
                    </m:r>
                    <m:r>
                      <a:rPr lang="nl-NL" sz="5600" i="1">
                        <a:latin typeface="Cambria Math" panose="02040503050406030204" pitchFamily="18" charset="0"/>
                        <a:ea typeface="Times New Roman" panose="02020603050405020304" pitchFamily="18" charset="0"/>
                        <a:cs typeface="Times New Roman" panose="02020603050405020304" pitchFamily="18" charset="0"/>
                      </a:rPr>
                      <m:t>=</m:t>
                    </m:r>
                    <m:r>
                      <a:rPr lang="en-US" sz="5600"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nl-NL" sz="5600" dirty="0">
                    <a:latin typeface="Times New Roman" panose="02020603050405020304" pitchFamily="18" charset="0"/>
                    <a:ea typeface="Times New Roman" panose="02020603050405020304" pitchFamily="18" charset="0"/>
                  </a:rPr>
                  <a:t>. Hàm số </a:t>
                </a:r>
                <a14:m>
                  <m:oMath xmlns:m="http://schemas.openxmlformats.org/officeDocument/2006/math">
                    <m:r>
                      <a:rPr lang="en-US" sz="5600" i="1">
                        <a:latin typeface="Cambria Math" panose="02040503050406030204" pitchFamily="18" charset="0"/>
                        <a:ea typeface="Times New Roman" panose="02020603050405020304" pitchFamily="18" charset="0"/>
                        <a:cs typeface="Times New Roman" panose="02020603050405020304" pitchFamily="18" charset="0"/>
                      </a:rPr>
                      <m:t>𝑦</m:t>
                    </m:r>
                    <m:r>
                      <a:rPr lang="nl-NL" sz="56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latin typeface="Cambria Math" panose="02040503050406030204" pitchFamily="18" charset="0"/>
                            <a:ea typeface="Times New Roman" panose="02020603050405020304" pitchFamily="18" charset="0"/>
                            <a:cs typeface="Times New Roman" panose="02020603050405020304" pitchFamily="18" charset="0"/>
                          </a:rPr>
                          <m:t>𝑓</m:t>
                        </m:r>
                      </m:e>
                      <m:sup>
                        <m:r>
                          <a:rPr lang="nl-NL" sz="5600" i="1">
                            <a:latin typeface="Cambria Math" panose="02040503050406030204" pitchFamily="18" charset="0"/>
                            <a:ea typeface="Times New Roman" panose="02020603050405020304" pitchFamily="18" charset="0"/>
                          </a:rPr>
                          <m:t>′</m:t>
                        </m:r>
                      </m:sup>
                    </m:sSup>
                    <m:d>
                      <m:d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nl-NL" sz="5600" dirty="0">
                    <a:latin typeface="Times New Roman" panose="02020603050405020304" pitchFamily="18" charset="0"/>
                    <a:ea typeface="Times New Roman" panose="02020603050405020304" pitchFamily="18" charset="0"/>
                  </a:rPr>
                  <a:t> có đồ thị như hình vẽ sau.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5600" i="1">
                        <a:latin typeface="Cambria Math" panose="02040503050406030204" pitchFamily="18" charset="0"/>
                        <a:ea typeface="Times New Roman" panose="02020603050405020304" pitchFamily="18" charset="0"/>
                        <a:cs typeface="Times New Roman" panose="02020603050405020304" pitchFamily="18" charset="0"/>
                      </a:rPr>
                      <m:t>𝑦</m:t>
                    </m:r>
                    <m:r>
                      <a:rPr lang="en-US" sz="5600" i="1">
                        <a:latin typeface="Cambria Math" panose="02040503050406030204" pitchFamily="18" charset="0"/>
                        <a:ea typeface="Times New Roman" panose="02020603050405020304" pitchFamily="18" charset="0"/>
                        <a:cs typeface="Times New Roman" panose="02020603050405020304" pitchFamily="18" charset="0"/>
                      </a:rPr>
                      <m:t>=</m:t>
                    </m:r>
                    <m:r>
                      <a:rPr lang="en-US" sz="5600"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dPr>
                      <m:e>
                        <m:func>
                          <m:funcPr>
                            <m:ctrlPr>
                              <a:rPr lang="en-US" sz="56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latin typeface="Cambria Math" panose="02040503050406030204" pitchFamily="18" charset="0"/>
                                <a:ea typeface="Times New Roman" panose="02020603050405020304" pitchFamily="18" charset="0"/>
                                <a:cs typeface="Times New Roman" panose="02020603050405020304" pitchFamily="18" charset="0"/>
                              </a:rPr>
                              <m:t>𝑙𝑛</m:t>
                            </m:r>
                          </m:fName>
                          <m:e>
                            <m:r>
                              <a:rPr lang="en-US" sz="5600" i="1">
                                <a:latin typeface="Cambria Math" panose="02040503050406030204" pitchFamily="18" charset="0"/>
                                <a:ea typeface="Times New Roman" panose="02020603050405020304" pitchFamily="18" charset="0"/>
                                <a:cs typeface="Times New Roman" panose="02020603050405020304" pitchFamily="18" charset="0"/>
                              </a:rPr>
                              <m:t>𝑥</m:t>
                            </m:r>
                          </m:e>
                        </m:func>
                      </m:e>
                    </m:d>
                  </m:oMath>
                </a14:m>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khoảng</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5600" dirty="0">
                  <a:ea typeface="Calibri" panose="020F0502020204030204" pitchFamily="34"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716245" y="69525"/>
                <a:ext cx="16893184" cy="3832183"/>
              </a:xfrm>
              <a:prstGeom prst="rect">
                <a:avLst/>
              </a:prstGeom>
              <a:blipFill>
                <a:blip r:embed="rId10"/>
                <a:stretch>
                  <a:fillRect l="-2021" b="-85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383946" y="7454278"/>
                <a:ext cx="14070134" cy="1132662"/>
              </a:xfrm>
              <a:prstGeom prst="rect">
                <a:avLst/>
              </a:prstGeom>
              <a:noFill/>
            </p:spPr>
            <p:txBody>
              <a:bodyPr wrap="square" lIns="91422" tIns="45710" rIns="91422" bIns="45710" rtlCol="0">
                <a:spAutoFit/>
              </a:bodyPr>
              <a:lstStyle/>
              <a:p>
                <a:pPr marL="914400">
                  <a:lnSpc>
                    <a:spcPct val="115000"/>
                  </a:lnSpc>
                </a:pPr>
                <a14:m>
                  <m:oMathPara xmlns:m="http://schemas.openxmlformats.org/officeDocument/2006/math">
                    <m:oMathParaPr>
                      <m:jc m:val="centerGroup"/>
                    </m:oMathParaPr>
                    <m:oMath xmlns:m="http://schemas.openxmlformats.org/officeDocument/2006/math">
                      <m:r>
                        <m:rPr>
                          <m:nor/>
                        </m:rPr>
                        <a:rPr lang="nl-NL" sz="5600" dirty="0">
                          <a:solidFill>
                            <a:prstClr val="black"/>
                          </a:solidFill>
                          <a:latin typeface="Times New Roman" panose="02020603050405020304" pitchFamily="18" charset="0"/>
                          <a:ea typeface="Times New Roman" panose="02020603050405020304" pitchFamily="18" charset="0"/>
                        </a:rPr>
                        <m:t>H</m:t>
                      </m:r>
                      <m:r>
                        <m:rPr>
                          <m:nor/>
                        </m:rPr>
                        <a:rPr lang="nl-NL" sz="5600" dirty="0">
                          <a:solidFill>
                            <a:prstClr val="black"/>
                          </a:solidFill>
                          <a:latin typeface="Times New Roman" panose="02020603050405020304" pitchFamily="18" charset="0"/>
                          <a:ea typeface="Times New Roman" panose="02020603050405020304" pitchFamily="18" charset="0"/>
                        </a:rPr>
                        <m:t>à</m:t>
                      </m:r>
                      <m:r>
                        <m:rPr>
                          <m:nor/>
                        </m:rPr>
                        <a:rPr lang="nl-NL" sz="5600" dirty="0">
                          <a:solidFill>
                            <a:prstClr val="black"/>
                          </a:solidFill>
                          <a:latin typeface="Times New Roman" panose="02020603050405020304" pitchFamily="18" charset="0"/>
                          <a:ea typeface="Times New Roman" panose="02020603050405020304" pitchFamily="18" charset="0"/>
                        </a:rPr>
                        <m:t>m</m:t>
                      </m:r>
                      <m:r>
                        <m:rPr>
                          <m:nor/>
                        </m:rPr>
                        <a:rPr lang="nl-NL" sz="5600" dirty="0">
                          <a:solidFill>
                            <a:prstClr val="black"/>
                          </a:solidFill>
                          <a:latin typeface="Times New Roman" panose="02020603050405020304" pitchFamily="18" charset="0"/>
                          <a:ea typeface="Times New Roman" panose="02020603050405020304" pitchFamily="18" charset="0"/>
                        </a:rPr>
                        <m:t> </m:t>
                      </m:r>
                      <m:r>
                        <m:rPr>
                          <m:nor/>
                        </m:rPr>
                        <a:rPr lang="nl-NL" sz="5600" dirty="0">
                          <a:solidFill>
                            <a:prstClr val="black"/>
                          </a:solidFill>
                          <a:latin typeface="Times New Roman" panose="02020603050405020304" pitchFamily="18" charset="0"/>
                          <a:ea typeface="Times New Roman" panose="02020603050405020304" pitchFamily="18" charset="0"/>
                        </a:rPr>
                        <m:t>s</m:t>
                      </m:r>
                      <m:r>
                        <m:rPr>
                          <m:nor/>
                        </m:rPr>
                        <a:rPr lang="nl-NL" sz="5600" dirty="0">
                          <a:solidFill>
                            <a:prstClr val="black"/>
                          </a:solidFill>
                          <a:latin typeface="Times New Roman" panose="02020603050405020304" pitchFamily="18" charset="0"/>
                          <a:ea typeface="Times New Roman" panose="02020603050405020304" pitchFamily="18" charset="0"/>
                        </a:rPr>
                        <m:t>ố </m:t>
                      </m:r>
                      <m:r>
                        <a:rPr lang="en-US" sz="5600" i="1">
                          <a:solidFill>
                            <a:prstClr val="black"/>
                          </a:solidFill>
                          <a:latin typeface="Cambria Math" panose="02040503050406030204" pitchFamily="18" charset="0"/>
                          <a:ea typeface="Times New Roman" panose="02020603050405020304" pitchFamily="18" charset="0"/>
                        </a:rPr>
                        <m:t>𝑦</m:t>
                      </m:r>
                      <m:r>
                        <a:rPr lang="nl-NL"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𝑓</m:t>
                      </m:r>
                      <m:d>
                        <m:dPr>
                          <m:ctrlPr>
                            <a:rPr lang="en-US" sz="5600" i="1">
                              <a:solidFill>
                                <a:prstClr val="black"/>
                              </a:solidFill>
                              <a:latin typeface="Cambria Math" panose="02040503050406030204" pitchFamily="18" charset="0"/>
                              <a:ea typeface="Times New Roman" panose="02020603050405020304" pitchFamily="18" charset="0"/>
                            </a:rPr>
                          </m:ctrlPr>
                        </m:dPr>
                        <m:e>
                          <m:func>
                            <m:funcPr>
                              <m:ctrlPr>
                                <a:rPr lang="en-US" sz="5600" i="1">
                                  <a:solidFill>
                                    <a:prstClr val="black"/>
                                  </a:solidFill>
                                  <a:latin typeface="Cambria Math" panose="02040503050406030204" pitchFamily="18" charset="0"/>
                                  <a:ea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rPr>
                                <m:t>𝑙𝑛</m:t>
                              </m:r>
                            </m:fName>
                            <m:e>
                              <m:r>
                                <a:rPr lang="en-US" sz="5600" i="1">
                                  <a:solidFill>
                                    <a:prstClr val="black"/>
                                  </a:solidFill>
                                  <a:latin typeface="Cambria Math" panose="02040503050406030204" pitchFamily="18" charset="0"/>
                                  <a:ea typeface="Times New Roman" panose="02020603050405020304" pitchFamily="18" charset="0"/>
                                </a:rPr>
                                <m:t>𝑥</m:t>
                              </m:r>
                            </m:e>
                          </m:func>
                        </m:e>
                      </m:d>
                      <m:r>
                        <m:rPr>
                          <m:nor/>
                        </m:rPr>
                        <a:rPr lang="nl-NL" sz="5600" dirty="0">
                          <a:solidFill>
                            <a:prstClr val="black"/>
                          </a:solidFill>
                          <a:latin typeface="Times New Roman" panose="020206030504050203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𝑔</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e>
                      </m:d>
                      <m:r>
                        <m:rPr>
                          <m:nor/>
                        </m:rPr>
                        <a:rPr lang="nl-NL" sz="5600" dirty="0">
                          <a:solidFill>
                            <a:prstClr val="black"/>
                          </a:solidFill>
                          <a:latin typeface="Times New Roman" panose="02020603050405020304" pitchFamily="18" charset="0"/>
                          <a:ea typeface="Times New Roman" panose="02020603050405020304" pitchFamily="18" charset="0"/>
                        </a:rPr>
                        <m:t>, đ</m:t>
                      </m:r>
                      <m:r>
                        <m:rPr>
                          <m:nor/>
                        </m:rPr>
                        <a:rPr lang="nl-NL" sz="5600" dirty="0">
                          <a:solidFill>
                            <a:prstClr val="black"/>
                          </a:solidFill>
                          <a:latin typeface="Times New Roman" panose="02020603050405020304" pitchFamily="18" charset="0"/>
                          <a:ea typeface="Times New Roman" panose="02020603050405020304" pitchFamily="18" charset="0"/>
                        </a:rPr>
                        <m:t>i</m:t>
                      </m:r>
                      <m:r>
                        <m:rPr>
                          <m:nor/>
                        </m:rPr>
                        <a:rPr lang="nl-NL" sz="5600" dirty="0">
                          <a:solidFill>
                            <a:prstClr val="black"/>
                          </a:solidFill>
                          <a:latin typeface="Times New Roman" panose="02020603050405020304" pitchFamily="18" charset="0"/>
                          <a:ea typeface="Times New Roman" panose="02020603050405020304" pitchFamily="18" charset="0"/>
                        </a:rPr>
                        <m:t>ề</m:t>
                      </m:r>
                      <m:r>
                        <m:rPr>
                          <m:nor/>
                        </m:rPr>
                        <a:rPr lang="nl-NL" sz="5600" dirty="0">
                          <a:solidFill>
                            <a:prstClr val="black"/>
                          </a:solidFill>
                          <a:latin typeface="Times New Roman" panose="02020603050405020304" pitchFamily="18" charset="0"/>
                          <a:ea typeface="Times New Roman" panose="02020603050405020304" pitchFamily="18" charset="0"/>
                        </a:rPr>
                        <m:t>u</m:t>
                      </m:r>
                      <m:r>
                        <m:rPr>
                          <m:nor/>
                        </m:rPr>
                        <a:rPr lang="nl-NL" sz="5600" dirty="0">
                          <a:solidFill>
                            <a:prstClr val="black"/>
                          </a:solidFill>
                          <a:latin typeface="Times New Roman" panose="02020603050405020304" pitchFamily="18" charset="0"/>
                          <a:ea typeface="Times New Roman" panose="02020603050405020304" pitchFamily="18" charset="0"/>
                        </a:rPr>
                        <m:t> </m:t>
                      </m:r>
                      <m:r>
                        <m:rPr>
                          <m:nor/>
                        </m:rPr>
                        <a:rPr lang="nl-NL" sz="5600" dirty="0">
                          <a:solidFill>
                            <a:prstClr val="black"/>
                          </a:solidFill>
                          <a:latin typeface="Times New Roman" panose="02020603050405020304" pitchFamily="18" charset="0"/>
                          <a:ea typeface="Times New Roman" panose="02020603050405020304" pitchFamily="18" charset="0"/>
                        </a:rPr>
                        <m:t>ki</m:t>
                      </m:r>
                      <m:r>
                        <m:rPr>
                          <m:nor/>
                        </m:rPr>
                        <a:rPr lang="nl-NL" sz="5600" dirty="0">
                          <a:solidFill>
                            <a:prstClr val="black"/>
                          </a:solidFill>
                          <a:latin typeface="Times New Roman" panose="02020603050405020304" pitchFamily="18" charset="0"/>
                          <a:ea typeface="Times New Roman" panose="02020603050405020304" pitchFamily="18" charset="0"/>
                        </a:rPr>
                        <m:t>ệ</m:t>
                      </m:r>
                      <m:r>
                        <m:rPr>
                          <m:nor/>
                        </m:rPr>
                        <a:rPr lang="nl-NL" sz="5600" dirty="0">
                          <a:solidFill>
                            <a:prstClr val="black"/>
                          </a:solidFill>
                          <a:latin typeface="Times New Roman" panose="02020603050405020304" pitchFamily="18" charset="0"/>
                          <a:ea typeface="Times New Roman" panose="02020603050405020304" pitchFamily="18" charset="0"/>
                        </a:rPr>
                        <m:t>n</m:t>
                      </m:r>
                      <m:r>
                        <m:rPr>
                          <m:nor/>
                        </m:rPr>
                        <a:rPr lang="nl-NL" sz="5600" dirty="0">
                          <a:solidFill>
                            <a:prstClr val="black"/>
                          </a:solidFill>
                          <a:latin typeface="Times New Roman" panose="02020603050405020304" pitchFamily="18" charset="0"/>
                          <a:ea typeface="Times New Roman" panose="02020603050405020304" pitchFamily="18" charset="0"/>
                        </a:rPr>
                        <m:t> </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&gt;0</m:t>
                      </m:r>
                      <m:r>
                        <m:rPr>
                          <m:nor/>
                        </m:rPr>
                        <a:rPr lang="nl-NL" sz="5600" dirty="0">
                          <a:solidFill>
                            <a:prstClr val="black"/>
                          </a:solidFill>
                          <a:latin typeface="Times New Roman" panose="02020603050405020304" pitchFamily="18" charset="0"/>
                          <a:ea typeface="Times New Roman" panose="02020603050405020304" pitchFamily="18" charset="0"/>
                        </a:rPr>
                        <m:t>.</m:t>
                      </m:r>
                    </m:oMath>
                  </m:oMathPara>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383946" y="7454278"/>
                <a:ext cx="14070134" cy="113266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274807" y="8486931"/>
                <a:ext cx="16982598" cy="1497141"/>
              </a:xfrm>
              <a:prstGeom prst="rect">
                <a:avLst/>
              </a:prstGeom>
            </p:spPr>
            <p:txBody>
              <a:bodyPr wrap="none">
                <a:spAutoFit/>
              </a:bodyPr>
              <a:lstStyle/>
              <a:p>
                <a:pPr lvl="0">
                  <a:lnSpc>
                    <a:spcPct val="115000"/>
                  </a:lnSpc>
                </a:pPr>
                <a14:m>
                  <m:oMath xmlns:m="http://schemas.openxmlformats.org/officeDocument/2006/math">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𝑔</m:t>
                        </m:r>
                      </m:e>
                      <m:sup>
                        <m:r>
                          <a:rPr lang="fr-FR" sz="5600" i="1">
                            <a:solidFill>
                              <a:prstClr val="black"/>
                            </a:solidFill>
                            <a:latin typeface="Cambria Math" panose="02040503050406030204" pitchFamily="18" charset="0"/>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e>
                    </m:d>
                    <m:r>
                      <a:rPr lang="fr-FR"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fr-FR" sz="5600" i="1">
                            <a:solidFill>
                              <a:prstClr val="black"/>
                            </a:solidFill>
                            <a:latin typeface="Cambria Math" panose="02040503050406030204" pitchFamily="18" charset="0"/>
                            <a:ea typeface="Times New Roman" panose="02020603050405020304" pitchFamily="18" charset="0"/>
                          </a:rPr>
                          <m:t>1</m:t>
                        </m:r>
                      </m:num>
                      <m:den>
                        <m:r>
                          <a:rPr lang="en-US" sz="5600" i="1">
                            <a:solidFill>
                              <a:prstClr val="black"/>
                            </a:solidFill>
                            <a:latin typeface="Cambria Math" panose="02040503050406030204" pitchFamily="18" charset="0"/>
                            <a:ea typeface="Times New Roman" panose="02020603050405020304" pitchFamily="18" charset="0"/>
                          </a:rPr>
                          <m:t>𝑥</m:t>
                        </m:r>
                      </m:den>
                    </m:f>
                    <m:r>
                      <a:rPr lang="en-US" sz="5600" i="1">
                        <a:solidFill>
                          <a:prstClr val="black"/>
                        </a:solidFill>
                        <a:latin typeface="Cambria Math" panose="02040503050406030204" pitchFamily="18" charset="0"/>
                        <a:ea typeface="Times New Roman" panose="02020603050405020304" pitchFamily="18" charset="0"/>
                      </a:rPr>
                      <m:t>𝑓</m:t>
                    </m:r>
                    <m:r>
                      <a:rPr lang="fr-FR"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func>
                          <m:funcPr>
                            <m:ctrlPr>
                              <a:rPr lang="en-US" sz="5600" i="1">
                                <a:solidFill>
                                  <a:prstClr val="black"/>
                                </a:solidFill>
                                <a:latin typeface="Cambria Math" panose="02040503050406030204" pitchFamily="18" charset="0"/>
                                <a:ea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rPr>
                              <m:t>𝑙𝑛</m:t>
                            </m:r>
                          </m:fName>
                          <m:e>
                            <m:r>
                              <a:rPr lang="en-US" sz="5600" i="1">
                                <a:solidFill>
                                  <a:prstClr val="black"/>
                                </a:solidFill>
                                <a:latin typeface="Cambria Math" panose="02040503050406030204" pitchFamily="18" charset="0"/>
                                <a:ea typeface="Times New Roman" panose="02020603050405020304" pitchFamily="18" charset="0"/>
                              </a:rPr>
                              <m:t>𝑥</m:t>
                            </m:r>
                          </m:e>
                        </m:func>
                      </m:e>
                    </m:d>
                  </m:oMath>
                </a14:m>
                <a:r>
                  <a:rPr lang="fr-FR"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𝑔</m:t>
                        </m:r>
                      </m:e>
                      <m:sup>
                        <m:r>
                          <a:rPr lang="fr-FR" sz="5600" i="1">
                            <a:solidFill>
                              <a:prstClr val="black"/>
                            </a:solidFill>
                            <a:latin typeface="Cambria Math" panose="02040503050406030204" pitchFamily="18" charset="0"/>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e>
                    </m:d>
                    <m:r>
                      <a:rPr lang="fr-FR" sz="5600" i="1">
                        <a:solidFill>
                          <a:prstClr val="black"/>
                        </a:solidFill>
                        <a:latin typeface="Cambria Math" panose="02040503050406030204" pitchFamily="18" charset="0"/>
                        <a:ea typeface="Times New Roman" panose="02020603050405020304" pitchFamily="18" charset="0"/>
                      </a:rPr>
                      <m:t>&gt;0⇔</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𝑓</m:t>
                        </m:r>
                      </m:e>
                      <m:sup>
                        <m:r>
                          <a:rPr lang="fr-FR" sz="5600" i="1">
                            <a:solidFill>
                              <a:prstClr val="black"/>
                            </a:solidFill>
                            <a:latin typeface="Cambria Math" panose="02040503050406030204" pitchFamily="18" charset="0"/>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func>
                          <m:funcPr>
                            <m:ctrlPr>
                              <a:rPr lang="en-US" sz="5600" i="1">
                                <a:solidFill>
                                  <a:prstClr val="black"/>
                                </a:solidFill>
                                <a:latin typeface="Cambria Math" panose="02040503050406030204" pitchFamily="18" charset="0"/>
                                <a:ea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rPr>
                              <m:t>𝑙𝑛</m:t>
                            </m:r>
                          </m:fName>
                          <m:e>
                            <m:r>
                              <a:rPr lang="en-US" sz="5600" i="1">
                                <a:solidFill>
                                  <a:prstClr val="black"/>
                                </a:solidFill>
                                <a:latin typeface="Cambria Math" panose="02040503050406030204" pitchFamily="18" charset="0"/>
                                <a:ea typeface="Times New Roman" panose="02020603050405020304" pitchFamily="18" charset="0"/>
                              </a:rPr>
                              <m:t>𝑥</m:t>
                            </m:r>
                          </m:e>
                        </m:func>
                      </m:e>
                    </m:d>
                    <m:r>
                      <a:rPr lang="fr-FR" sz="5600" i="1">
                        <a:solidFill>
                          <a:prstClr val="black"/>
                        </a:solidFill>
                        <a:latin typeface="Cambria Math" panose="02040503050406030204" pitchFamily="18" charset="0"/>
                        <a:ea typeface="Times New Roman" panose="02020603050405020304" pitchFamily="18" charset="0"/>
                      </a:rPr>
                      <m:t>&gt;0</m:t>
                    </m:r>
                    <m:r>
                      <m:rPr>
                        <m:nor/>
                      </m:rPr>
                      <a:rPr lang="fr-FR" sz="5600" dirty="0">
                        <a:solidFill>
                          <a:prstClr val="black"/>
                        </a:solidFill>
                        <a:latin typeface="Times New Roman" panose="02020603050405020304" pitchFamily="18" charset="0"/>
                        <a:ea typeface="Times New Roman" panose="02020603050405020304" pitchFamily="18" charset="0"/>
                      </a:rPr>
                      <m:t> (</m:t>
                    </m:r>
                    <m:r>
                      <m:rPr>
                        <m:nor/>
                      </m:rPr>
                      <a:rPr lang="fr-FR" sz="5600" dirty="0" err="1">
                        <a:solidFill>
                          <a:prstClr val="black"/>
                        </a:solidFill>
                        <a:latin typeface="Times New Roman" panose="02020603050405020304" pitchFamily="18" charset="0"/>
                        <a:ea typeface="Times New Roman" panose="02020603050405020304" pitchFamily="18" charset="0"/>
                      </a:rPr>
                      <m:t>v</m:t>
                    </m:r>
                    <m:r>
                      <m:rPr>
                        <m:nor/>
                      </m:rPr>
                      <a:rPr lang="fr-FR" sz="5600" dirty="0" err="1">
                        <a:solidFill>
                          <a:prstClr val="black"/>
                        </a:solidFill>
                        <a:latin typeface="Times New Roman" panose="02020603050405020304" pitchFamily="18" charset="0"/>
                        <a:ea typeface="Times New Roman" panose="02020603050405020304" pitchFamily="18" charset="0"/>
                      </a:rPr>
                      <m:t>ì </m:t>
                    </m:r>
                    <m:r>
                      <a:rPr lang="en-US" sz="5600" i="1">
                        <a:solidFill>
                          <a:prstClr val="black"/>
                        </a:solidFill>
                        <a:latin typeface="Cambria Math" panose="02040503050406030204" pitchFamily="18" charset="0"/>
                        <a:ea typeface="Times New Roman" panose="02020603050405020304" pitchFamily="18" charset="0"/>
                      </a:rPr>
                      <m:t>𝑥</m:t>
                    </m:r>
                    <m:r>
                      <a:rPr lang="fr-FR" sz="5600" i="1">
                        <a:solidFill>
                          <a:prstClr val="black"/>
                        </a:solidFill>
                        <a:latin typeface="Cambria Math" panose="02040503050406030204" pitchFamily="18" charset="0"/>
                        <a:ea typeface="Times New Roman" panose="02020603050405020304" pitchFamily="18" charset="0"/>
                      </a:rPr>
                      <m:t>&gt;0</m:t>
                    </m:r>
                    <m:r>
                      <m:rPr>
                        <m:nor/>
                      </m:rPr>
                      <a:rPr lang="fr-FR" sz="5600" dirty="0">
                        <a:solidFill>
                          <a:prstClr val="black"/>
                        </a:solidFill>
                        <a:latin typeface="Times New Roman" panose="02020603050405020304" pitchFamily="18" charset="0"/>
                        <a:ea typeface="Times New Roman" panose="02020603050405020304" pitchFamily="18" charset="0"/>
                      </a:rPr>
                      <m:t>)</m:t>
                    </m:r>
                  </m:oMath>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274807" y="8486931"/>
                <a:ext cx="16982598" cy="1497141"/>
              </a:xfrm>
              <a:prstGeom prst="rect">
                <a:avLst/>
              </a:prstGeom>
              <a:blipFill>
                <a:blip r:embed="rId12"/>
                <a:stretch>
                  <a:fillRect b="-113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831721" y="9821955"/>
                <a:ext cx="20473212" cy="3242234"/>
              </a:xfrm>
              <a:prstGeom prst="rect">
                <a:avLst/>
              </a:prstGeom>
            </p:spPr>
            <p:txBody>
              <a:bodyPr wrap="square">
                <a:spAutoFit/>
              </a:bodyPr>
              <a:lstStyle/>
              <a:p>
                <a:pPr lvl="0">
                  <a:lnSpc>
                    <a:spcPct val="115000"/>
                  </a:lnSpc>
                </a:pPr>
                <a14:m>
                  <m:oMathPara xmlns:m="http://schemas.openxmlformats.org/officeDocument/2006/math">
                    <m:oMathParaPr>
                      <m:jc m:val="centerGroup"/>
                    </m:oMathParaPr>
                    <m:oMath xmlns:m="http://schemas.openxmlformats.org/officeDocument/2006/math">
                      <m:r>
                        <a:rPr lang="fr-FR"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5600" i="1">
                              <a:solidFill>
                                <a:prstClr val="black"/>
                              </a:solidFill>
                              <a:latin typeface="Cambria Math" panose="02040503050406030204" pitchFamily="18" charset="0"/>
                              <a:ea typeface="Times New Roman" panose="02020603050405020304" pitchFamily="18" charset="0"/>
                            </a:rPr>
                          </m:ctrlPr>
                        </m:dPr>
                        <m:e>
                          <m:eqArr>
                            <m:eqArrPr>
                              <m:ctrlPr>
                                <a:rPr lang="en-US" sz="5600" i="1">
                                  <a:solidFill>
                                    <a:prstClr val="black"/>
                                  </a:solidFill>
                                  <a:latin typeface="Cambria Math" panose="02040503050406030204" pitchFamily="18" charset="0"/>
                                  <a:ea typeface="Times New Roman" panose="02020603050405020304" pitchFamily="18" charset="0"/>
                                </a:rPr>
                              </m:ctrlPr>
                            </m:eqArrPr>
                            <m:e>
                              <m:r>
                                <a:rPr lang="fr-FR" sz="5600" i="1">
                                  <a:solidFill>
                                    <a:prstClr val="black"/>
                                  </a:solidFill>
                                  <a:latin typeface="Cambria Math" panose="02040503050406030204" pitchFamily="18" charset="0"/>
                                  <a:ea typeface="Times New Roman" panose="02020603050405020304" pitchFamily="18" charset="0"/>
                                </a:rPr>
                                <m:t>&amp;−2&lt;</m:t>
                              </m:r>
                              <m:func>
                                <m:funcPr>
                                  <m:ctrlPr>
                                    <a:rPr lang="en-US" sz="5600" i="1">
                                      <a:solidFill>
                                        <a:prstClr val="black"/>
                                      </a:solidFill>
                                      <a:latin typeface="Cambria Math" panose="02040503050406030204" pitchFamily="18" charset="0"/>
                                      <a:ea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rPr>
                                    <m:t>𝑙𝑛</m:t>
                                  </m:r>
                                </m:fName>
                                <m:e>
                                  <m:r>
                                    <a:rPr lang="en-US" sz="5600" i="1">
                                      <a:solidFill>
                                        <a:prstClr val="black"/>
                                      </a:solidFill>
                                      <a:latin typeface="Cambria Math" panose="02040503050406030204" pitchFamily="18" charset="0"/>
                                      <a:ea typeface="Times New Roman" panose="02020603050405020304" pitchFamily="18" charset="0"/>
                                    </a:rPr>
                                    <m:t>𝑥</m:t>
                                  </m:r>
                                </m:e>
                              </m:func>
                              <m:r>
                                <a:rPr lang="fr-FR" sz="5600" i="1">
                                  <a:solidFill>
                                    <a:prstClr val="black"/>
                                  </a:solidFill>
                                  <a:latin typeface="Cambria Math" panose="02040503050406030204" pitchFamily="18" charset="0"/>
                                  <a:ea typeface="Times New Roman" panose="02020603050405020304" pitchFamily="18" charset="0"/>
                                </a:rPr>
                                <m:t>&lt;0</m:t>
                              </m:r>
                            </m:e>
                            <m:e>
                              <m:r>
                                <a:rPr lang="fr-FR" sz="5600" i="1">
                                  <a:solidFill>
                                    <a:prstClr val="black"/>
                                  </a:solidFill>
                                  <a:latin typeface="Cambria Math" panose="02040503050406030204" pitchFamily="18" charset="0"/>
                                  <a:ea typeface="Times New Roman" panose="02020603050405020304" pitchFamily="18" charset="0"/>
                                </a:rPr>
                                <m:t>&amp;</m:t>
                              </m:r>
                              <m:func>
                                <m:funcPr>
                                  <m:ctrlPr>
                                    <a:rPr lang="en-US" sz="5600" i="1">
                                      <a:solidFill>
                                        <a:prstClr val="black"/>
                                      </a:solidFill>
                                      <a:latin typeface="Cambria Math" panose="02040503050406030204" pitchFamily="18" charset="0"/>
                                      <a:ea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rPr>
                                    <m:t>𝑙𝑛</m:t>
                                  </m:r>
                                </m:fName>
                                <m:e>
                                  <m:r>
                                    <a:rPr lang="en-US" sz="5600" i="1">
                                      <a:solidFill>
                                        <a:prstClr val="black"/>
                                      </a:solidFill>
                                      <a:latin typeface="Cambria Math" panose="02040503050406030204" pitchFamily="18" charset="0"/>
                                      <a:ea typeface="Times New Roman" panose="02020603050405020304" pitchFamily="18" charset="0"/>
                                    </a:rPr>
                                    <m:t>𝑥</m:t>
                                  </m:r>
                                </m:e>
                              </m:func>
                              <m:r>
                                <a:rPr lang="fr-FR" sz="5600" i="1">
                                  <a:solidFill>
                                    <a:prstClr val="black"/>
                                  </a:solidFill>
                                  <a:latin typeface="Cambria Math" panose="02040503050406030204" pitchFamily="18" charset="0"/>
                                  <a:ea typeface="Times New Roman" panose="02020603050405020304" pitchFamily="18" charset="0"/>
                                </a:rPr>
                                <m:t>&gt;2</m:t>
                              </m:r>
                            </m:e>
                          </m:eqArr>
                        </m:e>
                      </m:d>
                      <m:r>
                        <a:rPr lang="fr-FR"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5600" i="1">
                              <a:solidFill>
                                <a:prstClr val="black"/>
                              </a:solidFill>
                              <a:latin typeface="Cambria Math" panose="02040503050406030204" pitchFamily="18" charset="0"/>
                              <a:ea typeface="Times New Roman" panose="02020603050405020304" pitchFamily="18" charset="0"/>
                            </a:rPr>
                          </m:ctrlPr>
                        </m:dPr>
                        <m:e>
                          <m:eqArr>
                            <m:eqArrPr>
                              <m:ctrlPr>
                                <a:rPr lang="en-US" sz="5600" i="1">
                                  <a:solidFill>
                                    <a:prstClr val="black"/>
                                  </a:solidFill>
                                  <a:latin typeface="Cambria Math" panose="02040503050406030204" pitchFamily="18" charset="0"/>
                                  <a:ea typeface="Times New Roman" panose="02020603050405020304" pitchFamily="18" charset="0"/>
                                </a:rPr>
                              </m:ctrlPr>
                            </m:eqArrPr>
                            <m:e>
                              <m:r>
                                <a:rPr lang="fr-FR" sz="5600" i="1">
                                  <a:solidFill>
                                    <a:prstClr val="black"/>
                                  </a:solidFill>
                                  <a:latin typeface="Cambria Math" panose="02040503050406030204" pitchFamily="18" charset="0"/>
                                  <a:ea typeface="Times New Roman" panose="02020603050405020304" pitchFamily="18" charset="0"/>
                                </a:rPr>
                                <m:t>&amp;</m:t>
                              </m:r>
                              <m:f>
                                <m:fPr>
                                  <m:ctrlPr>
                                    <a:rPr lang="en-US" sz="5600" i="1">
                                      <a:solidFill>
                                        <a:prstClr val="black"/>
                                      </a:solidFill>
                                      <a:latin typeface="Cambria Math" panose="02040503050406030204" pitchFamily="18" charset="0"/>
                                      <a:ea typeface="Times New Roman" panose="02020603050405020304" pitchFamily="18" charset="0"/>
                                    </a:rPr>
                                  </m:ctrlPr>
                                </m:fPr>
                                <m:num>
                                  <m:r>
                                    <a:rPr lang="fr-FR" sz="5600" i="1">
                                      <a:solidFill>
                                        <a:prstClr val="black"/>
                                      </a:solidFill>
                                      <a:latin typeface="Cambria Math" panose="02040503050406030204" pitchFamily="18" charset="0"/>
                                      <a:ea typeface="Times New Roman" panose="02020603050405020304" pitchFamily="18" charset="0"/>
                                    </a:rPr>
                                    <m:t>1</m:t>
                                  </m:r>
                                </m:num>
                                <m:den>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𝑒</m:t>
                                      </m:r>
                                    </m:e>
                                    <m:sup>
                                      <m:r>
                                        <a:rPr lang="fr-FR" sz="5600" i="1">
                                          <a:solidFill>
                                            <a:prstClr val="black"/>
                                          </a:solidFill>
                                          <a:latin typeface="Cambria Math" panose="02040503050406030204" pitchFamily="18" charset="0"/>
                                          <a:ea typeface="Times New Roman" panose="02020603050405020304" pitchFamily="18" charset="0"/>
                                        </a:rPr>
                                        <m:t>2</m:t>
                                      </m:r>
                                    </m:sup>
                                  </m:sSup>
                                </m:den>
                              </m:f>
                              <m:r>
                                <a:rPr lang="fr-FR" sz="5600" i="1">
                                  <a:solidFill>
                                    <a:prstClr val="black"/>
                                  </a:solidFill>
                                  <a:latin typeface="Cambria Math" panose="02040503050406030204" pitchFamily="18" charset="0"/>
                                  <a:ea typeface="Times New Roman" panose="02020603050405020304" pitchFamily="18" charset="0"/>
                                </a:rPr>
                                <m:t>&lt;</m:t>
                              </m:r>
                              <m:r>
                                <a:rPr lang="en-US" sz="5600" i="1">
                                  <a:solidFill>
                                    <a:prstClr val="black"/>
                                  </a:solidFill>
                                  <a:latin typeface="Cambria Math" panose="02040503050406030204" pitchFamily="18" charset="0"/>
                                  <a:ea typeface="Times New Roman" panose="02020603050405020304" pitchFamily="18" charset="0"/>
                                </a:rPr>
                                <m:t>𝑥</m:t>
                              </m:r>
                              <m:r>
                                <a:rPr lang="fr-FR" sz="5600" i="1">
                                  <a:solidFill>
                                    <a:prstClr val="black"/>
                                  </a:solidFill>
                                  <a:latin typeface="Cambria Math" panose="02040503050406030204" pitchFamily="18" charset="0"/>
                                  <a:ea typeface="Times New Roman" panose="02020603050405020304" pitchFamily="18" charset="0"/>
                                </a:rPr>
                                <m:t>&lt;1</m:t>
                              </m:r>
                            </m:e>
                            <m:e>
                              <m:r>
                                <a:rPr lang="fr-FR" sz="5600" i="1">
                                  <a:solidFill>
                                    <a:prstClr val="black"/>
                                  </a:solidFill>
                                  <a:latin typeface="Cambria Math" panose="02040503050406030204" pitchFamily="18" charset="0"/>
                                  <a:ea typeface="Times New Roman" panose="02020603050405020304" pitchFamily="18" charset="0"/>
                                </a:rPr>
                                <m:t>&amp;</m:t>
                              </m:r>
                              <m:r>
                                <a:rPr lang="en-US" sz="5600" i="1">
                                  <a:solidFill>
                                    <a:prstClr val="black"/>
                                  </a:solidFill>
                                  <a:latin typeface="Cambria Math" panose="02040503050406030204" pitchFamily="18" charset="0"/>
                                  <a:ea typeface="Times New Roman" panose="02020603050405020304" pitchFamily="18" charset="0"/>
                                </a:rPr>
                                <m:t>𝑥</m:t>
                              </m:r>
                              <m:r>
                                <a:rPr lang="fr-FR" sz="5600" i="1">
                                  <a:solidFill>
                                    <a:prstClr val="black"/>
                                  </a:solidFill>
                                  <a:latin typeface="Cambria Math" panose="02040503050406030204" pitchFamily="18" charset="0"/>
                                  <a:ea typeface="Times New Roman" panose="02020603050405020304" pitchFamily="18" charset="0"/>
                                </a:rPr>
                                <m:t>&gt;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𝑒</m:t>
                                  </m:r>
                                </m:e>
                                <m:sup>
                                  <m:r>
                                    <a:rPr lang="fr-FR" sz="5600" i="1">
                                      <a:solidFill>
                                        <a:prstClr val="black"/>
                                      </a:solidFill>
                                      <a:latin typeface="Cambria Math" panose="02040503050406030204" pitchFamily="18" charset="0"/>
                                      <a:ea typeface="Times New Roman" panose="02020603050405020304" pitchFamily="18" charset="0"/>
                                    </a:rPr>
                                    <m:t>2</m:t>
                                  </m:r>
                                </m:sup>
                              </m:sSup>
                            </m:e>
                          </m:eqArr>
                        </m:e>
                      </m:d>
                      <m:r>
                        <m:rPr>
                          <m:nor/>
                        </m:rPr>
                        <a:rPr lang="fr-FR" sz="5600" dirty="0">
                          <a:solidFill>
                            <a:prstClr val="black"/>
                          </a:solidFill>
                          <a:latin typeface="Times New Roman" panose="02020603050405020304" pitchFamily="18" charset="0"/>
                          <a:ea typeface="Times New Roman" panose="02020603050405020304" pitchFamily="18" charset="0"/>
                        </a:rPr>
                        <m:t>.</m:t>
                      </m:r>
                    </m:oMath>
                  </m:oMathPara>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831721" y="9821955"/>
                <a:ext cx="20473212" cy="3242234"/>
              </a:xfrm>
              <a:prstGeom prst="rect">
                <a:avLst/>
              </a:prstGeom>
              <a:blipFill>
                <a:blip r:embed="rId13"/>
                <a:stretch>
                  <a:fillRect/>
                </a:stretch>
              </a:blipFill>
            </p:spPr>
            <p:txBody>
              <a:bodyPr/>
              <a:lstStyle/>
              <a:p>
                <a:r>
                  <a:rPr lang="en-US">
                    <a:noFill/>
                  </a:rPr>
                  <a:t> </a:t>
                </a:r>
              </a:p>
            </p:txBody>
          </p:sp>
        </mc:Fallback>
      </mc:AlternateContent>
      <p:pic>
        <p:nvPicPr>
          <p:cNvPr id="56" name="Picture 55" descr="Screen Clipping">
            <a:extLst>
              <a:ext uri="{FF2B5EF4-FFF2-40B4-BE49-F238E27FC236}">
                <a16:creationId xmlns:a16="http://schemas.microsoft.com/office/drawing/2014/main" id="{3C7AD3A1-4C3E-456D-88A5-B0F1EFE22AD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197370" y="86069"/>
            <a:ext cx="5413034" cy="4036838"/>
          </a:xfrm>
          <a:prstGeom prst="rect">
            <a:avLst/>
          </a:prstGeom>
        </p:spPr>
      </p:pic>
    </p:spTree>
    <p:extLst>
      <p:ext uri="{BB962C8B-B14F-4D97-AF65-F5344CB8AC3E}">
        <p14:creationId xmlns:p14="http://schemas.microsoft.com/office/powerpoint/2010/main" val="2108903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left)">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checkerboard(across)">
                                      <p:cBhvr>
                                        <p:cTn id="2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 grpId="0"/>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121789" y="3980889"/>
            <a:ext cx="24072892" cy="11085782"/>
            <a:chOff x="0" y="3264"/>
            <a:chExt cx="15166" cy="5221"/>
          </a:xfrm>
        </p:grpSpPr>
        <p:sp>
          <p:nvSpPr>
            <p:cNvPr id="5" name="Rounded Rectangle 4"/>
            <p:cNvSpPr/>
            <p:nvPr/>
          </p:nvSpPr>
          <p:spPr>
            <a:xfrm>
              <a:off x="253" y="3613"/>
              <a:ext cx="14913" cy="487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a:p>
          </p:txBody>
        </p:sp>
        <p:grpSp>
          <p:nvGrpSpPr>
            <p:cNvPr id="17464" name="Freeform 20"/>
            <p:cNvGrpSpPr>
              <a:grpSpLocks/>
            </p:cNvGrpSpPr>
            <p:nvPr/>
          </p:nvGrpSpPr>
          <p:grpSpPr bwMode="auto">
            <a:xfrm>
              <a:off x="375" y="3272"/>
              <a:ext cx="2650" cy="952"/>
              <a:chOff x="914400" y="5382768"/>
              <a:chExt cx="4206240" cy="969264"/>
            </a:xfrm>
          </p:grpSpPr>
          <p:pic>
            <p:nvPicPr>
              <p:cNvPr id="17470" name="Freeform 2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82768"/>
                <a:ext cx="4206240" cy="9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1" name="Text Box 8"/>
              <p:cNvSpPr txBox="1">
                <a:spLocks noChangeArrowheads="1"/>
              </p:cNvSpPr>
              <p:nvPr/>
            </p:nvSpPr>
            <p:spPr bwMode="auto">
              <a:xfrm rot="5400000">
                <a:off x="2581284" y="3809757"/>
                <a:ext cx="867585" cy="415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a:p>
            </p:txBody>
          </p:sp>
        </p:grpSp>
        <p:sp>
          <p:nvSpPr>
            <p:cNvPr id="17465" name="TextBox 7"/>
            <p:cNvSpPr txBox="1">
              <a:spLocks noChangeArrowheads="1"/>
            </p:cNvSpPr>
            <p:nvPr/>
          </p:nvSpPr>
          <p:spPr bwMode="auto">
            <a:xfrm>
              <a:off x="820" y="3408"/>
              <a:ext cx="1693"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r>
                <a:rPr lang="vi-VN" sz="6000" dirty="0">
                  <a:solidFill>
                    <a:srgbClr val="FF0000"/>
                  </a:solidFill>
                  <a:latin typeface="Tahoma" pitchFamily="34" charset="0"/>
                  <a:cs typeface="Tahoma" pitchFamily="34" charset="0"/>
                </a:rPr>
                <a:t>Lời Giải</a:t>
              </a:r>
              <a:endParaRPr lang="en-US" sz="6000" dirty="0">
                <a:solidFill>
                  <a:srgbClr val="FF0000"/>
                </a:solidFill>
                <a:latin typeface="Tahoma" pitchFamily="34" charset="0"/>
                <a:cs typeface="Tahoma" pitchFamily="34" charset="0"/>
              </a:endParaRPr>
            </a:p>
          </p:txBody>
        </p:sp>
        <p:grpSp>
          <p:nvGrpSpPr>
            <p:cNvPr id="17466" name="Round Diagonal Corner Rectangle 8"/>
            <p:cNvGrpSpPr>
              <a:grpSpLocks/>
            </p:cNvGrpSpPr>
            <p:nvPr/>
          </p:nvGrpSpPr>
          <p:grpSpPr bwMode="auto">
            <a:xfrm>
              <a:off x="41" y="3264"/>
              <a:ext cx="580" cy="1008"/>
              <a:chOff x="384048" y="5394960"/>
              <a:chExt cx="920496" cy="957072"/>
            </a:xfrm>
          </p:grpSpPr>
          <p:pic>
            <p:nvPicPr>
              <p:cNvPr id="17468" name="Round Diagonal Corner 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8" y="5394960"/>
                <a:ext cx="920496" cy="95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9" name="Text Box 12"/>
              <p:cNvSpPr txBox="1">
                <a:spLocks noChangeArrowheads="1"/>
              </p:cNvSpPr>
              <p:nvPr/>
            </p:nvSpPr>
            <p:spPr bwMode="auto">
              <a:xfrm rot="10800000">
                <a:off x="448913" y="5460251"/>
                <a:ext cx="784879" cy="81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6400">
                  <a:solidFill>
                    <a:srgbClr val="FFFFFF"/>
                  </a:solidFill>
                </a:endParaRPr>
              </a:p>
            </p:txBody>
          </p:sp>
        </p:grpSp>
        <p:sp>
          <p:nvSpPr>
            <p:cNvPr id="17467" name="Freeform 9"/>
            <p:cNvSpPr>
              <a:spLocks noEditPoints="1"/>
            </p:cNvSpPr>
            <p:nvPr/>
          </p:nvSpPr>
          <p:spPr bwMode="auto">
            <a:xfrm>
              <a:off x="0" y="3363"/>
              <a:ext cx="576" cy="802"/>
            </a:xfrm>
            <a:custGeom>
              <a:avLst/>
              <a:gdLst>
                <a:gd name="T0" fmla="*/ 1228732 w 145"/>
                <a:gd name="T1" fmla="*/ 1474076 h 197"/>
                <a:gd name="T2" fmla="*/ 655324 w 145"/>
                <a:gd name="T3" fmla="*/ 2763896 h 197"/>
                <a:gd name="T4" fmla="*/ 81916 w 145"/>
                <a:gd name="T5" fmla="*/ 1474076 h 197"/>
                <a:gd name="T6" fmla="*/ 655324 w 145"/>
                <a:gd name="T7" fmla="*/ 184262 h 197"/>
                <a:gd name="T8" fmla="*/ 1046699 w 145"/>
                <a:gd name="T9" fmla="*/ 532305 h 197"/>
                <a:gd name="T10" fmla="*/ 546103 w 145"/>
                <a:gd name="T11" fmla="*/ 1678812 h 197"/>
                <a:gd name="T12" fmla="*/ 273051 w 145"/>
                <a:gd name="T13" fmla="*/ 1228398 h 197"/>
                <a:gd name="T14" fmla="*/ 182033 w 145"/>
                <a:gd name="T15" fmla="*/ 1392185 h 197"/>
                <a:gd name="T16" fmla="*/ 555205 w 145"/>
                <a:gd name="T17" fmla="*/ 2579634 h 197"/>
                <a:gd name="T18" fmla="*/ 1119513 w 145"/>
                <a:gd name="T19" fmla="*/ 716567 h 197"/>
                <a:gd name="T20" fmla="*/ 1228732 w 145"/>
                <a:gd name="T21" fmla="*/ 1474076 h 197"/>
                <a:gd name="T22" fmla="*/ 1319750 w 145"/>
                <a:gd name="T23" fmla="*/ 245678 h 197"/>
                <a:gd name="T24" fmla="*/ 1228732 w 145"/>
                <a:gd name="T25" fmla="*/ 245678 h 197"/>
                <a:gd name="T26" fmla="*/ 1119513 w 145"/>
                <a:gd name="T27" fmla="*/ 429940 h 197"/>
                <a:gd name="T28" fmla="*/ 655324 w 145"/>
                <a:gd name="T29" fmla="*/ 0 h 197"/>
                <a:gd name="T30" fmla="*/ 0 w 145"/>
                <a:gd name="T31" fmla="*/ 1474076 h 197"/>
                <a:gd name="T32" fmla="*/ 273051 w 145"/>
                <a:gd name="T33" fmla="*/ 2682005 h 197"/>
                <a:gd name="T34" fmla="*/ 63713 w 145"/>
                <a:gd name="T35" fmla="*/ 3582828 h 197"/>
                <a:gd name="T36" fmla="*/ 118323 w 145"/>
                <a:gd name="T37" fmla="*/ 3951351 h 197"/>
                <a:gd name="T38" fmla="*/ 291255 w 145"/>
                <a:gd name="T39" fmla="*/ 3828506 h 197"/>
                <a:gd name="T40" fmla="*/ 464189 w 145"/>
                <a:gd name="T41" fmla="*/ 2886735 h 197"/>
                <a:gd name="T42" fmla="*/ 464189 w 145"/>
                <a:gd name="T43" fmla="*/ 2886735 h 197"/>
                <a:gd name="T44" fmla="*/ 655324 w 145"/>
                <a:gd name="T45" fmla="*/ 2968632 h 197"/>
                <a:gd name="T46" fmla="*/ 1319750 w 145"/>
                <a:gd name="T47" fmla="*/ 1474076 h 197"/>
                <a:gd name="T48" fmla="*/ 1174122 w 145"/>
                <a:gd name="T49" fmla="*/ 573253 h 197"/>
                <a:gd name="T50" fmla="*/ 1319750 w 145"/>
                <a:gd name="T51" fmla="*/ 245678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600"/>
            </a:p>
          </p:txBody>
        </p:sp>
      </p:grpSp>
      <p:grpSp>
        <p:nvGrpSpPr>
          <p:cNvPr id="17411" name="Rounded Rectangle 24"/>
          <p:cNvGrpSpPr>
            <a:grpSpLocks/>
          </p:cNvGrpSpPr>
          <p:nvPr/>
        </p:nvGrpSpPr>
        <p:grpSpPr bwMode="auto">
          <a:xfrm>
            <a:off x="219048" y="228601"/>
            <a:ext cx="23901462" cy="2357846"/>
            <a:chOff x="475488" y="280416"/>
            <a:chExt cx="23737824" cy="2871216"/>
          </a:xfrm>
        </p:grpSpPr>
        <p:pic>
          <p:nvPicPr>
            <p:cNvPr id="17459" name="Rounded Rectangle 2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88" y="280416"/>
              <a:ext cx="23737824" cy="2871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60" name="Text Box 16"/>
            <p:cNvSpPr txBox="1">
              <a:spLocks noChangeArrowheads="1"/>
            </p:cNvSpPr>
            <p:nvPr/>
          </p:nvSpPr>
          <p:spPr bwMode="auto">
            <a:xfrm>
              <a:off x="563103" y="368982"/>
              <a:ext cx="23503145" cy="2635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354513">
                <a:defRPr sz="4300">
                  <a:solidFill>
                    <a:schemeClr val="tx1"/>
                  </a:solidFill>
                  <a:latin typeface="Calibri" pitchFamily="34" charset="0"/>
                </a:defRPr>
              </a:lvl1pPr>
              <a:lvl2pPr marL="742950" indent="-285750" defTabSz="4354513">
                <a:defRPr sz="4300">
                  <a:solidFill>
                    <a:schemeClr val="tx1"/>
                  </a:solidFill>
                  <a:latin typeface="Calibri" pitchFamily="34" charset="0"/>
                </a:defRPr>
              </a:lvl2pPr>
              <a:lvl3pPr marL="1143000" indent="-228600" defTabSz="4354513">
                <a:defRPr sz="4300">
                  <a:solidFill>
                    <a:schemeClr val="tx1"/>
                  </a:solidFill>
                  <a:latin typeface="Calibri" pitchFamily="34" charset="0"/>
                </a:defRPr>
              </a:lvl3pPr>
              <a:lvl4pPr marL="1600200" indent="-228600" defTabSz="4354513">
                <a:defRPr sz="4300">
                  <a:solidFill>
                    <a:schemeClr val="tx1"/>
                  </a:solidFill>
                  <a:latin typeface="Calibri" pitchFamily="34" charset="0"/>
                </a:defRPr>
              </a:lvl4pPr>
              <a:lvl5pPr marL="2057400" indent="-228600" defTabSz="4354513">
                <a:defRPr sz="4300">
                  <a:solidFill>
                    <a:schemeClr val="tx1"/>
                  </a:solidFill>
                  <a:latin typeface="Calibri" pitchFamily="34" charset="0"/>
                </a:defRPr>
              </a:lvl5pPr>
              <a:lvl6pPr marL="2514600" indent="-228600" defTabSz="4354513" eaLnBrk="0" fontAlgn="base" hangingPunct="0">
                <a:spcBef>
                  <a:spcPct val="0"/>
                </a:spcBef>
                <a:spcAft>
                  <a:spcPct val="0"/>
                </a:spcAft>
                <a:defRPr sz="4300">
                  <a:solidFill>
                    <a:schemeClr val="tx1"/>
                  </a:solidFill>
                  <a:latin typeface="Calibri" pitchFamily="34" charset="0"/>
                </a:defRPr>
              </a:lvl6pPr>
              <a:lvl7pPr marL="2971800" indent="-228600" defTabSz="4354513" eaLnBrk="0" fontAlgn="base" hangingPunct="0">
                <a:spcBef>
                  <a:spcPct val="0"/>
                </a:spcBef>
                <a:spcAft>
                  <a:spcPct val="0"/>
                </a:spcAft>
                <a:defRPr sz="4300">
                  <a:solidFill>
                    <a:schemeClr val="tx1"/>
                  </a:solidFill>
                  <a:latin typeface="Calibri" pitchFamily="34" charset="0"/>
                </a:defRPr>
              </a:lvl7pPr>
              <a:lvl8pPr marL="3429000" indent="-228600" defTabSz="4354513" eaLnBrk="0" fontAlgn="base" hangingPunct="0">
                <a:spcBef>
                  <a:spcPct val="0"/>
                </a:spcBef>
                <a:spcAft>
                  <a:spcPct val="0"/>
                </a:spcAft>
                <a:defRPr sz="4300">
                  <a:solidFill>
                    <a:schemeClr val="tx1"/>
                  </a:solidFill>
                  <a:latin typeface="Calibri" pitchFamily="34" charset="0"/>
                </a:defRPr>
              </a:lvl8pPr>
              <a:lvl9pPr marL="3886200" indent="-228600" defTabSz="435451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dirty="0">
                <a:latin typeface="Times New Roman" pitchFamily="18" charset="0"/>
                <a:cs typeface="Times New Roman" pitchFamily="18" charset="0"/>
              </a:endParaRPr>
            </a:p>
          </p:txBody>
        </p:sp>
      </p:grpSp>
      <p:grpSp>
        <p:nvGrpSpPr>
          <p:cNvPr id="17412" name="Group 25"/>
          <p:cNvGrpSpPr>
            <a:grpSpLocks/>
          </p:cNvGrpSpPr>
          <p:nvPr/>
        </p:nvGrpSpPr>
        <p:grpSpPr bwMode="auto">
          <a:xfrm>
            <a:off x="238095" y="231776"/>
            <a:ext cx="3576172" cy="1401764"/>
            <a:chOff x="534987" y="1647866"/>
            <a:chExt cx="3505200" cy="1176337"/>
          </a:xfrm>
        </p:grpSpPr>
        <p:sp>
          <p:nvSpPr>
            <p:cNvPr id="27" name="Isosceles Triangle 44"/>
            <p:cNvSpPr/>
            <p:nvPr/>
          </p:nvSpPr>
          <p:spPr bwMode="auto">
            <a:xfrm rot="5400000" flipV="1">
              <a:off x="534544" y="2602838"/>
              <a:ext cx="226475" cy="216256"/>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sp>
          <p:nvSpPr>
            <p:cNvPr id="28" name="Pentagon 27"/>
            <p:cNvSpPr/>
            <p:nvPr/>
          </p:nvSpPr>
          <p:spPr bwMode="auto">
            <a:xfrm>
              <a:off x="534987" y="1647866"/>
              <a:ext cx="3505200" cy="955191"/>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17458" name="TextBox 13"/>
            <p:cNvSpPr txBox="1">
              <a:spLocks noChangeArrowheads="1"/>
            </p:cNvSpPr>
            <p:nvPr/>
          </p:nvSpPr>
          <p:spPr bwMode="auto">
            <a:xfrm>
              <a:off x="1417896" y="1653195"/>
              <a:ext cx="2509505" cy="8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47</a:t>
              </a:r>
            </a:p>
          </p:txBody>
        </p:sp>
      </p:grpSp>
      <p:grpSp>
        <p:nvGrpSpPr>
          <p:cNvPr id="17423" name="Group 25"/>
          <p:cNvGrpSpPr>
            <a:grpSpLocks/>
          </p:cNvGrpSpPr>
          <p:nvPr/>
        </p:nvGrpSpPr>
        <p:grpSpPr bwMode="auto">
          <a:xfrm>
            <a:off x="8164" y="2848841"/>
            <a:ext cx="23626862" cy="1218278"/>
            <a:chOff x="276" y="2097"/>
            <a:chExt cx="14885" cy="810"/>
          </a:xfrm>
        </p:grpSpPr>
        <mc:AlternateContent xmlns:mc="http://schemas.openxmlformats.org/markup-compatibility/2006" xmlns:a14="http://schemas.microsoft.com/office/drawing/2010/main">
          <mc:Choice Requires="a14">
            <p:sp>
              <p:nvSpPr>
                <p:cNvPr id="51" name="Rectangle 50"/>
                <p:cNvSpPr/>
                <p:nvPr/>
              </p:nvSpPr>
              <p:spPr>
                <a:xfrm>
                  <a:off x="4458"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14:m>
                    <m:oMathPara xmlns:m="http://schemas.openxmlformats.org/officeDocument/2006/math">
                      <m:oMathParaPr>
                        <m:jc m:val="centerGroup"/>
                      </m:oMathParaPr>
                      <m:oMath xmlns:m="http://schemas.openxmlformats.org/officeDocument/2006/math">
                        <m:d>
                          <m:dPr>
                            <m:begChr m:val=""/>
                            <m:ctrlPr>
                              <a:rPr lang="en-US" sz="64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64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nl-NL" sz="6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r>
                              <a:rPr lang="nl-NL" sz="64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e>
                        </m:d>
                      </m:oMath>
                    </m:oMathPara>
                  </a14:m>
                  <a:endParaRPr lang="en-US" sz="6400" b="1" dirty="0">
                    <a:latin typeface="Tahoma" pitchFamily="34" charset="0"/>
                    <a:ea typeface="Tahoma" pitchFamily="34" charset="0"/>
                    <a:cs typeface="Tahoma" pitchFamily="34"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4458" y="2114"/>
                  <a:ext cx="3110" cy="777"/>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52" name="Oval 51"/>
            <p:cNvSpPr/>
            <p:nvPr/>
          </p:nvSpPr>
          <p:spPr>
            <a:xfrm>
              <a:off x="4092"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4" name="Rectangle 53"/>
                <p:cNvSpPr/>
                <p:nvPr/>
              </p:nvSpPr>
              <p:spPr>
                <a:xfrm>
                  <a:off x="670"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14:m>
                    <m:oMathPara xmlns:m="http://schemas.openxmlformats.org/officeDocument/2006/math">
                      <m:oMathParaPr>
                        <m:jc m:val="centerGroup"/>
                      </m:oMathParaPr>
                      <m:oMath xmlns:m="http://schemas.openxmlformats.org/officeDocument/2006/math">
                        <m:d>
                          <m:dPr>
                            <m:begChr m:val=""/>
                            <m:endChr m:val=""/>
                            <m:ctrlPr>
                              <a:rPr lang="en-US" sz="6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6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r>
                              <a:rPr lang="nl-NL" sz="6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en-US" sz="6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e>
                        </m:d>
                      </m:oMath>
                    </m:oMathPara>
                  </a14:m>
                  <a:endParaRPr lang="en-US" sz="6400" b="1" dirty="0">
                    <a:latin typeface="Tahoma" pitchFamily="34" charset="0"/>
                    <a:ea typeface="Tahoma" pitchFamily="34" charset="0"/>
                    <a:cs typeface="Tahoma"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670" y="2114"/>
                  <a:ext cx="3110" cy="777"/>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55" name="Oval 54"/>
            <p:cNvSpPr/>
            <p:nvPr/>
          </p:nvSpPr>
          <p:spPr>
            <a:xfrm>
              <a:off x="304"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7" name="Rectangle 56"/>
                <p:cNvSpPr/>
                <p:nvPr/>
              </p:nvSpPr>
              <p:spPr>
                <a:xfrm>
                  <a:off x="8246" y="2114"/>
                  <a:ext cx="3111"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solidFill>
                        <a:schemeClr val="bg1"/>
                      </a:solidFill>
                      <a:ea typeface="Times New Roman" panose="02020603050405020304" pitchFamily="18" charset="0"/>
                      <a:cs typeface="Times New Roman" panose="02020603050405020304" pitchFamily="18" charset="0"/>
                    </a:rPr>
                    <a:t> </a:t>
                  </a:r>
                  <a14:m>
                    <m:oMath xmlns:m="http://schemas.openxmlformats.org/officeDocument/2006/math">
                      <m:d>
                        <m:dPr>
                          <m:ctrlPr>
                            <a:rPr lang="en-US" sz="64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nl-NL" sz="64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nl-NL" sz="6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e>
                      </m:d>
                    </m:oMath>
                  </a14:m>
                  <a:endParaRPr lang="en-US" sz="6400" b="1" dirty="0">
                    <a:latin typeface="Tahoma" pitchFamily="34" charset="0"/>
                    <a:ea typeface="Tahoma" pitchFamily="34" charset="0"/>
                    <a:cs typeface="Tahoma" pitchFamily="34" charset="0"/>
                  </a:endParaRPr>
                </a:p>
              </p:txBody>
            </p:sp>
          </mc:Choice>
          <mc:Fallback xmlns="">
            <p:sp>
              <p:nvSpPr>
                <p:cNvPr id="57" name="Rectangle 56"/>
                <p:cNvSpPr>
                  <a:spLocks noRot="1" noChangeAspect="1" noMove="1" noResize="1" noEditPoints="1" noAdjustHandles="1" noChangeArrowheads="1" noChangeShapeType="1" noTextEdit="1"/>
                </p:cNvSpPr>
                <p:nvPr/>
              </p:nvSpPr>
              <p:spPr>
                <a:xfrm>
                  <a:off x="8246" y="2114"/>
                  <a:ext cx="3111" cy="777"/>
                </a:xfrm>
                <a:prstGeom prst="rect">
                  <a:avLst/>
                </a:prstGeom>
                <a:blipFill>
                  <a:blip r:embed="rId7"/>
                  <a:stretch>
                    <a:fillRect/>
                  </a:stretch>
                </a:blipFill>
                <a:ln w="19050">
                  <a:solidFill>
                    <a:schemeClr val="bg1"/>
                  </a:solidFill>
                </a:ln>
              </p:spPr>
              <p:txBody>
                <a:bodyPr/>
                <a:lstStyle/>
                <a:p>
                  <a:r>
                    <a:rPr lang="en-US">
                      <a:noFill/>
                    </a:rPr>
                    <a:t> </a:t>
                  </a:r>
                </a:p>
              </p:txBody>
            </p:sp>
          </mc:Fallback>
        </mc:AlternateContent>
        <p:sp>
          <p:nvSpPr>
            <p:cNvPr id="58" name="Oval 57"/>
            <p:cNvSpPr/>
            <p:nvPr/>
          </p:nvSpPr>
          <p:spPr>
            <a:xfrm>
              <a:off x="7881" y="2188"/>
              <a:ext cx="685"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60" name="Rectangle 59"/>
                <p:cNvSpPr/>
                <p:nvPr/>
              </p:nvSpPr>
              <p:spPr>
                <a:xfrm>
                  <a:off x="12035"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14:m>
                    <m:oMathPara xmlns:m="http://schemas.openxmlformats.org/officeDocument/2006/math">
                      <m:oMathParaPr>
                        <m:jc m:val="centerGroup"/>
                      </m:oMathParaPr>
                      <m:oMath xmlns:m="http://schemas.openxmlformats.org/officeDocument/2006/math">
                        <m:d>
                          <m:dPr>
                            <m:begChr m:val="["/>
                            <m:endChr m:val="]"/>
                            <m:ctrlPr>
                              <a:rPr lang="en-US" sz="6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nl-NL" sz="6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−1;1</m:t>
                            </m:r>
                          </m:e>
                        </m:d>
                      </m:oMath>
                    </m:oMathPara>
                  </a14:m>
                  <a:endParaRPr lang="en-US" sz="6400" b="1" dirty="0">
                    <a:latin typeface="Tahoma" pitchFamily="34" charset="0"/>
                    <a:ea typeface="Tahoma" pitchFamily="34" charset="0"/>
                    <a:cs typeface="Tahoma" pitchFamily="34"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12035" y="2114"/>
                  <a:ext cx="3110" cy="777"/>
                </a:xfrm>
                <a:prstGeom prst="rect">
                  <a:avLst/>
                </a:prstGeom>
                <a:blipFill>
                  <a:blip r:embed="rId8"/>
                  <a:stretch>
                    <a:fillRect/>
                  </a:stretch>
                </a:blipFill>
                <a:ln w="19050">
                  <a:solidFill>
                    <a:schemeClr val="bg1"/>
                  </a:solidFill>
                </a:ln>
              </p:spPr>
              <p:txBody>
                <a:bodyPr/>
                <a:lstStyle/>
                <a:p>
                  <a:r>
                    <a:rPr lang="en-US">
                      <a:noFill/>
                    </a:rPr>
                    <a:t> </a:t>
                  </a:r>
                </a:p>
              </p:txBody>
            </p:sp>
          </mc:Fallback>
        </mc:AlternateContent>
        <p:sp>
          <p:nvSpPr>
            <p:cNvPr id="61" name="Oval 60"/>
            <p:cNvSpPr/>
            <p:nvPr/>
          </p:nvSpPr>
          <p:spPr>
            <a:xfrm>
              <a:off x="11668" y="2188"/>
              <a:ext cx="687"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D</a:t>
              </a:r>
              <a:endParaRPr lang="en-US" sz="6400" dirty="0"/>
            </a:p>
          </p:txBody>
        </p:sp>
      </p:grpSp>
      <p:sp>
        <p:nvSpPr>
          <p:cNvPr id="67" name="Oval 66"/>
          <p:cNvSpPr/>
          <p:nvPr/>
        </p:nvSpPr>
        <p:spPr>
          <a:xfrm>
            <a:off x="1587" y="2938434"/>
            <a:ext cx="108853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fontAlgn="base">
              <a:spcBef>
                <a:spcPct val="0"/>
              </a:spcBef>
              <a:spcAft>
                <a:spcPct val="0"/>
              </a:spcAft>
              <a:defRPr sz="4300">
                <a:solidFill>
                  <a:schemeClr val="tx1"/>
                </a:solidFill>
                <a:latin typeface="Calibri" pitchFamily="34" charset="0"/>
              </a:defRPr>
            </a:lvl6pPr>
            <a:lvl7pPr marL="2971800" indent="-228600" defTabSz="2176463" fontAlgn="base">
              <a:spcBef>
                <a:spcPct val="0"/>
              </a:spcBef>
              <a:spcAft>
                <a:spcPct val="0"/>
              </a:spcAft>
              <a:defRPr sz="4300">
                <a:solidFill>
                  <a:schemeClr val="tx1"/>
                </a:solidFill>
                <a:latin typeface="Calibri" pitchFamily="34" charset="0"/>
              </a:defRPr>
            </a:lvl7pPr>
            <a:lvl8pPr marL="3429000" indent="-228600" defTabSz="2176463" fontAlgn="base">
              <a:spcBef>
                <a:spcPct val="0"/>
              </a:spcBef>
              <a:spcAft>
                <a:spcPct val="0"/>
              </a:spcAft>
              <a:defRPr sz="4300">
                <a:solidFill>
                  <a:schemeClr val="tx1"/>
                </a:solidFill>
                <a:latin typeface="Calibri" pitchFamily="34" charset="0"/>
              </a:defRPr>
            </a:lvl8pPr>
            <a:lvl9pPr marL="3886200" indent="-228600" defTabSz="2176463" fontAlgn="base">
              <a:spcBef>
                <a:spcPct val="0"/>
              </a:spcBef>
              <a:spcAft>
                <a:spcPct val="0"/>
              </a:spcAft>
              <a:defRPr sz="4300">
                <a:solidFill>
                  <a:schemeClr val="tx1"/>
                </a:solidFill>
                <a:latin typeface="Calibri" pitchFamily="34" charset="0"/>
              </a:defRPr>
            </a:lvl9pPr>
          </a:lstStyle>
          <a:p>
            <a:pPr algn="ctr" eaLnBrk="1" hangingPunct="1">
              <a:defRPr/>
            </a:pPr>
            <a:r>
              <a:rPr lang="en-US" sz="6400" dirty="0">
                <a:solidFill>
                  <a:srgbClr val="FFFFFF"/>
                </a:solidFill>
                <a:latin typeface="Tahoma" panose="020B0604030504040204" pitchFamily="34" charset="0"/>
                <a:cs typeface="Tahoma" panose="020B0604030504040204" pitchFamily="34" charset="0"/>
              </a:rPr>
              <a:t>A</a:t>
            </a:r>
          </a:p>
        </p:txBody>
      </p:sp>
      <mc:AlternateContent xmlns:mc="http://schemas.openxmlformats.org/markup-compatibility/2006" xmlns:a14="http://schemas.microsoft.com/office/drawing/2010/main">
        <mc:Choice Requires="a14">
          <p:sp>
            <p:nvSpPr>
              <p:cNvPr id="2" name="TextBox 1"/>
              <p:cNvSpPr txBox="1"/>
              <p:nvPr/>
            </p:nvSpPr>
            <p:spPr>
              <a:xfrm>
                <a:off x="2026182" y="317137"/>
                <a:ext cx="21918798" cy="2164227"/>
              </a:xfrm>
              <a:prstGeom prst="rect">
                <a:avLst/>
              </a:prstGeom>
              <a:noFill/>
            </p:spPr>
            <p:txBody>
              <a:bodyPr wrap="square" lIns="91422" tIns="45710" rIns="91422" bIns="45710" rtlCol="0">
                <a:spAutoFit/>
              </a:bodyPr>
              <a:lstStyle/>
              <a:p>
                <a:pPr indent="1270" algn="just">
                  <a:lnSpc>
                    <a:spcPct val="115000"/>
                  </a:lnSpc>
                  <a:spcBef>
                    <a:spcPts val="1200"/>
                  </a:spcBef>
                </a:pPr>
                <a:r>
                  <a:rPr lang="nl-NL" sz="5600" dirty="0">
                    <a:solidFill>
                      <a:prstClr val="black"/>
                    </a:solidFill>
                    <a:latin typeface="Times New Roman" panose="02020603050405020304" pitchFamily="18" charset="0"/>
                    <a:ea typeface="Times New Roman" panose="02020603050405020304" pitchFamily="18" charset="0"/>
                  </a:rPr>
                  <a:t>             Tìm tập hợp tất cả các giá trị của tham số </a:t>
                </a:r>
                <a14:m>
                  <m:oMath xmlns:m="http://schemas.openxmlformats.org/officeDocument/2006/math">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oMath>
                </a14:m>
                <a:r>
                  <a:rPr lang="nl-NL" sz="5600" dirty="0">
                    <a:solidFill>
                      <a:prstClr val="black"/>
                    </a:solidFill>
                    <a:latin typeface="Times New Roman" panose="02020603050405020304" pitchFamily="18" charset="0"/>
                    <a:ea typeface="Times New Roman" panose="02020603050405020304" pitchFamily="18" charset="0"/>
                  </a:rPr>
                  <a:t> để hàm số </a:t>
                </a:r>
              </a:p>
              <a:p>
                <a:pPr indent="1270" algn="just">
                  <a:lnSpc>
                    <a:spcPct val="115000"/>
                  </a:lnSpc>
                  <a:spcBef>
                    <a:spcPts val="1200"/>
                  </a:spcBef>
                </a:pPr>
                <a14:m>
                  <m:oMath xmlns:m="http://schemas.openxmlformats.org/officeDocument/2006/math">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𝑙𝑛</m:t>
                        </m:r>
                      </m:fName>
                      <m:e>
                        <m:d>
                          <m:d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e>
                    </m:func>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𝑚𝑥</m:t>
                    </m:r>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+2018</m:t>
                    </m:r>
                  </m:oMath>
                </a14:m>
                <a:r>
                  <a:rPr lang="nl-NL" sz="5600" dirty="0">
                    <a:solidFill>
                      <a:prstClr val="black"/>
                    </a:solidFill>
                    <a:latin typeface="Times New Roman" panose="02020603050405020304" pitchFamily="18" charset="0"/>
                    <a:ea typeface="Times New Roman" panose="02020603050405020304" pitchFamily="18" charset="0"/>
                  </a:rPr>
                  <a:t> đồng biến trên khoảng </a:t>
                </a:r>
                <a14:m>
                  <m:oMath xmlns:m="http://schemas.openxmlformats.org/officeDocument/2006/math">
                    <m:d>
                      <m:d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nl-NL" sz="5600" i="1">
                            <a:solidFill>
                              <a:prstClr val="black"/>
                            </a:solidFill>
                            <a:latin typeface="Cambria Math" panose="02040503050406030204" pitchFamily="18" charset="0"/>
                            <a:ea typeface="Times New Roman" panose="02020603050405020304" pitchFamily="18" charset="0"/>
                          </a:rPr>
                          <m:t>−∞</m:t>
                        </m:r>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nl-NL" sz="5600" i="1">
                            <a:solidFill>
                              <a:prstClr val="black"/>
                            </a:solidFill>
                            <a:latin typeface="Cambria Math" panose="02040503050406030204" pitchFamily="18" charset="0"/>
                            <a:ea typeface="Times New Roman" panose="02020603050405020304" pitchFamily="18" charset="0"/>
                          </a:rPr>
                          <m:t>∞</m:t>
                        </m:r>
                      </m:e>
                    </m:d>
                  </m:oMath>
                </a14:m>
                <a:r>
                  <a:rPr lang="nl-NL" sz="5600" dirty="0">
                    <a:solidFill>
                      <a:prstClr val="black"/>
                    </a:solidFill>
                    <a:latin typeface="Times New Roman" panose="02020603050405020304" pitchFamily="18" charset="0"/>
                    <a:ea typeface="Times New Roman" panose="02020603050405020304" pitchFamily="18" charset="0"/>
                  </a:rPr>
                  <a:t>.</a:t>
                </a:r>
                <a:endParaRPr lang="en-US" sz="5600" dirty="0">
                  <a:solidFill>
                    <a:prstClr val="black"/>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026182" y="317137"/>
                <a:ext cx="21918798" cy="2164227"/>
              </a:xfrm>
              <a:prstGeom prst="rect">
                <a:avLst/>
              </a:prstGeom>
              <a:blipFill>
                <a:blip r:embed="rId9"/>
                <a:stretch>
                  <a:fillRect t="-5634" b="-160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3791533" y="5107211"/>
                <a:ext cx="19818096" cy="2628007"/>
              </a:xfrm>
              <a:prstGeom prst="rect">
                <a:avLst/>
              </a:prstGeom>
              <a:noFill/>
            </p:spPr>
            <p:txBody>
              <a:bodyPr wrap="square" lIns="91422" tIns="45710" rIns="91422" bIns="45710" rtlCol="0">
                <a:spAutoFit/>
              </a:bodyPr>
              <a:lstStyle/>
              <a:p>
                <a:pPr marL="914400">
                  <a:lnSpc>
                    <a:spcPct val="115000"/>
                  </a:lnSpc>
                </a:pPr>
                <a14:m>
                  <m:oMathPara xmlns:m="http://schemas.openxmlformats.org/officeDocument/2006/math">
                    <m:oMathParaPr>
                      <m:jc m:val="centerGroup"/>
                    </m:oMathParaPr>
                    <m:oMath xmlns:m="http://schemas.openxmlformats.org/officeDocument/2006/math">
                      <m:r>
                        <m:rPr>
                          <m:nor/>
                        </m:rPr>
                        <a:rPr lang="nl-NL" sz="5600" dirty="0">
                          <a:solidFill>
                            <a:prstClr val="black"/>
                          </a:solidFill>
                          <a:latin typeface="Times New Roman" panose="02020603050405020304" pitchFamily="18" charset="0"/>
                          <a:ea typeface="Times New Roman" panose="02020603050405020304" pitchFamily="18" charset="0"/>
                        </a:rPr>
                        <m:t>H</m:t>
                      </m:r>
                      <m:r>
                        <m:rPr>
                          <m:nor/>
                        </m:rPr>
                        <a:rPr lang="nl-NL" sz="5600" dirty="0">
                          <a:solidFill>
                            <a:prstClr val="black"/>
                          </a:solidFill>
                          <a:latin typeface="Times New Roman" panose="02020603050405020304" pitchFamily="18" charset="0"/>
                          <a:ea typeface="Times New Roman" panose="02020603050405020304" pitchFamily="18" charset="0"/>
                        </a:rPr>
                        <m:t>à</m:t>
                      </m:r>
                      <m:r>
                        <m:rPr>
                          <m:nor/>
                        </m:rPr>
                        <a:rPr lang="nl-NL" sz="5600" dirty="0">
                          <a:solidFill>
                            <a:prstClr val="black"/>
                          </a:solidFill>
                          <a:latin typeface="Times New Roman" panose="02020603050405020304" pitchFamily="18" charset="0"/>
                          <a:ea typeface="Times New Roman" panose="02020603050405020304" pitchFamily="18" charset="0"/>
                        </a:rPr>
                        <m:t>m</m:t>
                      </m:r>
                      <m:r>
                        <m:rPr>
                          <m:nor/>
                        </m:rPr>
                        <a:rPr lang="nl-NL" sz="5600" dirty="0">
                          <a:solidFill>
                            <a:prstClr val="black"/>
                          </a:solidFill>
                          <a:latin typeface="Times New Roman" panose="02020603050405020304" pitchFamily="18" charset="0"/>
                          <a:ea typeface="Times New Roman" panose="02020603050405020304" pitchFamily="18" charset="0"/>
                        </a:rPr>
                        <m:t> </m:t>
                      </m:r>
                      <m:r>
                        <m:rPr>
                          <m:nor/>
                        </m:rPr>
                        <a:rPr lang="nl-NL" sz="5600" dirty="0">
                          <a:solidFill>
                            <a:prstClr val="black"/>
                          </a:solidFill>
                          <a:latin typeface="Times New Roman" panose="02020603050405020304" pitchFamily="18" charset="0"/>
                          <a:ea typeface="Times New Roman" panose="02020603050405020304" pitchFamily="18" charset="0"/>
                        </a:rPr>
                        <m:t>s</m:t>
                      </m:r>
                      <m:r>
                        <m:rPr>
                          <m:nor/>
                        </m:rPr>
                        <a:rPr lang="nl-NL" sz="5600" dirty="0">
                          <a:solidFill>
                            <a:prstClr val="black"/>
                          </a:solidFill>
                          <a:latin typeface="Times New Roman" panose="02020603050405020304" pitchFamily="18" charset="0"/>
                          <a:ea typeface="Times New Roman" panose="02020603050405020304" pitchFamily="18" charset="0"/>
                        </a:rPr>
                        <m:t>ố </m:t>
                      </m:r>
                      <m:r>
                        <a:rPr lang="en-US" sz="5600" i="1">
                          <a:solidFill>
                            <a:prstClr val="black"/>
                          </a:solidFill>
                          <a:latin typeface="Cambria Math" panose="02040503050406030204" pitchFamily="18" charset="0"/>
                          <a:ea typeface="Times New Roman" panose="02020603050405020304" pitchFamily="18" charset="0"/>
                        </a:rPr>
                        <m:t>𝑦</m:t>
                      </m:r>
                      <m:r>
                        <a:rPr lang="fr-FR" sz="5600" i="1">
                          <a:solidFill>
                            <a:prstClr val="black"/>
                          </a:solidFill>
                          <a:latin typeface="Cambria Math" panose="02040503050406030204" pitchFamily="18" charset="0"/>
                          <a:ea typeface="Times New Roman" panose="020206030504050203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rPr>
                            <m:t>𝑙𝑛</m:t>
                          </m:r>
                        </m:fName>
                        <m:e>
                          <m:d>
                            <m:dPr>
                              <m:ctrlPr>
                                <a:rPr lang="en-US" sz="5600" i="1">
                                  <a:solidFill>
                                    <a:prstClr val="black"/>
                                  </a:solidFill>
                                  <a:latin typeface="Cambria Math" panose="02040503050406030204" pitchFamily="18" charset="0"/>
                                  <a:ea typeface="Times New Roman" panose="02020603050405020304" pitchFamily="18" charset="0"/>
                                </a:rPr>
                              </m:ctrlPr>
                            </m:dPr>
                            <m:e>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fr-FR" sz="5600" i="1">
                                      <a:solidFill>
                                        <a:prstClr val="black"/>
                                      </a:solidFill>
                                      <a:latin typeface="Cambria Math" panose="02040503050406030204" pitchFamily="18" charset="0"/>
                                      <a:ea typeface="Times New Roman" panose="02020603050405020304" pitchFamily="18" charset="0"/>
                                    </a:rPr>
                                    <m:t>2</m:t>
                                  </m:r>
                                </m:sup>
                              </m:sSup>
                              <m:r>
                                <a:rPr lang="fr-FR" sz="5600" i="1">
                                  <a:solidFill>
                                    <a:prstClr val="black"/>
                                  </a:solidFill>
                                  <a:latin typeface="Cambria Math" panose="02040503050406030204" pitchFamily="18" charset="0"/>
                                  <a:ea typeface="Times New Roman" panose="02020603050405020304" pitchFamily="18" charset="0"/>
                                </a:rPr>
                                <m:t>+1</m:t>
                              </m:r>
                            </m:e>
                          </m:d>
                        </m:e>
                      </m:func>
                      <m:r>
                        <a:rPr lang="fr-FR"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𝑚𝑥</m:t>
                      </m:r>
                      <m:r>
                        <a:rPr lang="fr-FR" sz="5600" i="1">
                          <a:solidFill>
                            <a:prstClr val="black"/>
                          </a:solidFill>
                          <a:latin typeface="Cambria Math" panose="02040503050406030204" pitchFamily="18" charset="0"/>
                          <a:ea typeface="Times New Roman" panose="02020603050405020304" pitchFamily="18" charset="0"/>
                        </a:rPr>
                        <m:t>+2018</m:t>
                      </m:r>
                      <m:r>
                        <m:rPr>
                          <m:nor/>
                        </m:rPr>
                        <a:rPr lang="nl-NL" sz="5600" dirty="0">
                          <a:solidFill>
                            <a:prstClr val="black"/>
                          </a:solidFill>
                          <a:latin typeface="Times New Roman" panose="02020603050405020304" pitchFamily="18" charset="0"/>
                          <a:ea typeface="Times New Roman" panose="02020603050405020304" pitchFamily="18" charset="0"/>
                        </a:rPr>
                        <m:t> </m:t>
                      </m:r>
                      <m:r>
                        <m:rPr>
                          <m:nor/>
                        </m:rPr>
                        <a:rPr lang="nl-NL" sz="5600" dirty="0">
                          <a:solidFill>
                            <a:prstClr val="black"/>
                          </a:solidFill>
                          <a:latin typeface="Times New Roman" panose="02020603050405020304" pitchFamily="18" charset="0"/>
                          <a:ea typeface="Times New Roman" panose="02020603050405020304" pitchFamily="18" charset="0"/>
                        </a:rPr>
                        <m:t>li</m:t>
                      </m:r>
                      <m:r>
                        <m:rPr>
                          <m:nor/>
                        </m:rPr>
                        <a:rPr lang="nl-NL" sz="5600" dirty="0">
                          <a:solidFill>
                            <a:prstClr val="black"/>
                          </a:solidFill>
                          <a:latin typeface="Times New Roman" panose="02020603050405020304" pitchFamily="18" charset="0"/>
                          <a:ea typeface="Times New Roman" panose="02020603050405020304" pitchFamily="18" charset="0"/>
                        </a:rPr>
                        <m:t>ê</m:t>
                      </m:r>
                      <m:r>
                        <m:rPr>
                          <m:nor/>
                        </m:rPr>
                        <a:rPr lang="nl-NL" sz="5600" dirty="0">
                          <a:solidFill>
                            <a:prstClr val="black"/>
                          </a:solidFill>
                          <a:latin typeface="Times New Roman" panose="02020603050405020304" pitchFamily="18" charset="0"/>
                          <a:ea typeface="Times New Roman" panose="02020603050405020304" pitchFamily="18" charset="0"/>
                        </a:rPr>
                        <m:t>n</m:t>
                      </m:r>
                      <m:r>
                        <m:rPr>
                          <m:nor/>
                        </m:rPr>
                        <a:rPr lang="nl-NL" sz="5600" dirty="0">
                          <a:solidFill>
                            <a:prstClr val="black"/>
                          </a:solidFill>
                          <a:latin typeface="Times New Roman" panose="02020603050405020304" pitchFamily="18" charset="0"/>
                          <a:ea typeface="Times New Roman" panose="02020603050405020304" pitchFamily="18" charset="0"/>
                        </a:rPr>
                        <m:t> </m:t>
                      </m:r>
                      <m:r>
                        <m:rPr>
                          <m:nor/>
                        </m:rPr>
                        <a:rPr lang="nl-NL" sz="5600" dirty="0">
                          <a:solidFill>
                            <a:prstClr val="black"/>
                          </a:solidFill>
                          <a:latin typeface="Times New Roman" panose="02020603050405020304" pitchFamily="18" charset="0"/>
                          <a:ea typeface="Times New Roman" panose="02020603050405020304" pitchFamily="18" charset="0"/>
                        </a:rPr>
                        <m:t>t</m:t>
                      </m:r>
                      <m:r>
                        <m:rPr>
                          <m:nor/>
                        </m:rPr>
                        <a:rPr lang="nl-NL" sz="5600" dirty="0">
                          <a:solidFill>
                            <a:prstClr val="black"/>
                          </a:solidFill>
                          <a:latin typeface="Times New Roman" panose="02020603050405020304" pitchFamily="18" charset="0"/>
                          <a:ea typeface="Times New Roman" panose="02020603050405020304" pitchFamily="18" charset="0"/>
                        </a:rPr>
                        <m:t>ụ</m:t>
                      </m:r>
                      <m:r>
                        <m:rPr>
                          <m:nor/>
                        </m:rPr>
                        <a:rPr lang="nl-NL" sz="5600" dirty="0">
                          <a:solidFill>
                            <a:prstClr val="black"/>
                          </a:solidFill>
                          <a:latin typeface="Times New Roman" panose="02020603050405020304" pitchFamily="18" charset="0"/>
                          <a:ea typeface="Times New Roman" panose="02020603050405020304" pitchFamily="18" charset="0"/>
                        </a:rPr>
                        <m:t>c</m:t>
                      </m:r>
                      <m:r>
                        <m:rPr>
                          <m:nor/>
                        </m:rPr>
                        <a:rPr lang="nl-NL" sz="5600" dirty="0">
                          <a:solidFill>
                            <a:prstClr val="black"/>
                          </a:solidFill>
                          <a:latin typeface="Times New Roman" panose="02020603050405020304" pitchFamily="18" charset="0"/>
                          <a:ea typeface="Times New Roman" panose="02020603050405020304" pitchFamily="18" charset="0"/>
                        </a:rPr>
                        <m:t> </m:t>
                      </m:r>
                      <m:r>
                        <m:rPr>
                          <m:nor/>
                        </m:rPr>
                        <a:rPr lang="nl-NL" sz="5600" dirty="0">
                          <a:solidFill>
                            <a:prstClr val="black"/>
                          </a:solidFill>
                          <a:latin typeface="Times New Roman" panose="02020603050405020304" pitchFamily="18" charset="0"/>
                          <a:ea typeface="Times New Roman" panose="02020603050405020304" pitchFamily="18" charset="0"/>
                        </a:rPr>
                        <m:t>tr</m:t>
                      </m:r>
                      <m:r>
                        <m:rPr>
                          <m:nor/>
                        </m:rPr>
                        <a:rPr lang="nl-NL" sz="5600" dirty="0">
                          <a:solidFill>
                            <a:prstClr val="black"/>
                          </a:solidFill>
                          <a:latin typeface="Times New Roman" panose="02020603050405020304" pitchFamily="18" charset="0"/>
                          <a:ea typeface="Times New Roman" panose="02020603050405020304" pitchFamily="18" charset="0"/>
                        </a:rPr>
                        <m:t>ê</m:t>
                      </m:r>
                      <m:r>
                        <m:rPr>
                          <m:nor/>
                        </m:rPr>
                        <a:rPr lang="nl-NL" sz="5600" dirty="0">
                          <a:solidFill>
                            <a:prstClr val="black"/>
                          </a:solidFill>
                          <a:latin typeface="Times New Roman" panose="02020603050405020304" pitchFamily="18" charset="0"/>
                          <a:ea typeface="Times New Roman" panose="02020603050405020304" pitchFamily="18" charset="0"/>
                        </a:rPr>
                        <m:t>n</m:t>
                      </m:r>
                      <m:r>
                        <m:rPr>
                          <m:nor/>
                        </m:rPr>
                        <a:rPr lang="nl-NL" sz="5600" dirty="0">
                          <a:solidFill>
                            <a:prstClr val="black"/>
                          </a:solidFill>
                          <a:latin typeface="Times New Roman" panose="02020603050405020304" pitchFamily="18" charset="0"/>
                          <a:ea typeface="Times New Roman" panose="02020603050405020304" pitchFamily="18" charset="0"/>
                        </a:rPr>
                        <m:t> </m:t>
                      </m:r>
                      <m:d>
                        <m:dPr>
                          <m:ctrlPr>
                            <a:rPr lang="en-US" sz="5600" i="1">
                              <a:solidFill>
                                <a:prstClr val="black"/>
                              </a:solidFill>
                              <a:latin typeface="Cambria Math" panose="02040503050406030204" pitchFamily="18" charset="0"/>
                              <a:ea typeface="Times New Roman" panose="02020603050405020304" pitchFamily="18" charset="0"/>
                            </a:rPr>
                          </m:ctrlPr>
                        </m:dPr>
                        <m:e>
                          <m:r>
                            <a:rPr lang="nl-NL" sz="5600" i="1">
                              <a:solidFill>
                                <a:prstClr val="black"/>
                              </a:solidFill>
                              <a:latin typeface="Cambria Math" panose="02040503050406030204" pitchFamily="18" charset="0"/>
                              <a:ea typeface="Times New Roman" panose="02020603050405020304" pitchFamily="18" charset="0"/>
                            </a:rPr>
                            <m:t>−∞;+∞</m:t>
                          </m:r>
                        </m:e>
                      </m:d>
                      <m:r>
                        <m:rPr>
                          <m:nor/>
                        </m:rPr>
                        <a:rPr lang="nl-NL" sz="5600" dirty="0">
                          <a:solidFill>
                            <a:prstClr val="black"/>
                          </a:solidFill>
                          <a:latin typeface="Times New Roman" panose="02020603050405020304" pitchFamily="18" charset="0"/>
                          <a:ea typeface="Times New Roman" panose="02020603050405020304" pitchFamily="18" charset="0"/>
                        </a:rPr>
                        <m:t> </m:t>
                      </m:r>
                    </m:oMath>
                  </m:oMathPara>
                </a14:m>
                <a:endParaRPr lang="en-US" sz="5600" dirty="0">
                  <a:solidFill>
                    <a:prstClr val="black"/>
                  </a:solidFill>
                  <a:latin typeface="Times New Roman" panose="02020603050405020304" pitchFamily="18" charset="0"/>
                  <a:ea typeface="Times New Roman" panose="02020603050405020304" pitchFamily="18" charset="0"/>
                </a:endParaRPr>
              </a:p>
              <a:p>
                <a:pPr marL="914400">
                  <a:lnSpc>
                    <a:spcPct val="115000"/>
                  </a:lnSpc>
                </a:pPr>
                <a14:m>
                  <m:oMath xmlns:m="http://schemas.openxmlformats.org/officeDocument/2006/math">
                    <m:r>
                      <m:rPr>
                        <m:nor/>
                      </m:rPr>
                      <a:rPr lang="nl-NL" sz="5600" dirty="0">
                        <a:solidFill>
                          <a:prstClr val="black"/>
                        </a:solidFill>
                        <a:latin typeface="Times New Roman" panose="02020603050405020304" pitchFamily="18" charset="0"/>
                        <a:ea typeface="Times New Roman" panose="02020603050405020304" pitchFamily="18" charset="0"/>
                      </a:rPr>
                      <m:t>v</m:t>
                    </m:r>
                    <m:r>
                      <m:rPr>
                        <m:nor/>
                      </m:rPr>
                      <a:rPr lang="nl-NL" sz="5600" dirty="0">
                        <a:solidFill>
                          <a:prstClr val="black"/>
                        </a:solidFill>
                        <a:latin typeface="Times New Roman" panose="02020603050405020304" pitchFamily="18" charset="0"/>
                        <a:ea typeface="Times New Roman" panose="02020603050405020304" pitchFamily="18" charset="0"/>
                      </a:rPr>
                      <m:t>à </m:t>
                    </m:r>
                    <m:r>
                      <m:rPr>
                        <m:nor/>
                      </m:rPr>
                      <a:rPr lang="nl-NL" sz="5600" dirty="0">
                        <a:solidFill>
                          <a:prstClr val="black"/>
                        </a:solidFill>
                        <a:latin typeface="Times New Roman" panose="02020603050405020304" pitchFamily="18" charset="0"/>
                        <a:ea typeface="Times New Roman" panose="02020603050405020304" pitchFamily="18" charset="0"/>
                      </a:rPr>
                      <m:t>c</m:t>
                    </m:r>
                    <m:r>
                      <m:rPr>
                        <m:nor/>
                      </m:rPr>
                      <a:rPr lang="nl-NL" sz="5600" dirty="0">
                        <a:solidFill>
                          <a:prstClr val="black"/>
                        </a:solidFill>
                        <a:latin typeface="Times New Roman" panose="02020603050405020304" pitchFamily="18" charset="0"/>
                        <a:ea typeface="Times New Roman" panose="02020603050405020304" pitchFamily="18" charset="0"/>
                      </a:rPr>
                      <m:t>ó</m:t>
                    </m:r>
                    <m:r>
                      <a:rPr lang="en-US" sz="5600" i="1" dirty="0">
                        <a:solidFill>
                          <a:prstClr val="black"/>
                        </a:solidFill>
                        <a:latin typeface="Cambria Math" panose="02040503050406030204" pitchFamily="18" charset="0"/>
                        <a:ea typeface="Times New Roman" panose="02020603050405020304" pitchFamily="18" charset="0"/>
                      </a:rPr>
                      <m:t> </m:t>
                    </m:r>
                    <m:r>
                      <a:rPr lang="nl-NL" sz="5600" i="1">
                        <a:solidFill>
                          <a:prstClr val="black"/>
                        </a:solidFill>
                        <a:latin typeface="Cambria Math" panose="02040503050406030204" pitchFamily="18" charset="0"/>
                        <a:ea typeface="Times New Roman" panose="02020603050405020304" pitchFamily="18" charset="0"/>
                      </a:rPr>
                      <m:t>𝑦</m:t>
                    </m:r>
                    <m:r>
                      <a:rPr lang="nl-NL"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nl-NL" sz="5600" i="1">
                            <a:solidFill>
                              <a:prstClr val="black"/>
                            </a:solidFill>
                            <a:latin typeface="Cambria Math" panose="02040503050406030204" pitchFamily="18" charset="0"/>
                            <a:ea typeface="Times New Roman" panose="02020603050405020304" pitchFamily="18" charset="0"/>
                          </a:rPr>
                          <m:t>2</m:t>
                        </m:r>
                        <m:r>
                          <a:rPr lang="nl-NL" sz="5600" i="1">
                            <a:solidFill>
                              <a:prstClr val="black"/>
                            </a:solidFill>
                            <a:latin typeface="Cambria Math" panose="02040503050406030204" pitchFamily="18" charset="0"/>
                            <a:ea typeface="Times New Roman" panose="02020603050405020304" pitchFamily="18" charset="0"/>
                          </a:rPr>
                          <m:t>𝑥</m:t>
                        </m:r>
                      </m:num>
                      <m:den>
                        <m:sSup>
                          <m:sSupPr>
                            <m:ctrlPr>
                              <a:rPr lang="en-US" sz="5600" i="1">
                                <a:solidFill>
                                  <a:prstClr val="black"/>
                                </a:solidFill>
                                <a:latin typeface="Cambria Math" panose="02040503050406030204" pitchFamily="18" charset="0"/>
                                <a:ea typeface="Times New Roman" panose="02020603050405020304" pitchFamily="18" charset="0"/>
                              </a:rPr>
                            </m:ctrlPr>
                          </m:sSupPr>
                          <m:e>
                            <m:r>
                              <a:rPr lang="nl-NL" sz="5600" i="1">
                                <a:solidFill>
                                  <a:prstClr val="black"/>
                                </a:solidFill>
                                <a:latin typeface="Cambria Math" panose="02040503050406030204" pitchFamily="18" charset="0"/>
                                <a:ea typeface="Times New Roman" panose="02020603050405020304" pitchFamily="18" charset="0"/>
                              </a:rPr>
                              <m:t>𝑥</m:t>
                            </m:r>
                          </m:e>
                          <m:sup>
                            <m:r>
                              <a:rPr lang="nl-NL" sz="5600" i="1">
                                <a:solidFill>
                                  <a:prstClr val="black"/>
                                </a:solidFill>
                                <a:latin typeface="Cambria Math" panose="02040503050406030204" pitchFamily="18" charset="0"/>
                                <a:ea typeface="Times New Roman" panose="02020603050405020304" pitchFamily="18" charset="0"/>
                              </a:rPr>
                              <m:t>2</m:t>
                            </m:r>
                          </m:sup>
                        </m:sSup>
                        <m:r>
                          <a:rPr lang="nl-NL" sz="5600" i="1">
                            <a:solidFill>
                              <a:prstClr val="black"/>
                            </a:solidFill>
                            <a:latin typeface="Cambria Math" panose="02040503050406030204" pitchFamily="18" charset="0"/>
                            <a:ea typeface="Times New Roman" panose="02020603050405020304" pitchFamily="18" charset="0"/>
                          </a:rPr>
                          <m:t>+1</m:t>
                        </m:r>
                      </m:den>
                    </m:f>
                    <m:r>
                      <a:rPr lang="nl-NL" sz="5600" i="1">
                        <a:solidFill>
                          <a:prstClr val="black"/>
                        </a:solidFill>
                        <a:latin typeface="Cambria Math" panose="02040503050406030204" pitchFamily="18" charset="0"/>
                        <a:ea typeface="Times New Roman" panose="02020603050405020304" pitchFamily="18" charset="0"/>
                      </a:rPr>
                      <m:t>−</m:t>
                    </m:r>
                    <m:r>
                      <a:rPr lang="nl-NL" sz="5600" i="1">
                        <a:solidFill>
                          <a:prstClr val="black"/>
                        </a:solidFill>
                        <a:latin typeface="Cambria Math" panose="02040503050406030204" pitchFamily="18" charset="0"/>
                        <a:ea typeface="Times New Roman" panose="02020603050405020304" pitchFamily="18" charset="0"/>
                      </a:rPr>
                      <m:t>𝑚</m:t>
                    </m:r>
                    <m:r>
                      <a:rPr lang="nl-NL"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nl-NL" sz="5600" i="1">
                            <a:solidFill>
                              <a:prstClr val="black"/>
                            </a:solidFill>
                            <a:latin typeface="Cambria Math" panose="02040503050406030204" pitchFamily="18" charset="0"/>
                            <a:ea typeface="Times New Roman" panose="02020603050405020304" pitchFamily="18" charset="0"/>
                          </a:rPr>
                          <m:t>−</m:t>
                        </m:r>
                        <m:r>
                          <a:rPr lang="nl-NL" sz="5600" i="1">
                            <a:solidFill>
                              <a:prstClr val="black"/>
                            </a:solidFill>
                            <a:latin typeface="Cambria Math" panose="02040503050406030204" pitchFamily="18" charset="0"/>
                            <a:ea typeface="Times New Roman" panose="02020603050405020304" pitchFamily="18" charset="0"/>
                          </a:rPr>
                          <m:t>𝑚</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nl-NL" sz="5600" i="1">
                                <a:solidFill>
                                  <a:prstClr val="black"/>
                                </a:solidFill>
                                <a:latin typeface="Cambria Math" panose="02040503050406030204" pitchFamily="18" charset="0"/>
                                <a:ea typeface="Times New Roman" panose="02020603050405020304" pitchFamily="18" charset="0"/>
                              </a:rPr>
                              <m:t>𝑥</m:t>
                            </m:r>
                          </m:e>
                          <m:sup>
                            <m:r>
                              <a:rPr lang="nl-NL" sz="5600" i="1">
                                <a:solidFill>
                                  <a:prstClr val="black"/>
                                </a:solidFill>
                                <a:latin typeface="Cambria Math" panose="02040503050406030204" pitchFamily="18" charset="0"/>
                                <a:ea typeface="Times New Roman" panose="02020603050405020304" pitchFamily="18" charset="0"/>
                              </a:rPr>
                              <m:t>2</m:t>
                            </m:r>
                          </m:sup>
                        </m:sSup>
                        <m:r>
                          <a:rPr lang="nl-NL" sz="5600" i="1">
                            <a:solidFill>
                              <a:prstClr val="black"/>
                            </a:solidFill>
                            <a:latin typeface="Cambria Math" panose="02040503050406030204" pitchFamily="18" charset="0"/>
                            <a:ea typeface="Times New Roman" panose="02020603050405020304" pitchFamily="18" charset="0"/>
                          </a:rPr>
                          <m:t>+2</m:t>
                        </m:r>
                        <m:r>
                          <a:rPr lang="nl-NL" sz="5600" i="1">
                            <a:solidFill>
                              <a:prstClr val="black"/>
                            </a:solidFill>
                            <a:latin typeface="Cambria Math" panose="02040503050406030204" pitchFamily="18" charset="0"/>
                            <a:ea typeface="Times New Roman" panose="02020603050405020304" pitchFamily="18" charset="0"/>
                          </a:rPr>
                          <m:t>𝑥</m:t>
                        </m:r>
                        <m:r>
                          <a:rPr lang="nl-NL" sz="5600" i="1">
                            <a:solidFill>
                              <a:prstClr val="black"/>
                            </a:solidFill>
                            <a:latin typeface="Cambria Math" panose="02040503050406030204" pitchFamily="18" charset="0"/>
                            <a:ea typeface="Times New Roman" panose="02020603050405020304" pitchFamily="18" charset="0"/>
                          </a:rPr>
                          <m:t>−</m:t>
                        </m:r>
                        <m:r>
                          <a:rPr lang="nl-NL" sz="5600" i="1">
                            <a:solidFill>
                              <a:prstClr val="black"/>
                            </a:solidFill>
                            <a:latin typeface="Cambria Math" panose="02040503050406030204" pitchFamily="18" charset="0"/>
                            <a:ea typeface="Times New Roman" panose="02020603050405020304" pitchFamily="18" charset="0"/>
                          </a:rPr>
                          <m:t>𝑚</m:t>
                        </m:r>
                      </m:num>
                      <m:den>
                        <m:sSup>
                          <m:sSupPr>
                            <m:ctrlPr>
                              <a:rPr lang="en-US" sz="5600" i="1">
                                <a:solidFill>
                                  <a:prstClr val="black"/>
                                </a:solidFill>
                                <a:latin typeface="Cambria Math" panose="02040503050406030204" pitchFamily="18" charset="0"/>
                                <a:ea typeface="Times New Roman" panose="02020603050405020304" pitchFamily="18" charset="0"/>
                              </a:rPr>
                            </m:ctrlPr>
                          </m:sSupPr>
                          <m:e>
                            <m:r>
                              <a:rPr lang="nl-NL" sz="5600" i="1">
                                <a:solidFill>
                                  <a:prstClr val="black"/>
                                </a:solidFill>
                                <a:latin typeface="Cambria Math" panose="02040503050406030204" pitchFamily="18" charset="0"/>
                                <a:ea typeface="Times New Roman" panose="02020603050405020304" pitchFamily="18" charset="0"/>
                              </a:rPr>
                              <m:t>𝑥</m:t>
                            </m:r>
                          </m:e>
                          <m:sup>
                            <m:r>
                              <a:rPr lang="nl-NL" sz="5600" i="1">
                                <a:solidFill>
                                  <a:prstClr val="black"/>
                                </a:solidFill>
                                <a:latin typeface="Cambria Math" panose="02040503050406030204" pitchFamily="18" charset="0"/>
                                <a:ea typeface="Times New Roman" panose="02020603050405020304" pitchFamily="18" charset="0"/>
                              </a:rPr>
                              <m:t>2</m:t>
                            </m:r>
                          </m:sup>
                        </m:sSup>
                        <m:r>
                          <a:rPr lang="nl-NL" sz="5600" i="1">
                            <a:solidFill>
                              <a:prstClr val="black"/>
                            </a:solidFill>
                            <a:latin typeface="Cambria Math" panose="02040503050406030204" pitchFamily="18" charset="0"/>
                            <a:ea typeface="Times New Roman" panose="02020603050405020304" pitchFamily="18" charset="0"/>
                          </a:rPr>
                          <m:t>+1</m:t>
                        </m:r>
                      </m:den>
                    </m:f>
                  </m:oMath>
                </a14:m>
                <a:r>
                  <a:rPr lang="nl-NL" sz="5600" dirty="0">
                    <a:solidFill>
                      <a:prstClr val="black"/>
                    </a:solidFill>
                    <a:latin typeface="Times New Roman" panose="02020603050405020304" pitchFamily="18" charset="0"/>
                    <a:ea typeface="Times New Roman" panose="02020603050405020304" pitchFamily="18" charset="0"/>
                  </a:rPr>
                  <a:t>.</a:t>
                </a:r>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3791533" y="5107211"/>
                <a:ext cx="19818096" cy="2628007"/>
              </a:xfrm>
              <a:prstGeom prst="rect">
                <a:avLst/>
              </a:prstGeom>
              <a:blipFill>
                <a:blip r:embed="rId10"/>
                <a:stretch>
                  <a:fillRect b="-62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026183" y="7836464"/>
                <a:ext cx="21419044" cy="2123723"/>
              </a:xfrm>
              <a:prstGeom prst="rect">
                <a:avLst/>
              </a:prstGeom>
            </p:spPr>
            <p:txBody>
              <a:bodyPr wrap="square">
                <a:spAutoFit/>
              </a:bodyPr>
              <a:lstStyle/>
              <a:p>
                <a:pPr lvl="0" algn="just">
                  <a:lnSpc>
                    <a:spcPct val="115000"/>
                  </a:lnSpc>
                </a:pPr>
                <a14:m>
                  <m:oMathPara xmlns:m="http://schemas.openxmlformats.org/officeDocument/2006/math">
                    <m:oMathParaPr>
                      <m:jc m:val="centerGroup"/>
                    </m:oMathParaPr>
                    <m:oMath xmlns:m="http://schemas.openxmlformats.org/officeDocument/2006/math">
                      <m:r>
                        <m:rPr>
                          <m:nor/>
                        </m:rPr>
                        <a:rPr lang="nl-NL" sz="5600" dirty="0">
                          <a:solidFill>
                            <a:prstClr val="black"/>
                          </a:solidFill>
                          <a:latin typeface="Times New Roman" panose="02020603050405020304" pitchFamily="18" charset="0"/>
                          <a:ea typeface="Times New Roman" panose="02020603050405020304" pitchFamily="18" charset="0"/>
                        </a:rPr>
                        <m:t>H</m:t>
                      </m:r>
                      <m:r>
                        <m:rPr>
                          <m:nor/>
                        </m:rPr>
                        <a:rPr lang="nl-NL" sz="5600" dirty="0">
                          <a:solidFill>
                            <a:prstClr val="black"/>
                          </a:solidFill>
                          <a:latin typeface="Times New Roman" panose="02020603050405020304" pitchFamily="18" charset="0"/>
                          <a:ea typeface="Times New Roman" panose="02020603050405020304" pitchFamily="18" charset="0"/>
                        </a:rPr>
                        <m:t>à</m:t>
                      </m:r>
                      <m:r>
                        <m:rPr>
                          <m:nor/>
                        </m:rPr>
                        <a:rPr lang="nl-NL" sz="5600" dirty="0">
                          <a:solidFill>
                            <a:prstClr val="black"/>
                          </a:solidFill>
                          <a:latin typeface="Times New Roman" panose="02020603050405020304" pitchFamily="18" charset="0"/>
                          <a:ea typeface="Times New Roman" panose="02020603050405020304" pitchFamily="18" charset="0"/>
                        </a:rPr>
                        <m:t>m</m:t>
                      </m:r>
                      <m:r>
                        <m:rPr>
                          <m:nor/>
                        </m:rPr>
                        <a:rPr lang="nl-NL" sz="5600" dirty="0">
                          <a:solidFill>
                            <a:prstClr val="black"/>
                          </a:solidFill>
                          <a:latin typeface="Times New Roman" panose="02020603050405020304" pitchFamily="18" charset="0"/>
                          <a:ea typeface="Times New Roman" panose="02020603050405020304" pitchFamily="18" charset="0"/>
                        </a:rPr>
                        <m:t> </m:t>
                      </m:r>
                      <m:r>
                        <m:rPr>
                          <m:nor/>
                        </m:rPr>
                        <a:rPr lang="nl-NL" sz="5600" dirty="0">
                          <a:solidFill>
                            <a:prstClr val="black"/>
                          </a:solidFill>
                          <a:latin typeface="Times New Roman" panose="02020603050405020304" pitchFamily="18" charset="0"/>
                          <a:ea typeface="Times New Roman" panose="02020603050405020304" pitchFamily="18" charset="0"/>
                        </a:rPr>
                        <m:t>s</m:t>
                      </m:r>
                      <m:r>
                        <m:rPr>
                          <m:nor/>
                        </m:rPr>
                        <a:rPr lang="nl-NL" sz="5600" dirty="0">
                          <a:solidFill>
                            <a:prstClr val="black"/>
                          </a:solidFill>
                          <a:latin typeface="Times New Roman" panose="02020603050405020304" pitchFamily="18" charset="0"/>
                          <a:ea typeface="Times New Roman" panose="02020603050405020304" pitchFamily="18" charset="0"/>
                        </a:rPr>
                        <m:t>ố đô</m:t>
                      </m:r>
                      <m:r>
                        <m:rPr>
                          <m:nor/>
                        </m:rPr>
                        <a:rPr lang="nl-NL" sz="5600" dirty="0">
                          <a:solidFill>
                            <a:prstClr val="black"/>
                          </a:solidFill>
                          <a:latin typeface="Times New Roman" panose="02020603050405020304" pitchFamily="18" charset="0"/>
                          <a:ea typeface="Times New Roman" panose="02020603050405020304" pitchFamily="18" charset="0"/>
                        </a:rPr>
                        <m:t>ng</m:t>
                      </m:r>
                      <m:r>
                        <m:rPr>
                          <m:nor/>
                        </m:rPr>
                        <a:rPr lang="nl-NL" sz="5600" dirty="0">
                          <a:solidFill>
                            <a:prstClr val="black"/>
                          </a:solidFill>
                          <a:latin typeface="Times New Roman" panose="02020603050405020304" pitchFamily="18" charset="0"/>
                          <a:ea typeface="Times New Roman" panose="02020603050405020304" pitchFamily="18" charset="0"/>
                        </a:rPr>
                        <m:t> </m:t>
                      </m:r>
                      <m:r>
                        <m:rPr>
                          <m:nor/>
                        </m:rPr>
                        <a:rPr lang="nl-NL" sz="5600" dirty="0">
                          <a:solidFill>
                            <a:prstClr val="black"/>
                          </a:solidFill>
                          <a:latin typeface="Times New Roman" panose="02020603050405020304" pitchFamily="18" charset="0"/>
                          <a:ea typeface="Times New Roman" panose="02020603050405020304" pitchFamily="18" charset="0"/>
                        </a:rPr>
                        <m:t>bi</m:t>
                      </m:r>
                      <m:r>
                        <m:rPr>
                          <m:nor/>
                        </m:rPr>
                        <a:rPr lang="nl-NL" sz="5600" dirty="0">
                          <a:solidFill>
                            <a:prstClr val="black"/>
                          </a:solidFill>
                          <a:latin typeface="Times New Roman" panose="02020603050405020304" pitchFamily="18" charset="0"/>
                          <a:ea typeface="Times New Roman" panose="02020603050405020304" pitchFamily="18" charset="0"/>
                        </a:rPr>
                        <m:t>ế</m:t>
                      </m:r>
                      <m:r>
                        <m:rPr>
                          <m:nor/>
                        </m:rPr>
                        <a:rPr lang="nl-NL" sz="5600" dirty="0">
                          <a:solidFill>
                            <a:prstClr val="black"/>
                          </a:solidFill>
                          <a:latin typeface="Times New Roman" panose="02020603050405020304" pitchFamily="18" charset="0"/>
                          <a:ea typeface="Times New Roman" panose="02020603050405020304" pitchFamily="18" charset="0"/>
                        </a:rPr>
                        <m:t>n</m:t>
                      </m:r>
                      <m:r>
                        <m:rPr>
                          <m:nor/>
                        </m:rPr>
                        <a:rPr lang="nl-NL" sz="5600" dirty="0">
                          <a:solidFill>
                            <a:prstClr val="black"/>
                          </a:solidFill>
                          <a:latin typeface="Times New Roman" panose="02020603050405020304" pitchFamily="18" charset="0"/>
                          <a:ea typeface="Times New Roman" panose="02020603050405020304" pitchFamily="18" charset="0"/>
                        </a:rPr>
                        <m:t> </m:t>
                      </m:r>
                      <m:r>
                        <m:rPr>
                          <m:nor/>
                        </m:rPr>
                        <a:rPr lang="nl-NL" sz="5600" dirty="0">
                          <a:solidFill>
                            <a:prstClr val="black"/>
                          </a:solidFill>
                          <a:latin typeface="Times New Roman" panose="02020603050405020304" pitchFamily="18" charset="0"/>
                          <a:ea typeface="Times New Roman" panose="02020603050405020304" pitchFamily="18" charset="0"/>
                        </a:rPr>
                        <m:t>tr</m:t>
                      </m:r>
                      <m:r>
                        <m:rPr>
                          <m:nor/>
                        </m:rPr>
                        <a:rPr lang="nl-NL" sz="5600" dirty="0">
                          <a:solidFill>
                            <a:prstClr val="black"/>
                          </a:solidFill>
                          <a:latin typeface="Times New Roman" panose="02020603050405020304" pitchFamily="18" charset="0"/>
                          <a:ea typeface="Times New Roman" panose="02020603050405020304" pitchFamily="18" charset="0"/>
                        </a:rPr>
                        <m:t>ê</m:t>
                      </m:r>
                      <m:r>
                        <m:rPr>
                          <m:nor/>
                        </m:rPr>
                        <a:rPr lang="nl-NL" sz="5600" dirty="0">
                          <a:solidFill>
                            <a:prstClr val="black"/>
                          </a:solidFill>
                          <a:latin typeface="Times New Roman" panose="02020603050405020304" pitchFamily="18" charset="0"/>
                          <a:ea typeface="Times New Roman" panose="02020603050405020304" pitchFamily="18" charset="0"/>
                        </a:rPr>
                        <m:t>n</m:t>
                      </m:r>
                      <m:r>
                        <m:rPr>
                          <m:nor/>
                        </m:rPr>
                        <a:rPr lang="nl-NL" sz="5600" dirty="0">
                          <a:solidFill>
                            <a:prstClr val="black"/>
                          </a:solidFill>
                          <a:latin typeface="Times New Roman" panose="02020603050405020304" pitchFamily="18" charset="0"/>
                          <a:ea typeface="Times New Roman" panose="02020603050405020304" pitchFamily="18" charset="0"/>
                        </a:rPr>
                        <m:t> </m:t>
                      </m:r>
                      <m:r>
                        <m:rPr>
                          <m:nor/>
                        </m:rPr>
                        <a:rPr lang="nl-NL" sz="5600" dirty="0">
                          <a:solidFill>
                            <a:prstClr val="black"/>
                          </a:solidFill>
                          <a:latin typeface="Times New Roman" panose="02020603050405020304" pitchFamily="18" charset="0"/>
                          <a:ea typeface="Times New Roman" panose="02020603050405020304" pitchFamily="18" charset="0"/>
                        </a:rPr>
                        <m:t>kho</m:t>
                      </m:r>
                      <m:r>
                        <m:rPr>
                          <m:nor/>
                        </m:rPr>
                        <a:rPr lang="nl-NL" sz="5600" dirty="0">
                          <a:solidFill>
                            <a:prstClr val="black"/>
                          </a:solidFill>
                          <a:latin typeface="Times New Roman" panose="02020603050405020304" pitchFamily="18" charset="0"/>
                          <a:ea typeface="Times New Roman" panose="02020603050405020304" pitchFamily="18" charset="0"/>
                        </a:rPr>
                        <m:t>ả</m:t>
                      </m:r>
                      <m:r>
                        <m:rPr>
                          <m:nor/>
                        </m:rPr>
                        <a:rPr lang="nl-NL" sz="5600" dirty="0">
                          <a:solidFill>
                            <a:prstClr val="black"/>
                          </a:solidFill>
                          <a:latin typeface="Times New Roman" panose="02020603050405020304" pitchFamily="18" charset="0"/>
                          <a:ea typeface="Times New Roman" panose="02020603050405020304" pitchFamily="18" charset="0"/>
                        </a:rPr>
                        <m:t>ng</m:t>
                      </m:r>
                      <m:r>
                        <m:rPr>
                          <m:nor/>
                        </m:rPr>
                        <a:rPr lang="nl-NL" sz="5600" dirty="0">
                          <a:solidFill>
                            <a:prstClr val="black"/>
                          </a:solidFill>
                          <a:latin typeface="Times New Roman" panose="02020603050405020304" pitchFamily="18" charset="0"/>
                          <a:ea typeface="Times New Roman" panose="02020603050405020304" pitchFamily="18" charset="0"/>
                        </a:rPr>
                        <m:t> </m:t>
                      </m:r>
                      <m:d>
                        <m:dPr>
                          <m:ctrlPr>
                            <a:rPr lang="en-US" sz="5600" i="1">
                              <a:solidFill>
                                <a:prstClr val="black"/>
                              </a:solidFill>
                              <a:latin typeface="Cambria Math" panose="02040503050406030204" pitchFamily="18" charset="0"/>
                              <a:ea typeface="Times New Roman" panose="02020603050405020304" pitchFamily="18" charset="0"/>
                            </a:rPr>
                          </m:ctrlPr>
                        </m:dPr>
                        <m:e>
                          <m:r>
                            <a:rPr lang="nl-NL" sz="5600" i="1">
                              <a:solidFill>
                                <a:prstClr val="black"/>
                              </a:solidFill>
                              <a:latin typeface="Cambria Math" panose="02040503050406030204" pitchFamily="18" charset="0"/>
                              <a:ea typeface="Times New Roman" panose="02020603050405020304" pitchFamily="18" charset="0"/>
                            </a:rPr>
                            <m:t>−∞;+∞</m:t>
                          </m:r>
                        </m:e>
                      </m:d>
                      <m:r>
                        <m:rPr>
                          <m:nor/>
                        </m:rPr>
                        <a:rPr lang="nl-NL" sz="5600" dirty="0">
                          <a:solidFill>
                            <a:prstClr val="black"/>
                          </a:solidFill>
                          <a:latin typeface="Times New Roman" panose="02020603050405020304" pitchFamily="18" charset="0"/>
                          <a:ea typeface="Times New Roman" panose="02020603050405020304" pitchFamily="18" charset="0"/>
                        </a:rPr>
                        <m:t>khi</m:t>
                      </m:r>
                      <m:r>
                        <m:rPr>
                          <m:nor/>
                        </m:rPr>
                        <a:rPr lang="nl-NL" sz="5600" dirty="0">
                          <a:solidFill>
                            <a:prstClr val="black"/>
                          </a:solidFill>
                          <a:latin typeface="Times New Roman" panose="02020603050405020304" pitchFamily="18" charset="0"/>
                          <a:ea typeface="Times New Roman" panose="02020603050405020304" pitchFamily="18" charset="0"/>
                        </a:rPr>
                        <m:t> </m:t>
                      </m:r>
                      <m:r>
                        <m:rPr>
                          <m:nor/>
                        </m:rPr>
                        <a:rPr lang="nl-NL" sz="5600" dirty="0">
                          <a:solidFill>
                            <a:prstClr val="black"/>
                          </a:solidFill>
                          <a:latin typeface="Times New Roman" panose="02020603050405020304" pitchFamily="18" charset="0"/>
                          <a:ea typeface="Times New Roman" panose="02020603050405020304" pitchFamily="18" charset="0"/>
                        </a:rPr>
                        <m:t>v</m:t>
                      </m:r>
                      <m:r>
                        <m:rPr>
                          <m:nor/>
                        </m:rPr>
                        <a:rPr lang="nl-NL" sz="5600" dirty="0">
                          <a:solidFill>
                            <a:prstClr val="black"/>
                          </a:solidFill>
                          <a:latin typeface="Times New Roman" panose="02020603050405020304" pitchFamily="18" charset="0"/>
                          <a:ea typeface="Times New Roman" panose="02020603050405020304" pitchFamily="18" charset="0"/>
                        </a:rPr>
                        <m:t>à </m:t>
                      </m:r>
                      <m:r>
                        <m:rPr>
                          <m:nor/>
                        </m:rPr>
                        <a:rPr lang="nl-NL" sz="5600" dirty="0">
                          <a:solidFill>
                            <a:prstClr val="black"/>
                          </a:solidFill>
                          <a:latin typeface="Times New Roman" panose="02020603050405020304" pitchFamily="18" charset="0"/>
                          <a:ea typeface="Times New Roman" panose="02020603050405020304" pitchFamily="18" charset="0"/>
                        </a:rPr>
                        <m:t>ch</m:t>
                      </m:r>
                      <m:r>
                        <m:rPr>
                          <m:nor/>
                        </m:rPr>
                        <a:rPr lang="nl-NL" sz="5600" dirty="0">
                          <a:solidFill>
                            <a:prstClr val="black"/>
                          </a:solidFill>
                          <a:latin typeface="Times New Roman" panose="02020603050405020304" pitchFamily="18" charset="0"/>
                          <a:ea typeface="Times New Roman" panose="02020603050405020304" pitchFamily="18" charset="0"/>
                        </a:rPr>
                        <m:t>ỉ </m:t>
                      </m:r>
                      <m:r>
                        <m:rPr>
                          <m:nor/>
                        </m:rPr>
                        <a:rPr lang="nl-NL" sz="5600" dirty="0">
                          <a:solidFill>
                            <a:prstClr val="black"/>
                          </a:solidFill>
                          <a:latin typeface="Times New Roman" panose="02020603050405020304" pitchFamily="18" charset="0"/>
                          <a:ea typeface="Times New Roman" panose="02020603050405020304" pitchFamily="18" charset="0"/>
                        </a:rPr>
                        <m:t>khi</m:t>
                      </m:r>
                      <m:r>
                        <m:rPr>
                          <m:nor/>
                        </m:rPr>
                        <a:rPr lang="nl-NL" sz="5600" dirty="0">
                          <a:solidFill>
                            <a:prstClr val="black"/>
                          </a:solidFill>
                          <a:latin typeface="Times New Roman" panose="02020603050405020304" pitchFamily="18" charset="0"/>
                          <a:ea typeface="Times New Roman" panose="02020603050405020304" pitchFamily="18" charset="0"/>
                        </a:rPr>
                        <m:t> </m:t>
                      </m:r>
                    </m:oMath>
                  </m:oMathPara>
                </a14:m>
                <a:endParaRPr lang="nl-NL" sz="5600" dirty="0">
                  <a:solidFill>
                    <a:prstClr val="black"/>
                  </a:solidFill>
                  <a:latin typeface="Times New Roman" panose="02020603050405020304" pitchFamily="18" charset="0"/>
                  <a:ea typeface="Times New Roman" panose="02020603050405020304" pitchFamily="18" charset="0"/>
                </a:endParaRPr>
              </a:p>
              <a:p>
                <a:pPr lvl="0" algn="just">
                  <a:lnSpc>
                    <a:spcPct val="115000"/>
                  </a:lnSpc>
                </a:pPr>
                <a14:m>
                  <m:oMathPara xmlns:m="http://schemas.openxmlformats.org/officeDocument/2006/math">
                    <m:oMathParaPr>
                      <m:jc m:val="centerGroup"/>
                    </m:oMathParaPr>
                    <m:oMath xmlns:m="http://schemas.openxmlformats.org/officeDocument/2006/math">
                      <m:r>
                        <a:rPr lang="nl-NL" sz="5600" i="1">
                          <a:solidFill>
                            <a:prstClr val="black"/>
                          </a:solidFill>
                          <a:latin typeface="Cambria Math" panose="02040503050406030204" pitchFamily="18" charset="0"/>
                          <a:ea typeface="Times New Roman" panose="02020603050405020304" pitchFamily="18" charset="0"/>
                        </a:rPr>
                        <m:t>𝑦</m:t>
                      </m:r>
                      <m:r>
                        <a:rPr lang="nl-NL" sz="5600" i="1">
                          <a:solidFill>
                            <a:prstClr val="black"/>
                          </a:solidFill>
                          <a:latin typeface="Cambria Math" panose="02040503050406030204" pitchFamily="18" charset="0"/>
                          <a:ea typeface="Times New Roman" panose="02020603050405020304" pitchFamily="18" charset="0"/>
                        </a:rPr>
                        <m:t>′≥0 ∀</m:t>
                      </m:r>
                      <m:r>
                        <a:rPr lang="nl-NL" sz="5600" i="1">
                          <a:solidFill>
                            <a:prstClr val="black"/>
                          </a:solidFill>
                          <a:latin typeface="Cambria Math" panose="02040503050406030204" pitchFamily="18" charset="0"/>
                          <a:ea typeface="Times New Roman" panose="02020603050405020304" pitchFamily="18" charset="0"/>
                        </a:rPr>
                        <m:t>𝑥</m:t>
                      </m:r>
                      <m:r>
                        <a:rPr lang="nl-NL"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nl-NL" sz="5600" i="1">
                              <a:solidFill>
                                <a:prstClr val="black"/>
                              </a:solidFill>
                              <a:latin typeface="Cambria Math" panose="02040503050406030204" pitchFamily="18" charset="0"/>
                              <a:ea typeface="Times New Roman" panose="02020603050405020304" pitchFamily="18" charset="0"/>
                            </a:rPr>
                            <m:t>−∞;+∞</m:t>
                          </m:r>
                        </m:e>
                      </m:d>
                      <m:r>
                        <m:rPr>
                          <m:nor/>
                        </m:rPr>
                        <a:rPr lang="nl-NL" sz="5600" dirty="0">
                          <a:solidFill>
                            <a:prstClr val="black"/>
                          </a:solidFill>
                          <a:latin typeface="Times New Roman" panose="02020603050405020304" pitchFamily="18" charset="0"/>
                          <a:ea typeface="Times New Roman" panose="02020603050405020304" pitchFamily="18" charset="0"/>
                        </a:rPr>
                        <m:t>    </m:t>
                      </m:r>
                      <m:r>
                        <m:rPr>
                          <m:nor/>
                        </m:rPr>
                        <a:rPr lang="nl-NL" sz="5600" dirty="0">
                          <a:solidFill>
                            <a:prstClr val="black"/>
                          </a:solidFill>
                          <a:latin typeface="Times New Roman" panose="02020603050405020304" pitchFamily="18" charset="0"/>
                          <a:ea typeface="Times New Roman" panose="02020603050405020304" pitchFamily="18" charset="0"/>
                        </a:rPr>
                        <m:t>hay</m:t>
                      </m:r>
                      <m:r>
                        <m:rPr>
                          <m:nor/>
                        </m:rPr>
                        <a:rPr lang="nl-NL" sz="5600" dirty="0">
                          <a:solidFill>
                            <a:prstClr val="black"/>
                          </a:solidFill>
                          <a:latin typeface="Times New Roman" panose="02020603050405020304" pitchFamily="18" charset="0"/>
                          <a:ea typeface="Times New Roman" panose="02020603050405020304" pitchFamily="18" charset="0"/>
                        </a:rPr>
                        <m:t> </m:t>
                      </m:r>
                      <m:r>
                        <a:rPr lang="nl-NL" sz="5600" i="1">
                          <a:solidFill>
                            <a:prstClr val="black"/>
                          </a:solidFill>
                          <a:latin typeface="Cambria Math" panose="02040503050406030204" pitchFamily="18" charset="0"/>
                          <a:ea typeface="Times New Roman" panose="02020603050405020304" pitchFamily="18" charset="0"/>
                        </a:rPr>
                        <m:t>−</m:t>
                      </m:r>
                      <m:r>
                        <a:rPr lang="nl-NL" sz="5600" i="1">
                          <a:solidFill>
                            <a:prstClr val="black"/>
                          </a:solidFill>
                          <a:latin typeface="Cambria Math" panose="02040503050406030204" pitchFamily="18" charset="0"/>
                          <a:ea typeface="Times New Roman" panose="02020603050405020304" pitchFamily="18" charset="0"/>
                        </a:rPr>
                        <m:t>𝑚</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nl-NL" sz="5600" i="1">
                              <a:solidFill>
                                <a:prstClr val="black"/>
                              </a:solidFill>
                              <a:latin typeface="Cambria Math" panose="02040503050406030204" pitchFamily="18" charset="0"/>
                              <a:ea typeface="Times New Roman" panose="02020603050405020304" pitchFamily="18" charset="0"/>
                            </a:rPr>
                            <m:t>𝑥</m:t>
                          </m:r>
                        </m:e>
                        <m:sup>
                          <m:r>
                            <a:rPr lang="nl-NL" sz="5600" i="1">
                              <a:solidFill>
                                <a:prstClr val="black"/>
                              </a:solidFill>
                              <a:latin typeface="Cambria Math" panose="02040503050406030204" pitchFamily="18" charset="0"/>
                              <a:ea typeface="Times New Roman" panose="02020603050405020304" pitchFamily="18" charset="0"/>
                            </a:rPr>
                            <m:t>2</m:t>
                          </m:r>
                        </m:sup>
                      </m:sSup>
                      <m:r>
                        <a:rPr lang="nl-NL" sz="5600" i="1">
                          <a:solidFill>
                            <a:prstClr val="black"/>
                          </a:solidFill>
                          <a:latin typeface="Cambria Math" panose="02040503050406030204" pitchFamily="18" charset="0"/>
                          <a:ea typeface="Times New Roman" panose="02020603050405020304" pitchFamily="18" charset="0"/>
                        </a:rPr>
                        <m:t>+2</m:t>
                      </m:r>
                      <m:r>
                        <a:rPr lang="nl-NL" sz="5600" i="1">
                          <a:solidFill>
                            <a:prstClr val="black"/>
                          </a:solidFill>
                          <a:latin typeface="Cambria Math" panose="02040503050406030204" pitchFamily="18" charset="0"/>
                          <a:ea typeface="Times New Roman" panose="02020603050405020304" pitchFamily="18" charset="0"/>
                        </a:rPr>
                        <m:t>𝑥</m:t>
                      </m:r>
                      <m:r>
                        <a:rPr lang="nl-NL" sz="5600" i="1">
                          <a:solidFill>
                            <a:prstClr val="black"/>
                          </a:solidFill>
                          <a:latin typeface="Cambria Math" panose="02040503050406030204" pitchFamily="18" charset="0"/>
                          <a:ea typeface="Times New Roman" panose="02020603050405020304" pitchFamily="18" charset="0"/>
                        </a:rPr>
                        <m:t>−</m:t>
                      </m:r>
                      <m:r>
                        <a:rPr lang="nl-NL" sz="5600" i="1">
                          <a:solidFill>
                            <a:prstClr val="black"/>
                          </a:solidFill>
                          <a:latin typeface="Cambria Math" panose="02040503050406030204" pitchFamily="18" charset="0"/>
                          <a:ea typeface="Times New Roman" panose="02020603050405020304" pitchFamily="18" charset="0"/>
                        </a:rPr>
                        <m:t>𝑚</m:t>
                      </m:r>
                      <m:r>
                        <a:rPr lang="nl-NL" sz="5600" i="1">
                          <a:solidFill>
                            <a:prstClr val="black"/>
                          </a:solidFill>
                          <a:latin typeface="Cambria Math" panose="02040503050406030204" pitchFamily="18" charset="0"/>
                          <a:ea typeface="Times New Roman" panose="02020603050405020304" pitchFamily="18" charset="0"/>
                        </a:rPr>
                        <m:t>≥0 ∀</m:t>
                      </m:r>
                      <m:r>
                        <a:rPr lang="nl-NL" sz="5600" i="1">
                          <a:solidFill>
                            <a:prstClr val="black"/>
                          </a:solidFill>
                          <a:latin typeface="Cambria Math" panose="02040503050406030204" pitchFamily="18" charset="0"/>
                          <a:ea typeface="Times New Roman" panose="02020603050405020304" pitchFamily="18" charset="0"/>
                        </a:rPr>
                        <m:t>𝑥</m:t>
                      </m:r>
                      <m:r>
                        <a:rPr lang="nl-NL"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nl-NL" sz="5600" i="1">
                          <a:solidFill>
                            <a:prstClr val="black"/>
                          </a:solidFill>
                          <a:latin typeface="Cambria Math" panose="02040503050406030204" pitchFamily="18" charset="0"/>
                          <a:ea typeface="Times New Roman" panose="02020603050405020304" pitchFamily="18" charset="0"/>
                        </a:rPr>
                        <m:t>ℝ</m:t>
                      </m:r>
                    </m:oMath>
                  </m:oMathPara>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026183" y="7836464"/>
                <a:ext cx="21419044" cy="212372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814267" y="9942527"/>
                <a:ext cx="16588232" cy="3761992"/>
              </a:xfrm>
              <a:prstGeom prst="rect">
                <a:avLst/>
              </a:prstGeom>
              <a:noFill/>
            </p:spPr>
            <p:txBody>
              <a:bodyPr wrap="square" rtlCol="0">
                <a:spAutoFit/>
              </a:bodyPr>
              <a:lstStyle/>
              <a:p>
                <a:pPr lvl="0" algn="just">
                  <a:lnSpc>
                    <a:spcPct val="115000"/>
                  </a:lnSpc>
                </a:pPr>
                <a14:m>
                  <m:oMath xmlns:m="http://schemas.openxmlformats.org/officeDocument/2006/math">
                    <m:r>
                      <a:rPr lang="nl-NL"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5600" i="1">
                            <a:solidFill>
                              <a:prstClr val="black"/>
                            </a:solidFill>
                            <a:latin typeface="Cambria Math" panose="02040503050406030204" pitchFamily="18" charset="0"/>
                            <a:ea typeface="Times New Roman" panose="02020603050405020304" pitchFamily="18" charset="0"/>
                          </a:rPr>
                        </m:ctrlPr>
                      </m:dPr>
                      <m:e>
                        <m:eqArr>
                          <m:eqArrPr>
                            <m:ctrlPr>
                              <a:rPr lang="en-US" sz="5600" i="1">
                                <a:solidFill>
                                  <a:prstClr val="black"/>
                                </a:solidFill>
                                <a:latin typeface="Cambria Math" panose="02040503050406030204" pitchFamily="18" charset="0"/>
                                <a:ea typeface="Times New Roman" panose="02020603050405020304" pitchFamily="18" charset="0"/>
                              </a:rPr>
                            </m:ctrlPr>
                          </m:eqArrPr>
                          <m:e>
                            <m:r>
                              <a:rPr lang="nl-NL" sz="5600" i="1">
                                <a:solidFill>
                                  <a:prstClr val="black"/>
                                </a:solidFill>
                                <a:latin typeface="Cambria Math" panose="02040503050406030204" pitchFamily="18" charset="0"/>
                                <a:ea typeface="Times New Roman" panose="02020603050405020304" pitchFamily="18" charset="0"/>
                              </a:rPr>
                              <m:t>&amp;−</m:t>
                            </m:r>
                            <m:r>
                              <a:rPr lang="nl-NL" sz="5600" i="1">
                                <a:solidFill>
                                  <a:prstClr val="black"/>
                                </a:solidFill>
                                <a:latin typeface="Cambria Math" panose="02040503050406030204" pitchFamily="18" charset="0"/>
                                <a:ea typeface="Times New Roman" panose="02020603050405020304" pitchFamily="18" charset="0"/>
                              </a:rPr>
                              <m:t>𝑚</m:t>
                            </m:r>
                            <m:r>
                              <a:rPr lang="nl-NL" sz="5600" i="1">
                                <a:solidFill>
                                  <a:prstClr val="black"/>
                                </a:solidFill>
                                <a:latin typeface="Cambria Math" panose="02040503050406030204" pitchFamily="18" charset="0"/>
                                <a:ea typeface="Times New Roman" panose="02020603050405020304" pitchFamily="18" charset="0"/>
                              </a:rPr>
                              <m:t>&gt;0</m:t>
                            </m:r>
                          </m:e>
                          <m:e>
                            <m:r>
                              <a:rPr lang="nl-NL" sz="5600" i="1">
                                <a:solidFill>
                                  <a:prstClr val="black"/>
                                </a:solidFill>
                                <a:latin typeface="Cambria Math" panose="02040503050406030204" pitchFamily="18" charset="0"/>
                                <a:ea typeface="Times New Roman" panose="02020603050405020304" pitchFamily="18" charset="0"/>
                              </a:rPr>
                              <m:t>&amp;</m:t>
                            </m:r>
                            <m:r>
                              <a:rPr lang="nl-NL" sz="5600" i="1">
                                <a:solidFill>
                                  <a:prstClr val="black"/>
                                </a:solidFill>
                                <a:latin typeface="Cambria Math" panose="02040503050406030204" pitchFamily="18" charset="0"/>
                                <a:ea typeface="Times New Roman" panose="02020603050405020304" pitchFamily="18" charset="0"/>
                              </a:rPr>
                              <m:t>𝛥</m:t>
                            </m:r>
                            <m:r>
                              <a:rPr lang="nl-NL" sz="5600" i="1">
                                <a:solidFill>
                                  <a:prstClr val="black"/>
                                </a:solidFill>
                                <a:latin typeface="Cambria Math" panose="02040503050406030204" pitchFamily="18" charset="0"/>
                                <a:ea typeface="Times New Roman" panose="02020603050405020304" pitchFamily="18" charset="0"/>
                              </a:rPr>
                              <m:t>′=1−</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nl-NL" sz="5600" i="1">
                                    <a:solidFill>
                                      <a:prstClr val="black"/>
                                    </a:solidFill>
                                    <a:latin typeface="Cambria Math" panose="02040503050406030204" pitchFamily="18" charset="0"/>
                                    <a:ea typeface="Times New Roman" panose="02020603050405020304" pitchFamily="18" charset="0"/>
                                  </a:rPr>
                                  <m:t>𝑚</m:t>
                                </m:r>
                              </m:e>
                              <m:sup>
                                <m:r>
                                  <a:rPr lang="nl-NL" sz="5600" i="1">
                                    <a:solidFill>
                                      <a:prstClr val="black"/>
                                    </a:solidFill>
                                    <a:latin typeface="Cambria Math" panose="02040503050406030204" pitchFamily="18" charset="0"/>
                                    <a:ea typeface="Times New Roman" panose="02020603050405020304" pitchFamily="18" charset="0"/>
                                  </a:rPr>
                                  <m:t>2</m:t>
                                </m:r>
                              </m:sup>
                            </m:sSup>
                            <m:r>
                              <a:rPr lang="nl-NL" sz="5600" i="1">
                                <a:solidFill>
                                  <a:prstClr val="black"/>
                                </a:solidFill>
                                <a:latin typeface="Cambria Math" panose="02040503050406030204" pitchFamily="18" charset="0"/>
                                <a:ea typeface="Times New Roman" panose="02020603050405020304" pitchFamily="18" charset="0"/>
                              </a:rPr>
                              <m:t>≤0</m:t>
                            </m:r>
                          </m:e>
                        </m:eqArr>
                      </m:e>
                    </m:d>
                    <m:r>
                      <a:rPr lang="nl-NL"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5600" i="1">
                            <a:solidFill>
                              <a:prstClr val="black"/>
                            </a:solidFill>
                            <a:latin typeface="Cambria Math" panose="02040503050406030204" pitchFamily="18" charset="0"/>
                            <a:ea typeface="Times New Roman" panose="02020603050405020304" pitchFamily="18" charset="0"/>
                          </a:rPr>
                        </m:ctrlPr>
                      </m:dPr>
                      <m:e>
                        <m:eqArr>
                          <m:eqArrPr>
                            <m:ctrlPr>
                              <a:rPr lang="en-US" sz="5600" i="1">
                                <a:solidFill>
                                  <a:prstClr val="black"/>
                                </a:solidFill>
                                <a:latin typeface="Cambria Math" panose="02040503050406030204" pitchFamily="18" charset="0"/>
                                <a:ea typeface="Times New Roman" panose="02020603050405020304" pitchFamily="18" charset="0"/>
                              </a:rPr>
                            </m:ctrlPr>
                          </m:eqArrPr>
                          <m:e>
                            <m:r>
                              <a:rPr lang="nl-NL" sz="5600" i="1">
                                <a:solidFill>
                                  <a:prstClr val="black"/>
                                </a:solidFill>
                                <a:latin typeface="Cambria Math" panose="02040503050406030204" pitchFamily="18" charset="0"/>
                                <a:ea typeface="Times New Roman" panose="02020603050405020304" pitchFamily="18" charset="0"/>
                              </a:rPr>
                              <m:t>&amp;</m:t>
                            </m:r>
                            <m:r>
                              <a:rPr lang="nl-NL" sz="5600" i="1">
                                <a:solidFill>
                                  <a:prstClr val="black"/>
                                </a:solidFill>
                                <a:latin typeface="Cambria Math" panose="02040503050406030204" pitchFamily="18" charset="0"/>
                                <a:ea typeface="Times New Roman" panose="02020603050405020304" pitchFamily="18" charset="0"/>
                              </a:rPr>
                              <m:t>𝑚</m:t>
                            </m:r>
                            <m:r>
                              <a:rPr lang="nl-NL" sz="5600" i="1">
                                <a:solidFill>
                                  <a:prstClr val="black"/>
                                </a:solidFill>
                                <a:latin typeface="Cambria Math" panose="02040503050406030204" pitchFamily="18" charset="0"/>
                                <a:ea typeface="Times New Roman" panose="02020603050405020304" pitchFamily="18" charset="0"/>
                              </a:rPr>
                              <m:t>&lt;0</m:t>
                            </m:r>
                          </m:e>
                          <m:e>
                            <m:r>
                              <a:rPr lang="nl-NL" sz="5600" i="1">
                                <a:solidFill>
                                  <a:prstClr val="black"/>
                                </a:solidFill>
                                <a:latin typeface="Cambria Math" panose="02040503050406030204" pitchFamily="18" charset="0"/>
                                <a:ea typeface="Times New Roman" panose="02020603050405020304" pitchFamily="18" charset="0"/>
                              </a:rPr>
                              <m:t>&amp;</m:t>
                            </m:r>
                            <m:d>
                              <m:dPr>
                                <m:begChr m:val="["/>
                                <m:endChr m:val=""/>
                                <m:ctrlPr>
                                  <a:rPr lang="en-US" sz="5600" i="1">
                                    <a:solidFill>
                                      <a:prstClr val="black"/>
                                    </a:solidFill>
                                    <a:latin typeface="Cambria Math" panose="02040503050406030204" pitchFamily="18" charset="0"/>
                                    <a:ea typeface="Times New Roman" panose="02020603050405020304" pitchFamily="18" charset="0"/>
                                  </a:rPr>
                                </m:ctrlPr>
                              </m:dPr>
                              <m:e>
                                <m:eqArr>
                                  <m:eqArrPr>
                                    <m:ctrlPr>
                                      <a:rPr lang="en-US" sz="5600" i="1">
                                        <a:solidFill>
                                          <a:prstClr val="black"/>
                                        </a:solidFill>
                                        <a:latin typeface="Cambria Math" panose="02040503050406030204" pitchFamily="18" charset="0"/>
                                        <a:ea typeface="Times New Roman" panose="02020603050405020304" pitchFamily="18" charset="0"/>
                                      </a:rPr>
                                    </m:ctrlPr>
                                  </m:eqArrPr>
                                  <m:e>
                                    <m:r>
                                      <a:rPr lang="nl-NL" sz="5600" i="1">
                                        <a:solidFill>
                                          <a:prstClr val="black"/>
                                        </a:solidFill>
                                        <a:latin typeface="Cambria Math" panose="02040503050406030204" pitchFamily="18" charset="0"/>
                                        <a:ea typeface="Times New Roman" panose="02020603050405020304" pitchFamily="18" charset="0"/>
                                      </a:rPr>
                                      <m:t>&amp;</m:t>
                                    </m:r>
                                    <m:r>
                                      <a:rPr lang="nl-NL" sz="5600" i="1">
                                        <a:solidFill>
                                          <a:prstClr val="black"/>
                                        </a:solidFill>
                                        <a:latin typeface="Cambria Math" panose="02040503050406030204" pitchFamily="18" charset="0"/>
                                        <a:ea typeface="Times New Roman" panose="02020603050405020304" pitchFamily="18" charset="0"/>
                                      </a:rPr>
                                      <m:t>𝑚</m:t>
                                    </m:r>
                                    <m:r>
                                      <a:rPr lang="nl-NL" sz="5600" i="1">
                                        <a:solidFill>
                                          <a:prstClr val="black"/>
                                        </a:solidFill>
                                        <a:latin typeface="Cambria Math" panose="02040503050406030204" pitchFamily="18" charset="0"/>
                                        <a:ea typeface="Times New Roman" panose="02020603050405020304" pitchFamily="18" charset="0"/>
                                      </a:rPr>
                                      <m:t>≥1</m:t>
                                    </m:r>
                                  </m:e>
                                  <m:e>
                                    <m:r>
                                      <a:rPr lang="nl-NL" sz="5600" i="1">
                                        <a:solidFill>
                                          <a:prstClr val="black"/>
                                        </a:solidFill>
                                        <a:latin typeface="Cambria Math" panose="02040503050406030204" pitchFamily="18" charset="0"/>
                                        <a:ea typeface="Times New Roman" panose="02020603050405020304" pitchFamily="18" charset="0"/>
                                      </a:rPr>
                                      <m:t>&amp;</m:t>
                                    </m:r>
                                    <m:r>
                                      <a:rPr lang="nl-NL" sz="5600" i="1">
                                        <a:solidFill>
                                          <a:prstClr val="black"/>
                                        </a:solidFill>
                                        <a:latin typeface="Cambria Math" panose="02040503050406030204" pitchFamily="18" charset="0"/>
                                        <a:ea typeface="Times New Roman" panose="02020603050405020304" pitchFamily="18" charset="0"/>
                                      </a:rPr>
                                      <m:t>𝑚</m:t>
                                    </m:r>
                                    <m:r>
                                      <a:rPr lang="nl-NL" sz="5600" i="1">
                                        <a:solidFill>
                                          <a:prstClr val="black"/>
                                        </a:solidFill>
                                        <a:latin typeface="Cambria Math" panose="02040503050406030204" pitchFamily="18" charset="0"/>
                                        <a:ea typeface="Times New Roman" panose="02020603050405020304" pitchFamily="18" charset="0"/>
                                      </a:rPr>
                                      <m:t>≤−1</m:t>
                                    </m:r>
                                  </m:e>
                                </m:eqArr>
                              </m:e>
                            </m:d>
                          </m:e>
                        </m:eqArr>
                      </m:e>
                    </m:d>
                    <m:r>
                      <a:rPr lang="nl-NL"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nl-NL" sz="5600" i="1">
                        <a:solidFill>
                          <a:prstClr val="black"/>
                        </a:solidFill>
                        <a:latin typeface="Cambria Math" panose="02040503050406030204" pitchFamily="18" charset="0"/>
                        <a:ea typeface="Times New Roman" panose="02020603050405020304" pitchFamily="18" charset="0"/>
                      </a:rPr>
                      <m:t>𝑚</m:t>
                    </m:r>
                    <m:r>
                      <a:rPr lang="nl-NL" sz="5600" i="1">
                        <a:solidFill>
                          <a:prstClr val="black"/>
                        </a:solidFill>
                        <a:latin typeface="Cambria Math" panose="02040503050406030204" pitchFamily="18" charset="0"/>
                        <a:ea typeface="Times New Roman" panose="02020603050405020304" pitchFamily="18" charset="0"/>
                      </a:rPr>
                      <m:t>≤−1</m:t>
                    </m:r>
                  </m:oMath>
                </a14:m>
                <a:r>
                  <a:rPr lang="nl-NL" sz="5600" dirty="0">
                    <a:solidFill>
                      <a:prstClr val="black"/>
                    </a:solidFill>
                    <a:latin typeface="Times New Roman" panose="02020603050405020304" pitchFamily="18" charset="0"/>
                    <a:ea typeface="Times New Roman" panose="02020603050405020304" pitchFamily="18" charset="0"/>
                  </a:rPr>
                  <a:t>.</a:t>
                </a:r>
                <a:endParaRPr lang="vi-VN" sz="5600" dirty="0">
                  <a:solidFill>
                    <a:srgbClr val="000066"/>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814267" y="9942527"/>
                <a:ext cx="16588232" cy="3761992"/>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00972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left)">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checkerboard(across)">
                                      <p:cBhvr>
                                        <p:cTn id="2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8"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1" name="Rounded Rectangle 24"/>
          <p:cNvGrpSpPr>
            <a:grpSpLocks/>
          </p:cNvGrpSpPr>
          <p:nvPr/>
        </p:nvGrpSpPr>
        <p:grpSpPr bwMode="auto">
          <a:xfrm>
            <a:off x="219048" y="228600"/>
            <a:ext cx="23901462" cy="9410636"/>
            <a:chOff x="475488" y="280416"/>
            <a:chExt cx="23737824" cy="2780129"/>
          </a:xfrm>
        </p:grpSpPr>
        <p:pic>
          <p:nvPicPr>
            <p:cNvPr id="17459" name="Rounded Rectangle 2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488" y="280416"/>
              <a:ext cx="23737824" cy="27801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60" name="Text Box 16"/>
            <p:cNvSpPr txBox="1">
              <a:spLocks noChangeArrowheads="1"/>
            </p:cNvSpPr>
            <p:nvPr/>
          </p:nvSpPr>
          <p:spPr bwMode="auto">
            <a:xfrm>
              <a:off x="563103" y="368982"/>
              <a:ext cx="23503145" cy="2635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354513">
                <a:defRPr sz="4300">
                  <a:solidFill>
                    <a:schemeClr val="tx1"/>
                  </a:solidFill>
                  <a:latin typeface="Calibri" pitchFamily="34" charset="0"/>
                </a:defRPr>
              </a:lvl1pPr>
              <a:lvl2pPr marL="742950" indent="-285750" defTabSz="4354513">
                <a:defRPr sz="4300">
                  <a:solidFill>
                    <a:schemeClr val="tx1"/>
                  </a:solidFill>
                  <a:latin typeface="Calibri" pitchFamily="34" charset="0"/>
                </a:defRPr>
              </a:lvl2pPr>
              <a:lvl3pPr marL="1143000" indent="-228600" defTabSz="4354513">
                <a:defRPr sz="4300">
                  <a:solidFill>
                    <a:schemeClr val="tx1"/>
                  </a:solidFill>
                  <a:latin typeface="Calibri" pitchFamily="34" charset="0"/>
                </a:defRPr>
              </a:lvl3pPr>
              <a:lvl4pPr marL="1600200" indent="-228600" defTabSz="4354513">
                <a:defRPr sz="4300">
                  <a:solidFill>
                    <a:schemeClr val="tx1"/>
                  </a:solidFill>
                  <a:latin typeface="Calibri" pitchFamily="34" charset="0"/>
                </a:defRPr>
              </a:lvl4pPr>
              <a:lvl5pPr marL="2057400" indent="-228600" defTabSz="4354513">
                <a:defRPr sz="4300">
                  <a:solidFill>
                    <a:schemeClr val="tx1"/>
                  </a:solidFill>
                  <a:latin typeface="Calibri" pitchFamily="34" charset="0"/>
                </a:defRPr>
              </a:lvl5pPr>
              <a:lvl6pPr marL="2514600" indent="-228600" defTabSz="4354513" eaLnBrk="0" fontAlgn="base" hangingPunct="0">
                <a:spcBef>
                  <a:spcPct val="0"/>
                </a:spcBef>
                <a:spcAft>
                  <a:spcPct val="0"/>
                </a:spcAft>
                <a:defRPr sz="4300">
                  <a:solidFill>
                    <a:schemeClr val="tx1"/>
                  </a:solidFill>
                  <a:latin typeface="Calibri" pitchFamily="34" charset="0"/>
                </a:defRPr>
              </a:lvl6pPr>
              <a:lvl7pPr marL="2971800" indent="-228600" defTabSz="4354513" eaLnBrk="0" fontAlgn="base" hangingPunct="0">
                <a:spcBef>
                  <a:spcPct val="0"/>
                </a:spcBef>
                <a:spcAft>
                  <a:spcPct val="0"/>
                </a:spcAft>
                <a:defRPr sz="4300">
                  <a:solidFill>
                    <a:schemeClr val="tx1"/>
                  </a:solidFill>
                  <a:latin typeface="Calibri" pitchFamily="34" charset="0"/>
                </a:defRPr>
              </a:lvl7pPr>
              <a:lvl8pPr marL="3429000" indent="-228600" defTabSz="4354513" eaLnBrk="0" fontAlgn="base" hangingPunct="0">
                <a:spcBef>
                  <a:spcPct val="0"/>
                </a:spcBef>
                <a:spcAft>
                  <a:spcPct val="0"/>
                </a:spcAft>
                <a:defRPr sz="4300">
                  <a:solidFill>
                    <a:schemeClr val="tx1"/>
                  </a:solidFill>
                  <a:latin typeface="Calibri" pitchFamily="34" charset="0"/>
                </a:defRPr>
              </a:lvl8pPr>
              <a:lvl9pPr marL="3886200" indent="-228600" defTabSz="435451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dirty="0">
                <a:latin typeface="Times New Roman" pitchFamily="18" charset="0"/>
                <a:cs typeface="Times New Roman" pitchFamily="18" charset="0"/>
              </a:endParaRPr>
            </a:p>
          </p:txBody>
        </p:sp>
      </p:grpSp>
      <p:grpSp>
        <p:nvGrpSpPr>
          <p:cNvPr id="17412" name="Group 25"/>
          <p:cNvGrpSpPr>
            <a:grpSpLocks/>
          </p:cNvGrpSpPr>
          <p:nvPr/>
        </p:nvGrpSpPr>
        <p:grpSpPr bwMode="auto">
          <a:xfrm>
            <a:off x="238095" y="231776"/>
            <a:ext cx="3576172" cy="1401764"/>
            <a:chOff x="534987" y="1647866"/>
            <a:chExt cx="3505200" cy="1176337"/>
          </a:xfrm>
        </p:grpSpPr>
        <p:sp>
          <p:nvSpPr>
            <p:cNvPr id="27" name="Isosceles Triangle 44"/>
            <p:cNvSpPr/>
            <p:nvPr/>
          </p:nvSpPr>
          <p:spPr bwMode="auto">
            <a:xfrm rot="5400000" flipV="1">
              <a:off x="534544" y="2602838"/>
              <a:ext cx="226475" cy="216256"/>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sp>
          <p:nvSpPr>
            <p:cNvPr id="28" name="Pentagon 27"/>
            <p:cNvSpPr/>
            <p:nvPr/>
          </p:nvSpPr>
          <p:spPr bwMode="auto">
            <a:xfrm>
              <a:off x="534987" y="1647866"/>
              <a:ext cx="3505200" cy="955191"/>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17458" name="TextBox 13"/>
            <p:cNvSpPr txBox="1">
              <a:spLocks noChangeArrowheads="1"/>
            </p:cNvSpPr>
            <p:nvPr/>
          </p:nvSpPr>
          <p:spPr bwMode="auto">
            <a:xfrm>
              <a:off x="1417896" y="1653195"/>
              <a:ext cx="2509505" cy="8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47</a:t>
              </a:r>
            </a:p>
          </p:txBody>
        </p:sp>
      </p:grpSp>
      <p:grpSp>
        <p:nvGrpSpPr>
          <p:cNvPr id="17423" name="Group 25"/>
          <p:cNvGrpSpPr>
            <a:grpSpLocks/>
          </p:cNvGrpSpPr>
          <p:nvPr/>
        </p:nvGrpSpPr>
        <p:grpSpPr bwMode="auto">
          <a:xfrm>
            <a:off x="397948" y="9660291"/>
            <a:ext cx="23722102" cy="3675890"/>
            <a:chOff x="304" y="1923"/>
            <a:chExt cx="14945" cy="2444"/>
          </a:xfrm>
        </p:grpSpPr>
        <mc:AlternateContent xmlns:mc="http://schemas.openxmlformats.org/markup-compatibility/2006" xmlns:a14="http://schemas.microsoft.com/office/drawing/2010/main">
          <mc:Choice Requires="a14">
            <p:sp>
              <p:nvSpPr>
                <p:cNvPr id="51" name="Rectangle 50"/>
                <p:cNvSpPr/>
                <p:nvPr/>
              </p:nvSpPr>
              <p:spPr>
                <a:xfrm>
                  <a:off x="647" y="3243"/>
                  <a:ext cx="6935" cy="112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14:m>
                    <m:oMathPara xmlns:m="http://schemas.openxmlformats.org/officeDocument/2006/math">
                      <m:oMathParaPr>
                        <m:jc m:val="centerGroup"/>
                      </m:oMathParaPr>
                      <m:oMath xmlns:m="http://schemas.openxmlformats.org/officeDocument/2006/math">
                        <m:r>
                          <a:rPr lang="en-US" sz="4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r>
                          <a:rPr lang="fr-FR" sz="4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𝒎</m:t>
                        </m:r>
                        <m:r>
                          <a:rPr lang="nl-NL" sz="4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4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𝟐𝟎</m:t>
                            </m:r>
                            <m:r>
                              <a:rPr lang="nl-NL" sz="4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fr-FR" sz="4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m:t>
                            </m:r>
                            <m:r>
                              <a:rPr lang="nl-NL" sz="4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fr-FR" sz="4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𝟎𝟏</m:t>
                            </m:r>
                            <m:sSup>
                              <m:sSupPr>
                                <m:ctrlPr>
                                  <a:rPr lang="en-US" sz="4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4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e>
                              <m:sup>
                                <m:r>
                                  <a:rPr lang="fr-FR" sz="4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𝟏𝟎</m:t>
                                </m:r>
                              </m:sup>
                            </m:sSup>
                          </m:num>
                          <m:den>
                            <m:r>
                              <a:rPr lang="nl-NL" sz="4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fr-FR" sz="4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m:t>
                            </m:r>
                            <m:r>
                              <a:rPr lang="nl-NL" sz="4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fr-FR" sz="4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𝟎𝟏</m:t>
                            </m:r>
                            <m:sSup>
                              <m:sSupPr>
                                <m:ctrlPr>
                                  <a:rPr lang="en-US" sz="4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4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e>
                              <m:sup>
                                <m:r>
                                  <a:rPr lang="fr-FR" sz="4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𝟏𝟎</m:t>
                                </m:r>
                              </m:sup>
                            </m:sSup>
                            <m:r>
                              <a:rPr lang="nl-NL" sz="4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fr-FR" sz="4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m:t>
                            </m:r>
                          </m:den>
                        </m:f>
                        <m:r>
                          <a:rPr lang="nl-NL" sz="4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fr-FR" sz="4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𝟐𝟎𝟎</m:t>
                        </m:r>
                        <m:r>
                          <m:rPr>
                            <m:nor/>
                          </m:rPr>
                          <a:rPr lang="nl-NL"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nl-NL"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tri</m:t>
                        </m:r>
                        <m:r>
                          <m:rPr>
                            <m:nor/>
                          </m:rPr>
                          <a:rPr lang="nl-NL"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ệ</m:t>
                        </m:r>
                        <m:r>
                          <m:rPr>
                            <m:nor/>
                          </m:rPr>
                          <a:rPr lang="nl-NL"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u</m:t>
                        </m:r>
                        <m:r>
                          <m:rPr>
                            <m:nor/>
                          </m:rPr>
                          <a:rPr lang="nl-NL"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 đồ</m:t>
                        </m:r>
                        <m:r>
                          <m:rPr>
                            <m:nor/>
                          </m:rPr>
                          <a:rPr lang="nl-NL"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nl-NL"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48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647" y="3243"/>
                  <a:ext cx="6935" cy="1124"/>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52" name="Oval 51"/>
            <p:cNvSpPr/>
            <p:nvPr/>
          </p:nvSpPr>
          <p:spPr>
            <a:xfrm>
              <a:off x="323" y="3504"/>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anose="020B0604030504040204" pitchFamily="34" charset="0"/>
                  <a:cs typeface="Tahoma" panose="020B0604030504040204" pitchFamily="34" charset="0"/>
                </a:rPr>
                <a:t>C</a:t>
              </a:r>
            </a:p>
          </p:txBody>
        </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6883132E-A370-4880-A851-9CAE0565CE80}"/>
                    </a:ext>
                  </a:extLst>
                </p:cNvPr>
                <p:cNvSpPr/>
                <p:nvPr/>
              </p:nvSpPr>
              <p:spPr>
                <a:xfrm>
                  <a:off x="647" y="1941"/>
                  <a:ext cx="6935" cy="112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14:m>
                    <m:oMathPara xmlns:m="http://schemas.openxmlformats.org/officeDocument/2006/math">
                      <m:oMathParaPr>
                        <m:jc m:val="centerGroup"/>
                      </m:oMathParaPr>
                      <m:oMath xmlns:m="http://schemas.openxmlformats.org/officeDocument/2006/math">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𝒎</m:t>
                        </m:r>
                        <m:r>
                          <a:rPr lang="nl-NL"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𝟐𝟎</m:t>
                            </m:r>
                            <m:r>
                              <a:rPr lang="nl-NL"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m:t>
                            </m:r>
                            <m:r>
                              <a:rPr lang="nl-NL"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𝟎𝟏</m:t>
                            </m:r>
                            <m:sSup>
                              <m:sSupPr>
                                <m:ctrlPr>
                                  <a:rPr lang="en-US"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e>
                              <m:sup>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𝟏𝟎</m:t>
                                </m:r>
                              </m:sup>
                            </m:sSup>
                          </m:num>
                          <m:den>
                            <m:r>
                              <a:rPr lang="nl-NL"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m:t>
                            </m:r>
                            <m:r>
                              <a:rPr lang="nl-NL"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𝟎𝟏</m:t>
                            </m:r>
                            <m:sSup>
                              <m:sSupPr>
                                <m:ctrlPr>
                                  <a:rPr lang="en-US"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e>
                              <m:sup>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𝟏𝟎</m:t>
                                </m:r>
                              </m:sup>
                            </m:sSup>
                            <m:r>
                              <a:rPr lang="nl-NL"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m:t>
                            </m:r>
                          </m:den>
                        </m:f>
                        <m:r>
                          <m:rPr>
                            <m:nor/>
                          </m:rPr>
                          <a:rPr lang="nl-NL" sz="5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nl-NL" sz="5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tri</m:t>
                        </m:r>
                        <m:r>
                          <m:rPr>
                            <m:nor/>
                          </m:rPr>
                          <a:rPr lang="nl-NL" sz="5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ệ</m:t>
                        </m:r>
                        <m:r>
                          <m:rPr>
                            <m:nor/>
                          </m:rPr>
                          <a:rPr lang="nl-NL" sz="5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u</m:t>
                        </m:r>
                        <m:r>
                          <m:rPr>
                            <m:nor/>
                          </m:rPr>
                          <a:rPr lang="nl-NL" sz="5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 đồ</m:t>
                        </m:r>
                        <m:r>
                          <m:rPr>
                            <m:nor/>
                          </m:rPr>
                          <a:rPr lang="nl-NL" sz="5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nl-NL" sz="5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5000" b="1" dirty="0">
                    <a:solidFill>
                      <a:schemeClr val="bg1"/>
                    </a:solidFill>
                    <a:latin typeface="Tahoma" pitchFamily="34" charset="0"/>
                    <a:ea typeface="Tahoma" pitchFamily="34" charset="0"/>
                    <a:cs typeface="Tahoma" pitchFamily="34" charset="0"/>
                  </a:endParaRPr>
                </a:p>
              </p:txBody>
            </p:sp>
          </mc:Choice>
          <mc:Fallback xmlns="">
            <p:sp>
              <p:nvSpPr>
                <p:cNvPr id="42" name="Rectangle 41">
                  <a:extLst>
                    <a:ext uri="{FF2B5EF4-FFF2-40B4-BE49-F238E27FC236}">
                      <a16:creationId xmlns:a16="http://schemas.microsoft.com/office/drawing/2014/main" id="{6883132E-A370-4880-A851-9CAE0565CE80}"/>
                    </a:ext>
                  </a:extLst>
                </p:cNvPr>
                <p:cNvSpPr>
                  <a:spLocks noRot="1" noChangeAspect="1" noMove="1" noResize="1" noEditPoints="1" noAdjustHandles="1" noChangeArrowheads="1" noChangeShapeType="1" noTextEdit="1"/>
                </p:cNvSpPr>
                <p:nvPr/>
              </p:nvSpPr>
              <p:spPr>
                <a:xfrm>
                  <a:off x="647" y="1941"/>
                  <a:ext cx="6935" cy="1124"/>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8E34347C-D7E9-47BF-9475-D0BA7371713C}"/>
                    </a:ext>
                  </a:extLst>
                </p:cNvPr>
                <p:cNvSpPr/>
                <p:nvPr/>
              </p:nvSpPr>
              <p:spPr>
                <a:xfrm>
                  <a:off x="8314" y="1923"/>
                  <a:ext cx="6935" cy="112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14:m>
                    <m:oMathPara xmlns:m="http://schemas.openxmlformats.org/officeDocument/2006/math">
                      <m:oMathParaPr>
                        <m:jc m:val="centerGroup"/>
                      </m:oMathParaPr>
                      <m:oMath xmlns:m="http://schemas.openxmlformats.org/officeDocument/2006/math">
                        <m:r>
                          <a:rPr lang="en-US" sz="50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𝒎</m:t>
                        </m:r>
                        <m:r>
                          <a:rPr lang="nl-NL"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𝟐𝟎𝟎</m:t>
                            </m:r>
                            <m:r>
                              <a:rPr lang="nl-NL"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m:t>
                            </m:r>
                            <m:r>
                              <a:rPr lang="nl-NL"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𝟏𝟐</m:t>
                            </m:r>
                            <m:sSup>
                              <m:sSupPr>
                                <m:ctrlPr>
                                  <a:rPr lang="en-US"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e>
                              <m:sup>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𝟏𝟎</m:t>
                                </m:r>
                              </m:sup>
                            </m:sSup>
                          </m:num>
                          <m:den>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𝟏𝟎</m:t>
                            </m:r>
                          </m:den>
                        </m:f>
                        <m:r>
                          <m:rPr>
                            <m:nor/>
                          </m:rPr>
                          <a:rPr lang="nl-NL" sz="5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nl-NL" sz="5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tri</m:t>
                        </m:r>
                        <m:r>
                          <m:rPr>
                            <m:nor/>
                          </m:rPr>
                          <a:rPr lang="nl-NL" sz="5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ệ</m:t>
                        </m:r>
                        <m:r>
                          <m:rPr>
                            <m:nor/>
                          </m:rPr>
                          <a:rPr lang="nl-NL" sz="5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u</m:t>
                        </m:r>
                        <m:r>
                          <m:rPr>
                            <m:nor/>
                          </m:rPr>
                          <a:rPr lang="nl-NL" sz="5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 đồ</m:t>
                        </m:r>
                        <m:r>
                          <m:rPr>
                            <m:nor/>
                          </m:rPr>
                          <a:rPr lang="nl-NL" sz="5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nl-NL" sz="5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5000" b="1" dirty="0">
                    <a:solidFill>
                      <a:schemeClr val="bg1"/>
                    </a:solidFill>
                    <a:latin typeface="Tahoma" pitchFamily="34" charset="0"/>
                    <a:ea typeface="Tahoma" pitchFamily="34" charset="0"/>
                    <a:cs typeface="Tahoma" pitchFamily="34" charset="0"/>
                  </a:endParaRPr>
                </a:p>
              </p:txBody>
            </p:sp>
          </mc:Choice>
          <mc:Fallback xmlns="">
            <p:sp>
              <p:nvSpPr>
                <p:cNvPr id="43" name="Rectangle 42">
                  <a:extLst>
                    <a:ext uri="{FF2B5EF4-FFF2-40B4-BE49-F238E27FC236}">
                      <a16:creationId xmlns:a16="http://schemas.microsoft.com/office/drawing/2014/main" id="{8E34347C-D7E9-47BF-9475-D0BA7371713C}"/>
                    </a:ext>
                  </a:extLst>
                </p:cNvPr>
                <p:cNvSpPr>
                  <a:spLocks noRot="1" noChangeAspect="1" noMove="1" noResize="1" noEditPoints="1" noAdjustHandles="1" noChangeArrowheads="1" noChangeShapeType="1" noTextEdit="1"/>
                </p:cNvSpPr>
                <p:nvPr/>
              </p:nvSpPr>
              <p:spPr>
                <a:xfrm>
                  <a:off x="8314" y="1923"/>
                  <a:ext cx="6935" cy="1124"/>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2E380314-336E-4F10-B77D-560F82D82ED0}"/>
                    </a:ext>
                  </a:extLst>
                </p:cNvPr>
                <p:cNvSpPr/>
                <p:nvPr/>
              </p:nvSpPr>
              <p:spPr>
                <a:xfrm>
                  <a:off x="8314" y="3243"/>
                  <a:ext cx="6935" cy="112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14:m>
                    <m:oMathPara xmlns:m="http://schemas.openxmlformats.org/officeDocument/2006/math">
                      <m:oMathParaPr>
                        <m:jc m:val="centerGroup"/>
                      </m:oMathParaPr>
                      <m:oMath xmlns:m="http://schemas.openxmlformats.org/officeDocument/2006/math">
                        <m:r>
                          <a:rPr lang="en-US"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𝒎</m:t>
                        </m:r>
                        <m:r>
                          <a:rPr lang="nl-NL"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𝟏𝟎</m:t>
                            </m:r>
                            <m:r>
                              <a:rPr lang="nl-NL"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m:t>
                            </m:r>
                            <m:r>
                              <a:rPr lang="nl-NL"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𝟏𝟐</m:t>
                            </m:r>
                            <m:sSup>
                              <m:sSupPr>
                                <m:ctrlPr>
                                  <a:rPr lang="en-US"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e>
                              <m:sup>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𝟏𝟎</m:t>
                                </m:r>
                              </m:sup>
                            </m:sSup>
                          </m:num>
                          <m:den>
                            <m:r>
                              <a:rPr lang="nl-NL"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m:t>
                            </m:r>
                            <m:r>
                              <a:rPr lang="nl-NL"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𝟏𝟐</m:t>
                            </m:r>
                            <m:sSup>
                              <m:sSupPr>
                                <m:ctrlPr>
                                  <a:rPr lang="en-US"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e>
                              <m:sup>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𝟏𝟎</m:t>
                                </m:r>
                              </m:sup>
                            </m:sSup>
                            <m:r>
                              <a:rPr lang="nl-NL"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m:t>
                            </m:r>
                          </m:den>
                        </m:f>
                        <m:r>
                          <a:rPr lang="nl-NL"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fr-FR" sz="5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𝟐𝟎𝟎</m:t>
                        </m:r>
                        <m:r>
                          <m:rPr>
                            <m:nor/>
                          </m:rPr>
                          <a:rPr lang="nl-NL" sz="5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nl-NL" sz="5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tri</m:t>
                        </m:r>
                        <m:r>
                          <m:rPr>
                            <m:nor/>
                          </m:rPr>
                          <a:rPr lang="nl-NL" sz="5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ệ</m:t>
                        </m:r>
                        <m:r>
                          <m:rPr>
                            <m:nor/>
                          </m:rPr>
                          <a:rPr lang="nl-NL" sz="5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u</m:t>
                        </m:r>
                        <m:r>
                          <m:rPr>
                            <m:nor/>
                          </m:rPr>
                          <a:rPr lang="nl-NL" sz="5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 đồ</m:t>
                        </m:r>
                        <m:r>
                          <m:rPr>
                            <m:nor/>
                          </m:rPr>
                          <a:rPr lang="nl-NL" sz="5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nl-NL" sz="5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5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mc:Choice>
          <mc:Fallback xmlns="">
            <p:sp>
              <p:nvSpPr>
                <p:cNvPr id="44" name="Rectangle 43">
                  <a:extLst>
                    <a:ext uri="{FF2B5EF4-FFF2-40B4-BE49-F238E27FC236}">
                      <a16:creationId xmlns:a16="http://schemas.microsoft.com/office/drawing/2014/main" id="{2E380314-336E-4F10-B77D-560F82D82ED0}"/>
                    </a:ext>
                  </a:extLst>
                </p:cNvPr>
                <p:cNvSpPr>
                  <a:spLocks noRot="1" noChangeAspect="1" noMove="1" noResize="1" noEditPoints="1" noAdjustHandles="1" noChangeArrowheads="1" noChangeShapeType="1" noTextEdit="1"/>
                </p:cNvSpPr>
                <p:nvPr/>
              </p:nvSpPr>
              <p:spPr>
                <a:xfrm>
                  <a:off x="8314" y="3243"/>
                  <a:ext cx="6935" cy="1124"/>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55" name="Oval 54"/>
            <p:cNvSpPr/>
            <p:nvPr/>
          </p:nvSpPr>
          <p:spPr>
            <a:xfrm>
              <a:off x="304"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A</a:t>
              </a:r>
              <a:endParaRPr lang="en-US" sz="6400" dirty="0"/>
            </a:p>
          </p:txBody>
        </p:sp>
        <p:sp>
          <p:nvSpPr>
            <p:cNvPr id="58" name="Oval 57"/>
            <p:cNvSpPr/>
            <p:nvPr/>
          </p:nvSpPr>
          <p:spPr>
            <a:xfrm>
              <a:off x="7881" y="2188"/>
              <a:ext cx="685"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cs typeface="Tahoma" pitchFamily="34" charset="0"/>
                </a:rPr>
                <a:t>B</a:t>
              </a:r>
              <a:endParaRPr lang="en-US" sz="6400" dirty="0"/>
            </a:p>
          </p:txBody>
        </p:sp>
        <p:sp>
          <p:nvSpPr>
            <p:cNvPr id="61" name="Oval 60"/>
            <p:cNvSpPr/>
            <p:nvPr/>
          </p:nvSpPr>
          <p:spPr>
            <a:xfrm>
              <a:off x="7880" y="3472"/>
              <a:ext cx="687"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D</a:t>
              </a:r>
              <a:endParaRPr lang="en-US" sz="6400" dirty="0"/>
            </a:p>
          </p:txBody>
        </p:sp>
      </p:grpSp>
      <mc:AlternateContent xmlns:mc="http://schemas.openxmlformats.org/markup-compatibility/2006" xmlns:a14="http://schemas.microsoft.com/office/drawing/2010/main">
        <mc:Choice Requires="a14">
          <p:sp>
            <p:nvSpPr>
              <p:cNvPr id="2" name="TextBox 1"/>
              <p:cNvSpPr txBox="1"/>
              <p:nvPr/>
            </p:nvSpPr>
            <p:spPr>
              <a:xfrm>
                <a:off x="2026182" y="317136"/>
                <a:ext cx="21918798" cy="9002829"/>
              </a:xfrm>
              <a:prstGeom prst="rect">
                <a:avLst/>
              </a:prstGeom>
              <a:noFill/>
            </p:spPr>
            <p:txBody>
              <a:bodyPr wrap="square" lIns="91422" tIns="45710" rIns="91422" bIns="45710" rtlCol="0">
                <a:spAutoFit/>
              </a:bodyPr>
              <a:lstStyle/>
              <a:p>
                <a:pPr indent="1270" algn="just">
                  <a:lnSpc>
                    <a:spcPct val="150000"/>
                  </a:lnSpc>
                  <a:spcBef>
                    <a:spcPts val="1200"/>
                  </a:spcBef>
                </a:pPr>
                <a:r>
                  <a:rPr lang="nl-NL" sz="5600" dirty="0">
                    <a:solidFill>
                      <a:prstClr val="black"/>
                    </a:solidFill>
                    <a:latin typeface="Times New Roman" panose="02020603050405020304" pitchFamily="18" charset="0"/>
                    <a:ea typeface="Times New Roman" panose="02020603050405020304" pitchFamily="18" charset="0"/>
                  </a:rPr>
                  <a:t>             Ông A vay ngắn hạn ngân hàng </a:t>
                </a:r>
                <a14:m>
                  <m:oMath xmlns:m="http://schemas.openxmlformats.org/officeDocument/2006/math">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200</m:t>
                    </m:r>
                  </m:oMath>
                </a14:m>
                <a:r>
                  <a:rPr lang="nl-NL" sz="5600" dirty="0">
                    <a:solidFill>
                      <a:prstClr val="black"/>
                    </a:solidFill>
                    <a:latin typeface="Times New Roman" panose="02020603050405020304" pitchFamily="18" charset="0"/>
                    <a:ea typeface="Times New Roman" panose="02020603050405020304" pitchFamily="18" charset="0"/>
                  </a:rPr>
                  <a:t> triệu đồng, với lãi suất </a:t>
                </a:r>
                <a14:m>
                  <m:oMath xmlns:m="http://schemas.openxmlformats.org/officeDocument/2006/math">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12%</m:t>
                    </m:r>
                  </m:oMath>
                </a14:m>
                <a:r>
                  <a:rPr lang="nl-NL" sz="5600" dirty="0">
                    <a:solidFill>
                      <a:prstClr val="black"/>
                    </a:solidFill>
                    <a:latin typeface="Times New Roman" panose="02020603050405020304" pitchFamily="18" charset="0"/>
                    <a:ea typeface="Times New Roman" panose="02020603050405020304" pitchFamily="18" charset="0"/>
                  </a:rPr>
                  <a:t> năm. Ông muốn hoàn nợ cho ngân hàng theo cách: sau một tháng bắt đầu từ ngày vay, ông bắt đầu hoàn nợ; hai lần hoàn nợ liên tiếp cách nhau đúng một tháng, số tiền hoàn nợ ở mỗi tháng là như nhau và trả hết tiền nợ sau đúng 10 tháng kể từ ngày vay. Hỏi theo cách đó, tổng số tiền lãi </a:t>
                </a:r>
                <a14:m>
                  <m:oMath xmlns:m="http://schemas.openxmlformats.org/officeDocument/2006/math">
                    <m:r>
                      <a:rPr lang="fr-FR"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oMath>
                </a14:m>
                <a:r>
                  <a:rPr lang="nl-NL" sz="5600" dirty="0">
                    <a:solidFill>
                      <a:prstClr val="black"/>
                    </a:solidFill>
                    <a:latin typeface="Times New Roman" panose="02020603050405020304" pitchFamily="18" charset="0"/>
                    <a:ea typeface="Times New Roman" panose="02020603050405020304" pitchFamily="18" charset="0"/>
                  </a:rPr>
                  <a:t> mà ông A phải trả cho ngân hàng là bao nhiêu? Biết rằng lãi suất ngân hàng không thay đổi trong suốt thời gian ông A hoàn nợ.</a:t>
                </a:r>
                <a:endParaRPr lang="en-US" sz="5600" dirty="0">
                  <a:solidFill>
                    <a:prstClr val="black"/>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026182" y="317136"/>
                <a:ext cx="21918798" cy="9002829"/>
              </a:xfrm>
              <a:prstGeom prst="rect">
                <a:avLst/>
              </a:prstGeom>
              <a:blipFill>
                <a:blip r:embed="rId7"/>
                <a:stretch>
                  <a:fillRect l="-1529" r="-1529" b="-3114"/>
                </a:stretch>
              </a:blipFill>
            </p:spPr>
            <p:txBody>
              <a:bodyPr/>
              <a:lstStyle/>
              <a:p>
                <a:r>
                  <a:rPr lang="en-US">
                    <a:noFill/>
                  </a:rPr>
                  <a:t> </a:t>
                </a:r>
              </a:p>
            </p:txBody>
          </p:sp>
        </mc:Fallback>
      </mc:AlternateContent>
    </p:spTree>
    <p:extLst>
      <p:ext uri="{BB962C8B-B14F-4D97-AF65-F5344CB8AC3E}">
        <p14:creationId xmlns:p14="http://schemas.microsoft.com/office/powerpoint/2010/main" val="3189211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D24CC11-EBA9-4D04-B37A-B42435D69C80}"/>
              </a:ext>
            </a:extLst>
          </p:cNvPr>
          <p:cNvGrpSpPr>
            <a:grpSpLocks/>
          </p:cNvGrpSpPr>
          <p:nvPr/>
        </p:nvGrpSpPr>
        <p:grpSpPr bwMode="auto">
          <a:xfrm>
            <a:off x="1587" y="-1131748"/>
            <a:ext cx="24072892" cy="14847746"/>
            <a:chOff x="0" y="3347"/>
            <a:chExt cx="15166" cy="5138"/>
          </a:xfrm>
        </p:grpSpPr>
        <p:sp>
          <p:nvSpPr>
            <p:cNvPr id="5" name="Rounded Rectangle 4">
              <a:extLst>
                <a:ext uri="{FF2B5EF4-FFF2-40B4-BE49-F238E27FC236}">
                  <a16:creationId xmlns:a16="http://schemas.microsoft.com/office/drawing/2014/main" id="{27C0DA4A-2087-448B-8511-6E7F297E6E2E}"/>
                </a:ext>
              </a:extLst>
            </p:cNvPr>
            <p:cNvSpPr/>
            <p:nvPr/>
          </p:nvSpPr>
          <p:spPr>
            <a:xfrm>
              <a:off x="253" y="3613"/>
              <a:ext cx="14913" cy="487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a:p>
          </p:txBody>
        </p:sp>
        <p:grpSp>
          <p:nvGrpSpPr>
            <p:cNvPr id="6" name="Freeform 20">
              <a:extLst>
                <a:ext uri="{FF2B5EF4-FFF2-40B4-BE49-F238E27FC236}">
                  <a16:creationId xmlns:a16="http://schemas.microsoft.com/office/drawing/2014/main" id="{22FE888C-103E-4612-8C66-96BB80A3B30D}"/>
                </a:ext>
              </a:extLst>
            </p:cNvPr>
            <p:cNvGrpSpPr>
              <a:grpSpLocks/>
            </p:cNvGrpSpPr>
            <p:nvPr/>
          </p:nvGrpSpPr>
          <p:grpSpPr bwMode="auto">
            <a:xfrm>
              <a:off x="357" y="3347"/>
              <a:ext cx="2650" cy="853"/>
              <a:chOff x="886217" y="5454376"/>
              <a:chExt cx="4206240" cy="867724"/>
            </a:xfrm>
          </p:grpSpPr>
          <p:pic>
            <p:nvPicPr>
              <p:cNvPr id="12" name="Freeform 20">
                <a:extLst>
                  <a:ext uri="{FF2B5EF4-FFF2-40B4-BE49-F238E27FC236}">
                    <a16:creationId xmlns:a16="http://schemas.microsoft.com/office/drawing/2014/main" id="{56C41A39-AF50-495E-834F-7B08BBE0E3B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217" y="5660620"/>
                <a:ext cx="4206240" cy="48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8">
                <a:extLst>
                  <a:ext uri="{FF2B5EF4-FFF2-40B4-BE49-F238E27FC236}">
                    <a16:creationId xmlns:a16="http://schemas.microsoft.com/office/drawing/2014/main" id="{C8A9C861-3444-48CC-8E0D-3ACBFBF516D9}"/>
                  </a:ext>
                </a:extLst>
              </p:cNvPr>
              <p:cNvSpPr txBox="1">
                <a:spLocks noChangeArrowheads="1"/>
              </p:cNvSpPr>
              <p:nvPr/>
            </p:nvSpPr>
            <p:spPr bwMode="auto">
              <a:xfrm rot="5400000">
                <a:off x="2581022" y="3810665"/>
                <a:ext cx="867724" cy="415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a:p>
            </p:txBody>
          </p:sp>
        </p:grpSp>
        <p:sp>
          <p:nvSpPr>
            <p:cNvPr id="7" name="TextBox 7">
              <a:extLst>
                <a:ext uri="{FF2B5EF4-FFF2-40B4-BE49-F238E27FC236}">
                  <a16:creationId xmlns:a16="http://schemas.microsoft.com/office/drawing/2014/main" id="{C08E03BF-B707-4915-95B6-77D926B595ED}"/>
                </a:ext>
              </a:extLst>
            </p:cNvPr>
            <p:cNvSpPr txBox="1">
              <a:spLocks noChangeArrowheads="1"/>
            </p:cNvSpPr>
            <p:nvPr/>
          </p:nvSpPr>
          <p:spPr bwMode="auto">
            <a:xfrm>
              <a:off x="809" y="3633"/>
              <a:ext cx="169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r>
                <a:rPr lang="vi-VN" sz="6000" dirty="0">
                  <a:solidFill>
                    <a:srgbClr val="FF0000"/>
                  </a:solidFill>
                  <a:latin typeface="Tahoma" pitchFamily="34" charset="0"/>
                  <a:cs typeface="Tahoma" pitchFamily="34" charset="0"/>
                </a:rPr>
                <a:t>Lời Giải</a:t>
              </a:r>
              <a:endParaRPr lang="en-US" sz="6000" dirty="0">
                <a:solidFill>
                  <a:srgbClr val="FF0000"/>
                </a:solidFill>
                <a:latin typeface="Tahoma" pitchFamily="34" charset="0"/>
                <a:cs typeface="Tahoma" pitchFamily="34" charset="0"/>
              </a:endParaRPr>
            </a:p>
          </p:txBody>
        </p:sp>
        <p:grpSp>
          <p:nvGrpSpPr>
            <p:cNvPr id="8" name="Round Diagonal Corner Rectangle 8">
              <a:extLst>
                <a:ext uri="{FF2B5EF4-FFF2-40B4-BE49-F238E27FC236}">
                  <a16:creationId xmlns:a16="http://schemas.microsoft.com/office/drawing/2014/main" id="{98E50277-017B-4F0E-87BC-040DC9CFC857}"/>
                </a:ext>
              </a:extLst>
            </p:cNvPr>
            <p:cNvGrpSpPr>
              <a:grpSpLocks/>
            </p:cNvGrpSpPr>
            <p:nvPr/>
          </p:nvGrpSpPr>
          <p:grpSpPr bwMode="auto">
            <a:xfrm>
              <a:off x="41" y="3419"/>
              <a:ext cx="580" cy="853"/>
              <a:chOff x="384048" y="5542128"/>
              <a:chExt cx="920496" cy="809904"/>
            </a:xfrm>
          </p:grpSpPr>
          <p:pic>
            <p:nvPicPr>
              <p:cNvPr id="10" name="Round Diagonal Corner Rectangle 8">
                <a:extLst>
                  <a:ext uri="{FF2B5EF4-FFF2-40B4-BE49-F238E27FC236}">
                    <a16:creationId xmlns:a16="http://schemas.microsoft.com/office/drawing/2014/main" id="{801922D6-4956-44DE-9713-984487AE1BC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8" y="5542128"/>
                <a:ext cx="920496" cy="80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2">
                <a:extLst>
                  <a:ext uri="{FF2B5EF4-FFF2-40B4-BE49-F238E27FC236}">
                    <a16:creationId xmlns:a16="http://schemas.microsoft.com/office/drawing/2014/main" id="{D90C4962-E216-48A3-B261-B5C45912A722}"/>
                  </a:ext>
                </a:extLst>
              </p:cNvPr>
              <p:cNvSpPr txBox="1">
                <a:spLocks noChangeArrowheads="1"/>
              </p:cNvSpPr>
              <p:nvPr/>
            </p:nvSpPr>
            <p:spPr bwMode="auto">
              <a:xfrm rot="10800000">
                <a:off x="448912" y="5666267"/>
                <a:ext cx="784879" cy="61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6400">
                  <a:solidFill>
                    <a:srgbClr val="FFFFFF"/>
                  </a:solidFill>
                </a:endParaRPr>
              </a:p>
            </p:txBody>
          </p:sp>
        </p:grpSp>
        <p:sp>
          <p:nvSpPr>
            <p:cNvPr id="9" name="Freeform 9">
              <a:extLst>
                <a:ext uri="{FF2B5EF4-FFF2-40B4-BE49-F238E27FC236}">
                  <a16:creationId xmlns:a16="http://schemas.microsoft.com/office/drawing/2014/main" id="{3B78FEF8-1971-47CD-BF67-662F2610AD36}"/>
                </a:ext>
              </a:extLst>
            </p:cNvPr>
            <p:cNvSpPr>
              <a:spLocks noEditPoints="1"/>
            </p:cNvSpPr>
            <p:nvPr/>
          </p:nvSpPr>
          <p:spPr bwMode="auto">
            <a:xfrm>
              <a:off x="0" y="3363"/>
              <a:ext cx="576" cy="802"/>
            </a:xfrm>
            <a:custGeom>
              <a:avLst/>
              <a:gdLst>
                <a:gd name="T0" fmla="*/ 1228732 w 145"/>
                <a:gd name="T1" fmla="*/ 1474076 h 197"/>
                <a:gd name="T2" fmla="*/ 655324 w 145"/>
                <a:gd name="T3" fmla="*/ 2763896 h 197"/>
                <a:gd name="T4" fmla="*/ 81916 w 145"/>
                <a:gd name="T5" fmla="*/ 1474076 h 197"/>
                <a:gd name="T6" fmla="*/ 655324 w 145"/>
                <a:gd name="T7" fmla="*/ 184262 h 197"/>
                <a:gd name="T8" fmla="*/ 1046699 w 145"/>
                <a:gd name="T9" fmla="*/ 532305 h 197"/>
                <a:gd name="T10" fmla="*/ 546103 w 145"/>
                <a:gd name="T11" fmla="*/ 1678812 h 197"/>
                <a:gd name="T12" fmla="*/ 273051 w 145"/>
                <a:gd name="T13" fmla="*/ 1228398 h 197"/>
                <a:gd name="T14" fmla="*/ 182033 w 145"/>
                <a:gd name="T15" fmla="*/ 1392185 h 197"/>
                <a:gd name="T16" fmla="*/ 555205 w 145"/>
                <a:gd name="T17" fmla="*/ 2579634 h 197"/>
                <a:gd name="T18" fmla="*/ 1119513 w 145"/>
                <a:gd name="T19" fmla="*/ 716567 h 197"/>
                <a:gd name="T20" fmla="*/ 1228732 w 145"/>
                <a:gd name="T21" fmla="*/ 1474076 h 197"/>
                <a:gd name="T22" fmla="*/ 1319750 w 145"/>
                <a:gd name="T23" fmla="*/ 245678 h 197"/>
                <a:gd name="T24" fmla="*/ 1228732 w 145"/>
                <a:gd name="T25" fmla="*/ 245678 h 197"/>
                <a:gd name="T26" fmla="*/ 1119513 w 145"/>
                <a:gd name="T27" fmla="*/ 429940 h 197"/>
                <a:gd name="T28" fmla="*/ 655324 w 145"/>
                <a:gd name="T29" fmla="*/ 0 h 197"/>
                <a:gd name="T30" fmla="*/ 0 w 145"/>
                <a:gd name="T31" fmla="*/ 1474076 h 197"/>
                <a:gd name="T32" fmla="*/ 273051 w 145"/>
                <a:gd name="T33" fmla="*/ 2682005 h 197"/>
                <a:gd name="T34" fmla="*/ 63713 w 145"/>
                <a:gd name="T35" fmla="*/ 3582828 h 197"/>
                <a:gd name="T36" fmla="*/ 118323 w 145"/>
                <a:gd name="T37" fmla="*/ 3951351 h 197"/>
                <a:gd name="T38" fmla="*/ 291255 w 145"/>
                <a:gd name="T39" fmla="*/ 3828506 h 197"/>
                <a:gd name="T40" fmla="*/ 464189 w 145"/>
                <a:gd name="T41" fmla="*/ 2886735 h 197"/>
                <a:gd name="T42" fmla="*/ 464189 w 145"/>
                <a:gd name="T43" fmla="*/ 2886735 h 197"/>
                <a:gd name="T44" fmla="*/ 655324 w 145"/>
                <a:gd name="T45" fmla="*/ 2968632 h 197"/>
                <a:gd name="T46" fmla="*/ 1319750 w 145"/>
                <a:gd name="T47" fmla="*/ 1474076 h 197"/>
                <a:gd name="T48" fmla="*/ 1174122 w 145"/>
                <a:gd name="T49" fmla="*/ 573253 h 197"/>
                <a:gd name="T50" fmla="*/ 1319750 w 145"/>
                <a:gd name="T51" fmla="*/ 245678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600"/>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961E5CF-4531-4994-9949-739754D20181}"/>
                  </a:ext>
                </a:extLst>
              </p:cNvPr>
              <p:cNvSpPr txBox="1"/>
              <p:nvPr/>
            </p:nvSpPr>
            <p:spPr>
              <a:xfrm>
                <a:off x="4615859" y="507726"/>
                <a:ext cx="19209032" cy="906254"/>
              </a:xfrm>
              <a:prstGeom prst="rect">
                <a:avLst/>
              </a:prstGeom>
              <a:noFill/>
            </p:spPr>
            <p:txBody>
              <a:bodyPr wrap="square" lIns="91422" tIns="45710" rIns="91422" bIns="45710" rtlCol="0">
                <a:spAutoFit/>
              </a:bodyPr>
              <a:lstStyle/>
              <a:p>
                <a:pPr lvl="0">
                  <a:lnSpc>
                    <a:spcPct val="115000"/>
                  </a:lnSpc>
                </a:pPr>
                <a:r>
                  <a:rPr lang="nl-NL" sz="5000" dirty="0">
                    <a:solidFill>
                      <a:prstClr val="black"/>
                    </a:solidFill>
                    <a:latin typeface="Times New Roman" panose="02020603050405020304" pitchFamily="18" charset="0"/>
                    <a:ea typeface="Times New Roman" panose="02020603050405020304" pitchFamily="18" charset="0"/>
                  </a:rPr>
                  <a:t>Đặt T</a:t>
                </a:r>
                <a14:m>
                  <m:oMath xmlns:m="http://schemas.openxmlformats.org/officeDocument/2006/math">
                    <m:r>
                      <a:rPr lang="nl-NL" sz="5000" i="1" dirty="0">
                        <a:solidFill>
                          <a:prstClr val="black"/>
                        </a:solidFill>
                        <a:latin typeface="Cambria Math" panose="02040503050406030204" pitchFamily="18" charset="0"/>
                        <a:ea typeface="Times New Roman" panose="02020603050405020304" pitchFamily="18" charset="0"/>
                      </a:rPr>
                      <m:t>=</m:t>
                    </m:r>
                    <m:r>
                      <a:rPr lang="nl-NL" sz="5000" i="1">
                        <a:solidFill>
                          <a:prstClr val="black"/>
                        </a:solidFill>
                        <a:latin typeface="Cambria Math" panose="02040503050406030204" pitchFamily="18" charset="0"/>
                        <a:ea typeface="Times New Roman" panose="02020603050405020304" pitchFamily="18" charset="0"/>
                      </a:rPr>
                      <m:t>200</m:t>
                    </m:r>
                  </m:oMath>
                </a14:m>
                <a:r>
                  <a:rPr lang="nl-NL" sz="5000" dirty="0">
                    <a:solidFill>
                      <a:prstClr val="black"/>
                    </a:solidFill>
                    <a:latin typeface="Times New Roman" panose="02020603050405020304" pitchFamily="18" charset="0"/>
                    <a:ea typeface="Times New Roman" panose="02020603050405020304" pitchFamily="18" charset="0"/>
                  </a:rPr>
                  <a:t> triệu, </a:t>
                </a:r>
                <a14:m>
                  <m:oMath xmlns:m="http://schemas.openxmlformats.org/officeDocument/2006/math">
                    <m:r>
                      <a:rPr lang="fr-FR" sz="5000" i="1">
                        <a:solidFill>
                          <a:prstClr val="black"/>
                        </a:solidFill>
                        <a:latin typeface="Cambria Math" panose="02040503050406030204" pitchFamily="18" charset="0"/>
                        <a:ea typeface="Times New Roman" panose="02020603050405020304" pitchFamily="18" charset="0"/>
                      </a:rPr>
                      <m:t>𝑀</m:t>
                    </m:r>
                  </m:oMath>
                </a14:m>
                <a:r>
                  <a:rPr lang="nl-NL" sz="5000" dirty="0">
                    <a:solidFill>
                      <a:prstClr val="black"/>
                    </a:solidFill>
                    <a:latin typeface="Times New Roman" panose="02020603050405020304" pitchFamily="18" charset="0"/>
                    <a:ea typeface="Times New Roman" panose="02020603050405020304" pitchFamily="18" charset="0"/>
                  </a:rPr>
                  <a:t> là số tiền ông A phải trả hàng tháng cho ngân hàng</a:t>
                </a:r>
                <a:endParaRPr lang="en-US" sz="5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4961E5CF-4531-4994-9949-739754D20181}"/>
                  </a:ext>
                </a:extLst>
              </p:cNvPr>
              <p:cNvSpPr txBox="1">
                <a:spLocks noRot="1" noChangeAspect="1" noMove="1" noResize="1" noEditPoints="1" noAdjustHandles="1" noChangeArrowheads="1" noChangeShapeType="1" noTextEdit="1"/>
              </p:cNvSpPr>
              <p:nvPr/>
            </p:nvSpPr>
            <p:spPr>
              <a:xfrm>
                <a:off x="4615859" y="507726"/>
                <a:ext cx="19209032" cy="906254"/>
              </a:xfrm>
              <a:prstGeom prst="rect">
                <a:avLst/>
              </a:prstGeom>
              <a:blipFill>
                <a:blip r:embed="rId4"/>
                <a:stretch>
                  <a:fillRect l="-1523" t="-11409" b="-36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1F281691-F9DD-44B4-A38C-D975B8D7117C}"/>
                  </a:ext>
                </a:extLst>
              </p:cNvPr>
              <p:cNvSpPr/>
              <p:nvPr/>
            </p:nvSpPr>
            <p:spPr>
              <a:xfrm>
                <a:off x="4996800" y="1507873"/>
                <a:ext cx="18516386" cy="906274"/>
              </a:xfrm>
              <a:prstGeom prst="rect">
                <a:avLst/>
              </a:prstGeom>
            </p:spPr>
            <p:txBody>
              <a:bodyPr wrap="square">
                <a:spAutoFit/>
              </a:bodyPr>
              <a:lstStyle/>
              <a:p>
                <a:pPr lvl="0">
                  <a:lnSpc>
                    <a:spcPct val="115000"/>
                  </a:lnSpc>
                </a:pPr>
                <a:r>
                  <a:rPr lang="nl-NL" sz="5000" dirty="0">
                    <a:solidFill>
                      <a:prstClr val="black"/>
                    </a:solidFill>
                    <a:latin typeface="Times New Roman" panose="02020603050405020304" pitchFamily="18" charset="0"/>
                    <a:ea typeface="Times New Roman" panose="02020603050405020304" pitchFamily="18" charset="0"/>
                  </a:rPr>
                  <a:t>Lãi suất </a:t>
                </a:r>
                <a14:m>
                  <m:oMath xmlns:m="http://schemas.openxmlformats.org/officeDocument/2006/math">
                    <m:r>
                      <a:rPr lang="nl-NL" sz="5000" i="1">
                        <a:solidFill>
                          <a:prstClr val="black"/>
                        </a:solidFill>
                        <a:latin typeface="Cambria Math" panose="02040503050406030204" pitchFamily="18" charset="0"/>
                        <a:ea typeface="Times New Roman" panose="02020603050405020304" pitchFamily="18" charset="0"/>
                      </a:rPr>
                      <m:t>12%</m:t>
                    </m:r>
                  </m:oMath>
                </a14:m>
                <a:r>
                  <a:rPr lang="nl-NL" sz="5000" dirty="0">
                    <a:solidFill>
                      <a:prstClr val="black"/>
                    </a:solidFill>
                    <a:latin typeface="Times New Roman" panose="02020603050405020304" pitchFamily="18" charset="0"/>
                    <a:ea typeface="Times New Roman" panose="02020603050405020304" pitchFamily="18" charset="0"/>
                  </a:rPr>
                  <a:t> trên năm tương ứng </a:t>
                </a:r>
                <a14:m>
                  <m:oMath xmlns:m="http://schemas.openxmlformats.org/officeDocument/2006/math">
                    <m:r>
                      <a:rPr lang="nl-NL" sz="5000" i="1">
                        <a:solidFill>
                          <a:prstClr val="black"/>
                        </a:solidFill>
                        <a:latin typeface="Cambria Math" panose="02040503050406030204" pitchFamily="18" charset="0"/>
                        <a:ea typeface="Times New Roman" panose="02020603050405020304" pitchFamily="18" charset="0"/>
                      </a:rPr>
                      <m:t>1%</m:t>
                    </m:r>
                  </m:oMath>
                </a14:m>
                <a:r>
                  <a:rPr lang="nl-NL" sz="5000" dirty="0">
                    <a:solidFill>
                      <a:prstClr val="black"/>
                    </a:solidFill>
                    <a:latin typeface="Times New Roman" panose="02020603050405020304" pitchFamily="18" charset="0"/>
                    <a:ea typeface="Times New Roman" panose="02020603050405020304" pitchFamily="18" charset="0"/>
                  </a:rPr>
                  <a:t> trên tháng, tức là </a:t>
                </a:r>
                <a14:m>
                  <m:oMath xmlns:m="http://schemas.openxmlformats.org/officeDocument/2006/math">
                    <m:r>
                      <a:rPr lang="fr-FR" sz="5000" i="1">
                        <a:solidFill>
                          <a:prstClr val="black"/>
                        </a:solidFill>
                        <a:latin typeface="Cambria Math" panose="02040503050406030204" pitchFamily="18" charset="0"/>
                        <a:ea typeface="Times New Roman" panose="02020603050405020304" pitchFamily="18" charset="0"/>
                      </a:rPr>
                      <m:t>𝑟</m:t>
                    </m:r>
                    <m:r>
                      <a:rPr lang="nl-NL" sz="5000" i="1">
                        <a:solidFill>
                          <a:prstClr val="black"/>
                        </a:solidFill>
                        <a:latin typeface="Cambria Math" panose="02040503050406030204" pitchFamily="18" charset="0"/>
                        <a:ea typeface="Times New Roman" panose="02020603050405020304" pitchFamily="18" charset="0"/>
                      </a:rPr>
                      <m:t>=0,01</m:t>
                    </m:r>
                  </m:oMath>
                </a14:m>
                <a:r>
                  <a:rPr lang="nl-NL" sz="5000" dirty="0">
                    <a:solidFill>
                      <a:prstClr val="black"/>
                    </a:solidFill>
                    <a:latin typeface="Times New Roman" panose="02020603050405020304" pitchFamily="18" charset="0"/>
                    <a:ea typeface="Times New Roman" panose="02020603050405020304" pitchFamily="18" charset="0"/>
                  </a:rPr>
                  <a:t>.</a:t>
                </a:r>
                <a:endParaRPr lang="en-US" sz="5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5" name="Rectangle 14">
                <a:extLst>
                  <a:ext uri="{FF2B5EF4-FFF2-40B4-BE49-F238E27FC236}">
                    <a16:creationId xmlns:a16="http://schemas.microsoft.com/office/drawing/2014/main" id="{1F281691-F9DD-44B4-A38C-D975B8D7117C}"/>
                  </a:ext>
                </a:extLst>
              </p:cNvPr>
              <p:cNvSpPr>
                <a:spLocks noRot="1" noChangeAspect="1" noMove="1" noResize="1" noEditPoints="1" noAdjustHandles="1" noChangeArrowheads="1" noChangeShapeType="1" noTextEdit="1"/>
              </p:cNvSpPr>
              <p:nvPr/>
            </p:nvSpPr>
            <p:spPr>
              <a:xfrm>
                <a:off x="4996800" y="1507873"/>
                <a:ext cx="18516386" cy="906274"/>
              </a:xfrm>
              <a:prstGeom prst="rect">
                <a:avLst/>
              </a:prstGeom>
              <a:blipFill>
                <a:blip r:embed="rId5"/>
                <a:stretch>
                  <a:fillRect l="-1581" t="-11409" b="-36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9E9651B-2E88-4E1A-92E5-CA7F2C190905}"/>
                  </a:ext>
                </a:extLst>
              </p:cNvPr>
              <p:cNvSpPr txBox="1"/>
              <p:nvPr/>
            </p:nvSpPr>
            <p:spPr>
              <a:xfrm>
                <a:off x="2094143" y="2475429"/>
                <a:ext cx="21419044" cy="906274"/>
              </a:xfrm>
              <a:prstGeom prst="rect">
                <a:avLst/>
              </a:prstGeom>
              <a:noFill/>
            </p:spPr>
            <p:txBody>
              <a:bodyPr wrap="square" rtlCol="0">
                <a:spAutoFit/>
              </a:bodyPr>
              <a:lstStyle/>
              <a:p>
                <a:pPr lvl="0">
                  <a:lnSpc>
                    <a:spcPct val="115000"/>
                  </a:lnSpc>
                </a:pPr>
                <a:r>
                  <a:rPr lang="fr-FR" sz="5000" dirty="0">
                    <a:solidFill>
                      <a:prstClr val="black"/>
                    </a:solidFill>
                    <a:latin typeface="Times New Roman" panose="02020603050405020304" pitchFamily="18" charset="0"/>
                    <a:ea typeface="Times New Roman" panose="02020603050405020304" pitchFamily="18" charset="0"/>
                  </a:rPr>
                  <a:t>Số </a:t>
                </a:r>
                <a:r>
                  <a:rPr lang="fr-FR" sz="5000" dirty="0" err="1">
                    <a:solidFill>
                      <a:prstClr val="black"/>
                    </a:solidFill>
                    <a:latin typeface="Times New Roman" panose="02020603050405020304" pitchFamily="18" charset="0"/>
                    <a:ea typeface="Times New Roman" panose="02020603050405020304" pitchFamily="18" charset="0"/>
                  </a:rPr>
                  <a:t>tiền</a:t>
                </a:r>
                <a:r>
                  <a:rPr lang="fr-FR" sz="5000" dirty="0">
                    <a:solidFill>
                      <a:prstClr val="black"/>
                    </a:solidFill>
                    <a:latin typeface="Times New Roman" panose="02020603050405020304" pitchFamily="18" charset="0"/>
                    <a:ea typeface="Times New Roman" panose="02020603050405020304" pitchFamily="18" charset="0"/>
                  </a:rPr>
                  <a:t> </a:t>
                </a:r>
                <a:r>
                  <a:rPr lang="fr-FR" sz="5000" dirty="0" err="1">
                    <a:solidFill>
                      <a:prstClr val="black"/>
                    </a:solidFill>
                    <a:latin typeface="Times New Roman" panose="02020603050405020304" pitchFamily="18" charset="0"/>
                    <a:ea typeface="Times New Roman" panose="02020603050405020304" pitchFamily="18" charset="0"/>
                  </a:rPr>
                  <a:t>gốc</a:t>
                </a:r>
                <a:r>
                  <a:rPr lang="fr-FR" sz="5000" dirty="0">
                    <a:solidFill>
                      <a:prstClr val="black"/>
                    </a:solidFill>
                    <a:latin typeface="Times New Roman" panose="02020603050405020304" pitchFamily="18" charset="0"/>
                    <a:ea typeface="Times New Roman" panose="02020603050405020304" pitchFamily="18" charset="0"/>
                  </a:rPr>
                  <a:t> </a:t>
                </a:r>
                <a:r>
                  <a:rPr lang="fr-FR" sz="5000" dirty="0" err="1">
                    <a:solidFill>
                      <a:prstClr val="black"/>
                    </a:solidFill>
                    <a:latin typeface="Times New Roman" panose="02020603050405020304" pitchFamily="18" charset="0"/>
                    <a:ea typeface="Times New Roman" panose="02020603050405020304" pitchFamily="18" charset="0"/>
                  </a:rPr>
                  <a:t>sau</a:t>
                </a:r>
                <a:r>
                  <a:rPr lang="fr-FR" sz="5000" dirty="0">
                    <a:solidFill>
                      <a:prstClr val="black"/>
                    </a:solidFill>
                    <a:latin typeface="Times New Roman" panose="02020603050405020304" pitchFamily="18" charset="0"/>
                    <a:ea typeface="Times New Roman" panose="02020603050405020304" pitchFamily="18" charset="0"/>
                  </a:rPr>
                  <a:t> 1 </a:t>
                </a:r>
                <a:r>
                  <a:rPr lang="fr-FR" sz="5000" dirty="0" err="1">
                    <a:solidFill>
                      <a:prstClr val="black"/>
                    </a:solidFill>
                    <a:latin typeface="Times New Roman" panose="02020603050405020304" pitchFamily="18" charset="0"/>
                    <a:ea typeface="Times New Roman" panose="02020603050405020304" pitchFamily="18" charset="0"/>
                  </a:rPr>
                  <a:t>tháng</a:t>
                </a:r>
                <a:r>
                  <a:rPr lang="fr-FR" sz="5000" dirty="0">
                    <a:solidFill>
                      <a:prstClr val="black"/>
                    </a:solidFill>
                    <a:latin typeface="Times New Roman" panose="02020603050405020304" pitchFamily="18" charset="0"/>
                    <a:ea typeface="Times New Roman" panose="02020603050405020304" pitchFamily="18" charset="0"/>
                  </a:rPr>
                  <a:t> là: </a:t>
                </a:r>
                <a14:m>
                  <m:oMath xmlns:m="http://schemas.openxmlformats.org/officeDocument/2006/math">
                    <m:r>
                      <a:rPr lang="en-US" sz="5000" i="1">
                        <a:solidFill>
                          <a:prstClr val="black"/>
                        </a:solidFill>
                        <a:latin typeface="Cambria Math" panose="02040503050406030204" pitchFamily="18" charset="0"/>
                        <a:ea typeface="Times New Roman" panose="02020603050405020304" pitchFamily="18" charset="0"/>
                      </a:rPr>
                      <m:t>𝑇</m:t>
                    </m:r>
                    <m:r>
                      <a:rPr lang="fr-FR" sz="5000" i="1">
                        <a:solidFill>
                          <a:prstClr val="black"/>
                        </a:solidFill>
                        <a:latin typeface="Cambria Math" panose="02040503050406030204" pitchFamily="18" charset="0"/>
                        <a:ea typeface="Times New Roman" panose="02020603050405020304" pitchFamily="18" charset="0"/>
                      </a:rPr>
                      <m:t>+</m:t>
                    </m:r>
                    <m:r>
                      <a:rPr lang="en-US" sz="5000" i="1">
                        <a:solidFill>
                          <a:prstClr val="black"/>
                        </a:solidFill>
                        <a:latin typeface="Cambria Math" panose="02040503050406030204" pitchFamily="18" charset="0"/>
                        <a:ea typeface="Times New Roman" panose="02020603050405020304" pitchFamily="18" charset="0"/>
                      </a:rPr>
                      <m:t>𝑇</m:t>
                    </m:r>
                    <m:r>
                      <a:rPr lang="fr-FR" sz="5000" i="1">
                        <a:solidFill>
                          <a:prstClr val="black"/>
                        </a:solidFill>
                        <a:latin typeface="Cambria Math" panose="02040503050406030204" pitchFamily="18" charset="0"/>
                        <a:ea typeface="Times New Roman" panose="02020603050405020304" pitchFamily="18" charset="0"/>
                      </a:rPr>
                      <m:t>.</m:t>
                    </m:r>
                    <m:r>
                      <a:rPr lang="en-US" sz="5000" i="1">
                        <a:solidFill>
                          <a:prstClr val="black"/>
                        </a:solidFill>
                        <a:latin typeface="Cambria Math" panose="02040503050406030204" pitchFamily="18" charset="0"/>
                        <a:ea typeface="Times New Roman" panose="02020603050405020304" pitchFamily="18" charset="0"/>
                      </a:rPr>
                      <m:t>𝑟</m:t>
                    </m:r>
                    <m:r>
                      <a:rPr lang="fr-FR" sz="5000" i="1">
                        <a:solidFill>
                          <a:prstClr val="black"/>
                        </a:solidFill>
                        <a:latin typeface="Cambria Math" panose="02040503050406030204" pitchFamily="18" charset="0"/>
                        <a:ea typeface="Times New Roman" panose="02020603050405020304" pitchFamily="18" charset="0"/>
                      </a:rPr>
                      <m:t>−</m:t>
                    </m:r>
                    <m:r>
                      <a:rPr lang="en-US" sz="5000" i="1">
                        <a:solidFill>
                          <a:prstClr val="black"/>
                        </a:solidFill>
                        <a:latin typeface="Cambria Math" panose="02040503050406030204" pitchFamily="18" charset="0"/>
                        <a:ea typeface="Times New Roman" panose="02020603050405020304" pitchFamily="18" charset="0"/>
                      </a:rPr>
                      <m:t>𝑀</m:t>
                    </m:r>
                    <m:r>
                      <a:rPr lang="fr-FR" sz="5000" i="1">
                        <a:solidFill>
                          <a:prstClr val="black"/>
                        </a:solidFill>
                        <a:latin typeface="Cambria Math" panose="02040503050406030204" pitchFamily="18" charset="0"/>
                        <a:ea typeface="Times New Roman" panose="02020603050405020304" pitchFamily="18" charset="0"/>
                      </a:rPr>
                      <m:t>=</m:t>
                    </m:r>
                    <m:r>
                      <a:rPr lang="en-US" sz="5000" i="1">
                        <a:solidFill>
                          <a:prstClr val="black"/>
                        </a:solidFill>
                        <a:latin typeface="Cambria Math" panose="02040503050406030204" pitchFamily="18" charset="0"/>
                        <a:ea typeface="Times New Roman" panose="02020603050405020304" pitchFamily="18" charset="0"/>
                      </a:rPr>
                      <m:t>𝑇</m:t>
                    </m:r>
                    <m:d>
                      <m:dPr>
                        <m:ctrlPr>
                          <a:rPr lang="en-US" sz="5000" i="1">
                            <a:solidFill>
                              <a:prstClr val="black"/>
                            </a:solidFill>
                            <a:latin typeface="Cambria Math" panose="02040503050406030204" pitchFamily="18" charset="0"/>
                            <a:ea typeface="Times New Roman" panose="02020603050405020304" pitchFamily="18" charset="0"/>
                          </a:rPr>
                        </m:ctrlPr>
                      </m:dPr>
                      <m:e>
                        <m:r>
                          <a:rPr lang="fr-FR" sz="5000" i="1">
                            <a:solidFill>
                              <a:prstClr val="black"/>
                            </a:solidFill>
                            <a:latin typeface="Cambria Math" panose="02040503050406030204" pitchFamily="18" charset="0"/>
                            <a:ea typeface="Times New Roman" panose="02020603050405020304" pitchFamily="18" charset="0"/>
                          </a:rPr>
                          <m:t>1+</m:t>
                        </m:r>
                        <m:r>
                          <a:rPr lang="en-US" sz="5000" i="1">
                            <a:solidFill>
                              <a:prstClr val="black"/>
                            </a:solidFill>
                            <a:latin typeface="Cambria Math" panose="02040503050406030204" pitchFamily="18" charset="0"/>
                            <a:ea typeface="Times New Roman" panose="02020603050405020304" pitchFamily="18" charset="0"/>
                          </a:rPr>
                          <m:t>𝑟</m:t>
                        </m:r>
                      </m:e>
                    </m:d>
                    <m:r>
                      <a:rPr lang="fr-FR" sz="5000" i="1">
                        <a:solidFill>
                          <a:prstClr val="black"/>
                        </a:solidFill>
                        <a:latin typeface="Cambria Math" panose="02040503050406030204" pitchFamily="18" charset="0"/>
                        <a:ea typeface="Times New Roman" panose="02020603050405020304" pitchFamily="18" charset="0"/>
                      </a:rPr>
                      <m:t>−</m:t>
                    </m:r>
                    <m:r>
                      <a:rPr lang="en-US" sz="5000" i="1">
                        <a:solidFill>
                          <a:prstClr val="black"/>
                        </a:solidFill>
                        <a:latin typeface="Cambria Math" panose="02040503050406030204" pitchFamily="18" charset="0"/>
                        <a:ea typeface="Times New Roman" panose="02020603050405020304" pitchFamily="18" charset="0"/>
                      </a:rPr>
                      <m:t>𝑀</m:t>
                    </m:r>
                  </m:oMath>
                </a14:m>
                <a:endParaRPr lang="en-US" sz="5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39E9651B-2E88-4E1A-92E5-CA7F2C190905}"/>
                  </a:ext>
                </a:extLst>
              </p:cNvPr>
              <p:cNvSpPr txBox="1">
                <a:spLocks noRot="1" noChangeAspect="1" noMove="1" noResize="1" noEditPoints="1" noAdjustHandles="1" noChangeArrowheads="1" noChangeShapeType="1" noTextEdit="1"/>
              </p:cNvSpPr>
              <p:nvPr/>
            </p:nvSpPr>
            <p:spPr>
              <a:xfrm>
                <a:off x="2094143" y="2475429"/>
                <a:ext cx="21419044" cy="906274"/>
              </a:xfrm>
              <a:prstGeom prst="rect">
                <a:avLst/>
              </a:prstGeom>
              <a:blipFill>
                <a:blip r:embed="rId6"/>
                <a:stretch>
                  <a:fillRect l="-1366" t="-11409" b="-36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95D64B3-F432-437B-8D7F-2B5B43EA734F}"/>
                  </a:ext>
                </a:extLst>
              </p:cNvPr>
              <p:cNvSpPr txBox="1"/>
              <p:nvPr/>
            </p:nvSpPr>
            <p:spPr>
              <a:xfrm>
                <a:off x="2094143" y="3666193"/>
                <a:ext cx="21419044" cy="905184"/>
              </a:xfrm>
              <a:prstGeom prst="rect">
                <a:avLst/>
              </a:prstGeom>
              <a:noFill/>
            </p:spPr>
            <p:txBody>
              <a:bodyPr wrap="square" rtlCol="0">
                <a:spAutoFit/>
              </a:bodyPr>
              <a:lstStyle/>
              <a:p>
                <a:pPr lvl="0">
                  <a:lnSpc>
                    <a:spcPct val="115000"/>
                  </a:lnSpc>
                </a:pPr>
                <a:r>
                  <a:rPr lang="fr-FR" sz="5000" dirty="0">
                    <a:solidFill>
                      <a:prstClr val="black"/>
                    </a:solidFill>
                    <a:latin typeface="Times New Roman" panose="02020603050405020304" pitchFamily="18" charset="0"/>
                    <a:ea typeface="Times New Roman" panose="02020603050405020304" pitchFamily="18" charset="0"/>
                  </a:rPr>
                  <a:t>Số </a:t>
                </a:r>
                <a:r>
                  <a:rPr lang="fr-FR" sz="5000" dirty="0" err="1">
                    <a:solidFill>
                      <a:prstClr val="black"/>
                    </a:solidFill>
                    <a:latin typeface="Times New Roman" panose="02020603050405020304" pitchFamily="18" charset="0"/>
                    <a:ea typeface="Times New Roman" panose="02020603050405020304" pitchFamily="18" charset="0"/>
                  </a:rPr>
                  <a:t>tiền</a:t>
                </a:r>
                <a:r>
                  <a:rPr lang="fr-FR" sz="5000" dirty="0">
                    <a:solidFill>
                      <a:prstClr val="black"/>
                    </a:solidFill>
                    <a:latin typeface="Times New Roman" panose="02020603050405020304" pitchFamily="18" charset="0"/>
                    <a:ea typeface="Times New Roman" panose="02020603050405020304" pitchFamily="18" charset="0"/>
                  </a:rPr>
                  <a:t> </a:t>
                </a:r>
                <a:r>
                  <a:rPr lang="fr-FR" sz="5000" dirty="0" err="1">
                    <a:solidFill>
                      <a:prstClr val="black"/>
                    </a:solidFill>
                    <a:latin typeface="Times New Roman" panose="02020603050405020304" pitchFamily="18" charset="0"/>
                    <a:ea typeface="Times New Roman" panose="02020603050405020304" pitchFamily="18" charset="0"/>
                  </a:rPr>
                  <a:t>gốc</a:t>
                </a:r>
                <a:r>
                  <a:rPr lang="fr-FR" sz="5000" dirty="0">
                    <a:solidFill>
                      <a:prstClr val="black"/>
                    </a:solidFill>
                    <a:latin typeface="Times New Roman" panose="02020603050405020304" pitchFamily="18" charset="0"/>
                    <a:ea typeface="Times New Roman" panose="02020603050405020304" pitchFamily="18" charset="0"/>
                  </a:rPr>
                  <a:t> </a:t>
                </a:r>
                <a:r>
                  <a:rPr lang="fr-FR" sz="5000" dirty="0" err="1">
                    <a:solidFill>
                      <a:prstClr val="black"/>
                    </a:solidFill>
                    <a:latin typeface="Times New Roman" panose="02020603050405020304" pitchFamily="18" charset="0"/>
                    <a:ea typeface="Times New Roman" panose="02020603050405020304" pitchFamily="18" charset="0"/>
                  </a:rPr>
                  <a:t>sau</a:t>
                </a:r>
                <a:r>
                  <a:rPr lang="fr-FR" sz="5000" dirty="0">
                    <a:solidFill>
                      <a:prstClr val="black"/>
                    </a:solidFill>
                    <a:latin typeface="Times New Roman" panose="02020603050405020304" pitchFamily="18" charset="0"/>
                    <a:ea typeface="Times New Roman" panose="02020603050405020304" pitchFamily="18" charset="0"/>
                  </a:rPr>
                  <a:t> 2 </a:t>
                </a:r>
                <a:r>
                  <a:rPr lang="fr-FR" sz="5000" dirty="0" err="1">
                    <a:solidFill>
                      <a:prstClr val="black"/>
                    </a:solidFill>
                    <a:latin typeface="Times New Roman" panose="02020603050405020304" pitchFamily="18" charset="0"/>
                    <a:ea typeface="Times New Roman" panose="02020603050405020304" pitchFamily="18" charset="0"/>
                  </a:rPr>
                  <a:t>tháng</a:t>
                </a:r>
                <a:r>
                  <a:rPr lang="fr-FR" sz="5000" dirty="0">
                    <a:solidFill>
                      <a:prstClr val="black"/>
                    </a:solidFill>
                    <a:latin typeface="Times New Roman" panose="02020603050405020304" pitchFamily="18" charset="0"/>
                    <a:ea typeface="Times New Roman" panose="02020603050405020304" pitchFamily="18" charset="0"/>
                  </a:rPr>
                  <a:t> là: </a:t>
                </a:r>
                <a14:m>
                  <m:oMath xmlns:m="http://schemas.openxmlformats.org/officeDocument/2006/math">
                    <m:r>
                      <a:rPr lang="en-US" sz="5000" i="1">
                        <a:solidFill>
                          <a:prstClr val="black"/>
                        </a:solidFill>
                        <a:latin typeface="Cambria Math" panose="02040503050406030204" pitchFamily="18" charset="0"/>
                        <a:ea typeface="Times New Roman" panose="02020603050405020304" pitchFamily="18" charset="0"/>
                      </a:rPr>
                      <m:t>𝑇</m:t>
                    </m:r>
                    <m:sSup>
                      <m:sSupPr>
                        <m:ctrlPr>
                          <a:rPr lang="en-US" sz="5000" i="1">
                            <a:solidFill>
                              <a:prstClr val="black"/>
                            </a:solidFill>
                            <a:latin typeface="Cambria Math" panose="02040503050406030204" pitchFamily="18" charset="0"/>
                            <a:ea typeface="Times New Roman" panose="02020603050405020304" pitchFamily="18" charset="0"/>
                          </a:rPr>
                        </m:ctrlPr>
                      </m:sSupPr>
                      <m:e>
                        <m:d>
                          <m:dPr>
                            <m:ctrlPr>
                              <a:rPr lang="en-US" sz="5000" i="1">
                                <a:solidFill>
                                  <a:prstClr val="black"/>
                                </a:solidFill>
                                <a:latin typeface="Cambria Math" panose="02040503050406030204" pitchFamily="18" charset="0"/>
                                <a:ea typeface="Times New Roman" panose="02020603050405020304" pitchFamily="18" charset="0"/>
                              </a:rPr>
                            </m:ctrlPr>
                          </m:dPr>
                          <m:e>
                            <m:r>
                              <a:rPr lang="fr-FR" sz="5000" i="1">
                                <a:solidFill>
                                  <a:prstClr val="black"/>
                                </a:solidFill>
                                <a:latin typeface="Cambria Math" panose="02040503050406030204" pitchFamily="18" charset="0"/>
                                <a:ea typeface="Times New Roman" panose="02020603050405020304" pitchFamily="18" charset="0"/>
                              </a:rPr>
                              <m:t>1+</m:t>
                            </m:r>
                            <m:r>
                              <a:rPr lang="en-US" sz="5000" i="1">
                                <a:solidFill>
                                  <a:prstClr val="black"/>
                                </a:solidFill>
                                <a:latin typeface="Cambria Math" panose="02040503050406030204" pitchFamily="18" charset="0"/>
                                <a:ea typeface="Times New Roman" panose="02020603050405020304" pitchFamily="18" charset="0"/>
                              </a:rPr>
                              <m:t>𝑟</m:t>
                            </m:r>
                          </m:e>
                        </m:d>
                      </m:e>
                      <m:sup>
                        <m:r>
                          <a:rPr lang="fr-FR" sz="5000" i="1">
                            <a:solidFill>
                              <a:prstClr val="black"/>
                            </a:solidFill>
                            <a:latin typeface="Cambria Math" panose="02040503050406030204" pitchFamily="18" charset="0"/>
                            <a:ea typeface="Times New Roman" panose="02020603050405020304" pitchFamily="18" charset="0"/>
                          </a:rPr>
                          <m:t>2</m:t>
                        </m:r>
                      </m:sup>
                    </m:sSup>
                    <m:r>
                      <a:rPr lang="fr-FR" sz="5000" i="1">
                        <a:solidFill>
                          <a:prstClr val="black"/>
                        </a:solidFill>
                        <a:latin typeface="Cambria Math" panose="02040503050406030204" pitchFamily="18" charset="0"/>
                        <a:ea typeface="Times New Roman" panose="02020603050405020304" pitchFamily="18" charset="0"/>
                      </a:rPr>
                      <m:t>−</m:t>
                    </m:r>
                    <m:r>
                      <a:rPr lang="en-US" sz="5000" i="1">
                        <a:solidFill>
                          <a:prstClr val="black"/>
                        </a:solidFill>
                        <a:latin typeface="Cambria Math" panose="02040503050406030204" pitchFamily="18" charset="0"/>
                        <a:ea typeface="Times New Roman" panose="02020603050405020304" pitchFamily="18" charset="0"/>
                      </a:rPr>
                      <m:t>𝑀</m:t>
                    </m:r>
                    <m:d>
                      <m:dPr>
                        <m:begChr m:val="["/>
                        <m:endChr m:val="]"/>
                        <m:ctrlPr>
                          <a:rPr lang="en-US" sz="5000" i="1">
                            <a:solidFill>
                              <a:prstClr val="black"/>
                            </a:solidFill>
                            <a:latin typeface="Cambria Math" panose="02040503050406030204" pitchFamily="18" charset="0"/>
                            <a:ea typeface="Times New Roman" panose="02020603050405020304" pitchFamily="18" charset="0"/>
                          </a:rPr>
                        </m:ctrlPr>
                      </m:dPr>
                      <m:e>
                        <m:d>
                          <m:dPr>
                            <m:ctrlPr>
                              <a:rPr lang="en-US" sz="5000" i="1">
                                <a:solidFill>
                                  <a:prstClr val="black"/>
                                </a:solidFill>
                                <a:latin typeface="Cambria Math" panose="02040503050406030204" pitchFamily="18" charset="0"/>
                                <a:ea typeface="Times New Roman" panose="02020603050405020304" pitchFamily="18" charset="0"/>
                              </a:rPr>
                            </m:ctrlPr>
                          </m:dPr>
                          <m:e>
                            <m:r>
                              <a:rPr lang="fr-FR" sz="5000" i="1">
                                <a:solidFill>
                                  <a:prstClr val="black"/>
                                </a:solidFill>
                                <a:latin typeface="Cambria Math" panose="02040503050406030204" pitchFamily="18" charset="0"/>
                                <a:ea typeface="Times New Roman" panose="02020603050405020304" pitchFamily="18" charset="0"/>
                              </a:rPr>
                              <m:t>1+</m:t>
                            </m:r>
                            <m:r>
                              <a:rPr lang="en-US" sz="5000" i="1">
                                <a:solidFill>
                                  <a:prstClr val="black"/>
                                </a:solidFill>
                                <a:latin typeface="Cambria Math" panose="02040503050406030204" pitchFamily="18" charset="0"/>
                                <a:ea typeface="Times New Roman" panose="02020603050405020304" pitchFamily="18" charset="0"/>
                              </a:rPr>
                              <m:t>𝑟</m:t>
                            </m:r>
                          </m:e>
                        </m:d>
                        <m:r>
                          <a:rPr lang="fr-FR" sz="5000" i="1">
                            <a:solidFill>
                              <a:prstClr val="black"/>
                            </a:solidFill>
                            <a:latin typeface="Cambria Math" panose="02040503050406030204" pitchFamily="18" charset="0"/>
                            <a:ea typeface="Times New Roman" panose="02020603050405020304" pitchFamily="18" charset="0"/>
                          </a:rPr>
                          <m:t>+1</m:t>
                        </m:r>
                      </m:e>
                    </m:d>
                  </m:oMath>
                </a14:m>
                <a:endParaRPr lang="en-US" sz="5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995D64B3-F432-437B-8D7F-2B5B43EA734F}"/>
                  </a:ext>
                </a:extLst>
              </p:cNvPr>
              <p:cNvSpPr txBox="1">
                <a:spLocks noRot="1" noChangeAspect="1" noMove="1" noResize="1" noEditPoints="1" noAdjustHandles="1" noChangeArrowheads="1" noChangeShapeType="1" noTextEdit="1"/>
              </p:cNvSpPr>
              <p:nvPr/>
            </p:nvSpPr>
            <p:spPr>
              <a:xfrm>
                <a:off x="2094143" y="3666193"/>
                <a:ext cx="21419044" cy="905184"/>
              </a:xfrm>
              <a:prstGeom prst="rect">
                <a:avLst/>
              </a:prstGeom>
              <a:blipFill>
                <a:blip r:embed="rId7"/>
                <a:stretch>
                  <a:fillRect l="-1366" t="-11409" b="-36242"/>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A1419C44-238C-44E9-9E2E-F383E5A18C89}"/>
              </a:ext>
            </a:extLst>
          </p:cNvPr>
          <p:cNvSpPr txBox="1"/>
          <p:nvPr/>
        </p:nvSpPr>
        <p:spPr>
          <a:xfrm>
            <a:off x="2094143" y="4855803"/>
            <a:ext cx="21419044" cy="743473"/>
          </a:xfrm>
          <a:prstGeom prst="rect">
            <a:avLst/>
          </a:prstGeom>
          <a:noFill/>
        </p:spPr>
        <p:txBody>
          <a:bodyPr wrap="square" rtlCol="0">
            <a:spAutoFit/>
          </a:bodyPr>
          <a:lstStyle/>
          <a:p>
            <a:pPr lvl="0">
              <a:lnSpc>
                <a:spcPct val="115000"/>
              </a:lnSpc>
            </a:pPr>
            <a:r>
              <a:rPr lang="fr-FR" sz="4000" dirty="0">
                <a:solidFill>
                  <a:prstClr val="black"/>
                </a:solidFill>
                <a:latin typeface="Times New Roman" panose="02020603050405020304" pitchFamily="18"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2BD8EE4-AF8A-43AC-93D9-AD3FC09BB532}"/>
                  </a:ext>
                </a:extLst>
              </p:cNvPr>
              <p:cNvSpPr txBox="1"/>
              <p:nvPr/>
            </p:nvSpPr>
            <p:spPr>
              <a:xfrm>
                <a:off x="2094143" y="5786111"/>
                <a:ext cx="21419044" cy="1791131"/>
              </a:xfrm>
              <a:prstGeom prst="rect">
                <a:avLst/>
              </a:prstGeom>
              <a:noFill/>
            </p:spPr>
            <p:txBody>
              <a:bodyPr wrap="square" rtlCol="0">
                <a:spAutoFit/>
              </a:bodyPr>
              <a:lstStyle/>
              <a:p>
                <a:pPr lvl="0">
                  <a:lnSpc>
                    <a:spcPct val="115000"/>
                  </a:lnSpc>
                </a:pPr>
                <a:r>
                  <a:rPr lang="fr-FR" sz="5000" dirty="0">
                    <a:solidFill>
                      <a:prstClr val="black"/>
                    </a:solidFill>
                    <a:latin typeface="Times New Roman" panose="02020603050405020304" pitchFamily="18" charset="0"/>
                    <a:ea typeface="Times New Roman" panose="02020603050405020304" pitchFamily="18" charset="0"/>
                  </a:rPr>
                  <a:t>Số </a:t>
                </a:r>
                <a:r>
                  <a:rPr lang="fr-FR" sz="5000" dirty="0" err="1">
                    <a:solidFill>
                      <a:prstClr val="black"/>
                    </a:solidFill>
                    <a:latin typeface="Times New Roman" panose="02020603050405020304" pitchFamily="18" charset="0"/>
                    <a:ea typeface="Times New Roman" panose="02020603050405020304" pitchFamily="18" charset="0"/>
                  </a:rPr>
                  <a:t>tiền</a:t>
                </a:r>
                <a:r>
                  <a:rPr lang="fr-FR" sz="5000" dirty="0">
                    <a:solidFill>
                      <a:prstClr val="black"/>
                    </a:solidFill>
                    <a:latin typeface="Times New Roman" panose="02020603050405020304" pitchFamily="18" charset="0"/>
                    <a:ea typeface="Times New Roman" panose="02020603050405020304" pitchFamily="18" charset="0"/>
                  </a:rPr>
                  <a:t> </a:t>
                </a:r>
                <a:r>
                  <a:rPr lang="fr-FR" sz="5000" dirty="0" err="1">
                    <a:solidFill>
                      <a:prstClr val="black"/>
                    </a:solidFill>
                    <a:latin typeface="Times New Roman" panose="02020603050405020304" pitchFamily="18" charset="0"/>
                    <a:ea typeface="Times New Roman" panose="02020603050405020304" pitchFamily="18" charset="0"/>
                  </a:rPr>
                  <a:t>gốc</a:t>
                </a:r>
                <a:r>
                  <a:rPr lang="fr-FR" sz="5000" dirty="0">
                    <a:solidFill>
                      <a:prstClr val="black"/>
                    </a:solidFill>
                    <a:latin typeface="Times New Roman" panose="02020603050405020304" pitchFamily="18" charset="0"/>
                    <a:ea typeface="Times New Roman" panose="02020603050405020304" pitchFamily="18" charset="0"/>
                  </a:rPr>
                  <a:t> </a:t>
                </a:r>
                <a:r>
                  <a:rPr lang="fr-FR" sz="5000" dirty="0" err="1">
                    <a:solidFill>
                      <a:prstClr val="black"/>
                    </a:solidFill>
                    <a:latin typeface="Times New Roman" panose="02020603050405020304" pitchFamily="18" charset="0"/>
                    <a:ea typeface="Times New Roman" panose="02020603050405020304" pitchFamily="18" charset="0"/>
                  </a:rPr>
                  <a:t>sau</a:t>
                </a:r>
                <a:r>
                  <a:rPr lang="fr-FR" sz="5000" dirty="0">
                    <a:solidFill>
                      <a:prstClr val="black"/>
                    </a:solidFill>
                    <a:latin typeface="Times New Roman" panose="02020603050405020304" pitchFamily="18" charset="0"/>
                    <a:ea typeface="Times New Roman" panose="02020603050405020304" pitchFamily="18" charset="0"/>
                  </a:rPr>
                  <a:t> 10 </a:t>
                </a:r>
                <a:r>
                  <a:rPr lang="fr-FR" sz="5000" dirty="0" err="1">
                    <a:solidFill>
                      <a:prstClr val="black"/>
                    </a:solidFill>
                    <a:latin typeface="Times New Roman" panose="02020603050405020304" pitchFamily="18" charset="0"/>
                    <a:ea typeface="Times New Roman" panose="02020603050405020304" pitchFamily="18" charset="0"/>
                  </a:rPr>
                  <a:t>tháng</a:t>
                </a:r>
                <a:r>
                  <a:rPr lang="fr-FR" sz="5000" dirty="0">
                    <a:solidFill>
                      <a:prstClr val="black"/>
                    </a:solidFill>
                    <a:latin typeface="Times New Roman" panose="02020603050405020304" pitchFamily="18" charset="0"/>
                    <a:ea typeface="Times New Roman" panose="02020603050405020304" pitchFamily="18" charset="0"/>
                  </a:rPr>
                  <a:t> là: </a:t>
                </a:r>
                <a14:m>
                  <m:oMath xmlns:m="http://schemas.openxmlformats.org/officeDocument/2006/math">
                    <m:r>
                      <a:rPr lang="en-US" sz="5000" i="1">
                        <a:solidFill>
                          <a:prstClr val="black"/>
                        </a:solidFill>
                        <a:latin typeface="Cambria Math" panose="02040503050406030204" pitchFamily="18" charset="0"/>
                        <a:ea typeface="Times New Roman" panose="02020603050405020304" pitchFamily="18" charset="0"/>
                      </a:rPr>
                      <m:t>𝑇</m:t>
                    </m:r>
                    <m:sSup>
                      <m:sSupPr>
                        <m:ctrlPr>
                          <a:rPr lang="en-US" sz="5000" i="1">
                            <a:solidFill>
                              <a:prstClr val="black"/>
                            </a:solidFill>
                            <a:latin typeface="Cambria Math" panose="02040503050406030204" pitchFamily="18" charset="0"/>
                            <a:ea typeface="Times New Roman" panose="02020603050405020304" pitchFamily="18" charset="0"/>
                          </a:rPr>
                        </m:ctrlPr>
                      </m:sSupPr>
                      <m:e>
                        <m:d>
                          <m:dPr>
                            <m:ctrlPr>
                              <a:rPr lang="en-US" sz="5000" i="1">
                                <a:solidFill>
                                  <a:prstClr val="black"/>
                                </a:solidFill>
                                <a:latin typeface="Cambria Math" panose="02040503050406030204" pitchFamily="18" charset="0"/>
                                <a:ea typeface="Times New Roman" panose="02020603050405020304" pitchFamily="18" charset="0"/>
                              </a:rPr>
                            </m:ctrlPr>
                          </m:dPr>
                          <m:e>
                            <m:r>
                              <a:rPr lang="fr-FR" sz="5000" i="1">
                                <a:solidFill>
                                  <a:prstClr val="black"/>
                                </a:solidFill>
                                <a:latin typeface="Cambria Math" panose="02040503050406030204" pitchFamily="18" charset="0"/>
                                <a:ea typeface="Times New Roman" panose="02020603050405020304" pitchFamily="18" charset="0"/>
                              </a:rPr>
                              <m:t>1+</m:t>
                            </m:r>
                            <m:r>
                              <a:rPr lang="en-US" sz="5000" i="1">
                                <a:solidFill>
                                  <a:prstClr val="black"/>
                                </a:solidFill>
                                <a:latin typeface="Cambria Math" panose="02040503050406030204" pitchFamily="18" charset="0"/>
                                <a:ea typeface="Times New Roman" panose="02020603050405020304" pitchFamily="18" charset="0"/>
                              </a:rPr>
                              <m:t>𝑟</m:t>
                            </m:r>
                          </m:e>
                        </m:d>
                      </m:e>
                      <m:sup>
                        <m:r>
                          <a:rPr lang="fr-FR" sz="5000" i="1">
                            <a:solidFill>
                              <a:prstClr val="black"/>
                            </a:solidFill>
                            <a:latin typeface="Cambria Math" panose="02040503050406030204" pitchFamily="18" charset="0"/>
                            <a:ea typeface="Times New Roman" panose="02020603050405020304" pitchFamily="18" charset="0"/>
                          </a:rPr>
                          <m:t>10</m:t>
                        </m:r>
                      </m:sup>
                    </m:sSup>
                    <m:r>
                      <a:rPr lang="fr-FR" sz="5000" i="1">
                        <a:solidFill>
                          <a:prstClr val="black"/>
                        </a:solidFill>
                        <a:latin typeface="Cambria Math" panose="02040503050406030204" pitchFamily="18" charset="0"/>
                        <a:ea typeface="Times New Roman" panose="02020603050405020304" pitchFamily="18" charset="0"/>
                      </a:rPr>
                      <m:t>−</m:t>
                    </m:r>
                    <m:r>
                      <a:rPr lang="en-US" sz="5000" i="1">
                        <a:solidFill>
                          <a:prstClr val="black"/>
                        </a:solidFill>
                        <a:latin typeface="Cambria Math" panose="02040503050406030204" pitchFamily="18" charset="0"/>
                        <a:ea typeface="Times New Roman" panose="02020603050405020304" pitchFamily="18" charset="0"/>
                      </a:rPr>
                      <m:t>𝑀</m:t>
                    </m:r>
                    <m:d>
                      <m:dPr>
                        <m:begChr m:val="["/>
                        <m:endChr m:val="]"/>
                        <m:ctrlPr>
                          <a:rPr lang="en-US" sz="5000" i="1">
                            <a:solidFill>
                              <a:prstClr val="black"/>
                            </a:solidFill>
                            <a:latin typeface="Cambria Math" panose="02040503050406030204" pitchFamily="18" charset="0"/>
                            <a:ea typeface="Times New Roman" panose="02020603050405020304" pitchFamily="18" charset="0"/>
                          </a:rPr>
                        </m:ctrlPr>
                      </m:dPr>
                      <m:e>
                        <m:sSup>
                          <m:sSupPr>
                            <m:ctrlPr>
                              <a:rPr lang="en-US" sz="5000" i="1">
                                <a:solidFill>
                                  <a:prstClr val="black"/>
                                </a:solidFill>
                                <a:latin typeface="Cambria Math" panose="02040503050406030204" pitchFamily="18" charset="0"/>
                                <a:ea typeface="Times New Roman" panose="02020603050405020304" pitchFamily="18" charset="0"/>
                              </a:rPr>
                            </m:ctrlPr>
                          </m:sSupPr>
                          <m:e>
                            <m:d>
                              <m:dPr>
                                <m:ctrlPr>
                                  <a:rPr lang="en-US" sz="5000" i="1">
                                    <a:solidFill>
                                      <a:prstClr val="black"/>
                                    </a:solidFill>
                                    <a:latin typeface="Cambria Math" panose="02040503050406030204" pitchFamily="18" charset="0"/>
                                    <a:ea typeface="Times New Roman" panose="02020603050405020304" pitchFamily="18" charset="0"/>
                                  </a:rPr>
                                </m:ctrlPr>
                              </m:dPr>
                              <m:e>
                                <m:r>
                                  <a:rPr lang="fr-FR" sz="5000" i="1">
                                    <a:solidFill>
                                      <a:prstClr val="black"/>
                                    </a:solidFill>
                                    <a:latin typeface="Cambria Math" panose="02040503050406030204" pitchFamily="18" charset="0"/>
                                    <a:ea typeface="Times New Roman" panose="02020603050405020304" pitchFamily="18" charset="0"/>
                                  </a:rPr>
                                  <m:t>1+</m:t>
                                </m:r>
                                <m:r>
                                  <a:rPr lang="en-US" sz="5000" i="1">
                                    <a:solidFill>
                                      <a:prstClr val="black"/>
                                    </a:solidFill>
                                    <a:latin typeface="Cambria Math" panose="02040503050406030204" pitchFamily="18" charset="0"/>
                                    <a:ea typeface="Times New Roman" panose="02020603050405020304" pitchFamily="18" charset="0"/>
                                  </a:rPr>
                                  <m:t>𝑟</m:t>
                                </m:r>
                              </m:e>
                            </m:d>
                          </m:e>
                          <m:sup>
                            <m:r>
                              <a:rPr lang="fr-FR" sz="5000" i="1">
                                <a:solidFill>
                                  <a:prstClr val="black"/>
                                </a:solidFill>
                                <a:latin typeface="Cambria Math" panose="02040503050406030204" pitchFamily="18" charset="0"/>
                                <a:ea typeface="Times New Roman" panose="02020603050405020304" pitchFamily="18" charset="0"/>
                              </a:rPr>
                              <m:t>9</m:t>
                            </m:r>
                          </m:sup>
                        </m:sSup>
                        <m:r>
                          <a:rPr lang="fr-FR" sz="5000" i="1">
                            <a:solidFill>
                              <a:prstClr val="black"/>
                            </a:solidFill>
                            <a:latin typeface="Cambria Math" panose="02040503050406030204" pitchFamily="18" charset="0"/>
                            <a:ea typeface="Times New Roman" panose="02020603050405020304" pitchFamily="18" charset="0"/>
                          </a:rPr>
                          <m:t>+</m:t>
                        </m:r>
                        <m:sSup>
                          <m:sSupPr>
                            <m:ctrlPr>
                              <a:rPr lang="en-US" sz="5000" i="1">
                                <a:solidFill>
                                  <a:prstClr val="black"/>
                                </a:solidFill>
                                <a:latin typeface="Cambria Math" panose="02040503050406030204" pitchFamily="18" charset="0"/>
                                <a:ea typeface="Times New Roman" panose="02020603050405020304" pitchFamily="18" charset="0"/>
                              </a:rPr>
                            </m:ctrlPr>
                          </m:sSupPr>
                          <m:e>
                            <m:d>
                              <m:dPr>
                                <m:ctrlPr>
                                  <a:rPr lang="en-US" sz="5000" i="1">
                                    <a:solidFill>
                                      <a:prstClr val="black"/>
                                    </a:solidFill>
                                    <a:latin typeface="Cambria Math" panose="02040503050406030204" pitchFamily="18" charset="0"/>
                                    <a:ea typeface="Times New Roman" panose="02020603050405020304" pitchFamily="18" charset="0"/>
                                  </a:rPr>
                                </m:ctrlPr>
                              </m:dPr>
                              <m:e>
                                <m:r>
                                  <a:rPr lang="fr-FR" sz="5000" i="1">
                                    <a:solidFill>
                                      <a:prstClr val="black"/>
                                    </a:solidFill>
                                    <a:latin typeface="Cambria Math" panose="02040503050406030204" pitchFamily="18" charset="0"/>
                                    <a:ea typeface="Times New Roman" panose="02020603050405020304" pitchFamily="18" charset="0"/>
                                  </a:rPr>
                                  <m:t>1+</m:t>
                                </m:r>
                                <m:r>
                                  <a:rPr lang="en-US" sz="5000" i="1">
                                    <a:solidFill>
                                      <a:prstClr val="black"/>
                                    </a:solidFill>
                                    <a:latin typeface="Cambria Math" panose="02040503050406030204" pitchFamily="18" charset="0"/>
                                    <a:ea typeface="Times New Roman" panose="02020603050405020304" pitchFamily="18" charset="0"/>
                                  </a:rPr>
                                  <m:t>𝑟</m:t>
                                </m:r>
                              </m:e>
                            </m:d>
                          </m:e>
                          <m:sup>
                            <m:r>
                              <a:rPr lang="fr-FR" sz="5000" i="1">
                                <a:solidFill>
                                  <a:prstClr val="black"/>
                                </a:solidFill>
                                <a:latin typeface="Cambria Math" panose="02040503050406030204" pitchFamily="18" charset="0"/>
                                <a:ea typeface="Times New Roman" panose="02020603050405020304" pitchFamily="18" charset="0"/>
                              </a:rPr>
                              <m:t>8</m:t>
                            </m:r>
                          </m:sup>
                        </m:sSup>
                        <m:r>
                          <a:rPr lang="fr-FR" sz="5000" i="1">
                            <a:solidFill>
                              <a:prstClr val="black"/>
                            </a:solidFill>
                            <a:latin typeface="Cambria Math" panose="02040503050406030204" pitchFamily="18" charset="0"/>
                            <a:ea typeface="Times New Roman" panose="02020603050405020304" pitchFamily="18" charset="0"/>
                          </a:rPr>
                          <m:t>+...+</m:t>
                        </m:r>
                        <m:d>
                          <m:dPr>
                            <m:ctrlPr>
                              <a:rPr lang="en-US" sz="5000" i="1">
                                <a:solidFill>
                                  <a:prstClr val="black"/>
                                </a:solidFill>
                                <a:latin typeface="Cambria Math" panose="02040503050406030204" pitchFamily="18" charset="0"/>
                                <a:ea typeface="Times New Roman" panose="02020603050405020304" pitchFamily="18" charset="0"/>
                              </a:rPr>
                            </m:ctrlPr>
                          </m:dPr>
                          <m:e>
                            <m:r>
                              <a:rPr lang="fr-FR" sz="5000" i="1">
                                <a:solidFill>
                                  <a:prstClr val="black"/>
                                </a:solidFill>
                                <a:latin typeface="Cambria Math" panose="02040503050406030204" pitchFamily="18" charset="0"/>
                                <a:ea typeface="Times New Roman" panose="02020603050405020304" pitchFamily="18" charset="0"/>
                              </a:rPr>
                              <m:t>1+</m:t>
                            </m:r>
                            <m:r>
                              <a:rPr lang="en-US" sz="5000" i="1">
                                <a:solidFill>
                                  <a:prstClr val="black"/>
                                </a:solidFill>
                                <a:latin typeface="Cambria Math" panose="02040503050406030204" pitchFamily="18" charset="0"/>
                                <a:ea typeface="Times New Roman" panose="02020603050405020304" pitchFamily="18" charset="0"/>
                              </a:rPr>
                              <m:t>𝑟</m:t>
                            </m:r>
                          </m:e>
                        </m:d>
                        <m:r>
                          <a:rPr lang="fr-FR" sz="5000" i="1">
                            <a:solidFill>
                              <a:prstClr val="black"/>
                            </a:solidFill>
                            <a:latin typeface="Cambria Math" panose="02040503050406030204" pitchFamily="18" charset="0"/>
                            <a:ea typeface="Times New Roman" panose="02020603050405020304" pitchFamily="18" charset="0"/>
                          </a:rPr>
                          <m:t>+1</m:t>
                        </m:r>
                      </m:e>
                    </m:d>
                    <m:r>
                      <a:rPr lang="fr-FR" sz="5000" i="1">
                        <a:solidFill>
                          <a:prstClr val="black"/>
                        </a:solidFill>
                        <a:latin typeface="Cambria Math" panose="02040503050406030204" pitchFamily="18" charset="0"/>
                        <a:ea typeface="Times New Roman" panose="02020603050405020304" pitchFamily="18" charset="0"/>
                      </a:rPr>
                      <m:t>=0</m:t>
                    </m:r>
                  </m:oMath>
                </a14:m>
                <a:endParaRPr lang="en-US" sz="5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92BD8EE4-AF8A-43AC-93D9-AD3FC09BB532}"/>
                  </a:ext>
                </a:extLst>
              </p:cNvPr>
              <p:cNvSpPr txBox="1">
                <a:spLocks noRot="1" noChangeAspect="1" noMove="1" noResize="1" noEditPoints="1" noAdjustHandles="1" noChangeArrowheads="1" noChangeShapeType="1" noTextEdit="1"/>
              </p:cNvSpPr>
              <p:nvPr/>
            </p:nvSpPr>
            <p:spPr>
              <a:xfrm>
                <a:off x="2094143" y="5786111"/>
                <a:ext cx="21419044" cy="1791131"/>
              </a:xfrm>
              <a:prstGeom prst="rect">
                <a:avLst/>
              </a:prstGeom>
              <a:blipFill>
                <a:blip r:embed="rId8"/>
                <a:stretch>
                  <a:fillRect l="-1366" t="-57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6D809E3-A705-4187-AA55-1866441DA8F8}"/>
                  </a:ext>
                </a:extLst>
              </p:cNvPr>
              <p:cNvSpPr txBox="1"/>
              <p:nvPr/>
            </p:nvSpPr>
            <p:spPr>
              <a:xfrm>
                <a:off x="2094143" y="7893632"/>
                <a:ext cx="21419044" cy="5035225"/>
              </a:xfrm>
              <a:prstGeom prst="rect">
                <a:avLst/>
              </a:prstGeom>
              <a:noFill/>
            </p:spPr>
            <p:txBody>
              <a:bodyPr wrap="square" rtlCol="0">
                <a:spAutoFit/>
              </a:bodyPr>
              <a:lstStyle/>
              <a:p>
                <a:pPr lvl="0">
                  <a:lnSpc>
                    <a:spcPct val="115000"/>
                  </a:lnSpc>
                </a:pPr>
                <a:r>
                  <a:rPr lang="en-US" sz="5600" dirty="0">
                    <a:solidFill>
                      <a:prstClr val="black"/>
                    </a:solidFill>
                    <a:latin typeface="Times New Roman" panose="02020603050405020304" pitchFamily="18" charset="0"/>
                    <a:ea typeface="Times New Roman" panose="02020603050405020304" pitchFamily="18" charset="0"/>
                  </a:rPr>
                  <a:t>Do </a:t>
                </a:r>
                <a:r>
                  <a:rPr lang="en-US" sz="5600" dirty="0" err="1">
                    <a:solidFill>
                      <a:prstClr val="black"/>
                    </a:solidFill>
                    <a:latin typeface="Times New Roman" panose="02020603050405020304" pitchFamily="18" charset="0"/>
                    <a:ea typeface="Times New Roman" panose="02020603050405020304" pitchFamily="18" charset="0"/>
                  </a:rPr>
                  <a:t>đó</a:t>
                </a:r>
                <a:r>
                  <a:rPr lang="en-US"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𝑀</m:t>
                    </m:r>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𝑇</m:t>
                        </m:r>
                        <m:sSup>
                          <m:sSupPr>
                            <m:ctrlPr>
                              <a:rPr lang="en-US" sz="5600" i="1">
                                <a:solidFill>
                                  <a:prstClr val="black"/>
                                </a:solidFill>
                                <a:latin typeface="Cambria Math" panose="02040503050406030204" pitchFamily="18" charset="0"/>
                                <a:ea typeface="Times New Roman" panose="02020603050405020304" pitchFamily="18" charset="0"/>
                              </a:rPr>
                            </m:ctrlPr>
                          </m:sSupPr>
                          <m:e>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m:t>
                                </m:r>
                                <m:r>
                                  <a:rPr lang="en-US" sz="5600" i="1">
                                    <a:solidFill>
                                      <a:prstClr val="black"/>
                                    </a:solidFill>
                                    <a:latin typeface="Cambria Math" panose="02040503050406030204" pitchFamily="18" charset="0"/>
                                    <a:ea typeface="Times New Roman" panose="02020603050405020304" pitchFamily="18" charset="0"/>
                                  </a:rPr>
                                  <m:t>𝑟</m:t>
                                </m:r>
                              </m:e>
                            </m:d>
                          </m:e>
                          <m:sup>
                            <m:r>
                              <a:rPr lang="en-US" sz="5600" i="1">
                                <a:solidFill>
                                  <a:prstClr val="black"/>
                                </a:solidFill>
                                <a:latin typeface="Cambria Math" panose="02040503050406030204" pitchFamily="18" charset="0"/>
                                <a:ea typeface="Times New Roman" panose="02020603050405020304" pitchFamily="18" charset="0"/>
                              </a:rPr>
                              <m:t>10</m:t>
                            </m:r>
                          </m:sup>
                        </m:sSup>
                      </m:num>
                      <m:den>
                        <m:sSup>
                          <m:sSupPr>
                            <m:ctrlPr>
                              <a:rPr lang="en-US" sz="5600" i="1">
                                <a:solidFill>
                                  <a:prstClr val="black"/>
                                </a:solidFill>
                                <a:latin typeface="Cambria Math" panose="02040503050406030204" pitchFamily="18" charset="0"/>
                                <a:ea typeface="Times New Roman" panose="02020603050405020304" pitchFamily="18" charset="0"/>
                              </a:rPr>
                            </m:ctrlPr>
                          </m:sSupPr>
                          <m:e>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m:t>
                                </m:r>
                                <m:r>
                                  <a:rPr lang="en-US" sz="5600" i="1">
                                    <a:solidFill>
                                      <a:prstClr val="black"/>
                                    </a:solidFill>
                                    <a:latin typeface="Cambria Math" panose="02040503050406030204" pitchFamily="18" charset="0"/>
                                    <a:ea typeface="Times New Roman" panose="02020603050405020304" pitchFamily="18" charset="0"/>
                                  </a:rPr>
                                  <m:t>𝑟</m:t>
                                </m:r>
                              </m:e>
                            </m:d>
                          </m:e>
                          <m:sup>
                            <m:r>
                              <a:rPr lang="en-US" sz="5600" i="1">
                                <a:solidFill>
                                  <a:prstClr val="black"/>
                                </a:solidFill>
                                <a:latin typeface="Cambria Math" panose="02040503050406030204" pitchFamily="18" charset="0"/>
                                <a:ea typeface="Times New Roman" panose="02020603050405020304" pitchFamily="18" charset="0"/>
                              </a:rPr>
                              <m:t>9</m:t>
                            </m:r>
                          </m:sup>
                        </m:sSup>
                        <m:r>
                          <a:rPr lang="en-US"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m:t>
                                </m:r>
                                <m:r>
                                  <a:rPr lang="en-US" sz="5600" i="1">
                                    <a:solidFill>
                                      <a:prstClr val="black"/>
                                    </a:solidFill>
                                    <a:latin typeface="Cambria Math" panose="02040503050406030204" pitchFamily="18" charset="0"/>
                                    <a:ea typeface="Times New Roman" panose="02020603050405020304" pitchFamily="18" charset="0"/>
                                  </a:rPr>
                                  <m:t>𝑟</m:t>
                                </m:r>
                              </m:e>
                            </m:d>
                          </m:e>
                          <m:sup>
                            <m:r>
                              <a:rPr lang="en-US" sz="5600" i="1">
                                <a:solidFill>
                                  <a:prstClr val="black"/>
                                </a:solidFill>
                                <a:latin typeface="Cambria Math" panose="02040503050406030204" pitchFamily="18" charset="0"/>
                                <a:ea typeface="Times New Roman" panose="02020603050405020304" pitchFamily="18" charset="0"/>
                              </a:rPr>
                              <m:t>8</m:t>
                            </m:r>
                          </m:sup>
                        </m:sSup>
                        <m:r>
                          <a:rPr lang="en-US"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m:t>
                            </m:r>
                            <m:r>
                              <a:rPr lang="en-US" sz="5600" i="1">
                                <a:solidFill>
                                  <a:prstClr val="black"/>
                                </a:solidFill>
                                <a:latin typeface="Cambria Math" panose="02040503050406030204" pitchFamily="18" charset="0"/>
                                <a:ea typeface="Times New Roman" panose="02020603050405020304" pitchFamily="18" charset="0"/>
                              </a:rPr>
                              <m:t>𝑟</m:t>
                            </m:r>
                          </m:e>
                        </m:d>
                        <m:r>
                          <a:rPr lang="en-US" sz="5600" i="1">
                            <a:solidFill>
                              <a:prstClr val="black"/>
                            </a:solidFill>
                            <a:latin typeface="Cambria Math" panose="02040503050406030204" pitchFamily="18" charset="0"/>
                            <a:ea typeface="Times New Roman" panose="02020603050405020304" pitchFamily="18" charset="0"/>
                          </a:rPr>
                          <m:t>+1</m:t>
                        </m:r>
                      </m:den>
                    </m:f>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𝑇</m:t>
                        </m:r>
                        <m:r>
                          <a:rPr lang="en-US"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m:t>
                                </m:r>
                                <m:r>
                                  <a:rPr lang="en-US" sz="5600" i="1">
                                    <a:solidFill>
                                      <a:prstClr val="black"/>
                                    </a:solidFill>
                                    <a:latin typeface="Cambria Math" panose="02040503050406030204" pitchFamily="18" charset="0"/>
                                    <a:ea typeface="Times New Roman" panose="02020603050405020304" pitchFamily="18" charset="0"/>
                                  </a:rPr>
                                  <m:t>𝑟</m:t>
                                </m:r>
                              </m:e>
                            </m:d>
                          </m:e>
                          <m:sup>
                            <m:r>
                              <a:rPr lang="en-US" sz="5600" i="1">
                                <a:solidFill>
                                  <a:prstClr val="black"/>
                                </a:solidFill>
                                <a:latin typeface="Cambria Math" panose="02040503050406030204" pitchFamily="18" charset="0"/>
                                <a:ea typeface="Times New Roman" panose="02020603050405020304" pitchFamily="18" charset="0"/>
                              </a:rPr>
                              <m:t>10</m:t>
                            </m:r>
                          </m:sup>
                        </m:sSup>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𝑟</m:t>
                        </m:r>
                      </m:num>
                      <m:den>
                        <m:sSup>
                          <m:sSupPr>
                            <m:ctrlPr>
                              <a:rPr lang="en-US" sz="5600" i="1">
                                <a:solidFill>
                                  <a:prstClr val="black"/>
                                </a:solidFill>
                                <a:latin typeface="Cambria Math" panose="02040503050406030204" pitchFamily="18" charset="0"/>
                                <a:ea typeface="Times New Roman" panose="02020603050405020304" pitchFamily="18" charset="0"/>
                              </a:rPr>
                            </m:ctrlPr>
                          </m:sSupPr>
                          <m:e>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m:t>
                                </m:r>
                                <m:r>
                                  <a:rPr lang="en-US" sz="5600" i="1">
                                    <a:solidFill>
                                      <a:prstClr val="black"/>
                                    </a:solidFill>
                                    <a:latin typeface="Cambria Math" panose="02040503050406030204" pitchFamily="18" charset="0"/>
                                    <a:ea typeface="Times New Roman" panose="02020603050405020304" pitchFamily="18" charset="0"/>
                                  </a:rPr>
                                  <m:t>𝑟</m:t>
                                </m:r>
                              </m:e>
                            </m:d>
                          </m:e>
                          <m:sup>
                            <m:r>
                              <a:rPr lang="en-US" sz="5600" i="1">
                                <a:solidFill>
                                  <a:prstClr val="black"/>
                                </a:solidFill>
                                <a:latin typeface="Cambria Math" panose="02040503050406030204" pitchFamily="18" charset="0"/>
                                <a:ea typeface="Times New Roman" panose="02020603050405020304" pitchFamily="18" charset="0"/>
                              </a:rPr>
                              <m:t>10</m:t>
                            </m:r>
                          </m:sup>
                        </m:sSup>
                        <m:r>
                          <a:rPr lang="en-US" sz="5600" i="1">
                            <a:solidFill>
                              <a:prstClr val="black"/>
                            </a:solidFill>
                            <a:latin typeface="Cambria Math" panose="02040503050406030204" pitchFamily="18" charset="0"/>
                            <a:ea typeface="Times New Roman" panose="02020603050405020304" pitchFamily="18" charset="0"/>
                          </a:rPr>
                          <m:t>−1</m:t>
                        </m:r>
                      </m:den>
                    </m:f>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200.</m:t>
                        </m:r>
                        <m:sSup>
                          <m:sSupPr>
                            <m:ctrlPr>
                              <a:rPr lang="en-US" sz="5600" i="1">
                                <a:solidFill>
                                  <a:prstClr val="black"/>
                                </a:solidFill>
                                <a:latin typeface="Cambria Math" panose="02040503050406030204" pitchFamily="18" charset="0"/>
                                <a:ea typeface="Times New Roman" panose="02020603050405020304" pitchFamily="18" charset="0"/>
                              </a:rPr>
                            </m:ctrlPr>
                          </m:sSupPr>
                          <m:e>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1+0,01</m:t>
                                </m:r>
                              </m:e>
                            </m:d>
                          </m:e>
                          <m:sup>
                            <m:r>
                              <a:rPr lang="en-US" sz="5600" i="1">
                                <a:solidFill>
                                  <a:prstClr val="black"/>
                                </a:solidFill>
                                <a:latin typeface="Cambria Math" panose="02040503050406030204" pitchFamily="18" charset="0"/>
                                <a:ea typeface="Times New Roman" panose="02020603050405020304" pitchFamily="18" charset="0"/>
                              </a:rPr>
                              <m:t>10</m:t>
                            </m:r>
                          </m:sup>
                        </m:sSup>
                        <m:r>
                          <a:rPr lang="en-US" sz="5600" i="1">
                            <a:solidFill>
                              <a:prstClr val="black"/>
                            </a:solidFill>
                            <a:latin typeface="Cambria Math" panose="02040503050406030204" pitchFamily="18" charset="0"/>
                            <a:ea typeface="Times New Roman" panose="02020603050405020304" pitchFamily="18" charset="0"/>
                          </a:rPr>
                          <m:t>.0,01</m:t>
                        </m:r>
                      </m:num>
                      <m:den>
                        <m:sSup>
                          <m:sSupPr>
                            <m:ctrlPr>
                              <a:rPr lang="en-US" sz="5600" i="1">
                                <a:solidFill>
                                  <a:prstClr val="black"/>
                                </a:solidFill>
                                <a:latin typeface="Cambria Math" panose="02040503050406030204" pitchFamily="18" charset="0"/>
                                <a:ea typeface="Times New Roman" panose="02020603050405020304" pitchFamily="18" charset="0"/>
                              </a:rPr>
                            </m:ctrlPr>
                          </m:sSupPr>
                          <m:e>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1+0,01</m:t>
                                </m:r>
                              </m:e>
                            </m:d>
                          </m:e>
                          <m:sup>
                            <m:r>
                              <a:rPr lang="en-US" sz="5600" i="1">
                                <a:solidFill>
                                  <a:prstClr val="black"/>
                                </a:solidFill>
                                <a:latin typeface="Cambria Math" panose="02040503050406030204" pitchFamily="18" charset="0"/>
                                <a:ea typeface="Times New Roman" panose="02020603050405020304" pitchFamily="18" charset="0"/>
                              </a:rPr>
                              <m:t>10</m:t>
                            </m:r>
                          </m:sup>
                        </m:sSup>
                        <m:r>
                          <a:rPr lang="en-US" sz="5600" i="1">
                            <a:solidFill>
                              <a:prstClr val="black"/>
                            </a:solidFill>
                            <a:latin typeface="Cambria Math" panose="02040503050406030204" pitchFamily="18" charset="0"/>
                            <a:ea typeface="Times New Roman" panose="02020603050405020304" pitchFamily="18" charset="0"/>
                          </a:rPr>
                          <m:t>−1</m:t>
                        </m:r>
                      </m:den>
                    </m:f>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2.</m:t>
                        </m:r>
                        <m:sSup>
                          <m:sSupPr>
                            <m:ctrlPr>
                              <a:rPr lang="en-US" sz="5600" i="1">
                                <a:solidFill>
                                  <a:prstClr val="black"/>
                                </a:solidFill>
                                <a:latin typeface="Cambria Math" panose="02040503050406030204" pitchFamily="18" charset="0"/>
                                <a:ea typeface="Times New Roman" panose="02020603050405020304" pitchFamily="18" charset="0"/>
                              </a:rPr>
                            </m:ctrlPr>
                          </m:sSupPr>
                          <m:e>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1,01</m:t>
                                </m:r>
                              </m:e>
                            </m:d>
                          </m:e>
                          <m:sup>
                            <m:r>
                              <a:rPr lang="en-US" sz="5600" i="1">
                                <a:solidFill>
                                  <a:prstClr val="black"/>
                                </a:solidFill>
                                <a:latin typeface="Cambria Math" panose="02040503050406030204" pitchFamily="18" charset="0"/>
                                <a:ea typeface="Times New Roman" panose="02020603050405020304" pitchFamily="18" charset="0"/>
                              </a:rPr>
                              <m:t>10</m:t>
                            </m:r>
                          </m:sup>
                        </m:sSup>
                      </m:num>
                      <m:den>
                        <m:sSup>
                          <m:sSupPr>
                            <m:ctrlPr>
                              <a:rPr lang="en-US" sz="5600" i="1">
                                <a:solidFill>
                                  <a:prstClr val="black"/>
                                </a:solidFill>
                                <a:latin typeface="Cambria Math" panose="02040503050406030204" pitchFamily="18" charset="0"/>
                                <a:ea typeface="Times New Roman" panose="02020603050405020304" pitchFamily="18" charset="0"/>
                              </a:rPr>
                            </m:ctrlPr>
                          </m:sSupPr>
                          <m:e>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1,01</m:t>
                                </m:r>
                              </m:e>
                            </m:d>
                          </m:e>
                          <m:sup>
                            <m:r>
                              <a:rPr lang="en-US" sz="5600" i="1">
                                <a:solidFill>
                                  <a:prstClr val="black"/>
                                </a:solidFill>
                                <a:latin typeface="Cambria Math" panose="02040503050406030204" pitchFamily="18" charset="0"/>
                                <a:ea typeface="Times New Roman" panose="02020603050405020304" pitchFamily="18" charset="0"/>
                              </a:rPr>
                              <m:t>10</m:t>
                            </m:r>
                          </m:sup>
                        </m:sSup>
                        <m:r>
                          <a:rPr lang="en-US" sz="5600" i="1">
                            <a:solidFill>
                              <a:prstClr val="black"/>
                            </a:solidFill>
                            <a:latin typeface="Cambria Math" panose="02040503050406030204" pitchFamily="18" charset="0"/>
                            <a:ea typeface="Times New Roman" panose="02020603050405020304" pitchFamily="18" charset="0"/>
                          </a:rPr>
                          <m:t>−1</m:t>
                        </m:r>
                      </m:den>
                    </m:f>
                  </m:oMath>
                </a14:m>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triệu</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đồng</a:t>
                </a:r>
                <a:r>
                  <a:rPr lang="en-US" sz="5600" dirty="0">
                    <a:solidFill>
                      <a:prstClr val="black"/>
                    </a:solidFill>
                    <a:latin typeface="Times New Roman" panose="02020603050405020304" pitchFamily="18" charset="0"/>
                    <a:ea typeface="Times New Roman" panose="02020603050405020304" pitchFamily="18" charset="0"/>
                  </a:rPr>
                  <a:t>)</a:t>
                </a:r>
                <a14:m>
                  <m:oMath xmlns:m="http://schemas.openxmlformats.org/officeDocument/2006/math">
                    <m:r>
                      <a:rPr lang="en-US" sz="5600">
                        <a:solidFill>
                          <a:prstClr val="black"/>
                        </a:solidFill>
                        <a:latin typeface="Cambria Math" panose="02040503050406030204" pitchFamily="18" charset="0"/>
                        <a:ea typeface="Times New Roman" panose="02020603050405020304" pitchFamily="18" charset="0"/>
                      </a:rPr>
                      <m:t> </m:t>
                    </m:r>
                    <m:r>
                      <a:rPr lang="en-US" sz="5600" i="1">
                        <a:solidFill>
                          <a:prstClr val="black"/>
                        </a:solidFill>
                        <a:latin typeface="Cambria Math" panose="02040503050406030204" pitchFamily="18" charset="0"/>
                        <a:ea typeface="Times New Roman" panose="02020603050405020304" pitchFamily="18" charset="0"/>
                      </a:rPr>
                      <m:t>⇒</m:t>
                    </m:r>
                  </m:oMath>
                </a14:m>
                <a:r>
                  <a:rPr lang="en-US" sz="5600" dirty="0" err="1">
                    <a:solidFill>
                      <a:prstClr val="black"/>
                    </a:solidFill>
                    <a:latin typeface="Times New Roman" panose="02020603050405020304" pitchFamily="18" charset="0"/>
                    <a:ea typeface="Times New Roman" panose="02020603050405020304" pitchFamily="18" charset="0"/>
                  </a:rPr>
                  <a:t>Tổng</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số</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tiền</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lại</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phải</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trả</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cho</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ngân</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hàng</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là</a:t>
                </a:r>
                <a:r>
                  <a:rPr lang="en-US" sz="5600" dirty="0">
                    <a:solidFill>
                      <a:prstClr val="black"/>
                    </a:solidFill>
                    <a:latin typeface="Times New Roman" panose="02020603050405020304" pitchFamily="18" charset="0"/>
                    <a:ea typeface="Times New Roman" panose="02020603050405020304" pitchFamily="18" charset="0"/>
                  </a:rPr>
                  <a:t>: </a:t>
                </a:r>
              </a:p>
              <a:p>
                <a:pPr lvl="0">
                  <a:lnSpc>
                    <a:spcPct val="115000"/>
                  </a:lnSpc>
                </a:pP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𝑚</m:t>
                    </m:r>
                    <m:r>
                      <a:rPr lang="en-US" sz="5600" i="1">
                        <a:solidFill>
                          <a:prstClr val="black"/>
                        </a:solidFill>
                        <a:latin typeface="Cambria Math" panose="02040503050406030204" pitchFamily="18" charset="0"/>
                        <a:ea typeface="Times New Roman" panose="02020603050405020304" pitchFamily="18" charset="0"/>
                      </a:rPr>
                      <m:t>=10</m:t>
                    </m:r>
                    <m:r>
                      <a:rPr lang="en-US" sz="5600" i="1">
                        <a:solidFill>
                          <a:prstClr val="black"/>
                        </a:solidFill>
                        <a:latin typeface="Cambria Math" panose="02040503050406030204" pitchFamily="18" charset="0"/>
                        <a:ea typeface="Times New Roman" panose="02020603050405020304" pitchFamily="18" charset="0"/>
                      </a:rPr>
                      <m:t>𝑀</m:t>
                    </m:r>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20.</m:t>
                        </m:r>
                        <m:sSup>
                          <m:sSupPr>
                            <m:ctrlPr>
                              <a:rPr lang="en-US" sz="5600" i="1">
                                <a:solidFill>
                                  <a:prstClr val="black"/>
                                </a:solidFill>
                                <a:latin typeface="Cambria Math" panose="02040503050406030204" pitchFamily="18" charset="0"/>
                                <a:ea typeface="Times New Roman" panose="02020603050405020304" pitchFamily="18" charset="0"/>
                              </a:rPr>
                            </m:ctrlPr>
                          </m:sSupPr>
                          <m:e>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1,01</m:t>
                                </m:r>
                              </m:e>
                            </m:d>
                          </m:e>
                          <m:sup>
                            <m:r>
                              <a:rPr lang="en-US" sz="5600" i="1">
                                <a:solidFill>
                                  <a:prstClr val="black"/>
                                </a:solidFill>
                                <a:latin typeface="Cambria Math" panose="02040503050406030204" pitchFamily="18" charset="0"/>
                                <a:ea typeface="Times New Roman" panose="02020603050405020304" pitchFamily="18" charset="0"/>
                              </a:rPr>
                              <m:t>10</m:t>
                            </m:r>
                          </m:sup>
                        </m:sSup>
                      </m:num>
                      <m:den>
                        <m:sSup>
                          <m:sSupPr>
                            <m:ctrlPr>
                              <a:rPr lang="en-US" sz="5600" i="1">
                                <a:solidFill>
                                  <a:prstClr val="black"/>
                                </a:solidFill>
                                <a:latin typeface="Cambria Math" panose="02040503050406030204" pitchFamily="18" charset="0"/>
                                <a:ea typeface="Times New Roman" panose="02020603050405020304" pitchFamily="18" charset="0"/>
                              </a:rPr>
                            </m:ctrlPr>
                          </m:sSupPr>
                          <m:e>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1,01</m:t>
                                </m:r>
                              </m:e>
                            </m:d>
                          </m:e>
                          <m:sup>
                            <m:r>
                              <a:rPr lang="en-US" sz="5600" i="1">
                                <a:solidFill>
                                  <a:prstClr val="black"/>
                                </a:solidFill>
                                <a:latin typeface="Cambria Math" panose="02040503050406030204" pitchFamily="18" charset="0"/>
                                <a:ea typeface="Times New Roman" panose="02020603050405020304" pitchFamily="18" charset="0"/>
                              </a:rPr>
                              <m:t>10</m:t>
                            </m:r>
                          </m:sup>
                        </m:sSup>
                        <m:r>
                          <a:rPr lang="en-US" sz="5600" i="1">
                            <a:solidFill>
                              <a:prstClr val="black"/>
                            </a:solidFill>
                            <a:latin typeface="Cambria Math" panose="02040503050406030204" pitchFamily="18" charset="0"/>
                            <a:ea typeface="Times New Roman" panose="02020603050405020304" pitchFamily="18" charset="0"/>
                          </a:rPr>
                          <m:t>−1</m:t>
                        </m:r>
                      </m:den>
                    </m:f>
                    <m:r>
                      <a:rPr lang="en-US" sz="5600" i="1">
                        <a:solidFill>
                          <a:prstClr val="black"/>
                        </a:solidFill>
                        <a:latin typeface="Cambria Math" panose="02040503050406030204" pitchFamily="18" charset="0"/>
                        <a:ea typeface="Times New Roman" panose="02020603050405020304" pitchFamily="18" charset="0"/>
                      </a:rPr>
                      <m:t>−200</m:t>
                    </m:r>
                  </m:oMath>
                </a14:m>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triệu</a:t>
                </a:r>
                <a:r>
                  <a:rPr lang="en-US" sz="5600" dirty="0">
                    <a:solidFill>
                      <a:prstClr val="black"/>
                    </a:solidFill>
                    <a:latin typeface="Times New Roman" panose="02020603050405020304" pitchFamily="18" charset="0"/>
                    <a:ea typeface="Times New Roman" panose="02020603050405020304" pitchFamily="18" charset="0"/>
                  </a:rPr>
                  <a:t> </a:t>
                </a:r>
                <a:r>
                  <a:rPr lang="en-US" sz="5600" dirty="0" err="1">
                    <a:solidFill>
                      <a:prstClr val="black"/>
                    </a:solidFill>
                    <a:latin typeface="Times New Roman" panose="02020603050405020304" pitchFamily="18" charset="0"/>
                    <a:ea typeface="Times New Roman" panose="02020603050405020304" pitchFamily="18" charset="0"/>
                  </a:rPr>
                  <a:t>đồng</a:t>
                </a:r>
                <a:r>
                  <a:rPr lang="en-US" sz="5600" dirty="0">
                    <a:solidFill>
                      <a:prstClr val="black"/>
                    </a:solidFill>
                    <a:latin typeface="Times New Roman" panose="02020603050405020304" pitchFamily="18" charset="0"/>
                    <a:ea typeface="Times New Roman" panose="02020603050405020304" pitchFamily="18" charset="0"/>
                  </a:rPr>
                  <a:t>)  </a:t>
                </a:r>
              </a:p>
            </p:txBody>
          </p:sp>
        </mc:Choice>
        <mc:Fallback xmlns="">
          <p:sp>
            <p:nvSpPr>
              <p:cNvPr id="31" name="TextBox 30">
                <a:extLst>
                  <a:ext uri="{FF2B5EF4-FFF2-40B4-BE49-F238E27FC236}">
                    <a16:creationId xmlns:a16="http://schemas.microsoft.com/office/drawing/2014/main" id="{C6D809E3-A705-4187-AA55-1866441DA8F8}"/>
                  </a:ext>
                </a:extLst>
              </p:cNvPr>
              <p:cNvSpPr txBox="1">
                <a:spLocks noRot="1" noChangeAspect="1" noMove="1" noResize="1" noEditPoints="1" noAdjustHandles="1" noChangeArrowheads="1" noChangeShapeType="1" noTextEdit="1"/>
              </p:cNvSpPr>
              <p:nvPr/>
            </p:nvSpPr>
            <p:spPr>
              <a:xfrm>
                <a:off x="2094143" y="7893632"/>
                <a:ext cx="21419044" cy="5035225"/>
              </a:xfrm>
              <a:prstGeom prst="rect">
                <a:avLst/>
              </a:prstGeom>
              <a:blipFill>
                <a:blip r:embed="rId9"/>
                <a:stretch>
                  <a:fillRect l="-1594" b="-969"/>
                </a:stretch>
              </a:blipFill>
            </p:spPr>
            <p:txBody>
              <a:bodyPr/>
              <a:lstStyle/>
              <a:p>
                <a:r>
                  <a:rPr lang="en-US">
                    <a:noFill/>
                  </a:rPr>
                  <a:t> </a:t>
                </a:r>
              </a:p>
            </p:txBody>
          </p:sp>
        </mc:Fallback>
      </mc:AlternateContent>
      <p:sp>
        <p:nvSpPr>
          <p:cNvPr id="32" name="Oval 31">
            <a:extLst>
              <a:ext uri="{FF2B5EF4-FFF2-40B4-BE49-F238E27FC236}">
                <a16:creationId xmlns:a16="http://schemas.microsoft.com/office/drawing/2014/main" id="{84906B27-5ADF-4AA0-AA08-A5A1AEBEFB90}"/>
              </a:ext>
            </a:extLst>
          </p:cNvPr>
          <p:cNvSpPr/>
          <p:nvPr/>
        </p:nvSpPr>
        <p:spPr>
          <a:xfrm>
            <a:off x="15086565" y="11707862"/>
            <a:ext cx="108853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fontAlgn="base">
              <a:spcBef>
                <a:spcPct val="0"/>
              </a:spcBef>
              <a:spcAft>
                <a:spcPct val="0"/>
              </a:spcAft>
              <a:defRPr sz="4300">
                <a:solidFill>
                  <a:schemeClr val="tx1"/>
                </a:solidFill>
                <a:latin typeface="Calibri" pitchFamily="34" charset="0"/>
              </a:defRPr>
            </a:lvl6pPr>
            <a:lvl7pPr marL="2971800" indent="-228600" defTabSz="2176463" fontAlgn="base">
              <a:spcBef>
                <a:spcPct val="0"/>
              </a:spcBef>
              <a:spcAft>
                <a:spcPct val="0"/>
              </a:spcAft>
              <a:defRPr sz="4300">
                <a:solidFill>
                  <a:schemeClr val="tx1"/>
                </a:solidFill>
                <a:latin typeface="Calibri" pitchFamily="34" charset="0"/>
              </a:defRPr>
            </a:lvl7pPr>
            <a:lvl8pPr marL="3429000" indent="-228600" defTabSz="2176463" fontAlgn="base">
              <a:spcBef>
                <a:spcPct val="0"/>
              </a:spcBef>
              <a:spcAft>
                <a:spcPct val="0"/>
              </a:spcAft>
              <a:defRPr sz="4300">
                <a:solidFill>
                  <a:schemeClr val="tx1"/>
                </a:solidFill>
                <a:latin typeface="Calibri" pitchFamily="34" charset="0"/>
              </a:defRPr>
            </a:lvl8pPr>
            <a:lvl9pPr marL="3886200" indent="-228600" defTabSz="2176463" fontAlgn="base">
              <a:spcBef>
                <a:spcPct val="0"/>
              </a:spcBef>
              <a:spcAft>
                <a:spcPct val="0"/>
              </a:spcAft>
              <a:defRPr sz="4300">
                <a:solidFill>
                  <a:schemeClr val="tx1"/>
                </a:solidFill>
                <a:latin typeface="Calibri" pitchFamily="34" charset="0"/>
              </a:defRPr>
            </a:lvl9pPr>
          </a:lstStyle>
          <a:p>
            <a:pPr algn="ctr" eaLnBrk="1" hangingPunct="1">
              <a:defRPr/>
            </a:pPr>
            <a:r>
              <a:rPr lang="en-US" sz="6400" dirty="0">
                <a:solidFill>
                  <a:srgbClr val="FFFFFF"/>
                </a:solidFill>
                <a:latin typeface="Tahoma" panose="020B0604030504040204" pitchFamily="34" charset="0"/>
                <a:cs typeface="Tahoma" panose="020B0604030504040204" pitchFamily="34" charset="0"/>
              </a:rPr>
              <a:t>C</a:t>
            </a:r>
          </a:p>
        </p:txBody>
      </p:sp>
    </p:spTree>
    <p:extLst>
      <p:ext uri="{BB962C8B-B14F-4D97-AF65-F5344CB8AC3E}">
        <p14:creationId xmlns:p14="http://schemas.microsoft.com/office/powerpoint/2010/main" val="180827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circle(in)">
                                      <p:cBhvr>
                                        <p:cTn id="42" dur="20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checkerboard(across)">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3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100461" y="3933264"/>
            <a:ext cx="24072892" cy="9782736"/>
            <a:chOff x="0" y="3264"/>
            <a:chExt cx="15166" cy="5221"/>
          </a:xfrm>
        </p:grpSpPr>
        <p:sp>
          <p:nvSpPr>
            <p:cNvPr id="5" name="Rounded Rectangle 4"/>
            <p:cNvSpPr/>
            <p:nvPr/>
          </p:nvSpPr>
          <p:spPr>
            <a:xfrm>
              <a:off x="253" y="3613"/>
              <a:ext cx="14913" cy="487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a:p>
          </p:txBody>
        </p:sp>
        <p:grpSp>
          <p:nvGrpSpPr>
            <p:cNvPr id="17464" name="Freeform 20"/>
            <p:cNvGrpSpPr>
              <a:grpSpLocks/>
            </p:cNvGrpSpPr>
            <p:nvPr/>
          </p:nvGrpSpPr>
          <p:grpSpPr bwMode="auto">
            <a:xfrm>
              <a:off x="375" y="3272"/>
              <a:ext cx="2650" cy="952"/>
              <a:chOff x="914400" y="5382768"/>
              <a:chExt cx="4206240" cy="969264"/>
            </a:xfrm>
          </p:grpSpPr>
          <p:pic>
            <p:nvPicPr>
              <p:cNvPr id="17470" name="Freeform 2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82768"/>
                <a:ext cx="4206240" cy="9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1" name="Text Box 8"/>
              <p:cNvSpPr txBox="1">
                <a:spLocks noChangeArrowheads="1"/>
              </p:cNvSpPr>
              <p:nvPr/>
            </p:nvSpPr>
            <p:spPr bwMode="auto">
              <a:xfrm rot="5400000">
                <a:off x="2581284" y="3809757"/>
                <a:ext cx="867585" cy="415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a:p>
            </p:txBody>
          </p:sp>
        </p:grpSp>
        <p:sp>
          <p:nvSpPr>
            <p:cNvPr id="17465" name="TextBox 7"/>
            <p:cNvSpPr txBox="1">
              <a:spLocks noChangeArrowheads="1"/>
            </p:cNvSpPr>
            <p:nvPr/>
          </p:nvSpPr>
          <p:spPr bwMode="auto">
            <a:xfrm>
              <a:off x="820" y="3408"/>
              <a:ext cx="1693"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r>
                <a:rPr lang="vi-VN" sz="6000" dirty="0">
                  <a:solidFill>
                    <a:srgbClr val="FF0000"/>
                  </a:solidFill>
                  <a:latin typeface="Tahoma" pitchFamily="34" charset="0"/>
                  <a:cs typeface="Tahoma" pitchFamily="34" charset="0"/>
                </a:rPr>
                <a:t>Lời Giải</a:t>
              </a:r>
              <a:endParaRPr lang="en-US" sz="6000" dirty="0">
                <a:solidFill>
                  <a:srgbClr val="FF0000"/>
                </a:solidFill>
                <a:latin typeface="Tahoma" pitchFamily="34" charset="0"/>
                <a:cs typeface="Tahoma" pitchFamily="34" charset="0"/>
              </a:endParaRPr>
            </a:p>
          </p:txBody>
        </p:sp>
        <p:grpSp>
          <p:nvGrpSpPr>
            <p:cNvPr id="17466" name="Round Diagonal Corner Rectangle 8"/>
            <p:cNvGrpSpPr>
              <a:grpSpLocks/>
            </p:cNvGrpSpPr>
            <p:nvPr/>
          </p:nvGrpSpPr>
          <p:grpSpPr bwMode="auto">
            <a:xfrm>
              <a:off x="41" y="3264"/>
              <a:ext cx="580" cy="1008"/>
              <a:chOff x="384048" y="5394960"/>
              <a:chExt cx="920496" cy="957072"/>
            </a:xfrm>
          </p:grpSpPr>
          <p:pic>
            <p:nvPicPr>
              <p:cNvPr id="17468" name="Round Diagonal Corner 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8" y="5394960"/>
                <a:ext cx="920496" cy="95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9" name="Text Box 12"/>
              <p:cNvSpPr txBox="1">
                <a:spLocks noChangeArrowheads="1"/>
              </p:cNvSpPr>
              <p:nvPr/>
            </p:nvSpPr>
            <p:spPr bwMode="auto">
              <a:xfrm rot="10800000">
                <a:off x="448913" y="5460251"/>
                <a:ext cx="784879" cy="81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6400">
                  <a:solidFill>
                    <a:srgbClr val="FFFFFF"/>
                  </a:solidFill>
                </a:endParaRPr>
              </a:p>
            </p:txBody>
          </p:sp>
        </p:grpSp>
        <p:sp>
          <p:nvSpPr>
            <p:cNvPr id="17467" name="Freeform 9"/>
            <p:cNvSpPr>
              <a:spLocks noEditPoints="1"/>
            </p:cNvSpPr>
            <p:nvPr/>
          </p:nvSpPr>
          <p:spPr bwMode="auto">
            <a:xfrm>
              <a:off x="0" y="3363"/>
              <a:ext cx="576" cy="802"/>
            </a:xfrm>
            <a:custGeom>
              <a:avLst/>
              <a:gdLst>
                <a:gd name="T0" fmla="*/ 1228732 w 145"/>
                <a:gd name="T1" fmla="*/ 1474076 h 197"/>
                <a:gd name="T2" fmla="*/ 655324 w 145"/>
                <a:gd name="T3" fmla="*/ 2763896 h 197"/>
                <a:gd name="T4" fmla="*/ 81916 w 145"/>
                <a:gd name="T5" fmla="*/ 1474076 h 197"/>
                <a:gd name="T6" fmla="*/ 655324 w 145"/>
                <a:gd name="T7" fmla="*/ 184262 h 197"/>
                <a:gd name="T8" fmla="*/ 1046699 w 145"/>
                <a:gd name="T9" fmla="*/ 532305 h 197"/>
                <a:gd name="T10" fmla="*/ 546103 w 145"/>
                <a:gd name="T11" fmla="*/ 1678812 h 197"/>
                <a:gd name="T12" fmla="*/ 273051 w 145"/>
                <a:gd name="T13" fmla="*/ 1228398 h 197"/>
                <a:gd name="T14" fmla="*/ 182033 w 145"/>
                <a:gd name="T15" fmla="*/ 1392185 h 197"/>
                <a:gd name="T16" fmla="*/ 555205 w 145"/>
                <a:gd name="T17" fmla="*/ 2579634 h 197"/>
                <a:gd name="T18" fmla="*/ 1119513 w 145"/>
                <a:gd name="T19" fmla="*/ 716567 h 197"/>
                <a:gd name="T20" fmla="*/ 1228732 w 145"/>
                <a:gd name="T21" fmla="*/ 1474076 h 197"/>
                <a:gd name="T22" fmla="*/ 1319750 w 145"/>
                <a:gd name="T23" fmla="*/ 245678 h 197"/>
                <a:gd name="T24" fmla="*/ 1228732 w 145"/>
                <a:gd name="T25" fmla="*/ 245678 h 197"/>
                <a:gd name="T26" fmla="*/ 1119513 w 145"/>
                <a:gd name="T27" fmla="*/ 429940 h 197"/>
                <a:gd name="T28" fmla="*/ 655324 w 145"/>
                <a:gd name="T29" fmla="*/ 0 h 197"/>
                <a:gd name="T30" fmla="*/ 0 w 145"/>
                <a:gd name="T31" fmla="*/ 1474076 h 197"/>
                <a:gd name="T32" fmla="*/ 273051 w 145"/>
                <a:gd name="T33" fmla="*/ 2682005 h 197"/>
                <a:gd name="T34" fmla="*/ 63713 w 145"/>
                <a:gd name="T35" fmla="*/ 3582828 h 197"/>
                <a:gd name="T36" fmla="*/ 118323 w 145"/>
                <a:gd name="T37" fmla="*/ 3951351 h 197"/>
                <a:gd name="T38" fmla="*/ 291255 w 145"/>
                <a:gd name="T39" fmla="*/ 3828506 h 197"/>
                <a:gd name="T40" fmla="*/ 464189 w 145"/>
                <a:gd name="T41" fmla="*/ 2886735 h 197"/>
                <a:gd name="T42" fmla="*/ 464189 w 145"/>
                <a:gd name="T43" fmla="*/ 2886735 h 197"/>
                <a:gd name="T44" fmla="*/ 655324 w 145"/>
                <a:gd name="T45" fmla="*/ 2968632 h 197"/>
                <a:gd name="T46" fmla="*/ 1319750 w 145"/>
                <a:gd name="T47" fmla="*/ 1474076 h 197"/>
                <a:gd name="T48" fmla="*/ 1174122 w 145"/>
                <a:gd name="T49" fmla="*/ 573253 h 197"/>
                <a:gd name="T50" fmla="*/ 1319750 w 145"/>
                <a:gd name="T51" fmla="*/ 245678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600"/>
            </a:p>
          </p:txBody>
        </p:sp>
      </p:grpSp>
      <p:grpSp>
        <p:nvGrpSpPr>
          <p:cNvPr id="17411" name="Rounded Rectangle 24"/>
          <p:cNvGrpSpPr>
            <a:grpSpLocks/>
          </p:cNvGrpSpPr>
          <p:nvPr/>
        </p:nvGrpSpPr>
        <p:grpSpPr bwMode="auto">
          <a:xfrm>
            <a:off x="219048" y="228601"/>
            <a:ext cx="23901462" cy="2357846"/>
            <a:chOff x="475488" y="280416"/>
            <a:chExt cx="23737824" cy="2871216"/>
          </a:xfrm>
        </p:grpSpPr>
        <p:pic>
          <p:nvPicPr>
            <p:cNvPr id="17459" name="Rounded Rectangle 2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88" y="280416"/>
              <a:ext cx="23737824" cy="2871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60" name="Text Box 16"/>
            <p:cNvSpPr txBox="1">
              <a:spLocks noChangeArrowheads="1"/>
            </p:cNvSpPr>
            <p:nvPr/>
          </p:nvSpPr>
          <p:spPr bwMode="auto">
            <a:xfrm>
              <a:off x="563103" y="368982"/>
              <a:ext cx="23503145" cy="2635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354513">
                <a:defRPr sz="4300">
                  <a:solidFill>
                    <a:schemeClr val="tx1"/>
                  </a:solidFill>
                  <a:latin typeface="Calibri" pitchFamily="34" charset="0"/>
                </a:defRPr>
              </a:lvl1pPr>
              <a:lvl2pPr marL="742950" indent="-285750" defTabSz="4354513">
                <a:defRPr sz="4300">
                  <a:solidFill>
                    <a:schemeClr val="tx1"/>
                  </a:solidFill>
                  <a:latin typeface="Calibri" pitchFamily="34" charset="0"/>
                </a:defRPr>
              </a:lvl2pPr>
              <a:lvl3pPr marL="1143000" indent="-228600" defTabSz="4354513">
                <a:defRPr sz="4300">
                  <a:solidFill>
                    <a:schemeClr val="tx1"/>
                  </a:solidFill>
                  <a:latin typeface="Calibri" pitchFamily="34" charset="0"/>
                </a:defRPr>
              </a:lvl3pPr>
              <a:lvl4pPr marL="1600200" indent="-228600" defTabSz="4354513">
                <a:defRPr sz="4300">
                  <a:solidFill>
                    <a:schemeClr val="tx1"/>
                  </a:solidFill>
                  <a:latin typeface="Calibri" pitchFamily="34" charset="0"/>
                </a:defRPr>
              </a:lvl4pPr>
              <a:lvl5pPr marL="2057400" indent="-228600" defTabSz="4354513">
                <a:defRPr sz="4300">
                  <a:solidFill>
                    <a:schemeClr val="tx1"/>
                  </a:solidFill>
                  <a:latin typeface="Calibri" pitchFamily="34" charset="0"/>
                </a:defRPr>
              </a:lvl5pPr>
              <a:lvl6pPr marL="2514600" indent="-228600" defTabSz="4354513" eaLnBrk="0" fontAlgn="base" hangingPunct="0">
                <a:spcBef>
                  <a:spcPct val="0"/>
                </a:spcBef>
                <a:spcAft>
                  <a:spcPct val="0"/>
                </a:spcAft>
                <a:defRPr sz="4300">
                  <a:solidFill>
                    <a:schemeClr val="tx1"/>
                  </a:solidFill>
                  <a:latin typeface="Calibri" pitchFamily="34" charset="0"/>
                </a:defRPr>
              </a:lvl6pPr>
              <a:lvl7pPr marL="2971800" indent="-228600" defTabSz="4354513" eaLnBrk="0" fontAlgn="base" hangingPunct="0">
                <a:spcBef>
                  <a:spcPct val="0"/>
                </a:spcBef>
                <a:spcAft>
                  <a:spcPct val="0"/>
                </a:spcAft>
                <a:defRPr sz="4300">
                  <a:solidFill>
                    <a:schemeClr val="tx1"/>
                  </a:solidFill>
                  <a:latin typeface="Calibri" pitchFamily="34" charset="0"/>
                </a:defRPr>
              </a:lvl7pPr>
              <a:lvl8pPr marL="3429000" indent="-228600" defTabSz="4354513" eaLnBrk="0" fontAlgn="base" hangingPunct="0">
                <a:spcBef>
                  <a:spcPct val="0"/>
                </a:spcBef>
                <a:spcAft>
                  <a:spcPct val="0"/>
                </a:spcAft>
                <a:defRPr sz="4300">
                  <a:solidFill>
                    <a:schemeClr val="tx1"/>
                  </a:solidFill>
                  <a:latin typeface="Calibri" pitchFamily="34" charset="0"/>
                </a:defRPr>
              </a:lvl8pPr>
              <a:lvl9pPr marL="3886200" indent="-228600" defTabSz="435451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dirty="0">
                <a:latin typeface="Times New Roman" pitchFamily="18" charset="0"/>
                <a:cs typeface="Times New Roman" pitchFamily="18" charset="0"/>
              </a:endParaRPr>
            </a:p>
          </p:txBody>
        </p:sp>
      </p:grpSp>
      <p:grpSp>
        <p:nvGrpSpPr>
          <p:cNvPr id="17412" name="Group 25"/>
          <p:cNvGrpSpPr>
            <a:grpSpLocks/>
          </p:cNvGrpSpPr>
          <p:nvPr/>
        </p:nvGrpSpPr>
        <p:grpSpPr bwMode="auto">
          <a:xfrm>
            <a:off x="238095" y="231776"/>
            <a:ext cx="3576172" cy="1401764"/>
            <a:chOff x="534987" y="1647866"/>
            <a:chExt cx="3505200" cy="1176337"/>
          </a:xfrm>
        </p:grpSpPr>
        <p:sp>
          <p:nvSpPr>
            <p:cNvPr id="27" name="Isosceles Triangle 44"/>
            <p:cNvSpPr/>
            <p:nvPr/>
          </p:nvSpPr>
          <p:spPr bwMode="auto">
            <a:xfrm rot="5400000" flipV="1">
              <a:off x="534544" y="2602838"/>
              <a:ext cx="226475" cy="216256"/>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sp>
          <p:nvSpPr>
            <p:cNvPr id="28" name="Pentagon 27"/>
            <p:cNvSpPr/>
            <p:nvPr/>
          </p:nvSpPr>
          <p:spPr bwMode="auto">
            <a:xfrm>
              <a:off x="534987" y="1647866"/>
              <a:ext cx="3505200" cy="955191"/>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17458" name="TextBox 13"/>
            <p:cNvSpPr txBox="1">
              <a:spLocks noChangeArrowheads="1"/>
            </p:cNvSpPr>
            <p:nvPr/>
          </p:nvSpPr>
          <p:spPr bwMode="auto">
            <a:xfrm>
              <a:off x="1417896" y="1653195"/>
              <a:ext cx="2509505" cy="8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49</a:t>
              </a:r>
            </a:p>
          </p:txBody>
        </p:sp>
      </p:grpSp>
      <p:grpSp>
        <p:nvGrpSpPr>
          <p:cNvPr id="17423" name="Group 25"/>
          <p:cNvGrpSpPr>
            <a:grpSpLocks/>
          </p:cNvGrpSpPr>
          <p:nvPr/>
        </p:nvGrpSpPr>
        <p:grpSpPr bwMode="auto">
          <a:xfrm>
            <a:off x="52608" y="2818764"/>
            <a:ext cx="23557022" cy="1224296"/>
            <a:chOff x="304" y="2077"/>
            <a:chExt cx="14841" cy="814"/>
          </a:xfrm>
        </p:grpSpPr>
        <mc:AlternateContent xmlns:mc="http://schemas.openxmlformats.org/markup-compatibility/2006" xmlns:a14="http://schemas.microsoft.com/office/drawing/2010/main">
          <mc:Choice Requires="a14">
            <p:sp>
              <p:nvSpPr>
                <p:cNvPr id="51" name="Rectangle 50"/>
                <p:cNvSpPr/>
                <p:nvPr/>
              </p:nvSpPr>
              <p:spPr>
                <a:xfrm>
                  <a:off x="4458"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14:m>
                    <m:oMathPara xmlns:m="http://schemas.openxmlformats.org/officeDocument/2006/math">
                      <m:oMathParaPr>
                        <m:jc m:val="centerGroup"/>
                      </m:oMathParaPr>
                      <m:oMath xmlns:m="http://schemas.openxmlformats.org/officeDocument/2006/math">
                        <m:sSub>
                          <m:sSubPr>
                            <m:ctrlPr>
                              <a:rPr lang="en-US" sz="5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5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𝑃</m:t>
                            </m:r>
                          </m:e>
                          <m:sub>
                            <m:r>
                              <a:rPr lang="en-US" sz="5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𝑚𝑖𝑛</m:t>
                            </m:r>
                          </m:sub>
                        </m:sSub>
                        <m:r>
                          <a:rPr lang="en-US" sz="5000" i="1">
                            <a:solidFill>
                              <a:schemeClr val="bg1"/>
                            </a:solidFill>
                            <a:latin typeface="Cambria Math"/>
                            <a:ea typeface="Times New Roman" panose="02020603050405020304" pitchFamily="18" charset="0"/>
                            <a:cs typeface="Times New Roman" panose="02020603050405020304" pitchFamily="18" charset="0"/>
                          </a:rPr>
                          <m:t>=2</m:t>
                        </m:r>
                        <m:rad>
                          <m:radPr>
                            <m:degHide m:val="on"/>
                            <m:ctrlPr>
                              <a:rPr lang="en-US" sz="5000" i="1">
                                <a:solidFill>
                                  <a:schemeClr val="bg1"/>
                                </a:solidFill>
                                <a:latin typeface="Cambria Math" panose="02040503050406030204" pitchFamily="18" charset="0"/>
                                <a:cs typeface="Times New Roman" panose="02020603050405020304" pitchFamily="18" charset="0"/>
                              </a:rPr>
                            </m:ctrlPr>
                          </m:radPr>
                          <m:deg/>
                          <m:e>
                            <m:r>
                              <a:rPr lang="en-US" sz="5000" i="1">
                                <a:solidFill>
                                  <a:schemeClr val="bg1"/>
                                </a:solidFill>
                                <a:latin typeface="Cambria Math"/>
                                <a:cs typeface="Times New Roman" panose="02020603050405020304" pitchFamily="18" charset="0"/>
                              </a:rPr>
                              <m:t>2</m:t>
                            </m:r>
                          </m:e>
                        </m:rad>
                      </m:oMath>
                    </m:oMathPara>
                  </a14:m>
                  <a:endParaRPr lang="en-US" sz="5000" b="1" dirty="0">
                    <a:latin typeface="Tahoma" pitchFamily="34" charset="0"/>
                    <a:ea typeface="Tahoma" pitchFamily="34" charset="0"/>
                    <a:cs typeface="Tahoma" pitchFamily="34"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4458" y="2114"/>
                  <a:ext cx="3110" cy="777"/>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52" name="Oval 51"/>
            <p:cNvSpPr/>
            <p:nvPr/>
          </p:nvSpPr>
          <p:spPr>
            <a:xfrm>
              <a:off x="4092"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4" name="Rectangle 53"/>
                <p:cNvSpPr/>
                <p:nvPr/>
              </p:nvSpPr>
              <p:spPr>
                <a:xfrm>
                  <a:off x="687" y="2077"/>
                  <a:ext cx="3373"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14:m>
                    <m:oMathPara xmlns:m="http://schemas.openxmlformats.org/officeDocument/2006/math">
                      <m:oMathParaPr>
                        <m:jc m:val="centerGroup"/>
                      </m:oMathParaPr>
                      <m:oMath xmlns:m="http://schemas.openxmlformats.org/officeDocument/2006/math">
                        <m:sSub>
                          <m:sSubPr>
                            <m:ctrlPr>
                              <a:rPr lang="en-US" sz="4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4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r>
                              <a:rPr lang="en-US" sz="4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𝑃</m:t>
                            </m:r>
                          </m:e>
                          <m:sub>
                            <m:r>
                              <a:rPr lang="en-US" sz="4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𝑚𝑖𝑛</m:t>
                            </m:r>
                          </m:sub>
                        </m:sSub>
                        <m:r>
                          <a:rPr lang="en-US" sz="4800" i="1">
                            <a:solidFill>
                              <a:schemeClr val="bg1"/>
                            </a:solidFill>
                            <a:latin typeface="Cambria Math"/>
                            <a:ea typeface="Times New Roman" panose="02020603050405020304" pitchFamily="18" charset="0"/>
                            <a:cs typeface="Times New Roman" panose="02020603050405020304" pitchFamily="18" charset="0"/>
                          </a:rPr>
                          <m:t>=</m:t>
                        </m:r>
                        <m:rad>
                          <m:radPr>
                            <m:degHide m:val="on"/>
                            <m:ctrlPr>
                              <a:rPr lang="en-US" sz="4800" i="1">
                                <a:solidFill>
                                  <a:schemeClr val="bg1"/>
                                </a:solidFill>
                                <a:latin typeface="Cambria Math" panose="02040503050406030204" pitchFamily="18" charset="0"/>
                                <a:cs typeface="Times New Roman" panose="02020603050405020304" pitchFamily="18" charset="0"/>
                              </a:rPr>
                            </m:ctrlPr>
                          </m:radPr>
                          <m:deg/>
                          <m:e>
                            <m:r>
                              <a:rPr lang="en-US" sz="4800" i="1">
                                <a:solidFill>
                                  <a:schemeClr val="bg1"/>
                                </a:solidFill>
                                <a:latin typeface="Cambria Math"/>
                                <a:cs typeface="Times New Roman" panose="02020603050405020304" pitchFamily="18" charset="0"/>
                              </a:rPr>
                              <m:t>17</m:t>
                            </m:r>
                          </m:e>
                        </m:rad>
                        <m:r>
                          <a:rPr lang="en-US" sz="4800" i="1">
                            <a:solidFill>
                              <a:schemeClr val="bg1"/>
                            </a:solidFill>
                            <a:latin typeface="Cambria Math"/>
                            <a:cs typeface="Times New Roman" panose="02020603050405020304" pitchFamily="18" charset="0"/>
                          </a:rPr>
                          <m:t>+</m:t>
                        </m:r>
                        <m:rad>
                          <m:radPr>
                            <m:degHide m:val="on"/>
                            <m:ctrlPr>
                              <a:rPr lang="en-US" sz="4800" i="1">
                                <a:solidFill>
                                  <a:schemeClr val="bg1"/>
                                </a:solidFill>
                                <a:latin typeface="Cambria Math" panose="02040503050406030204" pitchFamily="18" charset="0"/>
                                <a:cs typeface="Times New Roman" panose="02020603050405020304" pitchFamily="18" charset="0"/>
                              </a:rPr>
                            </m:ctrlPr>
                          </m:radPr>
                          <m:deg/>
                          <m:e>
                            <m:r>
                              <a:rPr lang="en-US" sz="4800" i="1">
                                <a:solidFill>
                                  <a:schemeClr val="bg1"/>
                                </a:solidFill>
                                <a:latin typeface="Cambria Math"/>
                                <a:cs typeface="Times New Roman" panose="02020603050405020304" pitchFamily="18" charset="0"/>
                              </a:rPr>
                              <m:t>3</m:t>
                            </m:r>
                          </m:e>
                        </m:rad>
                      </m:oMath>
                    </m:oMathPara>
                  </a14:m>
                  <a:endParaRPr lang="en-US" sz="4800" b="1" dirty="0">
                    <a:latin typeface="Tahoma" pitchFamily="34" charset="0"/>
                    <a:ea typeface="Tahoma" pitchFamily="34" charset="0"/>
                    <a:cs typeface="Tahoma"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687" y="2077"/>
                  <a:ext cx="3373" cy="777"/>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55" name="Oval 54"/>
            <p:cNvSpPr/>
            <p:nvPr/>
          </p:nvSpPr>
          <p:spPr>
            <a:xfrm>
              <a:off x="304"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7" name="Rectangle 56"/>
                <p:cNvSpPr/>
                <p:nvPr/>
              </p:nvSpPr>
              <p:spPr>
                <a:xfrm>
                  <a:off x="8246" y="2114"/>
                  <a:ext cx="3422"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5000" dirty="0">
                      <a:solidFill>
                        <a:schemeClr val="bg1"/>
                      </a:solidFill>
                      <a:ea typeface="Times New Roman" panose="02020603050405020304" pitchFamily="18" charset="0"/>
                      <a:cs typeface="Times New Roman" panose="02020603050405020304" pitchFamily="18" charset="0"/>
                    </a:rPr>
                    <a:t> </a:t>
                  </a:r>
                  <a14:m>
                    <m:oMath xmlns:m="http://schemas.openxmlformats.org/officeDocument/2006/math">
                      <m:sSub>
                        <m:sSubPr>
                          <m:ctrlPr>
                            <a:rPr lang="en-US" sz="5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5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𝑃</m:t>
                          </m:r>
                        </m:e>
                        <m:sub>
                          <m:r>
                            <a:rPr lang="en-US" sz="5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𝑚𝑖𝑛</m:t>
                          </m:r>
                        </m:sub>
                      </m:sSub>
                      <m:r>
                        <a:rPr lang="en-US" sz="5000" i="1">
                          <a:solidFill>
                            <a:schemeClr val="bg1"/>
                          </a:solidFill>
                          <a:latin typeface="Cambria Math"/>
                          <a:ea typeface="Times New Roman" panose="02020603050405020304" pitchFamily="18" charset="0"/>
                          <a:cs typeface="Times New Roman" panose="02020603050405020304" pitchFamily="18" charset="0"/>
                        </a:rPr>
                        <m:t>=2</m:t>
                      </m:r>
                      <m:rad>
                        <m:radPr>
                          <m:degHide m:val="on"/>
                          <m:ctrlPr>
                            <a:rPr lang="en-US" sz="5000" i="1">
                              <a:solidFill>
                                <a:schemeClr val="bg1"/>
                              </a:solidFill>
                              <a:latin typeface="Cambria Math" panose="02040503050406030204" pitchFamily="18" charset="0"/>
                              <a:cs typeface="Times New Roman" panose="02020603050405020304" pitchFamily="18" charset="0"/>
                            </a:rPr>
                          </m:ctrlPr>
                        </m:radPr>
                        <m:deg/>
                        <m:e>
                          <m:r>
                            <a:rPr lang="en-US" sz="5000" i="1">
                              <a:solidFill>
                                <a:schemeClr val="bg1"/>
                              </a:solidFill>
                              <a:latin typeface="Cambria Math"/>
                              <a:cs typeface="Times New Roman" panose="02020603050405020304" pitchFamily="18" charset="0"/>
                            </a:rPr>
                            <m:t>2</m:t>
                          </m:r>
                        </m:e>
                      </m:rad>
                      <m:r>
                        <a:rPr lang="en-US" sz="5000" i="1">
                          <a:solidFill>
                            <a:schemeClr val="bg1"/>
                          </a:solidFill>
                          <a:latin typeface="Cambria Math"/>
                          <a:cs typeface="Times New Roman" panose="02020603050405020304" pitchFamily="18" charset="0"/>
                        </a:rPr>
                        <m:t>+3</m:t>
                      </m:r>
                    </m:oMath>
                  </a14:m>
                  <a:endParaRPr lang="en-US" sz="5000" b="1" dirty="0">
                    <a:latin typeface="Tahoma" pitchFamily="34" charset="0"/>
                    <a:ea typeface="Tahoma" pitchFamily="34" charset="0"/>
                    <a:cs typeface="Tahoma" pitchFamily="34" charset="0"/>
                  </a:endParaRPr>
                </a:p>
              </p:txBody>
            </p:sp>
          </mc:Choice>
          <mc:Fallback xmlns="">
            <p:sp>
              <p:nvSpPr>
                <p:cNvPr id="57" name="Rectangle 56"/>
                <p:cNvSpPr>
                  <a:spLocks noRot="1" noChangeAspect="1" noMove="1" noResize="1" noEditPoints="1" noAdjustHandles="1" noChangeArrowheads="1" noChangeShapeType="1" noTextEdit="1"/>
                </p:cNvSpPr>
                <p:nvPr/>
              </p:nvSpPr>
              <p:spPr>
                <a:xfrm>
                  <a:off x="8246" y="2114"/>
                  <a:ext cx="3422" cy="777"/>
                </a:xfrm>
                <a:prstGeom prst="rect">
                  <a:avLst/>
                </a:prstGeom>
                <a:blipFill>
                  <a:blip r:embed="rId7"/>
                  <a:stretch>
                    <a:fillRect/>
                  </a:stretch>
                </a:blipFill>
                <a:ln w="19050">
                  <a:solidFill>
                    <a:schemeClr val="bg1"/>
                  </a:solidFill>
                </a:ln>
              </p:spPr>
              <p:txBody>
                <a:bodyPr/>
                <a:lstStyle/>
                <a:p>
                  <a:r>
                    <a:rPr lang="en-US">
                      <a:noFill/>
                    </a:rPr>
                    <a:t> </a:t>
                  </a:r>
                </a:p>
              </p:txBody>
            </p:sp>
          </mc:Fallback>
        </mc:AlternateContent>
        <p:sp>
          <p:nvSpPr>
            <p:cNvPr id="58" name="Oval 57"/>
            <p:cNvSpPr/>
            <p:nvPr/>
          </p:nvSpPr>
          <p:spPr>
            <a:xfrm>
              <a:off x="7881" y="2188"/>
              <a:ext cx="685"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60" name="Rectangle 59"/>
                <p:cNvSpPr/>
                <p:nvPr/>
              </p:nvSpPr>
              <p:spPr>
                <a:xfrm>
                  <a:off x="12035"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14:m>
                    <m:oMathPara xmlns:m="http://schemas.openxmlformats.org/officeDocument/2006/math">
                      <m:oMathParaPr>
                        <m:jc m:val="centerGroup"/>
                      </m:oMathParaPr>
                      <m:oMath xmlns:m="http://schemas.openxmlformats.org/officeDocument/2006/math">
                        <m:sSub>
                          <m:sSubPr>
                            <m:ctrlPr>
                              <a:rPr lang="en-US" sz="5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5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𝑃</m:t>
                            </m:r>
                          </m:e>
                          <m:sub>
                            <m:r>
                              <a:rPr lang="en-US" sz="5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𝑚𝑖𝑛</m:t>
                            </m:r>
                          </m:sub>
                        </m:sSub>
                        <m:r>
                          <a:rPr lang="en-US" sz="5000" i="1">
                            <a:solidFill>
                              <a:schemeClr val="bg1"/>
                            </a:solidFill>
                            <a:latin typeface="Cambria Math"/>
                            <a:ea typeface="Times New Roman" panose="02020603050405020304" pitchFamily="18" charset="0"/>
                            <a:cs typeface="Times New Roman" panose="02020603050405020304" pitchFamily="18" charset="0"/>
                          </a:rPr>
                          <m:t>=</m:t>
                        </m:r>
                        <m:rad>
                          <m:radPr>
                            <m:degHide m:val="on"/>
                            <m:ctrlPr>
                              <a:rPr lang="en-US" sz="5000" i="1">
                                <a:solidFill>
                                  <a:schemeClr val="bg1"/>
                                </a:solidFill>
                                <a:latin typeface="Cambria Math" panose="02040503050406030204" pitchFamily="18" charset="0"/>
                                <a:cs typeface="Times New Roman" panose="02020603050405020304" pitchFamily="18" charset="0"/>
                              </a:rPr>
                            </m:ctrlPr>
                          </m:radPr>
                          <m:deg/>
                          <m:e>
                            <m:r>
                              <a:rPr lang="en-US" sz="5000" i="1">
                                <a:solidFill>
                                  <a:schemeClr val="bg1"/>
                                </a:solidFill>
                                <a:latin typeface="Cambria Math"/>
                                <a:cs typeface="Times New Roman" panose="02020603050405020304" pitchFamily="18" charset="0"/>
                              </a:rPr>
                              <m:t>17</m:t>
                            </m:r>
                          </m:e>
                        </m:rad>
                      </m:oMath>
                    </m:oMathPara>
                  </a14:m>
                  <a:endParaRPr lang="en-US" sz="5000" b="1" dirty="0">
                    <a:latin typeface="Tahoma" pitchFamily="34" charset="0"/>
                    <a:ea typeface="Tahoma" pitchFamily="34" charset="0"/>
                    <a:cs typeface="Tahoma" pitchFamily="34"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12035" y="2114"/>
                  <a:ext cx="3110" cy="777"/>
                </a:xfrm>
                <a:prstGeom prst="rect">
                  <a:avLst/>
                </a:prstGeom>
                <a:blipFill>
                  <a:blip r:embed="rId8"/>
                  <a:stretch>
                    <a:fillRect/>
                  </a:stretch>
                </a:blipFill>
                <a:ln w="19050">
                  <a:solidFill>
                    <a:schemeClr val="bg1"/>
                  </a:solidFill>
                </a:ln>
              </p:spPr>
              <p:txBody>
                <a:bodyPr/>
                <a:lstStyle/>
                <a:p>
                  <a:r>
                    <a:rPr lang="en-US">
                      <a:noFill/>
                    </a:rPr>
                    <a:t> </a:t>
                  </a:r>
                </a:p>
              </p:txBody>
            </p:sp>
          </mc:Fallback>
        </mc:AlternateContent>
        <p:sp>
          <p:nvSpPr>
            <p:cNvPr id="61" name="Oval 60"/>
            <p:cNvSpPr/>
            <p:nvPr/>
          </p:nvSpPr>
          <p:spPr>
            <a:xfrm>
              <a:off x="11668" y="2188"/>
              <a:ext cx="687"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D</a:t>
              </a:r>
              <a:endParaRPr lang="en-US" sz="6400" dirty="0"/>
            </a:p>
          </p:txBody>
        </p:sp>
      </p:grpSp>
      <p:sp>
        <p:nvSpPr>
          <p:cNvPr id="67" name="Oval 66"/>
          <p:cNvSpPr/>
          <p:nvPr/>
        </p:nvSpPr>
        <p:spPr>
          <a:xfrm>
            <a:off x="12072141" y="2960772"/>
            <a:ext cx="108853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52" tIns="91426" rIns="182852" bIns="91426"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fontAlgn="base">
              <a:spcBef>
                <a:spcPct val="0"/>
              </a:spcBef>
              <a:spcAft>
                <a:spcPct val="0"/>
              </a:spcAft>
              <a:defRPr sz="4300">
                <a:solidFill>
                  <a:schemeClr val="tx1"/>
                </a:solidFill>
                <a:latin typeface="Calibri" pitchFamily="34" charset="0"/>
              </a:defRPr>
            </a:lvl6pPr>
            <a:lvl7pPr marL="2971800" indent="-228600" defTabSz="2176463" fontAlgn="base">
              <a:spcBef>
                <a:spcPct val="0"/>
              </a:spcBef>
              <a:spcAft>
                <a:spcPct val="0"/>
              </a:spcAft>
              <a:defRPr sz="4300">
                <a:solidFill>
                  <a:schemeClr val="tx1"/>
                </a:solidFill>
                <a:latin typeface="Calibri" pitchFamily="34" charset="0"/>
              </a:defRPr>
            </a:lvl7pPr>
            <a:lvl8pPr marL="3429000" indent="-228600" defTabSz="2176463" fontAlgn="base">
              <a:spcBef>
                <a:spcPct val="0"/>
              </a:spcBef>
              <a:spcAft>
                <a:spcPct val="0"/>
              </a:spcAft>
              <a:defRPr sz="4300">
                <a:solidFill>
                  <a:schemeClr val="tx1"/>
                </a:solidFill>
                <a:latin typeface="Calibri" pitchFamily="34" charset="0"/>
              </a:defRPr>
            </a:lvl8pPr>
            <a:lvl9pPr marL="3886200" indent="-228600" defTabSz="2176463" fontAlgn="base">
              <a:spcBef>
                <a:spcPct val="0"/>
              </a:spcBef>
              <a:spcAft>
                <a:spcPct val="0"/>
              </a:spcAft>
              <a:defRPr sz="4300">
                <a:solidFill>
                  <a:schemeClr val="tx1"/>
                </a:solidFill>
                <a:latin typeface="Calibri" pitchFamily="34" charset="0"/>
              </a:defRPr>
            </a:lvl9pPr>
          </a:lstStyle>
          <a:p>
            <a:pPr algn="ctr" eaLnBrk="1" hangingPunct="1">
              <a:defRPr/>
            </a:pPr>
            <a:r>
              <a:rPr lang="en-US" sz="6400" dirty="0">
                <a:solidFill>
                  <a:srgbClr val="FFFFFF"/>
                </a:solidFill>
                <a:latin typeface="Tahoma" panose="020B0604030504040204" pitchFamily="34" charset="0"/>
                <a:cs typeface="Tahoma" panose="020B0604030504040204" pitchFamily="34" charset="0"/>
              </a:rPr>
              <a:t>C</a:t>
            </a:r>
          </a:p>
        </p:txBody>
      </p:sp>
      <mc:AlternateContent xmlns:mc="http://schemas.openxmlformats.org/markup-compatibility/2006" xmlns:a14="http://schemas.microsoft.com/office/drawing/2010/main">
        <mc:Choice Requires="a14">
          <p:sp>
            <p:nvSpPr>
              <p:cNvPr id="2" name="TextBox 1"/>
              <p:cNvSpPr txBox="1"/>
              <p:nvPr/>
            </p:nvSpPr>
            <p:spPr>
              <a:xfrm>
                <a:off x="2026182" y="317137"/>
                <a:ext cx="21918798" cy="2011684"/>
              </a:xfrm>
              <a:prstGeom prst="rect">
                <a:avLst/>
              </a:prstGeom>
              <a:noFill/>
            </p:spPr>
            <p:txBody>
              <a:bodyPr wrap="square" lIns="91422" tIns="45710" rIns="91422" bIns="45710" rtlCol="0">
                <a:spAutoFit/>
              </a:bodyPr>
              <a:lstStyle/>
              <a:p>
                <a:pPr indent="1270" algn="just">
                  <a:lnSpc>
                    <a:spcPct val="115000"/>
                  </a:lnSpc>
                  <a:spcBef>
                    <a:spcPts val="1200"/>
                  </a:spcBef>
                </a:pPr>
                <a:r>
                  <a:rPr lang="nl-NL" sz="5600" dirty="0">
                    <a:solidFill>
                      <a:prstClr val="black"/>
                    </a:solidFill>
                    <a:latin typeface="Times New Roman" panose="02020603050405020304" pitchFamily="18" charset="0"/>
                    <a:ea typeface="Times New Roman" panose="02020603050405020304" pitchFamily="18" charset="0"/>
                  </a:rPr>
                  <a:t>             Cho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nl-NL" sz="5600" dirty="0">
                    <a:solidFill>
                      <a:prstClr val="black"/>
                    </a:solidFill>
                    <a:latin typeface="Times New Roman" panose="02020603050405020304" pitchFamily="18" charset="0"/>
                    <a:ea typeface="Times New Roman" panose="02020603050405020304" pitchFamily="18" charset="0"/>
                  </a:rPr>
                  <a:t> là các số thực dương thỏa mãn </a:t>
                </a:r>
                <a14:m>
                  <m:oMath xmlns:m="http://schemas.openxmlformats.org/officeDocument/2006/math">
                    <m:func>
                      <m:func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𝑙𝑛</m:t>
                        </m:r>
                      </m:fName>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func>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𝑙𝑛</m:t>
                        </m:r>
                      </m:fName>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e>
                    </m:func>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𝑙𝑛</m:t>
                        </m:r>
                      </m:fName>
                      <m:e>
                        <m:d>
                          <m:d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nl-NL"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e>
                        </m:d>
                      </m:e>
                    </m:func>
                  </m:oMath>
                </a14:m>
                <a:r>
                  <a:rPr lang="nl-NL" sz="5600" dirty="0">
                    <a:solidFill>
                      <a:prstClr val="black"/>
                    </a:solidFill>
                    <a:latin typeface="Times New Roman" panose="02020603050405020304" pitchFamily="18" charset="0"/>
                    <a:ea typeface="Times New Roman" panose="02020603050405020304" pitchFamily="18" charset="0"/>
                  </a:rPr>
                  <a:t>. </a:t>
                </a:r>
                <a:r>
                  <a:rPr lang="fr-FR" sz="5600" dirty="0" err="1">
                    <a:solidFill>
                      <a:prstClr val="black"/>
                    </a:solidFill>
                    <a:latin typeface="Times New Roman" panose="02020603050405020304" pitchFamily="18" charset="0"/>
                    <a:ea typeface="Times New Roman" panose="02020603050405020304" pitchFamily="18" charset="0"/>
                  </a:rPr>
                  <a:t>Tìm</a:t>
                </a:r>
                <a:r>
                  <a:rPr lang="fr-FR" sz="5600" dirty="0">
                    <a:solidFill>
                      <a:prstClr val="black"/>
                    </a:solidFill>
                    <a:latin typeface="Times New Roman" panose="02020603050405020304" pitchFamily="18" charset="0"/>
                    <a:ea typeface="Times New Roman" panose="02020603050405020304" pitchFamily="18" charset="0"/>
                  </a:rPr>
                  <a:t> </a:t>
                </a:r>
                <a:r>
                  <a:rPr lang="fr-FR" sz="5600" dirty="0" err="1">
                    <a:solidFill>
                      <a:prstClr val="black"/>
                    </a:solidFill>
                    <a:latin typeface="Times New Roman" panose="02020603050405020304" pitchFamily="18" charset="0"/>
                    <a:ea typeface="Times New Roman" panose="02020603050405020304" pitchFamily="18" charset="0"/>
                  </a:rPr>
                  <a:t>giá</a:t>
                </a:r>
                <a:r>
                  <a:rPr lang="fr-FR" sz="5600" dirty="0">
                    <a:solidFill>
                      <a:prstClr val="black"/>
                    </a:solidFill>
                    <a:latin typeface="Times New Roman" panose="02020603050405020304" pitchFamily="18" charset="0"/>
                    <a:ea typeface="Times New Roman" panose="02020603050405020304" pitchFamily="18" charset="0"/>
                  </a:rPr>
                  <a:t> </a:t>
                </a:r>
                <a:r>
                  <a:rPr lang="fr-FR" sz="5600" dirty="0" err="1">
                    <a:solidFill>
                      <a:prstClr val="black"/>
                    </a:solidFill>
                    <a:latin typeface="Times New Roman" panose="02020603050405020304" pitchFamily="18" charset="0"/>
                    <a:ea typeface="Times New Roman" panose="02020603050405020304" pitchFamily="18" charset="0"/>
                  </a:rPr>
                  <a:t>trị</a:t>
                </a:r>
                <a:r>
                  <a:rPr lang="fr-FR" sz="5600" dirty="0">
                    <a:solidFill>
                      <a:prstClr val="black"/>
                    </a:solidFill>
                    <a:latin typeface="Times New Roman" panose="02020603050405020304" pitchFamily="18" charset="0"/>
                    <a:ea typeface="Times New Roman" panose="02020603050405020304" pitchFamily="18" charset="0"/>
                  </a:rPr>
                  <a:t> </a:t>
                </a:r>
                <a:r>
                  <a:rPr lang="fr-FR" sz="5600" dirty="0" err="1">
                    <a:solidFill>
                      <a:prstClr val="black"/>
                    </a:solidFill>
                    <a:latin typeface="Times New Roman" panose="02020603050405020304" pitchFamily="18" charset="0"/>
                    <a:ea typeface="Times New Roman" panose="02020603050405020304" pitchFamily="18" charset="0"/>
                  </a:rPr>
                  <a:t>nhỏ</a:t>
                </a:r>
                <a:r>
                  <a:rPr lang="fr-FR" sz="5600" dirty="0">
                    <a:solidFill>
                      <a:prstClr val="black"/>
                    </a:solidFill>
                    <a:latin typeface="Times New Roman" panose="02020603050405020304" pitchFamily="18" charset="0"/>
                    <a:ea typeface="Times New Roman" panose="02020603050405020304" pitchFamily="18" charset="0"/>
                  </a:rPr>
                  <a:t> </a:t>
                </a:r>
                <a:r>
                  <a:rPr lang="fr-FR" sz="5600" dirty="0" err="1">
                    <a:solidFill>
                      <a:prstClr val="black"/>
                    </a:solidFill>
                    <a:latin typeface="Times New Roman" panose="02020603050405020304" pitchFamily="18" charset="0"/>
                    <a:ea typeface="Times New Roman" panose="02020603050405020304" pitchFamily="18" charset="0"/>
                  </a:rPr>
                  <a:t>nhất</a:t>
                </a:r>
                <a:r>
                  <a:rPr lang="fr-FR"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𝑃</m:t>
                        </m:r>
                      </m:e>
                      <m:sub>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𝑚𝑖𝑛</m:t>
                        </m:r>
                      </m:sub>
                    </m:sSub>
                  </m:oMath>
                </a14:m>
                <a:r>
                  <a:rPr lang="fr-FR" sz="5600" dirty="0">
                    <a:solidFill>
                      <a:prstClr val="black"/>
                    </a:solidFill>
                    <a:latin typeface="Times New Roman" panose="02020603050405020304" pitchFamily="18" charset="0"/>
                    <a:ea typeface="Times New Roman" panose="02020603050405020304" pitchFamily="18" charset="0"/>
                  </a:rPr>
                  <a:t> </a:t>
                </a:r>
                <a:r>
                  <a:rPr lang="fr-FR" sz="5600" dirty="0" err="1">
                    <a:solidFill>
                      <a:prstClr val="black"/>
                    </a:solidFill>
                    <a:latin typeface="Times New Roman" panose="02020603050405020304" pitchFamily="18" charset="0"/>
                    <a:ea typeface="Times New Roman" panose="02020603050405020304" pitchFamily="18" charset="0"/>
                  </a:rPr>
                  <a:t>của</a:t>
                </a:r>
                <a:r>
                  <a:rPr lang="fr-FR" sz="5600" dirty="0">
                    <a:solidFill>
                      <a:prstClr val="black"/>
                    </a:solidFill>
                    <a:latin typeface="Times New Roman" panose="02020603050405020304" pitchFamily="18" charset="0"/>
                    <a:ea typeface="Times New Roman" panose="02020603050405020304" pitchFamily="18" charset="0"/>
                  </a:rPr>
                  <a:t> </a:t>
                </a:r>
                <a:r>
                  <a:rPr lang="fr-FR" sz="5600" dirty="0" err="1">
                    <a:solidFill>
                      <a:prstClr val="black"/>
                    </a:solidFill>
                    <a:latin typeface="Times New Roman" panose="02020603050405020304" pitchFamily="18" charset="0"/>
                    <a:ea typeface="Times New Roman" panose="02020603050405020304" pitchFamily="18" charset="0"/>
                  </a:rPr>
                  <a:t>biểu</a:t>
                </a:r>
                <a:r>
                  <a:rPr lang="fr-FR" sz="5600" dirty="0">
                    <a:solidFill>
                      <a:prstClr val="black"/>
                    </a:solidFill>
                    <a:latin typeface="Times New Roman" panose="02020603050405020304" pitchFamily="18" charset="0"/>
                    <a:ea typeface="Times New Roman" panose="02020603050405020304" pitchFamily="18" charset="0"/>
                  </a:rPr>
                  <a:t> </a:t>
                </a:r>
                <a:r>
                  <a:rPr lang="fr-FR" sz="5600" dirty="0" err="1">
                    <a:solidFill>
                      <a:prstClr val="black"/>
                    </a:solidFill>
                    <a:latin typeface="Times New Roman" panose="02020603050405020304" pitchFamily="18" charset="0"/>
                    <a:ea typeface="Times New Roman" panose="02020603050405020304" pitchFamily="18" charset="0"/>
                  </a:rPr>
                  <a:t>thức</a:t>
                </a:r>
                <a:r>
                  <a:rPr lang="fr-FR"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𝑃</m:t>
                    </m:r>
                    <m:r>
                      <a:rPr lang="fr-FR"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fr-FR" sz="5600" dirty="0">
                    <a:solidFill>
                      <a:prstClr val="black"/>
                    </a:solidFill>
                    <a:latin typeface="Times New Roman" panose="02020603050405020304" pitchFamily="18" charset="0"/>
                    <a:ea typeface="Times New Roman" panose="02020603050405020304" pitchFamily="18" charset="0"/>
                  </a:rPr>
                  <a:t>.</a:t>
                </a:r>
                <a:endParaRPr lang="en-US" sz="5600" dirty="0">
                  <a:solidFill>
                    <a:prstClr val="black"/>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026182" y="317137"/>
                <a:ext cx="21918798" cy="2011684"/>
              </a:xfrm>
              <a:prstGeom prst="rect">
                <a:avLst/>
              </a:prstGeom>
              <a:blipFill>
                <a:blip r:embed="rId9"/>
                <a:stretch>
                  <a:fillRect l="-1529" t="-6061" r="-1529" b="-1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894753" y="4830464"/>
                <a:ext cx="18736204" cy="1995013"/>
              </a:xfrm>
              <a:prstGeom prst="rect">
                <a:avLst/>
              </a:prstGeom>
              <a:noFill/>
            </p:spPr>
            <p:txBody>
              <a:bodyPr wrap="square" lIns="91422" tIns="45710" rIns="91422" bIns="45710" rtlCol="0">
                <a:spAutoFit/>
              </a:bodyPr>
              <a:lstStyle/>
              <a:p>
                <a:pPr lvl="0" algn="just">
                  <a:lnSpc>
                    <a:spcPct val="115000"/>
                  </a:lnSpc>
                </a:pPr>
                <a:r>
                  <a:rPr lang="fr-FR" sz="5600" dirty="0">
                    <a:solidFill>
                      <a:prstClr val="black"/>
                    </a:solidFill>
                    <a:latin typeface="Times New Roman" panose="02020603050405020304" pitchFamily="18" charset="0"/>
                    <a:ea typeface="Times New Roman" panose="02020603050405020304" pitchFamily="18" charset="0"/>
                  </a:rPr>
                  <a:t>Ta </a:t>
                </a:r>
                <a:r>
                  <a:rPr lang="fr-FR" sz="5600" dirty="0" err="1">
                    <a:solidFill>
                      <a:prstClr val="black"/>
                    </a:solidFill>
                    <a:latin typeface="Times New Roman" panose="02020603050405020304" pitchFamily="18" charset="0"/>
                    <a:ea typeface="Times New Roman" panose="02020603050405020304" pitchFamily="18" charset="0"/>
                  </a:rPr>
                  <a:t>có</a:t>
                </a:r>
                <a:r>
                  <a:rPr lang="fr-FR"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func>
                      <m:funcPr>
                        <m:ctrlPr>
                          <a:rPr lang="en-US" sz="5600" i="1">
                            <a:solidFill>
                              <a:prstClr val="black"/>
                            </a:solidFill>
                            <a:latin typeface="Cambria Math" panose="02040503050406030204" pitchFamily="18" charset="0"/>
                            <a:ea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rPr>
                          <m:t>𝑙𝑛</m:t>
                        </m:r>
                      </m:fName>
                      <m:e>
                        <m:r>
                          <a:rPr lang="en-US" sz="5600" i="1">
                            <a:solidFill>
                              <a:prstClr val="black"/>
                            </a:solidFill>
                            <a:latin typeface="Cambria Math" panose="02040503050406030204" pitchFamily="18" charset="0"/>
                            <a:ea typeface="Times New Roman" panose="02020603050405020304" pitchFamily="18" charset="0"/>
                          </a:rPr>
                          <m:t>𝑥</m:t>
                        </m:r>
                      </m:e>
                    </m:func>
                    <m:r>
                      <a:rPr lang="fr-FR" sz="5600" i="1">
                        <a:solidFill>
                          <a:prstClr val="black"/>
                        </a:solidFill>
                        <a:latin typeface="Cambria Math" panose="02040503050406030204" pitchFamily="18" charset="0"/>
                        <a:ea typeface="Times New Roman" panose="020206030504050203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rPr>
                          <m:t>𝑙𝑛</m:t>
                        </m:r>
                      </m:fName>
                      <m:e>
                        <m:r>
                          <a:rPr lang="en-US" sz="5600" i="1">
                            <a:solidFill>
                              <a:prstClr val="black"/>
                            </a:solidFill>
                            <a:latin typeface="Cambria Math" panose="02040503050406030204" pitchFamily="18" charset="0"/>
                            <a:ea typeface="Times New Roman" panose="02020603050405020304" pitchFamily="18" charset="0"/>
                          </a:rPr>
                          <m:t>𝑦</m:t>
                        </m:r>
                      </m:e>
                    </m:func>
                    <m:r>
                      <a:rPr lang="fr-FR" sz="5600" i="1">
                        <a:solidFill>
                          <a:prstClr val="black"/>
                        </a:solidFill>
                        <a:latin typeface="Cambria Math" panose="02040503050406030204" pitchFamily="18" charset="0"/>
                        <a:ea typeface="Times New Roman" panose="020206030504050203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rPr>
                          <m:t>𝑙𝑛</m:t>
                        </m:r>
                      </m:fName>
                      <m:e>
                        <m:d>
                          <m:dPr>
                            <m:ctrlPr>
                              <a:rPr lang="en-US" sz="5600" i="1">
                                <a:solidFill>
                                  <a:prstClr val="black"/>
                                </a:solidFill>
                                <a:latin typeface="Cambria Math" panose="02040503050406030204" pitchFamily="18" charset="0"/>
                                <a:ea typeface="Times New Roman" panose="02020603050405020304" pitchFamily="18" charset="0"/>
                              </a:rPr>
                            </m:ctrlPr>
                          </m:dPr>
                          <m:e>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fr-FR" sz="5600" i="1">
                                    <a:solidFill>
                                      <a:prstClr val="black"/>
                                    </a:solidFill>
                                    <a:latin typeface="Cambria Math" panose="02040503050406030204" pitchFamily="18" charset="0"/>
                                    <a:ea typeface="Times New Roman" panose="02020603050405020304" pitchFamily="18" charset="0"/>
                                  </a:rPr>
                                  <m:t>2</m:t>
                                </m:r>
                              </m:sup>
                            </m:sSup>
                            <m:r>
                              <a:rPr lang="fr-FR"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𝑦</m:t>
                            </m:r>
                          </m:e>
                        </m:d>
                      </m:e>
                    </m:func>
                    <m:r>
                      <a:rPr lang="fr-FR"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𝑥𝑦</m:t>
                    </m:r>
                    <m:r>
                      <a:rPr lang="fr-FR"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fr-FR" sz="5600" i="1">
                            <a:solidFill>
                              <a:prstClr val="black"/>
                            </a:solidFill>
                            <a:latin typeface="Cambria Math" panose="02040503050406030204" pitchFamily="18" charset="0"/>
                            <a:ea typeface="Times New Roman" panose="02020603050405020304" pitchFamily="18" charset="0"/>
                          </a:rPr>
                          <m:t>2</m:t>
                        </m:r>
                      </m:sup>
                    </m:sSup>
                    <m:r>
                      <a:rPr lang="fr-FR"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𝑦</m:t>
                    </m:r>
                    <m:r>
                      <a:rPr lang="fr-FR" sz="5600" i="1">
                        <a:solidFill>
                          <a:prstClr val="black"/>
                        </a:solidFill>
                        <a:latin typeface="Cambria Math" panose="02040503050406030204" pitchFamily="18" charset="0"/>
                        <a:ea typeface="Times New Roman" panose="02020603050405020304" pitchFamily="18" charset="0"/>
                      </a:rPr>
                      <m:t>&gt;</m:t>
                    </m:r>
                    <m:r>
                      <a:rPr lang="en-US" sz="5600" i="1">
                        <a:solidFill>
                          <a:prstClr val="black"/>
                        </a:solidFill>
                        <a:latin typeface="Cambria Math" panose="02040503050406030204" pitchFamily="18" charset="0"/>
                        <a:ea typeface="Times New Roman" panose="02020603050405020304" pitchFamily="18" charset="0"/>
                      </a:rPr>
                      <m:t>𝑦</m:t>
                    </m:r>
                    <m:r>
                      <a:rPr lang="fr-FR"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𝑦</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r>
                          <a:rPr lang="fr-FR" sz="5600" i="1">
                            <a:solidFill>
                              <a:prstClr val="black"/>
                            </a:solidFill>
                            <a:latin typeface="Cambria Math" panose="02040503050406030204" pitchFamily="18" charset="0"/>
                            <a:ea typeface="Times New Roman" panose="02020603050405020304" pitchFamily="18" charset="0"/>
                          </a:rPr>
                          <m:t>−1</m:t>
                        </m:r>
                      </m:e>
                    </m:d>
                    <m:r>
                      <a:rPr lang="fr-FR" sz="5600" i="1">
                        <a:solidFill>
                          <a:prstClr val="black"/>
                        </a:solidFill>
                        <a:latin typeface="Cambria Math" panose="02040503050406030204" pitchFamily="18" charset="0"/>
                        <a:ea typeface="Times New Roman" panose="02020603050405020304" pitchFamily="18" charset="0"/>
                      </a:rPr>
                      <m:t>&gt;0</m:t>
                    </m:r>
                    <m:r>
                      <a:rPr lang="fr-FR"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𝑥</m:t>
                    </m:r>
                    <m:r>
                      <a:rPr lang="fr-FR" sz="5600" i="1">
                        <a:solidFill>
                          <a:prstClr val="black"/>
                        </a:solidFill>
                        <a:latin typeface="Cambria Math" panose="02040503050406030204" pitchFamily="18" charset="0"/>
                        <a:ea typeface="Times New Roman" panose="02020603050405020304" pitchFamily="18" charset="0"/>
                      </a:rPr>
                      <m:t>&gt;1</m:t>
                    </m:r>
                  </m:oMath>
                </a14:m>
                <a:r>
                  <a:rPr lang="fr-FR" sz="5600" dirty="0">
                    <a:solidFill>
                      <a:prstClr val="black"/>
                    </a:solidFill>
                    <a:latin typeface="Times New Roman" panose="02020603050405020304" pitchFamily="18" charset="0"/>
                    <a:ea typeface="Times New Roman" panose="02020603050405020304" pitchFamily="18" charset="0"/>
                  </a:rPr>
                  <a:t>.</a:t>
                </a:r>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894753" y="4830464"/>
                <a:ext cx="18736204" cy="1995013"/>
              </a:xfrm>
              <a:prstGeom prst="rect">
                <a:avLst/>
              </a:prstGeom>
              <a:blipFill>
                <a:blip r:embed="rId10"/>
                <a:stretch>
                  <a:fillRect l="-1822" t="-6098" b="-179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026181" y="6678009"/>
                <a:ext cx="21419044" cy="1587679"/>
              </a:xfrm>
              <a:prstGeom prst="rect">
                <a:avLst/>
              </a:prstGeom>
            </p:spPr>
            <p:txBody>
              <a:bodyPr wrap="square">
                <a:spAutoFit/>
              </a:bodyPr>
              <a:lstStyle/>
              <a:p>
                <a:pPr lvl="0" algn="just">
                  <a:lnSpc>
                    <a:spcPct val="115000"/>
                  </a:lnSpc>
                </a:pPr>
                <a:r>
                  <a:rPr lang="fr-FR" sz="5600" dirty="0">
                    <a:solidFill>
                      <a:prstClr val="black"/>
                    </a:solidFill>
                    <a:latin typeface="Times New Roman" panose="02020603050405020304" pitchFamily="18" charset="0"/>
                    <a:ea typeface="Times New Roman" panose="02020603050405020304" pitchFamily="18" charset="0"/>
                  </a:rPr>
                  <a:t>Khi </a:t>
                </a:r>
                <a:r>
                  <a:rPr lang="fr-FR" sz="5600" dirty="0" err="1">
                    <a:solidFill>
                      <a:prstClr val="black"/>
                    </a:solidFill>
                    <a:latin typeface="Times New Roman" panose="02020603050405020304" pitchFamily="18" charset="0"/>
                    <a:ea typeface="Times New Roman" panose="02020603050405020304" pitchFamily="18" charset="0"/>
                  </a:rPr>
                  <a:t>đó</a:t>
                </a:r>
                <a:r>
                  <a:rPr lang="fr-FR"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𝑥𝑦</m:t>
                    </m:r>
                    <m:r>
                      <a:rPr lang="fr-FR" sz="5600" i="1">
                        <a:solidFill>
                          <a:prstClr val="black"/>
                        </a:solidFill>
                        <a:latin typeface="Cambria Math" panose="02040503050406030204" pitchFamily="18" charset="0"/>
                        <a:ea typeface="Times New Roman" panose="02020603050405020304" pitchFamily="18" charset="0"/>
                      </a:rPr>
                      <m:t>≥</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fr-FR" sz="5600" i="1">
                            <a:solidFill>
                              <a:prstClr val="black"/>
                            </a:solidFill>
                            <a:latin typeface="Cambria Math" panose="02040503050406030204" pitchFamily="18" charset="0"/>
                            <a:ea typeface="Times New Roman" panose="02020603050405020304" pitchFamily="18" charset="0"/>
                          </a:rPr>
                          <m:t>2</m:t>
                        </m:r>
                      </m:sup>
                    </m:sSup>
                    <m:r>
                      <a:rPr lang="fr-FR"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𝑦</m:t>
                    </m:r>
                    <m:r>
                      <a:rPr lang="fr-FR"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𝑦</m:t>
                    </m:r>
                    <m:r>
                      <a:rPr lang="fr-FR"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fr-FR" sz="5600" i="1">
                                <a:solidFill>
                                  <a:prstClr val="black"/>
                                </a:solidFill>
                                <a:latin typeface="Cambria Math" panose="02040503050406030204" pitchFamily="18" charset="0"/>
                                <a:ea typeface="Times New Roman" panose="02020603050405020304" pitchFamily="18" charset="0"/>
                              </a:rPr>
                              <m:t>2</m:t>
                            </m:r>
                          </m:sup>
                        </m:sSup>
                      </m:num>
                      <m:den>
                        <m:r>
                          <a:rPr lang="en-US" sz="5600" i="1">
                            <a:solidFill>
                              <a:prstClr val="black"/>
                            </a:solidFill>
                            <a:latin typeface="Cambria Math" panose="02040503050406030204" pitchFamily="18" charset="0"/>
                            <a:ea typeface="Times New Roman" panose="02020603050405020304" pitchFamily="18" charset="0"/>
                          </a:rPr>
                          <m:t>𝑥</m:t>
                        </m:r>
                        <m:r>
                          <a:rPr lang="fr-FR" sz="5600" i="1">
                            <a:solidFill>
                              <a:prstClr val="black"/>
                            </a:solidFill>
                            <a:latin typeface="Cambria Math" panose="02040503050406030204" pitchFamily="18" charset="0"/>
                            <a:ea typeface="Times New Roman" panose="02020603050405020304" pitchFamily="18" charset="0"/>
                          </a:rPr>
                          <m:t>−1</m:t>
                        </m:r>
                      </m:den>
                    </m:f>
                    <m:r>
                      <a:rPr lang="fr-FR" sz="5600" i="1">
                        <a:solidFill>
                          <a:prstClr val="black"/>
                        </a:solidFill>
                        <a:latin typeface="Cambria Math" panose="02040503050406030204" pitchFamily="18" charset="0"/>
                        <a:ea typeface="Times New Roman" panose="02020603050405020304" pitchFamily="18" charset="0"/>
                      </a:rPr>
                      <m:t>,</m:t>
                    </m:r>
                    <m:r>
                      <a:rPr lang="fr-FR"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𝑥</m:t>
                    </m:r>
                    <m:r>
                      <a:rPr lang="fr-FR" sz="5600" i="1">
                        <a:solidFill>
                          <a:prstClr val="black"/>
                        </a:solidFill>
                        <a:latin typeface="Cambria Math" panose="02040503050406030204" pitchFamily="18" charset="0"/>
                        <a:ea typeface="Times New Roman" panose="02020603050405020304" pitchFamily="18" charset="0"/>
                      </a:rPr>
                      <m:t>&gt;1</m:t>
                    </m:r>
                  </m:oMath>
                </a14:m>
                <a:r>
                  <a:rPr lang="fr-FR" sz="5600" dirty="0">
                    <a:solidFill>
                      <a:prstClr val="black"/>
                    </a:solidFill>
                    <a:latin typeface="Times New Roman" panose="02020603050405020304" pitchFamily="18" charset="0"/>
                    <a:ea typeface="Times New Roman" panose="02020603050405020304" pitchFamily="18" charset="0"/>
                  </a:rPr>
                  <a:t>.</a:t>
                </a:r>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026181" y="6678009"/>
                <a:ext cx="21419044" cy="1587679"/>
              </a:xfrm>
              <a:prstGeom prst="rect">
                <a:avLst/>
              </a:prstGeom>
              <a:blipFill>
                <a:blip r:embed="rId11"/>
                <a:stretch>
                  <a:fillRect l="-1565" b="-107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796055" y="8317998"/>
                <a:ext cx="21725672" cy="1587679"/>
              </a:xfrm>
              <a:prstGeom prst="rect">
                <a:avLst/>
              </a:prstGeom>
              <a:noFill/>
            </p:spPr>
            <p:txBody>
              <a:bodyPr wrap="square" rtlCol="0">
                <a:spAutoFit/>
              </a:bodyPr>
              <a:lstStyle/>
              <a:p>
                <a:pPr lvl="0" algn="just">
                  <a:lnSpc>
                    <a:spcPct val="115000"/>
                  </a:lnSpc>
                </a:pP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𝑃</m:t>
                    </m:r>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𝑦</m:t>
                    </m:r>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2</m:t>
                            </m:r>
                          </m:sup>
                        </m:sSup>
                      </m:num>
                      <m:den>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−1</m:t>
                        </m:r>
                      </m:den>
                    </m:f>
                    <m:r>
                      <a:rPr lang="en-US" sz="5600" i="1">
                        <a:solidFill>
                          <a:prstClr val="black"/>
                        </a:solidFill>
                        <a:latin typeface="Cambria Math" panose="02040503050406030204" pitchFamily="18" charset="0"/>
                        <a:ea typeface="Times New Roman" panose="02020603050405020304" pitchFamily="18" charset="0"/>
                      </a:rPr>
                      <m:t>=2</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+1+</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1</m:t>
                        </m:r>
                      </m:num>
                      <m:den>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−1</m:t>
                        </m:r>
                      </m:den>
                    </m:f>
                    <m:r>
                      <a:rPr lang="en-US" sz="5600" i="1">
                        <a:solidFill>
                          <a:prstClr val="black"/>
                        </a:solidFill>
                        <a:latin typeface="Cambria Math" panose="02040503050406030204" pitchFamily="18" charset="0"/>
                        <a:ea typeface="Times New Roman" panose="02020603050405020304" pitchFamily="18" charset="0"/>
                      </a:rPr>
                      <m:t>=2</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−1</m:t>
                        </m:r>
                      </m:e>
                    </m:d>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1</m:t>
                        </m:r>
                      </m:num>
                      <m:den>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−1</m:t>
                        </m:r>
                      </m:den>
                    </m:f>
                    <m:r>
                      <a:rPr lang="en-US" sz="5600" i="1">
                        <a:solidFill>
                          <a:prstClr val="black"/>
                        </a:solidFill>
                        <a:latin typeface="Cambria Math" panose="02040503050406030204" pitchFamily="18" charset="0"/>
                        <a:ea typeface="Times New Roman" panose="02020603050405020304" pitchFamily="18" charset="0"/>
                      </a:rPr>
                      <m:t>+3≥2</m:t>
                    </m:r>
                    <m:rad>
                      <m:radPr>
                        <m:degHide m:val="on"/>
                        <m:ctrlPr>
                          <a:rPr lang="en-US" sz="5600" i="1">
                            <a:solidFill>
                              <a:prstClr val="black"/>
                            </a:solidFill>
                            <a:latin typeface="Cambria Math" panose="02040503050406030204" pitchFamily="18" charset="0"/>
                            <a:ea typeface="Times New Roman" panose="02020603050405020304" pitchFamily="18" charset="0"/>
                          </a:rPr>
                        </m:ctrlPr>
                      </m:radPr>
                      <m:deg/>
                      <m:e>
                        <m:r>
                          <a:rPr lang="en-US" sz="5600" i="1">
                            <a:solidFill>
                              <a:prstClr val="black"/>
                            </a:solidFill>
                            <a:latin typeface="Cambria Math" panose="02040503050406030204" pitchFamily="18" charset="0"/>
                            <a:ea typeface="Times New Roman" panose="02020603050405020304" pitchFamily="18" charset="0"/>
                          </a:rPr>
                          <m:t>2</m:t>
                        </m:r>
                      </m:e>
                    </m:rad>
                    <m:r>
                      <a:rPr lang="en-US" sz="5600" i="1">
                        <a:solidFill>
                          <a:prstClr val="black"/>
                        </a:solidFill>
                        <a:latin typeface="Cambria Math" panose="02040503050406030204" pitchFamily="18" charset="0"/>
                        <a:ea typeface="Times New Roman" panose="02020603050405020304" pitchFamily="18" charset="0"/>
                      </a:rPr>
                      <m:t>+3</m:t>
                    </m:r>
                  </m:oMath>
                </a14:m>
                <a:r>
                  <a:rPr lang="en-US" sz="56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1796055" y="8317998"/>
                <a:ext cx="21725672" cy="1587679"/>
              </a:xfrm>
              <a:prstGeom prst="rect">
                <a:avLst/>
              </a:prstGeom>
              <a:blipFill>
                <a:blip r:embed="rId12"/>
                <a:stretch>
                  <a:fillRect r="-281" b="-11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2696C9BE-B16D-4EDC-868F-E0C67ADD5392}"/>
                  </a:ext>
                </a:extLst>
              </p:cNvPr>
              <p:cNvSpPr txBox="1"/>
              <p:nvPr/>
            </p:nvSpPr>
            <p:spPr>
              <a:xfrm>
                <a:off x="1753572" y="9532566"/>
                <a:ext cx="14263870" cy="3761992"/>
              </a:xfrm>
              <a:prstGeom prst="rect">
                <a:avLst/>
              </a:prstGeom>
              <a:noFill/>
            </p:spPr>
            <p:txBody>
              <a:bodyPr wrap="square" rtlCol="0">
                <a:spAutoFit/>
              </a:bodyPr>
              <a:lstStyle/>
              <a:p>
                <a:pPr algn="just">
                  <a:lnSpc>
                    <a:spcPct val="115000"/>
                  </a:lnSpc>
                </a:pPr>
                <a:r>
                  <a:rPr lang="en-US" sz="5600" dirty="0">
                    <a:solidFill>
                      <a:prstClr val="black"/>
                    </a:solidFill>
                    <a:latin typeface="Times New Roman" panose="02020603050405020304" pitchFamily="18" charset="0"/>
                    <a:ea typeface="Times New Roman" panose="02020603050405020304" pitchFamily="18" charset="0"/>
                  </a:rPr>
                  <a:t>Dấu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rPr>
                      <m:t>"="</m:t>
                    </m:r>
                  </m:oMath>
                </a14:m>
                <a:r>
                  <a:rPr lang="en-US" sz="5600" dirty="0">
                    <a:solidFill>
                      <a:prstClr val="black"/>
                    </a:solidFill>
                    <a:latin typeface="Times New Roman" panose="02020603050405020304" pitchFamily="18" charset="0"/>
                    <a:ea typeface="Times New Roman" panose="02020603050405020304" pitchFamily="18" charset="0"/>
                  </a:rPr>
                  <a:t> khi </a:t>
                </a:r>
                <a14:m>
                  <m:oMath xmlns:m="http://schemas.openxmlformats.org/officeDocument/2006/math">
                    <m:d>
                      <m:dPr>
                        <m:begChr m:val="{"/>
                        <m:endChr m:val=""/>
                        <m:ctrlPr>
                          <a:rPr lang="en-US" sz="5600" i="1">
                            <a:solidFill>
                              <a:prstClr val="black"/>
                            </a:solidFill>
                            <a:latin typeface="Cambria Math" panose="02040503050406030204" pitchFamily="18" charset="0"/>
                            <a:ea typeface="Times New Roman" panose="02020603050405020304" pitchFamily="18" charset="0"/>
                          </a:rPr>
                        </m:ctrlPr>
                      </m:dPr>
                      <m:e>
                        <m:eqArr>
                          <m:eqArrPr>
                            <m:ctrlPr>
                              <a:rPr lang="en-US" sz="5600" i="1">
                                <a:solidFill>
                                  <a:prstClr val="black"/>
                                </a:solidFill>
                                <a:latin typeface="Cambria Math" panose="02040503050406030204" pitchFamily="18" charset="0"/>
                                <a:ea typeface="Times New Roman" panose="02020603050405020304" pitchFamily="18" charset="0"/>
                              </a:rPr>
                            </m:ctrlPr>
                          </m:eqArrPr>
                          <m:e>
                            <m:r>
                              <a:rPr lang="en-US" sz="5600" i="1">
                                <a:solidFill>
                                  <a:prstClr val="black"/>
                                </a:solidFill>
                                <a:latin typeface="Cambria Math" panose="02040503050406030204" pitchFamily="18" charset="0"/>
                                <a:ea typeface="Times New Roman" panose="02020603050405020304" pitchFamily="18" charset="0"/>
                              </a:rPr>
                              <m:t>&amp;2</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−1</m:t>
                                </m:r>
                              </m:e>
                            </m:d>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1</m:t>
                                </m:r>
                              </m:num>
                              <m:den>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−1</m:t>
                                </m:r>
                              </m:den>
                            </m:f>
                          </m:e>
                          <m:e>
                            <m:r>
                              <a:rPr lang="en-US" sz="5600" i="1">
                                <a:solidFill>
                                  <a:prstClr val="black"/>
                                </a:solidFill>
                                <a:latin typeface="Cambria Math" panose="02040503050406030204" pitchFamily="18" charset="0"/>
                                <a:ea typeface="Times New Roman" panose="02020603050405020304" pitchFamily="18" charset="0"/>
                              </a:rPr>
                              <m:t>&amp;</m:t>
                            </m:r>
                            <m:r>
                              <a:rPr lang="en-US" sz="5600" i="1">
                                <a:solidFill>
                                  <a:prstClr val="black"/>
                                </a:solidFill>
                                <a:latin typeface="Cambria Math" panose="02040503050406030204" pitchFamily="18" charset="0"/>
                                <a:ea typeface="Times New Roman" panose="02020603050405020304" pitchFamily="18" charset="0"/>
                              </a:rPr>
                              <m:t>𝑦</m:t>
                            </m:r>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𝑥</m:t>
                                    </m:r>
                                  </m:e>
                                  <m:sup>
                                    <m:r>
                                      <a:rPr lang="en-US" sz="5600" i="1">
                                        <a:solidFill>
                                          <a:prstClr val="black"/>
                                        </a:solidFill>
                                        <a:latin typeface="Cambria Math" panose="02040503050406030204" pitchFamily="18" charset="0"/>
                                        <a:ea typeface="Times New Roman" panose="02020603050405020304" pitchFamily="18" charset="0"/>
                                      </a:rPr>
                                      <m:t>2</m:t>
                                    </m:r>
                                  </m:sup>
                                </m:sSup>
                              </m:num>
                              <m:den>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−1</m:t>
                                </m:r>
                              </m:den>
                            </m:f>
                          </m:e>
                        </m:eqArr>
                      </m:e>
                    </m:d>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5600" i="1">
                            <a:solidFill>
                              <a:prstClr val="black"/>
                            </a:solidFill>
                            <a:latin typeface="Cambria Math" panose="02040503050406030204" pitchFamily="18" charset="0"/>
                            <a:ea typeface="Times New Roman" panose="02020603050405020304" pitchFamily="18" charset="0"/>
                          </a:rPr>
                        </m:ctrlPr>
                      </m:dPr>
                      <m:e>
                        <m:eqArr>
                          <m:eqArrPr>
                            <m:ctrlPr>
                              <a:rPr lang="en-US" sz="5600" i="1">
                                <a:solidFill>
                                  <a:prstClr val="black"/>
                                </a:solidFill>
                                <a:latin typeface="Cambria Math" panose="02040503050406030204" pitchFamily="18" charset="0"/>
                                <a:ea typeface="Times New Roman" panose="02020603050405020304" pitchFamily="18" charset="0"/>
                              </a:rPr>
                            </m:ctrlPr>
                          </m:eqArrPr>
                          <m:e>
                            <m:r>
                              <a:rPr lang="en-US" sz="5600" i="1">
                                <a:solidFill>
                                  <a:prstClr val="black"/>
                                </a:solidFill>
                                <a:latin typeface="Cambria Math" panose="02040503050406030204" pitchFamily="18" charset="0"/>
                                <a:ea typeface="Times New Roman" panose="02020603050405020304" pitchFamily="18" charset="0"/>
                              </a:rPr>
                              <m:t>&amp;</m:t>
                            </m:r>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2+</m:t>
                                </m:r>
                                <m:rad>
                                  <m:radPr>
                                    <m:degHide m:val="on"/>
                                    <m:ctrlPr>
                                      <a:rPr lang="en-US" sz="5600" i="1">
                                        <a:solidFill>
                                          <a:prstClr val="black"/>
                                        </a:solidFill>
                                        <a:latin typeface="Cambria Math" panose="02040503050406030204" pitchFamily="18" charset="0"/>
                                        <a:ea typeface="Times New Roman" panose="02020603050405020304" pitchFamily="18" charset="0"/>
                                      </a:rPr>
                                    </m:ctrlPr>
                                  </m:radPr>
                                  <m:deg/>
                                  <m:e>
                                    <m:r>
                                      <a:rPr lang="en-US" sz="5600" i="1">
                                        <a:solidFill>
                                          <a:prstClr val="black"/>
                                        </a:solidFill>
                                        <a:latin typeface="Cambria Math" panose="02040503050406030204" pitchFamily="18" charset="0"/>
                                        <a:ea typeface="Times New Roman" panose="02020603050405020304" pitchFamily="18" charset="0"/>
                                      </a:rPr>
                                      <m:t>2</m:t>
                                    </m:r>
                                  </m:e>
                                </m:rad>
                              </m:num>
                              <m:den>
                                <m:r>
                                  <a:rPr lang="en-US" sz="5600" i="1">
                                    <a:solidFill>
                                      <a:prstClr val="black"/>
                                    </a:solidFill>
                                    <a:latin typeface="Cambria Math" panose="02040503050406030204" pitchFamily="18" charset="0"/>
                                    <a:ea typeface="Times New Roman" panose="02020603050405020304" pitchFamily="18" charset="0"/>
                                  </a:rPr>
                                  <m:t>2</m:t>
                                </m:r>
                              </m:den>
                            </m:f>
                          </m:e>
                          <m:e>
                            <m:r>
                              <a:rPr lang="en-US" sz="5600" i="1">
                                <a:solidFill>
                                  <a:prstClr val="black"/>
                                </a:solidFill>
                                <a:latin typeface="Cambria Math" panose="02040503050406030204" pitchFamily="18" charset="0"/>
                                <a:ea typeface="Times New Roman" panose="02020603050405020304" pitchFamily="18" charset="0"/>
                              </a:rPr>
                              <m:t>&amp;</m:t>
                            </m:r>
                            <m:r>
                              <a:rPr lang="en-US" sz="5600" i="1">
                                <a:solidFill>
                                  <a:prstClr val="black"/>
                                </a:solidFill>
                                <a:latin typeface="Cambria Math" panose="02040503050406030204" pitchFamily="18" charset="0"/>
                                <a:ea typeface="Times New Roman" panose="02020603050405020304" pitchFamily="18" charset="0"/>
                              </a:rPr>
                              <m:t>𝑦</m:t>
                            </m:r>
                            <m:r>
                              <a:rPr lang="en-US"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4+3</m:t>
                                </m:r>
                                <m:rad>
                                  <m:radPr>
                                    <m:degHide m:val="on"/>
                                    <m:ctrlPr>
                                      <a:rPr lang="en-US" sz="5600" i="1">
                                        <a:solidFill>
                                          <a:prstClr val="black"/>
                                        </a:solidFill>
                                        <a:latin typeface="Cambria Math" panose="02040503050406030204" pitchFamily="18" charset="0"/>
                                        <a:ea typeface="Times New Roman" panose="02020603050405020304" pitchFamily="18" charset="0"/>
                                      </a:rPr>
                                    </m:ctrlPr>
                                  </m:radPr>
                                  <m:deg/>
                                  <m:e>
                                    <m:r>
                                      <a:rPr lang="en-US" sz="5600" i="1">
                                        <a:solidFill>
                                          <a:prstClr val="black"/>
                                        </a:solidFill>
                                        <a:latin typeface="Cambria Math" panose="02040503050406030204" pitchFamily="18" charset="0"/>
                                        <a:ea typeface="Times New Roman" panose="02020603050405020304" pitchFamily="18" charset="0"/>
                                      </a:rPr>
                                      <m:t>2</m:t>
                                    </m:r>
                                  </m:e>
                                </m:rad>
                              </m:num>
                              <m:den>
                                <m:r>
                                  <a:rPr lang="en-US" sz="5600" i="1">
                                    <a:solidFill>
                                      <a:prstClr val="black"/>
                                    </a:solidFill>
                                    <a:latin typeface="Cambria Math" panose="02040503050406030204" pitchFamily="18" charset="0"/>
                                    <a:ea typeface="Times New Roman" panose="02020603050405020304" pitchFamily="18" charset="0"/>
                                  </a:rPr>
                                  <m:t>2</m:t>
                                </m:r>
                              </m:den>
                            </m:f>
                          </m:e>
                        </m:eqArr>
                      </m:e>
                    </m:d>
                  </m:oMath>
                </a14:m>
                <a:r>
                  <a:rPr lang="en-US" sz="56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42" name="TextBox 41">
                <a:extLst>
                  <a:ext uri="{FF2B5EF4-FFF2-40B4-BE49-F238E27FC236}">
                    <a16:creationId xmlns:a16="http://schemas.microsoft.com/office/drawing/2014/main" id="{2696C9BE-B16D-4EDC-868F-E0C67ADD5392}"/>
                  </a:ext>
                </a:extLst>
              </p:cNvPr>
              <p:cNvSpPr txBox="1">
                <a:spLocks noRot="1" noChangeAspect="1" noMove="1" noResize="1" noEditPoints="1" noAdjustHandles="1" noChangeArrowheads="1" noChangeShapeType="1" noTextEdit="1"/>
              </p:cNvSpPr>
              <p:nvPr/>
            </p:nvSpPr>
            <p:spPr>
              <a:xfrm>
                <a:off x="1753572" y="9532566"/>
                <a:ext cx="14263870" cy="3761992"/>
              </a:xfrm>
              <a:prstGeom prst="rect">
                <a:avLst/>
              </a:prstGeom>
              <a:blipFill>
                <a:blip r:embed="rId13"/>
                <a:stretch>
                  <a:fillRect l="-2393" r="-7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5020ABC-EB37-4866-B5A3-F542A814164D}"/>
                  </a:ext>
                </a:extLst>
              </p:cNvPr>
              <p:cNvSpPr txBox="1"/>
              <p:nvPr/>
            </p:nvSpPr>
            <p:spPr>
              <a:xfrm>
                <a:off x="16017443" y="11130066"/>
                <a:ext cx="7015596" cy="1074781"/>
              </a:xfrm>
              <a:prstGeom prst="rect">
                <a:avLst/>
              </a:prstGeom>
              <a:noFill/>
            </p:spPr>
            <p:txBody>
              <a:bodyPr wrap="square" rtlCol="0">
                <a:spAutoFit/>
              </a:bodyPr>
              <a:lstStyle/>
              <a:p>
                <a:pPr algn="just">
                  <a:lnSpc>
                    <a:spcPct val="115000"/>
                  </a:lnSpc>
                </a:pPr>
                <a:r>
                  <a:rPr lang="en-US" sz="5600" dirty="0">
                    <a:solidFill>
                      <a:prstClr val="black"/>
                    </a:solidFill>
                    <a:latin typeface="Times New Roman" panose="02020603050405020304" pitchFamily="18" charset="0"/>
                    <a:ea typeface="Times New Roman" panose="02020603050405020304" pitchFamily="18" charset="0"/>
                  </a:rPr>
                  <a:t>Vậy </a:t>
                </a:r>
                <a14:m>
                  <m:oMath xmlns:m="http://schemas.openxmlformats.org/officeDocument/2006/math">
                    <m:sSub>
                      <m:sSubPr>
                        <m:ctrlPr>
                          <a:rPr lang="en-US" sz="5600" i="1">
                            <a:solidFill>
                              <a:prstClr val="black"/>
                            </a:solidFill>
                            <a:latin typeface="Cambria Math" panose="02040503050406030204" pitchFamily="18" charset="0"/>
                            <a:ea typeface="Times New Roman" panose="02020603050405020304" pitchFamily="18" charset="0"/>
                          </a:rPr>
                        </m:ctrlPr>
                      </m:sSubPr>
                      <m:e>
                        <m:r>
                          <a:rPr lang="en-US" sz="5600" i="1">
                            <a:solidFill>
                              <a:prstClr val="black"/>
                            </a:solidFill>
                            <a:latin typeface="Cambria Math" panose="02040503050406030204" pitchFamily="18" charset="0"/>
                            <a:ea typeface="Times New Roman" panose="02020603050405020304" pitchFamily="18" charset="0"/>
                          </a:rPr>
                          <m:t>𝑃</m:t>
                        </m:r>
                      </m:e>
                      <m:sub>
                        <m:r>
                          <a:rPr lang="en-US" sz="5600" i="1">
                            <a:solidFill>
                              <a:prstClr val="black"/>
                            </a:solidFill>
                            <a:latin typeface="Cambria Math" panose="02040503050406030204" pitchFamily="18" charset="0"/>
                            <a:ea typeface="Times New Roman" panose="02020603050405020304" pitchFamily="18" charset="0"/>
                          </a:rPr>
                          <m:t>𝑚𝑖𝑛</m:t>
                        </m:r>
                      </m:sub>
                    </m:sSub>
                    <m:r>
                      <a:rPr lang="en-US" sz="5600" i="1">
                        <a:solidFill>
                          <a:prstClr val="black"/>
                        </a:solidFill>
                        <a:latin typeface="Cambria Math"/>
                        <a:ea typeface="Times New Roman" panose="02020603050405020304" pitchFamily="18" charset="0"/>
                      </a:rPr>
                      <m:t>=2</m:t>
                    </m:r>
                    <m:rad>
                      <m:radPr>
                        <m:degHide m:val="on"/>
                        <m:ctrlPr>
                          <a:rPr lang="en-US" sz="5600" i="1">
                            <a:solidFill>
                              <a:prstClr val="black"/>
                            </a:solidFill>
                            <a:latin typeface="Cambria Math" panose="02040503050406030204" pitchFamily="18" charset="0"/>
                          </a:rPr>
                        </m:ctrlPr>
                      </m:radPr>
                      <m:deg/>
                      <m:e>
                        <m:r>
                          <a:rPr lang="en-US" sz="5600" i="1">
                            <a:solidFill>
                              <a:prstClr val="black"/>
                            </a:solidFill>
                            <a:latin typeface="Cambria Math"/>
                          </a:rPr>
                          <m:t>2</m:t>
                        </m:r>
                      </m:e>
                    </m:rad>
                    <m:r>
                      <a:rPr lang="en-US" sz="5600" i="1">
                        <a:solidFill>
                          <a:prstClr val="black"/>
                        </a:solidFill>
                        <a:latin typeface="Cambria Math"/>
                      </a:rPr>
                      <m:t>+3</m:t>
                    </m:r>
                  </m:oMath>
                </a14:m>
                <a:r>
                  <a:rPr lang="en-US" sz="56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43" name="TextBox 42">
                <a:extLst>
                  <a:ext uri="{FF2B5EF4-FFF2-40B4-BE49-F238E27FC236}">
                    <a16:creationId xmlns:a16="http://schemas.microsoft.com/office/drawing/2014/main" id="{A5020ABC-EB37-4866-B5A3-F542A814164D}"/>
                  </a:ext>
                </a:extLst>
              </p:cNvPr>
              <p:cNvSpPr txBox="1">
                <a:spLocks noRot="1" noChangeAspect="1" noMove="1" noResize="1" noEditPoints="1" noAdjustHandles="1" noChangeArrowheads="1" noChangeShapeType="1" noTextEdit="1"/>
              </p:cNvSpPr>
              <p:nvPr/>
            </p:nvSpPr>
            <p:spPr>
              <a:xfrm>
                <a:off x="16017443" y="11130066"/>
                <a:ext cx="7015596" cy="1074781"/>
              </a:xfrm>
              <a:prstGeom prst="rect">
                <a:avLst/>
              </a:prstGeom>
              <a:blipFill>
                <a:blip r:embed="rId14"/>
                <a:stretch>
                  <a:fillRect l="-4870" t="-4545" b="-35227"/>
                </a:stretch>
              </a:blipFill>
            </p:spPr>
            <p:txBody>
              <a:bodyPr/>
              <a:lstStyle/>
              <a:p>
                <a:r>
                  <a:rPr lang="en-US">
                    <a:noFill/>
                  </a:rPr>
                  <a:t> </a:t>
                </a:r>
              </a:p>
            </p:txBody>
          </p:sp>
        </mc:Fallback>
      </mc:AlternateContent>
    </p:spTree>
    <p:extLst>
      <p:ext uri="{BB962C8B-B14F-4D97-AF65-F5344CB8AC3E}">
        <p14:creationId xmlns:p14="http://schemas.microsoft.com/office/powerpoint/2010/main" val="745870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left)">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circle(in)">
                                      <p:cBhvr>
                                        <p:cTn id="27" dur="20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circle(in)">
                                      <p:cBhvr>
                                        <p:cTn id="32" dur="20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checkerboard(across)">
                                      <p:cBhvr>
                                        <p:cTn id="3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8" grpId="0"/>
      <p:bldP spid="9" grpId="0"/>
      <p:bldP spid="42" grpId="0"/>
      <p:bldP spid="4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374503" y="5106195"/>
            <a:ext cx="24072892" cy="8609806"/>
            <a:chOff x="0" y="3264"/>
            <a:chExt cx="15166" cy="5221"/>
          </a:xfrm>
        </p:grpSpPr>
        <p:sp>
          <p:nvSpPr>
            <p:cNvPr id="5" name="Rounded Rectangle 4"/>
            <p:cNvSpPr/>
            <p:nvPr/>
          </p:nvSpPr>
          <p:spPr>
            <a:xfrm>
              <a:off x="253" y="3613"/>
              <a:ext cx="14913" cy="487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endParaRPr lang="en-US" sz="6400"/>
            </a:p>
          </p:txBody>
        </p:sp>
        <p:grpSp>
          <p:nvGrpSpPr>
            <p:cNvPr id="17464" name="Freeform 20"/>
            <p:cNvGrpSpPr>
              <a:grpSpLocks/>
            </p:cNvGrpSpPr>
            <p:nvPr/>
          </p:nvGrpSpPr>
          <p:grpSpPr bwMode="auto">
            <a:xfrm>
              <a:off x="375" y="3272"/>
              <a:ext cx="2650" cy="952"/>
              <a:chOff x="914400" y="5382768"/>
              <a:chExt cx="4206240" cy="969264"/>
            </a:xfrm>
          </p:grpSpPr>
          <p:pic>
            <p:nvPicPr>
              <p:cNvPr id="17470" name="Freeform 2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82768"/>
                <a:ext cx="4206240" cy="9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1" name="Text Box 8"/>
              <p:cNvSpPr txBox="1">
                <a:spLocks noChangeArrowheads="1"/>
              </p:cNvSpPr>
              <p:nvPr/>
            </p:nvSpPr>
            <p:spPr bwMode="auto">
              <a:xfrm rot="5400000">
                <a:off x="2581284" y="3809757"/>
                <a:ext cx="867585" cy="415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a:p>
            </p:txBody>
          </p:sp>
        </p:grpSp>
        <p:sp>
          <p:nvSpPr>
            <p:cNvPr id="17465" name="TextBox 7"/>
            <p:cNvSpPr txBox="1">
              <a:spLocks noChangeArrowheads="1"/>
            </p:cNvSpPr>
            <p:nvPr/>
          </p:nvSpPr>
          <p:spPr bwMode="auto">
            <a:xfrm>
              <a:off x="820" y="3408"/>
              <a:ext cx="1693"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eaLnBrk="1" hangingPunct="1"/>
              <a:r>
                <a:rPr lang="vi-VN" sz="6000" dirty="0">
                  <a:solidFill>
                    <a:srgbClr val="FF0000"/>
                  </a:solidFill>
                  <a:latin typeface="Tahoma" pitchFamily="34" charset="0"/>
                  <a:cs typeface="Tahoma" pitchFamily="34" charset="0"/>
                </a:rPr>
                <a:t>Lời Giải</a:t>
              </a:r>
              <a:endParaRPr lang="en-US" sz="6000" dirty="0">
                <a:solidFill>
                  <a:srgbClr val="FF0000"/>
                </a:solidFill>
                <a:latin typeface="Tahoma" pitchFamily="34" charset="0"/>
                <a:cs typeface="Tahoma" pitchFamily="34" charset="0"/>
              </a:endParaRPr>
            </a:p>
          </p:txBody>
        </p:sp>
        <p:grpSp>
          <p:nvGrpSpPr>
            <p:cNvPr id="17466" name="Round Diagonal Corner Rectangle 8"/>
            <p:cNvGrpSpPr>
              <a:grpSpLocks/>
            </p:cNvGrpSpPr>
            <p:nvPr/>
          </p:nvGrpSpPr>
          <p:grpSpPr bwMode="auto">
            <a:xfrm>
              <a:off x="41" y="3264"/>
              <a:ext cx="580" cy="1008"/>
              <a:chOff x="384048" y="5394960"/>
              <a:chExt cx="920496" cy="957072"/>
            </a:xfrm>
          </p:grpSpPr>
          <p:pic>
            <p:nvPicPr>
              <p:cNvPr id="17468" name="Round Diagonal Corner 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8" y="5394960"/>
                <a:ext cx="920496" cy="95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9" name="Text Box 12"/>
              <p:cNvSpPr txBox="1">
                <a:spLocks noChangeArrowheads="1"/>
              </p:cNvSpPr>
              <p:nvPr/>
            </p:nvSpPr>
            <p:spPr bwMode="auto">
              <a:xfrm rot="10800000">
                <a:off x="448913" y="5460251"/>
                <a:ext cx="784879" cy="81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endParaRPr lang="en-US" sz="6400">
                  <a:solidFill>
                    <a:srgbClr val="FFFFFF"/>
                  </a:solidFill>
                </a:endParaRPr>
              </a:p>
            </p:txBody>
          </p:sp>
        </p:grpSp>
        <p:sp>
          <p:nvSpPr>
            <p:cNvPr id="17467" name="Freeform 9"/>
            <p:cNvSpPr>
              <a:spLocks noEditPoints="1"/>
            </p:cNvSpPr>
            <p:nvPr/>
          </p:nvSpPr>
          <p:spPr bwMode="auto">
            <a:xfrm>
              <a:off x="0" y="3363"/>
              <a:ext cx="576" cy="802"/>
            </a:xfrm>
            <a:custGeom>
              <a:avLst/>
              <a:gdLst>
                <a:gd name="T0" fmla="*/ 1228732 w 145"/>
                <a:gd name="T1" fmla="*/ 1474076 h 197"/>
                <a:gd name="T2" fmla="*/ 655324 w 145"/>
                <a:gd name="T3" fmla="*/ 2763896 h 197"/>
                <a:gd name="T4" fmla="*/ 81916 w 145"/>
                <a:gd name="T5" fmla="*/ 1474076 h 197"/>
                <a:gd name="T6" fmla="*/ 655324 w 145"/>
                <a:gd name="T7" fmla="*/ 184262 h 197"/>
                <a:gd name="T8" fmla="*/ 1046699 w 145"/>
                <a:gd name="T9" fmla="*/ 532305 h 197"/>
                <a:gd name="T10" fmla="*/ 546103 w 145"/>
                <a:gd name="T11" fmla="*/ 1678812 h 197"/>
                <a:gd name="T12" fmla="*/ 273051 w 145"/>
                <a:gd name="T13" fmla="*/ 1228398 h 197"/>
                <a:gd name="T14" fmla="*/ 182033 w 145"/>
                <a:gd name="T15" fmla="*/ 1392185 h 197"/>
                <a:gd name="T16" fmla="*/ 555205 w 145"/>
                <a:gd name="T17" fmla="*/ 2579634 h 197"/>
                <a:gd name="T18" fmla="*/ 1119513 w 145"/>
                <a:gd name="T19" fmla="*/ 716567 h 197"/>
                <a:gd name="T20" fmla="*/ 1228732 w 145"/>
                <a:gd name="T21" fmla="*/ 1474076 h 197"/>
                <a:gd name="T22" fmla="*/ 1319750 w 145"/>
                <a:gd name="T23" fmla="*/ 245678 h 197"/>
                <a:gd name="T24" fmla="*/ 1228732 w 145"/>
                <a:gd name="T25" fmla="*/ 245678 h 197"/>
                <a:gd name="T26" fmla="*/ 1119513 w 145"/>
                <a:gd name="T27" fmla="*/ 429940 h 197"/>
                <a:gd name="T28" fmla="*/ 655324 w 145"/>
                <a:gd name="T29" fmla="*/ 0 h 197"/>
                <a:gd name="T30" fmla="*/ 0 w 145"/>
                <a:gd name="T31" fmla="*/ 1474076 h 197"/>
                <a:gd name="T32" fmla="*/ 273051 w 145"/>
                <a:gd name="T33" fmla="*/ 2682005 h 197"/>
                <a:gd name="T34" fmla="*/ 63713 w 145"/>
                <a:gd name="T35" fmla="*/ 3582828 h 197"/>
                <a:gd name="T36" fmla="*/ 118323 w 145"/>
                <a:gd name="T37" fmla="*/ 3951351 h 197"/>
                <a:gd name="T38" fmla="*/ 291255 w 145"/>
                <a:gd name="T39" fmla="*/ 3828506 h 197"/>
                <a:gd name="T40" fmla="*/ 464189 w 145"/>
                <a:gd name="T41" fmla="*/ 2886735 h 197"/>
                <a:gd name="T42" fmla="*/ 464189 w 145"/>
                <a:gd name="T43" fmla="*/ 2886735 h 197"/>
                <a:gd name="T44" fmla="*/ 655324 w 145"/>
                <a:gd name="T45" fmla="*/ 2968632 h 197"/>
                <a:gd name="T46" fmla="*/ 1319750 w 145"/>
                <a:gd name="T47" fmla="*/ 1474076 h 197"/>
                <a:gd name="T48" fmla="*/ 1174122 w 145"/>
                <a:gd name="T49" fmla="*/ 573253 h 197"/>
                <a:gd name="T50" fmla="*/ 1319750 w 145"/>
                <a:gd name="T51" fmla="*/ 245678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600"/>
            </a:p>
          </p:txBody>
        </p:sp>
      </p:grpSp>
      <p:grpSp>
        <p:nvGrpSpPr>
          <p:cNvPr id="17411" name="Rounded Rectangle 24"/>
          <p:cNvGrpSpPr>
            <a:grpSpLocks/>
          </p:cNvGrpSpPr>
          <p:nvPr/>
        </p:nvGrpSpPr>
        <p:grpSpPr bwMode="auto">
          <a:xfrm>
            <a:off x="219048" y="228600"/>
            <a:ext cx="23901462" cy="3560992"/>
            <a:chOff x="475488" y="280416"/>
            <a:chExt cx="23737824" cy="2871216"/>
          </a:xfrm>
        </p:grpSpPr>
        <p:pic>
          <p:nvPicPr>
            <p:cNvPr id="17459" name="Rounded Rectangle 2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88" y="280416"/>
              <a:ext cx="23737824" cy="2871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60" name="Text Box 16"/>
            <p:cNvSpPr txBox="1">
              <a:spLocks noChangeArrowheads="1"/>
            </p:cNvSpPr>
            <p:nvPr/>
          </p:nvSpPr>
          <p:spPr bwMode="auto">
            <a:xfrm>
              <a:off x="563103" y="368982"/>
              <a:ext cx="23503145" cy="2635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354513">
                <a:defRPr sz="4300">
                  <a:solidFill>
                    <a:schemeClr val="tx1"/>
                  </a:solidFill>
                  <a:latin typeface="Calibri" pitchFamily="34" charset="0"/>
                </a:defRPr>
              </a:lvl1pPr>
              <a:lvl2pPr marL="742950" indent="-285750" defTabSz="4354513">
                <a:defRPr sz="4300">
                  <a:solidFill>
                    <a:schemeClr val="tx1"/>
                  </a:solidFill>
                  <a:latin typeface="Calibri" pitchFamily="34" charset="0"/>
                </a:defRPr>
              </a:lvl2pPr>
              <a:lvl3pPr marL="1143000" indent="-228600" defTabSz="4354513">
                <a:defRPr sz="4300">
                  <a:solidFill>
                    <a:schemeClr val="tx1"/>
                  </a:solidFill>
                  <a:latin typeface="Calibri" pitchFamily="34" charset="0"/>
                </a:defRPr>
              </a:lvl3pPr>
              <a:lvl4pPr marL="1600200" indent="-228600" defTabSz="4354513">
                <a:defRPr sz="4300">
                  <a:solidFill>
                    <a:schemeClr val="tx1"/>
                  </a:solidFill>
                  <a:latin typeface="Calibri" pitchFamily="34" charset="0"/>
                </a:defRPr>
              </a:lvl4pPr>
              <a:lvl5pPr marL="2057400" indent="-228600" defTabSz="4354513">
                <a:defRPr sz="4300">
                  <a:solidFill>
                    <a:schemeClr val="tx1"/>
                  </a:solidFill>
                  <a:latin typeface="Calibri" pitchFamily="34" charset="0"/>
                </a:defRPr>
              </a:lvl5pPr>
              <a:lvl6pPr marL="2514600" indent="-228600" defTabSz="4354513" eaLnBrk="0" fontAlgn="base" hangingPunct="0">
                <a:spcBef>
                  <a:spcPct val="0"/>
                </a:spcBef>
                <a:spcAft>
                  <a:spcPct val="0"/>
                </a:spcAft>
                <a:defRPr sz="4300">
                  <a:solidFill>
                    <a:schemeClr val="tx1"/>
                  </a:solidFill>
                  <a:latin typeface="Calibri" pitchFamily="34" charset="0"/>
                </a:defRPr>
              </a:lvl6pPr>
              <a:lvl7pPr marL="2971800" indent="-228600" defTabSz="4354513" eaLnBrk="0" fontAlgn="base" hangingPunct="0">
                <a:spcBef>
                  <a:spcPct val="0"/>
                </a:spcBef>
                <a:spcAft>
                  <a:spcPct val="0"/>
                </a:spcAft>
                <a:defRPr sz="4300">
                  <a:solidFill>
                    <a:schemeClr val="tx1"/>
                  </a:solidFill>
                  <a:latin typeface="Calibri" pitchFamily="34" charset="0"/>
                </a:defRPr>
              </a:lvl7pPr>
              <a:lvl8pPr marL="3429000" indent="-228600" defTabSz="4354513" eaLnBrk="0" fontAlgn="base" hangingPunct="0">
                <a:spcBef>
                  <a:spcPct val="0"/>
                </a:spcBef>
                <a:spcAft>
                  <a:spcPct val="0"/>
                </a:spcAft>
                <a:defRPr sz="4300">
                  <a:solidFill>
                    <a:schemeClr val="tx1"/>
                  </a:solidFill>
                  <a:latin typeface="Calibri" pitchFamily="34" charset="0"/>
                </a:defRPr>
              </a:lvl8pPr>
              <a:lvl9pPr marL="3886200" indent="-228600" defTabSz="4354513" eaLnBrk="0" fontAlgn="base" hangingPunct="0">
                <a:spcBef>
                  <a:spcPct val="0"/>
                </a:spcBef>
                <a:spcAft>
                  <a:spcPct val="0"/>
                </a:spcAft>
                <a:defRPr sz="4300">
                  <a:solidFill>
                    <a:schemeClr val="tx1"/>
                  </a:solidFill>
                  <a:latin typeface="Calibri" pitchFamily="34" charset="0"/>
                </a:defRPr>
              </a:lvl9pPr>
            </a:lstStyle>
            <a:p>
              <a:pPr eaLnBrk="1" hangingPunct="1"/>
              <a:endParaRPr lang="en-US" sz="6400" dirty="0">
                <a:latin typeface="Times New Roman" pitchFamily="18" charset="0"/>
                <a:cs typeface="Times New Roman" pitchFamily="18" charset="0"/>
              </a:endParaRPr>
            </a:p>
          </p:txBody>
        </p:sp>
      </p:grpSp>
      <p:grpSp>
        <p:nvGrpSpPr>
          <p:cNvPr id="17412" name="Group 25"/>
          <p:cNvGrpSpPr>
            <a:grpSpLocks/>
          </p:cNvGrpSpPr>
          <p:nvPr/>
        </p:nvGrpSpPr>
        <p:grpSpPr bwMode="auto">
          <a:xfrm>
            <a:off x="238095" y="231776"/>
            <a:ext cx="3576172" cy="1401764"/>
            <a:chOff x="534987" y="1647866"/>
            <a:chExt cx="3505200" cy="1176337"/>
          </a:xfrm>
        </p:grpSpPr>
        <p:sp>
          <p:nvSpPr>
            <p:cNvPr id="27" name="Isosceles Triangle 44"/>
            <p:cNvSpPr/>
            <p:nvPr/>
          </p:nvSpPr>
          <p:spPr bwMode="auto">
            <a:xfrm rot="5400000" flipV="1">
              <a:off x="534544" y="2602838"/>
              <a:ext cx="226475" cy="216256"/>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sp>
          <p:nvSpPr>
            <p:cNvPr id="28" name="Pentagon 27"/>
            <p:cNvSpPr/>
            <p:nvPr/>
          </p:nvSpPr>
          <p:spPr bwMode="auto">
            <a:xfrm>
              <a:off x="534987" y="1647866"/>
              <a:ext cx="3505200" cy="955191"/>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90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90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90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90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90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90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90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3904">
                <a:defRPr/>
              </a:pPr>
              <a:endParaRPr lang="en-US" sz="6400">
                <a:solidFill>
                  <a:schemeClr val="tx1"/>
                </a:solidFill>
              </a:endParaRPr>
            </a:p>
          </p:txBody>
        </p:sp>
        <p:sp>
          <p:nvSpPr>
            <p:cNvPr id="17458" name="TextBox 13"/>
            <p:cNvSpPr txBox="1">
              <a:spLocks noChangeArrowheads="1"/>
            </p:cNvSpPr>
            <p:nvPr/>
          </p:nvSpPr>
          <p:spPr bwMode="auto">
            <a:xfrm>
              <a:off x="1417898" y="1653195"/>
              <a:ext cx="2509505" cy="8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eaLnBrk="0" fontAlgn="base" hangingPunct="0">
                <a:spcBef>
                  <a:spcPct val="0"/>
                </a:spcBef>
                <a:spcAft>
                  <a:spcPct val="0"/>
                </a:spcAft>
                <a:defRPr sz="4300">
                  <a:solidFill>
                    <a:schemeClr val="tx1"/>
                  </a:solidFill>
                  <a:latin typeface="Calibri" pitchFamily="34" charset="0"/>
                </a:defRPr>
              </a:lvl6pPr>
              <a:lvl7pPr marL="2971800" indent="-228600" defTabSz="2176463" eaLnBrk="0" fontAlgn="base" hangingPunct="0">
                <a:spcBef>
                  <a:spcPct val="0"/>
                </a:spcBef>
                <a:spcAft>
                  <a:spcPct val="0"/>
                </a:spcAft>
                <a:defRPr sz="4300">
                  <a:solidFill>
                    <a:schemeClr val="tx1"/>
                  </a:solidFill>
                  <a:latin typeface="Calibri" pitchFamily="34" charset="0"/>
                </a:defRPr>
              </a:lvl7pPr>
              <a:lvl8pPr marL="3429000" indent="-228600" defTabSz="2176463" eaLnBrk="0" fontAlgn="base" hangingPunct="0">
                <a:spcBef>
                  <a:spcPct val="0"/>
                </a:spcBef>
                <a:spcAft>
                  <a:spcPct val="0"/>
                </a:spcAft>
                <a:defRPr sz="4300">
                  <a:solidFill>
                    <a:schemeClr val="tx1"/>
                  </a:solidFill>
                  <a:latin typeface="Calibri" pitchFamily="34" charset="0"/>
                </a:defRPr>
              </a:lvl8pPr>
              <a:lvl9pPr marL="3886200" indent="-228600" defTabSz="2176463" eaLnBrk="0" fontAlgn="base" hangingPunct="0">
                <a:spcBef>
                  <a:spcPct val="0"/>
                </a:spcBef>
                <a:spcAft>
                  <a:spcPct val="0"/>
                </a:spcAft>
                <a:defRPr sz="4300">
                  <a:solidFill>
                    <a:schemeClr val="tx1"/>
                  </a:solidFill>
                  <a:latin typeface="Calibri"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50</a:t>
              </a:r>
            </a:p>
          </p:txBody>
        </p:sp>
      </p:grpSp>
      <p:grpSp>
        <p:nvGrpSpPr>
          <p:cNvPr id="17423" name="Group 25"/>
          <p:cNvGrpSpPr>
            <a:grpSpLocks/>
          </p:cNvGrpSpPr>
          <p:nvPr/>
        </p:nvGrpSpPr>
        <p:grpSpPr bwMode="auto">
          <a:xfrm>
            <a:off x="141368" y="3849330"/>
            <a:ext cx="23557022" cy="1224296"/>
            <a:chOff x="304" y="2077"/>
            <a:chExt cx="14841" cy="814"/>
          </a:xfrm>
        </p:grpSpPr>
        <mc:AlternateContent xmlns:mc="http://schemas.openxmlformats.org/markup-compatibility/2006" xmlns:a14="http://schemas.microsoft.com/office/drawing/2010/main">
          <mc:Choice Requires="a14">
            <p:sp>
              <p:nvSpPr>
                <p:cNvPr id="51" name="Rectangle 50"/>
                <p:cNvSpPr/>
                <p:nvPr/>
              </p:nvSpPr>
              <p:spPr>
                <a:xfrm>
                  <a:off x="4458"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14:m>
                    <m:oMathPara xmlns:m="http://schemas.openxmlformats.org/officeDocument/2006/math">
                      <m:oMathParaPr>
                        <m:jc m:val="centerGroup"/>
                      </m:oMathParaPr>
                      <m:oMath xmlns:m="http://schemas.openxmlformats.org/officeDocument/2006/math">
                        <m:sSub>
                          <m:sSubPr>
                            <m:ctrlPr>
                              <a:rPr lang="en-US" sz="5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5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𝑃</m:t>
                            </m:r>
                          </m:e>
                          <m:sub>
                            <m:r>
                              <a:rPr lang="en-US" sz="5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𝑚𝑖𝑛</m:t>
                            </m:r>
                          </m:sub>
                        </m:sSub>
                        <m:r>
                          <a:rPr lang="en-US" sz="5000" i="1">
                            <a:solidFill>
                              <a:schemeClr val="bg1"/>
                            </a:solidFill>
                            <a:latin typeface="Cambria Math"/>
                            <a:ea typeface="Times New Roman" panose="02020603050405020304" pitchFamily="18" charset="0"/>
                            <a:cs typeface="Times New Roman" panose="02020603050405020304" pitchFamily="18" charset="0"/>
                          </a:rPr>
                          <m:t>=2</m:t>
                        </m:r>
                        <m:rad>
                          <m:radPr>
                            <m:degHide m:val="on"/>
                            <m:ctrlPr>
                              <a:rPr lang="en-US" sz="5000" i="1">
                                <a:solidFill>
                                  <a:schemeClr val="bg1"/>
                                </a:solidFill>
                                <a:latin typeface="Cambria Math" panose="02040503050406030204" pitchFamily="18" charset="0"/>
                                <a:cs typeface="Times New Roman" panose="02020603050405020304" pitchFamily="18" charset="0"/>
                              </a:rPr>
                            </m:ctrlPr>
                          </m:radPr>
                          <m:deg/>
                          <m:e>
                            <m:r>
                              <a:rPr lang="en-US" sz="5000" i="1">
                                <a:solidFill>
                                  <a:schemeClr val="bg1"/>
                                </a:solidFill>
                                <a:latin typeface="Cambria Math"/>
                                <a:cs typeface="Times New Roman" panose="02020603050405020304" pitchFamily="18" charset="0"/>
                              </a:rPr>
                              <m:t>2</m:t>
                            </m:r>
                          </m:e>
                        </m:rad>
                      </m:oMath>
                    </m:oMathPara>
                  </a14:m>
                  <a:endParaRPr lang="en-US" sz="5000" b="1" dirty="0">
                    <a:latin typeface="Tahoma" pitchFamily="34" charset="0"/>
                    <a:ea typeface="Tahoma" pitchFamily="34" charset="0"/>
                    <a:cs typeface="Tahoma" pitchFamily="34"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4458" y="2114"/>
                  <a:ext cx="3110" cy="777"/>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52" name="Oval 51"/>
            <p:cNvSpPr/>
            <p:nvPr/>
          </p:nvSpPr>
          <p:spPr>
            <a:xfrm>
              <a:off x="4092"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4" name="Rectangle 53"/>
                <p:cNvSpPr/>
                <p:nvPr/>
              </p:nvSpPr>
              <p:spPr>
                <a:xfrm>
                  <a:off x="687" y="2077"/>
                  <a:ext cx="3373"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14:m>
                    <m:oMathPara xmlns:m="http://schemas.openxmlformats.org/officeDocument/2006/math">
                      <m:oMathParaPr>
                        <m:jc m:val="centerGroup"/>
                      </m:oMathParaPr>
                      <m:oMath xmlns:m="http://schemas.openxmlformats.org/officeDocument/2006/math">
                        <m:sSub>
                          <m:sSubPr>
                            <m:ctrlPr>
                              <a:rPr lang="en-US" sz="4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4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r>
                              <a:rPr lang="en-US" sz="4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𝑃</m:t>
                            </m:r>
                          </m:e>
                          <m:sub>
                            <m:r>
                              <a:rPr lang="en-US" sz="4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𝑚𝑖𝑛</m:t>
                            </m:r>
                          </m:sub>
                        </m:sSub>
                        <m:r>
                          <a:rPr lang="en-US" sz="4800" i="1">
                            <a:solidFill>
                              <a:schemeClr val="bg1"/>
                            </a:solidFill>
                            <a:latin typeface="Cambria Math"/>
                            <a:ea typeface="Times New Roman" panose="02020603050405020304" pitchFamily="18" charset="0"/>
                            <a:cs typeface="Times New Roman" panose="02020603050405020304" pitchFamily="18" charset="0"/>
                          </a:rPr>
                          <m:t>=</m:t>
                        </m:r>
                        <m:rad>
                          <m:radPr>
                            <m:degHide m:val="on"/>
                            <m:ctrlPr>
                              <a:rPr lang="en-US" sz="4800" i="1">
                                <a:solidFill>
                                  <a:schemeClr val="bg1"/>
                                </a:solidFill>
                                <a:latin typeface="Cambria Math" panose="02040503050406030204" pitchFamily="18" charset="0"/>
                                <a:cs typeface="Times New Roman" panose="02020603050405020304" pitchFamily="18" charset="0"/>
                              </a:rPr>
                            </m:ctrlPr>
                          </m:radPr>
                          <m:deg/>
                          <m:e>
                            <m:r>
                              <a:rPr lang="en-US" sz="4800" i="1">
                                <a:solidFill>
                                  <a:schemeClr val="bg1"/>
                                </a:solidFill>
                                <a:latin typeface="Cambria Math"/>
                                <a:cs typeface="Times New Roman" panose="02020603050405020304" pitchFamily="18" charset="0"/>
                              </a:rPr>
                              <m:t>17</m:t>
                            </m:r>
                          </m:e>
                        </m:rad>
                        <m:r>
                          <a:rPr lang="en-US" sz="4800" i="1">
                            <a:solidFill>
                              <a:schemeClr val="bg1"/>
                            </a:solidFill>
                            <a:latin typeface="Cambria Math"/>
                            <a:cs typeface="Times New Roman" panose="02020603050405020304" pitchFamily="18" charset="0"/>
                          </a:rPr>
                          <m:t>+</m:t>
                        </m:r>
                        <m:rad>
                          <m:radPr>
                            <m:degHide m:val="on"/>
                            <m:ctrlPr>
                              <a:rPr lang="en-US" sz="4800" i="1">
                                <a:solidFill>
                                  <a:schemeClr val="bg1"/>
                                </a:solidFill>
                                <a:latin typeface="Cambria Math" panose="02040503050406030204" pitchFamily="18" charset="0"/>
                                <a:cs typeface="Times New Roman" panose="02020603050405020304" pitchFamily="18" charset="0"/>
                              </a:rPr>
                            </m:ctrlPr>
                          </m:radPr>
                          <m:deg/>
                          <m:e>
                            <m:r>
                              <a:rPr lang="en-US" sz="4800" i="1">
                                <a:solidFill>
                                  <a:schemeClr val="bg1"/>
                                </a:solidFill>
                                <a:latin typeface="Cambria Math"/>
                                <a:cs typeface="Times New Roman" panose="02020603050405020304" pitchFamily="18" charset="0"/>
                              </a:rPr>
                              <m:t>3</m:t>
                            </m:r>
                          </m:e>
                        </m:rad>
                      </m:oMath>
                    </m:oMathPara>
                  </a14:m>
                  <a:endParaRPr lang="en-US" sz="4800" b="1" dirty="0">
                    <a:latin typeface="Tahoma" pitchFamily="34" charset="0"/>
                    <a:ea typeface="Tahoma" pitchFamily="34" charset="0"/>
                    <a:cs typeface="Tahoma"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687" y="2077"/>
                  <a:ext cx="3373" cy="777"/>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55" name="Oval 54"/>
            <p:cNvSpPr/>
            <p:nvPr/>
          </p:nvSpPr>
          <p:spPr>
            <a:xfrm>
              <a:off x="304" y="2188"/>
              <a:ext cx="686"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7" name="Rectangle 56"/>
                <p:cNvSpPr/>
                <p:nvPr/>
              </p:nvSpPr>
              <p:spPr>
                <a:xfrm>
                  <a:off x="8246" y="2114"/>
                  <a:ext cx="3422"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5000" dirty="0">
                      <a:solidFill>
                        <a:schemeClr val="bg1"/>
                      </a:solidFill>
                      <a:ea typeface="Times New Roman" panose="02020603050405020304" pitchFamily="18" charset="0"/>
                      <a:cs typeface="Times New Roman" panose="02020603050405020304" pitchFamily="18" charset="0"/>
                    </a:rPr>
                    <a:t> </a:t>
                  </a:r>
                  <a14:m>
                    <m:oMath xmlns:m="http://schemas.openxmlformats.org/officeDocument/2006/math">
                      <m:sSub>
                        <m:sSubPr>
                          <m:ctrlPr>
                            <a:rPr lang="en-US" sz="5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5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𝑃</m:t>
                          </m:r>
                        </m:e>
                        <m:sub>
                          <m:r>
                            <a:rPr lang="en-US" sz="5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𝑚𝑖𝑛</m:t>
                          </m:r>
                        </m:sub>
                      </m:sSub>
                      <m:r>
                        <a:rPr lang="en-US" sz="5000" i="1">
                          <a:solidFill>
                            <a:schemeClr val="bg1"/>
                          </a:solidFill>
                          <a:latin typeface="Cambria Math"/>
                          <a:ea typeface="Times New Roman" panose="02020603050405020304" pitchFamily="18" charset="0"/>
                          <a:cs typeface="Times New Roman" panose="02020603050405020304" pitchFamily="18" charset="0"/>
                        </a:rPr>
                        <m:t>=2</m:t>
                      </m:r>
                      <m:rad>
                        <m:radPr>
                          <m:degHide m:val="on"/>
                          <m:ctrlPr>
                            <a:rPr lang="en-US" sz="5000" i="1">
                              <a:solidFill>
                                <a:schemeClr val="bg1"/>
                              </a:solidFill>
                              <a:latin typeface="Cambria Math" panose="02040503050406030204" pitchFamily="18" charset="0"/>
                              <a:cs typeface="Times New Roman" panose="02020603050405020304" pitchFamily="18" charset="0"/>
                            </a:rPr>
                          </m:ctrlPr>
                        </m:radPr>
                        <m:deg/>
                        <m:e>
                          <m:r>
                            <a:rPr lang="en-US" sz="5000" i="1">
                              <a:solidFill>
                                <a:schemeClr val="bg1"/>
                              </a:solidFill>
                              <a:latin typeface="Cambria Math"/>
                              <a:cs typeface="Times New Roman" panose="02020603050405020304" pitchFamily="18" charset="0"/>
                            </a:rPr>
                            <m:t>2</m:t>
                          </m:r>
                        </m:e>
                      </m:rad>
                      <m:r>
                        <a:rPr lang="en-US" sz="5000" i="1">
                          <a:solidFill>
                            <a:schemeClr val="bg1"/>
                          </a:solidFill>
                          <a:latin typeface="Cambria Math"/>
                          <a:cs typeface="Times New Roman" panose="02020603050405020304" pitchFamily="18" charset="0"/>
                        </a:rPr>
                        <m:t>+3</m:t>
                      </m:r>
                    </m:oMath>
                  </a14:m>
                  <a:endParaRPr lang="en-US" sz="5000" b="1" dirty="0">
                    <a:latin typeface="Tahoma" pitchFamily="34" charset="0"/>
                    <a:ea typeface="Tahoma" pitchFamily="34" charset="0"/>
                    <a:cs typeface="Tahoma" pitchFamily="34" charset="0"/>
                  </a:endParaRPr>
                </a:p>
              </p:txBody>
            </p:sp>
          </mc:Choice>
          <mc:Fallback xmlns="">
            <p:sp>
              <p:nvSpPr>
                <p:cNvPr id="57" name="Rectangle 56"/>
                <p:cNvSpPr>
                  <a:spLocks noRot="1" noChangeAspect="1" noMove="1" noResize="1" noEditPoints="1" noAdjustHandles="1" noChangeArrowheads="1" noChangeShapeType="1" noTextEdit="1"/>
                </p:cNvSpPr>
                <p:nvPr/>
              </p:nvSpPr>
              <p:spPr>
                <a:xfrm>
                  <a:off x="8246" y="2114"/>
                  <a:ext cx="3422" cy="777"/>
                </a:xfrm>
                <a:prstGeom prst="rect">
                  <a:avLst/>
                </a:prstGeom>
                <a:blipFill>
                  <a:blip r:embed="rId7"/>
                  <a:stretch>
                    <a:fillRect/>
                  </a:stretch>
                </a:blipFill>
                <a:ln w="19050">
                  <a:solidFill>
                    <a:schemeClr val="bg1"/>
                  </a:solidFill>
                </a:ln>
              </p:spPr>
              <p:txBody>
                <a:bodyPr/>
                <a:lstStyle/>
                <a:p>
                  <a:r>
                    <a:rPr lang="en-US">
                      <a:noFill/>
                    </a:rPr>
                    <a:t> </a:t>
                  </a:r>
                </a:p>
              </p:txBody>
            </p:sp>
          </mc:Fallback>
        </mc:AlternateContent>
        <p:sp>
          <p:nvSpPr>
            <p:cNvPr id="58" name="Oval 57"/>
            <p:cNvSpPr/>
            <p:nvPr/>
          </p:nvSpPr>
          <p:spPr>
            <a:xfrm>
              <a:off x="7881" y="2188"/>
              <a:ext cx="685"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60" name="Rectangle 59"/>
                <p:cNvSpPr/>
                <p:nvPr/>
              </p:nvSpPr>
              <p:spPr>
                <a:xfrm>
                  <a:off x="12035" y="2114"/>
                  <a:ext cx="3110" cy="77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14:m>
                    <m:oMathPara xmlns:m="http://schemas.openxmlformats.org/officeDocument/2006/math">
                      <m:oMathParaPr>
                        <m:jc m:val="centerGroup"/>
                      </m:oMathParaPr>
                      <m:oMath xmlns:m="http://schemas.openxmlformats.org/officeDocument/2006/math">
                        <m:sSub>
                          <m:sSubPr>
                            <m:ctrlPr>
                              <a:rPr lang="en-US" sz="5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5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𝑃</m:t>
                            </m:r>
                          </m:e>
                          <m:sub>
                            <m:r>
                              <a:rPr lang="en-US" sz="5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𝑚𝑖𝑛</m:t>
                            </m:r>
                          </m:sub>
                        </m:sSub>
                        <m:r>
                          <a:rPr lang="en-US" sz="5000" i="1">
                            <a:solidFill>
                              <a:schemeClr val="bg1"/>
                            </a:solidFill>
                            <a:latin typeface="Cambria Math"/>
                            <a:ea typeface="Times New Roman" panose="02020603050405020304" pitchFamily="18" charset="0"/>
                            <a:cs typeface="Times New Roman" panose="02020603050405020304" pitchFamily="18" charset="0"/>
                          </a:rPr>
                          <m:t>=</m:t>
                        </m:r>
                        <m:rad>
                          <m:radPr>
                            <m:degHide m:val="on"/>
                            <m:ctrlPr>
                              <a:rPr lang="en-US" sz="5000" i="1">
                                <a:solidFill>
                                  <a:schemeClr val="bg1"/>
                                </a:solidFill>
                                <a:latin typeface="Cambria Math" panose="02040503050406030204" pitchFamily="18" charset="0"/>
                                <a:cs typeface="Times New Roman" panose="02020603050405020304" pitchFamily="18" charset="0"/>
                              </a:rPr>
                            </m:ctrlPr>
                          </m:radPr>
                          <m:deg/>
                          <m:e>
                            <m:r>
                              <a:rPr lang="en-US" sz="5000" i="1">
                                <a:solidFill>
                                  <a:schemeClr val="bg1"/>
                                </a:solidFill>
                                <a:latin typeface="Cambria Math"/>
                                <a:cs typeface="Times New Roman" panose="02020603050405020304" pitchFamily="18" charset="0"/>
                              </a:rPr>
                              <m:t>17</m:t>
                            </m:r>
                          </m:e>
                        </m:rad>
                      </m:oMath>
                    </m:oMathPara>
                  </a14:m>
                  <a:endParaRPr lang="en-US" sz="5000" b="1" dirty="0">
                    <a:latin typeface="Tahoma" pitchFamily="34" charset="0"/>
                    <a:ea typeface="Tahoma" pitchFamily="34" charset="0"/>
                    <a:cs typeface="Tahoma" pitchFamily="34"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12035" y="2114"/>
                  <a:ext cx="3110" cy="777"/>
                </a:xfrm>
                <a:prstGeom prst="rect">
                  <a:avLst/>
                </a:prstGeom>
                <a:blipFill>
                  <a:blip r:embed="rId8"/>
                  <a:stretch>
                    <a:fillRect/>
                  </a:stretch>
                </a:blipFill>
                <a:ln w="19050">
                  <a:solidFill>
                    <a:schemeClr val="bg1"/>
                  </a:solidFill>
                </a:ln>
              </p:spPr>
              <p:txBody>
                <a:bodyPr/>
                <a:lstStyle/>
                <a:p>
                  <a:r>
                    <a:rPr lang="en-US">
                      <a:noFill/>
                    </a:rPr>
                    <a:t> </a:t>
                  </a:r>
                </a:p>
              </p:txBody>
            </p:sp>
          </mc:Fallback>
        </mc:AlternateContent>
        <p:sp>
          <p:nvSpPr>
            <p:cNvPr id="61" name="Oval 60"/>
            <p:cNvSpPr/>
            <p:nvPr/>
          </p:nvSpPr>
          <p:spPr>
            <a:xfrm>
              <a:off x="11668" y="2188"/>
              <a:ext cx="687" cy="63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842">
                <a:defRPr/>
              </a:pPr>
              <a:r>
                <a:rPr lang="en-US" sz="6400" b="1" dirty="0">
                  <a:latin typeface="Tahoma" pitchFamily="34" charset="0"/>
                  <a:ea typeface="Tahoma" pitchFamily="34" charset="0"/>
                  <a:cs typeface="Tahoma" pitchFamily="34" charset="0"/>
                </a:rPr>
                <a:t>D</a:t>
              </a:r>
              <a:endParaRPr lang="en-US" sz="6400" dirty="0"/>
            </a:p>
          </p:txBody>
        </p:sp>
      </p:grpSp>
      <mc:AlternateContent xmlns:mc="http://schemas.openxmlformats.org/markup-compatibility/2006" xmlns:a14="http://schemas.microsoft.com/office/drawing/2010/main">
        <mc:Choice Requires="a14">
          <p:sp>
            <p:nvSpPr>
              <p:cNvPr id="2" name="TextBox 1"/>
              <p:cNvSpPr txBox="1"/>
              <p:nvPr/>
            </p:nvSpPr>
            <p:spPr>
              <a:xfrm>
                <a:off x="1537926" y="317137"/>
                <a:ext cx="22407054" cy="3334354"/>
              </a:xfrm>
              <a:prstGeom prst="rect">
                <a:avLst/>
              </a:prstGeom>
              <a:noFill/>
            </p:spPr>
            <p:txBody>
              <a:bodyPr wrap="square" lIns="91422" tIns="45710" rIns="91422" bIns="45710" rtlCol="0">
                <a:spAutoFit/>
              </a:bodyPr>
              <a:lstStyle/>
              <a:p>
                <a:pPr indent="1270" algn="just">
                  <a:spcBef>
                    <a:spcPts val="1200"/>
                  </a:spcBef>
                </a:pPr>
                <a:r>
                  <a:rPr lang="nl-NL" sz="5600" dirty="0">
                    <a:solidFill>
                      <a:prstClr val="black"/>
                    </a:solidFill>
                    <a:latin typeface="Times New Roman" panose="02020603050405020304" pitchFamily="18" charset="0"/>
                    <a:ea typeface="Times New Roman" panose="02020603050405020304" pitchFamily="18" charset="0"/>
                  </a:rPr>
                  <a:t>             Cho hai số thực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nl-NL" sz="5600" dirty="0">
                    <a:solidFill>
                      <a:prstClr val="black"/>
                    </a:solidFill>
                    <a:latin typeface="Times New Roman" panose="02020603050405020304" pitchFamily="18" charset="0"/>
                    <a:ea typeface="Times New Roman" panose="02020603050405020304" pitchFamily="18" charset="0"/>
                  </a:rPr>
                  <a:t> thỏa mãn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nl-NL" sz="5600" dirty="0">
                    <a:solidFill>
                      <a:prstClr val="black"/>
                    </a:solidFill>
                    <a:latin typeface="Times New Roman" panose="02020603050405020304" pitchFamily="18" charset="0"/>
                    <a:ea typeface="Times New Roman" panose="02020603050405020304" pitchFamily="18" charset="0"/>
                  </a:rPr>
                  <a:t> trong đó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nl-NL" sz="5600" dirty="0">
                    <a:solidFill>
                      <a:prstClr val="black"/>
                    </a:solidFill>
                    <a:latin typeface="Times New Roman" panose="02020603050405020304" pitchFamily="18" charset="0"/>
                    <a:ea typeface="Times New Roman" panose="02020603050405020304" pitchFamily="18" charset="0"/>
                  </a:rPr>
                  <a:t> không đồng thời bằng 0 hoặc 1 và  </a:t>
                </a:r>
                <a14:m>
                  <m:oMath xmlns:m="http://schemas.openxmlformats.org/officeDocument/2006/math">
                    <m:func>
                      <m:func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uncPr>
                      <m:fName>
                        <m:sSub>
                          <m:sSub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𝑙𝑜𝑔</m:t>
                            </m:r>
                          </m:e>
                          <m:sub>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b>
                        </m:sSub>
                      </m:fName>
                      <m:e>
                        <m:d>
                          <m:d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num>
                              <m:den>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𝑥𝑦</m:t>
                                </m:r>
                              </m:den>
                            </m:f>
                          </m:e>
                        </m:d>
                      </m:e>
                    </m:func>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−2=0</m:t>
                    </m:r>
                  </m:oMath>
                </a14:m>
                <a:r>
                  <a:rPr lang="nl-NL" sz="5600" dirty="0">
                    <a:solidFill>
                      <a:prstClr val="black"/>
                    </a:solidFill>
                    <a:latin typeface="Times New Roman" panose="02020603050405020304" pitchFamily="18" charset="0"/>
                    <a:ea typeface="Times New Roman" panose="02020603050405020304" pitchFamily="18" charset="0"/>
                  </a:rPr>
                  <a:t>. </a:t>
                </a:r>
              </a:p>
              <a:p>
                <a:pPr indent="1270" algn="just">
                  <a:spcBef>
                    <a:spcPts val="1200"/>
                  </a:spcBef>
                </a:pPr>
                <a:r>
                  <a:rPr lang="nl-NL" sz="5600" dirty="0">
                    <a:solidFill>
                      <a:prstClr val="black"/>
                    </a:solidFill>
                    <a:latin typeface="Times New Roman" panose="02020603050405020304" pitchFamily="18" charset="0"/>
                    <a:ea typeface="Times New Roman" panose="02020603050405020304" pitchFamily="18" charset="0"/>
                  </a:rPr>
                  <a:t>Tìm giá trị nhỏ nhất của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𝑃</m:t>
                    </m:r>
                  </m:oMath>
                </a14:m>
                <a:r>
                  <a:rPr lang="nl-NL" sz="5600" dirty="0">
                    <a:solidFill>
                      <a:prstClr val="black"/>
                    </a:solidFill>
                    <a:latin typeface="Times New Roman" panose="02020603050405020304" pitchFamily="18" charset="0"/>
                    <a:ea typeface="Times New Roman" panose="02020603050405020304" pitchFamily="18" charset="0"/>
                  </a:rPr>
                  <a:t>   với </a:t>
                </a:r>
                <a14:m>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𝑃</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oMath>
                </a14:m>
                <a:endParaRPr lang="en-US" sz="5600" dirty="0">
                  <a:solidFill>
                    <a:prstClr val="black"/>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537926" y="317137"/>
                <a:ext cx="22407054" cy="3334354"/>
              </a:xfrm>
              <a:prstGeom prst="rect">
                <a:avLst/>
              </a:prstGeom>
              <a:blipFill>
                <a:blip r:embed="rId9"/>
                <a:stretch>
                  <a:fillRect l="-1496" t="-5119" r="-1523" b="-100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707065" y="5796491"/>
                <a:ext cx="18736204" cy="3147636"/>
              </a:xfrm>
              <a:prstGeom prst="rect">
                <a:avLst/>
              </a:prstGeom>
              <a:noFill/>
            </p:spPr>
            <p:txBody>
              <a:bodyPr wrap="square" lIns="91422" tIns="45710" rIns="91422" bIns="45710" rtlCol="0">
                <a:spAutoFit/>
              </a:bodyPr>
              <a:lstStyle/>
              <a:p>
                <a:pPr algn="just">
                  <a:lnSpc>
                    <a:spcPct val="115000"/>
                  </a:lnSpc>
                </a:pPr>
                <a:r>
                  <a:rPr lang="nl-NL" sz="5600" dirty="0">
                    <a:solidFill>
                      <a:prstClr val="black"/>
                    </a:solidFill>
                    <a:latin typeface="Times New Roman" panose="02020603050405020304" pitchFamily="18" charset="0"/>
                    <a:ea typeface="Times New Roman" panose="02020603050405020304" pitchFamily="18" charset="0"/>
                  </a:rPr>
                  <a:t>Từ điều kiện đề bài và </a:t>
                </a:r>
                <a14:m>
                  <m:oMath xmlns:m="http://schemas.openxmlformats.org/officeDocument/2006/math">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𝑥</m:t>
                        </m:r>
                        <m:r>
                          <a:rPr lang="nl-NL"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𝑦</m:t>
                        </m:r>
                      </m:num>
                      <m:den>
                        <m:r>
                          <a:rPr lang="nl-NL" sz="5600" i="1">
                            <a:solidFill>
                              <a:prstClr val="black"/>
                            </a:solidFill>
                            <a:latin typeface="Cambria Math" panose="02040503050406030204" pitchFamily="18" charset="0"/>
                            <a:ea typeface="Times New Roman" panose="02020603050405020304" pitchFamily="18" charset="0"/>
                          </a:rPr>
                          <m:t>1−</m:t>
                        </m:r>
                        <m:r>
                          <a:rPr lang="en-US" sz="5600" i="1">
                            <a:solidFill>
                              <a:prstClr val="black"/>
                            </a:solidFill>
                            <a:latin typeface="Cambria Math" panose="02040503050406030204" pitchFamily="18" charset="0"/>
                            <a:ea typeface="Times New Roman" panose="02020603050405020304" pitchFamily="18" charset="0"/>
                          </a:rPr>
                          <m:t>𝑥𝑦</m:t>
                        </m:r>
                      </m:den>
                    </m:f>
                    <m:r>
                      <a:rPr lang="nl-NL" sz="5600" i="1">
                        <a:solidFill>
                          <a:prstClr val="black"/>
                        </a:solidFill>
                        <a:latin typeface="Cambria Math" panose="02040503050406030204" pitchFamily="18" charset="0"/>
                        <a:ea typeface="Times New Roman" panose="02020603050405020304" pitchFamily="18" charset="0"/>
                      </a:rPr>
                      <m:t>&gt;0;1−</m:t>
                    </m:r>
                    <m:r>
                      <a:rPr lang="en-US" sz="5600" i="1">
                        <a:solidFill>
                          <a:prstClr val="black"/>
                        </a:solidFill>
                        <a:latin typeface="Cambria Math" panose="02040503050406030204" pitchFamily="18" charset="0"/>
                        <a:ea typeface="Times New Roman" panose="02020603050405020304" pitchFamily="18" charset="0"/>
                      </a:rPr>
                      <m:t>𝑥𝑦</m:t>
                    </m:r>
                    <m:r>
                      <a:rPr lang="nl-NL" sz="5600" i="1">
                        <a:solidFill>
                          <a:prstClr val="black"/>
                        </a:solidFill>
                        <a:latin typeface="Cambria Math" panose="02040503050406030204" pitchFamily="18" charset="0"/>
                        <a:ea typeface="Times New Roman" panose="02020603050405020304" pitchFamily="18" charset="0"/>
                      </a:rPr>
                      <m:t>≠0</m:t>
                    </m:r>
                  </m:oMath>
                </a14:m>
                <a:r>
                  <a:rPr lang="nl-NL" sz="56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nl-NL"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𝑥</m:t>
                    </m:r>
                    <m:r>
                      <a:rPr lang="nl-NL"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𝑦</m:t>
                    </m:r>
                    <m:r>
                      <a:rPr lang="nl-NL" sz="5600" i="1">
                        <a:solidFill>
                          <a:prstClr val="black"/>
                        </a:solidFill>
                        <a:latin typeface="Cambria Math" panose="02040503050406030204" pitchFamily="18" charset="0"/>
                        <a:ea typeface="Times New Roman" panose="02020603050405020304" pitchFamily="18" charset="0"/>
                      </a:rPr>
                      <m:t>&gt;0;1−</m:t>
                    </m:r>
                    <m:r>
                      <a:rPr lang="en-US" sz="5600" i="1">
                        <a:solidFill>
                          <a:prstClr val="black"/>
                        </a:solidFill>
                        <a:latin typeface="Cambria Math" panose="02040503050406030204" pitchFamily="18" charset="0"/>
                        <a:ea typeface="Times New Roman" panose="02020603050405020304" pitchFamily="18" charset="0"/>
                      </a:rPr>
                      <m:t>𝑥𝑦</m:t>
                    </m:r>
                    <m:r>
                      <a:rPr lang="nl-NL" sz="5600" i="1">
                        <a:solidFill>
                          <a:prstClr val="black"/>
                        </a:solidFill>
                        <a:latin typeface="Cambria Math" panose="02040503050406030204" pitchFamily="18" charset="0"/>
                        <a:ea typeface="Times New Roman" panose="02020603050405020304" pitchFamily="18" charset="0"/>
                      </a:rPr>
                      <m:t>&gt;0</m:t>
                    </m:r>
                  </m:oMath>
                </a14:m>
                <a:r>
                  <a:rPr lang="nl-NL" sz="5600" dirty="0">
                    <a:solidFill>
                      <a:prstClr val="black"/>
                    </a:solidFill>
                    <a:latin typeface="Times New Roman" panose="02020603050405020304" pitchFamily="18" charset="0"/>
                    <a:ea typeface="Times New Roman" panose="02020603050405020304" pitchFamily="18" charset="0"/>
                  </a:rPr>
                  <a:t>. khi đó </a:t>
                </a:r>
                <a14:m>
                  <m:oMath xmlns:m="http://schemas.openxmlformats.org/officeDocument/2006/math">
                    <m:func>
                      <m:funcPr>
                        <m:ctrlPr>
                          <a:rPr lang="en-US" sz="5600" i="1">
                            <a:solidFill>
                              <a:prstClr val="black"/>
                            </a:solidFill>
                            <a:latin typeface="Cambria Math" panose="02040503050406030204" pitchFamily="18" charset="0"/>
                            <a:ea typeface="Times New Roman" panose="02020603050405020304" pitchFamily="18" charset="0"/>
                          </a:rPr>
                        </m:ctrlPr>
                      </m:funcPr>
                      <m:fName>
                        <m:sSub>
                          <m:sSubPr>
                            <m:ctrlPr>
                              <a:rPr lang="en-US" sz="5600" i="1">
                                <a:solidFill>
                                  <a:prstClr val="black"/>
                                </a:solidFill>
                                <a:latin typeface="Cambria Math" panose="02040503050406030204" pitchFamily="18" charset="0"/>
                                <a:ea typeface="Times New Roman" panose="02020603050405020304" pitchFamily="18" charset="0"/>
                              </a:rPr>
                            </m:ctrlPr>
                          </m:sSubPr>
                          <m:e>
                            <m:r>
                              <a:rPr lang="en-US" sz="5600" i="1">
                                <a:solidFill>
                                  <a:prstClr val="black"/>
                                </a:solidFill>
                                <a:latin typeface="Cambria Math" panose="02040503050406030204" pitchFamily="18" charset="0"/>
                                <a:ea typeface="Times New Roman" panose="02020603050405020304" pitchFamily="18" charset="0"/>
                              </a:rPr>
                              <m:t>𝑙𝑜𝑔</m:t>
                            </m:r>
                          </m:e>
                          <m:sub>
                            <m:r>
                              <a:rPr lang="en-US" sz="5600" i="1">
                                <a:solidFill>
                                  <a:prstClr val="black"/>
                                </a:solidFill>
                                <a:latin typeface="Cambria Math" panose="02040503050406030204" pitchFamily="18" charset="0"/>
                                <a:ea typeface="Times New Roman" panose="02020603050405020304" pitchFamily="18" charset="0"/>
                              </a:rPr>
                              <m:t>3</m:t>
                            </m:r>
                          </m:sub>
                        </m:sSub>
                      </m:fName>
                      <m:e>
                        <m:d>
                          <m:dPr>
                            <m:ctrlPr>
                              <a:rPr lang="en-US" sz="5600" i="1">
                                <a:solidFill>
                                  <a:prstClr val="black"/>
                                </a:solidFill>
                                <a:latin typeface="Cambria Math" panose="02040503050406030204" pitchFamily="18" charset="0"/>
                                <a:ea typeface="Times New Roman" panose="02020603050405020304" pitchFamily="18" charset="0"/>
                              </a:rPr>
                            </m:ctrlPr>
                          </m:dPr>
                          <m:e>
                            <m:f>
                              <m:fPr>
                                <m:ctrlPr>
                                  <a:rPr lang="en-US" sz="5600" i="1">
                                    <a:solidFill>
                                      <a:prstClr val="black"/>
                                    </a:solidFill>
                                    <a:latin typeface="Cambria Math" panose="02040503050406030204" pitchFamily="18" charset="0"/>
                                    <a:ea typeface="Times New Roman" panose="02020603050405020304" pitchFamily="18" charset="0"/>
                                  </a:rPr>
                                </m:ctrlPr>
                              </m:fPr>
                              <m:num>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𝑦</m:t>
                                </m:r>
                              </m:num>
                              <m:den>
                                <m:r>
                                  <a:rPr lang="en-US" sz="5600" i="1">
                                    <a:solidFill>
                                      <a:prstClr val="black"/>
                                    </a:solidFill>
                                    <a:latin typeface="Cambria Math" panose="02040503050406030204" pitchFamily="18" charset="0"/>
                                    <a:ea typeface="Times New Roman" panose="02020603050405020304" pitchFamily="18" charset="0"/>
                                  </a:rPr>
                                  <m:t>1−</m:t>
                                </m:r>
                                <m:r>
                                  <a:rPr lang="en-US" sz="5600" i="1">
                                    <a:solidFill>
                                      <a:prstClr val="black"/>
                                    </a:solidFill>
                                    <a:latin typeface="Cambria Math" panose="02040503050406030204" pitchFamily="18" charset="0"/>
                                    <a:ea typeface="Times New Roman" panose="02020603050405020304" pitchFamily="18" charset="0"/>
                                  </a:rPr>
                                  <m:t>𝑥𝑦</m:t>
                                </m:r>
                              </m:den>
                            </m:f>
                          </m:e>
                        </m:d>
                      </m:e>
                    </m:func>
                    <m:r>
                      <a:rPr lang="en-US"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+1</m:t>
                        </m:r>
                      </m:e>
                    </m:d>
                    <m:r>
                      <a:rPr lang="en-US"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𝑦</m:t>
                        </m:r>
                        <m:r>
                          <a:rPr lang="en-US" sz="5600" i="1">
                            <a:solidFill>
                              <a:prstClr val="black"/>
                            </a:solidFill>
                            <a:latin typeface="Cambria Math" panose="02040503050406030204" pitchFamily="18" charset="0"/>
                            <a:ea typeface="Times New Roman" panose="02020603050405020304" pitchFamily="18" charset="0"/>
                          </a:rPr>
                          <m:t>+1</m:t>
                        </m:r>
                      </m:e>
                    </m:d>
                    <m:r>
                      <a:rPr lang="en-US" sz="5600" i="1">
                        <a:solidFill>
                          <a:prstClr val="black"/>
                        </a:solidFill>
                        <a:latin typeface="Cambria Math" panose="02040503050406030204" pitchFamily="18" charset="0"/>
                        <a:ea typeface="Times New Roman" panose="02020603050405020304" pitchFamily="18" charset="0"/>
                      </a:rPr>
                      <m:t>−2=0</m:t>
                    </m:r>
                  </m:oMath>
                </a14:m>
                <a:endParaRPr lang="nl-NL"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707065" y="5796491"/>
                <a:ext cx="18736204" cy="3147636"/>
              </a:xfrm>
              <a:prstGeom prst="rect">
                <a:avLst/>
              </a:prstGeom>
              <a:blipFill>
                <a:blip r:embed="rId10"/>
                <a:stretch>
                  <a:fillRect l="-1789" b="-1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717597" y="9037851"/>
                <a:ext cx="21725672" cy="1083374"/>
              </a:xfrm>
              <a:prstGeom prst="rect">
                <a:avLst/>
              </a:prstGeom>
              <a:noFill/>
            </p:spPr>
            <p:txBody>
              <a:bodyPr wrap="square" rtlCol="0">
                <a:spAutoFit/>
              </a:bodyPr>
              <a:lstStyle/>
              <a:p>
                <a:pPr lvl="0" algn="just">
                  <a:lnSpc>
                    <a:spcPct val="115000"/>
                  </a:lnSpc>
                </a:pPr>
                <a14:m>
                  <m:oMathPara xmlns:m="http://schemas.openxmlformats.org/officeDocument/2006/math">
                    <m:oMathParaPr>
                      <m:jc m:val="centerGroup"/>
                    </m:oMathParaPr>
                    <m:oMath xmlns:m="http://schemas.openxmlformats.org/officeDocument/2006/math">
                      <m:r>
                        <a:rPr lang="en-US"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rPr>
                          </m:ctrlPr>
                        </m:funcPr>
                        <m:fName>
                          <m:sSub>
                            <m:sSubPr>
                              <m:ctrlPr>
                                <a:rPr lang="en-US" sz="5600" i="1">
                                  <a:solidFill>
                                    <a:prstClr val="black"/>
                                  </a:solidFill>
                                  <a:latin typeface="Cambria Math" panose="02040503050406030204" pitchFamily="18" charset="0"/>
                                  <a:ea typeface="Times New Roman" panose="02020603050405020304" pitchFamily="18" charset="0"/>
                                </a:rPr>
                              </m:ctrlPr>
                            </m:sSubPr>
                            <m:e>
                              <m:r>
                                <a:rPr lang="en-US" sz="5600" i="1">
                                  <a:solidFill>
                                    <a:prstClr val="black"/>
                                  </a:solidFill>
                                  <a:latin typeface="Cambria Math" panose="02040503050406030204" pitchFamily="18" charset="0"/>
                                  <a:ea typeface="Times New Roman" panose="02020603050405020304" pitchFamily="18" charset="0"/>
                                </a:rPr>
                                <m:t>𝑙𝑜𝑔</m:t>
                              </m:r>
                            </m:e>
                            <m:sub>
                              <m:r>
                                <a:rPr lang="en-US" sz="5600" i="1">
                                  <a:solidFill>
                                    <a:prstClr val="black"/>
                                  </a:solidFill>
                                  <a:latin typeface="Cambria Math" panose="02040503050406030204" pitchFamily="18" charset="0"/>
                                  <a:ea typeface="Times New Roman" panose="02020603050405020304" pitchFamily="18" charset="0"/>
                                </a:rPr>
                                <m:t>3</m:t>
                              </m:r>
                            </m:sub>
                          </m:sSub>
                        </m:fName>
                        <m:e>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𝑦</m:t>
                              </m:r>
                            </m:e>
                          </m:d>
                        </m:e>
                      </m:func>
                      <m:r>
                        <a:rPr lang="en-US"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𝑥</m:t>
                          </m:r>
                          <m:r>
                            <a:rPr lang="en-US"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𝑦</m:t>
                          </m:r>
                        </m:e>
                      </m:d>
                      <m:r>
                        <a:rPr lang="en-US" sz="5600" i="1">
                          <a:solidFill>
                            <a:prstClr val="black"/>
                          </a:solidFill>
                          <a:latin typeface="Cambria Math" panose="02040503050406030204" pitchFamily="18" charset="0"/>
                          <a:ea typeface="Times New Roman" panose="020206030504050203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rPr>
                          </m:ctrlPr>
                        </m:funcPr>
                        <m:fName>
                          <m:sSub>
                            <m:sSubPr>
                              <m:ctrlPr>
                                <a:rPr lang="en-US" sz="5600" i="1">
                                  <a:solidFill>
                                    <a:prstClr val="black"/>
                                  </a:solidFill>
                                  <a:latin typeface="Cambria Math" panose="02040503050406030204" pitchFamily="18" charset="0"/>
                                  <a:ea typeface="Times New Roman" panose="02020603050405020304" pitchFamily="18" charset="0"/>
                                </a:rPr>
                              </m:ctrlPr>
                            </m:sSubPr>
                            <m:e>
                              <m:r>
                                <a:rPr lang="en-US" sz="5600" i="1">
                                  <a:solidFill>
                                    <a:prstClr val="black"/>
                                  </a:solidFill>
                                  <a:latin typeface="Cambria Math" panose="02040503050406030204" pitchFamily="18" charset="0"/>
                                  <a:ea typeface="Times New Roman" panose="02020603050405020304" pitchFamily="18" charset="0"/>
                                </a:rPr>
                                <m:t>𝑙𝑜𝑔</m:t>
                              </m:r>
                            </m:e>
                            <m:sub>
                              <m:r>
                                <a:rPr lang="en-US" sz="5600" i="1">
                                  <a:solidFill>
                                    <a:prstClr val="black"/>
                                  </a:solidFill>
                                  <a:latin typeface="Cambria Math" panose="02040503050406030204" pitchFamily="18" charset="0"/>
                                  <a:ea typeface="Times New Roman" panose="02020603050405020304" pitchFamily="18" charset="0"/>
                                </a:rPr>
                                <m:t>3</m:t>
                              </m:r>
                            </m:sub>
                          </m:sSub>
                        </m:fName>
                        <m:e>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m:t>
                              </m:r>
                              <m:r>
                                <a:rPr lang="en-US" sz="5600" i="1">
                                  <a:solidFill>
                                    <a:prstClr val="black"/>
                                  </a:solidFill>
                                  <a:latin typeface="Cambria Math" panose="02040503050406030204" pitchFamily="18" charset="0"/>
                                  <a:ea typeface="Times New Roman" panose="02020603050405020304" pitchFamily="18" charset="0"/>
                                </a:rPr>
                                <m:t>𝑥𝑦</m:t>
                              </m:r>
                            </m:e>
                          </m:d>
                        </m:e>
                      </m:func>
                      <m:r>
                        <a:rPr lang="en-US" sz="5600" i="1">
                          <a:solidFill>
                            <a:prstClr val="black"/>
                          </a:solidFill>
                          <a:latin typeface="Cambria Math" panose="02040503050406030204" pitchFamily="18" charset="0"/>
                          <a:ea typeface="Times New Roman" panose="02020603050405020304" pitchFamily="18" charset="0"/>
                        </a:rPr>
                        <m:t>+</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m:t>
                          </m:r>
                          <m:r>
                            <a:rPr lang="en-US" sz="5600" i="1">
                              <a:solidFill>
                                <a:prstClr val="black"/>
                              </a:solidFill>
                              <a:latin typeface="Cambria Math" panose="02040503050406030204" pitchFamily="18" charset="0"/>
                              <a:ea typeface="Times New Roman" panose="02020603050405020304" pitchFamily="18" charset="0"/>
                            </a:rPr>
                            <m:t>𝑥𝑦</m:t>
                          </m:r>
                        </m:e>
                      </m:d>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1</m:t>
                          </m:r>
                        </m:e>
                      </m:d>
                    </m:oMath>
                  </m:oMathPara>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717597" y="9037851"/>
                <a:ext cx="21725672" cy="108337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E8E2743-251E-4BFB-9ACC-266281874678}"/>
                  </a:ext>
                </a:extLst>
              </p:cNvPr>
              <p:cNvSpPr txBox="1"/>
              <p:nvPr/>
            </p:nvSpPr>
            <p:spPr>
              <a:xfrm>
                <a:off x="1462477" y="9986622"/>
                <a:ext cx="21725672" cy="1954253"/>
              </a:xfrm>
              <a:prstGeom prst="rect">
                <a:avLst/>
              </a:prstGeom>
              <a:noFill/>
            </p:spPr>
            <p:txBody>
              <a:bodyPr wrap="square" rtlCol="0">
                <a:spAutoFit/>
              </a:bodyPr>
              <a:lstStyle/>
              <a:p>
                <a:pPr algn="just">
                  <a:lnSpc>
                    <a:spcPct val="115000"/>
                  </a:lnSpc>
                </a:pPr>
                <a14:m>
                  <m:oMathPara xmlns:m="http://schemas.openxmlformats.org/officeDocument/2006/math">
                    <m:oMathParaPr>
                      <m:jc m:val="centerGroup"/>
                    </m:oMathParaPr>
                    <m:oMath xmlns:m="http://schemas.openxmlformats.org/officeDocument/2006/math">
                      <m:r>
                        <m:rPr>
                          <m:nor/>
                        </m:rPr>
                        <a:rPr lang="nl-NL" sz="5600" dirty="0">
                          <a:solidFill>
                            <a:prstClr val="black"/>
                          </a:solidFill>
                          <a:latin typeface="Times New Roman" panose="02020603050405020304" pitchFamily="18" charset="0"/>
                          <a:ea typeface="Times New Roman" panose="02020603050405020304" pitchFamily="18" charset="0"/>
                        </a:rPr>
                        <m:t>X</m:t>
                      </m:r>
                      <m:r>
                        <m:rPr>
                          <m:nor/>
                        </m:rPr>
                        <a:rPr lang="nl-NL" sz="5600" dirty="0">
                          <a:solidFill>
                            <a:prstClr val="black"/>
                          </a:solidFill>
                          <a:latin typeface="Times New Roman" panose="02020603050405020304" pitchFamily="18" charset="0"/>
                          <a:ea typeface="Times New Roman" panose="02020603050405020304" pitchFamily="18" charset="0"/>
                        </a:rPr>
                        <m:t>é</m:t>
                      </m:r>
                      <m:r>
                        <m:rPr>
                          <m:nor/>
                        </m:rPr>
                        <a:rPr lang="nl-NL" sz="5600" dirty="0">
                          <a:solidFill>
                            <a:prstClr val="black"/>
                          </a:solidFill>
                          <a:latin typeface="Times New Roman" panose="02020603050405020304" pitchFamily="18" charset="0"/>
                          <a:ea typeface="Times New Roman" panose="02020603050405020304" pitchFamily="18" charset="0"/>
                        </a:rPr>
                        <m:t>t</m:t>
                      </m:r>
                      <m:r>
                        <m:rPr>
                          <m:nor/>
                        </m:rPr>
                        <a:rPr lang="nl-NL" sz="5600" dirty="0">
                          <a:solidFill>
                            <a:prstClr val="black"/>
                          </a:solidFill>
                          <a:latin typeface="Times New Roman" panose="02020603050405020304" pitchFamily="18" charset="0"/>
                          <a:ea typeface="Times New Roman" panose="02020603050405020304" pitchFamily="18" charset="0"/>
                        </a:rPr>
                        <m:t> </m:t>
                      </m:r>
                      <m:r>
                        <m:rPr>
                          <m:nor/>
                        </m:rPr>
                        <a:rPr lang="nl-NL" sz="5600" dirty="0">
                          <a:solidFill>
                            <a:prstClr val="black"/>
                          </a:solidFill>
                          <a:latin typeface="Times New Roman" panose="02020603050405020304" pitchFamily="18" charset="0"/>
                          <a:ea typeface="Times New Roman" panose="02020603050405020304" pitchFamily="18" charset="0"/>
                        </a:rPr>
                        <m:t>h</m:t>
                      </m:r>
                      <m:r>
                        <m:rPr>
                          <m:nor/>
                        </m:rPr>
                        <a:rPr lang="nl-NL" sz="5600" dirty="0">
                          <a:solidFill>
                            <a:prstClr val="black"/>
                          </a:solidFill>
                          <a:latin typeface="Times New Roman" panose="02020603050405020304" pitchFamily="18" charset="0"/>
                          <a:ea typeface="Times New Roman" panose="02020603050405020304" pitchFamily="18" charset="0"/>
                        </a:rPr>
                        <m:t>à</m:t>
                      </m:r>
                      <m:r>
                        <m:rPr>
                          <m:nor/>
                        </m:rPr>
                        <a:rPr lang="nl-NL" sz="5600" dirty="0">
                          <a:solidFill>
                            <a:prstClr val="black"/>
                          </a:solidFill>
                          <a:latin typeface="Times New Roman" panose="02020603050405020304" pitchFamily="18" charset="0"/>
                          <a:ea typeface="Times New Roman" panose="02020603050405020304" pitchFamily="18" charset="0"/>
                        </a:rPr>
                        <m:t>m</m:t>
                      </m:r>
                      <m:r>
                        <m:rPr>
                          <m:nor/>
                        </m:rPr>
                        <a:rPr lang="nl-NL" sz="5600" dirty="0">
                          <a:solidFill>
                            <a:prstClr val="black"/>
                          </a:solidFill>
                          <a:latin typeface="Times New Roman" panose="02020603050405020304" pitchFamily="18" charset="0"/>
                          <a:ea typeface="Times New Roman" panose="02020603050405020304" pitchFamily="18" charset="0"/>
                        </a:rPr>
                        <m:t> </m:t>
                      </m:r>
                      <m:r>
                        <m:rPr>
                          <m:nor/>
                        </m:rPr>
                        <a:rPr lang="nl-NL" sz="5600" dirty="0">
                          <a:solidFill>
                            <a:prstClr val="black"/>
                          </a:solidFill>
                          <a:latin typeface="Times New Roman" panose="02020603050405020304" pitchFamily="18" charset="0"/>
                          <a:ea typeface="Times New Roman" panose="02020603050405020304" pitchFamily="18" charset="0"/>
                        </a:rPr>
                        <m:t>s</m:t>
                      </m:r>
                      <m:r>
                        <m:rPr>
                          <m:nor/>
                        </m:rPr>
                        <a:rPr lang="nl-NL" sz="5600" dirty="0">
                          <a:solidFill>
                            <a:prstClr val="black"/>
                          </a:solidFill>
                          <a:latin typeface="Times New Roman" panose="02020603050405020304" pitchFamily="18" charset="0"/>
                          <a:ea typeface="Times New Roman" panose="02020603050405020304" pitchFamily="18" charset="0"/>
                        </a:rPr>
                        <m:t>ố </m:t>
                      </m:r>
                      <m:r>
                        <a:rPr lang="en-US" sz="5600" i="1">
                          <a:solidFill>
                            <a:prstClr val="black"/>
                          </a:solidFill>
                          <a:latin typeface="Cambria Math" panose="02040503050406030204" pitchFamily="18" charset="0"/>
                          <a:ea typeface="Times New Roman" panose="02020603050405020304" pitchFamily="18" charset="0"/>
                        </a:rPr>
                        <m:t>𝑓</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𝑡</m:t>
                          </m:r>
                        </m:e>
                      </m:d>
                      <m:r>
                        <a:rPr lang="nl-NL" sz="5600" i="1">
                          <a:solidFill>
                            <a:prstClr val="black"/>
                          </a:solidFill>
                          <a:latin typeface="Cambria Math" panose="02040503050406030204" pitchFamily="18" charset="0"/>
                          <a:ea typeface="Times New Roman" panose="020206030504050203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rPr>
                          </m:ctrlPr>
                        </m:funcPr>
                        <m:fName>
                          <m:sSub>
                            <m:sSubPr>
                              <m:ctrlPr>
                                <a:rPr lang="en-US" sz="5600" i="1">
                                  <a:solidFill>
                                    <a:prstClr val="black"/>
                                  </a:solidFill>
                                  <a:latin typeface="Cambria Math" panose="02040503050406030204" pitchFamily="18" charset="0"/>
                                  <a:ea typeface="Times New Roman" panose="02020603050405020304" pitchFamily="18" charset="0"/>
                                </a:rPr>
                              </m:ctrlPr>
                            </m:sSubPr>
                            <m:e>
                              <m:r>
                                <a:rPr lang="en-US" sz="5600" i="1">
                                  <a:solidFill>
                                    <a:prstClr val="black"/>
                                  </a:solidFill>
                                  <a:latin typeface="Cambria Math" panose="02040503050406030204" pitchFamily="18" charset="0"/>
                                  <a:ea typeface="Times New Roman" panose="02020603050405020304" pitchFamily="18" charset="0"/>
                                </a:rPr>
                                <m:t>𝑙𝑜𝑔</m:t>
                              </m:r>
                            </m:e>
                            <m:sub>
                              <m:r>
                                <a:rPr lang="nl-NL" sz="5600" i="1">
                                  <a:solidFill>
                                    <a:prstClr val="black"/>
                                  </a:solidFill>
                                  <a:latin typeface="Cambria Math" panose="02040503050406030204" pitchFamily="18" charset="0"/>
                                  <a:ea typeface="Times New Roman" panose="02020603050405020304" pitchFamily="18" charset="0"/>
                                </a:rPr>
                                <m:t>3</m:t>
                              </m:r>
                            </m:sub>
                          </m:sSub>
                        </m:fName>
                        <m:e>
                          <m:r>
                            <a:rPr lang="en-US" sz="5600" i="1">
                              <a:solidFill>
                                <a:prstClr val="black"/>
                              </a:solidFill>
                              <a:latin typeface="Cambria Math" panose="02040503050406030204" pitchFamily="18" charset="0"/>
                              <a:ea typeface="Times New Roman" panose="02020603050405020304" pitchFamily="18" charset="0"/>
                            </a:rPr>
                            <m:t>𝑡</m:t>
                          </m:r>
                        </m:e>
                      </m:func>
                      <m:r>
                        <a:rPr lang="nl-NL"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𝑡</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𝑡</m:t>
                          </m:r>
                          <m:r>
                            <a:rPr lang="nl-NL" sz="5600" i="1">
                              <a:solidFill>
                                <a:prstClr val="black"/>
                              </a:solidFill>
                              <a:latin typeface="Cambria Math" panose="02040503050406030204" pitchFamily="18" charset="0"/>
                              <a:ea typeface="Times New Roman" panose="02020603050405020304" pitchFamily="18" charset="0"/>
                            </a:rPr>
                            <m:t>&gt;0</m:t>
                          </m:r>
                        </m:e>
                      </m:d>
                      <m:r>
                        <m:rPr>
                          <m:nor/>
                        </m:rPr>
                        <a:rPr lang="en-US" sz="5600">
                          <a:solidFill>
                            <a:prstClr val="black"/>
                          </a:solidFill>
                          <a:latin typeface="Cambria Math" panose="02040503050406030204" pitchFamily="18" charset="0"/>
                          <a:ea typeface="Times New Roman" panose="02020603050405020304" pitchFamily="18" charset="0"/>
                        </a:rPr>
                        <m:t>, </m:t>
                      </m:r>
                      <m:r>
                        <m:rPr>
                          <m:nor/>
                        </m:rPr>
                        <a:rPr lang="nl-NL" sz="5600" dirty="0">
                          <a:solidFill>
                            <a:prstClr val="black"/>
                          </a:solidFill>
                          <a:latin typeface="Times New Roman" panose="02020603050405020304" pitchFamily="18" charset="0"/>
                          <a:ea typeface="Times New Roman" panose="02020603050405020304" pitchFamily="18" charset="0"/>
                        </a:rPr>
                        <m:t>c</m:t>
                      </m:r>
                      <m:r>
                        <m:rPr>
                          <m:nor/>
                        </m:rPr>
                        <a:rPr lang="nl-NL" sz="5600" dirty="0">
                          <a:solidFill>
                            <a:prstClr val="black"/>
                          </a:solidFill>
                          <a:latin typeface="Times New Roman" panose="02020603050405020304" pitchFamily="18" charset="0"/>
                          <a:ea typeface="Times New Roman" panose="02020603050405020304" pitchFamily="18" charset="0"/>
                        </a:rPr>
                        <m:t>ó </m:t>
                      </m:r>
                      <m:sSup>
                        <m:sSupPr>
                          <m:ctrlPr>
                            <a:rPr lang="en-US" sz="5600" i="1">
                              <a:solidFill>
                                <a:prstClr val="black"/>
                              </a:solidFill>
                              <a:latin typeface="Cambria Math" panose="02040503050406030204" pitchFamily="18" charset="0"/>
                              <a:ea typeface="Times New Roman" panose="02020603050405020304" pitchFamily="18" charset="0"/>
                            </a:rPr>
                          </m:ctrlPr>
                        </m:sSupPr>
                        <m:e>
                          <m:r>
                            <a:rPr lang="en-US" sz="5600" i="1">
                              <a:solidFill>
                                <a:prstClr val="black"/>
                              </a:solidFill>
                              <a:latin typeface="Cambria Math" panose="02040503050406030204" pitchFamily="18" charset="0"/>
                              <a:ea typeface="Times New Roman" panose="02020603050405020304" pitchFamily="18" charset="0"/>
                            </a:rPr>
                            <m:t>𝑓</m:t>
                          </m:r>
                        </m:e>
                        <m:sup>
                          <m:r>
                            <a:rPr lang="nl-NL" sz="5600" i="1">
                              <a:solidFill>
                                <a:prstClr val="black"/>
                              </a:solidFill>
                              <a:latin typeface="Cambria Math" panose="02040503050406030204" pitchFamily="18" charset="0"/>
                              <a:ea typeface="Times New Roman" panose="02020603050405020304" pitchFamily="18" charset="0"/>
                            </a:rPr>
                            <m:t>′</m:t>
                          </m:r>
                        </m:sup>
                      </m:sSup>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𝑡</m:t>
                          </m:r>
                        </m:e>
                      </m:d>
                      <m:r>
                        <a:rPr lang="nl-NL" sz="5600" i="1">
                          <a:solidFill>
                            <a:prstClr val="black"/>
                          </a:solidFill>
                          <a:latin typeface="Cambria Math" panose="02040503050406030204" pitchFamily="18" charset="0"/>
                          <a:ea typeface="Times New Roman" panose="02020603050405020304" pitchFamily="18" charset="0"/>
                        </a:rPr>
                        <m:t>=</m:t>
                      </m:r>
                      <m:f>
                        <m:fPr>
                          <m:ctrlPr>
                            <a:rPr lang="en-US" sz="5600" i="1">
                              <a:solidFill>
                                <a:prstClr val="black"/>
                              </a:solidFill>
                              <a:latin typeface="Cambria Math" panose="02040503050406030204" pitchFamily="18" charset="0"/>
                              <a:ea typeface="Times New Roman" panose="02020603050405020304" pitchFamily="18" charset="0"/>
                            </a:rPr>
                          </m:ctrlPr>
                        </m:fPr>
                        <m:num>
                          <m:r>
                            <a:rPr lang="nl-NL" sz="5600" i="1">
                              <a:solidFill>
                                <a:prstClr val="black"/>
                              </a:solidFill>
                              <a:latin typeface="Cambria Math" panose="02040503050406030204" pitchFamily="18" charset="0"/>
                              <a:ea typeface="Times New Roman" panose="02020603050405020304" pitchFamily="18" charset="0"/>
                            </a:rPr>
                            <m:t>1</m:t>
                          </m:r>
                        </m:num>
                        <m:den>
                          <m:r>
                            <a:rPr lang="en-US" sz="5600" i="1">
                              <a:solidFill>
                                <a:prstClr val="black"/>
                              </a:solidFill>
                              <a:latin typeface="Cambria Math" panose="02040503050406030204" pitchFamily="18" charset="0"/>
                              <a:ea typeface="Times New Roman" panose="02020603050405020304" pitchFamily="18" charset="0"/>
                            </a:rPr>
                            <m:t>𝑡</m:t>
                          </m:r>
                          <m:r>
                            <a:rPr lang="nl-NL" sz="5600" i="1">
                              <a:solidFill>
                                <a:prstClr val="black"/>
                              </a:solidFill>
                              <a:latin typeface="Cambria Math" panose="02040503050406030204" pitchFamily="18" charset="0"/>
                              <a:ea typeface="Times New Roman" panose="02020603050405020304" pitchFamily="18" charset="0"/>
                            </a:rPr>
                            <m:t>.</m:t>
                          </m:r>
                          <m:func>
                            <m:funcPr>
                              <m:ctrlPr>
                                <a:rPr lang="en-US" sz="5600" i="1">
                                  <a:solidFill>
                                    <a:prstClr val="black"/>
                                  </a:solidFill>
                                  <a:latin typeface="Cambria Math" panose="02040503050406030204" pitchFamily="18" charset="0"/>
                                  <a:ea typeface="Times New Roman" panose="02020603050405020304" pitchFamily="18" charset="0"/>
                                </a:rPr>
                              </m:ctrlPr>
                            </m:funcPr>
                            <m:fName>
                              <m:r>
                                <a:rPr lang="en-US" sz="5600" i="1">
                                  <a:solidFill>
                                    <a:prstClr val="black"/>
                                  </a:solidFill>
                                  <a:latin typeface="Cambria Math" panose="02040503050406030204" pitchFamily="18" charset="0"/>
                                  <a:ea typeface="Times New Roman" panose="02020603050405020304" pitchFamily="18" charset="0"/>
                                </a:rPr>
                                <m:t>𝑙𝑛</m:t>
                              </m:r>
                            </m:fName>
                            <m:e>
                              <m:r>
                                <a:rPr lang="nl-NL" sz="5600" i="1">
                                  <a:solidFill>
                                    <a:prstClr val="black"/>
                                  </a:solidFill>
                                  <a:latin typeface="Cambria Math" panose="02040503050406030204" pitchFamily="18" charset="0"/>
                                  <a:ea typeface="Times New Roman" panose="02020603050405020304" pitchFamily="18" charset="0"/>
                                </a:rPr>
                                <m:t>3</m:t>
                              </m:r>
                            </m:e>
                          </m:func>
                        </m:den>
                      </m:f>
                      <m:r>
                        <a:rPr lang="nl-NL" sz="5600" i="1">
                          <a:solidFill>
                            <a:prstClr val="black"/>
                          </a:solidFill>
                          <a:latin typeface="Cambria Math" panose="02040503050406030204" pitchFamily="18" charset="0"/>
                          <a:ea typeface="Times New Roman" panose="02020603050405020304" pitchFamily="18" charset="0"/>
                        </a:rPr>
                        <m:t>+1&gt;0</m:t>
                      </m:r>
                      <m:r>
                        <a:rPr lang="en-US" sz="5600" i="1">
                          <a:solidFill>
                            <a:prstClr val="black"/>
                          </a:solidFill>
                          <a:latin typeface="Cambria Math" panose="02040503050406030204" pitchFamily="18" charset="0"/>
                          <a:ea typeface="Times New Roman" panose="02020603050405020304" pitchFamily="18" charset="0"/>
                        </a:rPr>
                        <m:t>   </m:t>
                      </m:r>
                      <m:r>
                        <a:rPr lang="nl-NL" sz="56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5600" i="1">
                          <a:solidFill>
                            <a:prstClr val="black"/>
                          </a:solidFill>
                          <a:latin typeface="Cambria Math" panose="02040503050406030204" pitchFamily="18" charset="0"/>
                          <a:ea typeface="Times New Roman" panose="02020603050405020304" pitchFamily="18" charset="0"/>
                        </a:rPr>
                        <m:t>𝑡</m:t>
                      </m:r>
                      <m:r>
                        <a:rPr lang="nl-NL" sz="5600" i="1">
                          <a:solidFill>
                            <a:prstClr val="black"/>
                          </a:solidFill>
                          <a:latin typeface="Cambria Math" panose="02040503050406030204" pitchFamily="18" charset="0"/>
                          <a:ea typeface="Times New Roman" panose="02020603050405020304" pitchFamily="18" charset="0"/>
                        </a:rPr>
                        <m:t>&gt;0</m:t>
                      </m:r>
                    </m:oMath>
                  </m:oMathPara>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44" name="TextBox 43">
                <a:extLst>
                  <a:ext uri="{FF2B5EF4-FFF2-40B4-BE49-F238E27FC236}">
                    <a16:creationId xmlns:a16="http://schemas.microsoft.com/office/drawing/2014/main" id="{CE8E2743-251E-4BFB-9ACC-266281874678}"/>
                  </a:ext>
                </a:extLst>
              </p:cNvPr>
              <p:cNvSpPr txBox="1">
                <a:spLocks noRot="1" noChangeAspect="1" noMove="1" noResize="1" noEditPoints="1" noAdjustHandles="1" noChangeArrowheads="1" noChangeShapeType="1" noTextEdit="1"/>
              </p:cNvSpPr>
              <p:nvPr/>
            </p:nvSpPr>
            <p:spPr>
              <a:xfrm>
                <a:off x="1462477" y="9986622"/>
                <a:ext cx="21725672" cy="195425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B3803CD-1337-49AD-A7DB-16C2679153A6}"/>
                  </a:ext>
                </a:extLst>
              </p:cNvPr>
              <p:cNvSpPr txBox="1"/>
              <p:nvPr/>
            </p:nvSpPr>
            <p:spPr>
              <a:xfrm>
                <a:off x="1590037" y="11957157"/>
                <a:ext cx="21725672" cy="1132682"/>
              </a:xfrm>
              <a:prstGeom prst="rect">
                <a:avLst/>
              </a:prstGeom>
              <a:noFill/>
            </p:spPr>
            <p:txBody>
              <a:bodyPr wrap="square" rtlCol="0">
                <a:spAutoFit/>
              </a:bodyPr>
              <a:lstStyle/>
              <a:p>
                <a:pPr algn="just">
                  <a:lnSpc>
                    <a:spcPct val="115000"/>
                  </a:lnSpc>
                </a:pPr>
                <a14:m>
                  <m:oMathPara xmlns:m="http://schemas.openxmlformats.org/officeDocument/2006/math">
                    <m:oMathParaPr>
                      <m:jc m:val="centerGroup"/>
                    </m:oMathParaPr>
                    <m:oMath xmlns:m="http://schemas.openxmlformats.org/officeDocument/2006/math">
                      <m:r>
                        <a:rPr lang="nl-NL" sz="5600" i="1">
                          <a:solidFill>
                            <a:prstClr val="black"/>
                          </a:solidFill>
                          <a:latin typeface="Cambria Math" panose="02040503050406030204" pitchFamily="18" charset="0"/>
                          <a:ea typeface="Times New Roman" panose="02020603050405020304" pitchFamily="18" charset="0"/>
                        </a:rPr>
                        <m:t>⇒</m:t>
                      </m:r>
                      <m:r>
                        <a:rPr lang="en-US" sz="5600" i="1">
                          <a:solidFill>
                            <a:prstClr val="black"/>
                          </a:solidFill>
                          <a:latin typeface="Cambria Math" panose="02040503050406030204" pitchFamily="18" charset="0"/>
                          <a:ea typeface="Times New Roman" panose="02020603050405020304" pitchFamily="18" charset="0"/>
                        </a:rPr>
                        <m:t>𝑓</m:t>
                      </m:r>
                      <m:d>
                        <m:dPr>
                          <m:ctrlPr>
                            <a:rPr lang="en-US" sz="5600" i="1">
                              <a:solidFill>
                                <a:prstClr val="black"/>
                              </a:solidFill>
                              <a:latin typeface="Cambria Math" panose="02040503050406030204" pitchFamily="18" charset="0"/>
                              <a:ea typeface="Times New Roman" panose="02020603050405020304" pitchFamily="18" charset="0"/>
                            </a:rPr>
                          </m:ctrlPr>
                        </m:dPr>
                        <m:e>
                          <m:r>
                            <a:rPr lang="en-US" sz="5600" i="1">
                              <a:solidFill>
                                <a:prstClr val="black"/>
                              </a:solidFill>
                              <a:latin typeface="Cambria Math" panose="02040503050406030204" pitchFamily="18" charset="0"/>
                              <a:ea typeface="Times New Roman" panose="02020603050405020304" pitchFamily="18" charset="0"/>
                            </a:rPr>
                            <m:t>𝑡</m:t>
                          </m:r>
                        </m:e>
                      </m:d>
                      <m:r>
                        <m:rPr>
                          <m:nor/>
                        </m:rPr>
                        <a:rPr lang="nl-NL" sz="5600" dirty="0">
                          <a:solidFill>
                            <a:prstClr val="black"/>
                          </a:solidFill>
                          <a:latin typeface="Times New Roman" panose="02020603050405020304" pitchFamily="18" charset="0"/>
                          <a:ea typeface="Times New Roman" panose="02020603050405020304" pitchFamily="18" charset="0"/>
                        </a:rPr>
                        <m:t> </m:t>
                      </m:r>
                      <m:r>
                        <m:rPr>
                          <m:nor/>
                        </m:rPr>
                        <a:rPr lang="nl-NL" sz="5600" dirty="0">
                          <a:solidFill>
                            <a:prstClr val="black"/>
                          </a:solidFill>
                          <a:latin typeface="Times New Roman" panose="02020603050405020304" pitchFamily="18" charset="0"/>
                          <a:ea typeface="Times New Roman" panose="02020603050405020304" pitchFamily="18" charset="0"/>
                        </a:rPr>
                        <m:t>l</m:t>
                      </m:r>
                      <m:r>
                        <m:rPr>
                          <m:nor/>
                        </m:rPr>
                        <a:rPr lang="nl-NL" sz="5600" dirty="0">
                          <a:solidFill>
                            <a:prstClr val="black"/>
                          </a:solidFill>
                          <a:latin typeface="Times New Roman" panose="02020603050405020304" pitchFamily="18" charset="0"/>
                          <a:ea typeface="Times New Roman" panose="02020603050405020304" pitchFamily="18" charset="0"/>
                        </a:rPr>
                        <m:t>à </m:t>
                      </m:r>
                      <m:r>
                        <m:rPr>
                          <m:nor/>
                        </m:rPr>
                        <a:rPr lang="nl-NL" sz="5600" dirty="0">
                          <a:solidFill>
                            <a:prstClr val="black"/>
                          </a:solidFill>
                          <a:latin typeface="Times New Roman" panose="02020603050405020304" pitchFamily="18" charset="0"/>
                          <a:ea typeface="Times New Roman" panose="02020603050405020304" pitchFamily="18" charset="0"/>
                        </a:rPr>
                        <m:t>h</m:t>
                      </m:r>
                      <m:r>
                        <m:rPr>
                          <m:nor/>
                        </m:rPr>
                        <a:rPr lang="nl-NL" sz="5600" dirty="0">
                          <a:solidFill>
                            <a:prstClr val="black"/>
                          </a:solidFill>
                          <a:latin typeface="Times New Roman" panose="02020603050405020304" pitchFamily="18" charset="0"/>
                          <a:ea typeface="Times New Roman" panose="02020603050405020304" pitchFamily="18" charset="0"/>
                        </a:rPr>
                        <m:t>à</m:t>
                      </m:r>
                      <m:r>
                        <m:rPr>
                          <m:nor/>
                        </m:rPr>
                        <a:rPr lang="nl-NL" sz="5600" dirty="0">
                          <a:solidFill>
                            <a:prstClr val="black"/>
                          </a:solidFill>
                          <a:latin typeface="Times New Roman" panose="02020603050405020304" pitchFamily="18" charset="0"/>
                          <a:ea typeface="Times New Roman" panose="02020603050405020304" pitchFamily="18" charset="0"/>
                        </a:rPr>
                        <m:t>m</m:t>
                      </m:r>
                      <m:r>
                        <m:rPr>
                          <m:nor/>
                        </m:rPr>
                        <a:rPr lang="nl-NL" sz="5600" dirty="0">
                          <a:solidFill>
                            <a:prstClr val="black"/>
                          </a:solidFill>
                          <a:latin typeface="Times New Roman" panose="02020603050405020304" pitchFamily="18" charset="0"/>
                          <a:ea typeface="Times New Roman" panose="02020603050405020304" pitchFamily="18" charset="0"/>
                        </a:rPr>
                        <m:t> </m:t>
                      </m:r>
                      <m:r>
                        <m:rPr>
                          <m:nor/>
                        </m:rPr>
                        <a:rPr lang="nl-NL" sz="5600" dirty="0">
                          <a:solidFill>
                            <a:prstClr val="black"/>
                          </a:solidFill>
                          <a:latin typeface="Times New Roman" panose="02020603050405020304" pitchFamily="18" charset="0"/>
                          <a:ea typeface="Times New Roman" panose="02020603050405020304" pitchFamily="18" charset="0"/>
                        </a:rPr>
                        <m:t>s</m:t>
                      </m:r>
                      <m:r>
                        <m:rPr>
                          <m:nor/>
                        </m:rPr>
                        <a:rPr lang="nl-NL" sz="5600" dirty="0">
                          <a:solidFill>
                            <a:prstClr val="black"/>
                          </a:solidFill>
                          <a:latin typeface="Times New Roman" panose="02020603050405020304" pitchFamily="18" charset="0"/>
                          <a:ea typeface="Times New Roman" panose="02020603050405020304" pitchFamily="18" charset="0"/>
                        </a:rPr>
                        <m:t>ố đồ</m:t>
                      </m:r>
                      <m:r>
                        <m:rPr>
                          <m:nor/>
                        </m:rPr>
                        <a:rPr lang="nl-NL" sz="5600" dirty="0">
                          <a:solidFill>
                            <a:prstClr val="black"/>
                          </a:solidFill>
                          <a:latin typeface="Times New Roman" panose="02020603050405020304" pitchFamily="18" charset="0"/>
                          <a:ea typeface="Times New Roman" panose="02020603050405020304" pitchFamily="18" charset="0"/>
                        </a:rPr>
                        <m:t>ng</m:t>
                      </m:r>
                      <m:r>
                        <m:rPr>
                          <m:nor/>
                        </m:rPr>
                        <a:rPr lang="nl-NL" sz="5600" dirty="0">
                          <a:solidFill>
                            <a:prstClr val="black"/>
                          </a:solidFill>
                          <a:latin typeface="Times New Roman" panose="02020603050405020304" pitchFamily="18" charset="0"/>
                          <a:ea typeface="Times New Roman" panose="02020603050405020304" pitchFamily="18" charset="0"/>
                        </a:rPr>
                        <m:t> </m:t>
                      </m:r>
                      <m:r>
                        <m:rPr>
                          <m:nor/>
                        </m:rPr>
                        <a:rPr lang="nl-NL" sz="5600" dirty="0">
                          <a:solidFill>
                            <a:prstClr val="black"/>
                          </a:solidFill>
                          <a:latin typeface="Times New Roman" panose="02020603050405020304" pitchFamily="18" charset="0"/>
                          <a:ea typeface="Times New Roman" panose="02020603050405020304" pitchFamily="18" charset="0"/>
                        </a:rPr>
                        <m:t>bi</m:t>
                      </m:r>
                      <m:r>
                        <m:rPr>
                          <m:nor/>
                        </m:rPr>
                        <a:rPr lang="nl-NL" sz="5600" dirty="0">
                          <a:solidFill>
                            <a:prstClr val="black"/>
                          </a:solidFill>
                          <a:latin typeface="Times New Roman" panose="02020603050405020304" pitchFamily="18" charset="0"/>
                          <a:ea typeface="Times New Roman" panose="02020603050405020304" pitchFamily="18" charset="0"/>
                        </a:rPr>
                        <m:t>ế</m:t>
                      </m:r>
                      <m:r>
                        <m:rPr>
                          <m:nor/>
                        </m:rPr>
                        <a:rPr lang="nl-NL" sz="5600" dirty="0">
                          <a:solidFill>
                            <a:prstClr val="black"/>
                          </a:solidFill>
                          <a:latin typeface="Times New Roman" panose="02020603050405020304" pitchFamily="18" charset="0"/>
                          <a:ea typeface="Times New Roman" panose="02020603050405020304" pitchFamily="18" charset="0"/>
                        </a:rPr>
                        <m:t>n</m:t>
                      </m:r>
                      <m:r>
                        <m:rPr>
                          <m:nor/>
                        </m:rPr>
                        <a:rPr lang="nl-NL" sz="5600" dirty="0">
                          <a:solidFill>
                            <a:prstClr val="black"/>
                          </a:solidFill>
                          <a:latin typeface="Times New Roman" panose="02020603050405020304" pitchFamily="18" charset="0"/>
                          <a:ea typeface="Times New Roman" panose="02020603050405020304" pitchFamily="18" charset="0"/>
                        </a:rPr>
                        <m:t> </m:t>
                      </m:r>
                      <m:r>
                        <m:rPr>
                          <m:nor/>
                        </m:rPr>
                        <a:rPr lang="nl-NL" sz="5600" dirty="0">
                          <a:solidFill>
                            <a:prstClr val="black"/>
                          </a:solidFill>
                          <a:latin typeface="Times New Roman" panose="02020603050405020304" pitchFamily="18" charset="0"/>
                          <a:ea typeface="Times New Roman" panose="02020603050405020304" pitchFamily="18" charset="0"/>
                        </a:rPr>
                        <m:t>tr</m:t>
                      </m:r>
                      <m:r>
                        <m:rPr>
                          <m:nor/>
                        </m:rPr>
                        <a:rPr lang="nl-NL" sz="5600" dirty="0">
                          <a:solidFill>
                            <a:prstClr val="black"/>
                          </a:solidFill>
                          <a:latin typeface="Times New Roman" panose="02020603050405020304" pitchFamily="18" charset="0"/>
                          <a:ea typeface="Times New Roman" panose="02020603050405020304" pitchFamily="18" charset="0"/>
                        </a:rPr>
                        <m:t>ê</m:t>
                      </m:r>
                      <m:r>
                        <m:rPr>
                          <m:nor/>
                        </m:rPr>
                        <a:rPr lang="nl-NL" sz="5600" dirty="0">
                          <a:solidFill>
                            <a:prstClr val="black"/>
                          </a:solidFill>
                          <a:latin typeface="Times New Roman" panose="02020603050405020304" pitchFamily="18" charset="0"/>
                          <a:ea typeface="Times New Roman" panose="02020603050405020304" pitchFamily="18" charset="0"/>
                        </a:rPr>
                        <m:t>n</m:t>
                      </m:r>
                      <m:r>
                        <m:rPr>
                          <m:nor/>
                        </m:rPr>
                        <a:rPr lang="nl-NL" sz="5600" dirty="0">
                          <a:solidFill>
                            <a:prstClr val="black"/>
                          </a:solidFill>
                          <a:latin typeface="Times New Roman" panose="02020603050405020304" pitchFamily="18" charset="0"/>
                          <a:ea typeface="Times New Roman" panose="02020603050405020304" pitchFamily="18" charset="0"/>
                        </a:rPr>
                        <m:t> </m:t>
                      </m:r>
                      <m:r>
                        <m:rPr>
                          <m:nor/>
                        </m:rPr>
                        <a:rPr lang="nl-NL" sz="5600" dirty="0">
                          <a:solidFill>
                            <a:prstClr val="black"/>
                          </a:solidFill>
                          <a:latin typeface="Times New Roman" panose="02020603050405020304" pitchFamily="18" charset="0"/>
                          <a:ea typeface="Times New Roman" panose="02020603050405020304" pitchFamily="18" charset="0"/>
                        </a:rPr>
                        <m:t>kho</m:t>
                      </m:r>
                      <m:r>
                        <m:rPr>
                          <m:nor/>
                        </m:rPr>
                        <a:rPr lang="nl-NL" sz="5600" dirty="0">
                          <a:solidFill>
                            <a:prstClr val="black"/>
                          </a:solidFill>
                          <a:latin typeface="Times New Roman" panose="02020603050405020304" pitchFamily="18" charset="0"/>
                          <a:ea typeface="Times New Roman" panose="02020603050405020304" pitchFamily="18" charset="0"/>
                        </a:rPr>
                        <m:t>ả</m:t>
                      </m:r>
                      <m:r>
                        <m:rPr>
                          <m:nor/>
                        </m:rPr>
                        <a:rPr lang="nl-NL" sz="5600" dirty="0">
                          <a:solidFill>
                            <a:prstClr val="black"/>
                          </a:solidFill>
                          <a:latin typeface="Times New Roman" panose="02020603050405020304" pitchFamily="18" charset="0"/>
                          <a:ea typeface="Times New Roman" panose="02020603050405020304" pitchFamily="18" charset="0"/>
                        </a:rPr>
                        <m:t>ng</m:t>
                      </m:r>
                      <m:r>
                        <m:rPr>
                          <m:nor/>
                        </m:rPr>
                        <a:rPr lang="nl-NL" sz="5600" dirty="0">
                          <a:solidFill>
                            <a:prstClr val="black"/>
                          </a:solidFill>
                          <a:latin typeface="Times New Roman" panose="02020603050405020304" pitchFamily="18" charset="0"/>
                          <a:ea typeface="Times New Roman" panose="02020603050405020304" pitchFamily="18" charset="0"/>
                        </a:rPr>
                        <m:t> </m:t>
                      </m:r>
                      <m:d>
                        <m:dPr>
                          <m:ctrlPr>
                            <a:rPr lang="en-US" sz="5600" i="1">
                              <a:solidFill>
                                <a:prstClr val="black"/>
                              </a:solidFill>
                              <a:latin typeface="Cambria Math" panose="02040503050406030204" pitchFamily="18" charset="0"/>
                              <a:ea typeface="Times New Roman" panose="02020603050405020304" pitchFamily="18" charset="0"/>
                            </a:rPr>
                          </m:ctrlPr>
                        </m:dPr>
                        <m:e>
                          <m:r>
                            <a:rPr lang="nl-NL" sz="5600" i="1">
                              <a:solidFill>
                                <a:prstClr val="black"/>
                              </a:solidFill>
                              <a:latin typeface="Cambria Math" panose="02040503050406030204" pitchFamily="18" charset="0"/>
                              <a:ea typeface="Times New Roman" panose="02020603050405020304" pitchFamily="18" charset="0"/>
                            </a:rPr>
                            <m:t>0;+∞</m:t>
                          </m:r>
                        </m:e>
                      </m:d>
                      <m:r>
                        <m:rPr>
                          <m:nor/>
                        </m:rPr>
                        <a:rPr lang="nl-NL" sz="5600" dirty="0">
                          <a:solidFill>
                            <a:prstClr val="black"/>
                          </a:solidFill>
                          <a:latin typeface="Times New Roman" panose="02020603050405020304" pitchFamily="18" charset="0"/>
                          <a:ea typeface="Times New Roman" panose="02020603050405020304" pitchFamily="18" charset="0"/>
                        </a:rPr>
                        <m:t>.</m:t>
                      </m:r>
                    </m:oMath>
                  </m:oMathPara>
                </a14:m>
                <a:endParaRPr lang="en-US" sz="5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45" name="TextBox 44">
                <a:extLst>
                  <a:ext uri="{FF2B5EF4-FFF2-40B4-BE49-F238E27FC236}">
                    <a16:creationId xmlns:a16="http://schemas.microsoft.com/office/drawing/2014/main" id="{CB3803CD-1337-49AD-A7DB-16C2679153A6}"/>
                  </a:ext>
                </a:extLst>
              </p:cNvPr>
              <p:cNvSpPr txBox="1">
                <a:spLocks noRot="1" noChangeAspect="1" noMove="1" noResize="1" noEditPoints="1" noAdjustHandles="1" noChangeArrowheads="1" noChangeShapeType="1" noTextEdit="1"/>
              </p:cNvSpPr>
              <p:nvPr/>
            </p:nvSpPr>
            <p:spPr>
              <a:xfrm>
                <a:off x="1590037" y="11957157"/>
                <a:ext cx="21725672" cy="1132682"/>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3567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left)">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circle(in)">
                                      <p:cBhvr>
                                        <p:cTn id="22" dur="20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circle(in)">
                                      <p:cBhvr>
                                        <p:cTn id="27"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9"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4400" y="267626"/>
            <a:ext cx="24156985" cy="13211376"/>
            <a:chOff x="1120323" y="10988402"/>
            <a:chExt cx="21729655" cy="5155080"/>
          </a:xfrm>
        </p:grpSpPr>
        <p:sp>
          <p:nvSpPr>
            <p:cNvPr id="27" name="Rounded Rectangle 26"/>
            <p:cNvSpPr/>
            <p:nvPr/>
          </p:nvSpPr>
          <p:spPr>
            <a:xfrm>
              <a:off x="1323892" y="11370896"/>
              <a:ext cx="21526086" cy="4772586"/>
            </a:xfrm>
            <a:prstGeom prst="roundRect">
              <a:avLst>
                <a:gd name="adj" fmla="val 4648"/>
              </a:avLst>
            </a:prstGeom>
            <a:solidFill>
              <a:srgbClr val="E2E2E2"/>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Times New Roman" pitchFamily="18" charset="0"/>
                <a:ea typeface="Tahoma" pitchFamily="34" charset="0"/>
                <a:cs typeface="Times New Roman" pitchFamily="18" charset="0"/>
              </a:endParaRPr>
            </a:p>
          </p:txBody>
        </p:sp>
        <p:grpSp>
          <p:nvGrpSpPr>
            <p:cNvPr id="28" name="Group 2"/>
            <p:cNvGrpSpPr/>
            <p:nvPr/>
          </p:nvGrpSpPr>
          <p:grpSpPr>
            <a:xfrm>
              <a:off x="1120323" y="10988402"/>
              <a:ext cx="3727654" cy="956588"/>
              <a:chOff x="1120323" y="10988402"/>
              <a:chExt cx="3727654" cy="956588"/>
            </a:xfrm>
          </p:grpSpPr>
          <p:sp>
            <p:nvSpPr>
              <p:cNvPr id="29" name="Right Triangle 28"/>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Times New Roman" pitchFamily="18" charset="0"/>
                  <a:cs typeface="Times New Roman" pitchFamily="18" charset="0"/>
                </a:endParaRPr>
              </a:p>
            </p:txBody>
          </p:sp>
          <p:sp>
            <p:nvSpPr>
              <p:cNvPr id="30" name="Freeform 20"/>
              <p:cNvSpPr>
                <a:spLocks/>
              </p:cNvSpPr>
              <p:nvPr/>
            </p:nvSpPr>
            <p:spPr bwMode="auto">
              <a:xfrm rot="5400000">
                <a:off x="2607591" y="9548236"/>
                <a:ext cx="780389" cy="3700383"/>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31" name="TextBox 30"/>
              <p:cNvSpPr txBox="1"/>
              <p:nvPr/>
            </p:nvSpPr>
            <p:spPr>
              <a:xfrm>
                <a:off x="1314449" y="10988402"/>
                <a:ext cx="1843076" cy="324255"/>
              </a:xfrm>
              <a:prstGeom prst="rect">
                <a:avLst/>
              </a:prstGeom>
              <a:noFill/>
            </p:spPr>
            <p:txBody>
              <a:bodyPr wrap="none" rtlCol="0">
                <a:spAutoFit/>
              </a:bodyPr>
              <a:lstStyle/>
              <a:p>
                <a:r>
                  <a:rPr lang="en-US" sz="4800" b="1" dirty="0" err="1">
                    <a:solidFill>
                      <a:schemeClr val="bg1"/>
                    </a:solidFill>
                    <a:latin typeface="Times New Roman" pitchFamily="18" charset="0"/>
                    <a:ea typeface="Tahoma" pitchFamily="34" charset="0"/>
                    <a:cs typeface="Times New Roman" pitchFamily="18" charset="0"/>
                  </a:rPr>
                  <a:t>Dạng</a:t>
                </a:r>
                <a:r>
                  <a:rPr lang="en-US" sz="4800" b="1" dirty="0">
                    <a:solidFill>
                      <a:schemeClr val="bg1"/>
                    </a:solidFill>
                    <a:latin typeface="Times New Roman" pitchFamily="18" charset="0"/>
                    <a:ea typeface="Tahoma" pitchFamily="34" charset="0"/>
                    <a:cs typeface="Times New Roman" pitchFamily="18" charset="0"/>
                  </a:rPr>
                  <a:t> 6</a:t>
                </a:r>
              </a:p>
            </p:txBody>
          </p:sp>
        </p:grpSp>
      </p:grpSp>
      <mc:AlternateContent xmlns:mc="http://schemas.openxmlformats.org/markup-compatibility/2006" xmlns:a14="http://schemas.microsoft.com/office/drawing/2010/main">
        <mc:Choice Requires="a14">
          <p:sp>
            <p:nvSpPr>
              <p:cNvPr id="12" name="Text Placeholder 2"/>
              <p:cNvSpPr txBox="1">
                <a:spLocks/>
              </p:cNvSpPr>
              <p:nvPr/>
            </p:nvSpPr>
            <p:spPr>
              <a:xfrm>
                <a:off x="797327" y="2318423"/>
                <a:ext cx="23292522" cy="11880018"/>
              </a:xfrm>
              <a:prstGeom prst="rect">
                <a:avLst/>
              </a:prstGeom>
            </p:spPr>
            <p:txBody>
              <a:bodyPr lIns="182889" tIns="91445" rIns="182889" bIns="91445">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5000" b="1" dirty="0"/>
                  <a:t>Phương </a:t>
                </a:r>
                <a:r>
                  <a:rPr lang="en-US" sz="5000" b="1" dirty="0" err="1"/>
                  <a:t>pháp</a:t>
                </a:r>
                <a:r>
                  <a:rPr lang="en-US" sz="5000" b="1" dirty="0"/>
                  <a:t> </a:t>
                </a:r>
                <a:r>
                  <a:rPr lang="en-US" sz="5000" b="1" dirty="0" err="1"/>
                  <a:t>giải</a:t>
                </a:r>
                <a:r>
                  <a:rPr lang="en-US" sz="5000" b="1" dirty="0"/>
                  <a:t>:</a:t>
                </a:r>
                <a:endParaRPr lang="en-US" sz="5000" dirty="0"/>
              </a:p>
              <a:p>
                <a:r>
                  <a:rPr lang="en-US" sz="5000" b="1" dirty="0"/>
                  <a:t> </a:t>
                </a:r>
                <a:r>
                  <a:rPr lang="nl-NL" sz="5000" b="1" u="sng" dirty="0"/>
                  <a:t>Bài toán 1.</a:t>
                </a:r>
                <a:r>
                  <a:rPr lang="nl-NL" sz="5000" dirty="0"/>
                  <a:t> Gửi vào ngân hàng số tiền là A đồng, với lãi suất hàng tháng là r%  trên một kì hạn. Sau n kì hạn, số tiền cả vốn lẫn lãi là: </a:t>
                </a:r>
                <a14:m>
                  <m:oMath xmlns:m="http://schemas.openxmlformats.org/officeDocument/2006/math">
                    <m:borderBox>
                      <m:borderBoxPr>
                        <m:ctrlPr>
                          <a:rPr lang="en-US" sz="5000" i="1">
                            <a:latin typeface="Cambria Math" panose="02040503050406030204" pitchFamily="18" charset="0"/>
                          </a:rPr>
                        </m:ctrlPr>
                      </m:borderBoxPr>
                      <m:e>
                        <m:r>
                          <a:rPr lang="nl-NL" sz="5000" i="1">
                            <a:solidFill>
                              <a:srgbClr val="FF0000"/>
                            </a:solidFill>
                            <a:latin typeface="Cambria Math"/>
                          </a:rPr>
                          <m:t>𝑇</m:t>
                        </m:r>
                        <m:r>
                          <a:rPr lang="nl-NL" sz="5000" i="1">
                            <a:solidFill>
                              <a:srgbClr val="FF0000"/>
                            </a:solidFill>
                            <a:latin typeface="Cambria Math"/>
                          </a:rPr>
                          <m:t>=</m:t>
                        </m:r>
                        <m:r>
                          <a:rPr lang="nl-NL" sz="5000" i="1">
                            <a:solidFill>
                              <a:srgbClr val="FF0000"/>
                            </a:solidFill>
                            <a:latin typeface="Cambria Math"/>
                          </a:rPr>
                          <m:t>𝑎</m:t>
                        </m:r>
                        <m:sSup>
                          <m:sSupPr>
                            <m:ctrlPr>
                              <a:rPr lang="en-US" sz="5000" i="1">
                                <a:solidFill>
                                  <a:srgbClr val="FF0000"/>
                                </a:solidFill>
                                <a:latin typeface="Cambria Math" panose="02040503050406030204" pitchFamily="18" charset="0"/>
                              </a:rPr>
                            </m:ctrlPr>
                          </m:sSupPr>
                          <m:e>
                            <m:d>
                              <m:dPr>
                                <m:ctrlPr>
                                  <a:rPr lang="en-US" sz="5000" i="1">
                                    <a:solidFill>
                                      <a:srgbClr val="FF0000"/>
                                    </a:solidFill>
                                    <a:latin typeface="Cambria Math" panose="02040503050406030204" pitchFamily="18" charset="0"/>
                                  </a:rPr>
                                </m:ctrlPr>
                              </m:dPr>
                              <m:e>
                                <m:r>
                                  <a:rPr lang="nl-NL" sz="5000" i="1">
                                    <a:solidFill>
                                      <a:srgbClr val="FF0000"/>
                                    </a:solidFill>
                                    <a:latin typeface="Cambria Math"/>
                                  </a:rPr>
                                  <m:t>1+</m:t>
                                </m:r>
                                <m:r>
                                  <a:rPr lang="nl-NL" sz="5000" i="1">
                                    <a:solidFill>
                                      <a:srgbClr val="FF0000"/>
                                    </a:solidFill>
                                    <a:latin typeface="Cambria Math"/>
                                  </a:rPr>
                                  <m:t>𝑟</m:t>
                                </m:r>
                              </m:e>
                            </m:d>
                          </m:e>
                          <m:sup>
                            <m:r>
                              <a:rPr lang="nl-NL" sz="5000" i="1">
                                <a:solidFill>
                                  <a:srgbClr val="FF0000"/>
                                </a:solidFill>
                                <a:latin typeface="Cambria Math"/>
                              </a:rPr>
                              <m:t>𝑛</m:t>
                            </m:r>
                          </m:sup>
                        </m:sSup>
                      </m:e>
                    </m:borderBox>
                  </m:oMath>
                </a14:m>
                <a:r>
                  <a:rPr lang="nl-NL" sz="5000" dirty="0"/>
                  <a:t>     </a:t>
                </a:r>
              </a:p>
              <a:p>
                <a:pPr marL="0" indent="0">
                  <a:buNone/>
                </a:pPr>
                <a:r>
                  <a:rPr lang="nl-NL" sz="5000" dirty="0"/>
                  <a:t>     ( kì hạn có thể là 1 năm; 1 tháng hoặc k tháng)</a:t>
                </a:r>
                <a:endParaRPr lang="en-US" sz="5000" dirty="0"/>
              </a:p>
              <a:p>
                <a:r>
                  <a:rPr lang="en-US" sz="5000" b="1" dirty="0"/>
                  <a:t> </a:t>
                </a:r>
                <a:r>
                  <a:rPr lang="nl-NL" sz="5000" b="1" u="sng" dirty="0"/>
                  <a:t>Bài toán 2.</a:t>
                </a:r>
                <a:r>
                  <a:rPr lang="nl-NL" sz="5000" dirty="0"/>
                  <a:t> </a:t>
                </a:r>
                <a:r>
                  <a:rPr lang="en-US" sz="5000" dirty="0" err="1"/>
                  <a:t>Một</a:t>
                </a:r>
                <a:r>
                  <a:rPr lang="en-US" sz="5000" dirty="0"/>
                  <a:t> </a:t>
                </a:r>
                <a:r>
                  <a:rPr lang="en-US" sz="5000" dirty="0" err="1"/>
                  <a:t>người</a:t>
                </a:r>
                <a:r>
                  <a:rPr lang="en-US" sz="5000" dirty="0"/>
                  <a:t>, </a:t>
                </a:r>
                <a:r>
                  <a:rPr lang="en-US" sz="5000" dirty="0" err="1"/>
                  <a:t>hàng</a:t>
                </a:r>
                <a:r>
                  <a:rPr lang="en-US" sz="5000" dirty="0"/>
                  <a:t> </a:t>
                </a:r>
                <a:r>
                  <a:rPr lang="en-US" sz="5000" dirty="0" err="1"/>
                  <a:t>tháng</a:t>
                </a:r>
                <a:r>
                  <a:rPr lang="en-US" sz="5000" dirty="0"/>
                  <a:t> </a:t>
                </a:r>
                <a:r>
                  <a:rPr lang="en-US" sz="5000" dirty="0" err="1"/>
                  <a:t>gửi</a:t>
                </a:r>
                <a:r>
                  <a:rPr lang="en-US" sz="5000" dirty="0"/>
                  <a:t> </a:t>
                </a:r>
                <a:r>
                  <a:rPr lang="en-US" sz="5000" dirty="0" err="1"/>
                  <a:t>vào</a:t>
                </a:r>
                <a:r>
                  <a:rPr lang="en-US" sz="5000" dirty="0"/>
                  <a:t> </a:t>
                </a:r>
                <a:r>
                  <a:rPr lang="en-US" sz="5000" dirty="0" err="1"/>
                  <a:t>ngân</a:t>
                </a:r>
                <a:r>
                  <a:rPr lang="en-US" sz="5000" dirty="0"/>
                  <a:t> </a:t>
                </a:r>
                <a:r>
                  <a:rPr lang="en-US" sz="5000" dirty="0" err="1"/>
                  <a:t>hàng</a:t>
                </a:r>
                <a:r>
                  <a:rPr lang="en-US" sz="5000" dirty="0"/>
                  <a:t> </a:t>
                </a:r>
                <a:r>
                  <a:rPr lang="en-US" sz="5000" dirty="0" err="1"/>
                  <a:t>số</a:t>
                </a:r>
                <a:r>
                  <a:rPr lang="en-US" sz="5000" dirty="0"/>
                  <a:t> </a:t>
                </a:r>
                <a:r>
                  <a:rPr lang="en-US" sz="5000" dirty="0" err="1"/>
                  <a:t>tiền</a:t>
                </a:r>
                <a:r>
                  <a:rPr lang="en-US" sz="5000" dirty="0"/>
                  <a:t> </a:t>
                </a:r>
                <a:r>
                  <a:rPr lang="en-US" sz="5000" dirty="0" err="1"/>
                  <a:t>là</a:t>
                </a:r>
                <a:r>
                  <a:rPr lang="en-US" sz="5000" dirty="0"/>
                  <a:t> a </a:t>
                </a:r>
                <a:r>
                  <a:rPr lang="en-US" sz="5000" dirty="0" err="1"/>
                  <a:t>đồng</a:t>
                </a:r>
                <a:r>
                  <a:rPr lang="en-US" sz="5000" dirty="0"/>
                  <a:t> (</a:t>
                </a:r>
                <a:r>
                  <a:rPr lang="en-US" sz="5000" dirty="0" err="1"/>
                  <a:t>Gửi</a:t>
                </a:r>
                <a:r>
                  <a:rPr lang="en-US" sz="5000" dirty="0"/>
                  <a:t> </a:t>
                </a:r>
                <a:r>
                  <a:rPr lang="en-US" sz="5000" dirty="0" err="1"/>
                  <a:t>đầu</a:t>
                </a:r>
                <a:r>
                  <a:rPr lang="en-US" sz="5000" dirty="0"/>
                  <a:t> </a:t>
                </a:r>
                <a:r>
                  <a:rPr lang="en-US" sz="5000" dirty="0" err="1"/>
                  <a:t>tháng</a:t>
                </a:r>
                <a:r>
                  <a:rPr lang="en-US" sz="5000" dirty="0"/>
                  <a:t>). </a:t>
                </a:r>
                <a:r>
                  <a:rPr lang="en-US" sz="5000" dirty="0" err="1"/>
                  <a:t>Biết</a:t>
                </a:r>
                <a:r>
                  <a:rPr lang="en-US" sz="5000" dirty="0"/>
                  <a:t> </a:t>
                </a:r>
                <a:r>
                  <a:rPr lang="en-US" sz="5000" dirty="0" err="1"/>
                  <a:t>lãi</a:t>
                </a:r>
                <a:r>
                  <a:rPr lang="en-US" sz="5000" dirty="0"/>
                  <a:t> </a:t>
                </a:r>
                <a:r>
                  <a:rPr lang="en-US" sz="5000" dirty="0" err="1"/>
                  <a:t>suất</a:t>
                </a:r>
                <a:r>
                  <a:rPr lang="en-US" sz="5000" dirty="0"/>
                  <a:t> </a:t>
                </a:r>
                <a:r>
                  <a:rPr lang="en-US" sz="5000" dirty="0" err="1"/>
                  <a:t>hàng</a:t>
                </a:r>
                <a:r>
                  <a:rPr lang="en-US" sz="5000" dirty="0"/>
                  <a:t> </a:t>
                </a:r>
                <a:r>
                  <a:rPr lang="en-US" sz="5000" dirty="0" err="1"/>
                  <a:t>tháng</a:t>
                </a:r>
                <a:r>
                  <a:rPr lang="en-US" sz="5000" dirty="0"/>
                  <a:t> </a:t>
                </a:r>
                <a:r>
                  <a:rPr lang="en-US" sz="5000" dirty="0" err="1"/>
                  <a:t>là</a:t>
                </a:r>
                <a:r>
                  <a:rPr lang="en-US" sz="5000" dirty="0"/>
                  <a:t> r% . </a:t>
                </a:r>
                <a:r>
                  <a:rPr lang="en-US" sz="5000" dirty="0" err="1"/>
                  <a:t>Tổng</a:t>
                </a:r>
                <a:r>
                  <a:rPr lang="en-US" sz="5000" dirty="0"/>
                  <a:t> </a:t>
                </a:r>
                <a:r>
                  <a:rPr lang="en-US" sz="5000" dirty="0" err="1"/>
                  <a:t>tiền</a:t>
                </a:r>
                <a:r>
                  <a:rPr lang="en-US" sz="5000" dirty="0"/>
                  <a:t> </a:t>
                </a:r>
                <a:r>
                  <a:rPr lang="en-US" sz="5000" dirty="0" err="1"/>
                  <a:t>sau</a:t>
                </a:r>
                <a:r>
                  <a:rPr lang="en-US" sz="5000" dirty="0"/>
                  <a:t> n </a:t>
                </a:r>
                <a:r>
                  <a:rPr lang="en-US" sz="5000" dirty="0" err="1"/>
                  <a:t>tháng</a:t>
                </a:r>
                <a:r>
                  <a:rPr lang="en-US" sz="5000" dirty="0"/>
                  <a:t> </a:t>
                </a:r>
                <a:r>
                  <a:rPr lang="en-US" sz="5000" dirty="0" err="1"/>
                  <a:t>là</a:t>
                </a:r>
                <a:r>
                  <a:rPr lang="en-US" sz="5000" dirty="0"/>
                  <a:t>: </a:t>
                </a:r>
                <a14:m>
                  <m:oMath xmlns:m="http://schemas.openxmlformats.org/officeDocument/2006/math">
                    <m:borderBox>
                      <m:borderBoxPr>
                        <m:ctrlPr>
                          <a:rPr lang="en-US" sz="5000" i="1">
                            <a:solidFill>
                              <a:srgbClr val="FF0000"/>
                            </a:solidFill>
                            <a:latin typeface="Cambria Math" panose="02040503050406030204" pitchFamily="18" charset="0"/>
                          </a:rPr>
                        </m:ctrlPr>
                      </m:borderBoxPr>
                      <m:e>
                        <m:r>
                          <a:rPr lang="nl-NL" sz="5000" i="1">
                            <a:solidFill>
                              <a:srgbClr val="FF0000"/>
                            </a:solidFill>
                            <a:latin typeface="Cambria Math"/>
                          </a:rPr>
                          <m:t>𝑇</m:t>
                        </m:r>
                        <m:r>
                          <a:rPr lang="nl-NL" sz="5000" i="1">
                            <a:solidFill>
                              <a:srgbClr val="FF0000"/>
                            </a:solidFill>
                            <a:latin typeface="Cambria Math"/>
                          </a:rPr>
                          <m:t>=</m:t>
                        </m:r>
                        <m:f>
                          <m:fPr>
                            <m:ctrlPr>
                              <a:rPr lang="en-US" sz="5000" i="1">
                                <a:solidFill>
                                  <a:srgbClr val="FF0000"/>
                                </a:solidFill>
                                <a:latin typeface="Cambria Math" panose="02040503050406030204" pitchFamily="18" charset="0"/>
                              </a:rPr>
                            </m:ctrlPr>
                          </m:fPr>
                          <m:num>
                            <m:r>
                              <a:rPr lang="nl-NL" sz="5000" i="1">
                                <a:solidFill>
                                  <a:srgbClr val="FF0000"/>
                                </a:solidFill>
                                <a:latin typeface="Cambria Math"/>
                              </a:rPr>
                              <m:t>𝑎</m:t>
                            </m:r>
                          </m:num>
                          <m:den>
                            <m:r>
                              <a:rPr lang="nl-NL" sz="5000" i="1">
                                <a:solidFill>
                                  <a:srgbClr val="FF0000"/>
                                </a:solidFill>
                                <a:latin typeface="Cambria Math"/>
                              </a:rPr>
                              <m:t>𝑟</m:t>
                            </m:r>
                          </m:den>
                        </m:f>
                        <m:d>
                          <m:dPr>
                            <m:ctrlPr>
                              <a:rPr lang="en-US" sz="5000" i="1">
                                <a:solidFill>
                                  <a:srgbClr val="FF0000"/>
                                </a:solidFill>
                                <a:latin typeface="Cambria Math" panose="02040503050406030204" pitchFamily="18" charset="0"/>
                              </a:rPr>
                            </m:ctrlPr>
                          </m:dPr>
                          <m:e>
                            <m:r>
                              <a:rPr lang="nl-NL" sz="5000" i="1">
                                <a:solidFill>
                                  <a:srgbClr val="FF0000"/>
                                </a:solidFill>
                                <a:latin typeface="Cambria Math"/>
                              </a:rPr>
                              <m:t>1+</m:t>
                            </m:r>
                            <m:r>
                              <a:rPr lang="nl-NL" sz="5000" i="1">
                                <a:solidFill>
                                  <a:srgbClr val="FF0000"/>
                                </a:solidFill>
                                <a:latin typeface="Cambria Math"/>
                              </a:rPr>
                              <m:t>𝑟</m:t>
                            </m:r>
                          </m:e>
                        </m:d>
                        <m:d>
                          <m:dPr>
                            <m:begChr m:val="["/>
                            <m:endChr m:val="]"/>
                            <m:ctrlPr>
                              <a:rPr lang="en-US" sz="5000" i="1">
                                <a:solidFill>
                                  <a:srgbClr val="FF0000"/>
                                </a:solidFill>
                                <a:latin typeface="Cambria Math" panose="02040503050406030204" pitchFamily="18" charset="0"/>
                              </a:rPr>
                            </m:ctrlPr>
                          </m:dPr>
                          <m:e>
                            <m:sSup>
                              <m:sSupPr>
                                <m:ctrlPr>
                                  <a:rPr lang="en-US" sz="5000" i="1">
                                    <a:solidFill>
                                      <a:srgbClr val="FF0000"/>
                                    </a:solidFill>
                                    <a:latin typeface="Cambria Math" panose="02040503050406030204" pitchFamily="18" charset="0"/>
                                  </a:rPr>
                                </m:ctrlPr>
                              </m:sSupPr>
                              <m:e>
                                <m:d>
                                  <m:dPr>
                                    <m:ctrlPr>
                                      <a:rPr lang="en-US" sz="5000" i="1">
                                        <a:solidFill>
                                          <a:srgbClr val="FF0000"/>
                                        </a:solidFill>
                                        <a:latin typeface="Cambria Math" panose="02040503050406030204" pitchFamily="18" charset="0"/>
                                      </a:rPr>
                                    </m:ctrlPr>
                                  </m:dPr>
                                  <m:e>
                                    <m:r>
                                      <a:rPr lang="nl-NL" sz="5000" i="1">
                                        <a:solidFill>
                                          <a:srgbClr val="FF0000"/>
                                        </a:solidFill>
                                        <a:latin typeface="Cambria Math"/>
                                      </a:rPr>
                                      <m:t>1+</m:t>
                                    </m:r>
                                    <m:r>
                                      <a:rPr lang="nl-NL" sz="5000" i="1">
                                        <a:solidFill>
                                          <a:srgbClr val="FF0000"/>
                                        </a:solidFill>
                                        <a:latin typeface="Cambria Math"/>
                                      </a:rPr>
                                      <m:t>𝑟</m:t>
                                    </m:r>
                                  </m:e>
                                </m:d>
                              </m:e>
                              <m:sup>
                                <m:r>
                                  <a:rPr lang="nl-NL" sz="5000" i="1">
                                    <a:solidFill>
                                      <a:srgbClr val="FF0000"/>
                                    </a:solidFill>
                                    <a:latin typeface="Cambria Math"/>
                                  </a:rPr>
                                  <m:t>𝑛</m:t>
                                </m:r>
                              </m:sup>
                            </m:sSup>
                            <m:r>
                              <a:rPr lang="nl-NL" sz="5000" i="1">
                                <a:solidFill>
                                  <a:srgbClr val="FF0000"/>
                                </a:solidFill>
                                <a:latin typeface="Cambria Math"/>
                              </a:rPr>
                              <m:t>−1</m:t>
                            </m:r>
                          </m:e>
                        </m:d>
                      </m:e>
                    </m:borderBox>
                  </m:oMath>
                </a14:m>
                <a:endParaRPr lang="en-US" sz="5000" dirty="0"/>
              </a:p>
              <a:p>
                <a:r>
                  <a:rPr lang="en-US" sz="5000" b="1" dirty="0"/>
                  <a:t> </a:t>
                </a:r>
                <a:r>
                  <a:rPr lang="nl-NL" sz="5000" b="1" u="sng" dirty="0"/>
                  <a:t>Bài toán 3.</a:t>
                </a:r>
                <a:r>
                  <a:rPr lang="nl-NL" sz="5000" dirty="0"/>
                  <a:t> </a:t>
                </a:r>
                <a:r>
                  <a:rPr lang="nl-NL" sz="5000" b="1" dirty="0"/>
                  <a:t>(Vay trả góp) </a:t>
                </a:r>
                <a:r>
                  <a:rPr lang="nl-NL" sz="5000" dirty="0"/>
                  <a:t>Một người vay vốn A đồng, lãi suất r% trên tháng, hàng tháng trả  a đồng (trả cuối tháng). Số tiền nợ còn lại sau  tháng là: </a:t>
                </a:r>
                <a14:m>
                  <m:oMath xmlns:m="http://schemas.openxmlformats.org/officeDocument/2006/math">
                    <m:borderBox>
                      <m:borderBoxPr>
                        <m:ctrlPr>
                          <a:rPr lang="en-US" sz="5000" i="1">
                            <a:solidFill>
                              <a:srgbClr val="FF0000"/>
                            </a:solidFill>
                            <a:latin typeface="Cambria Math" panose="02040503050406030204" pitchFamily="18" charset="0"/>
                          </a:rPr>
                        </m:ctrlPr>
                      </m:borderBoxPr>
                      <m:e>
                        <m:r>
                          <a:rPr lang="nl-NL" sz="5000" i="1">
                            <a:solidFill>
                              <a:srgbClr val="FF0000"/>
                            </a:solidFill>
                            <a:latin typeface="Cambria Math"/>
                          </a:rPr>
                          <m:t>𝑇</m:t>
                        </m:r>
                        <m:r>
                          <a:rPr lang="nl-NL" sz="5000" i="1">
                            <a:solidFill>
                              <a:srgbClr val="FF0000"/>
                            </a:solidFill>
                            <a:latin typeface="Cambria Math"/>
                          </a:rPr>
                          <m:t>=</m:t>
                        </m:r>
                        <m:r>
                          <a:rPr lang="nl-NL" sz="5000" i="1">
                            <a:solidFill>
                              <a:srgbClr val="FF0000"/>
                            </a:solidFill>
                            <a:latin typeface="Cambria Math"/>
                          </a:rPr>
                          <m:t>𝐴</m:t>
                        </m:r>
                        <m:sSup>
                          <m:sSupPr>
                            <m:ctrlPr>
                              <a:rPr lang="en-US" sz="5000" i="1">
                                <a:solidFill>
                                  <a:srgbClr val="FF0000"/>
                                </a:solidFill>
                                <a:latin typeface="Cambria Math" panose="02040503050406030204" pitchFamily="18" charset="0"/>
                              </a:rPr>
                            </m:ctrlPr>
                          </m:sSupPr>
                          <m:e>
                            <m:d>
                              <m:dPr>
                                <m:ctrlPr>
                                  <a:rPr lang="en-US" sz="5000" i="1">
                                    <a:solidFill>
                                      <a:srgbClr val="FF0000"/>
                                    </a:solidFill>
                                    <a:latin typeface="Cambria Math" panose="02040503050406030204" pitchFamily="18" charset="0"/>
                                  </a:rPr>
                                </m:ctrlPr>
                              </m:dPr>
                              <m:e>
                                <m:r>
                                  <a:rPr lang="nl-NL" sz="5000" i="1">
                                    <a:solidFill>
                                      <a:srgbClr val="FF0000"/>
                                    </a:solidFill>
                                    <a:latin typeface="Cambria Math"/>
                                  </a:rPr>
                                  <m:t>1+</m:t>
                                </m:r>
                                <m:r>
                                  <a:rPr lang="nl-NL" sz="5000" i="1">
                                    <a:solidFill>
                                      <a:srgbClr val="FF0000"/>
                                    </a:solidFill>
                                    <a:latin typeface="Cambria Math"/>
                                  </a:rPr>
                                  <m:t>𝑟</m:t>
                                </m:r>
                              </m:e>
                            </m:d>
                          </m:e>
                          <m:sup>
                            <m:r>
                              <a:rPr lang="nl-NL" sz="5000" i="1">
                                <a:solidFill>
                                  <a:srgbClr val="FF0000"/>
                                </a:solidFill>
                                <a:latin typeface="Cambria Math"/>
                              </a:rPr>
                              <m:t>𝑛</m:t>
                            </m:r>
                          </m:sup>
                        </m:sSup>
                        <m:r>
                          <a:rPr lang="nl-NL" sz="5000" i="1">
                            <a:solidFill>
                              <a:srgbClr val="FF0000"/>
                            </a:solidFill>
                            <a:latin typeface="Cambria Math"/>
                          </a:rPr>
                          <m:t>−</m:t>
                        </m:r>
                        <m:f>
                          <m:fPr>
                            <m:ctrlPr>
                              <a:rPr lang="en-US" sz="5000" i="1">
                                <a:solidFill>
                                  <a:srgbClr val="FF0000"/>
                                </a:solidFill>
                                <a:latin typeface="Cambria Math" panose="02040503050406030204" pitchFamily="18" charset="0"/>
                              </a:rPr>
                            </m:ctrlPr>
                          </m:fPr>
                          <m:num>
                            <m:r>
                              <a:rPr lang="nl-NL" sz="5000" i="1">
                                <a:solidFill>
                                  <a:srgbClr val="FF0000"/>
                                </a:solidFill>
                                <a:latin typeface="Cambria Math"/>
                              </a:rPr>
                              <m:t>𝑎</m:t>
                            </m:r>
                          </m:num>
                          <m:den>
                            <m:r>
                              <a:rPr lang="nl-NL" sz="5000" i="1">
                                <a:solidFill>
                                  <a:srgbClr val="FF0000"/>
                                </a:solidFill>
                                <a:latin typeface="Cambria Math"/>
                              </a:rPr>
                              <m:t>𝑟</m:t>
                            </m:r>
                          </m:den>
                        </m:f>
                        <m:d>
                          <m:dPr>
                            <m:begChr m:val="["/>
                            <m:endChr m:val="]"/>
                            <m:ctrlPr>
                              <a:rPr lang="en-US" sz="5000" i="1">
                                <a:solidFill>
                                  <a:srgbClr val="FF0000"/>
                                </a:solidFill>
                                <a:latin typeface="Cambria Math" panose="02040503050406030204" pitchFamily="18" charset="0"/>
                              </a:rPr>
                            </m:ctrlPr>
                          </m:dPr>
                          <m:e>
                            <m:sSup>
                              <m:sSupPr>
                                <m:ctrlPr>
                                  <a:rPr lang="en-US" sz="5000" i="1">
                                    <a:solidFill>
                                      <a:srgbClr val="FF0000"/>
                                    </a:solidFill>
                                    <a:latin typeface="Cambria Math" panose="02040503050406030204" pitchFamily="18" charset="0"/>
                                  </a:rPr>
                                </m:ctrlPr>
                              </m:sSupPr>
                              <m:e>
                                <m:d>
                                  <m:dPr>
                                    <m:ctrlPr>
                                      <a:rPr lang="en-US" sz="5000" i="1">
                                        <a:solidFill>
                                          <a:srgbClr val="FF0000"/>
                                        </a:solidFill>
                                        <a:latin typeface="Cambria Math" panose="02040503050406030204" pitchFamily="18" charset="0"/>
                                      </a:rPr>
                                    </m:ctrlPr>
                                  </m:dPr>
                                  <m:e>
                                    <m:r>
                                      <a:rPr lang="nl-NL" sz="5000" i="1">
                                        <a:solidFill>
                                          <a:srgbClr val="FF0000"/>
                                        </a:solidFill>
                                        <a:latin typeface="Cambria Math"/>
                                      </a:rPr>
                                      <m:t>1+</m:t>
                                    </m:r>
                                    <m:r>
                                      <a:rPr lang="nl-NL" sz="5000" i="1">
                                        <a:solidFill>
                                          <a:srgbClr val="FF0000"/>
                                        </a:solidFill>
                                        <a:latin typeface="Cambria Math"/>
                                      </a:rPr>
                                      <m:t>𝑟</m:t>
                                    </m:r>
                                  </m:e>
                                </m:d>
                              </m:e>
                              <m:sup>
                                <m:r>
                                  <a:rPr lang="nl-NL" sz="5000" i="1">
                                    <a:solidFill>
                                      <a:srgbClr val="FF0000"/>
                                    </a:solidFill>
                                    <a:latin typeface="Cambria Math"/>
                                  </a:rPr>
                                  <m:t>𝑛</m:t>
                                </m:r>
                              </m:sup>
                            </m:sSup>
                            <m:r>
                              <a:rPr lang="nl-NL" sz="5000" i="1">
                                <a:solidFill>
                                  <a:srgbClr val="FF0000"/>
                                </a:solidFill>
                                <a:latin typeface="Cambria Math"/>
                              </a:rPr>
                              <m:t>−1</m:t>
                            </m:r>
                          </m:e>
                        </m:d>
                      </m:e>
                    </m:borderBox>
                  </m:oMath>
                </a14:m>
                <a:endParaRPr lang="en-US" sz="5000" dirty="0"/>
              </a:p>
              <a:p>
                <a:pPr>
                  <a:buFont typeface="Wingdings" panose="05000000000000000000" pitchFamily="2" charset="2"/>
                  <a:buChar char="Ø"/>
                </a:pPr>
                <a:r>
                  <a:rPr lang="en-US" sz="5000" dirty="0"/>
                  <a:t> </a:t>
                </a:r>
                <a:r>
                  <a:rPr lang="en-US" sz="5000" b="1" dirty="0"/>
                  <a:t>Casio</a:t>
                </a:r>
                <a:r>
                  <a:rPr lang="en-US" sz="5000" dirty="0"/>
                  <a:t>:</a:t>
                </a:r>
                <a:r>
                  <a:rPr lang="en-US" sz="5000" b="1" dirty="0"/>
                  <a:t> </a:t>
                </a:r>
                <a:r>
                  <a:rPr lang="en-US" sz="5000" dirty="0" err="1"/>
                  <a:t>Từ</a:t>
                </a:r>
                <a:r>
                  <a:rPr lang="en-US" sz="5000" dirty="0"/>
                  <a:t> </a:t>
                </a:r>
                <a:r>
                  <a:rPr lang="en-US" sz="5000" dirty="0" err="1"/>
                  <a:t>giả</a:t>
                </a:r>
                <a:r>
                  <a:rPr lang="en-US" sz="5000" dirty="0"/>
                  <a:t> </a:t>
                </a:r>
                <a:r>
                  <a:rPr lang="en-US" sz="5000" dirty="0" err="1"/>
                  <a:t>thuyết</a:t>
                </a:r>
                <a:r>
                  <a:rPr lang="en-US" sz="5000" dirty="0"/>
                  <a:t> </a:t>
                </a:r>
                <a:r>
                  <a:rPr lang="en-US" sz="5000" dirty="0" err="1"/>
                  <a:t>bài</a:t>
                </a:r>
                <a:r>
                  <a:rPr lang="en-US" sz="5000" dirty="0"/>
                  <a:t> </a:t>
                </a:r>
                <a:r>
                  <a:rPr lang="en-US" sz="5000" dirty="0" err="1"/>
                  <a:t>toán</a:t>
                </a:r>
                <a:r>
                  <a:rPr lang="en-US" sz="5000" dirty="0"/>
                  <a:t> ta </a:t>
                </a:r>
                <a:r>
                  <a:rPr lang="en-US" sz="5000" dirty="0" err="1"/>
                  <a:t>xây</a:t>
                </a:r>
                <a:r>
                  <a:rPr lang="en-US" sz="5000" dirty="0"/>
                  <a:t> </a:t>
                </a:r>
                <a:r>
                  <a:rPr lang="en-US" sz="5000" dirty="0" err="1"/>
                  <a:t>dựng</a:t>
                </a:r>
                <a:r>
                  <a:rPr lang="en-US" sz="5000" dirty="0"/>
                  <a:t> </a:t>
                </a:r>
                <a:r>
                  <a:rPr lang="en-US" sz="5000" dirty="0" err="1"/>
                  <a:t>được</a:t>
                </a:r>
                <a:r>
                  <a:rPr lang="en-US" sz="5000" dirty="0"/>
                  <a:t> </a:t>
                </a:r>
                <a:r>
                  <a:rPr lang="en-US" sz="5000" dirty="0" err="1"/>
                  <a:t>một</a:t>
                </a:r>
                <a:r>
                  <a:rPr lang="en-US" sz="5000" dirty="0"/>
                  <a:t> </a:t>
                </a:r>
                <a:r>
                  <a:rPr lang="en-US" sz="5000" dirty="0" err="1"/>
                  <a:t>đẳng</a:t>
                </a:r>
                <a:r>
                  <a:rPr lang="en-US" sz="5000" dirty="0"/>
                  <a:t> </a:t>
                </a:r>
                <a:r>
                  <a:rPr lang="en-US" sz="5000" dirty="0" err="1"/>
                  <a:t>thức</a:t>
                </a:r>
                <a:r>
                  <a:rPr lang="en-US" sz="5000" dirty="0"/>
                  <a:t>, </a:t>
                </a:r>
                <a:r>
                  <a:rPr lang="en-US" sz="5000" dirty="0" err="1"/>
                  <a:t>bất</a:t>
                </a:r>
                <a:r>
                  <a:rPr lang="en-US" sz="5000" dirty="0"/>
                  <a:t> </a:t>
                </a:r>
                <a:r>
                  <a:rPr lang="en-US" sz="5000" dirty="0" err="1"/>
                  <a:t>đẳng</a:t>
                </a:r>
                <a:r>
                  <a:rPr lang="en-US" sz="5000" dirty="0"/>
                  <a:t> </a:t>
                </a:r>
                <a:r>
                  <a:rPr lang="en-US" sz="5000" dirty="0" err="1"/>
                  <a:t>thức</a:t>
                </a:r>
                <a:r>
                  <a:rPr lang="en-US" sz="5000" dirty="0"/>
                  <a:t>. </a:t>
                </a:r>
                <a:r>
                  <a:rPr lang="en-US" sz="5000" dirty="0" err="1"/>
                  <a:t>Sử</a:t>
                </a:r>
                <a:r>
                  <a:rPr lang="en-US" sz="5000" dirty="0"/>
                  <a:t> </a:t>
                </a:r>
                <a:r>
                  <a:rPr lang="en-US" sz="5000" dirty="0" err="1"/>
                  <a:t>dụng</a:t>
                </a:r>
                <a:r>
                  <a:rPr lang="en-US" sz="5000" dirty="0"/>
                  <a:t> </a:t>
                </a:r>
                <a:r>
                  <a:rPr lang="en-US" sz="5000" dirty="0" err="1"/>
                  <a:t>chức</a:t>
                </a:r>
                <a:r>
                  <a:rPr lang="en-US" sz="5000" dirty="0"/>
                  <a:t> </a:t>
                </a:r>
                <a:r>
                  <a:rPr lang="en-US" sz="5000" dirty="0" err="1"/>
                  <a:t>năng</a:t>
                </a:r>
                <a:r>
                  <a:rPr lang="en-US" sz="5000" dirty="0"/>
                  <a:t> CALC </a:t>
                </a:r>
                <a:r>
                  <a:rPr lang="en-US" sz="5000" dirty="0" err="1"/>
                  <a:t>để</a:t>
                </a:r>
                <a:r>
                  <a:rPr lang="en-US" sz="5000" dirty="0"/>
                  <a:t> </a:t>
                </a:r>
                <a:r>
                  <a:rPr lang="en-US" sz="5000" dirty="0" err="1"/>
                  <a:t>thử</a:t>
                </a:r>
                <a:r>
                  <a:rPr lang="en-US" sz="5000" dirty="0"/>
                  <a:t> </a:t>
                </a:r>
                <a:r>
                  <a:rPr lang="en-US" sz="5000" dirty="0" err="1"/>
                  <a:t>đáp</a:t>
                </a:r>
                <a:r>
                  <a:rPr lang="en-US" sz="5000" dirty="0"/>
                  <a:t> </a:t>
                </a:r>
                <a:r>
                  <a:rPr lang="en-US" sz="5000" dirty="0" err="1"/>
                  <a:t>án</a:t>
                </a:r>
                <a:r>
                  <a:rPr lang="en-US" sz="5000" dirty="0"/>
                  <a:t> </a:t>
                </a:r>
                <a:r>
                  <a:rPr lang="en-US" sz="5000" dirty="0" err="1"/>
                  <a:t>hoặc</a:t>
                </a:r>
                <a:r>
                  <a:rPr lang="en-US" sz="5000" dirty="0"/>
                  <a:t> SOLVE ( SHIFT CALC) </a:t>
                </a:r>
                <a:r>
                  <a:rPr lang="en-US" sz="5000" dirty="0" err="1"/>
                  <a:t>để</a:t>
                </a:r>
                <a:r>
                  <a:rPr lang="en-US" sz="5000" dirty="0"/>
                  <a:t> </a:t>
                </a:r>
                <a:r>
                  <a:rPr lang="en-US" sz="5000" dirty="0" err="1"/>
                  <a:t>tìm</a:t>
                </a:r>
                <a:r>
                  <a:rPr lang="en-US" sz="5000" dirty="0"/>
                  <a:t> </a:t>
                </a:r>
                <a:r>
                  <a:rPr lang="en-US" sz="5000" dirty="0" err="1"/>
                  <a:t>ra</a:t>
                </a:r>
                <a:r>
                  <a:rPr lang="en-US" sz="5000" dirty="0"/>
                  <a:t> </a:t>
                </a:r>
                <a:r>
                  <a:rPr lang="en-US" sz="5000" dirty="0" err="1"/>
                  <a:t>đáp</a:t>
                </a:r>
                <a:r>
                  <a:rPr lang="en-US" sz="5000" dirty="0"/>
                  <a:t> </a:t>
                </a:r>
                <a:r>
                  <a:rPr lang="en-US" sz="5000" dirty="0" err="1"/>
                  <a:t>án</a:t>
                </a:r>
                <a:r>
                  <a:rPr lang="en-US" sz="5000" dirty="0"/>
                  <a:t>.</a:t>
                </a:r>
              </a:p>
            </p:txBody>
          </p:sp>
        </mc:Choice>
        <mc:Fallback xmlns="">
          <p:sp>
            <p:nvSpPr>
              <p:cNvPr id="12" name="Text Placeholder 2"/>
              <p:cNvSpPr txBox="1">
                <a:spLocks noRot="1" noChangeAspect="1" noMove="1" noResize="1" noEditPoints="1" noAdjustHandles="1" noChangeArrowheads="1" noChangeShapeType="1" noTextEdit="1"/>
              </p:cNvSpPr>
              <p:nvPr/>
            </p:nvSpPr>
            <p:spPr>
              <a:xfrm>
                <a:off x="797327" y="2318423"/>
                <a:ext cx="23292522" cy="11880018"/>
              </a:xfrm>
              <a:prstGeom prst="rect">
                <a:avLst/>
              </a:prstGeom>
              <a:blipFill rotWithShape="1">
                <a:blip r:embed="rId2"/>
                <a:stretch>
                  <a:fillRect l="-759" t="-1488" r="-1178"/>
                </a:stretch>
              </a:blipFill>
            </p:spPr>
            <p:txBody>
              <a:bodyPr/>
              <a:lstStyle/>
              <a:p>
                <a:r>
                  <a:rPr lang="en-US">
                    <a:noFill/>
                  </a:rPr>
                  <a:t> </a:t>
                </a:r>
              </a:p>
            </p:txBody>
          </p:sp>
        </mc:Fallback>
      </mc:AlternateContent>
      <p:sp>
        <p:nvSpPr>
          <p:cNvPr id="13" name="Rectangle 4">
            <a:extLst>
              <a:ext uri="{FF2B5EF4-FFF2-40B4-BE49-F238E27FC236}">
                <a16:creationId xmlns:a16="http://schemas.microsoft.com/office/drawing/2014/main" id="{C747A885-F2D1-409F-9DDA-9CB0AA9B9FF6}"/>
              </a:ext>
            </a:extLst>
          </p:cNvPr>
          <p:cNvSpPr>
            <a:spLocks noChangeArrowheads="1"/>
          </p:cNvSpPr>
          <p:nvPr/>
        </p:nvSpPr>
        <p:spPr bwMode="auto">
          <a:xfrm>
            <a:off x="4532087" y="56684"/>
            <a:ext cx="20012928" cy="1046404"/>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82853" tIns="91427" rIns="182853" bIns="91427" numCol="1" anchor="ctr" anchorCtr="0" compatLnSpc="1">
            <a:prstTxWarp prst="textNoShape">
              <a:avLst/>
            </a:prstTxWarp>
            <a:spAutoFit/>
          </a:bodyPr>
          <a:lstStyle/>
          <a:p>
            <a:pPr algn="ctr" defTabSz="1828525" eaLnBrk="0" fontAlgn="base" hangingPunct="0">
              <a:spcBef>
                <a:spcPct val="0"/>
              </a:spcBef>
              <a:spcAft>
                <a:spcPct val="0"/>
              </a:spcAft>
            </a:pPr>
            <a:endParaRPr lang="en-US" altLang="en-US" sz="5600" b="1" dirty="0">
              <a:solidFill>
                <a:srgbClr val="0000CC"/>
              </a:solidFill>
              <a:latin typeface="Times New Roman" pitchFamily="18" charset="0"/>
              <a:cs typeface="Times New Roman" panose="02020603050405020304" pitchFamily="18" charset="0"/>
            </a:endParaRPr>
          </a:p>
        </p:txBody>
      </p:sp>
      <p:sp>
        <p:nvSpPr>
          <p:cNvPr id="3" name="Rectangle 2"/>
          <p:cNvSpPr/>
          <p:nvPr/>
        </p:nvSpPr>
        <p:spPr>
          <a:xfrm>
            <a:off x="4563643" y="267627"/>
            <a:ext cx="14480103" cy="923330"/>
          </a:xfrm>
          <a:prstGeom prst="rect">
            <a:avLst/>
          </a:prstGeom>
        </p:spPr>
        <p:txBody>
          <a:bodyPr wrap="square" lIns="182889" tIns="91445" rIns="182889" bIns="91445">
            <a:spAutoFit/>
          </a:bodyPr>
          <a:lstStyle/>
          <a:p>
            <a:r>
              <a:rPr lang="en-US" sz="4800" b="1" dirty="0">
                <a:solidFill>
                  <a:srgbClr val="FF0000"/>
                </a:solidFill>
                <a:latin typeface="Times New Roman" pitchFamily="18" charset="0"/>
                <a:cs typeface="Times New Roman" pitchFamily="18" charset="0"/>
              </a:rPr>
              <a:t>CỰC TRỊ CỦA HÀM SỐ MŨ, HÀM SỐ LÔGARIT</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101505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
                                  </p:iterate>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wipe(left)">
                                      <p:cBhvr>
                                        <p:cTn id="3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59649" y="-428228"/>
            <a:ext cx="23998496" cy="2203354"/>
            <a:chOff x="420055" y="1606256"/>
            <a:chExt cx="23519808" cy="2283331"/>
          </a:xfrm>
        </p:grpSpPr>
        <p:grpSp>
          <p:nvGrpSpPr>
            <p:cNvPr id="21" name="Group 20"/>
            <p:cNvGrpSpPr/>
            <p:nvPr/>
          </p:nvGrpSpPr>
          <p:grpSpPr>
            <a:xfrm>
              <a:off x="420055" y="1606256"/>
              <a:ext cx="23519808" cy="2283331"/>
              <a:chOff x="420055" y="1384417"/>
              <a:chExt cx="23519808" cy="2283331"/>
            </a:xfrm>
          </p:grpSpPr>
          <p:sp>
            <p:nvSpPr>
              <p:cNvPr id="25" name="Rounded Rectangle 24"/>
              <p:cNvSpPr/>
              <p:nvPr/>
            </p:nvSpPr>
            <p:spPr bwMode="auto">
              <a:xfrm>
                <a:off x="420055" y="1384417"/>
                <a:ext cx="23519808"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6" y="1653393"/>
                <a:ext cx="3505200" cy="1170810"/>
                <a:chOff x="534986" y="1653393"/>
                <a:chExt cx="3505200" cy="1170810"/>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6" y="1755023"/>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4600" y="1653393"/>
                  <a:ext cx="2097638"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err="1">
                      <a:solidFill>
                        <a:schemeClr val="bg1"/>
                      </a:solidFill>
                      <a:latin typeface="Tahoma" pitchFamily="34" charset="0"/>
                      <a:cs typeface="Tahoma" pitchFamily="34" charset="0"/>
                    </a:rPr>
                    <a:t>Câu</a:t>
                  </a:r>
                  <a:r>
                    <a:rPr lang="en-US" sz="6000">
                      <a:solidFill>
                        <a:schemeClr val="bg1"/>
                      </a:solidFill>
                      <a:latin typeface="Tahoma" pitchFamily="34" charset="0"/>
                      <a:cs typeface="Tahoma" pitchFamily="34" charset="0"/>
                    </a:rPr>
                    <a:t> </a:t>
                  </a:r>
                  <a:r>
                    <a:rPr lang="en-US" sz="6000" dirty="0">
                      <a:solidFill>
                        <a:schemeClr val="bg1"/>
                      </a:solidFill>
                      <a:latin typeface="Tahoma" pitchFamily="34" charset="0"/>
                      <a:cs typeface="Tahoma" pitchFamily="34" charset="0"/>
                    </a:rPr>
                    <a:t>1</a:t>
                  </a:r>
                </a:p>
              </p:txBody>
            </p:sp>
          </p:grpSp>
        </p:grpSp>
        <p:sp>
          <p:nvSpPr>
            <p:cNvPr id="23" name="Rectangle 22"/>
            <p:cNvSpPr/>
            <p:nvPr/>
          </p:nvSpPr>
          <p:spPr>
            <a:xfrm>
              <a:off x="4104214" y="1936624"/>
              <a:ext cx="19835649" cy="127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en-US" sz="6400">
                  <a:latin typeface="Times New Roman" panose="02020603050405020304" pitchFamily="18" charset="0"/>
                  <a:ea typeface="Times New Roman" panose="02020603050405020304" pitchFamily="18" charset="0"/>
                  <a:cs typeface="Times New Roman" panose="02020603050405020304" pitchFamily="18" charset="0"/>
                </a:rPr>
                <a:t>Chọn khẳng định </a:t>
              </a:r>
              <a:r>
                <a:rPr lang="en-US" sz="6400" b="1">
                  <a:latin typeface="Times New Roman" panose="02020603050405020304" pitchFamily="18" charset="0"/>
                  <a:ea typeface="Times New Roman" panose="02020603050405020304" pitchFamily="18" charset="0"/>
                  <a:cs typeface="Times New Roman" panose="02020603050405020304" pitchFamily="18" charset="0"/>
                </a:rPr>
                <a:t>sai</a:t>
              </a:r>
              <a:endParaRPr lang="en-US" sz="6400" b="1"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43" name="Action Button: Forward or Next 42">
            <a:hlinkClick r:id="rId3"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grpSp>
        <p:nvGrpSpPr>
          <p:cNvPr id="44" name="Group 43"/>
          <p:cNvGrpSpPr/>
          <p:nvPr/>
        </p:nvGrpSpPr>
        <p:grpSpPr>
          <a:xfrm>
            <a:off x="2289903" y="1828800"/>
            <a:ext cx="21021702" cy="2841839"/>
            <a:chOff x="336994" y="1121840"/>
            <a:chExt cx="1445694" cy="1763527"/>
          </a:xfrm>
        </p:grpSpPr>
        <p:sp>
          <p:nvSpPr>
            <p:cNvPr id="45" name="Rectangle 44"/>
            <p:cNvSpPr/>
            <p:nvPr/>
          </p:nvSpPr>
          <p:spPr>
            <a:xfrm>
              <a:off x="519069" y="1232108"/>
              <a:ext cx="1263619" cy="89637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6" name="Oval 45"/>
            <p:cNvSpPr/>
            <p:nvPr/>
          </p:nvSpPr>
          <p:spPr>
            <a:xfrm>
              <a:off x="406618" y="1121840"/>
              <a:ext cx="107958" cy="955231"/>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47" name="TextBox 46"/>
                <p:cNvSpPr txBox="1"/>
                <p:nvPr/>
              </p:nvSpPr>
              <p:spPr>
                <a:xfrm>
                  <a:off x="336994" y="1358422"/>
                  <a:ext cx="1115013" cy="1526945"/>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m:rPr>
                            <m:nor/>
                          </m:rPr>
                          <a:rPr lang="en-US" sz="6400" smtClean="0">
                            <a:solidFill>
                              <a:schemeClr val="bg1"/>
                            </a:solidFill>
                          </a:rPr>
                          <m:t>H</m:t>
                        </m:r>
                        <m:r>
                          <m:rPr>
                            <m:nor/>
                          </m:rPr>
                          <a:rPr lang="en-US" sz="6400" smtClean="0">
                            <a:solidFill>
                              <a:schemeClr val="bg1"/>
                            </a:solidFill>
                          </a:rPr>
                          <m:t>à</m:t>
                        </m:r>
                        <m:r>
                          <m:rPr>
                            <m:nor/>
                          </m:rPr>
                          <a:rPr lang="en-US" sz="6400" smtClean="0">
                            <a:solidFill>
                              <a:schemeClr val="bg1"/>
                            </a:solidFill>
                          </a:rPr>
                          <m:t>m</m:t>
                        </m:r>
                        <m:r>
                          <m:rPr>
                            <m:nor/>
                          </m:rPr>
                          <a:rPr lang="en-US" sz="6400" smtClean="0">
                            <a:solidFill>
                              <a:schemeClr val="bg1"/>
                            </a:solidFill>
                          </a:rPr>
                          <m:t> </m:t>
                        </m:r>
                        <m:r>
                          <m:rPr>
                            <m:nor/>
                          </m:rPr>
                          <a:rPr lang="en-US" sz="6400" smtClean="0">
                            <a:solidFill>
                              <a:schemeClr val="bg1"/>
                            </a:solidFill>
                          </a:rPr>
                          <m:t>s</m:t>
                        </m:r>
                        <m:r>
                          <m:rPr>
                            <m:nor/>
                          </m:rPr>
                          <a:rPr lang="en-US" sz="6400" smtClean="0">
                            <a:solidFill>
                              <a:schemeClr val="bg1"/>
                            </a:solidFill>
                          </a:rPr>
                          <m:t>ố </m:t>
                        </m:r>
                        <m:r>
                          <a:rPr lang="en-US" sz="6400" i="1">
                            <a:solidFill>
                              <a:schemeClr val="bg1"/>
                            </a:solidFill>
                            <a:latin typeface="Cambria Math"/>
                          </a:rPr>
                          <m:t>𝑦</m:t>
                        </m:r>
                        <m:r>
                          <a:rPr lang="en-US" sz="6400" i="1">
                            <a:solidFill>
                              <a:schemeClr val="bg1"/>
                            </a:solidFill>
                            <a:latin typeface="Cambria Math"/>
                          </a:rPr>
                          <m:t>=</m:t>
                        </m:r>
                        <m:sSup>
                          <m:sSupPr>
                            <m:ctrlPr>
                              <a:rPr lang="en-US" sz="6400" i="1">
                                <a:solidFill>
                                  <a:schemeClr val="bg1"/>
                                </a:solidFill>
                                <a:latin typeface="Cambria Math" panose="02040503050406030204" pitchFamily="18" charset="0"/>
                              </a:rPr>
                            </m:ctrlPr>
                          </m:sSupPr>
                          <m:e>
                            <m:r>
                              <a:rPr lang="en-US" sz="6400" i="1">
                                <a:solidFill>
                                  <a:schemeClr val="bg1"/>
                                </a:solidFill>
                                <a:latin typeface="Cambria Math"/>
                              </a:rPr>
                              <m:t>3</m:t>
                            </m:r>
                          </m:e>
                          <m:sup>
                            <m:r>
                              <a:rPr lang="en-US" sz="6400" i="1">
                                <a:solidFill>
                                  <a:schemeClr val="bg1"/>
                                </a:solidFill>
                                <a:latin typeface="Cambria Math"/>
                              </a:rPr>
                              <m:t>𝑥</m:t>
                            </m:r>
                          </m:sup>
                        </m:sSup>
                        <m:r>
                          <m:rPr>
                            <m:nor/>
                          </m:rPr>
                          <a:rPr lang="en-US" sz="6400">
                            <a:solidFill>
                              <a:schemeClr val="bg1"/>
                            </a:solidFill>
                          </a:rPr>
                          <m:t> </m:t>
                        </m:r>
                        <m:r>
                          <m:rPr>
                            <m:nor/>
                          </m:rPr>
                          <a:rPr lang="en-US" sz="6400">
                            <a:solidFill>
                              <a:schemeClr val="bg1"/>
                            </a:solidFill>
                          </a:rPr>
                          <m:t>x</m:t>
                        </m:r>
                        <m:r>
                          <m:rPr>
                            <m:nor/>
                          </m:rPr>
                          <a:rPr lang="en-US" sz="6400">
                            <a:solidFill>
                              <a:schemeClr val="bg1"/>
                            </a:solidFill>
                          </a:rPr>
                          <m:t>á</m:t>
                        </m:r>
                        <m:r>
                          <m:rPr>
                            <m:nor/>
                          </m:rPr>
                          <a:rPr lang="en-US" sz="6400">
                            <a:solidFill>
                              <a:schemeClr val="bg1"/>
                            </a:solidFill>
                          </a:rPr>
                          <m:t>c</m:t>
                        </m:r>
                        <m:r>
                          <m:rPr>
                            <m:nor/>
                          </m:rPr>
                          <a:rPr lang="en-US" sz="6400">
                            <a:solidFill>
                              <a:schemeClr val="bg1"/>
                            </a:solidFill>
                          </a:rPr>
                          <m:t> đị</m:t>
                        </m:r>
                        <m:r>
                          <m:rPr>
                            <m:nor/>
                          </m:rPr>
                          <a:rPr lang="en-US" sz="6400">
                            <a:solidFill>
                              <a:schemeClr val="bg1"/>
                            </a:solidFill>
                          </a:rPr>
                          <m:t>nh</m:t>
                        </m:r>
                        <m:r>
                          <m:rPr>
                            <m:nor/>
                          </m:rPr>
                          <a:rPr lang="en-US" sz="6400">
                            <a:solidFill>
                              <a:schemeClr val="bg1"/>
                            </a:solidFill>
                          </a:rPr>
                          <m:t> </m:t>
                        </m:r>
                        <m:r>
                          <m:rPr>
                            <m:nor/>
                          </m:rPr>
                          <a:rPr lang="en-US" sz="6400">
                            <a:solidFill>
                              <a:schemeClr val="bg1"/>
                            </a:solidFill>
                          </a:rPr>
                          <m:t>tr</m:t>
                        </m:r>
                        <m:r>
                          <m:rPr>
                            <m:nor/>
                          </m:rPr>
                          <a:rPr lang="en-US" sz="6400">
                            <a:solidFill>
                              <a:schemeClr val="bg1"/>
                            </a:solidFill>
                          </a:rPr>
                          <m:t>ê</m:t>
                        </m:r>
                        <m:r>
                          <m:rPr>
                            <m:nor/>
                          </m:rPr>
                          <a:rPr lang="en-US" sz="6400">
                            <a:solidFill>
                              <a:schemeClr val="bg1"/>
                            </a:solidFill>
                          </a:rPr>
                          <m:t>n</m:t>
                        </m:r>
                        <m:r>
                          <m:rPr>
                            <m:nor/>
                          </m:rPr>
                          <a:rPr lang="en-US" sz="6400">
                            <a:solidFill>
                              <a:schemeClr val="bg1"/>
                            </a:solidFill>
                          </a:rPr>
                          <m:t> </m:t>
                        </m:r>
                        <m:r>
                          <a:rPr lang="en-US" sz="6400" i="1">
                            <a:solidFill>
                              <a:schemeClr val="bg1"/>
                            </a:solidFill>
                            <a:latin typeface="Cambria Math"/>
                          </a:rPr>
                          <m:t>ℝ</m:t>
                        </m:r>
                        <m:r>
                          <a:rPr lang="en-US" sz="6400" i="1">
                            <a:solidFill>
                              <a:schemeClr val="bg1"/>
                            </a:solidFill>
                            <a:latin typeface="Cambria Math"/>
                          </a:rPr>
                          <m:t>.</m:t>
                        </m:r>
                      </m:oMath>
                    </m:oMathPara>
                  </a14:m>
                  <a:endParaRPr lang="en-US" sz="6400">
                    <a:solidFill>
                      <a:schemeClr val="bg1"/>
                    </a:solidFill>
                  </a:endParaRPr>
                </a:p>
                <a:p>
                  <a:endParaRPr lang="en-US" sz="5600" dirty="0">
                    <a:solidFill>
                      <a:schemeClr val="bg1"/>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336994" y="1358422"/>
                  <a:ext cx="1115013" cy="1526945"/>
                </a:xfrm>
                <a:prstGeom prst="rect">
                  <a:avLst/>
                </a:prstGeom>
                <a:blipFill>
                  <a:blip r:embed="rId4"/>
                  <a:stretch>
                    <a:fillRect/>
                  </a:stretch>
                </a:blipFill>
              </p:spPr>
              <p:txBody>
                <a:bodyPr/>
                <a:lstStyle/>
                <a:p>
                  <a:r>
                    <a:rPr lang="en-US">
                      <a:noFill/>
                    </a:rPr>
                    <a:t> </a:t>
                  </a:r>
                </a:p>
              </p:txBody>
            </p:sp>
          </mc:Fallback>
        </mc:AlternateContent>
      </p:grpSp>
      <p:grpSp>
        <p:nvGrpSpPr>
          <p:cNvPr id="48" name="Group 47"/>
          <p:cNvGrpSpPr/>
          <p:nvPr/>
        </p:nvGrpSpPr>
        <p:grpSpPr>
          <a:xfrm>
            <a:off x="3320727" y="3428999"/>
            <a:ext cx="19958316" cy="2564664"/>
            <a:chOff x="425644" y="923869"/>
            <a:chExt cx="1377398" cy="1591523"/>
          </a:xfrm>
        </p:grpSpPr>
        <p:sp>
          <p:nvSpPr>
            <p:cNvPr id="49" name="Rectangle 48"/>
            <p:cNvSpPr/>
            <p:nvPr/>
          </p:nvSpPr>
          <p:spPr>
            <a:xfrm>
              <a:off x="535121" y="971156"/>
              <a:ext cx="1267921" cy="89637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3" name="Oval 62"/>
            <p:cNvSpPr/>
            <p:nvPr/>
          </p:nvSpPr>
          <p:spPr>
            <a:xfrm>
              <a:off x="425644" y="923869"/>
              <a:ext cx="105594" cy="91205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64" name="TextBox 63"/>
                <p:cNvSpPr txBox="1"/>
                <p:nvPr/>
              </p:nvSpPr>
              <p:spPr>
                <a:xfrm>
                  <a:off x="493772" y="1018443"/>
                  <a:ext cx="1305999" cy="1496949"/>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sz="6600" dirty="0"/>
                    <a:t>    </a:t>
                  </a:r>
                  <a14:m>
                    <m:oMath xmlns:m="http://schemas.openxmlformats.org/officeDocument/2006/math">
                      <m:r>
                        <m:rPr>
                          <m:nor/>
                        </m:rPr>
                        <a:rPr lang="en-US" sz="6600" smtClean="0">
                          <a:solidFill>
                            <a:schemeClr val="bg1"/>
                          </a:solidFill>
                        </a:rPr>
                        <m:t>H</m:t>
                      </m:r>
                      <m:r>
                        <m:rPr>
                          <m:nor/>
                        </m:rPr>
                        <a:rPr lang="en-US" sz="6600" smtClean="0">
                          <a:solidFill>
                            <a:schemeClr val="bg1"/>
                          </a:solidFill>
                        </a:rPr>
                        <m:t>à</m:t>
                      </m:r>
                      <m:r>
                        <m:rPr>
                          <m:nor/>
                        </m:rPr>
                        <a:rPr lang="en-US" sz="6600" smtClean="0">
                          <a:solidFill>
                            <a:schemeClr val="bg1"/>
                          </a:solidFill>
                        </a:rPr>
                        <m:t>m</m:t>
                      </m:r>
                      <m:r>
                        <m:rPr>
                          <m:nor/>
                        </m:rPr>
                        <a:rPr lang="en-US" sz="6600" smtClean="0">
                          <a:solidFill>
                            <a:schemeClr val="bg1"/>
                          </a:solidFill>
                        </a:rPr>
                        <m:t> </m:t>
                      </m:r>
                      <m:r>
                        <m:rPr>
                          <m:nor/>
                        </m:rPr>
                        <a:rPr lang="en-US" sz="6600" smtClean="0">
                          <a:solidFill>
                            <a:schemeClr val="bg1"/>
                          </a:solidFill>
                        </a:rPr>
                        <m:t>s</m:t>
                      </m:r>
                      <m:r>
                        <m:rPr>
                          <m:nor/>
                        </m:rPr>
                        <a:rPr lang="en-US" sz="6600" smtClean="0">
                          <a:solidFill>
                            <a:schemeClr val="bg1"/>
                          </a:solidFill>
                        </a:rPr>
                        <m:t>ố </m:t>
                      </m:r>
                      <m:r>
                        <a:rPr lang="en-US" sz="6600" i="1">
                          <a:solidFill>
                            <a:schemeClr val="bg1"/>
                          </a:solidFill>
                          <a:latin typeface="Cambria Math"/>
                        </a:rPr>
                        <m:t>𝑦</m:t>
                      </m:r>
                      <m:r>
                        <a:rPr lang="en-US" sz="6600" i="1">
                          <a:solidFill>
                            <a:schemeClr val="bg1"/>
                          </a:solidFill>
                          <a:latin typeface="Cambria Math"/>
                        </a:rPr>
                        <m:t>=</m:t>
                      </m:r>
                      <m:func>
                        <m:funcPr>
                          <m:ctrlPr>
                            <a:rPr lang="en-US" sz="6600" i="1">
                              <a:solidFill>
                                <a:schemeClr val="bg1"/>
                              </a:solidFill>
                              <a:latin typeface="Cambria Math" panose="02040503050406030204" pitchFamily="18" charset="0"/>
                            </a:rPr>
                          </m:ctrlPr>
                        </m:funcPr>
                        <m:fName>
                          <m:sSub>
                            <m:sSubPr>
                              <m:ctrlPr>
                                <a:rPr lang="en-US" sz="6600" i="1">
                                  <a:solidFill>
                                    <a:schemeClr val="bg1"/>
                                  </a:solidFill>
                                  <a:latin typeface="Cambria Math" panose="02040503050406030204" pitchFamily="18" charset="0"/>
                                </a:rPr>
                              </m:ctrlPr>
                            </m:sSubPr>
                            <m:e>
                              <m:r>
                                <a:rPr lang="en-US" sz="6600" i="1">
                                  <a:solidFill>
                                    <a:schemeClr val="bg1"/>
                                  </a:solidFill>
                                  <a:latin typeface="Cambria Math"/>
                                </a:rPr>
                                <m:t>𝑙𝑜𝑔</m:t>
                              </m:r>
                            </m:e>
                            <m:sub>
                              <m:r>
                                <a:rPr lang="en-US" sz="6600" i="1">
                                  <a:solidFill>
                                    <a:schemeClr val="bg1"/>
                                  </a:solidFill>
                                  <a:latin typeface="Cambria Math"/>
                                </a:rPr>
                                <m:t>3</m:t>
                              </m:r>
                            </m:sub>
                          </m:sSub>
                        </m:fName>
                        <m:e>
                          <m:r>
                            <a:rPr lang="en-US" sz="6600" i="1">
                              <a:solidFill>
                                <a:schemeClr val="bg1"/>
                              </a:solidFill>
                              <a:latin typeface="Cambria Math"/>
                            </a:rPr>
                            <m:t>𝑥</m:t>
                          </m:r>
                        </m:e>
                      </m:func>
                      <m:r>
                        <m:rPr>
                          <m:nor/>
                        </m:rPr>
                        <a:rPr lang="en-US" sz="6600">
                          <a:solidFill>
                            <a:schemeClr val="bg1"/>
                          </a:solidFill>
                        </a:rPr>
                        <m:t> </m:t>
                      </m:r>
                      <m:r>
                        <m:rPr>
                          <m:nor/>
                        </m:rPr>
                        <a:rPr lang="en-US" sz="6600">
                          <a:solidFill>
                            <a:schemeClr val="bg1"/>
                          </a:solidFill>
                        </a:rPr>
                        <m:t>c</m:t>
                      </m:r>
                      <m:r>
                        <m:rPr>
                          <m:nor/>
                        </m:rPr>
                        <a:rPr lang="en-US" sz="6600">
                          <a:solidFill>
                            <a:schemeClr val="bg1"/>
                          </a:solidFill>
                        </a:rPr>
                        <m:t>ó </m:t>
                      </m:r>
                      <m:r>
                        <m:rPr>
                          <m:nor/>
                        </m:rPr>
                        <a:rPr lang="en-US" sz="6600">
                          <a:solidFill>
                            <a:schemeClr val="bg1"/>
                          </a:solidFill>
                        </a:rPr>
                        <m:t>t</m:t>
                      </m:r>
                      <m:r>
                        <m:rPr>
                          <m:nor/>
                        </m:rPr>
                        <a:rPr lang="en-US" sz="6600">
                          <a:solidFill>
                            <a:schemeClr val="bg1"/>
                          </a:solidFill>
                        </a:rPr>
                        <m:t>ậ</m:t>
                      </m:r>
                      <m:r>
                        <m:rPr>
                          <m:nor/>
                        </m:rPr>
                        <a:rPr lang="en-US" sz="6600">
                          <a:solidFill>
                            <a:schemeClr val="bg1"/>
                          </a:solidFill>
                        </a:rPr>
                        <m:t>p</m:t>
                      </m:r>
                      <m:r>
                        <m:rPr>
                          <m:nor/>
                        </m:rPr>
                        <a:rPr lang="en-US" sz="6600">
                          <a:solidFill>
                            <a:schemeClr val="bg1"/>
                          </a:solidFill>
                        </a:rPr>
                        <m:t> </m:t>
                      </m:r>
                      <m:r>
                        <m:rPr>
                          <m:nor/>
                        </m:rPr>
                        <a:rPr lang="en-US" sz="6600">
                          <a:solidFill>
                            <a:schemeClr val="bg1"/>
                          </a:solidFill>
                        </a:rPr>
                        <m:t>x</m:t>
                      </m:r>
                      <m:r>
                        <m:rPr>
                          <m:nor/>
                        </m:rPr>
                        <a:rPr lang="en-US" sz="6600">
                          <a:solidFill>
                            <a:schemeClr val="bg1"/>
                          </a:solidFill>
                        </a:rPr>
                        <m:t>á</m:t>
                      </m:r>
                      <m:r>
                        <m:rPr>
                          <m:nor/>
                        </m:rPr>
                        <a:rPr lang="en-US" sz="6600">
                          <a:solidFill>
                            <a:schemeClr val="bg1"/>
                          </a:solidFill>
                        </a:rPr>
                        <m:t>c</m:t>
                      </m:r>
                      <m:r>
                        <m:rPr>
                          <m:nor/>
                        </m:rPr>
                        <a:rPr lang="en-US" sz="6600">
                          <a:solidFill>
                            <a:schemeClr val="bg1"/>
                          </a:solidFill>
                        </a:rPr>
                        <m:t> đị</m:t>
                      </m:r>
                      <m:r>
                        <m:rPr>
                          <m:nor/>
                        </m:rPr>
                        <a:rPr lang="en-US" sz="6600">
                          <a:solidFill>
                            <a:schemeClr val="bg1"/>
                          </a:solidFill>
                        </a:rPr>
                        <m:t>nh</m:t>
                      </m:r>
                      <m:r>
                        <m:rPr>
                          <m:nor/>
                        </m:rPr>
                        <a:rPr lang="en-US" sz="6600">
                          <a:solidFill>
                            <a:schemeClr val="bg1"/>
                          </a:solidFill>
                        </a:rPr>
                        <m:t> </m:t>
                      </m:r>
                      <m:r>
                        <m:rPr>
                          <m:nor/>
                        </m:rPr>
                        <a:rPr lang="en-US" sz="6600">
                          <a:solidFill>
                            <a:schemeClr val="bg1"/>
                          </a:solidFill>
                        </a:rPr>
                        <m:t>l</m:t>
                      </m:r>
                      <m:r>
                        <m:rPr>
                          <m:nor/>
                        </m:rPr>
                        <a:rPr lang="en-US" sz="6600">
                          <a:solidFill>
                            <a:schemeClr val="bg1"/>
                          </a:solidFill>
                        </a:rPr>
                        <m:t>à </m:t>
                      </m:r>
                      <m:r>
                        <a:rPr lang="en-US" sz="6600" i="1">
                          <a:solidFill>
                            <a:schemeClr val="bg1"/>
                          </a:solidFill>
                          <a:latin typeface="Cambria Math"/>
                        </a:rPr>
                        <m:t>𝐷</m:t>
                      </m:r>
                      <m:r>
                        <a:rPr lang="en-US" sz="6600" i="1">
                          <a:solidFill>
                            <a:schemeClr val="bg1"/>
                          </a:solidFill>
                          <a:latin typeface="Cambria Math"/>
                        </a:rPr>
                        <m:t>=</m:t>
                      </m:r>
                      <m:d>
                        <m:dPr>
                          <m:ctrlPr>
                            <a:rPr lang="en-US" sz="6600" i="1">
                              <a:solidFill>
                                <a:schemeClr val="bg1"/>
                              </a:solidFill>
                              <a:latin typeface="Cambria Math" panose="02040503050406030204" pitchFamily="18" charset="0"/>
                            </a:rPr>
                          </m:ctrlPr>
                        </m:dPr>
                        <m:e>
                          <m:r>
                            <a:rPr lang="en-US" sz="6600" i="1">
                              <a:solidFill>
                                <a:schemeClr val="bg1"/>
                              </a:solidFill>
                              <a:latin typeface="Cambria Math"/>
                            </a:rPr>
                            <m:t>0;+∞</m:t>
                          </m:r>
                        </m:e>
                      </m:d>
                      <m:r>
                        <a:rPr lang="en-US" sz="6600" i="1">
                          <a:solidFill>
                            <a:schemeClr val="bg1"/>
                          </a:solidFill>
                          <a:latin typeface="Cambria Math"/>
                        </a:rPr>
                        <m:t>.</m:t>
                      </m:r>
                    </m:oMath>
                  </a14:m>
                  <a:endParaRPr lang="en-US" sz="6600" dirty="0">
                    <a:solidFill>
                      <a:schemeClr val="bg1"/>
                    </a:solidFill>
                  </a:endParaRPr>
                </a:p>
                <a:p>
                  <a:endParaRPr lang="en-US" sz="5600" dirty="0">
                    <a:solidFill>
                      <a:schemeClr val="bg1"/>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493772" y="1018443"/>
                  <a:ext cx="1305999" cy="1496949"/>
                </a:xfrm>
                <a:prstGeom prst="rect">
                  <a:avLst/>
                </a:prstGeom>
                <a:blipFill rotWithShape="1">
                  <a:blip r:embed="rId5"/>
                  <a:stretch>
                    <a:fillRect/>
                  </a:stretch>
                </a:blipFill>
              </p:spPr>
              <p:txBody>
                <a:bodyPr/>
                <a:lstStyle/>
                <a:p>
                  <a:r>
                    <a:rPr lang="en-US">
                      <a:noFill/>
                    </a:rPr>
                    <a:t> </a:t>
                  </a:r>
                </a:p>
              </p:txBody>
            </p:sp>
          </mc:Fallback>
        </mc:AlternateContent>
      </p:grpSp>
      <p:grpSp>
        <p:nvGrpSpPr>
          <p:cNvPr id="39" name="Group 38"/>
          <p:cNvGrpSpPr/>
          <p:nvPr/>
        </p:nvGrpSpPr>
        <p:grpSpPr>
          <a:xfrm>
            <a:off x="3285228" y="4899332"/>
            <a:ext cx="19999061" cy="3610184"/>
            <a:chOff x="423131" y="1245279"/>
            <a:chExt cx="1380210" cy="2240329"/>
          </a:xfrm>
        </p:grpSpPr>
        <p:sp>
          <p:nvSpPr>
            <p:cNvPr id="40" name="Rectangle 39"/>
            <p:cNvSpPr/>
            <p:nvPr/>
          </p:nvSpPr>
          <p:spPr>
            <a:xfrm>
              <a:off x="535420" y="1245279"/>
              <a:ext cx="1267921" cy="89637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1" name="Oval 40"/>
            <p:cNvSpPr/>
            <p:nvPr/>
          </p:nvSpPr>
          <p:spPr>
            <a:xfrm>
              <a:off x="423131" y="1247898"/>
              <a:ext cx="109478" cy="98459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2" name="TextBox 41"/>
                <p:cNvSpPr txBox="1"/>
                <p:nvPr/>
              </p:nvSpPr>
              <p:spPr>
                <a:xfrm>
                  <a:off x="496980" y="1300009"/>
                  <a:ext cx="1305999" cy="2185599"/>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sz="6600">
                      <a:solidFill>
                        <a:schemeClr val="bg1"/>
                      </a:solidFill>
                    </a:rPr>
                    <a:t>    Hàm số </a:t>
                  </a:r>
                  <a14:m>
                    <m:oMath xmlns:m="http://schemas.openxmlformats.org/officeDocument/2006/math">
                      <m:r>
                        <a:rPr lang="en-US" sz="6600" i="1">
                          <a:solidFill>
                            <a:schemeClr val="bg1"/>
                          </a:solidFill>
                          <a:latin typeface="Cambria Math"/>
                        </a:rPr>
                        <m:t>𝑦</m:t>
                      </m:r>
                      <m:r>
                        <a:rPr lang="en-US" sz="6600" i="1">
                          <a:solidFill>
                            <a:schemeClr val="bg1"/>
                          </a:solidFill>
                          <a:latin typeface="Cambria Math"/>
                        </a:rPr>
                        <m:t>=</m:t>
                      </m:r>
                      <m:sSup>
                        <m:sSupPr>
                          <m:ctrlPr>
                            <a:rPr lang="en-US" sz="6600" i="1">
                              <a:solidFill>
                                <a:schemeClr val="bg1"/>
                              </a:solidFill>
                              <a:latin typeface="Cambria Math" panose="02040503050406030204" pitchFamily="18" charset="0"/>
                            </a:rPr>
                          </m:ctrlPr>
                        </m:sSupPr>
                        <m:e>
                          <m:r>
                            <a:rPr lang="en-US" sz="6600" i="1">
                              <a:solidFill>
                                <a:schemeClr val="bg1"/>
                              </a:solidFill>
                              <a:latin typeface="Cambria Math"/>
                            </a:rPr>
                            <m:t>𝑒</m:t>
                          </m:r>
                        </m:e>
                        <m:sup>
                          <m:r>
                            <a:rPr lang="en-US" sz="6600" i="1">
                              <a:solidFill>
                                <a:schemeClr val="bg1"/>
                              </a:solidFill>
                              <a:latin typeface="Cambria Math"/>
                            </a:rPr>
                            <m:t>𝑥</m:t>
                          </m:r>
                        </m:sup>
                      </m:sSup>
                    </m:oMath>
                  </a14:m>
                  <a:r>
                    <a:rPr lang="en-US" sz="6600">
                      <a:solidFill>
                        <a:schemeClr val="bg1"/>
                      </a:solidFill>
                    </a:rPr>
                    <a:t> có tập xác định </a:t>
                  </a:r>
                  <a14:m>
                    <m:oMath xmlns:m="http://schemas.openxmlformats.org/officeDocument/2006/math">
                      <m:r>
                        <a:rPr lang="en-US" sz="6600" i="1">
                          <a:solidFill>
                            <a:schemeClr val="bg1"/>
                          </a:solidFill>
                          <a:latin typeface="Cambria Math"/>
                        </a:rPr>
                        <m:t>𝐷</m:t>
                      </m:r>
                      <m:r>
                        <a:rPr lang="en-US" sz="6600" i="1">
                          <a:solidFill>
                            <a:schemeClr val="bg1"/>
                          </a:solidFill>
                          <a:latin typeface="Cambria Math"/>
                        </a:rPr>
                        <m:t>=</m:t>
                      </m:r>
                      <m:r>
                        <a:rPr lang="en-US" sz="6600" i="1">
                          <a:solidFill>
                            <a:schemeClr val="bg1"/>
                          </a:solidFill>
                          <a:latin typeface="Cambria Math"/>
                        </a:rPr>
                        <m:t>ℝ</m:t>
                      </m:r>
                      <m:r>
                        <a:rPr lang="en-US" sz="6600" i="1">
                          <a:solidFill>
                            <a:schemeClr val="bg1"/>
                          </a:solidFill>
                          <a:latin typeface="Cambria Math"/>
                        </a:rPr>
                        <m:t>.</m:t>
                      </m:r>
                    </m:oMath>
                  </a14:m>
                  <a:endParaRPr lang="en-US" sz="6600">
                    <a:solidFill>
                      <a:schemeClr val="bg1"/>
                    </a:solidFill>
                  </a:endParaRPr>
                </a:p>
                <a:p>
                  <a:pPr/>
                  <a14:m>
                    <m:oMathPara xmlns:m="http://schemas.openxmlformats.org/officeDocument/2006/math">
                      <m:oMathParaPr>
                        <m:jc m:val="centerGroup"/>
                      </m:oMathParaPr>
                      <m:oMath xmlns:m="http://schemas.openxmlformats.org/officeDocument/2006/math">
                        <m:r>
                          <a:rPr lang="en-US" sz="6600" i="1">
                            <a:solidFill>
                              <a:schemeClr val="bg1"/>
                            </a:solidFill>
                            <a:latin typeface="Cambria Math"/>
                          </a:rPr>
                          <m:t>.</m:t>
                        </m:r>
                      </m:oMath>
                    </m:oMathPara>
                  </a14:m>
                  <a:endParaRPr lang="en-US" sz="6600">
                    <a:solidFill>
                      <a:schemeClr val="bg1"/>
                    </a:solidFill>
                  </a:endParaRPr>
                </a:p>
                <a:p>
                  <a:endParaRPr lang="en-US" sz="5600" dirty="0">
                    <a:solidFill>
                      <a:schemeClr val="bg1"/>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496980" y="1300009"/>
                  <a:ext cx="1305999" cy="2185599"/>
                </a:xfrm>
                <a:prstGeom prst="rect">
                  <a:avLst/>
                </a:prstGeom>
                <a:blipFill>
                  <a:blip r:embed="rId6"/>
                  <a:stretch>
                    <a:fillRect t="-4325"/>
                  </a:stretch>
                </a:blipFill>
              </p:spPr>
              <p:txBody>
                <a:bodyPr/>
                <a:lstStyle/>
                <a:p>
                  <a:r>
                    <a:rPr lang="en-US">
                      <a:noFill/>
                    </a:rPr>
                    <a:t> </a:t>
                  </a:r>
                </a:p>
              </p:txBody>
            </p:sp>
          </mc:Fallback>
        </mc:AlternateContent>
      </p:grpSp>
      <p:grpSp>
        <p:nvGrpSpPr>
          <p:cNvPr id="50" name="Group 49"/>
          <p:cNvGrpSpPr/>
          <p:nvPr/>
        </p:nvGrpSpPr>
        <p:grpSpPr>
          <a:xfrm>
            <a:off x="3288053" y="6490182"/>
            <a:ext cx="20037605" cy="3521990"/>
            <a:chOff x="422634" y="1250568"/>
            <a:chExt cx="1382870" cy="2185599"/>
          </a:xfrm>
        </p:grpSpPr>
        <p:sp>
          <p:nvSpPr>
            <p:cNvPr id="51" name="Rectangle 50"/>
            <p:cNvSpPr/>
            <p:nvPr/>
          </p:nvSpPr>
          <p:spPr>
            <a:xfrm>
              <a:off x="537583" y="1324110"/>
              <a:ext cx="1267921" cy="89637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422634" y="1309547"/>
              <a:ext cx="113427" cy="951037"/>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53" name="TextBox 52"/>
                <p:cNvSpPr txBox="1"/>
                <p:nvPr/>
              </p:nvSpPr>
              <p:spPr>
                <a:xfrm>
                  <a:off x="493839" y="1250568"/>
                  <a:ext cx="1305999" cy="2185599"/>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sz="6600" dirty="0"/>
                    <a:t>   </a:t>
                  </a:r>
                  <a:r>
                    <a:rPr lang="en-US" sz="6600" dirty="0">
                      <a:solidFill>
                        <a:schemeClr val="bg1"/>
                      </a:solidFill>
                    </a:rPr>
                    <a:t> </a:t>
                  </a:r>
                  <a:r>
                    <a:rPr lang="en-US" sz="6600" dirty="0" err="1">
                      <a:solidFill>
                        <a:schemeClr val="bg1"/>
                      </a:solidFill>
                    </a:rPr>
                    <a:t>Hàm</a:t>
                  </a:r>
                  <a:r>
                    <a:rPr lang="en-US" sz="6600" dirty="0">
                      <a:solidFill>
                        <a:schemeClr val="bg1"/>
                      </a:solidFill>
                    </a:rPr>
                    <a:t> </a:t>
                  </a:r>
                  <a:r>
                    <a:rPr lang="en-US" sz="6600" dirty="0" err="1">
                      <a:solidFill>
                        <a:schemeClr val="bg1"/>
                      </a:solidFill>
                    </a:rPr>
                    <a:t>số</a:t>
                  </a:r>
                  <a:r>
                    <a:rPr lang="en-US" sz="6600" dirty="0">
                      <a:solidFill>
                        <a:schemeClr val="bg1"/>
                      </a:solidFill>
                    </a:rPr>
                    <a:t> </a:t>
                  </a:r>
                  <a14:m>
                    <m:oMath xmlns:m="http://schemas.openxmlformats.org/officeDocument/2006/math">
                      <m:r>
                        <a:rPr lang="en-US" sz="6600" i="1">
                          <a:solidFill>
                            <a:schemeClr val="bg1"/>
                          </a:solidFill>
                          <a:latin typeface="Cambria Math"/>
                        </a:rPr>
                        <m:t>𝑦</m:t>
                      </m:r>
                      <m:r>
                        <a:rPr lang="en-US" sz="6600" i="1">
                          <a:solidFill>
                            <a:schemeClr val="bg1"/>
                          </a:solidFill>
                          <a:latin typeface="Cambria Math"/>
                        </a:rPr>
                        <m:t>=</m:t>
                      </m:r>
                      <m:func>
                        <m:funcPr>
                          <m:ctrlPr>
                            <a:rPr lang="en-US" sz="6600" i="1">
                              <a:solidFill>
                                <a:schemeClr val="bg1"/>
                              </a:solidFill>
                              <a:latin typeface="Cambria Math" panose="02040503050406030204" pitchFamily="18" charset="0"/>
                            </a:rPr>
                          </m:ctrlPr>
                        </m:funcPr>
                        <m:fName>
                          <m:r>
                            <a:rPr lang="en-US" sz="6600" i="1">
                              <a:solidFill>
                                <a:schemeClr val="bg1"/>
                              </a:solidFill>
                              <a:latin typeface="Cambria Math"/>
                            </a:rPr>
                            <m:t>𝑙𝑜𝑔</m:t>
                          </m:r>
                        </m:fName>
                        <m:e>
                          <m:r>
                            <a:rPr lang="en-US" sz="6600" i="1">
                              <a:solidFill>
                                <a:schemeClr val="bg1"/>
                              </a:solidFill>
                              <a:latin typeface="Cambria Math"/>
                            </a:rPr>
                            <m:t>𝑥</m:t>
                          </m:r>
                        </m:e>
                      </m:func>
                    </m:oMath>
                  </a14:m>
                  <a:r>
                    <a:rPr lang="en-US" sz="6600" dirty="0">
                      <a:solidFill>
                        <a:schemeClr val="bg1"/>
                      </a:solidFill>
                    </a:rPr>
                    <a:t> </a:t>
                  </a:r>
                  <a:r>
                    <a:rPr lang="en-US" sz="6600" dirty="0" err="1">
                      <a:solidFill>
                        <a:schemeClr val="bg1"/>
                      </a:solidFill>
                    </a:rPr>
                    <a:t>có</a:t>
                  </a:r>
                  <a:r>
                    <a:rPr lang="en-US" sz="6600" dirty="0">
                      <a:solidFill>
                        <a:schemeClr val="bg1"/>
                      </a:solidFill>
                    </a:rPr>
                    <a:t> </a:t>
                  </a:r>
                  <a:r>
                    <a:rPr lang="en-US" sz="6600" dirty="0" err="1">
                      <a:solidFill>
                        <a:schemeClr val="bg1"/>
                      </a:solidFill>
                    </a:rPr>
                    <a:t>tập</a:t>
                  </a:r>
                  <a:r>
                    <a:rPr lang="en-US" sz="6600" dirty="0">
                      <a:solidFill>
                        <a:schemeClr val="bg1"/>
                      </a:solidFill>
                    </a:rPr>
                    <a:t> </a:t>
                  </a:r>
                  <a:r>
                    <a:rPr lang="en-US" sz="6600" dirty="0" err="1">
                      <a:solidFill>
                        <a:schemeClr val="bg1"/>
                      </a:solidFill>
                    </a:rPr>
                    <a:t>xác</a:t>
                  </a:r>
                  <a:r>
                    <a:rPr lang="en-US" sz="6600" dirty="0">
                      <a:solidFill>
                        <a:schemeClr val="bg1"/>
                      </a:solidFill>
                    </a:rPr>
                    <a:t> </a:t>
                  </a:r>
                  <a:r>
                    <a:rPr lang="en-US" sz="6600" dirty="0" err="1">
                      <a:solidFill>
                        <a:schemeClr val="bg1"/>
                      </a:solidFill>
                    </a:rPr>
                    <a:t>định</a:t>
                  </a:r>
                  <a:r>
                    <a:rPr lang="en-US" sz="6600" dirty="0">
                      <a:solidFill>
                        <a:schemeClr val="bg1"/>
                      </a:solidFill>
                    </a:rPr>
                    <a:t> </a:t>
                  </a:r>
                  <a:r>
                    <a:rPr lang="en-US" sz="6600" dirty="0" err="1">
                      <a:solidFill>
                        <a:schemeClr val="bg1"/>
                      </a:solidFill>
                    </a:rPr>
                    <a:t>là</a:t>
                  </a:r>
                  <a:r>
                    <a:rPr lang="en-US" sz="6600" dirty="0">
                      <a:solidFill>
                        <a:schemeClr val="bg1"/>
                      </a:solidFill>
                    </a:rPr>
                    <a:t> </a:t>
                  </a:r>
                  <a14:m>
                    <m:oMath xmlns:m="http://schemas.openxmlformats.org/officeDocument/2006/math">
                      <m:r>
                        <a:rPr lang="en-US" sz="6600" i="1">
                          <a:solidFill>
                            <a:schemeClr val="bg1"/>
                          </a:solidFill>
                          <a:latin typeface="Cambria Math"/>
                        </a:rPr>
                        <m:t>𝐷</m:t>
                      </m:r>
                      <m:r>
                        <a:rPr lang="en-US" sz="6600" i="1">
                          <a:solidFill>
                            <a:schemeClr val="bg1"/>
                          </a:solidFill>
                          <a:latin typeface="Cambria Math"/>
                        </a:rPr>
                        <m:t>=</m:t>
                      </m:r>
                      <m:r>
                        <a:rPr lang="en-US" sz="6600" i="1">
                          <a:solidFill>
                            <a:schemeClr val="bg1"/>
                          </a:solidFill>
                          <a:latin typeface="Cambria Math"/>
                        </a:rPr>
                        <m:t>ℝ</m:t>
                      </m:r>
                      <m:r>
                        <a:rPr lang="en-US" sz="6600" i="1">
                          <a:solidFill>
                            <a:schemeClr val="bg1"/>
                          </a:solidFill>
                          <a:latin typeface="Cambria Math"/>
                        </a:rPr>
                        <m:t>.</m:t>
                      </m:r>
                    </m:oMath>
                  </a14:m>
                  <a:endParaRPr lang="en-US" sz="6600" dirty="0">
                    <a:solidFill>
                      <a:schemeClr val="bg1"/>
                    </a:solidFill>
                  </a:endParaRPr>
                </a:p>
                <a:p>
                  <a:pPr/>
                  <a14:m>
                    <m:oMathPara xmlns:m="http://schemas.openxmlformats.org/officeDocument/2006/math">
                      <m:oMathParaPr>
                        <m:jc m:val="centerGroup"/>
                      </m:oMathParaPr>
                      <m:oMath xmlns:m="http://schemas.openxmlformats.org/officeDocument/2006/math">
                        <m:r>
                          <a:rPr lang="en-US" sz="6600" i="1">
                            <a:solidFill>
                              <a:schemeClr val="bg1"/>
                            </a:solidFill>
                            <a:latin typeface="Cambria Math"/>
                          </a:rPr>
                          <m:t>.</m:t>
                        </m:r>
                      </m:oMath>
                    </m:oMathPara>
                  </a14:m>
                  <a:endParaRPr lang="en-US" sz="6600" dirty="0">
                    <a:solidFill>
                      <a:schemeClr val="bg1"/>
                    </a:solidFill>
                  </a:endParaRPr>
                </a:p>
                <a:p>
                  <a:endParaRPr lang="en-US" sz="5600" dirty="0">
                    <a:solidFill>
                      <a:schemeClr val="bg1"/>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493839" y="1250568"/>
                  <a:ext cx="1305999" cy="2185599"/>
                </a:xfrm>
                <a:prstGeom prst="rect">
                  <a:avLst/>
                </a:prstGeom>
                <a:blipFill>
                  <a:blip r:embed="rId7"/>
                  <a:stretch>
                    <a:fillRect t="-4498"/>
                  </a:stretch>
                </a:blipFill>
              </p:spPr>
              <p:txBody>
                <a:bodyPr/>
                <a:lstStyle/>
                <a:p>
                  <a:r>
                    <a:rPr lang="en-US">
                      <a:noFill/>
                    </a:rPr>
                    <a:t> </a:t>
                  </a:r>
                </a:p>
              </p:txBody>
            </p:sp>
          </mc:Fallback>
        </mc:AlternateContent>
      </p:grpSp>
      <p:sp>
        <p:nvSpPr>
          <p:cNvPr id="54" name="Oval 53"/>
          <p:cNvSpPr/>
          <p:nvPr/>
        </p:nvSpPr>
        <p:spPr>
          <a:xfrm>
            <a:off x="3285228" y="6629400"/>
            <a:ext cx="1621937" cy="1625073"/>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D </a:t>
            </a:r>
            <a:endParaRPr lang="en-US" sz="6400" dirty="0"/>
          </a:p>
        </p:txBody>
      </p:sp>
      <p:grpSp>
        <p:nvGrpSpPr>
          <p:cNvPr id="55" name="Group 54"/>
          <p:cNvGrpSpPr/>
          <p:nvPr/>
        </p:nvGrpSpPr>
        <p:grpSpPr>
          <a:xfrm>
            <a:off x="581092" y="8208211"/>
            <a:ext cx="23672882" cy="4821989"/>
            <a:chOff x="184495" y="3636275"/>
            <a:chExt cx="11834900" cy="1989387"/>
          </a:xfrm>
        </p:grpSpPr>
        <p:sp>
          <p:nvSpPr>
            <p:cNvPr id="56" name="Rounded Rectangle 55"/>
            <p:cNvSpPr/>
            <p:nvPr/>
          </p:nvSpPr>
          <p:spPr>
            <a:xfrm>
              <a:off x="184495" y="3865218"/>
              <a:ext cx="11834900" cy="176044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57" name="Group 56"/>
            <p:cNvGrpSpPr/>
            <p:nvPr/>
          </p:nvGrpSpPr>
          <p:grpSpPr>
            <a:xfrm>
              <a:off x="203200" y="3636275"/>
              <a:ext cx="2342698" cy="507832"/>
              <a:chOff x="1275608" y="6239450"/>
              <a:chExt cx="4592537" cy="922706"/>
            </a:xfrm>
          </p:grpSpPr>
          <p:sp>
            <p:nvSpPr>
              <p:cNvPr id="58"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59" name="TextBox 58"/>
              <p:cNvSpPr txBox="1"/>
              <p:nvPr/>
            </p:nvSpPr>
            <p:spPr>
              <a:xfrm>
                <a:off x="2187353" y="6239450"/>
                <a:ext cx="2633359" cy="922706"/>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60" name="Round Diagonal Corner Rectangle 59"/>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61" name="Freeform 60"/>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71" name="Rectangle 70"/>
              <p:cNvSpPr/>
              <p:nvPr/>
            </p:nvSpPr>
            <p:spPr>
              <a:xfrm>
                <a:off x="-531813" y="10498677"/>
                <a:ext cx="23912122" cy="2379123"/>
              </a:xfrm>
              <a:prstGeom prst="rect">
                <a:avLst/>
              </a:prstGeom>
              <a:noFill/>
            </p:spPr>
            <p:txBody>
              <a:bodyPr wrap="square" lIns="182889" tIns="91445" rIns="182889" bIns="91445" rtlCol="0">
                <a:spAutoFit/>
              </a:bodyPr>
              <a:lstStyle/>
              <a:p>
                <a:pPr marL="1259903" algn="just">
                  <a:lnSpc>
                    <a:spcPct val="115000"/>
                  </a:lnSpc>
                  <a:spcAft>
                    <a:spcPts val="1600"/>
                  </a:spcAft>
                </a:pP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D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itchFamily="18" charset="0"/>
                    <a:cs typeface="Times New Roman" pitchFamily="18" charset="0"/>
                  </a:rPr>
                  <a:t>hàm</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số</a:t>
                </a:r>
                <a:r>
                  <a:rPr lang="en-US" sz="6000" dirty="0">
                    <a:latin typeface="Times New Roman" pitchFamily="18" charset="0"/>
                    <a:cs typeface="Times New Roman" pitchFamily="18" charset="0"/>
                  </a:rPr>
                  <a:t> </a:t>
                </a:r>
                <a14:m>
                  <m:oMath xmlns:m="http://schemas.openxmlformats.org/officeDocument/2006/math">
                    <m:r>
                      <a:rPr lang="en-US" sz="6000" i="1">
                        <a:latin typeface="Cambria Math"/>
                      </a:rPr>
                      <m:t>𝑦</m:t>
                    </m:r>
                    <m:r>
                      <a:rPr lang="en-US" sz="6000" i="1">
                        <a:latin typeface="Cambria Math"/>
                      </a:rPr>
                      <m:t>=</m:t>
                    </m:r>
                    <m:func>
                      <m:funcPr>
                        <m:ctrlPr>
                          <a:rPr lang="en-US" sz="6000" i="1">
                            <a:latin typeface="Cambria Math" panose="02040503050406030204" pitchFamily="18" charset="0"/>
                          </a:rPr>
                        </m:ctrlPr>
                      </m:funcPr>
                      <m:fName>
                        <m:r>
                          <a:rPr lang="en-US" sz="6000" i="1">
                            <a:latin typeface="Cambria Math"/>
                          </a:rPr>
                          <m:t>𝑙𝑜𝑔</m:t>
                        </m:r>
                      </m:fName>
                      <m:e>
                        <m:r>
                          <a:rPr lang="en-US" sz="6000" i="1">
                            <a:latin typeface="Cambria Math"/>
                          </a:rPr>
                          <m:t>𝑥</m:t>
                        </m:r>
                      </m:e>
                    </m:func>
                  </m:oMath>
                </a14:m>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có</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tập</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xác</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định</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là</a:t>
                </a:r>
                <a:r>
                  <a:rPr lang="en-US" sz="6000" dirty="0">
                    <a:latin typeface="Times New Roman" pitchFamily="18" charset="0"/>
                    <a:cs typeface="Times New Roman" pitchFamily="18" charset="0"/>
                  </a:rPr>
                  <a:t> </a:t>
                </a:r>
                <a14:m>
                  <m:oMath xmlns:m="http://schemas.openxmlformats.org/officeDocument/2006/math">
                    <m:r>
                      <a:rPr lang="en-US" sz="6000" i="1">
                        <a:latin typeface="Cambria Math"/>
                      </a:rPr>
                      <m:t>𝐷</m:t>
                    </m:r>
                    <m:r>
                      <a:rPr lang="en-US" sz="6000" i="1">
                        <a:latin typeface="Cambria Math"/>
                      </a:rPr>
                      <m:t>=</m:t>
                    </m:r>
                    <m:d>
                      <m:dPr>
                        <m:ctrlPr>
                          <a:rPr lang="en-US" sz="6000" i="1">
                            <a:latin typeface="Cambria Math" panose="02040503050406030204" pitchFamily="18" charset="0"/>
                          </a:rPr>
                        </m:ctrlPr>
                      </m:dPr>
                      <m:e>
                        <m:r>
                          <a:rPr lang="en-US" sz="6000" i="1">
                            <a:latin typeface="Cambria Math"/>
                          </a:rPr>
                          <m:t>0;+∞</m:t>
                        </m:r>
                      </m:e>
                    </m:d>
                    <m:r>
                      <a:rPr lang="en-US" sz="6000" i="1">
                        <a:latin typeface="Cambria Math"/>
                      </a:rPr>
                      <m:t>.</m:t>
                    </m:r>
                  </m:oMath>
                </a14:m>
                <a:r>
                  <a:rPr lang="en-US" sz="6000" dirty="0">
                    <a:solidFill>
                      <a:schemeClr val="bg1"/>
                    </a:solidFill>
                    <a:latin typeface="Times New Roman" pitchFamily="18" charset="0"/>
                    <a:cs typeface="Times New Roman" pitchFamily="18" charset="0"/>
                  </a:rPr>
                  <a:t> </a:t>
                </a:r>
                <a:r>
                  <a:rPr lang="en-US" sz="6000" dirty="0" err="1">
                    <a:latin typeface="Times New Roman" pitchFamily="18" charset="0"/>
                    <a:cs typeface="Times New Roman" pitchFamily="18" charset="0"/>
                  </a:rPr>
                  <a:t>Và</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mâu</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thuẫn</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với</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phương</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án</a:t>
                </a:r>
                <a:r>
                  <a:rPr lang="en-US" sz="6000" dirty="0">
                    <a:latin typeface="Times New Roman" pitchFamily="18" charset="0"/>
                    <a:cs typeface="Times New Roman" pitchFamily="18" charset="0"/>
                  </a:rPr>
                  <a:t> B.</a:t>
                </a: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1" name="Rectangle 70"/>
              <p:cNvSpPr>
                <a:spLocks noRot="1" noChangeAspect="1" noMove="1" noResize="1" noEditPoints="1" noAdjustHandles="1" noChangeArrowheads="1" noChangeShapeType="1" noTextEdit="1"/>
              </p:cNvSpPr>
              <p:nvPr/>
            </p:nvSpPr>
            <p:spPr>
              <a:xfrm>
                <a:off x="-531813" y="10498677"/>
                <a:ext cx="23912122" cy="2379123"/>
              </a:xfrm>
              <a:prstGeom prst="rect">
                <a:avLst/>
              </a:prstGeom>
              <a:blipFill rotWithShape="1">
                <a:blip r:embed="rId8"/>
                <a:stretch>
                  <a:fillRect t="-4092" b="-10742"/>
                </a:stretch>
              </a:blipFill>
            </p:spPr>
            <p:txBody>
              <a:bodyPr/>
              <a:lstStyle/>
              <a:p>
                <a:r>
                  <a:rPr lang="en-US">
                    <a:noFill/>
                  </a:rPr>
                  <a:t> </a:t>
                </a:r>
              </a:p>
            </p:txBody>
          </p:sp>
        </mc:Fallback>
      </mc:AlternateContent>
      <p:sp>
        <p:nvSpPr>
          <p:cNvPr id="62" name="Rectangle 61"/>
          <p:cNvSpPr/>
          <p:nvPr/>
        </p:nvSpPr>
        <p:spPr>
          <a:xfrm>
            <a:off x="-608013" y="9292192"/>
            <a:ext cx="24404787" cy="1317294"/>
          </a:xfrm>
          <a:prstGeom prst="rect">
            <a:avLst/>
          </a:prstGeom>
          <a:noFill/>
        </p:spPr>
        <p:txBody>
          <a:bodyPr wrap="square" lIns="182889" tIns="91445" rIns="182889" bIns="91445" rtlCol="0">
            <a:spAutoFit/>
          </a:bodyPr>
          <a:lstStyle/>
          <a:p>
            <a:pPr marL="1259903">
              <a:lnSpc>
                <a:spcPct val="115000"/>
              </a:lnSpc>
              <a:spcAft>
                <a:spcPts val="1600"/>
              </a:spcAft>
            </a:pP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 B, C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mũ</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6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err="1">
                <a:latin typeface="Times New Roman" panose="02020603050405020304" pitchFamily="18" charset="0"/>
                <a:ea typeface="Times New Roman" panose="02020603050405020304" pitchFamily="18" charset="0"/>
                <a:cs typeface="Times New Roman" panose="02020603050405020304" pitchFamily="18" charset="0"/>
              </a:rPr>
              <a:t>logarit</a:t>
            </a: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891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10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left)">
                                      <p:cBhvr>
                                        <p:cTn id="12" dur="10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left)">
                                      <p:cBhvr>
                                        <p:cTn id="17" dur="10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7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1263" y="5377460"/>
            <a:ext cx="23688959" cy="4530699"/>
            <a:chOff x="184495" y="3636276"/>
            <a:chExt cx="11926984" cy="3614776"/>
          </a:xfrm>
        </p:grpSpPr>
        <p:sp>
          <p:nvSpPr>
            <p:cNvPr id="5" name="Rounded Rectangle 4"/>
            <p:cNvSpPr/>
            <p:nvPr/>
          </p:nvSpPr>
          <p:spPr>
            <a:xfrm>
              <a:off x="184495" y="3682147"/>
              <a:ext cx="11926984" cy="356890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6" name="Group 5"/>
            <p:cNvGrpSpPr/>
            <p:nvPr/>
          </p:nvGrpSpPr>
          <p:grpSpPr>
            <a:xfrm>
              <a:off x="203200" y="3636276"/>
              <a:ext cx="2342699" cy="816463"/>
              <a:chOff x="1275608" y="6239450"/>
              <a:chExt cx="4592538" cy="1483473"/>
            </a:xfrm>
          </p:grpSpPr>
          <p:sp>
            <p:nvSpPr>
              <p:cNvPr id="7" name="Freeform 20"/>
              <p:cNvSpPr>
                <a:spLocks/>
              </p:cNvSpPr>
              <p:nvPr/>
            </p:nvSpPr>
            <p:spPr bwMode="auto">
              <a:xfrm rot="16200000" flipV="1">
                <a:off x="3132136" y="4986914"/>
                <a:ext cx="1400127" cy="4071892"/>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a:p>
            </p:txBody>
          </p:sp>
          <p:sp>
            <p:nvSpPr>
              <p:cNvPr id="8" name="TextBox 7"/>
              <p:cNvSpPr txBox="1"/>
              <p:nvPr/>
            </p:nvSpPr>
            <p:spPr>
              <a:xfrm>
                <a:off x="2187353" y="6239450"/>
                <a:ext cx="2633359" cy="922706"/>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4"/>
                <a:ext cx="983453" cy="139197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37877" y="6463725"/>
                <a:ext cx="749366" cy="1259197"/>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p:grpSp>
        <p:nvGrpSpPr>
          <p:cNvPr id="20" name="Group 19"/>
          <p:cNvGrpSpPr/>
          <p:nvPr/>
        </p:nvGrpSpPr>
        <p:grpSpPr>
          <a:xfrm>
            <a:off x="290856" y="-11380"/>
            <a:ext cx="24128137" cy="2302360"/>
            <a:chOff x="534989" y="1869705"/>
            <a:chExt cx="23646864" cy="1930735"/>
          </a:xfrm>
        </p:grpSpPr>
        <p:grpSp>
          <p:nvGrpSpPr>
            <p:cNvPr id="21" name="Group 20"/>
            <p:cNvGrpSpPr/>
            <p:nvPr/>
          </p:nvGrpSpPr>
          <p:grpSpPr>
            <a:xfrm>
              <a:off x="534989" y="1869705"/>
              <a:ext cx="23561504" cy="1930735"/>
              <a:chOff x="534989" y="1647866"/>
              <a:chExt cx="23561504" cy="1930735"/>
            </a:xfrm>
          </p:grpSpPr>
          <p:sp>
            <p:nvSpPr>
              <p:cNvPr id="25" name="Rounded Rectangle 24"/>
              <p:cNvSpPr/>
              <p:nvPr/>
            </p:nvSpPr>
            <p:spPr bwMode="auto">
              <a:xfrm>
                <a:off x="755649" y="1720890"/>
                <a:ext cx="23340844"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262858" y="1702079"/>
                  <a:ext cx="2658427" cy="8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600" err="1">
                      <a:solidFill>
                        <a:schemeClr val="bg1"/>
                      </a:solidFill>
                      <a:latin typeface="Tahoma" pitchFamily="34" charset="0"/>
                      <a:cs typeface="Tahoma" pitchFamily="34" charset="0"/>
                    </a:rPr>
                    <a:t>Câu</a:t>
                  </a:r>
                  <a:r>
                    <a:rPr lang="en-US" sz="5600">
                      <a:solidFill>
                        <a:schemeClr val="bg1"/>
                      </a:solidFill>
                      <a:latin typeface="Tahoma" pitchFamily="34" charset="0"/>
                      <a:cs typeface="Tahoma" pitchFamily="34" charset="0"/>
                    </a:rPr>
                    <a:t> 2</a:t>
                  </a:r>
                  <a:endParaRPr lang="en-US" sz="56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1939336" y="1953316"/>
                  <a:ext cx="22242517" cy="919045"/>
                </a:xfrm>
                <a:prstGeom prst="rect">
                  <a:avLst/>
                </a:prstGeom>
                <a:noFill/>
              </p:spPr>
              <p:txBody>
                <a:bodyPr wrap="square" rtlCol="0">
                  <a:spAutoFit/>
                </a:bodyPr>
                <a:lstStyle/>
                <a:p>
                  <a:pPr>
                    <a:lnSpc>
                      <a:spcPct val="107000"/>
                    </a:lnSpc>
                  </a:pP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b="1">
                      <a:solidFill>
                        <a:srgbClr val="FF0000"/>
                      </a:solidFill>
                    </a:rPr>
                    <a:t> </a:t>
                  </a:r>
                  <a:r>
                    <a:rPr lang="en-US" sz="5400" b="1">
                      <a:solidFill>
                        <a:schemeClr val="tx1"/>
                      </a:solidFill>
                      <a:latin typeface="Times New Roman" pitchFamily="18" charset="0"/>
                      <a:cs typeface="Times New Roman" pitchFamily="18" charset="0"/>
                    </a:rPr>
                    <a:t>Tìm tập xác định </a:t>
                  </a:r>
                  <a14:m>
                    <m:oMath xmlns:m="http://schemas.openxmlformats.org/officeDocument/2006/math">
                      <m:r>
                        <a:rPr lang="en-US" sz="5400" b="1" i="1">
                          <a:solidFill>
                            <a:schemeClr val="tx1"/>
                          </a:solidFill>
                          <a:latin typeface="Cambria Math"/>
                        </a:rPr>
                        <m:t>𝑫</m:t>
                      </m:r>
                    </m:oMath>
                  </a14:m>
                  <a:r>
                    <a:rPr lang="en-US" sz="5400" b="1">
                      <a:solidFill>
                        <a:schemeClr val="tx1"/>
                      </a:solidFill>
                      <a:latin typeface="Times New Roman" pitchFamily="18" charset="0"/>
                      <a:cs typeface="Times New Roman" pitchFamily="18" charset="0"/>
                    </a:rPr>
                    <a:t> của hàm số  </a:t>
                  </a:r>
                  <a14:m>
                    <m:oMath xmlns:m="http://schemas.openxmlformats.org/officeDocument/2006/math">
                      <m:r>
                        <a:rPr lang="en-US" sz="5400" b="1" i="1">
                          <a:solidFill>
                            <a:schemeClr val="tx1"/>
                          </a:solidFill>
                          <a:latin typeface="Cambria Math"/>
                        </a:rPr>
                        <m:t>𝒚</m:t>
                      </m:r>
                      <m:r>
                        <a:rPr lang="en-US" sz="5400" b="1" i="1">
                          <a:solidFill>
                            <a:schemeClr val="tx1"/>
                          </a:solidFill>
                          <a:latin typeface="Cambria Math"/>
                        </a:rPr>
                        <m:t>=</m:t>
                      </m:r>
                      <m:func>
                        <m:funcPr>
                          <m:ctrlPr>
                            <a:rPr lang="en-US" sz="5400" b="1" i="1">
                              <a:solidFill>
                                <a:schemeClr val="tx1"/>
                              </a:solidFill>
                              <a:latin typeface="Cambria Math" panose="02040503050406030204" pitchFamily="18" charset="0"/>
                            </a:rPr>
                          </m:ctrlPr>
                        </m:funcPr>
                        <m:fName>
                          <m:sSub>
                            <m:sSubPr>
                              <m:ctrlPr>
                                <a:rPr lang="en-US" sz="5400" b="1" i="1">
                                  <a:solidFill>
                                    <a:schemeClr val="tx1"/>
                                  </a:solidFill>
                                  <a:latin typeface="Cambria Math" panose="02040503050406030204" pitchFamily="18" charset="0"/>
                                </a:rPr>
                              </m:ctrlPr>
                            </m:sSubPr>
                            <m:e>
                              <m:r>
                                <a:rPr lang="en-US" sz="5400" b="1" i="1">
                                  <a:solidFill>
                                    <a:schemeClr val="tx1"/>
                                  </a:solidFill>
                                  <a:latin typeface="Cambria Math"/>
                                </a:rPr>
                                <m:t>𝒍𝒐𝒈</m:t>
                              </m:r>
                            </m:e>
                            <m:sub>
                              <m:r>
                                <a:rPr lang="en-US" sz="5400" b="1" i="1">
                                  <a:solidFill>
                                    <a:schemeClr val="tx1"/>
                                  </a:solidFill>
                                  <a:latin typeface="Cambria Math"/>
                                </a:rPr>
                                <m:t>𝟑</m:t>
                              </m:r>
                            </m:sub>
                          </m:sSub>
                        </m:fName>
                        <m:e>
                          <m:d>
                            <m:dPr>
                              <m:ctrlPr>
                                <a:rPr lang="en-US" sz="5400" b="1" i="1">
                                  <a:solidFill>
                                    <a:schemeClr val="tx1"/>
                                  </a:solidFill>
                                  <a:latin typeface="Cambria Math" panose="02040503050406030204" pitchFamily="18" charset="0"/>
                                </a:rPr>
                              </m:ctrlPr>
                            </m:dPr>
                            <m:e>
                              <m:sSup>
                                <m:sSupPr>
                                  <m:ctrlPr>
                                    <a:rPr lang="en-US" sz="5400" b="1" i="1">
                                      <a:solidFill>
                                        <a:schemeClr val="tx1"/>
                                      </a:solidFill>
                                      <a:latin typeface="Cambria Math" panose="02040503050406030204" pitchFamily="18" charset="0"/>
                                    </a:rPr>
                                  </m:ctrlPr>
                                </m:sSupPr>
                                <m:e>
                                  <m:r>
                                    <a:rPr lang="en-US" sz="5400" b="1" i="1">
                                      <a:solidFill>
                                        <a:schemeClr val="tx1"/>
                                      </a:solidFill>
                                      <a:latin typeface="Cambria Math"/>
                                    </a:rPr>
                                    <m:t>𝒙</m:t>
                                  </m:r>
                                </m:e>
                                <m:sup>
                                  <m:r>
                                    <a:rPr lang="en-US" sz="5400" b="1" i="1">
                                      <a:solidFill>
                                        <a:schemeClr val="tx1"/>
                                      </a:solidFill>
                                      <a:latin typeface="Cambria Math"/>
                                    </a:rPr>
                                    <m:t>𝟐</m:t>
                                  </m:r>
                                </m:sup>
                              </m:sSup>
                              <m:r>
                                <a:rPr lang="en-US" sz="5400" b="1" i="1">
                                  <a:solidFill>
                                    <a:schemeClr val="tx1"/>
                                  </a:solidFill>
                                  <a:latin typeface="Cambria Math"/>
                                </a:rPr>
                                <m:t>+</m:t>
                              </m:r>
                              <m:r>
                                <a:rPr lang="en-US" sz="5400" b="1" i="1">
                                  <a:solidFill>
                                    <a:schemeClr val="tx1"/>
                                  </a:solidFill>
                                  <a:latin typeface="Cambria Math"/>
                                </a:rPr>
                                <m:t>𝟑</m:t>
                              </m:r>
                              <m:r>
                                <a:rPr lang="en-US" sz="5400" b="1" i="1">
                                  <a:solidFill>
                                    <a:schemeClr val="tx1"/>
                                  </a:solidFill>
                                  <a:latin typeface="Cambria Math"/>
                                </a:rPr>
                                <m:t>𝒙</m:t>
                              </m:r>
                              <m:r>
                                <a:rPr lang="en-US" sz="5400" b="1" i="1">
                                  <a:solidFill>
                                    <a:schemeClr val="tx1"/>
                                  </a:solidFill>
                                  <a:latin typeface="Cambria Math"/>
                                </a:rPr>
                                <m:t>+</m:t>
                              </m:r>
                              <m:r>
                                <a:rPr lang="en-US" sz="5400" b="1" i="1">
                                  <a:solidFill>
                                    <a:schemeClr val="tx1"/>
                                  </a:solidFill>
                                  <a:latin typeface="Cambria Math"/>
                                </a:rPr>
                                <m:t>𝟐</m:t>
                              </m:r>
                            </m:e>
                          </m:d>
                        </m:e>
                      </m:func>
                    </m:oMath>
                  </a14:m>
                  <a:r>
                    <a:rPr lang="en-US" sz="5400" b="1">
                      <a:solidFill>
                        <a:schemeClr val="tx1"/>
                      </a:solidFill>
                      <a:latin typeface="Times New Roman" pitchFamily="18" charset="0"/>
                      <a:cs typeface="Times New Roman" pitchFamily="18" charset="0"/>
                    </a:rPr>
                    <a:t>.</a:t>
                  </a:r>
                  <a:endParaRPr lang="en-US" sz="54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939336" y="1953316"/>
                  <a:ext cx="22242517" cy="919045"/>
                </a:xfrm>
                <a:prstGeom prst="rect">
                  <a:avLst/>
                </a:prstGeom>
                <a:blipFill rotWithShape="1">
                  <a:blip r:embed="rId2"/>
                  <a:stretch>
                    <a:fillRect t="-8333" b="-24444"/>
                  </a:stretch>
                </a:blipFill>
                <a:extLst/>
              </p:spPr>
              <p:txBody>
                <a:bodyPr/>
                <a:lstStyle/>
                <a:p>
                  <a:r>
                    <a:rPr lang="en-US">
                      <a:noFill/>
                    </a:rPr>
                    <a:t> </a:t>
                  </a:r>
                </a:p>
              </p:txBody>
            </p:sp>
          </mc:Fallback>
        </mc:AlternateContent>
      </p:grpSp>
      <p:grpSp>
        <p:nvGrpSpPr>
          <p:cNvPr id="12" name="Group 11"/>
          <p:cNvGrpSpPr/>
          <p:nvPr/>
        </p:nvGrpSpPr>
        <p:grpSpPr>
          <a:xfrm>
            <a:off x="577795" y="2290981"/>
            <a:ext cx="9253592" cy="1309202"/>
            <a:chOff x="151717" y="1145490"/>
            <a:chExt cx="4626194" cy="654601"/>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0" name="Oval 69"/>
            <p:cNvSpPr/>
            <p:nvPr/>
          </p:nvSpPr>
          <p:spPr>
            <a:xfrm>
              <a:off x="151717" y="1145490"/>
              <a:ext cx="633854" cy="596855"/>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71" name="TextBox 70"/>
                <p:cNvSpPr txBox="1"/>
                <p:nvPr/>
              </p:nvSpPr>
              <p:spPr>
                <a:xfrm>
                  <a:off x="600384" y="1176381"/>
                  <a:ext cx="4177527" cy="483274"/>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lgn="just"/>
                  <a:r>
                    <a:rPr lang="en-US" sz="5400" b="1"/>
                    <a:t>      </a:t>
                  </a:r>
                  <a14:m>
                    <m:oMath xmlns:m="http://schemas.openxmlformats.org/officeDocument/2006/math">
                      <m:r>
                        <a:rPr lang="en-US" sz="5400" b="1">
                          <a:latin typeface="Cambria Math"/>
                        </a:rPr>
                        <m:t>𝑫</m:t>
                      </m:r>
                      <m:r>
                        <a:rPr lang="en-US" sz="5400" b="1">
                          <a:latin typeface="Cambria Math"/>
                        </a:rPr>
                        <m:t>=</m:t>
                      </m:r>
                      <m:d>
                        <m:dPr>
                          <m:begChr m:val="["/>
                          <m:endChr m:val="]"/>
                          <m:ctrlPr>
                            <a:rPr lang="en-US" sz="5400" b="1" i="1">
                              <a:latin typeface="Cambria Math" panose="02040503050406030204" pitchFamily="18" charset="0"/>
                            </a:rPr>
                          </m:ctrlPr>
                        </m:dPr>
                        <m:e>
                          <m:r>
                            <a:rPr lang="en-US" sz="5400" b="1">
                              <a:latin typeface="Cambria Math"/>
                            </a:rPr>
                            <m:t>−</m:t>
                          </m:r>
                          <m:r>
                            <a:rPr lang="en-US" sz="5400" b="1">
                              <a:latin typeface="Cambria Math"/>
                            </a:rPr>
                            <m:t>𝟐</m:t>
                          </m:r>
                          <m:r>
                            <a:rPr lang="en-US" sz="5400" b="1">
                              <a:latin typeface="Cambria Math"/>
                            </a:rPr>
                            <m:t>,−</m:t>
                          </m:r>
                          <m:r>
                            <a:rPr lang="en-US" sz="5400" b="1">
                              <a:latin typeface="Cambria Math"/>
                            </a:rPr>
                            <m:t>𝟏</m:t>
                          </m:r>
                        </m:e>
                      </m:d>
                      <m:r>
                        <a:rPr lang="en-US" sz="5400" b="1">
                          <a:latin typeface="Cambria Math"/>
                        </a:rPr>
                        <m:t>.</m:t>
                      </m:r>
                    </m:oMath>
                  </a14:m>
                  <a:endParaRPr lang="en-US" sz="5400" dirty="0"/>
                </a:p>
              </p:txBody>
            </p:sp>
          </mc:Choice>
          <mc:Fallback xmlns="">
            <p:sp>
              <p:nvSpPr>
                <p:cNvPr id="71" name="TextBox 70"/>
                <p:cNvSpPr txBox="1">
                  <a:spLocks noRot="1" noChangeAspect="1" noMove="1" noResize="1" noEditPoints="1" noAdjustHandles="1" noChangeArrowheads="1" noChangeShapeType="1" noTextEdit="1"/>
                </p:cNvSpPr>
                <p:nvPr/>
              </p:nvSpPr>
              <p:spPr>
                <a:xfrm>
                  <a:off x="600384" y="1176381"/>
                  <a:ext cx="4177527" cy="483274"/>
                </a:xfrm>
                <a:prstGeom prst="rect">
                  <a:avLst/>
                </a:prstGeom>
                <a:blipFill>
                  <a:blip r:embed="rId3"/>
                  <a:stretch>
                    <a:fillRect/>
                  </a:stretch>
                </a:blipFill>
              </p:spPr>
              <p:txBody>
                <a:bodyPr/>
                <a:lstStyle/>
                <a:p>
                  <a:r>
                    <a:rPr lang="en-US">
                      <a:noFill/>
                    </a:rPr>
                    <a:t> </a:t>
                  </a:r>
                </a:p>
              </p:txBody>
            </p:sp>
          </mc:Fallback>
        </mc:AlternateContent>
      </p:grpSp>
      <p:grpSp>
        <p:nvGrpSpPr>
          <p:cNvPr id="13" name="Group 12"/>
          <p:cNvGrpSpPr/>
          <p:nvPr/>
        </p:nvGrpSpPr>
        <p:grpSpPr>
          <a:xfrm>
            <a:off x="10059988" y="2387707"/>
            <a:ext cx="11166625" cy="4245584"/>
            <a:chOff x="4810962" y="1193853"/>
            <a:chExt cx="2778480" cy="2122792"/>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6" name="Oval 65"/>
            <p:cNvSpPr/>
            <p:nvPr/>
          </p:nvSpPr>
          <p:spPr>
            <a:xfrm>
              <a:off x="4810962" y="1253108"/>
              <a:ext cx="342237" cy="57259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68" name="TextBox 67"/>
                <p:cNvSpPr txBox="1"/>
                <p:nvPr/>
              </p:nvSpPr>
              <p:spPr>
                <a:xfrm>
                  <a:off x="5090316" y="1197635"/>
                  <a:ext cx="2499126" cy="2119010"/>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6000" b="1">
                            <a:latin typeface="Cambria Math"/>
                          </a:rPr>
                          <m:t>𝑫</m:t>
                        </m:r>
                        <m:r>
                          <a:rPr lang="en-US" sz="6000" b="1">
                            <a:latin typeface="Cambria Math"/>
                          </a:rPr>
                          <m:t>=</m:t>
                        </m:r>
                        <m:d>
                          <m:dPr>
                            <m:ctrlPr>
                              <a:rPr lang="en-US" sz="6000" b="1" i="1">
                                <a:latin typeface="Cambria Math" panose="02040503050406030204" pitchFamily="18" charset="0"/>
                              </a:rPr>
                            </m:ctrlPr>
                          </m:dPr>
                          <m:e>
                            <m:r>
                              <a:rPr lang="en-US" sz="6000" b="1">
                                <a:latin typeface="Cambria Math"/>
                              </a:rPr>
                              <m:t>−∞,−</m:t>
                            </m:r>
                            <m:r>
                              <a:rPr lang="en-US" sz="6000" b="1">
                                <a:latin typeface="Cambria Math"/>
                              </a:rPr>
                              <m:t>𝟐</m:t>
                            </m:r>
                          </m:e>
                        </m:d>
                        <m:r>
                          <a:rPr lang="en-US" sz="6000" b="1">
                            <a:latin typeface="Cambria Math"/>
                          </a:rPr>
                          <m:t>∪</m:t>
                        </m:r>
                        <m:d>
                          <m:dPr>
                            <m:ctrlPr>
                              <a:rPr lang="en-US" sz="6000" b="1" i="1">
                                <a:latin typeface="Cambria Math" panose="02040503050406030204" pitchFamily="18" charset="0"/>
                              </a:rPr>
                            </m:ctrlPr>
                          </m:dPr>
                          <m:e>
                            <m:r>
                              <a:rPr lang="en-US" sz="6000" b="1">
                                <a:latin typeface="Cambria Math"/>
                              </a:rPr>
                              <m:t>−</m:t>
                            </m:r>
                            <m:r>
                              <a:rPr lang="en-US" sz="6000" b="1">
                                <a:latin typeface="Cambria Math"/>
                              </a:rPr>
                              <m:t>𝟏</m:t>
                            </m:r>
                            <m:r>
                              <a:rPr lang="en-US" sz="6000" b="1">
                                <a:latin typeface="Cambria Math"/>
                              </a:rPr>
                              <m:t>,+∞</m:t>
                            </m:r>
                          </m:e>
                        </m:d>
                        <m:r>
                          <m:rPr>
                            <m:nor/>
                          </m:rPr>
                          <a:rPr lang="en-US" sz="6000"/>
                          <m:t>.</m:t>
                        </m:r>
                      </m:oMath>
                    </m:oMathPara>
                  </a14:m>
                  <a:endParaRPr lang="en-US" sz="6000"/>
                </a:p>
                <a:p>
                  <a:endParaRPr lang="en-US" sz="5600" dirty="0"/>
                </a:p>
              </p:txBody>
            </p:sp>
          </mc:Choice>
          <mc:Fallback xmlns="">
            <p:sp>
              <p:nvSpPr>
                <p:cNvPr id="68" name="TextBox 67"/>
                <p:cNvSpPr txBox="1">
                  <a:spLocks noRot="1" noChangeAspect="1" noMove="1" noResize="1" noEditPoints="1" noAdjustHandles="1" noChangeArrowheads="1" noChangeShapeType="1" noTextEdit="1"/>
                </p:cNvSpPr>
                <p:nvPr/>
              </p:nvSpPr>
              <p:spPr>
                <a:xfrm>
                  <a:off x="5090316" y="1197635"/>
                  <a:ext cx="2499126" cy="2119010"/>
                </a:xfrm>
                <a:prstGeom prst="rect">
                  <a:avLst/>
                </a:prstGeom>
                <a:blipFill rotWithShape="1">
                  <a:blip r:embed="rId4"/>
                  <a:stretch>
                    <a:fillRect/>
                  </a:stretch>
                </a:blipFill>
              </p:spPr>
              <p:txBody>
                <a:bodyPr/>
                <a:lstStyle/>
                <a:p>
                  <a:r>
                    <a:rPr lang="en-US">
                      <a:noFill/>
                    </a:rPr>
                    <a:t> </a:t>
                  </a:r>
                </a:p>
              </p:txBody>
            </p:sp>
          </mc:Fallback>
        </mc:AlternateContent>
      </p:grpSp>
      <p:grpSp>
        <p:nvGrpSpPr>
          <p:cNvPr id="14" name="Group 13"/>
          <p:cNvGrpSpPr/>
          <p:nvPr/>
        </p:nvGrpSpPr>
        <p:grpSpPr>
          <a:xfrm>
            <a:off x="577795" y="3622243"/>
            <a:ext cx="8861009" cy="1285920"/>
            <a:chOff x="7568311" y="1183052"/>
            <a:chExt cx="4429928" cy="642960"/>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3" name="Oval 72"/>
            <p:cNvSpPr/>
            <p:nvPr/>
          </p:nvSpPr>
          <p:spPr>
            <a:xfrm>
              <a:off x="7568311" y="1183052"/>
              <a:ext cx="637151" cy="628069"/>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74" name="TextBox 73"/>
                <p:cNvSpPr txBox="1"/>
                <p:nvPr/>
              </p:nvSpPr>
              <p:spPr>
                <a:xfrm>
                  <a:off x="7909599" y="1197635"/>
                  <a:ext cx="4088639" cy="628377"/>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left"/>
                      </m:oMathParaPr>
                      <m:oMath xmlns:m="http://schemas.openxmlformats.org/officeDocument/2006/math">
                        <m:r>
                          <a:rPr lang="en-US" sz="6000" b="1" i="1" smtClean="0">
                            <a:latin typeface="Cambria Math" panose="02040503050406030204" pitchFamily="18" charset="0"/>
                          </a:rPr>
                          <m:t>      </m:t>
                        </m:r>
                        <m:r>
                          <a:rPr lang="en-US" sz="6000" b="1">
                            <a:latin typeface="Cambria Math"/>
                          </a:rPr>
                          <m:t>𝑫</m:t>
                        </m:r>
                        <m:r>
                          <a:rPr lang="en-US" sz="6000" b="1">
                            <a:latin typeface="Cambria Math"/>
                          </a:rPr>
                          <m:t>=</m:t>
                        </m:r>
                        <m:d>
                          <m:dPr>
                            <m:ctrlPr>
                              <a:rPr lang="en-US" sz="6000" b="1" i="1">
                                <a:latin typeface="Cambria Math" panose="02040503050406030204" pitchFamily="18" charset="0"/>
                              </a:rPr>
                            </m:ctrlPr>
                          </m:dPr>
                          <m:e>
                            <m:r>
                              <a:rPr lang="en-US" sz="6000" b="1">
                                <a:latin typeface="Cambria Math"/>
                              </a:rPr>
                              <m:t>−</m:t>
                            </m:r>
                            <m:r>
                              <a:rPr lang="en-US" sz="6000" b="1">
                                <a:latin typeface="Cambria Math"/>
                              </a:rPr>
                              <m:t>𝟐</m:t>
                            </m:r>
                            <m:r>
                              <a:rPr lang="en-US" sz="6000" b="1">
                                <a:latin typeface="Cambria Math"/>
                              </a:rPr>
                              <m:t>,−</m:t>
                            </m:r>
                            <m:r>
                              <a:rPr lang="en-US" sz="6000" b="1">
                                <a:latin typeface="Cambria Math"/>
                              </a:rPr>
                              <m:t>𝟏</m:t>
                            </m:r>
                          </m:e>
                        </m:d>
                        <m:r>
                          <m:rPr>
                            <m:nor/>
                          </m:rPr>
                          <a:rPr lang="en-US" sz="6000"/>
                          <m:t>.</m:t>
                        </m:r>
                      </m:oMath>
                    </m:oMathPara>
                  </a14:m>
                  <a:endParaRPr lang="en-US" sz="5600" dirty="0"/>
                </a:p>
              </p:txBody>
            </p:sp>
          </mc:Choice>
          <mc:Fallback xmlns="">
            <p:sp>
              <p:nvSpPr>
                <p:cNvPr id="74" name="TextBox 73"/>
                <p:cNvSpPr txBox="1">
                  <a:spLocks noRot="1" noChangeAspect="1" noMove="1" noResize="1" noEditPoints="1" noAdjustHandles="1" noChangeArrowheads="1" noChangeShapeType="1" noTextEdit="1"/>
                </p:cNvSpPr>
                <p:nvPr/>
              </p:nvSpPr>
              <p:spPr>
                <a:xfrm>
                  <a:off x="7909599" y="1197635"/>
                  <a:ext cx="4088639" cy="628377"/>
                </a:xfrm>
                <a:prstGeom prst="rect">
                  <a:avLst/>
                </a:prstGeom>
                <a:blipFill>
                  <a:blip r:embed="rId5"/>
                  <a:stretch>
                    <a:fillRect/>
                  </a:stretch>
                </a:blipFill>
              </p:spPr>
              <p:txBody>
                <a:bodyPr/>
                <a:lstStyle/>
                <a:p>
                  <a:r>
                    <a:rPr lang="en-US">
                      <a:noFill/>
                    </a:rPr>
                    <a:t> </a:t>
                  </a:r>
                </a:p>
              </p:txBody>
            </p:sp>
          </mc:Fallback>
        </mc:AlternateContent>
      </p:grpSp>
      <p:grpSp>
        <p:nvGrpSpPr>
          <p:cNvPr id="3" name="Group 2"/>
          <p:cNvGrpSpPr/>
          <p:nvPr/>
        </p:nvGrpSpPr>
        <p:grpSpPr>
          <a:xfrm>
            <a:off x="10059988" y="3643845"/>
            <a:ext cx="11166624" cy="3237744"/>
            <a:chOff x="9411971" y="1182823"/>
            <a:chExt cx="2772524" cy="1618872"/>
          </a:xfrm>
        </p:grpSpPr>
        <p:sp>
          <p:nvSpPr>
            <p:cNvPr id="75" name="Rectangle 74"/>
            <p:cNvSpPr/>
            <p:nvPr/>
          </p:nvSpPr>
          <p:spPr>
            <a:xfrm>
              <a:off x="9551159" y="118282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6" name="Oval 75"/>
            <p:cNvSpPr/>
            <p:nvPr/>
          </p:nvSpPr>
          <p:spPr>
            <a:xfrm>
              <a:off x="9411971" y="1242078"/>
              <a:ext cx="341503" cy="609984"/>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77" name="TextBox 76"/>
                <p:cNvSpPr txBox="1"/>
                <p:nvPr/>
              </p:nvSpPr>
              <p:spPr>
                <a:xfrm>
                  <a:off x="9753474" y="1186605"/>
                  <a:ext cx="2431021" cy="1615090"/>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6000" b="1">
                            <a:latin typeface="Cambria Math"/>
                          </a:rPr>
                          <m:t>𝑫</m:t>
                        </m:r>
                        <m:r>
                          <a:rPr lang="en-US" sz="6000" b="1">
                            <a:latin typeface="Cambria Math"/>
                          </a:rPr>
                          <m:t>=</m:t>
                        </m:r>
                        <m:d>
                          <m:dPr>
                            <m:begChr m:val=""/>
                            <m:endChr m:val=""/>
                            <m:ctrlPr>
                              <a:rPr lang="en-US" sz="6000" b="1" i="1">
                                <a:latin typeface="Cambria Math" panose="02040503050406030204" pitchFamily="18" charset="0"/>
                              </a:rPr>
                            </m:ctrlPr>
                          </m:dPr>
                          <m:e>
                            <m:r>
                              <a:rPr lang="en-US" sz="6000" b="1">
                                <a:latin typeface="Cambria Math"/>
                              </a:rPr>
                              <m:t>(−∞,−</m:t>
                            </m:r>
                            <m:r>
                              <a:rPr lang="en-US" sz="6000" b="1">
                                <a:latin typeface="Cambria Math"/>
                              </a:rPr>
                              <m:t>𝟐</m:t>
                            </m:r>
                            <m:r>
                              <a:rPr lang="en-US" sz="6000" b="1">
                                <a:latin typeface="Cambria Math"/>
                              </a:rPr>
                              <m:t>]</m:t>
                            </m:r>
                          </m:e>
                        </m:d>
                        <m:r>
                          <a:rPr lang="en-US" sz="6000" b="1">
                            <a:latin typeface="Cambria Math"/>
                          </a:rPr>
                          <m:t>∪[</m:t>
                        </m:r>
                        <m:d>
                          <m:dPr>
                            <m:begChr m:val=""/>
                            <m:ctrlPr>
                              <a:rPr lang="en-US" sz="6000" b="1" i="1">
                                <a:latin typeface="Cambria Math" panose="02040503050406030204" pitchFamily="18" charset="0"/>
                              </a:rPr>
                            </m:ctrlPr>
                          </m:dPr>
                          <m:e>
                            <m:r>
                              <a:rPr lang="en-US" sz="6000" b="1">
                                <a:latin typeface="Cambria Math"/>
                              </a:rPr>
                              <m:t>−</m:t>
                            </m:r>
                            <m:r>
                              <a:rPr lang="en-US" sz="6000" b="1">
                                <a:latin typeface="Cambria Math"/>
                              </a:rPr>
                              <m:t>𝟏</m:t>
                            </m:r>
                            <m:r>
                              <a:rPr lang="en-US" sz="6000" b="1">
                                <a:latin typeface="Cambria Math"/>
                              </a:rPr>
                              <m:t>,+∞</m:t>
                            </m:r>
                          </m:e>
                        </m:d>
                        <m:r>
                          <m:rPr>
                            <m:nor/>
                          </m:rPr>
                          <a:rPr lang="en-US" sz="6000"/>
                          <m:t>.</m:t>
                        </m:r>
                      </m:oMath>
                    </m:oMathPara>
                  </a14:m>
                  <a:endParaRPr lang="en-US" sz="6000"/>
                </a:p>
              </p:txBody>
            </p:sp>
          </mc:Choice>
          <mc:Fallback xmlns="">
            <p:sp>
              <p:nvSpPr>
                <p:cNvPr id="77" name="TextBox 76"/>
                <p:cNvSpPr txBox="1">
                  <a:spLocks noRot="1" noChangeAspect="1" noMove="1" noResize="1" noEditPoints="1" noAdjustHandles="1" noChangeArrowheads="1" noChangeShapeType="1" noTextEdit="1"/>
                </p:cNvSpPr>
                <p:nvPr/>
              </p:nvSpPr>
              <p:spPr>
                <a:xfrm>
                  <a:off x="9753474" y="1186605"/>
                  <a:ext cx="2431021" cy="1615090"/>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4" name="Rectangle 93"/>
              <p:cNvSpPr/>
              <p:nvPr/>
            </p:nvSpPr>
            <p:spPr>
              <a:xfrm>
                <a:off x="619007" y="6695902"/>
                <a:ext cx="21175779" cy="2027553"/>
              </a:xfrm>
              <a:prstGeom prst="rect">
                <a:avLst/>
              </a:prstGeom>
              <a:noFill/>
            </p:spPr>
            <p:txBody>
              <a:bodyPr wrap="square" lIns="182889" tIns="91445" rIns="182889" bIns="91445" rtlCol="0">
                <a:spAutoFit/>
              </a:bodyPr>
              <a:lstStyle/>
              <a:p>
                <a:pPr>
                  <a:lnSpc>
                    <a:spcPct val="107000"/>
                  </a:lnSpc>
                </a:pPr>
                <a14:m>
                  <m:oMathPara xmlns:m="http://schemas.openxmlformats.org/officeDocument/2006/math">
                    <m:oMathParaPr>
                      <m:jc m:val="left"/>
                    </m:oMathParaPr>
                    <m:oMath xmlns:m="http://schemas.openxmlformats.org/officeDocument/2006/math">
                      <m:r>
                        <m:rPr>
                          <m:nor/>
                        </m:rPr>
                        <a:rPr lang="en-US" sz="5600" dirty="0" smtClean="0">
                          <a:latin typeface="Times New Roman" pitchFamily="18" charset="0"/>
                          <a:ea typeface="Calibri" panose="020F0502020204030204" pitchFamily="34" charset="0"/>
                          <a:cs typeface="Times New Roman" pitchFamily="18" charset="0"/>
                        </a:rPr>
                        <m:t>Đ</m:t>
                      </m:r>
                      <m:r>
                        <m:rPr>
                          <m:nor/>
                        </m:rPr>
                        <a:rPr lang="en-US" sz="5600" b="0" i="0" dirty="0" smtClean="0">
                          <a:latin typeface="Times New Roman" pitchFamily="18" charset="0"/>
                          <a:ea typeface="Calibri" panose="020F0502020204030204" pitchFamily="34" charset="0"/>
                          <a:cs typeface="Times New Roman" pitchFamily="18" charset="0"/>
                        </a:rPr>
                        <m:t>i</m:t>
                      </m:r>
                      <m:r>
                        <m:rPr>
                          <m:nor/>
                        </m:rPr>
                        <a:rPr lang="en-US" sz="5600" b="0" i="0" dirty="0" smtClean="0">
                          <a:latin typeface="Times New Roman" pitchFamily="18" charset="0"/>
                          <a:ea typeface="Calibri" panose="020F0502020204030204" pitchFamily="34" charset="0"/>
                          <a:cs typeface="Times New Roman" pitchFamily="18" charset="0"/>
                        </a:rPr>
                        <m:t>ề</m:t>
                      </m:r>
                      <m:r>
                        <m:rPr>
                          <m:nor/>
                        </m:rPr>
                        <a:rPr lang="en-US" sz="5600" b="0" i="0" dirty="0" smtClean="0">
                          <a:latin typeface="Times New Roman" pitchFamily="18" charset="0"/>
                          <a:ea typeface="Calibri" panose="020F0502020204030204" pitchFamily="34" charset="0"/>
                          <a:cs typeface="Times New Roman" pitchFamily="18" charset="0"/>
                        </a:rPr>
                        <m:t>u</m:t>
                      </m:r>
                      <m:r>
                        <m:rPr>
                          <m:nor/>
                        </m:rPr>
                        <a:rPr lang="en-US" sz="5600" b="0" i="0" dirty="0" smtClean="0">
                          <a:latin typeface="Times New Roman" pitchFamily="18" charset="0"/>
                          <a:ea typeface="Calibri" panose="020F0502020204030204" pitchFamily="34" charset="0"/>
                          <a:cs typeface="Times New Roman" pitchFamily="18" charset="0"/>
                        </a:rPr>
                        <m:t> </m:t>
                      </m:r>
                      <m:r>
                        <m:rPr>
                          <m:nor/>
                        </m:rPr>
                        <a:rPr lang="en-US" sz="5600" b="0" i="0" dirty="0" smtClean="0">
                          <a:latin typeface="Times New Roman" pitchFamily="18" charset="0"/>
                          <a:ea typeface="Calibri" panose="020F0502020204030204" pitchFamily="34" charset="0"/>
                          <a:cs typeface="Times New Roman" pitchFamily="18" charset="0"/>
                        </a:rPr>
                        <m:t>ki</m:t>
                      </m:r>
                      <m:r>
                        <m:rPr>
                          <m:nor/>
                        </m:rPr>
                        <a:rPr lang="en-US" sz="5600" b="0" i="0" dirty="0" smtClean="0">
                          <a:latin typeface="Times New Roman" pitchFamily="18" charset="0"/>
                          <a:ea typeface="Calibri" panose="020F0502020204030204" pitchFamily="34" charset="0"/>
                          <a:cs typeface="Times New Roman" pitchFamily="18" charset="0"/>
                        </a:rPr>
                        <m:t>ệ</m:t>
                      </m:r>
                      <m:r>
                        <m:rPr>
                          <m:nor/>
                        </m:rPr>
                        <a:rPr lang="en-US" sz="5600" b="0" i="0" dirty="0" smtClean="0">
                          <a:latin typeface="Times New Roman" pitchFamily="18" charset="0"/>
                          <a:ea typeface="Calibri" panose="020F0502020204030204" pitchFamily="34" charset="0"/>
                          <a:cs typeface="Times New Roman" pitchFamily="18" charset="0"/>
                        </a:rPr>
                        <m:t>n</m:t>
                      </m:r>
                      <m:r>
                        <m:rPr>
                          <m:nor/>
                        </m:rPr>
                        <a:rPr lang="en-US" sz="5600" b="0" i="0" dirty="0" smtClean="0">
                          <a:latin typeface="Times New Roman" pitchFamily="18" charset="0"/>
                          <a:ea typeface="Calibri" panose="020F0502020204030204" pitchFamily="34" charset="0"/>
                          <a:cs typeface="Times New Roman" pitchFamily="18" charset="0"/>
                        </a:rPr>
                        <m:t> </m:t>
                      </m:r>
                      <m:r>
                        <m:rPr>
                          <m:nor/>
                        </m:rPr>
                        <a:rPr lang="en-US" sz="5600" b="0" i="0" dirty="0" smtClean="0">
                          <a:latin typeface="Times New Roman" pitchFamily="18" charset="0"/>
                          <a:ea typeface="Calibri" panose="020F0502020204030204" pitchFamily="34" charset="0"/>
                          <a:cs typeface="Times New Roman" pitchFamily="18" charset="0"/>
                        </a:rPr>
                        <m:t>x</m:t>
                      </m:r>
                      <m:r>
                        <m:rPr>
                          <m:nor/>
                        </m:rPr>
                        <a:rPr lang="en-US" sz="5600" b="0" i="0" dirty="0" smtClean="0">
                          <a:latin typeface="Times New Roman" pitchFamily="18" charset="0"/>
                          <a:ea typeface="Calibri" panose="020F0502020204030204" pitchFamily="34" charset="0"/>
                          <a:cs typeface="Times New Roman" pitchFamily="18" charset="0"/>
                        </a:rPr>
                        <m:t>á</m:t>
                      </m:r>
                      <m:r>
                        <m:rPr>
                          <m:nor/>
                        </m:rPr>
                        <a:rPr lang="en-US" sz="5600" b="0" i="0" dirty="0" smtClean="0">
                          <a:latin typeface="Times New Roman" pitchFamily="18" charset="0"/>
                          <a:ea typeface="Calibri" panose="020F0502020204030204" pitchFamily="34" charset="0"/>
                          <a:cs typeface="Times New Roman" pitchFamily="18" charset="0"/>
                        </a:rPr>
                        <m:t>c</m:t>
                      </m:r>
                      <m:r>
                        <m:rPr>
                          <m:nor/>
                        </m:rPr>
                        <a:rPr lang="en-US" sz="5600" b="0" i="0" dirty="0" smtClean="0">
                          <a:latin typeface="Times New Roman" pitchFamily="18" charset="0"/>
                          <a:ea typeface="Calibri" panose="020F0502020204030204" pitchFamily="34" charset="0"/>
                          <a:cs typeface="Times New Roman" pitchFamily="18" charset="0"/>
                        </a:rPr>
                        <m:t> đị</m:t>
                      </m:r>
                      <m:r>
                        <m:rPr>
                          <m:nor/>
                        </m:rPr>
                        <a:rPr lang="en-US" sz="5600" b="0" i="0" dirty="0" smtClean="0">
                          <a:latin typeface="Times New Roman" pitchFamily="18" charset="0"/>
                          <a:ea typeface="Calibri" panose="020F0502020204030204" pitchFamily="34" charset="0"/>
                          <a:cs typeface="Times New Roman" pitchFamily="18" charset="0"/>
                        </a:rPr>
                        <m:t>nh</m:t>
                      </m:r>
                      <m:r>
                        <m:rPr>
                          <m:nor/>
                        </m:rPr>
                        <a:rPr lang="en-US" sz="5600" b="0" i="0" dirty="0" smtClean="0">
                          <a:latin typeface="Times New Roman" pitchFamily="18" charset="0"/>
                          <a:ea typeface="Calibri" panose="020F0502020204030204" pitchFamily="34" charset="0"/>
                          <a:cs typeface="Times New Roman" pitchFamily="18" charset="0"/>
                        </a:rPr>
                        <m:t> </m:t>
                      </m:r>
                      <m:r>
                        <m:rPr>
                          <m:nor/>
                        </m:rPr>
                        <a:rPr lang="vi-VN" sz="5600" dirty="0" smtClean="0">
                          <a:latin typeface="Times New Roman" panose="02020603050405020304" pitchFamily="18" charset="0"/>
                          <a:ea typeface="Calibri" panose="020F0502020204030204" pitchFamily="34" charset="0"/>
                          <a:cs typeface="Times New Roman" panose="02020603050405020304" pitchFamily="18" charset="0"/>
                        </a:rPr>
                        <m:t>:</m:t>
                      </m:r>
                      <m:sSup>
                        <m:sSupPr>
                          <m:ctrlPr>
                            <a:rPr lang="en-US" sz="6000" i="1">
                              <a:latin typeface="Cambria Math" panose="02040503050406030204" pitchFamily="18" charset="0"/>
                            </a:rPr>
                          </m:ctrlPr>
                        </m:sSupPr>
                        <m:e>
                          <m:r>
                            <a:rPr lang="en-US" sz="6000" b="0" i="1" smtClean="0">
                              <a:latin typeface="Cambria Math"/>
                            </a:rPr>
                            <m:t> </m:t>
                          </m:r>
                          <m:r>
                            <a:rPr lang="en-US" sz="6000" i="1">
                              <a:latin typeface="Cambria Math"/>
                            </a:rPr>
                            <m:t>𝑥</m:t>
                          </m:r>
                        </m:e>
                        <m:sup>
                          <m:r>
                            <a:rPr lang="en-US" sz="6000" i="1">
                              <a:latin typeface="Cambria Math"/>
                            </a:rPr>
                            <m:t>2</m:t>
                          </m:r>
                        </m:sup>
                      </m:sSup>
                      <m:r>
                        <a:rPr lang="en-US" sz="6000" i="1">
                          <a:latin typeface="Cambria Math"/>
                        </a:rPr>
                        <m:t>+3</m:t>
                      </m:r>
                      <m:r>
                        <a:rPr lang="en-US" sz="6000" i="1">
                          <a:latin typeface="Cambria Math"/>
                        </a:rPr>
                        <m:t>𝑥</m:t>
                      </m:r>
                      <m:r>
                        <a:rPr lang="en-US" sz="6000" i="1">
                          <a:latin typeface="Cambria Math"/>
                        </a:rPr>
                        <m:t>+2&gt;0</m:t>
                      </m:r>
                    </m:oMath>
                  </m:oMathPara>
                </a14:m>
                <a:endParaRPr lang="en-US" sz="6000" dirty="0"/>
              </a:p>
              <a:p>
                <a:pPr>
                  <a:lnSpc>
                    <a:spcPct val="107000"/>
                  </a:lnSpc>
                </a:pPr>
                <a:endParaRPr lang="en-US" sz="56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94" name="Rectangle 93"/>
              <p:cNvSpPr>
                <a:spLocks noRot="1" noChangeAspect="1" noMove="1" noResize="1" noEditPoints="1" noAdjustHandles="1" noChangeArrowheads="1" noChangeShapeType="1" noTextEdit="1"/>
              </p:cNvSpPr>
              <p:nvPr/>
            </p:nvSpPr>
            <p:spPr>
              <a:xfrm>
                <a:off x="619007" y="6695902"/>
                <a:ext cx="21175779" cy="2027553"/>
              </a:xfrm>
              <a:prstGeom prst="rect">
                <a:avLst/>
              </a:prstGeom>
              <a:blipFill rotWithShape="1">
                <a:blip r:embed="rId7"/>
                <a:stretch>
                  <a:fillRect/>
                </a:stretch>
              </a:blipFill>
            </p:spPr>
            <p:txBody>
              <a:bodyPr/>
              <a:lstStyle/>
              <a:p>
                <a:r>
                  <a:rPr lang="en-US">
                    <a:noFill/>
                  </a:rPr>
                  <a:t> </a:t>
                </a:r>
              </a:p>
            </p:txBody>
          </p:sp>
        </mc:Fallback>
      </mc:AlternateContent>
      <p:sp>
        <p:nvSpPr>
          <p:cNvPr id="58" name="Rectangle 57"/>
          <p:cNvSpPr/>
          <p:nvPr/>
        </p:nvSpPr>
        <p:spPr>
          <a:xfrm>
            <a:off x="619007" y="7540328"/>
            <a:ext cx="21419227" cy="4735665"/>
          </a:xfrm>
          <a:prstGeom prst="rect">
            <a:avLst/>
          </a:prstGeom>
          <a:noFill/>
        </p:spPr>
        <p:txBody>
          <a:bodyPr wrap="square" lIns="182889" tIns="91445" rIns="182889" bIns="91445" rtlCol="0">
            <a:spAutoFit/>
          </a:bodyPr>
          <a:lstStyle/>
          <a:p>
            <a:endParaRPr lang="en-US" sz="6000"/>
          </a:p>
          <a:p>
            <a:pPr algn="just">
              <a:lnSpc>
                <a:spcPct val="115000"/>
              </a:lnSpc>
              <a:spcAft>
                <a:spcPts val="2000"/>
              </a:spcAft>
            </a:pPr>
            <a:endParaRPr lang="en-US" sz="6000"/>
          </a:p>
          <a:p>
            <a:pPr algn="just">
              <a:lnSpc>
                <a:spcPct val="115000"/>
              </a:lnSpc>
              <a:spcAft>
                <a:spcPts val="2000"/>
              </a:spcAft>
            </a:pPr>
            <a:endParaRPr lang="en-US" sz="6000"/>
          </a:p>
          <a:p>
            <a:pPr algn="just">
              <a:lnSpc>
                <a:spcPct val="115000"/>
              </a:lnSpc>
              <a:spcAft>
                <a:spcPts val="2000"/>
              </a:spcAft>
            </a:pPr>
            <a:r>
              <a:rPr lang="en-US" sz="56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5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
        <p:nvSpPr>
          <p:cNvPr id="49" name="Oval 48"/>
          <p:cNvSpPr/>
          <p:nvPr/>
        </p:nvSpPr>
        <p:spPr>
          <a:xfrm>
            <a:off x="9961371" y="2387707"/>
            <a:ext cx="1572671" cy="1365628"/>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B</a:t>
            </a:r>
            <a:r>
              <a:rPr lang="en-US" sz="6400" b="1">
                <a:latin typeface="Tahoma" pitchFamily="34" charset="0"/>
                <a:ea typeface="Tahoma" pitchFamily="34" charset="0"/>
                <a:cs typeface="Tahoma" pitchFamily="34" charset="0"/>
              </a:rPr>
              <a:t> </a:t>
            </a:r>
            <a:endParaRPr lang="en-US" sz="6400" dirty="0"/>
          </a:p>
        </p:txBody>
      </p:sp>
      <mc:AlternateContent xmlns:mc="http://schemas.openxmlformats.org/markup-compatibility/2006" xmlns:a14="http://schemas.microsoft.com/office/drawing/2010/main">
        <mc:Choice Requires="a14">
          <p:sp>
            <p:nvSpPr>
              <p:cNvPr id="2" name="TextBox 1"/>
              <p:cNvSpPr txBox="1"/>
              <p:nvPr/>
            </p:nvSpPr>
            <p:spPr>
              <a:xfrm>
                <a:off x="1042084" y="7971240"/>
                <a:ext cx="9627121"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i="1">
                          <a:latin typeface="Cambria Math"/>
                        </a:rPr>
                        <m:t>⇔</m:t>
                      </m:r>
                      <m:r>
                        <a:rPr lang="en-US" sz="5400" i="1">
                          <a:latin typeface="Cambria Math"/>
                        </a:rPr>
                        <m:t>𝑥</m:t>
                      </m:r>
                      <m:r>
                        <a:rPr lang="en-US" sz="5400" i="1">
                          <a:latin typeface="Cambria Math"/>
                        </a:rPr>
                        <m:t>∈(−∞;−1)∪</m:t>
                      </m:r>
                      <m:d>
                        <m:dPr>
                          <m:ctrlPr>
                            <a:rPr lang="en-US" sz="5400" i="1">
                              <a:latin typeface="Cambria Math" panose="02040503050406030204" pitchFamily="18" charset="0"/>
                            </a:rPr>
                          </m:ctrlPr>
                        </m:dPr>
                        <m:e>
                          <m:r>
                            <a:rPr lang="en-US" sz="5400" i="1">
                              <a:latin typeface="Cambria Math"/>
                            </a:rPr>
                            <m:t>2;+∞</m:t>
                          </m:r>
                        </m:e>
                      </m:d>
                    </m:oMath>
                  </m:oMathPara>
                </a14:m>
                <a:endParaRPr lang="en-US" sz="5400" dirty="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042084" y="7971240"/>
                <a:ext cx="9627121" cy="92333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2104427" y="6400800"/>
                <a:ext cx="4813560" cy="163948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6000" i="1" smtClean="0">
                          <a:latin typeface="Cambria Math"/>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r>
                                <a:rPr lang="en-US" sz="6000" i="1">
                                  <a:solidFill>
                                    <a:prstClr val="black"/>
                                  </a:solidFill>
                                  <a:latin typeface="Cambria Math" panose="02040503050406030204" pitchFamily="18" charset="0"/>
                                  <a:ea typeface="Times New Roman" panose="02020603050405020304" pitchFamily="18" charset="0"/>
                                </a:rPr>
                                <m:t>&amp;</m:t>
                              </m:r>
                              <m:r>
                                <a:rPr lang="en-US" sz="6000" i="1">
                                  <a:solidFill>
                                    <a:prstClr val="black"/>
                                  </a:solidFill>
                                  <a:latin typeface="Cambria Math" panose="02040503050406030204" pitchFamily="18" charset="0"/>
                                  <a:ea typeface="Times New Roman" panose="02020603050405020304" pitchFamily="18" charset="0"/>
                                </a:rPr>
                                <m:t>𝑥</m:t>
                              </m:r>
                              <m:r>
                                <a:rPr lang="en-US" sz="6000" b="0" i="1" smtClean="0">
                                  <a:solidFill>
                                    <a:prstClr val="black"/>
                                  </a:solidFill>
                                  <a:latin typeface="Cambria Math"/>
                                  <a:ea typeface="Times New Roman" panose="02020603050405020304" pitchFamily="18" charset="0"/>
                                </a:rPr>
                                <m:t>&lt;−1</m:t>
                              </m:r>
                            </m:e>
                            <m:e>
                              <m:r>
                                <a:rPr lang="en-US" sz="6000" i="1">
                                  <a:solidFill>
                                    <a:prstClr val="black"/>
                                  </a:solidFill>
                                  <a:latin typeface="Cambria Math" panose="02040503050406030204" pitchFamily="18" charset="0"/>
                                  <a:ea typeface="Times New Roman" panose="02020603050405020304" pitchFamily="18" charset="0"/>
                                </a:rPr>
                                <m:t>&amp;</m:t>
                              </m:r>
                              <m:r>
                                <a:rPr lang="en-US" sz="6000" i="1">
                                  <a:solidFill>
                                    <a:prstClr val="black"/>
                                  </a:solidFill>
                                  <a:latin typeface="Cambria Math" panose="02040503050406030204" pitchFamily="18" charset="0"/>
                                  <a:ea typeface="Times New Roman" panose="02020603050405020304" pitchFamily="18" charset="0"/>
                                </a:rPr>
                                <m:t>𝑥</m:t>
                              </m:r>
                              <m:r>
                                <a:rPr lang="en-US" sz="6000" b="0" i="1" smtClean="0">
                                  <a:solidFill>
                                    <a:prstClr val="black"/>
                                  </a:solidFill>
                                  <a:latin typeface="Cambria Math"/>
                                  <a:ea typeface="Times New Roman" panose="02020603050405020304" pitchFamily="18" charset="0"/>
                                </a:rPr>
                                <m:t>&gt;2</m:t>
                              </m:r>
                            </m:e>
                          </m:eqArr>
                        </m:e>
                      </m:d>
                    </m:oMath>
                  </m:oMathPara>
                </a14:m>
                <a:endParaRPr lang="en-US" sz="6000" dirty="0">
                  <a:latin typeface="Times New Roman" pitchFamily="18" charset="0"/>
                  <a:cs typeface="Times New Roman"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12104427" y="6400800"/>
                <a:ext cx="4813560" cy="1639488"/>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021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wipe(left)">
                                      <p:cBhvr>
                                        <p:cTn id="26" dur="500"/>
                                        <p:tgtEl>
                                          <p:spTgt spid="9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left)">
                                      <p:cBhvr>
                                        <p:cTn id="36" dur="500"/>
                                        <p:tgtEl>
                                          <p:spTgt spid="4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left)">
                                      <p:cBhvr>
                                        <p:cTn id="4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63" grpId="0" animBg="1"/>
      <p:bldP spid="49" grpId="0" animBg="1"/>
      <p:bldP spid="2" grpId="0"/>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4598</TotalTime>
  <Words>6793</Words>
  <PresentationFormat>Custom</PresentationFormat>
  <Paragraphs>1000</Paragraphs>
  <Slides>69</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8" baseType="lpstr">
      <vt:lpstr>Arial</vt:lpstr>
      <vt:lpstr>AvantGarde-Demi</vt:lpstr>
      <vt:lpstr>Calibri</vt:lpstr>
      <vt:lpstr>Cambria Math</vt:lpstr>
      <vt:lpstr>Tahoma</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2020-03-17T17:40:40Z</dcterms:modified>
</cp:coreProperties>
</file>