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321" r:id="rId4"/>
    <p:sldId id="258" r:id="rId5"/>
    <p:sldId id="259" r:id="rId6"/>
    <p:sldId id="263" r:id="rId7"/>
    <p:sldId id="264" r:id="rId8"/>
    <p:sldId id="265" r:id="rId9"/>
    <p:sldId id="267" r:id="rId10"/>
    <p:sldId id="268" r:id="rId11"/>
    <p:sldId id="269" r:id="rId12"/>
    <p:sldId id="271" r:id="rId13"/>
    <p:sldId id="272" r:id="rId14"/>
    <p:sldId id="273" r:id="rId15"/>
    <p:sldId id="275" r:id="rId16"/>
    <p:sldId id="276" r:id="rId17"/>
    <p:sldId id="277" r:id="rId18"/>
    <p:sldId id="278" r:id="rId19"/>
    <p:sldId id="279" r:id="rId20"/>
    <p:sldId id="280" r:id="rId21"/>
    <p:sldId id="281"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7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3682A-142C-4758-9DB8-28B525F971E3}" type="datetimeFigureOut">
              <a:rPr lang="en-US" smtClean="0"/>
              <a:t>10/8/2023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BC9DC-464C-4B38-ACDE-669E40E393F6}" type="slidenum">
              <a:rPr lang="en-US" smtClean="0"/>
              <a:t>‹#›</a:t>
            </a:fld>
            <a:endParaRPr lang="en-US"/>
          </a:p>
        </p:txBody>
      </p:sp>
    </p:spTree>
    <p:extLst>
      <p:ext uri="{BB962C8B-B14F-4D97-AF65-F5344CB8AC3E}">
        <p14:creationId xmlns:p14="http://schemas.microsoft.com/office/powerpoint/2010/main" val="355800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ea1c2ea9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ea1c2ea9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30696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AF46D57-0A00-4377-8CF7-72FD516B6A0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3D6E21C3-E64A-4919-9D3B-0BF43D7E45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4AD8A794-EAE4-4F8F-ADD3-9E3A0CDAC907}"/>
              </a:ext>
            </a:extLst>
          </p:cNvPr>
          <p:cNvSpPr>
            <a:spLocks noGrp="1"/>
          </p:cNvSpPr>
          <p:nvPr>
            <p:ph type="dt" sz="half" idx="10"/>
          </p:nvPr>
        </p:nvSpPr>
        <p:spPr/>
        <p:txBody>
          <a:bodyPr/>
          <a:lstStyle/>
          <a:p>
            <a:fld id="{E270EE4F-7C4F-4728-81D2-FBD50CCF0446}" type="datetimeFigureOut">
              <a:rPr lang="en-US" smtClean="0"/>
              <a:t>10/8/2023</a:t>
            </a:fld>
            <a:endParaRPr lang="en-US"/>
          </a:p>
        </p:txBody>
      </p:sp>
      <p:sp>
        <p:nvSpPr>
          <p:cNvPr id="5" name="Chỗ dành sẵn cho Chân trang 4">
            <a:extLst>
              <a:ext uri="{FF2B5EF4-FFF2-40B4-BE49-F238E27FC236}">
                <a16:creationId xmlns:a16="http://schemas.microsoft.com/office/drawing/2014/main" id="{1C26F864-043E-41BA-93A7-F1E5C596E7D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CA2F32D-87D2-4A48-BC2D-592337938E03}"/>
              </a:ext>
            </a:extLst>
          </p:cNvPr>
          <p:cNvSpPr>
            <a:spLocks noGrp="1"/>
          </p:cNvSpPr>
          <p:nvPr>
            <p:ph type="sldNum" sz="quarter" idx="12"/>
          </p:nvPr>
        </p:nvSpPr>
        <p:spPr/>
        <p:txBody>
          <a:bodyPr/>
          <a:lstStyle/>
          <a:p>
            <a:fld id="{5F0FF853-A61A-41B0-AC8C-B2DE6098498D}" type="slidenum">
              <a:rPr lang="en-US" smtClean="0"/>
              <a:t>‹#›</a:t>
            </a:fld>
            <a:endParaRPr lang="en-US"/>
          </a:p>
        </p:txBody>
      </p:sp>
    </p:spTree>
    <p:extLst>
      <p:ext uri="{BB962C8B-B14F-4D97-AF65-F5344CB8AC3E}">
        <p14:creationId xmlns:p14="http://schemas.microsoft.com/office/powerpoint/2010/main" val="18937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C49C523-D66B-4FDF-916B-F242E4274748}"/>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71AC58D8-87BD-47A5-B06E-8D8A3909F0B7}"/>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E67FE9EB-FB66-4503-A96A-4D10A884A60E}"/>
              </a:ext>
            </a:extLst>
          </p:cNvPr>
          <p:cNvSpPr>
            <a:spLocks noGrp="1"/>
          </p:cNvSpPr>
          <p:nvPr>
            <p:ph type="dt" sz="half" idx="10"/>
          </p:nvPr>
        </p:nvSpPr>
        <p:spPr/>
        <p:txBody>
          <a:bodyPr/>
          <a:lstStyle/>
          <a:p>
            <a:fld id="{E270EE4F-7C4F-4728-81D2-FBD50CCF0446}" type="datetimeFigureOut">
              <a:rPr lang="en-US" smtClean="0"/>
              <a:t>10/8/2023</a:t>
            </a:fld>
            <a:endParaRPr lang="en-US"/>
          </a:p>
        </p:txBody>
      </p:sp>
      <p:sp>
        <p:nvSpPr>
          <p:cNvPr id="5" name="Chỗ dành sẵn cho Chân trang 4">
            <a:extLst>
              <a:ext uri="{FF2B5EF4-FFF2-40B4-BE49-F238E27FC236}">
                <a16:creationId xmlns:a16="http://schemas.microsoft.com/office/drawing/2014/main" id="{84A1BBD3-16E6-48C3-8898-3E7030ED126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51195EC-1C92-4B93-9672-3EEBD0B24B57}"/>
              </a:ext>
            </a:extLst>
          </p:cNvPr>
          <p:cNvSpPr>
            <a:spLocks noGrp="1"/>
          </p:cNvSpPr>
          <p:nvPr>
            <p:ph type="sldNum" sz="quarter" idx="12"/>
          </p:nvPr>
        </p:nvSpPr>
        <p:spPr/>
        <p:txBody>
          <a:bodyPr/>
          <a:lstStyle/>
          <a:p>
            <a:fld id="{5F0FF853-A61A-41B0-AC8C-B2DE6098498D}" type="slidenum">
              <a:rPr lang="en-US" smtClean="0"/>
              <a:t>‹#›</a:t>
            </a:fld>
            <a:endParaRPr lang="en-US"/>
          </a:p>
        </p:txBody>
      </p:sp>
    </p:spTree>
    <p:extLst>
      <p:ext uri="{BB962C8B-B14F-4D97-AF65-F5344CB8AC3E}">
        <p14:creationId xmlns:p14="http://schemas.microsoft.com/office/powerpoint/2010/main" val="214705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651DC8C-221C-48ED-AC0A-F87A6CC43012}"/>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F3093C92-CEAE-48F9-8513-6E9CDAA35A05}"/>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ECF67E8-5749-450B-914E-DE5BDAB5FD9F}"/>
              </a:ext>
            </a:extLst>
          </p:cNvPr>
          <p:cNvSpPr>
            <a:spLocks noGrp="1"/>
          </p:cNvSpPr>
          <p:nvPr>
            <p:ph type="dt" sz="half" idx="10"/>
          </p:nvPr>
        </p:nvSpPr>
        <p:spPr/>
        <p:txBody>
          <a:bodyPr/>
          <a:lstStyle/>
          <a:p>
            <a:fld id="{E270EE4F-7C4F-4728-81D2-FBD50CCF0446}" type="datetimeFigureOut">
              <a:rPr lang="en-US" smtClean="0"/>
              <a:t>10/8/2023</a:t>
            </a:fld>
            <a:endParaRPr lang="en-US"/>
          </a:p>
        </p:txBody>
      </p:sp>
      <p:sp>
        <p:nvSpPr>
          <p:cNvPr id="5" name="Chỗ dành sẵn cho Chân trang 4">
            <a:extLst>
              <a:ext uri="{FF2B5EF4-FFF2-40B4-BE49-F238E27FC236}">
                <a16:creationId xmlns:a16="http://schemas.microsoft.com/office/drawing/2014/main" id="{A7FADE82-9E7F-4036-B347-507F7CE2B33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6462CC3-5ED4-4EC8-9B99-4B0134BE5B21}"/>
              </a:ext>
            </a:extLst>
          </p:cNvPr>
          <p:cNvSpPr>
            <a:spLocks noGrp="1"/>
          </p:cNvSpPr>
          <p:nvPr>
            <p:ph type="sldNum" sz="quarter" idx="12"/>
          </p:nvPr>
        </p:nvSpPr>
        <p:spPr/>
        <p:txBody>
          <a:bodyPr/>
          <a:lstStyle/>
          <a:p>
            <a:fld id="{5F0FF853-A61A-41B0-AC8C-B2DE6098498D}" type="slidenum">
              <a:rPr lang="en-US" smtClean="0"/>
              <a:t>‹#›</a:t>
            </a:fld>
            <a:endParaRPr lang="en-US"/>
          </a:p>
        </p:txBody>
      </p:sp>
    </p:spTree>
    <p:extLst>
      <p:ext uri="{BB962C8B-B14F-4D97-AF65-F5344CB8AC3E}">
        <p14:creationId xmlns:p14="http://schemas.microsoft.com/office/powerpoint/2010/main" val="163287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DF3CC2F-D727-46D5-A613-C331250556D0}"/>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B69B586-0D8A-46AA-92FF-72E346AFBA74}"/>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19F509F-90E9-4D66-AF8F-7336E56F333E}"/>
              </a:ext>
            </a:extLst>
          </p:cNvPr>
          <p:cNvSpPr>
            <a:spLocks noGrp="1"/>
          </p:cNvSpPr>
          <p:nvPr>
            <p:ph type="dt" sz="half" idx="10"/>
          </p:nvPr>
        </p:nvSpPr>
        <p:spPr/>
        <p:txBody>
          <a:bodyPr/>
          <a:lstStyle/>
          <a:p>
            <a:fld id="{E270EE4F-7C4F-4728-81D2-FBD50CCF0446}" type="datetimeFigureOut">
              <a:rPr lang="en-US" smtClean="0"/>
              <a:t>10/8/2023</a:t>
            </a:fld>
            <a:endParaRPr lang="en-US"/>
          </a:p>
        </p:txBody>
      </p:sp>
      <p:sp>
        <p:nvSpPr>
          <p:cNvPr id="5" name="Chỗ dành sẵn cho Chân trang 4">
            <a:extLst>
              <a:ext uri="{FF2B5EF4-FFF2-40B4-BE49-F238E27FC236}">
                <a16:creationId xmlns:a16="http://schemas.microsoft.com/office/drawing/2014/main" id="{48E32D2B-1501-4991-B951-195772FF7D2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CB57989C-3FF2-4202-82D5-D20035603625}"/>
              </a:ext>
            </a:extLst>
          </p:cNvPr>
          <p:cNvSpPr>
            <a:spLocks noGrp="1"/>
          </p:cNvSpPr>
          <p:nvPr>
            <p:ph type="sldNum" sz="quarter" idx="12"/>
          </p:nvPr>
        </p:nvSpPr>
        <p:spPr/>
        <p:txBody>
          <a:bodyPr/>
          <a:lstStyle/>
          <a:p>
            <a:fld id="{5F0FF853-A61A-41B0-AC8C-B2DE6098498D}" type="slidenum">
              <a:rPr lang="en-US" smtClean="0"/>
              <a:t>‹#›</a:t>
            </a:fld>
            <a:endParaRPr lang="en-US"/>
          </a:p>
        </p:txBody>
      </p:sp>
    </p:spTree>
    <p:extLst>
      <p:ext uri="{BB962C8B-B14F-4D97-AF65-F5344CB8AC3E}">
        <p14:creationId xmlns:p14="http://schemas.microsoft.com/office/powerpoint/2010/main" val="36364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546D3BA-5FB0-4E3C-9E47-23E86451D99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5B48853-0FD4-4B0C-BB27-BC07065665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57E15691-A661-4AF7-9AC0-11B9CC152FF7}"/>
              </a:ext>
            </a:extLst>
          </p:cNvPr>
          <p:cNvSpPr>
            <a:spLocks noGrp="1"/>
          </p:cNvSpPr>
          <p:nvPr>
            <p:ph type="dt" sz="half" idx="10"/>
          </p:nvPr>
        </p:nvSpPr>
        <p:spPr/>
        <p:txBody>
          <a:bodyPr/>
          <a:lstStyle/>
          <a:p>
            <a:fld id="{E270EE4F-7C4F-4728-81D2-FBD50CCF0446}" type="datetimeFigureOut">
              <a:rPr lang="en-US" smtClean="0"/>
              <a:t>10/8/2023</a:t>
            </a:fld>
            <a:endParaRPr lang="en-US"/>
          </a:p>
        </p:txBody>
      </p:sp>
      <p:sp>
        <p:nvSpPr>
          <p:cNvPr id="5" name="Chỗ dành sẵn cho Chân trang 4">
            <a:extLst>
              <a:ext uri="{FF2B5EF4-FFF2-40B4-BE49-F238E27FC236}">
                <a16:creationId xmlns:a16="http://schemas.microsoft.com/office/drawing/2014/main" id="{135C3999-5603-488B-BA50-D29285A311E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7647996-62EB-41CC-96DB-A2A8A9F209B6}"/>
              </a:ext>
            </a:extLst>
          </p:cNvPr>
          <p:cNvSpPr>
            <a:spLocks noGrp="1"/>
          </p:cNvSpPr>
          <p:nvPr>
            <p:ph type="sldNum" sz="quarter" idx="12"/>
          </p:nvPr>
        </p:nvSpPr>
        <p:spPr/>
        <p:txBody>
          <a:bodyPr/>
          <a:lstStyle/>
          <a:p>
            <a:fld id="{5F0FF853-A61A-41B0-AC8C-B2DE6098498D}" type="slidenum">
              <a:rPr lang="en-US" smtClean="0"/>
              <a:t>‹#›</a:t>
            </a:fld>
            <a:endParaRPr lang="en-US"/>
          </a:p>
        </p:txBody>
      </p:sp>
    </p:spTree>
    <p:extLst>
      <p:ext uri="{BB962C8B-B14F-4D97-AF65-F5344CB8AC3E}">
        <p14:creationId xmlns:p14="http://schemas.microsoft.com/office/powerpoint/2010/main" val="352589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8176717-1AF4-4B3C-8265-4E222996C40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106CE09-8D51-4EA9-BD58-B137E09155E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A2C7A79E-3703-4CBC-B032-F429BBA80F7D}"/>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199BE8F4-BB75-40D5-A040-5E6B0A465FDE}"/>
              </a:ext>
            </a:extLst>
          </p:cNvPr>
          <p:cNvSpPr>
            <a:spLocks noGrp="1"/>
          </p:cNvSpPr>
          <p:nvPr>
            <p:ph type="dt" sz="half" idx="10"/>
          </p:nvPr>
        </p:nvSpPr>
        <p:spPr/>
        <p:txBody>
          <a:bodyPr/>
          <a:lstStyle/>
          <a:p>
            <a:fld id="{E270EE4F-7C4F-4728-81D2-FBD50CCF0446}" type="datetimeFigureOut">
              <a:rPr lang="en-US" smtClean="0"/>
              <a:t>10/8/2023</a:t>
            </a:fld>
            <a:endParaRPr lang="en-US"/>
          </a:p>
        </p:txBody>
      </p:sp>
      <p:sp>
        <p:nvSpPr>
          <p:cNvPr id="6" name="Chỗ dành sẵn cho Chân trang 5">
            <a:extLst>
              <a:ext uri="{FF2B5EF4-FFF2-40B4-BE49-F238E27FC236}">
                <a16:creationId xmlns:a16="http://schemas.microsoft.com/office/drawing/2014/main" id="{CC437C86-874A-4841-B4D9-C8DA9A5B3233}"/>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9226A4F-D7E4-4BBC-B0D1-D15058C4DFCF}"/>
              </a:ext>
            </a:extLst>
          </p:cNvPr>
          <p:cNvSpPr>
            <a:spLocks noGrp="1"/>
          </p:cNvSpPr>
          <p:nvPr>
            <p:ph type="sldNum" sz="quarter" idx="12"/>
          </p:nvPr>
        </p:nvSpPr>
        <p:spPr/>
        <p:txBody>
          <a:bodyPr/>
          <a:lstStyle/>
          <a:p>
            <a:fld id="{5F0FF853-A61A-41B0-AC8C-B2DE6098498D}" type="slidenum">
              <a:rPr lang="en-US" smtClean="0"/>
              <a:t>‹#›</a:t>
            </a:fld>
            <a:endParaRPr lang="en-US"/>
          </a:p>
        </p:txBody>
      </p:sp>
    </p:spTree>
    <p:extLst>
      <p:ext uri="{BB962C8B-B14F-4D97-AF65-F5344CB8AC3E}">
        <p14:creationId xmlns:p14="http://schemas.microsoft.com/office/powerpoint/2010/main" val="375252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EE8350-CCEE-4392-86F1-0D2B4FECD734}"/>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823C0AFF-CD5F-4746-95CD-8CFBEF605C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552CACA3-8251-4B1A-9DF1-464FDCAB5C17}"/>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23774619-6278-42FC-B949-3D1F904F94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7C53CFA-F8DA-44C8-A5FF-8BDD75873DA3}"/>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66F71934-4E22-47B5-8BE7-331523776946}"/>
              </a:ext>
            </a:extLst>
          </p:cNvPr>
          <p:cNvSpPr>
            <a:spLocks noGrp="1"/>
          </p:cNvSpPr>
          <p:nvPr>
            <p:ph type="dt" sz="half" idx="10"/>
          </p:nvPr>
        </p:nvSpPr>
        <p:spPr/>
        <p:txBody>
          <a:bodyPr/>
          <a:lstStyle/>
          <a:p>
            <a:fld id="{E270EE4F-7C4F-4728-81D2-FBD50CCF0446}" type="datetimeFigureOut">
              <a:rPr lang="en-US" smtClean="0"/>
              <a:t>10/8/2023</a:t>
            </a:fld>
            <a:endParaRPr lang="en-US"/>
          </a:p>
        </p:txBody>
      </p:sp>
      <p:sp>
        <p:nvSpPr>
          <p:cNvPr id="8" name="Chỗ dành sẵn cho Chân trang 7">
            <a:extLst>
              <a:ext uri="{FF2B5EF4-FFF2-40B4-BE49-F238E27FC236}">
                <a16:creationId xmlns:a16="http://schemas.microsoft.com/office/drawing/2014/main" id="{B5345DD4-4C1E-44FF-870A-AE3BE85814BC}"/>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5ABCA2CE-4ADF-4FB8-BF0A-7A186E7CB1F5}"/>
              </a:ext>
            </a:extLst>
          </p:cNvPr>
          <p:cNvSpPr>
            <a:spLocks noGrp="1"/>
          </p:cNvSpPr>
          <p:nvPr>
            <p:ph type="sldNum" sz="quarter" idx="12"/>
          </p:nvPr>
        </p:nvSpPr>
        <p:spPr/>
        <p:txBody>
          <a:bodyPr/>
          <a:lstStyle/>
          <a:p>
            <a:fld id="{5F0FF853-A61A-41B0-AC8C-B2DE6098498D}" type="slidenum">
              <a:rPr lang="en-US" smtClean="0"/>
              <a:t>‹#›</a:t>
            </a:fld>
            <a:endParaRPr lang="en-US"/>
          </a:p>
        </p:txBody>
      </p:sp>
    </p:spTree>
    <p:extLst>
      <p:ext uri="{BB962C8B-B14F-4D97-AF65-F5344CB8AC3E}">
        <p14:creationId xmlns:p14="http://schemas.microsoft.com/office/powerpoint/2010/main" val="395466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0A78921-E2F6-454C-B98A-EBBBD953F2FC}"/>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95B0BBE0-F709-4705-91EB-2EFCF2DE93C5}"/>
              </a:ext>
            </a:extLst>
          </p:cNvPr>
          <p:cNvSpPr>
            <a:spLocks noGrp="1"/>
          </p:cNvSpPr>
          <p:nvPr>
            <p:ph type="dt" sz="half" idx="10"/>
          </p:nvPr>
        </p:nvSpPr>
        <p:spPr/>
        <p:txBody>
          <a:bodyPr/>
          <a:lstStyle/>
          <a:p>
            <a:fld id="{E270EE4F-7C4F-4728-81D2-FBD50CCF0446}" type="datetimeFigureOut">
              <a:rPr lang="en-US" smtClean="0"/>
              <a:t>10/8/2023</a:t>
            </a:fld>
            <a:endParaRPr lang="en-US"/>
          </a:p>
        </p:txBody>
      </p:sp>
      <p:sp>
        <p:nvSpPr>
          <p:cNvPr id="4" name="Chỗ dành sẵn cho Chân trang 3">
            <a:extLst>
              <a:ext uri="{FF2B5EF4-FFF2-40B4-BE49-F238E27FC236}">
                <a16:creationId xmlns:a16="http://schemas.microsoft.com/office/drawing/2014/main" id="{0BB93481-7D12-449E-B3E4-C9ED5DC545F3}"/>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02C01FF4-2CB7-44AE-AAF0-8F5AFAC78D3B}"/>
              </a:ext>
            </a:extLst>
          </p:cNvPr>
          <p:cNvSpPr>
            <a:spLocks noGrp="1"/>
          </p:cNvSpPr>
          <p:nvPr>
            <p:ph type="sldNum" sz="quarter" idx="12"/>
          </p:nvPr>
        </p:nvSpPr>
        <p:spPr/>
        <p:txBody>
          <a:bodyPr/>
          <a:lstStyle/>
          <a:p>
            <a:fld id="{5F0FF853-A61A-41B0-AC8C-B2DE6098498D}" type="slidenum">
              <a:rPr lang="en-US" smtClean="0"/>
              <a:t>‹#›</a:t>
            </a:fld>
            <a:endParaRPr lang="en-US"/>
          </a:p>
        </p:txBody>
      </p:sp>
    </p:spTree>
    <p:extLst>
      <p:ext uri="{BB962C8B-B14F-4D97-AF65-F5344CB8AC3E}">
        <p14:creationId xmlns:p14="http://schemas.microsoft.com/office/powerpoint/2010/main" val="435224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95784CB-1B30-437D-9897-F21120D1062A}"/>
              </a:ext>
            </a:extLst>
          </p:cNvPr>
          <p:cNvSpPr>
            <a:spLocks noGrp="1"/>
          </p:cNvSpPr>
          <p:nvPr>
            <p:ph type="dt" sz="half" idx="10"/>
          </p:nvPr>
        </p:nvSpPr>
        <p:spPr/>
        <p:txBody>
          <a:bodyPr/>
          <a:lstStyle/>
          <a:p>
            <a:fld id="{E270EE4F-7C4F-4728-81D2-FBD50CCF0446}" type="datetimeFigureOut">
              <a:rPr lang="en-US" smtClean="0"/>
              <a:t>10/8/2023</a:t>
            </a:fld>
            <a:endParaRPr lang="en-US"/>
          </a:p>
        </p:txBody>
      </p:sp>
      <p:sp>
        <p:nvSpPr>
          <p:cNvPr id="3" name="Chỗ dành sẵn cho Chân trang 2">
            <a:extLst>
              <a:ext uri="{FF2B5EF4-FFF2-40B4-BE49-F238E27FC236}">
                <a16:creationId xmlns:a16="http://schemas.microsoft.com/office/drawing/2014/main" id="{0541F7BA-2334-4F67-B853-FB01F6CBCB38}"/>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07AD859B-529A-4FE1-AA12-A2DCF010B7AE}"/>
              </a:ext>
            </a:extLst>
          </p:cNvPr>
          <p:cNvSpPr>
            <a:spLocks noGrp="1"/>
          </p:cNvSpPr>
          <p:nvPr>
            <p:ph type="sldNum" sz="quarter" idx="12"/>
          </p:nvPr>
        </p:nvSpPr>
        <p:spPr/>
        <p:txBody>
          <a:bodyPr/>
          <a:lstStyle/>
          <a:p>
            <a:fld id="{5F0FF853-A61A-41B0-AC8C-B2DE6098498D}" type="slidenum">
              <a:rPr lang="en-US" smtClean="0"/>
              <a:t>‹#›</a:t>
            </a:fld>
            <a:endParaRPr lang="en-US"/>
          </a:p>
        </p:txBody>
      </p:sp>
    </p:spTree>
    <p:extLst>
      <p:ext uri="{BB962C8B-B14F-4D97-AF65-F5344CB8AC3E}">
        <p14:creationId xmlns:p14="http://schemas.microsoft.com/office/powerpoint/2010/main" val="100740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076675A-B671-4246-84AF-C754C83492A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AB4123A-18A8-4D7D-9B03-FBE20B125F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6089D55D-11AD-4AF4-8D61-C973D08B9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1B7522DE-8E08-4D99-A2BA-AB4FF5FBD07C}"/>
              </a:ext>
            </a:extLst>
          </p:cNvPr>
          <p:cNvSpPr>
            <a:spLocks noGrp="1"/>
          </p:cNvSpPr>
          <p:nvPr>
            <p:ph type="dt" sz="half" idx="10"/>
          </p:nvPr>
        </p:nvSpPr>
        <p:spPr/>
        <p:txBody>
          <a:bodyPr/>
          <a:lstStyle/>
          <a:p>
            <a:fld id="{E270EE4F-7C4F-4728-81D2-FBD50CCF0446}" type="datetimeFigureOut">
              <a:rPr lang="en-US" smtClean="0"/>
              <a:t>10/8/2023</a:t>
            </a:fld>
            <a:endParaRPr lang="en-US"/>
          </a:p>
        </p:txBody>
      </p:sp>
      <p:sp>
        <p:nvSpPr>
          <p:cNvPr id="6" name="Chỗ dành sẵn cho Chân trang 5">
            <a:extLst>
              <a:ext uri="{FF2B5EF4-FFF2-40B4-BE49-F238E27FC236}">
                <a16:creationId xmlns:a16="http://schemas.microsoft.com/office/drawing/2014/main" id="{0A99C7AE-17DC-4279-BB57-0A94F319F32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969502F8-0F89-44B5-BBF9-7F6F2C4E4170}"/>
              </a:ext>
            </a:extLst>
          </p:cNvPr>
          <p:cNvSpPr>
            <a:spLocks noGrp="1"/>
          </p:cNvSpPr>
          <p:nvPr>
            <p:ph type="sldNum" sz="quarter" idx="12"/>
          </p:nvPr>
        </p:nvSpPr>
        <p:spPr/>
        <p:txBody>
          <a:bodyPr/>
          <a:lstStyle/>
          <a:p>
            <a:fld id="{5F0FF853-A61A-41B0-AC8C-B2DE6098498D}" type="slidenum">
              <a:rPr lang="en-US" smtClean="0"/>
              <a:t>‹#›</a:t>
            </a:fld>
            <a:endParaRPr lang="en-US"/>
          </a:p>
        </p:txBody>
      </p:sp>
    </p:spTree>
    <p:extLst>
      <p:ext uri="{BB962C8B-B14F-4D97-AF65-F5344CB8AC3E}">
        <p14:creationId xmlns:p14="http://schemas.microsoft.com/office/powerpoint/2010/main" val="411147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EC222A2-A104-452C-80EB-EB724C46B76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D6BFBA2C-2FA3-4FF0-BD92-9BF9360BF0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D53B60B0-6543-44C7-B1E7-8209B505EB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84F84C5-C218-4D69-AC0B-CDBE32085E3F}"/>
              </a:ext>
            </a:extLst>
          </p:cNvPr>
          <p:cNvSpPr>
            <a:spLocks noGrp="1"/>
          </p:cNvSpPr>
          <p:nvPr>
            <p:ph type="dt" sz="half" idx="10"/>
          </p:nvPr>
        </p:nvSpPr>
        <p:spPr/>
        <p:txBody>
          <a:bodyPr/>
          <a:lstStyle/>
          <a:p>
            <a:fld id="{E270EE4F-7C4F-4728-81D2-FBD50CCF0446}" type="datetimeFigureOut">
              <a:rPr lang="en-US" smtClean="0"/>
              <a:t>10/8/2023</a:t>
            </a:fld>
            <a:endParaRPr lang="en-US"/>
          </a:p>
        </p:txBody>
      </p:sp>
      <p:sp>
        <p:nvSpPr>
          <p:cNvPr id="6" name="Chỗ dành sẵn cho Chân trang 5">
            <a:extLst>
              <a:ext uri="{FF2B5EF4-FFF2-40B4-BE49-F238E27FC236}">
                <a16:creationId xmlns:a16="http://schemas.microsoft.com/office/drawing/2014/main" id="{C10DAA21-3E79-4573-A050-710D77AE5E1A}"/>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0E6BBC9A-72CB-458B-872C-9B88746E717C}"/>
              </a:ext>
            </a:extLst>
          </p:cNvPr>
          <p:cNvSpPr>
            <a:spLocks noGrp="1"/>
          </p:cNvSpPr>
          <p:nvPr>
            <p:ph type="sldNum" sz="quarter" idx="12"/>
          </p:nvPr>
        </p:nvSpPr>
        <p:spPr/>
        <p:txBody>
          <a:bodyPr/>
          <a:lstStyle/>
          <a:p>
            <a:fld id="{5F0FF853-A61A-41B0-AC8C-B2DE6098498D}" type="slidenum">
              <a:rPr lang="en-US" smtClean="0"/>
              <a:t>‹#›</a:t>
            </a:fld>
            <a:endParaRPr lang="en-US"/>
          </a:p>
        </p:txBody>
      </p:sp>
    </p:spTree>
    <p:extLst>
      <p:ext uri="{BB962C8B-B14F-4D97-AF65-F5344CB8AC3E}">
        <p14:creationId xmlns:p14="http://schemas.microsoft.com/office/powerpoint/2010/main" val="3567062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BCB8D5B-6759-4C51-AE0B-4E1487868F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1FAF6911-68B6-45F0-969F-7C19BB5138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5D4B4E0-7EDD-4A0C-8C64-81A7E6059C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0EE4F-7C4F-4728-81D2-FBD50CCF0446}" type="datetimeFigureOut">
              <a:rPr lang="en-US" smtClean="0"/>
              <a:t>10/8/2023</a:t>
            </a:fld>
            <a:endParaRPr lang="en-US"/>
          </a:p>
        </p:txBody>
      </p:sp>
      <p:sp>
        <p:nvSpPr>
          <p:cNvPr id="5" name="Chỗ dành sẵn cho Chân trang 4">
            <a:extLst>
              <a:ext uri="{FF2B5EF4-FFF2-40B4-BE49-F238E27FC236}">
                <a16:creationId xmlns:a16="http://schemas.microsoft.com/office/drawing/2014/main" id="{86E9B526-AACD-4BAA-BF25-287E855DCD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8EBF29E8-963D-4D6A-8FC3-F81296995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FF853-A61A-41B0-AC8C-B2DE6098498D}" type="slidenum">
              <a:rPr lang="en-US" smtClean="0"/>
              <a:t>‹#›</a:t>
            </a:fld>
            <a:endParaRPr lang="en-US"/>
          </a:p>
        </p:txBody>
      </p:sp>
    </p:spTree>
    <p:extLst>
      <p:ext uri="{BB962C8B-B14F-4D97-AF65-F5344CB8AC3E}">
        <p14:creationId xmlns:p14="http://schemas.microsoft.com/office/powerpoint/2010/main" val="3302894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NG&#192;NH%20C&#212;NG%20NGH&#7878;%20CH&#7870;%20T&#7840;O%20M&#193;Y%20-%20&#272;&#7882;NH%20H&#431;&#7898;NG%20NGH&#7872;%20NGHI&#7878;P%20-%20&#272;&#7840;I%20H&#7884;C%20C&#212;NG%20NGH&#7878;%20&#272;&#212;NG%20&#193;%20(online-video-cutter.com).mp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nh chữ nhật 7">
            <a:extLst>
              <a:ext uri="{FF2B5EF4-FFF2-40B4-BE49-F238E27FC236}">
                <a16:creationId xmlns:a16="http://schemas.microsoft.com/office/drawing/2014/main" id="{0D9858F4-4B58-44D7-926E-705A38990335}"/>
              </a:ext>
            </a:extLst>
          </p:cNvPr>
          <p:cNvSpPr/>
          <p:nvPr/>
        </p:nvSpPr>
        <p:spPr>
          <a:xfrm>
            <a:off x="4186107" y="595618"/>
            <a:ext cx="3674378" cy="1166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CHƯƠNG TRÌNH CÔNG NGHỆ THPT</a:t>
            </a:r>
          </a:p>
        </p:txBody>
      </p:sp>
      <p:sp>
        <p:nvSpPr>
          <p:cNvPr id="9" name="Hình chữ nhật 8">
            <a:extLst>
              <a:ext uri="{FF2B5EF4-FFF2-40B4-BE49-F238E27FC236}">
                <a16:creationId xmlns:a16="http://schemas.microsoft.com/office/drawing/2014/main" id="{1DA08908-EDE7-42AA-A1A8-016336523577}"/>
              </a:ext>
            </a:extLst>
          </p:cNvPr>
          <p:cNvSpPr/>
          <p:nvPr/>
        </p:nvSpPr>
        <p:spPr>
          <a:xfrm>
            <a:off x="167780" y="2409038"/>
            <a:ext cx="3645628" cy="116606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Times New Roman" panose="02020603050405020304" pitchFamily="18" charset="0"/>
                <a:cs typeface="Times New Roman" panose="02020603050405020304" pitchFamily="18" charset="0"/>
              </a:rPr>
              <a:t>LỚP 10</a:t>
            </a:r>
          </a:p>
        </p:txBody>
      </p:sp>
      <p:sp>
        <p:nvSpPr>
          <p:cNvPr id="10" name="Hình chữ nhật 9">
            <a:extLst>
              <a:ext uri="{FF2B5EF4-FFF2-40B4-BE49-F238E27FC236}">
                <a16:creationId xmlns:a16="http://schemas.microsoft.com/office/drawing/2014/main" id="{1CAD43F8-DB77-461D-A13C-7EE067B6C75A}"/>
              </a:ext>
            </a:extLst>
          </p:cNvPr>
          <p:cNvSpPr/>
          <p:nvPr/>
        </p:nvSpPr>
        <p:spPr>
          <a:xfrm>
            <a:off x="4197292" y="2409037"/>
            <a:ext cx="3674378" cy="116606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LỚP 11</a:t>
            </a:r>
          </a:p>
        </p:txBody>
      </p:sp>
      <p:sp>
        <p:nvSpPr>
          <p:cNvPr id="11" name="Hình chữ nhật 10">
            <a:extLst>
              <a:ext uri="{FF2B5EF4-FFF2-40B4-BE49-F238E27FC236}">
                <a16:creationId xmlns:a16="http://schemas.microsoft.com/office/drawing/2014/main" id="{C965BA18-ADDD-4053-ABC5-7914FC26DB05}"/>
              </a:ext>
            </a:extLst>
          </p:cNvPr>
          <p:cNvSpPr/>
          <p:nvPr/>
        </p:nvSpPr>
        <p:spPr>
          <a:xfrm>
            <a:off x="8225406" y="2409036"/>
            <a:ext cx="3674378" cy="116606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LỚP 12</a:t>
            </a:r>
          </a:p>
        </p:txBody>
      </p:sp>
      <p:sp>
        <p:nvSpPr>
          <p:cNvPr id="12" name="Hình chữ nhật 11">
            <a:extLst>
              <a:ext uri="{FF2B5EF4-FFF2-40B4-BE49-F238E27FC236}">
                <a16:creationId xmlns:a16="http://schemas.microsoft.com/office/drawing/2014/main" id="{51047B3C-E639-4253-A7C3-DE3161C30AF4}"/>
              </a:ext>
            </a:extLst>
          </p:cNvPr>
          <p:cNvSpPr/>
          <p:nvPr/>
        </p:nvSpPr>
        <p:spPr>
          <a:xfrm>
            <a:off x="168122" y="4311941"/>
            <a:ext cx="1532390" cy="235311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VẼ</a:t>
            </a:r>
          </a:p>
          <a:p>
            <a:pPr algn="ctr"/>
            <a:r>
              <a:rPr lang="en-US" sz="2800" b="1">
                <a:solidFill>
                  <a:schemeClr val="tx1"/>
                </a:solidFill>
                <a:latin typeface="Times New Roman" panose="02020603050405020304" pitchFamily="18" charset="0"/>
                <a:cs typeface="Times New Roman" panose="02020603050405020304" pitchFamily="18" charset="0"/>
              </a:rPr>
              <a:t>KỸ </a:t>
            </a:r>
          </a:p>
          <a:p>
            <a:pPr algn="ctr"/>
            <a:r>
              <a:rPr lang="en-US" sz="2800" b="1">
                <a:solidFill>
                  <a:schemeClr val="tx1"/>
                </a:solidFill>
                <a:latin typeface="Times New Roman" panose="02020603050405020304" pitchFamily="18" charset="0"/>
                <a:cs typeface="Times New Roman" panose="02020603050405020304" pitchFamily="18" charset="0"/>
              </a:rPr>
              <a:t>THUẬT</a:t>
            </a:r>
          </a:p>
        </p:txBody>
      </p:sp>
      <p:sp>
        <p:nvSpPr>
          <p:cNvPr id="13" name="Hình chữ nhật 12">
            <a:extLst>
              <a:ext uri="{FF2B5EF4-FFF2-40B4-BE49-F238E27FC236}">
                <a16:creationId xmlns:a16="http://schemas.microsoft.com/office/drawing/2014/main" id="{6AF833A8-B4FD-44D8-AE57-DF498492D8BF}"/>
              </a:ext>
            </a:extLst>
          </p:cNvPr>
          <p:cNvSpPr/>
          <p:nvPr/>
        </p:nvSpPr>
        <p:spPr>
          <a:xfrm>
            <a:off x="1918994" y="4311941"/>
            <a:ext cx="1532390" cy="235311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KỸ </a:t>
            </a:r>
          </a:p>
          <a:p>
            <a:pPr algn="ctr"/>
            <a:r>
              <a:rPr lang="en-US" sz="2800" b="1">
                <a:solidFill>
                  <a:schemeClr val="tx1"/>
                </a:solidFill>
                <a:latin typeface="Times New Roman" panose="02020603050405020304" pitchFamily="18" charset="0"/>
                <a:cs typeface="Times New Roman" panose="02020603050405020304" pitchFamily="18" charset="0"/>
              </a:rPr>
              <a:t>THUẬT XÂY </a:t>
            </a:r>
          </a:p>
          <a:p>
            <a:pPr algn="ctr"/>
            <a:r>
              <a:rPr lang="en-US" sz="2800" b="1">
                <a:solidFill>
                  <a:schemeClr val="tx1"/>
                </a:solidFill>
                <a:latin typeface="Times New Roman" panose="02020603050405020304" pitchFamily="18" charset="0"/>
                <a:cs typeface="Times New Roman" panose="02020603050405020304" pitchFamily="18" charset="0"/>
              </a:rPr>
              <a:t>DỰNG</a:t>
            </a:r>
          </a:p>
        </p:txBody>
      </p:sp>
      <p:sp>
        <p:nvSpPr>
          <p:cNvPr id="15" name="Hình chữ nhật 14">
            <a:extLst>
              <a:ext uri="{FF2B5EF4-FFF2-40B4-BE49-F238E27FC236}">
                <a16:creationId xmlns:a16="http://schemas.microsoft.com/office/drawing/2014/main" id="{4BB36C88-AA44-4BF4-9015-3B59BD6D6BDE}"/>
              </a:ext>
            </a:extLst>
          </p:cNvPr>
          <p:cNvSpPr/>
          <p:nvPr/>
        </p:nvSpPr>
        <p:spPr>
          <a:xfrm>
            <a:off x="4050165" y="4302400"/>
            <a:ext cx="1430323" cy="235311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CƠ</a:t>
            </a:r>
          </a:p>
          <a:p>
            <a:pPr algn="ctr"/>
            <a:r>
              <a:rPr lang="en-US" sz="2800" b="1">
                <a:solidFill>
                  <a:schemeClr val="tx1"/>
                </a:solidFill>
                <a:latin typeface="Times New Roman" panose="02020603050405020304" pitchFamily="18" charset="0"/>
                <a:cs typeface="Times New Roman" panose="02020603050405020304" pitchFamily="18" charset="0"/>
              </a:rPr>
              <a:t> KHÍ CHẾ TẠO</a:t>
            </a:r>
          </a:p>
        </p:txBody>
      </p:sp>
      <p:sp>
        <p:nvSpPr>
          <p:cNvPr id="16" name="Hình chữ nhật 15">
            <a:extLst>
              <a:ext uri="{FF2B5EF4-FFF2-40B4-BE49-F238E27FC236}">
                <a16:creationId xmlns:a16="http://schemas.microsoft.com/office/drawing/2014/main" id="{E09841E2-6BF7-41FB-BD45-49707B326FDD}"/>
              </a:ext>
            </a:extLst>
          </p:cNvPr>
          <p:cNvSpPr/>
          <p:nvPr/>
        </p:nvSpPr>
        <p:spPr>
          <a:xfrm>
            <a:off x="6199986" y="4344865"/>
            <a:ext cx="1514584" cy="235311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ĐỘNG CƠ ĐỐT TRONG </a:t>
            </a:r>
          </a:p>
        </p:txBody>
      </p:sp>
      <p:sp>
        <p:nvSpPr>
          <p:cNvPr id="17" name="Hình chữ nhật 16">
            <a:extLst>
              <a:ext uri="{FF2B5EF4-FFF2-40B4-BE49-F238E27FC236}">
                <a16:creationId xmlns:a16="http://schemas.microsoft.com/office/drawing/2014/main" id="{A3026E79-4CA8-457F-9A43-56C041AB6304}"/>
              </a:ext>
            </a:extLst>
          </p:cNvPr>
          <p:cNvSpPr/>
          <p:nvPr/>
        </p:nvSpPr>
        <p:spPr>
          <a:xfrm>
            <a:off x="8629414" y="4311941"/>
            <a:ext cx="1430323" cy="235311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KỸ THUẬT ĐIỆN</a:t>
            </a:r>
          </a:p>
        </p:txBody>
      </p:sp>
      <p:sp>
        <p:nvSpPr>
          <p:cNvPr id="18" name="Hình chữ nhật 17">
            <a:extLst>
              <a:ext uri="{FF2B5EF4-FFF2-40B4-BE49-F238E27FC236}">
                <a16:creationId xmlns:a16="http://schemas.microsoft.com/office/drawing/2014/main" id="{B9D6B8EE-D8F4-4BA3-9257-BA82331942E5}"/>
              </a:ext>
            </a:extLst>
          </p:cNvPr>
          <p:cNvSpPr/>
          <p:nvPr/>
        </p:nvSpPr>
        <p:spPr>
          <a:xfrm>
            <a:off x="10374841" y="4320330"/>
            <a:ext cx="1430323" cy="235311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KỸ THUẬT ĐIỆN TỬ</a:t>
            </a:r>
          </a:p>
        </p:txBody>
      </p:sp>
      <p:cxnSp>
        <p:nvCxnSpPr>
          <p:cNvPr id="20" name="Đường nối Thẳng 19">
            <a:extLst>
              <a:ext uri="{FF2B5EF4-FFF2-40B4-BE49-F238E27FC236}">
                <a16:creationId xmlns:a16="http://schemas.microsoft.com/office/drawing/2014/main" id="{335D7240-1412-4394-A7AC-A87A479604FE}"/>
              </a:ext>
            </a:extLst>
          </p:cNvPr>
          <p:cNvCxnSpPr>
            <a:stCxn id="8" idx="2"/>
          </p:cNvCxnSpPr>
          <p:nvPr/>
        </p:nvCxnSpPr>
        <p:spPr>
          <a:xfrm>
            <a:off x="6023296" y="1761687"/>
            <a:ext cx="4280" cy="300378"/>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id="{008A2E63-39BD-4E59-A367-2348B049FC7E}"/>
              </a:ext>
            </a:extLst>
          </p:cNvPr>
          <p:cNvCxnSpPr>
            <a:cxnSpLocks/>
          </p:cNvCxnSpPr>
          <p:nvPr/>
        </p:nvCxnSpPr>
        <p:spPr>
          <a:xfrm flipH="1">
            <a:off x="1700512" y="2090056"/>
            <a:ext cx="8674330" cy="0"/>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24" name="Đường nối Thẳng 23">
            <a:extLst>
              <a:ext uri="{FF2B5EF4-FFF2-40B4-BE49-F238E27FC236}">
                <a16:creationId xmlns:a16="http://schemas.microsoft.com/office/drawing/2014/main" id="{665EB9C9-8DA8-4E02-80FA-034FAA00D150}"/>
              </a:ext>
            </a:extLst>
          </p:cNvPr>
          <p:cNvCxnSpPr/>
          <p:nvPr/>
        </p:nvCxnSpPr>
        <p:spPr>
          <a:xfrm>
            <a:off x="6025150" y="2108660"/>
            <a:ext cx="4280" cy="300378"/>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id="{54DFBF93-77AE-4363-A98E-90ABBEC94719}"/>
              </a:ext>
            </a:extLst>
          </p:cNvPr>
          <p:cNvCxnSpPr/>
          <p:nvPr/>
        </p:nvCxnSpPr>
        <p:spPr>
          <a:xfrm>
            <a:off x="1747167" y="2102110"/>
            <a:ext cx="4280" cy="300378"/>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26" name="Đường nối Thẳng 25">
            <a:extLst>
              <a:ext uri="{FF2B5EF4-FFF2-40B4-BE49-F238E27FC236}">
                <a16:creationId xmlns:a16="http://schemas.microsoft.com/office/drawing/2014/main" id="{4EE45534-DCA2-4E27-8895-9F5BFEB4F328}"/>
              </a:ext>
            </a:extLst>
          </p:cNvPr>
          <p:cNvCxnSpPr/>
          <p:nvPr/>
        </p:nvCxnSpPr>
        <p:spPr>
          <a:xfrm>
            <a:off x="10331126" y="2108659"/>
            <a:ext cx="4280" cy="300378"/>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27" name="Đường nối Thẳng 26">
            <a:extLst>
              <a:ext uri="{FF2B5EF4-FFF2-40B4-BE49-F238E27FC236}">
                <a16:creationId xmlns:a16="http://schemas.microsoft.com/office/drawing/2014/main" id="{2FE2C691-415C-47E1-9C87-2F31B427D6ED}"/>
              </a:ext>
            </a:extLst>
          </p:cNvPr>
          <p:cNvCxnSpPr>
            <a:cxnSpLocks/>
          </p:cNvCxnSpPr>
          <p:nvPr/>
        </p:nvCxnSpPr>
        <p:spPr>
          <a:xfrm>
            <a:off x="2042164" y="3567062"/>
            <a:ext cx="0" cy="438124"/>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28" name="Đường nối Thẳng 27">
            <a:extLst>
              <a:ext uri="{FF2B5EF4-FFF2-40B4-BE49-F238E27FC236}">
                <a16:creationId xmlns:a16="http://schemas.microsoft.com/office/drawing/2014/main" id="{D3B1F99E-6F16-4193-839B-6E42C75C3B1E}"/>
              </a:ext>
            </a:extLst>
          </p:cNvPr>
          <p:cNvCxnSpPr>
            <a:cxnSpLocks/>
          </p:cNvCxnSpPr>
          <p:nvPr/>
        </p:nvCxnSpPr>
        <p:spPr>
          <a:xfrm flipH="1" flipV="1">
            <a:off x="807884" y="4009334"/>
            <a:ext cx="1953977" cy="8833"/>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29" name="Đường nối Thẳng 28">
            <a:extLst>
              <a:ext uri="{FF2B5EF4-FFF2-40B4-BE49-F238E27FC236}">
                <a16:creationId xmlns:a16="http://schemas.microsoft.com/office/drawing/2014/main" id="{AC7A6A15-7999-44E1-A9C4-2071DDD55C15}"/>
              </a:ext>
            </a:extLst>
          </p:cNvPr>
          <p:cNvCxnSpPr>
            <a:cxnSpLocks/>
          </p:cNvCxnSpPr>
          <p:nvPr/>
        </p:nvCxnSpPr>
        <p:spPr>
          <a:xfrm>
            <a:off x="2726111" y="4011563"/>
            <a:ext cx="4280" cy="300378"/>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30" name="Đường nối Thẳng 29">
            <a:extLst>
              <a:ext uri="{FF2B5EF4-FFF2-40B4-BE49-F238E27FC236}">
                <a16:creationId xmlns:a16="http://schemas.microsoft.com/office/drawing/2014/main" id="{16992FBF-EA10-46ED-BE1B-074138CA4038}"/>
              </a:ext>
            </a:extLst>
          </p:cNvPr>
          <p:cNvCxnSpPr>
            <a:cxnSpLocks/>
          </p:cNvCxnSpPr>
          <p:nvPr/>
        </p:nvCxnSpPr>
        <p:spPr>
          <a:xfrm>
            <a:off x="858818" y="3978063"/>
            <a:ext cx="0" cy="323353"/>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59" name="Đường nối Thẳng 58">
            <a:extLst>
              <a:ext uri="{FF2B5EF4-FFF2-40B4-BE49-F238E27FC236}">
                <a16:creationId xmlns:a16="http://schemas.microsoft.com/office/drawing/2014/main" id="{B6CD84C6-6B44-4CAC-A25D-D2BB188CAAFA}"/>
              </a:ext>
            </a:extLst>
          </p:cNvPr>
          <p:cNvCxnSpPr>
            <a:cxnSpLocks/>
          </p:cNvCxnSpPr>
          <p:nvPr/>
        </p:nvCxnSpPr>
        <p:spPr>
          <a:xfrm>
            <a:off x="6117279" y="3560458"/>
            <a:ext cx="0" cy="438124"/>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60" name="Đường nối Thẳng 59">
            <a:extLst>
              <a:ext uri="{FF2B5EF4-FFF2-40B4-BE49-F238E27FC236}">
                <a16:creationId xmlns:a16="http://schemas.microsoft.com/office/drawing/2014/main" id="{956995A5-4580-4399-BC36-B1C29B244D35}"/>
              </a:ext>
            </a:extLst>
          </p:cNvPr>
          <p:cNvCxnSpPr>
            <a:cxnSpLocks/>
          </p:cNvCxnSpPr>
          <p:nvPr/>
        </p:nvCxnSpPr>
        <p:spPr>
          <a:xfrm flipH="1">
            <a:off x="4733367" y="4018167"/>
            <a:ext cx="2223911" cy="0"/>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61" name="Đường nối Thẳng 60">
            <a:extLst>
              <a:ext uri="{FF2B5EF4-FFF2-40B4-BE49-F238E27FC236}">
                <a16:creationId xmlns:a16="http://schemas.microsoft.com/office/drawing/2014/main" id="{C7258AE5-C47E-4000-A46B-D7CFFE4B5AB5}"/>
              </a:ext>
            </a:extLst>
          </p:cNvPr>
          <p:cNvCxnSpPr>
            <a:cxnSpLocks/>
            <a:endCxn id="16" idx="0"/>
          </p:cNvCxnSpPr>
          <p:nvPr/>
        </p:nvCxnSpPr>
        <p:spPr>
          <a:xfrm>
            <a:off x="6945207" y="3998582"/>
            <a:ext cx="12071" cy="346283"/>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62" name="Đường nối Thẳng 61">
            <a:extLst>
              <a:ext uri="{FF2B5EF4-FFF2-40B4-BE49-F238E27FC236}">
                <a16:creationId xmlns:a16="http://schemas.microsoft.com/office/drawing/2014/main" id="{0C7A04C6-CE24-452F-A6B4-DC395C526AFC}"/>
              </a:ext>
            </a:extLst>
          </p:cNvPr>
          <p:cNvCxnSpPr>
            <a:cxnSpLocks/>
          </p:cNvCxnSpPr>
          <p:nvPr/>
        </p:nvCxnSpPr>
        <p:spPr>
          <a:xfrm>
            <a:off x="4733365" y="3978063"/>
            <a:ext cx="0" cy="323353"/>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8F21BFDB-E5CC-41A0-9236-534A61D9443B}"/>
              </a:ext>
            </a:extLst>
          </p:cNvPr>
          <p:cNvCxnSpPr>
            <a:cxnSpLocks/>
          </p:cNvCxnSpPr>
          <p:nvPr/>
        </p:nvCxnSpPr>
        <p:spPr>
          <a:xfrm>
            <a:off x="10474581" y="3570016"/>
            <a:ext cx="0" cy="438124"/>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68" name="Đường nối Thẳng 67">
            <a:extLst>
              <a:ext uri="{FF2B5EF4-FFF2-40B4-BE49-F238E27FC236}">
                <a16:creationId xmlns:a16="http://schemas.microsoft.com/office/drawing/2014/main" id="{F3988CE7-B439-4B56-A51D-CEA718FA12E1}"/>
              </a:ext>
            </a:extLst>
          </p:cNvPr>
          <p:cNvCxnSpPr>
            <a:cxnSpLocks/>
          </p:cNvCxnSpPr>
          <p:nvPr/>
        </p:nvCxnSpPr>
        <p:spPr>
          <a:xfrm flipH="1" flipV="1">
            <a:off x="9240301" y="4012288"/>
            <a:ext cx="1953977" cy="8833"/>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69" name="Đường nối Thẳng 68">
            <a:extLst>
              <a:ext uri="{FF2B5EF4-FFF2-40B4-BE49-F238E27FC236}">
                <a16:creationId xmlns:a16="http://schemas.microsoft.com/office/drawing/2014/main" id="{6D22376C-E28B-4F99-B4A2-B83508B42A83}"/>
              </a:ext>
            </a:extLst>
          </p:cNvPr>
          <p:cNvCxnSpPr>
            <a:cxnSpLocks/>
          </p:cNvCxnSpPr>
          <p:nvPr/>
        </p:nvCxnSpPr>
        <p:spPr>
          <a:xfrm>
            <a:off x="11158528" y="4014517"/>
            <a:ext cx="4280" cy="300378"/>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70" name="Đường nối Thẳng 69">
            <a:extLst>
              <a:ext uri="{FF2B5EF4-FFF2-40B4-BE49-F238E27FC236}">
                <a16:creationId xmlns:a16="http://schemas.microsoft.com/office/drawing/2014/main" id="{0BEBB701-2E18-4C27-ADDD-4B065D0C14D3}"/>
              </a:ext>
            </a:extLst>
          </p:cNvPr>
          <p:cNvCxnSpPr>
            <a:cxnSpLocks/>
          </p:cNvCxnSpPr>
          <p:nvPr/>
        </p:nvCxnSpPr>
        <p:spPr>
          <a:xfrm>
            <a:off x="9291235" y="3981017"/>
            <a:ext cx="0" cy="323353"/>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81" name="Bong bóng Ý nghĩ: Hình đám mây 80">
            <a:extLst>
              <a:ext uri="{FF2B5EF4-FFF2-40B4-BE49-F238E27FC236}">
                <a16:creationId xmlns:a16="http://schemas.microsoft.com/office/drawing/2014/main" id="{E0DBCEAA-AB51-4C7D-837C-8FECC4EA3B20}"/>
              </a:ext>
            </a:extLst>
          </p:cNvPr>
          <p:cNvSpPr/>
          <p:nvPr/>
        </p:nvSpPr>
        <p:spPr>
          <a:xfrm>
            <a:off x="8330439" y="0"/>
            <a:ext cx="3569345" cy="1971853"/>
          </a:xfrm>
          <a:prstGeom prst="cloudCallout">
            <a:avLst>
              <a:gd name="adj1" fmla="val 1870"/>
              <a:gd name="adj2" fmla="val 509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CHƯƠNG TRÌNH CNCN PHỔ THÔNG SẼ NGHIÊN CỨU NHỮNG NỘI DUNG NÀO</a:t>
            </a:r>
          </a:p>
        </p:txBody>
      </p:sp>
    </p:spTree>
    <p:extLst>
      <p:ext uri="{BB962C8B-B14F-4D97-AF65-F5344CB8AC3E}">
        <p14:creationId xmlns:p14="http://schemas.microsoft.com/office/powerpoint/2010/main" val="205232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circle(in)">
                                      <p:cBhvr>
                                        <p:cTn id="12" dur="20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par>
                                <p:cTn id="18" presetID="16" presetClass="entr" presetSubtype="21"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par>
                                <p:cTn id="24" presetID="16" presetClass="entr" presetSubtype="21"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par>
                                <p:cTn id="27" presetID="16" presetClass="entr" presetSubtype="21"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randombar(horizontal)">
                                      <p:cBhvr>
                                        <p:cTn id="43" dur="500"/>
                                        <p:tgtEl>
                                          <p:spTgt spid="27"/>
                                        </p:tgtEl>
                                      </p:cBhvr>
                                    </p:animEffect>
                                  </p:childTnLst>
                                </p:cTn>
                              </p:par>
                              <p:par>
                                <p:cTn id="44" presetID="14" presetClass="entr" presetSubtype="1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500"/>
                                        <p:tgtEl>
                                          <p:spTgt spid="28"/>
                                        </p:tgtEl>
                                      </p:cBhvr>
                                    </p:animEffect>
                                  </p:childTnLst>
                                </p:cTn>
                              </p:par>
                              <p:par>
                                <p:cTn id="47" presetID="14" presetClass="entr" presetSubtype="1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randombar(horizontal)">
                                      <p:cBhvr>
                                        <p:cTn id="49" dur="500"/>
                                        <p:tgtEl>
                                          <p:spTgt spid="29"/>
                                        </p:tgtEl>
                                      </p:cBhvr>
                                    </p:animEffect>
                                  </p:childTnLst>
                                </p:cTn>
                              </p:par>
                              <p:par>
                                <p:cTn id="50" presetID="14" presetClass="entr" presetSubtype="1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randombar(horizontal)">
                                      <p:cBhvr>
                                        <p:cTn id="52" dur="500"/>
                                        <p:tgtEl>
                                          <p:spTgt spid="30"/>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randombar(horizontal)">
                                      <p:cBhvr>
                                        <p:cTn id="55" dur="500"/>
                                        <p:tgtEl>
                                          <p:spTgt spid="12"/>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randombar(horizont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randombar(horizontal)">
                                      <p:cBhvr>
                                        <p:cTn id="63" dur="500"/>
                                        <p:tgtEl>
                                          <p:spTgt spid="59"/>
                                        </p:tgtEl>
                                      </p:cBhvr>
                                    </p:animEffect>
                                  </p:childTnLst>
                                </p:cTn>
                              </p:par>
                              <p:par>
                                <p:cTn id="64" presetID="14" presetClass="entr" presetSubtype="10" fill="hold" nodeType="with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randombar(horizontal)">
                                      <p:cBhvr>
                                        <p:cTn id="66" dur="500"/>
                                        <p:tgtEl>
                                          <p:spTgt spid="60"/>
                                        </p:tgtEl>
                                      </p:cBhvr>
                                    </p:animEffect>
                                  </p:childTnLst>
                                </p:cTn>
                              </p:par>
                              <p:par>
                                <p:cTn id="67" presetID="14" presetClass="entr" presetSubtype="10" fill="hold"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randombar(horizontal)">
                                      <p:cBhvr>
                                        <p:cTn id="69" dur="500"/>
                                        <p:tgtEl>
                                          <p:spTgt spid="62"/>
                                        </p:tgtEl>
                                      </p:cBhvr>
                                    </p:animEffect>
                                  </p:childTnLst>
                                </p:cTn>
                              </p:par>
                              <p:par>
                                <p:cTn id="70" presetID="14" presetClass="entr" presetSubtype="10" fill="hold"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randombar(horizontal)">
                                      <p:cBhvr>
                                        <p:cTn id="72" dur="500"/>
                                        <p:tgtEl>
                                          <p:spTgt spid="61"/>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randombar(horizontal)">
                                      <p:cBhvr>
                                        <p:cTn id="75" dur="500"/>
                                        <p:tgtEl>
                                          <p:spTgt spid="16"/>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randombar(horizontal)">
                                      <p:cBhvr>
                                        <p:cTn id="78" dur="5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randombar(horizontal)">
                                      <p:cBhvr>
                                        <p:cTn id="83" dur="500"/>
                                        <p:tgtEl>
                                          <p:spTgt spid="67"/>
                                        </p:tgtEl>
                                      </p:cBhvr>
                                    </p:animEffect>
                                  </p:childTnLst>
                                </p:cTn>
                              </p:par>
                              <p:par>
                                <p:cTn id="84" presetID="14" presetClass="entr" presetSubtype="10" fill="hold" nodeType="with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randombar(horizontal)">
                                      <p:cBhvr>
                                        <p:cTn id="86" dur="500"/>
                                        <p:tgtEl>
                                          <p:spTgt spid="68"/>
                                        </p:tgtEl>
                                      </p:cBhvr>
                                    </p:animEffect>
                                  </p:childTnLst>
                                </p:cTn>
                              </p:par>
                              <p:par>
                                <p:cTn id="87" presetID="14" presetClass="entr" presetSubtype="10" fill="hold" nodeType="withEffect">
                                  <p:stCondLst>
                                    <p:cond delay="0"/>
                                  </p:stCondLst>
                                  <p:childTnLst>
                                    <p:set>
                                      <p:cBhvr>
                                        <p:cTn id="88" dur="1" fill="hold">
                                          <p:stCondLst>
                                            <p:cond delay="0"/>
                                          </p:stCondLst>
                                        </p:cTn>
                                        <p:tgtEl>
                                          <p:spTgt spid="70"/>
                                        </p:tgtEl>
                                        <p:attrNameLst>
                                          <p:attrName>style.visibility</p:attrName>
                                        </p:attrNameLst>
                                      </p:cBhvr>
                                      <p:to>
                                        <p:strVal val="visible"/>
                                      </p:to>
                                    </p:set>
                                    <p:animEffect transition="in" filter="randombar(horizontal)">
                                      <p:cBhvr>
                                        <p:cTn id="89" dur="500"/>
                                        <p:tgtEl>
                                          <p:spTgt spid="70"/>
                                        </p:tgtEl>
                                      </p:cBhvr>
                                    </p:animEffect>
                                  </p:childTnLst>
                                </p:cTn>
                              </p:par>
                              <p:par>
                                <p:cTn id="90" presetID="14" presetClass="entr" presetSubtype="10" fill="hold"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randombar(horizontal)">
                                      <p:cBhvr>
                                        <p:cTn id="92" dur="500"/>
                                        <p:tgtEl>
                                          <p:spTgt spid="69"/>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randombar(horizontal)">
                                      <p:cBhvr>
                                        <p:cTn id="95" dur="500"/>
                                        <p:tgtEl>
                                          <p:spTgt spid="17"/>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randombar(horizontal)">
                                      <p:cBhvr>
                                        <p:cTn id="98" dur="500"/>
                                        <p:tgtEl>
                                          <p:spTgt spid="18"/>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xit" presetSubtype="10" fill="hold" grpId="1" nodeType="clickEffect">
                                  <p:stCondLst>
                                    <p:cond delay="0"/>
                                  </p:stCondLst>
                                  <p:childTnLst>
                                    <p:animEffect transition="out" filter="randombar(horizontal)">
                                      <p:cBhvr>
                                        <p:cTn id="102" dur="500"/>
                                        <p:tgtEl>
                                          <p:spTgt spid="8"/>
                                        </p:tgtEl>
                                      </p:cBhvr>
                                    </p:animEffect>
                                    <p:set>
                                      <p:cBhvr>
                                        <p:cTn id="103" dur="1" fill="hold">
                                          <p:stCondLst>
                                            <p:cond delay="499"/>
                                          </p:stCondLst>
                                        </p:cTn>
                                        <p:tgtEl>
                                          <p:spTgt spid="8"/>
                                        </p:tgtEl>
                                        <p:attrNameLst>
                                          <p:attrName>style.visibility</p:attrName>
                                        </p:attrNameLst>
                                      </p:cBhvr>
                                      <p:to>
                                        <p:strVal val="hidden"/>
                                      </p:to>
                                    </p:set>
                                  </p:childTnLst>
                                </p:cTn>
                              </p:par>
                              <p:par>
                                <p:cTn id="104" presetID="14" presetClass="exit" presetSubtype="10" fill="hold" nodeType="withEffect">
                                  <p:stCondLst>
                                    <p:cond delay="0"/>
                                  </p:stCondLst>
                                  <p:childTnLst>
                                    <p:animEffect transition="out" filter="randombar(horizontal)">
                                      <p:cBhvr>
                                        <p:cTn id="105" dur="500"/>
                                        <p:tgtEl>
                                          <p:spTgt spid="20"/>
                                        </p:tgtEl>
                                      </p:cBhvr>
                                    </p:animEffect>
                                    <p:set>
                                      <p:cBhvr>
                                        <p:cTn id="106" dur="1" fill="hold">
                                          <p:stCondLst>
                                            <p:cond delay="499"/>
                                          </p:stCondLst>
                                        </p:cTn>
                                        <p:tgtEl>
                                          <p:spTgt spid="20"/>
                                        </p:tgtEl>
                                        <p:attrNameLst>
                                          <p:attrName>style.visibility</p:attrName>
                                        </p:attrNameLst>
                                      </p:cBhvr>
                                      <p:to>
                                        <p:strVal val="hidden"/>
                                      </p:to>
                                    </p:set>
                                  </p:childTnLst>
                                </p:cTn>
                              </p:par>
                              <p:par>
                                <p:cTn id="107" presetID="14" presetClass="exit" presetSubtype="10" fill="hold" nodeType="withEffect">
                                  <p:stCondLst>
                                    <p:cond delay="0"/>
                                  </p:stCondLst>
                                  <p:childTnLst>
                                    <p:animEffect transition="out" filter="randombar(horizontal)">
                                      <p:cBhvr>
                                        <p:cTn id="108" dur="500"/>
                                        <p:tgtEl>
                                          <p:spTgt spid="24"/>
                                        </p:tgtEl>
                                      </p:cBhvr>
                                    </p:animEffect>
                                    <p:set>
                                      <p:cBhvr>
                                        <p:cTn id="109" dur="1" fill="hold">
                                          <p:stCondLst>
                                            <p:cond delay="499"/>
                                          </p:stCondLst>
                                        </p:cTn>
                                        <p:tgtEl>
                                          <p:spTgt spid="24"/>
                                        </p:tgtEl>
                                        <p:attrNameLst>
                                          <p:attrName>style.visibility</p:attrName>
                                        </p:attrNameLst>
                                      </p:cBhvr>
                                      <p:to>
                                        <p:strVal val="hidden"/>
                                      </p:to>
                                    </p:set>
                                  </p:childTnLst>
                                </p:cTn>
                              </p:par>
                              <p:par>
                                <p:cTn id="110" presetID="14" presetClass="exit" presetSubtype="10" fill="hold" nodeType="withEffect">
                                  <p:stCondLst>
                                    <p:cond delay="0"/>
                                  </p:stCondLst>
                                  <p:childTnLst>
                                    <p:animEffect transition="out" filter="randombar(horizontal)">
                                      <p:cBhvr>
                                        <p:cTn id="111" dur="500"/>
                                        <p:tgtEl>
                                          <p:spTgt spid="21"/>
                                        </p:tgtEl>
                                      </p:cBhvr>
                                    </p:animEffect>
                                    <p:set>
                                      <p:cBhvr>
                                        <p:cTn id="112" dur="1" fill="hold">
                                          <p:stCondLst>
                                            <p:cond delay="499"/>
                                          </p:stCondLst>
                                        </p:cTn>
                                        <p:tgtEl>
                                          <p:spTgt spid="21"/>
                                        </p:tgtEl>
                                        <p:attrNameLst>
                                          <p:attrName>style.visibility</p:attrName>
                                        </p:attrNameLst>
                                      </p:cBhvr>
                                      <p:to>
                                        <p:strVal val="hidden"/>
                                      </p:to>
                                    </p:set>
                                  </p:childTnLst>
                                </p:cTn>
                              </p:par>
                              <p:par>
                                <p:cTn id="113" presetID="14" presetClass="exit" presetSubtype="10" fill="hold" nodeType="withEffect">
                                  <p:stCondLst>
                                    <p:cond delay="0"/>
                                  </p:stCondLst>
                                  <p:childTnLst>
                                    <p:animEffect transition="out" filter="randombar(horizontal)">
                                      <p:cBhvr>
                                        <p:cTn id="114" dur="500"/>
                                        <p:tgtEl>
                                          <p:spTgt spid="26"/>
                                        </p:tgtEl>
                                      </p:cBhvr>
                                    </p:animEffect>
                                    <p:set>
                                      <p:cBhvr>
                                        <p:cTn id="115" dur="1" fill="hold">
                                          <p:stCondLst>
                                            <p:cond delay="499"/>
                                          </p:stCondLst>
                                        </p:cTn>
                                        <p:tgtEl>
                                          <p:spTgt spid="26"/>
                                        </p:tgtEl>
                                        <p:attrNameLst>
                                          <p:attrName>style.visibility</p:attrName>
                                        </p:attrNameLst>
                                      </p:cBhvr>
                                      <p:to>
                                        <p:strVal val="hidden"/>
                                      </p:to>
                                    </p:set>
                                  </p:childTnLst>
                                </p:cTn>
                              </p:par>
                              <p:par>
                                <p:cTn id="116" presetID="14" presetClass="exit" presetSubtype="10" fill="hold" nodeType="withEffect">
                                  <p:stCondLst>
                                    <p:cond delay="0"/>
                                  </p:stCondLst>
                                  <p:childTnLst>
                                    <p:animEffect transition="out" filter="randombar(horizontal)">
                                      <p:cBhvr>
                                        <p:cTn id="117" dur="500"/>
                                        <p:tgtEl>
                                          <p:spTgt spid="25"/>
                                        </p:tgtEl>
                                      </p:cBhvr>
                                    </p:animEffect>
                                    <p:set>
                                      <p:cBhvr>
                                        <p:cTn id="118" dur="1" fill="hold">
                                          <p:stCondLst>
                                            <p:cond delay="499"/>
                                          </p:stCondLst>
                                        </p:cTn>
                                        <p:tgtEl>
                                          <p:spTgt spid="25"/>
                                        </p:tgtEl>
                                        <p:attrNameLst>
                                          <p:attrName>style.visibility</p:attrName>
                                        </p:attrNameLst>
                                      </p:cBhvr>
                                      <p:to>
                                        <p:strVal val="hidden"/>
                                      </p:to>
                                    </p:set>
                                  </p:childTnLst>
                                </p:cTn>
                              </p:par>
                              <p:par>
                                <p:cTn id="119" presetID="14" presetClass="exit" presetSubtype="10" fill="hold" grpId="1" nodeType="withEffect">
                                  <p:stCondLst>
                                    <p:cond delay="0"/>
                                  </p:stCondLst>
                                  <p:childTnLst>
                                    <p:animEffect transition="out" filter="randombar(horizontal)">
                                      <p:cBhvr>
                                        <p:cTn id="120" dur="500"/>
                                        <p:tgtEl>
                                          <p:spTgt spid="9"/>
                                        </p:tgtEl>
                                      </p:cBhvr>
                                    </p:animEffect>
                                    <p:set>
                                      <p:cBhvr>
                                        <p:cTn id="121" dur="1" fill="hold">
                                          <p:stCondLst>
                                            <p:cond delay="499"/>
                                          </p:stCondLst>
                                        </p:cTn>
                                        <p:tgtEl>
                                          <p:spTgt spid="9"/>
                                        </p:tgtEl>
                                        <p:attrNameLst>
                                          <p:attrName>style.visibility</p:attrName>
                                        </p:attrNameLst>
                                      </p:cBhvr>
                                      <p:to>
                                        <p:strVal val="hidden"/>
                                      </p:to>
                                    </p:set>
                                  </p:childTnLst>
                                </p:cTn>
                              </p:par>
                              <p:par>
                                <p:cTn id="122" presetID="14" presetClass="exit" presetSubtype="10" fill="hold" grpId="1" nodeType="withEffect">
                                  <p:stCondLst>
                                    <p:cond delay="0"/>
                                  </p:stCondLst>
                                  <p:childTnLst>
                                    <p:animEffect transition="out" filter="randombar(horizontal)">
                                      <p:cBhvr>
                                        <p:cTn id="123" dur="500"/>
                                        <p:tgtEl>
                                          <p:spTgt spid="11"/>
                                        </p:tgtEl>
                                      </p:cBhvr>
                                    </p:animEffect>
                                    <p:set>
                                      <p:cBhvr>
                                        <p:cTn id="124" dur="1" fill="hold">
                                          <p:stCondLst>
                                            <p:cond delay="499"/>
                                          </p:stCondLst>
                                        </p:cTn>
                                        <p:tgtEl>
                                          <p:spTgt spid="11"/>
                                        </p:tgtEl>
                                        <p:attrNameLst>
                                          <p:attrName>style.visibility</p:attrName>
                                        </p:attrNameLst>
                                      </p:cBhvr>
                                      <p:to>
                                        <p:strVal val="hidden"/>
                                      </p:to>
                                    </p:set>
                                  </p:childTnLst>
                                </p:cTn>
                              </p:par>
                              <p:par>
                                <p:cTn id="125" presetID="14" presetClass="exit" presetSubtype="10" fill="hold" nodeType="withEffect">
                                  <p:stCondLst>
                                    <p:cond delay="0"/>
                                  </p:stCondLst>
                                  <p:childTnLst>
                                    <p:animEffect transition="out" filter="randombar(horizontal)">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par>
                                <p:cTn id="128" presetID="14" presetClass="exit" presetSubtype="10" fill="hold" nodeType="withEffect">
                                  <p:stCondLst>
                                    <p:cond delay="0"/>
                                  </p:stCondLst>
                                  <p:childTnLst>
                                    <p:animEffect transition="out" filter="randombar(horizontal)">
                                      <p:cBhvr>
                                        <p:cTn id="129" dur="500"/>
                                        <p:tgtEl>
                                          <p:spTgt spid="28"/>
                                        </p:tgtEl>
                                      </p:cBhvr>
                                    </p:animEffect>
                                    <p:set>
                                      <p:cBhvr>
                                        <p:cTn id="130" dur="1" fill="hold">
                                          <p:stCondLst>
                                            <p:cond delay="499"/>
                                          </p:stCondLst>
                                        </p:cTn>
                                        <p:tgtEl>
                                          <p:spTgt spid="28"/>
                                        </p:tgtEl>
                                        <p:attrNameLst>
                                          <p:attrName>style.visibility</p:attrName>
                                        </p:attrNameLst>
                                      </p:cBhvr>
                                      <p:to>
                                        <p:strVal val="hidden"/>
                                      </p:to>
                                    </p:set>
                                  </p:childTnLst>
                                </p:cTn>
                              </p:par>
                              <p:par>
                                <p:cTn id="131" presetID="14" presetClass="exit" presetSubtype="10" fill="hold" nodeType="withEffect">
                                  <p:stCondLst>
                                    <p:cond delay="0"/>
                                  </p:stCondLst>
                                  <p:childTnLst>
                                    <p:animEffect transition="out" filter="randombar(horizontal)">
                                      <p:cBhvr>
                                        <p:cTn id="132" dur="500"/>
                                        <p:tgtEl>
                                          <p:spTgt spid="29"/>
                                        </p:tgtEl>
                                      </p:cBhvr>
                                    </p:animEffect>
                                    <p:set>
                                      <p:cBhvr>
                                        <p:cTn id="133" dur="1" fill="hold">
                                          <p:stCondLst>
                                            <p:cond delay="499"/>
                                          </p:stCondLst>
                                        </p:cTn>
                                        <p:tgtEl>
                                          <p:spTgt spid="29"/>
                                        </p:tgtEl>
                                        <p:attrNameLst>
                                          <p:attrName>style.visibility</p:attrName>
                                        </p:attrNameLst>
                                      </p:cBhvr>
                                      <p:to>
                                        <p:strVal val="hidden"/>
                                      </p:to>
                                    </p:set>
                                  </p:childTnLst>
                                </p:cTn>
                              </p:par>
                              <p:par>
                                <p:cTn id="134" presetID="14" presetClass="exit" presetSubtype="10" fill="hold" nodeType="withEffect">
                                  <p:stCondLst>
                                    <p:cond delay="0"/>
                                  </p:stCondLst>
                                  <p:childTnLst>
                                    <p:animEffect transition="out" filter="randombar(horizontal)">
                                      <p:cBhvr>
                                        <p:cTn id="135" dur="500"/>
                                        <p:tgtEl>
                                          <p:spTgt spid="30"/>
                                        </p:tgtEl>
                                      </p:cBhvr>
                                    </p:animEffect>
                                    <p:set>
                                      <p:cBhvr>
                                        <p:cTn id="136" dur="1" fill="hold">
                                          <p:stCondLst>
                                            <p:cond delay="499"/>
                                          </p:stCondLst>
                                        </p:cTn>
                                        <p:tgtEl>
                                          <p:spTgt spid="30"/>
                                        </p:tgtEl>
                                        <p:attrNameLst>
                                          <p:attrName>style.visibility</p:attrName>
                                        </p:attrNameLst>
                                      </p:cBhvr>
                                      <p:to>
                                        <p:strVal val="hidden"/>
                                      </p:to>
                                    </p:set>
                                  </p:childTnLst>
                                </p:cTn>
                              </p:par>
                              <p:par>
                                <p:cTn id="137" presetID="14" presetClass="exit" presetSubtype="10" fill="hold" grpId="1" nodeType="withEffect">
                                  <p:stCondLst>
                                    <p:cond delay="0"/>
                                  </p:stCondLst>
                                  <p:childTnLst>
                                    <p:animEffect transition="out" filter="randombar(horizontal)">
                                      <p:cBhvr>
                                        <p:cTn id="138" dur="500"/>
                                        <p:tgtEl>
                                          <p:spTgt spid="12"/>
                                        </p:tgtEl>
                                      </p:cBhvr>
                                    </p:animEffect>
                                    <p:set>
                                      <p:cBhvr>
                                        <p:cTn id="139" dur="1" fill="hold">
                                          <p:stCondLst>
                                            <p:cond delay="499"/>
                                          </p:stCondLst>
                                        </p:cTn>
                                        <p:tgtEl>
                                          <p:spTgt spid="12"/>
                                        </p:tgtEl>
                                        <p:attrNameLst>
                                          <p:attrName>style.visibility</p:attrName>
                                        </p:attrNameLst>
                                      </p:cBhvr>
                                      <p:to>
                                        <p:strVal val="hidden"/>
                                      </p:to>
                                    </p:set>
                                  </p:childTnLst>
                                </p:cTn>
                              </p:par>
                              <p:par>
                                <p:cTn id="140" presetID="14" presetClass="exit" presetSubtype="10" fill="hold" grpId="1" nodeType="withEffect">
                                  <p:stCondLst>
                                    <p:cond delay="0"/>
                                  </p:stCondLst>
                                  <p:childTnLst>
                                    <p:animEffect transition="out" filter="randombar(horizontal)">
                                      <p:cBhvr>
                                        <p:cTn id="141" dur="500"/>
                                        <p:tgtEl>
                                          <p:spTgt spid="13"/>
                                        </p:tgtEl>
                                      </p:cBhvr>
                                    </p:animEffect>
                                    <p:set>
                                      <p:cBhvr>
                                        <p:cTn id="142" dur="1" fill="hold">
                                          <p:stCondLst>
                                            <p:cond delay="499"/>
                                          </p:stCondLst>
                                        </p:cTn>
                                        <p:tgtEl>
                                          <p:spTgt spid="13"/>
                                        </p:tgtEl>
                                        <p:attrNameLst>
                                          <p:attrName>style.visibility</p:attrName>
                                        </p:attrNameLst>
                                      </p:cBhvr>
                                      <p:to>
                                        <p:strVal val="hidden"/>
                                      </p:to>
                                    </p:set>
                                  </p:childTnLst>
                                </p:cTn>
                              </p:par>
                              <p:par>
                                <p:cTn id="143" presetID="14" presetClass="exit" presetSubtype="10" fill="hold" nodeType="withEffect">
                                  <p:stCondLst>
                                    <p:cond delay="0"/>
                                  </p:stCondLst>
                                  <p:childTnLst>
                                    <p:animEffect transition="out" filter="randombar(horizontal)">
                                      <p:cBhvr>
                                        <p:cTn id="144" dur="500"/>
                                        <p:tgtEl>
                                          <p:spTgt spid="67"/>
                                        </p:tgtEl>
                                      </p:cBhvr>
                                    </p:animEffect>
                                    <p:set>
                                      <p:cBhvr>
                                        <p:cTn id="145" dur="1" fill="hold">
                                          <p:stCondLst>
                                            <p:cond delay="499"/>
                                          </p:stCondLst>
                                        </p:cTn>
                                        <p:tgtEl>
                                          <p:spTgt spid="67"/>
                                        </p:tgtEl>
                                        <p:attrNameLst>
                                          <p:attrName>style.visibility</p:attrName>
                                        </p:attrNameLst>
                                      </p:cBhvr>
                                      <p:to>
                                        <p:strVal val="hidden"/>
                                      </p:to>
                                    </p:set>
                                  </p:childTnLst>
                                </p:cTn>
                              </p:par>
                              <p:par>
                                <p:cTn id="146" presetID="14" presetClass="exit" presetSubtype="10" fill="hold" nodeType="withEffect">
                                  <p:stCondLst>
                                    <p:cond delay="0"/>
                                  </p:stCondLst>
                                  <p:childTnLst>
                                    <p:animEffect transition="out" filter="randombar(horizontal)">
                                      <p:cBhvr>
                                        <p:cTn id="147" dur="500"/>
                                        <p:tgtEl>
                                          <p:spTgt spid="68"/>
                                        </p:tgtEl>
                                      </p:cBhvr>
                                    </p:animEffect>
                                    <p:set>
                                      <p:cBhvr>
                                        <p:cTn id="148" dur="1" fill="hold">
                                          <p:stCondLst>
                                            <p:cond delay="499"/>
                                          </p:stCondLst>
                                        </p:cTn>
                                        <p:tgtEl>
                                          <p:spTgt spid="68"/>
                                        </p:tgtEl>
                                        <p:attrNameLst>
                                          <p:attrName>style.visibility</p:attrName>
                                        </p:attrNameLst>
                                      </p:cBhvr>
                                      <p:to>
                                        <p:strVal val="hidden"/>
                                      </p:to>
                                    </p:set>
                                  </p:childTnLst>
                                </p:cTn>
                              </p:par>
                              <p:par>
                                <p:cTn id="149" presetID="14" presetClass="exit" presetSubtype="10" fill="hold" nodeType="withEffect">
                                  <p:stCondLst>
                                    <p:cond delay="0"/>
                                  </p:stCondLst>
                                  <p:childTnLst>
                                    <p:animEffect transition="out" filter="randombar(horizontal)">
                                      <p:cBhvr>
                                        <p:cTn id="150" dur="500"/>
                                        <p:tgtEl>
                                          <p:spTgt spid="70"/>
                                        </p:tgtEl>
                                      </p:cBhvr>
                                    </p:animEffect>
                                    <p:set>
                                      <p:cBhvr>
                                        <p:cTn id="151" dur="1" fill="hold">
                                          <p:stCondLst>
                                            <p:cond delay="499"/>
                                          </p:stCondLst>
                                        </p:cTn>
                                        <p:tgtEl>
                                          <p:spTgt spid="70"/>
                                        </p:tgtEl>
                                        <p:attrNameLst>
                                          <p:attrName>style.visibility</p:attrName>
                                        </p:attrNameLst>
                                      </p:cBhvr>
                                      <p:to>
                                        <p:strVal val="hidden"/>
                                      </p:to>
                                    </p:set>
                                  </p:childTnLst>
                                </p:cTn>
                              </p:par>
                              <p:par>
                                <p:cTn id="152" presetID="14" presetClass="exit" presetSubtype="10" fill="hold" nodeType="withEffect">
                                  <p:stCondLst>
                                    <p:cond delay="0"/>
                                  </p:stCondLst>
                                  <p:childTnLst>
                                    <p:animEffect transition="out" filter="randombar(horizontal)">
                                      <p:cBhvr>
                                        <p:cTn id="153" dur="500"/>
                                        <p:tgtEl>
                                          <p:spTgt spid="69"/>
                                        </p:tgtEl>
                                      </p:cBhvr>
                                    </p:animEffect>
                                    <p:set>
                                      <p:cBhvr>
                                        <p:cTn id="154" dur="1" fill="hold">
                                          <p:stCondLst>
                                            <p:cond delay="499"/>
                                          </p:stCondLst>
                                        </p:cTn>
                                        <p:tgtEl>
                                          <p:spTgt spid="69"/>
                                        </p:tgtEl>
                                        <p:attrNameLst>
                                          <p:attrName>style.visibility</p:attrName>
                                        </p:attrNameLst>
                                      </p:cBhvr>
                                      <p:to>
                                        <p:strVal val="hidden"/>
                                      </p:to>
                                    </p:set>
                                  </p:childTnLst>
                                </p:cTn>
                              </p:par>
                              <p:par>
                                <p:cTn id="155" presetID="14" presetClass="exit" presetSubtype="10" fill="hold" grpId="1" nodeType="withEffect">
                                  <p:stCondLst>
                                    <p:cond delay="0"/>
                                  </p:stCondLst>
                                  <p:childTnLst>
                                    <p:animEffect transition="out" filter="randombar(horizontal)">
                                      <p:cBhvr>
                                        <p:cTn id="156" dur="500"/>
                                        <p:tgtEl>
                                          <p:spTgt spid="17"/>
                                        </p:tgtEl>
                                      </p:cBhvr>
                                    </p:animEffect>
                                    <p:set>
                                      <p:cBhvr>
                                        <p:cTn id="157" dur="1" fill="hold">
                                          <p:stCondLst>
                                            <p:cond delay="499"/>
                                          </p:stCondLst>
                                        </p:cTn>
                                        <p:tgtEl>
                                          <p:spTgt spid="17"/>
                                        </p:tgtEl>
                                        <p:attrNameLst>
                                          <p:attrName>style.visibility</p:attrName>
                                        </p:attrNameLst>
                                      </p:cBhvr>
                                      <p:to>
                                        <p:strVal val="hidden"/>
                                      </p:to>
                                    </p:set>
                                  </p:childTnLst>
                                </p:cTn>
                              </p:par>
                              <p:par>
                                <p:cTn id="158" presetID="14" presetClass="exit" presetSubtype="10" fill="hold" grpId="1" nodeType="withEffect">
                                  <p:stCondLst>
                                    <p:cond delay="0"/>
                                  </p:stCondLst>
                                  <p:childTnLst>
                                    <p:animEffect transition="out" filter="randombar(horizontal)">
                                      <p:cBhvr>
                                        <p:cTn id="159" dur="500"/>
                                        <p:tgtEl>
                                          <p:spTgt spid="18"/>
                                        </p:tgtEl>
                                      </p:cBhvr>
                                    </p:animEffect>
                                    <p:set>
                                      <p:cBhvr>
                                        <p:cTn id="160"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1" grpId="0" animBg="1"/>
      <p:bldP spid="11" grpId="1" animBg="1"/>
      <p:bldP spid="12" grpId="0" animBg="1"/>
      <p:bldP spid="12" grpId="1" animBg="1"/>
      <p:bldP spid="13" grpId="0" animBg="1"/>
      <p:bldP spid="13" grpId="1" animBg="1"/>
      <p:bldP spid="15" grpId="0" animBg="1"/>
      <p:bldP spid="16" grpId="0" animBg="1"/>
      <p:bldP spid="17" grpId="0" animBg="1"/>
      <p:bldP spid="17" grpId="1" animBg="1"/>
      <p:bldP spid="18" grpId="0" animBg="1"/>
      <p:bldP spid="18" grpId="1" animBg="1"/>
      <p:bldP spid="8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nh chữ nhật 7">
            <a:extLst>
              <a:ext uri="{FF2B5EF4-FFF2-40B4-BE49-F238E27FC236}">
                <a16:creationId xmlns:a16="http://schemas.microsoft.com/office/drawing/2014/main" id="{A9317A2E-8500-49FC-B56B-6C076B369023}"/>
              </a:ext>
            </a:extLst>
          </p:cNvPr>
          <p:cNvSpPr/>
          <p:nvPr/>
        </p:nvSpPr>
        <p:spPr>
          <a:xfrm>
            <a:off x="89650" y="93228"/>
            <a:ext cx="6544232" cy="618565"/>
          </a:xfrm>
          <a:prstGeom prst="rect">
            <a:avLst/>
          </a:prstGeom>
          <a:solidFill>
            <a:schemeClr val="accent3">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cs typeface="Times New Roman" panose="02020603050405020304" pitchFamily="18" charset="0"/>
              </a:rPr>
              <a:t>II. ĐẶC ĐIỂM CỦA CƠ KHÍ CHẾ TẠO.</a:t>
            </a:r>
          </a:p>
        </p:txBody>
      </p:sp>
      <p:sp>
        <p:nvSpPr>
          <p:cNvPr id="2" name="Bong bóng Ý nghĩ: Hình đám mây 1">
            <a:extLst>
              <a:ext uri="{FF2B5EF4-FFF2-40B4-BE49-F238E27FC236}">
                <a16:creationId xmlns:a16="http://schemas.microsoft.com/office/drawing/2014/main" id="{C9461324-634D-4071-97F1-8FBD5006D274}"/>
              </a:ext>
            </a:extLst>
          </p:cNvPr>
          <p:cNvSpPr/>
          <p:nvPr/>
        </p:nvSpPr>
        <p:spPr>
          <a:xfrm>
            <a:off x="4168584" y="711793"/>
            <a:ext cx="9108145" cy="51457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Times New Roman" panose="02020603050405020304" pitchFamily="18" charset="0"/>
                <a:cs typeface="Times New Roman" panose="02020603050405020304" pitchFamily="18" charset="0"/>
              </a:rPr>
              <a:t>Xét về đặc điểm của cơ khí chế tạo ta xét trên các phương diện sau:</a:t>
            </a:r>
          </a:p>
          <a:p>
            <a:pPr marL="285750" indent="-285750">
              <a:buFontTx/>
              <a:buChar char="-"/>
            </a:pPr>
            <a:r>
              <a:rPr lang="en-US" sz="2400">
                <a:latin typeface="Times New Roman" panose="02020603050405020304" pitchFamily="18" charset="0"/>
                <a:cs typeface="Times New Roman" panose="02020603050405020304" pitchFamily="18" charset="0"/>
              </a:rPr>
              <a:t>Đối tượng lao động của cơ khí chế tạo là gì?</a:t>
            </a:r>
          </a:p>
          <a:p>
            <a:pPr marL="285750" indent="-285750">
              <a:buFontTx/>
              <a:buChar char="-"/>
            </a:pPr>
            <a:r>
              <a:rPr lang="en-US" sz="2400">
                <a:latin typeface="Times New Roman" panose="02020603050405020304" pitchFamily="18" charset="0"/>
                <a:cs typeface="Times New Roman" panose="02020603050405020304" pitchFamily="18" charset="0"/>
              </a:rPr>
              <a:t>Công cụ lao động của chế tạo cơ khí là gì?</a:t>
            </a:r>
          </a:p>
          <a:p>
            <a:pPr marL="285750" indent="-285750">
              <a:buFontTx/>
              <a:buChar char="-"/>
            </a:pPr>
            <a:r>
              <a:rPr lang="en-US" sz="2400">
                <a:latin typeface="Times New Roman" panose="02020603050405020304" pitchFamily="18" charset="0"/>
                <a:cs typeface="Times New Roman" panose="02020603050405020304" pitchFamily="18" charset="0"/>
              </a:rPr>
              <a:t>Sản phẩm của cơ khí chế tạo là gì?</a:t>
            </a:r>
          </a:p>
          <a:p>
            <a:pPr marL="285750" indent="-285750">
              <a:buFontTx/>
              <a:buChar char="-"/>
            </a:pPr>
            <a:r>
              <a:rPr lang="en-US" sz="2400">
                <a:latin typeface="Times New Roman" panose="02020603050405020304" pitchFamily="18" charset="0"/>
                <a:cs typeface="Times New Roman" panose="02020603050405020304" pitchFamily="18" charset="0"/>
              </a:rPr>
              <a:t>Hồ sơ kỹ thuật cần có những gì để chế tạo cơ khí?</a:t>
            </a:r>
          </a:p>
          <a:p>
            <a:pPr algn="ctr"/>
            <a:endParaRPr lang="en-US" sz="2400">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40A0CF4F-A3C2-4E5E-87E4-DCED459ACA02}"/>
              </a:ext>
            </a:extLst>
          </p:cNvPr>
          <p:cNvSpPr txBox="1"/>
          <p:nvPr/>
        </p:nvSpPr>
        <p:spPr>
          <a:xfrm>
            <a:off x="179294" y="735105"/>
            <a:ext cx="5181600" cy="1384995"/>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 Đối tượng lao động của ngành cơ khí chế tạo là các vật liệu cơ khí gồm: kim loại, phi kim, hợp kim</a:t>
            </a:r>
          </a:p>
        </p:txBody>
      </p:sp>
      <p:sp>
        <p:nvSpPr>
          <p:cNvPr id="9" name="Hộp Văn bản 8">
            <a:extLst>
              <a:ext uri="{FF2B5EF4-FFF2-40B4-BE49-F238E27FC236}">
                <a16:creationId xmlns:a16="http://schemas.microsoft.com/office/drawing/2014/main" id="{74E170C0-F965-4CCE-BADB-E00D8DD80795}"/>
              </a:ext>
            </a:extLst>
          </p:cNvPr>
          <p:cNvSpPr txBox="1"/>
          <p:nvPr/>
        </p:nvSpPr>
        <p:spPr>
          <a:xfrm>
            <a:off x="89646" y="2080288"/>
            <a:ext cx="5065059" cy="1384995"/>
          </a:xfrm>
          <a:prstGeom prst="rect">
            <a:avLst/>
          </a:prstGeom>
          <a:noFill/>
        </p:spPr>
        <p:txBody>
          <a:bodyPr wrap="square" rtlCol="0">
            <a:spAutoFit/>
          </a:bodyPr>
          <a:lstStyle/>
          <a:p>
            <a:pPr algn="just"/>
            <a:r>
              <a:rPr lang="en-US" sz="2800">
                <a:solidFill>
                  <a:srgbClr val="FF0000"/>
                </a:solidFill>
                <a:latin typeface="Times New Roman" panose="02020603050405020304" pitchFamily="18" charset="0"/>
                <a:cs typeface="Times New Roman" panose="02020603050405020304" pitchFamily="18" charset="0"/>
              </a:rPr>
              <a:t>- Công cụ lao động của cơ khí chế tạo: các loại máy gia công như: khoan, tiện, bào, mài, cắt, hàn, ...</a:t>
            </a:r>
          </a:p>
        </p:txBody>
      </p:sp>
      <p:sp>
        <p:nvSpPr>
          <p:cNvPr id="10" name="Hộp Văn bản 9">
            <a:extLst>
              <a:ext uri="{FF2B5EF4-FFF2-40B4-BE49-F238E27FC236}">
                <a16:creationId xmlns:a16="http://schemas.microsoft.com/office/drawing/2014/main" id="{D6750689-825C-4518-97DA-ED026B2E3575}"/>
              </a:ext>
            </a:extLst>
          </p:cNvPr>
          <p:cNvSpPr txBox="1"/>
          <p:nvPr/>
        </p:nvSpPr>
        <p:spPr>
          <a:xfrm>
            <a:off x="179294" y="3348315"/>
            <a:ext cx="4769224"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 Sản phẩm của chế tạo cơ khí là tất cả các loại máy móc xuất hiện trong các lĩnh vực sản xuất.</a:t>
            </a:r>
          </a:p>
        </p:txBody>
      </p:sp>
      <p:sp>
        <p:nvSpPr>
          <p:cNvPr id="11" name="Hộp Văn bản 10">
            <a:extLst>
              <a:ext uri="{FF2B5EF4-FFF2-40B4-BE49-F238E27FC236}">
                <a16:creationId xmlns:a16="http://schemas.microsoft.com/office/drawing/2014/main" id="{5BE98884-2E2E-43DE-8142-9F2F2C63D7F1}"/>
              </a:ext>
            </a:extLst>
          </p:cNvPr>
          <p:cNvSpPr txBox="1"/>
          <p:nvPr/>
        </p:nvSpPr>
        <p:spPr>
          <a:xfrm>
            <a:off x="22410" y="5051083"/>
            <a:ext cx="4997825" cy="1384995"/>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 Hồ sơ kỹ thuật cần có: Bản vẽ kỹ thuật, quy trình gia công sản phẩm.</a:t>
            </a:r>
          </a:p>
        </p:txBody>
      </p:sp>
    </p:spTree>
    <p:extLst>
      <p:ext uri="{BB962C8B-B14F-4D97-AF65-F5344CB8AC3E}">
        <p14:creationId xmlns:p14="http://schemas.microsoft.com/office/powerpoint/2010/main" val="269441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repeatCount="indefinite" fill="hold" nodeType="clickEffect">
                                  <p:stCondLst>
                                    <p:cond delay="0"/>
                                  </p:stCondLst>
                                  <p:endCondLst>
                                    <p:cond evt="onNext" delay="0">
                                      <p:tgtEl>
                                        <p:sldTgt/>
                                      </p:tgtEl>
                                    </p:cond>
                                  </p:endCondLst>
                                  <p:childTnLst>
                                    <p:animScale>
                                      <p:cBhvr>
                                        <p:cTn id="14" dur="2000" fill="hold"/>
                                        <p:tgtEl>
                                          <p:spTgt spid="2">
                                            <p:txEl>
                                              <p:pRg st="1" end="1"/>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mph" presetSubtype="0" repeatCount="indefinite" fill="hold" nodeType="clickEffect">
                                  <p:stCondLst>
                                    <p:cond delay="0"/>
                                  </p:stCondLst>
                                  <p:endCondLst>
                                    <p:cond evt="onNext" delay="0">
                                      <p:tgtEl>
                                        <p:sldTgt/>
                                      </p:tgtEl>
                                    </p:cond>
                                  </p:endCondLst>
                                  <p:childTnLst>
                                    <p:animClr clrSpc="rgb" dir="cw">
                                      <p:cBhvr override="childStyle">
                                        <p:cTn id="23" dur="500" fill="hold"/>
                                        <p:tgtEl>
                                          <p:spTgt spid="2">
                                            <p:txEl>
                                              <p:pRg st="2" end="2"/>
                                            </p:txEl>
                                          </p:spTgt>
                                        </p:tgtEl>
                                        <p:attrNameLst>
                                          <p:attrName>style.color</p:attrName>
                                        </p:attrNameLst>
                                      </p:cBhvr>
                                      <p:to>
                                        <a:schemeClr val="accent2"/>
                                      </p:to>
                                    </p:animClr>
                                    <p:animClr clrSpc="rgb" dir="cw">
                                      <p:cBhvr>
                                        <p:cTn id="24" dur="500" fill="hold"/>
                                        <p:tgtEl>
                                          <p:spTgt spid="2">
                                            <p:txEl>
                                              <p:pRg st="2" end="2"/>
                                            </p:txEl>
                                          </p:spTgt>
                                        </p:tgtEl>
                                        <p:attrNameLst>
                                          <p:attrName>fillcolor</p:attrName>
                                        </p:attrNameLst>
                                      </p:cBhvr>
                                      <p:to>
                                        <a:schemeClr val="accent2"/>
                                      </p:to>
                                    </p:animClr>
                                    <p:set>
                                      <p:cBhvr>
                                        <p:cTn id="25" dur="500" fill="hold"/>
                                        <p:tgtEl>
                                          <p:spTgt spid="2">
                                            <p:txEl>
                                              <p:pRg st="2" end="2"/>
                                            </p:txEl>
                                          </p:spTgt>
                                        </p:tgtEl>
                                        <p:attrNameLst>
                                          <p:attrName>fill.type</p:attrName>
                                        </p:attrNameLst>
                                      </p:cBhvr>
                                      <p:to>
                                        <p:strVal val="solid"/>
                                      </p:to>
                                    </p:set>
                                    <p:set>
                                      <p:cBhvr>
                                        <p:cTn id="26" dur="500" fill="hold"/>
                                        <p:tgtEl>
                                          <p:spTgt spid="2">
                                            <p:txEl>
                                              <p:pRg st="2" end="2"/>
                                            </p:txEl>
                                          </p:spTgt>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repeatCount="indefinite" fill="hold" nodeType="clickEffect">
                                  <p:stCondLst>
                                    <p:cond delay="0"/>
                                  </p:stCondLst>
                                  <p:endCondLst>
                                    <p:cond evt="onNext" delay="0">
                                      <p:tgtEl>
                                        <p:sldTgt/>
                                      </p:tgtEl>
                                    </p:cond>
                                  </p:endCondLst>
                                  <p:childTnLst>
                                    <p:animEffect transition="out" filter="fade">
                                      <p:cBhvr>
                                        <p:cTn id="35" dur="500" tmFilter="0, 0; .2, .5; .8, .5; 1, 0"/>
                                        <p:tgtEl>
                                          <p:spTgt spid="2">
                                            <p:txEl>
                                              <p:pRg st="3" end="3"/>
                                            </p:txEl>
                                          </p:spTgt>
                                        </p:tgtEl>
                                      </p:cBhvr>
                                    </p:animEffect>
                                    <p:animScale>
                                      <p:cBhvr>
                                        <p:cTn id="36" dur="250" autoRev="1" fill="hold"/>
                                        <p:tgtEl>
                                          <p:spTgt spid="2">
                                            <p:txEl>
                                              <p:pRg st="3" end="3"/>
                                            </p:txEl>
                                          </p:spTgt>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7" presetClass="emph" presetSubtype="0" repeatCount="indefinite" fill="remove" nodeType="clickEffect">
                                  <p:stCondLst>
                                    <p:cond delay="0"/>
                                  </p:stCondLst>
                                  <p:endCondLst>
                                    <p:cond evt="onNext" delay="0">
                                      <p:tgtEl>
                                        <p:sldTgt/>
                                      </p:tgtEl>
                                    </p:cond>
                                  </p:endCondLst>
                                  <p:childTnLst>
                                    <p:animClr clrSpc="rgb" dir="cw">
                                      <p:cBhvr override="childStyle">
                                        <p:cTn id="45" dur="250" autoRev="1" fill="remove"/>
                                        <p:tgtEl>
                                          <p:spTgt spid="2">
                                            <p:txEl>
                                              <p:pRg st="4" end="4"/>
                                            </p:txEl>
                                          </p:spTgt>
                                        </p:tgtEl>
                                        <p:attrNameLst>
                                          <p:attrName>style.color</p:attrName>
                                        </p:attrNameLst>
                                      </p:cBhvr>
                                      <p:to>
                                        <a:schemeClr val="folHlink"/>
                                      </p:to>
                                    </p:animClr>
                                    <p:animClr clrSpc="rgb" dir="cw">
                                      <p:cBhvr>
                                        <p:cTn id="46" dur="250" autoRev="1" fill="remove"/>
                                        <p:tgtEl>
                                          <p:spTgt spid="2">
                                            <p:txEl>
                                              <p:pRg st="4" end="4"/>
                                            </p:txEl>
                                          </p:spTgt>
                                        </p:tgtEl>
                                        <p:attrNameLst>
                                          <p:attrName>fillcolor</p:attrName>
                                        </p:attrNameLst>
                                      </p:cBhvr>
                                      <p:to>
                                        <a:schemeClr val="folHlink"/>
                                      </p:to>
                                    </p:animClr>
                                    <p:set>
                                      <p:cBhvr>
                                        <p:cTn id="47" dur="250" autoRev="1" fill="remove"/>
                                        <p:tgtEl>
                                          <p:spTgt spid="2">
                                            <p:txEl>
                                              <p:pRg st="4" end="4"/>
                                            </p:txEl>
                                          </p:spTgt>
                                        </p:tgtEl>
                                        <p:attrNameLst>
                                          <p:attrName>fill.type</p:attrName>
                                        </p:attrNameLst>
                                      </p:cBhvr>
                                      <p:to>
                                        <p:strVal val="solid"/>
                                      </p:to>
                                    </p:set>
                                    <p:set>
                                      <p:cBhvr>
                                        <p:cTn id="48" dur="250" autoRev="1" fill="remove"/>
                                        <p:tgtEl>
                                          <p:spTgt spid="2">
                                            <p:txEl>
                                              <p:pRg st="4" end="4"/>
                                            </p:txEl>
                                          </p:spTgt>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randombar(horizontal)">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277533-C2F8-49D7-8CD2-6C9612DD3C17}"/>
              </a:ext>
            </a:extLst>
          </p:cNvPr>
          <p:cNvSpPr>
            <a:spLocks noGrp="1"/>
          </p:cNvSpPr>
          <p:nvPr>
            <p:ph type="title"/>
          </p:nvPr>
        </p:nvSpPr>
        <p:spPr>
          <a:xfrm>
            <a:off x="1958789" y="0"/>
            <a:ext cx="7696199" cy="863040"/>
          </a:xfrm>
        </p:spPr>
        <p:txBody>
          <a:bodyPr>
            <a:normAutofit/>
          </a:bodyPr>
          <a:lstStyle/>
          <a:p>
            <a:r>
              <a:rPr lang="en-US" sz="3200">
                <a:latin typeface="Times New Roman" panose="02020603050405020304" pitchFamily="18" charset="0"/>
                <a:cs typeface="Times New Roman" panose="02020603050405020304" pitchFamily="18" charset="0"/>
              </a:rPr>
              <a:t>Hình ảnh một số sản phẩm của cơ khí chế tạo</a:t>
            </a:r>
          </a:p>
        </p:txBody>
      </p:sp>
      <p:pic>
        <p:nvPicPr>
          <p:cNvPr id="5" name="Hình ảnh 4">
            <a:extLst>
              <a:ext uri="{FF2B5EF4-FFF2-40B4-BE49-F238E27FC236}">
                <a16:creationId xmlns:a16="http://schemas.microsoft.com/office/drawing/2014/main" id="{6DB370EE-8EC0-4248-8249-A0102A1C0C20}"/>
              </a:ext>
            </a:extLst>
          </p:cNvPr>
          <p:cNvPicPr>
            <a:picLocks noChangeAspect="1"/>
          </p:cNvPicPr>
          <p:nvPr/>
        </p:nvPicPr>
        <p:blipFill>
          <a:blip r:embed="rId2"/>
          <a:stretch>
            <a:fillRect/>
          </a:stretch>
        </p:blipFill>
        <p:spPr>
          <a:xfrm>
            <a:off x="376517" y="1206594"/>
            <a:ext cx="11438965" cy="5214700"/>
          </a:xfrm>
          <a:prstGeom prst="rect">
            <a:avLst/>
          </a:prstGeom>
        </p:spPr>
      </p:pic>
    </p:spTree>
    <p:extLst>
      <p:ext uri="{BB962C8B-B14F-4D97-AF65-F5344CB8AC3E}">
        <p14:creationId xmlns:p14="http://schemas.microsoft.com/office/powerpoint/2010/main" val="1007674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C1CC84A8-5B9A-404C-B6BF-27F9B0B1C93E}"/>
              </a:ext>
            </a:extLst>
          </p:cNvPr>
          <p:cNvSpPr/>
          <p:nvPr/>
        </p:nvSpPr>
        <p:spPr>
          <a:xfrm>
            <a:off x="3361764" y="152400"/>
            <a:ext cx="5011271" cy="618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PHẦN 1: CƠ KHÍ CHẾ TẠO</a:t>
            </a:r>
          </a:p>
        </p:txBody>
      </p:sp>
      <p:sp>
        <p:nvSpPr>
          <p:cNvPr id="5" name="Hình chữ nhật 4">
            <a:extLst>
              <a:ext uri="{FF2B5EF4-FFF2-40B4-BE49-F238E27FC236}">
                <a16:creationId xmlns:a16="http://schemas.microsoft.com/office/drawing/2014/main" id="{0843A08E-075B-4E37-B1A4-CA3741D20160}"/>
              </a:ext>
            </a:extLst>
          </p:cNvPr>
          <p:cNvSpPr/>
          <p:nvPr/>
        </p:nvSpPr>
        <p:spPr>
          <a:xfrm>
            <a:off x="1488141" y="878540"/>
            <a:ext cx="9215718" cy="618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CHƯƠNG I: GIỚI THIỆU CHUNG VỀ CƠ KHÍ CHẾ TẠO</a:t>
            </a:r>
          </a:p>
        </p:txBody>
      </p:sp>
      <p:sp>
        <p:nvSpPr>
          <p:cNvPr id="6" name="Hình chữ nhật 5">
            <a:extLst>
              <a:ext uri="{FF2B5EF4-FFF2-40B4-BE49-F238E27FC236}">
                <a16:creationId xmlns:a16="http://schemas.microsoft.com/office/drawing/2014/main" id="{499847B3-603A-4C7C-9779-153EF1296A28}"/>
              </a:ext>
            </a:extLst>
          </p:cNvPr>
          <p:cNvSpPr/>
          <p:nvPr/>
        </p:nvSpPr>
        <p:spPr>
          <a:xfrm>
            <a:off x="2306619" y="1604680"/>
            <a:ext cx="7121560" cy="618565"/>
          </a:xfrm>
          <a:prstGeom prst="rect">
            <a:avLst/>
          </a:prstGeom>
          <a:solidFill>
            <a:schemeClr val="accent2">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tx1"/>
                </a:solidFill>
                <a:latin typeface="Times New Roman" panose="02020603050405020304" pitchFamily="18" charset="0"/>
                <a:cs typeface="Times New Roman" panose="02020603050405020304" pitchFamily="18" charset="0"/>
              </a:rPr>
              <a:t>BÀI 1: KHÁI QUÁT VỀ CƠ KHÍ CHẾ TẠO</a:t>
            </a:r>
          </a:p>
        </p:txBody>
      </p:sp>
      <p:sp>
        <p:nvSpPr>
          <p:cNvPr id="7" name="Hình chữ nhật 6">
            <a:extLst>
              <a:ext uri="{FF2B5EF4-FFF2-40B4-BE49-F238E27FC236}">
                <a16:creationId xmlns:a16="http://schemas.microsoft.com/office/drawing/2014/main" id="{CA114369-F11A-4704-A9A0-1AFE478F2543}"/>
              </a:ext>
            </a:extLst>
          </p:cNvPr>
          <p:cNvSpPr/>
          <p:nvPr/>
        </p:nvSpPr>
        <p:spPr>
          <a:xfrm>
            <a:off x="2535220" y="2886633"/>
            <a:ext cx="8491368" cy="618565"/>
          </a:xfrm>
          <a:prstGeom prst="rect">
            <a:avLst/>
          </a:prstGeom>
          <a:solidFill>
            <a:schemeClr val="accent3">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cs typeface="Times New Roman" panose="02020603050405020304" pitchFamily="18" charset="0"/>
              </a:rPr>
              <a:t>I. KHÁI NIỆM, VAI TRÒ CỦA CƠ KHÍ CHẾ TẠO</a:t>
            </a:r>
          </a:p>
        </p:txBody>
      </p:sp>
      <p:sp>
        <p:nvSpPr>
          <p:cNvPr id="8" name="Hình chữ nhật 7">
            <a:extLst>
              <a:ext uri="{FF2B5EF4-FFF2-40B4-BE49-F238E27FC236}">
                <a16:creationId xmlns:a16="http://schemas.microsoft.com/office/drawing/2014/main" id="{037D1B15-86FE-4D36-9C40-24D6377B29B7}"/>
              </a:ext>
            </a:extLst>
          </p:cNvPr>
          <p:cNvSpPr/>
          <p:nvPr/>
        </p:nvSpPr>
        <p:spPr>
          <a:xfrm>
            <a:off x="2545080" y="3671943"/>
            <a:ext cx="8481507" cy="618565"/>
          </a:xfrm>
          <a:prstGeom prst="rect">
            <a:avLst/>
          </a:prstGeom>
          <a:solidFill>
            <a:schemeClr val="accent3">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cs typeface="Times New Roman" panose="02020603050405020304" pitchFamily="18" charset="0"/>
              </a:rPr>
              <a:t>II. ĐẶC ĐIỂM CỦA CƠ KHÍ CHẾ TẠO</a:t>
            </a:r>
          </a:p>
        </p:txBody>
      </p:sp>
      <p:sp>
        <p:nvSpPr>
          <p:cNvPr id="9" name="Hình chữ nhật 8">
            <a:extLst>
              <a:ext uri="{FF2B5EF4-FFF2-40B4-BE49-F238E27FC236}">
                <a16:creationId xmlns:a16="http://schemas.microsoft.com/office/drawing/2014/main" id="{2326A33D-67B6-477C-B1FD-8570D68A30A3}"/>
              </a:ext>
            </a:extLst>
          </p:cNvPr>
          <p:cNvSpPr/>
          <p:nvPr/>
        </p:nvSpPr>
        <p:spPr>
          <a:xfrm>
            <a:off x="2545083" y="4618611"/>
            <a:ext cx="8481504" cy="1029154"/>
          </a:xfrm>
          <a:prstGeom prst="rect">
            <a:avLst/>
          </a:prstGeom>
          <a:solidFill>
            <a:schemeClr val="accent3">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cs typeface="Times New Roman" panose="02020603050405020304" pitchFamily="18" charset="0"/>
              </a:rPr>
              <a:t>III. CÁC BƯỚC CƠ BẢN TRONG QUY TRÌNH CHẾ TẠO CƠ KHÍ</a:t>
            </a:r>
          </a:p>
        </p:txBody>
      </p:sp>
      <p:cxnSp>
        <p:nvCxnSpPr>
          <p:cNvPr id="11" name="Đường nối Thẳng 10">
            <a:extLst>
              <a:ext uri="{FF2B5EF4-FFF2-40B4-BE49-F238E27FC236}">
                <a16:creationId xmlns:a16="http://schemas.microsoft.com/office/drawing/2014/main" id="{F02178D6-A835-49ED-8013-5535A06A8947}"/>
              </a:ext>
            </a:extLst>
          </p:cNvPr>
          <p:cNvCxnSpPr>
            <a:cxnSpLocks/>
            <a:stCxn id="6" idx="1"/>
          </p:cNvCxnSpPr>
          <p:nvPr/>
        </p:nvCxnSpPr>
        <p:spPr>
          <a:xfrm flipH="1">
            <a:off x="1775012" y="1913963"/>
            <a:ext cx="531607" cy="0"/>
          </a:xfrm>
          <a:prstGeom prst="line">
            <a:avLst/>
          </a:prstGeom>
          <a:ln w="73025"/>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ACD1F0D6-2387-4430-A952-8F69EA17B477}"/>
              </a:ext>
            </a:extLst>
          </p:cNvPr>
          <p:cNvCxnSpPr>
            <a:cxnSpLocks/>
          </p:cNvCxnSpPr>
          <p:nvPr/>
        </p:nvCxnSpPr>
        <p:spPr>
          <a:xfrm flipH="1">
            <a:off x="1818045" y="3195915"/>
            <a:ext cx="717176" cy="0"/>
          </a:xfrm>
          <a:prstGeom prst="line">
            <a:avLst/>
          </a:prstGeom>
          <a:ln w="73025"/>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id="{F9A397CD-9B81-4B1B-86CD-A338FF2DD679}"/>
              </a:ext>
            </a:extLst>
          </p:cNvPr>
          <p:cNvCxnSpPr>
            <a:cxnSpLocks/>
          </p:cNvCxnSpPr>
          <p:nvPr/>
        </p:nvCxnSpPr>
        <p:spPr>
          <a:xfrm flipH="1">
            <a:off x="1818045" y="3991982"/>
            <a:ext cx="727934" cy="0"/>
          </a:xfrm>
          <a:prstGeom prst="line">
            <a:avLst/>
          </a:prstGeom>
          <a:ln w="73025"/>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id="{ED5BD396-3367-4AD3-ABFD-C27BBC1BE6DF}"/>
              </a:ext>
            </a:extLst>
          </p:cNvPr>
          <p:cNvCxnSpPr>
            <a:cxnSpLocks/>
          </p:cNvCxnSpPr>
          <p:nvPr/>
        </p:nvCxnSpPr>
        <p:spPr>
          <a:xfrm flipH="1">
            <a:off x="1818045" y="5143050"/>
            <a:ext cx="727934" cy="0"/>
          </a:xfrm>
          <a:prstGeom prst="line">
            <a:avLst/>
          </a:prstGeom>
          <a:ln w="73025"/>
        </p:spPr>
        <p:style>
          <a:lnRef idx="1">
            <a:schemeClr val="accent1"/>
          </a:lnRef>
          <a:fillRef idx="0">
            <a:schemeClr val="accent1"/>
          </a:fillRef>
          <a:effectRef idx="0">
            <a:schemeClr val="accent1"/>
          </a:effectRef>
          <a:fontRef idx="minor">
            <a:schemeClr val="tx1"/>
          </a:fontRef>
        </p:style>
      </p:cxnSp>
      <p:cxnSp>
        <p:nvCxnSpPr>
          <p:cNvPr id="16" name="Đường nối Thẳng 15">
            <a:extLst>
              <a:ext uri="{FF2B5EF4-FFF2-40B4-BE49-F238E27FC236}">
                <a16:creationId xmlns:a16="http://schemas.microsoft.com/office/drawing/2014/main" id="{9AE6E399-26FA-4A6E-97B7-7484637E41CD}"/>
              </a:ext>
            </a:extLst>
          </p:cNvPr>
          <p:cNvCxnSpPr>
            <a:cxnSpLocks/>
          </p:cNvCxnSpPr>
          <p:nvPr/>
        </p:nvCxnSpPr>
        <p:spPr>
          <a:xfrm flipV="1">
            <a:off x="1818045" y="1892447"/>
            <a:ext cx="0" cy="3335769"/>
          </a:xfrm>
          <a:prstGeom prst="line">
            <a:avLst/>
          </a:prstGeom>
          <a:ln w="730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225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C1CC84A8-5B9A-404C-B6BF-27F9B0B1C93E}"/>
              </a:ext>
            </a:extLst>
          </p:cNvPr>
          <p:cNvSpPr/>
          <p:nvPr/>
        </p:nvSpPr>
        <p:spPr>
          <a:xfrm>
            <a:off x="3361764" y="152400"/>
            <a:ext cx="5011271" cy="618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PHẦN 1: CƠ KHÍ CHẾ TẠO</a:t>
            </a:r>
          </a:p>
        </p:txBody>
      </p:sp>
      <p:sp>
        <p:nvSpPr>
          <p:cNvPr id="5" name="Hình chữ nhật 4">
            <a:extLst>
              <a:ext uri="{FF2B5EF4-FFF2-40B4-BE49-F238E27FC236}">
                <a16:creationId xmlns:a16="http://schemas.microsoft.com/office/drawing/2014/main" id="{0843A08E-075B-4E37-B1A4-CA3741D20160}"/>
              </a:ext>
            </a:extLst>
          </p:cNvPr>
          <p:cNvSpPr/>
          <p:nvPr/>
        </p:nvSpPr>
        <p:spPr>
          <a:xfrm>
            <a:off x="1488141" y="878540"/>
            <a:ext cx="9215718" cy="618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CHƯƠNG I: GIỚI THIỆU CHUNG VỀ CƠ KHÍ CHẾ TẠO</a:t>
            </a:r>
          </a:p>
        </p:txBody>
      </p:sp>
      <p:sp>
        <p:nvSpPr>
          <p:cNvPr id="6" name="Hình chữ nhật 5">
            <a:extLst>
              <a:ext uri="{FF2B5EF4-FFF2-40B4-BE49-F238E27FC236}">
                <a16:creationId xmlns:a16="http://schemas.microsoft.com/office/drawing/2014/main" id="{499847B3-603A-4C7C-9779-153EF1296A28}"/>
              </a:ext>
            </a:extLst>
          </p:cNvPr>
          <p:cNvSpPr/>
          <p:nvPr/>
        </p:nvSpPr>
        <p:spPr>
          <a:xfrm>
            <a:off x="2306619" y="1604680"/>
            <a:ext cx="7121560" cy="618565"/>
          </a:xfrm>
          <a:prstGeom prst="rect">
            <a:avLst/>
          </a:prstGeom>
          <a:solidFill>
            <a:schemeClr val="accent2">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tx1"/>
                </a:solidFill>
                <a:latin typeface="Times New Roman" panose="02020603050405020304" pitchFamily="18" charset="0"/>
                <a:cs typeface="Times New Roman" panose="02020603050405020304" pitchFamily="18" charset="0"/>
              </a:rPr>
              <a:t>BÀI 1: KHÁI QUÁT VỀ CƠ KHÍ CHẾ TẠO</a:t>
            </a:r>
          </a:p>
        </p:txBody>
      </p:sp>
      <p:sp>
        <p:nvSpPr>
          <p:cNvPr id="7" name="Hình chữ nhật 6">
            <a:extLst>
              <a:ext uri="{FF2B5EF4-FFF2-40B4-BE49-F238E27FC236}">
                <a16:creationId xmlns:a16="http://schemas.microsoft.com/office/drawing/2014/main" id="{CA114369-F11A-4704-A9A0-1AFE478F2543}"/>
              </a:ext>
            </a:extLst>
          </p:cNvPr>
          <p:cNvSpPr/>
          <p:nvPr/>
        </p:nvSpPr>
        <p:spPr>
          <a:xfrm>
            <a:off x="114750" y="2477841"/>
            <a:ext cx="8491368" cy="618565"/>
          </a:xfrm>
          <a:prstGeom prst="rect">
            <a:avLst/>
          </a:prstGeom>
          <a:solidFill>
            <a:schemeClr val="accent3">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cs typeface="Times New Roman" panose="02020603050405020304" pitchFamily="18" charset="0"/>
              </a:rPr>
              <a:t>I. KHÁI NIỆM, VAI TRÒ CỦA CƠ KHÍ CHẾ TẠO</a:t>
            </a:r>
          </a:p>
        </p:txBody>
      </p:sp>
      <p:sp>
        <p:nvSpPr>
          <p:cNvPr id="8" name="Hình chữ nhật 7">
            <a:extLst>
              <a:ext uri="{FF2B5EF4-FFF2-40B4-BE49-F238E27FC236}">
                <a16:creationId xmlns:a16="http://schemas.microsoft.com/office/drawing/2014/main" id="{A9317A2E-8500-49FC-B56B-6C076B369023}"/>
              </a:ext>
            </a:extLst>
          </p:cNvPr>
          <p:cNvSpPr/>
          <p:nvPr/>
        </p:nvSpPr>
        <p:spPr>
          <a:xfrm>
            <a:off x="114750" y="3203981"/>
            <a:ext cx="8491368" cy="618565"/>
          </a:xfrm>
          <a:prstGeom prst="rect">
            <a:avLst/>
          </a:prstGeom>
          <a:solidFill>
            <a:schemeClr val="accent3">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cs typeface="Times New Roman" panose="02020603050405020304" pitchFamily="18" charset="0"/>
              </a:rPr>
              <a:t>II. ĐẶC ĐIỂM CỦA CƠ KHÍ CHẾ TẠO.</a:t>
            </a:r>
          </a:p>
        </p:txBody>
      </p:sp>
      <p:sp>
        <p:nvSpPr>
          <p:cNvPr id="9" name="Hình chữ nhật 8">
            <a:extLst>
              <a:ext uri="{FF2B5EF4-FFF2-40B4-BE49-F238E27FC236}">
                <a16:creationId xmlns:a16="http://schemas.microsoft.com/office/drawing/2014/main" id="{A758D814-27A6-47F3-834E-5A88C37EC205}"/>
              </a:ext>
            </a:extLst>
          </p:cNvPr>
          <p:cNvSpPr/>
          <p:nvPr/>
        </p:nvSpPr>
        <p:spPr>
          <a:xfrm>
            <a:off x="114750" y="3930121"/>
            <a:ext cx="8491368" cy="1000467"/>
          </a:xfrm>
          <a:prstGeom prst="rect">
            <a:avLst/>
          </a:prstGeom>
          <a:solidFill>
            <a:schemeClr val="accent3">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cs typeface="Times New Roman" panose="02020603050405020304" pitchFamily="18" charset="0"/>
              </a:rPr>
              <a:t>III. CÁC BƯỚC CƠ BẢN TRONG QUY TRÌNH </a:t>
            </a:r>
          </a:p>
          <a:p>
            <a:pPr algn="just"/>
            <a:r>
              <a:rPr lang="en-US" sz="2800" b="1">
                <a:solidFill>
                  <a:srgbClr val="FF0000"/>
                </a:solidFill>
                <a:latin typeface="Times New Roman" panose="02020603050405020304" pitchFamily="18" charset="0"/>
                <a:cs typeface="Times New Roman" panose="02020603050405020304" pitchFamily="18" charset="0"/>
              </a:rPr>
              <a:t>      CHẾ TẠO CƠ KHÍ</a:t>
            </a:r>
          </a:p>
        </p:txBody>
      </p:sp>
    </p:spTree>
    <p:extLst>
      <p:ext uri="{BB962C8B-B14F-4D97-AF65-F5344CB8AC3E}">
        <p14:creationId xmlns:p14="http://schemas.microsoft.com/office/powerpoint/2010/main" val="2803997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8">
            <a:extLst>
              <a:ext uri="{FF2B5EF4-FFF2-40B4-BE49-F238E27FC236}">
                <a16:creationId xmlns:a16="http://schemas.microsoft.com/office/drawing/2014/main" id="{A758D814-27A6-47F3-834E-5A88C37EC205}"/>
              </a:ext>
            </a:extLst>
          </p:cNvPr>
          <p:cNvSpPr/>
          <p:nvPr/>
        </p:nvSpPr>
        <p:spPr>
          <a:xfrm>
            <a:off x="78892" y="129086"/>
            <a:ext cx="10849085" cy="471550"/>
          </a:xfrm>
          <a:prstGeom prst="rect">
            <a:avLst/>
          </a:prstGeom>
          <a:solidFill>
            <a:schemeClr val="accent3">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cs typeface="Times New Roman" panose="02020603050405020304" pitchFamily="18" charset="0"/>
              </a:rPr>
              <a:t>III. CÁC BƯỚC CƠ BẢN TRONG QUY TRÌNH</a:t>
            </a:r>
            <a:r>
              <a:rPr lang="vi-VN" sz="2800" b="1">
                <a:solidFill>
                  <a:srgbClr val="FF0000"/>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CHẾ TẠO CƠ KHÍ</a:t>
            </a:r>
          </a:p>
        </p:txBody>
      </p:sp>
      <p:sp>
        <p:nvSpPr>
          <p:cNvPr id="2" name="Lưu đồ: Tiến trình 1">
            <a:extLst>
              <a:ext uri="{FF2B5EF4-FFF2-40B4-BE49-F238E27FC236}">
                <a16:creationId xmlns:a16="http://schemas.microsoft.com/office/drawing/2014/main" id="{E315CFB3-AB1D-47BF-8DAA-E46798EA8E5D}"/>
              </a:ext>
            </a:extLst>
          </p:cNvPr>
          <p:cNvSpPr/>
          <p:nvPr/>
        </p:nvSpPr>
        <p:spPr>
          <a:xfrm>
            <a:off x="3107321" y="739588"/>
            <a:ext cx="5029200" cy="10130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1: Đọc, tìm hiểu bản vẽ chi tiết</a:t>
            </a:r>
            <a:endParaRPr lang="en-US"/>
          </a:p>
        </p:txBody>
      </p:sp>
      <p:sp>
        <p:nvSpPr>
          <p:cNvPr id="10" name="Lưu đồ: Tiến trình 9">
            <a:extLst>
              <a:ext uri="{FF2B5EF4-FFF2-40B4-BE49-F238E27FC236}">
                <a16:creationId xmlns:a16="http://schemas.microsoft.com/office/drawing/2014/main" id="{54B70E4E-D0B5-4238-AF98-C912A6339422}"/>
              </a:ext>
            </a:extLst>
          </p:cNvPr>
          <p:cNvSpPr/>
          <p:nvPr/>
        </p:nvSpPr>
        <p:spPr>
          <a:xfrm>
            <a:off x="3107321" y="1896038"/>
            <a:ext cx="5029200" cy="10130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2: Chế tạo phôi</a:t>
            </a:r>
            <a:endParaRPr lang="en-US"/>
          </a:p>
        </p:txBody>
      </p:sp>
      <p:sp>
        <p:nvSpPr>
          <p:cNvPr id="11" name="Lưu đồ: Tiến trình 10">
            <a:extLst>
              <a:ext uri="{FF2B5EF4-FFF2-40B4-BE49-F238E27FC236}">
                <a16:creationId xmlns:a16="http://schemas.microsoft.com/office/drawing/2014/main" id="{38762AEC-AC3F-424D-806E-DC7377AFC8C0}"/>
              </a:ext>
            </a:extLst>
          </p:cNvPr>
          <p:cNvSpPr/>
          <p:nvPr/>
        </p:nvSpPr>
        <p:spPr>
          <a:xfrm>
            <a:off x="3107321" y="3079376"/>
            <a:ext cx="5029200" cy="10130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3: thực hiện gia công các chi tiết máy của sản phẩm</a:t>
            </a:r>
            <a:endParaRPr lang="en-US"/>
          </a:p>
        </p:txBody>
      </p:sp>
      <p:sp>
        <p:nvSpPr>
          <p:cNvPr id="12" name="Lưu đồ: Tiến trình 11">
            <a:extLst>
              <a:ext uri="{FF2B5EF4-FFF2-40B4-BE49-F238E27FC236}">
                <a16:creationId xmlns:a16="http://schemas.microsoft.com/office/drawing/2014/main" id="{1623540F-1809-4509-8D76-18C56A7C8655}"/>
              </a:ext>
            </a:extLst>
          </p:cNvPr>
          <p:cNvSpPr/>
          <p:nvPr/>
        </p:nvSpPr>
        <p:spPr>
          <a:xfrm>
            <a:off x="3107321" y="4262717"/>
            <a:ext cx="5029200" cy="10130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4: xử lý và bảo vệ bề mặt của sản phẩm</a:t>
            </a:r>
            <a:endParaRPr lang="en-US"/>
          </a:p>
        </p:txBody>
      </p:sp>
      <p:sp>
        <p:nvSpPr>
          <p:cNvPr id="13" name="Lưu đồ: Tiến trình 12">
            <a:extLst>
              <a:ext uri="{FF2B5EF4-FFF2-40B4-BE49-F238E27FC236}">
                <a16:creationId xmlns:a16="http://schemas.microsoft.com/office/drawing/2014/main" id="{9F5B4AA3-97CB-42AA-9D13-BF55C2CCCC93}"/>
              </a:ext>
            </a:extLst>
          </p:cNvPr>
          <p:cNvSpPr/>
          <p:nvPr/>
        </p:nvSpPr>
        <p:spPr>
          <a:xfrm>
            <a:off x="3107321" y="5477437"/>
            <a:ext cx="5029200" cy="10130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5: Lắp ráp và kiểm tra sản phẩm</a:t>
            </a:r>
            <a:endParaRPr lang="en-US"/>
          </a:p>
        </p:txBody>
      </p:sp>
      <p:sp>
        <p:nvSpPr>
          <p:cNvPr id="16" name="Hộp Văn bản 15">
            <a:extLst>
              <a:ext uri="{FF2B5EF4-FFF2-40B4-BE49-F238E27FC236}">
                <a16:creationId xmlns:a16="http://schemas.microsoft.com/office/drawing/2014/main" id="{5F3FA62B-DE95-403A-B7DD-FA3EEBE4FBBA}"/>
              </a:ext>
            </a:extLst>
          </p:cNvPr>
          <p:cNvSpPr txBox="1"/>
          <p:nvPr/>
        </p:nvSpPr>
        <p:spPr>
          <a:xfrm>
            <a:off x="8247530" y="739588"/>
            <a:ext cx="3603811" cy="3539430"/>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 Đọc, tìm hiểu bản vẽ chi tiết để hiểu rõ về chức năng công dụng của chi tiết, nắm được các yêu cầu cần đạt được với chi tiết, tính công nghệ khi chế tạo chi tiết.</a:t>
            </a:r>
          </a:p>
        </p:txBody>
      </p:sp>
      <p:sp>
        <p:nvSpPr>
          <p:cNvPr id="3" name="Bong bóng Ý nghĩ: Hình đám mây 2">
            <a:extLst>
              <a:ext uri="{FF2B5EF4-FFF2-40B4-BE49-F238E27FC236}">
                <a16:creationId xmlns:a16="http://schemas.microsoft.com/office/drawing/2014/main" id="{065DA8D4-FCA7-4781-9035-123A9F467951}"/>
              </a:ext>
            </a:extLst>
          </p:cNvPr>
          <p:cNvSpPr/>
          <p:nvPr/>
        </p:nvSpPr>
        <p:spPr>
          <a:xfrm>
            <a:off x="161365" y="905435"/>
            <a:ext cx="3603811" cy="2375647"/>
          </a:xfrm>
          <a:prstGeom prst="cloudCallout">
            <a:avLst>
              <a:gd name="adj1" fmla="val 64542"/>
              <a:gd name="adj2" fmla="val -23462"/>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Tại sao ta phải đọc, tìm hiểu bv chi tiết?</a:t>
            </a:r>
          </a:p>
        </p:txBody>
      </p:sp>
    </p:spTree>
    <p:extLst>
      <p:ext uri="{BB962C8B-B14F-4D97-AF65-F5344CB8AC3E}">
        <p14:creationId xmlns:p14="http://schemas.microsoft.com/office/powerpoint/2010/main" val="279339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mph" presetSubtype="0" repeatCount="indefinite" fill="remove" grpId="1" nodeType="clickEffect">
                                  <p:stCondLst>
                                    <p:cond delay="0"/>
                                  </p:stCondLst>
                                  <p:endCondLst>
                                    <p:cond evt="onNext" delay="0">
                                      <p:tgtEl>
                                        <p:sldTgt/>
                                      </p:tgtEl>
                                    </p:cond>
                                  </p:endCondLst>
                                  <p:childTnLst>
                                    <p:animClr clrSpc="rgb" dir="cw">
                                      <p:cBhvr override="childStyle">
                                        <p:cTn id="23" dur="250" autoRev="1" fill="remove"/>
                                        <p:tgtEl>
                                          <p:spTgt spid="2"/>
                                        </p:tgtEl>
                                        <p:attrNameLst>
                                          <p:attrName>style.color</p:attrName>
                                        </p:attrNameLst>
                                      </p:cBhvr>
                                      <p:to>
                                        <a:schemeClr val="bg1"/>
                                      </p:to>
                                    </p:animClr>
                                    <p:animClr clrSpc="rgb" dir="cw">
                                      <p:cBhvr>
                                        <p:cTn id="24" dur="250" autoRev="1" fill="remove"/>
                                        <p:tgtEl>
                                          <p:spTgt spid="2"/>
                                        </p:tgtEl>
                                        <p:attrNameLst>
                                          <p:attrName>fillcolor</p:attrName>
                                        </p:attrNameLst>
                                      </p:cBhvr>
                                      <p:to>
                                        <a:schemeClr val="bg1"/>
                                      </p:to>
                                    </p:animClr>
                                    <p:set>
                                      <p:cBhvr>
                                        <p:cTn id="25" dur="250" autoRev="1" fill="remove"/>
                                        <p:tgtEl>
                                          <p:spTgt spid="2"/>
                                        </p:tgtEl>
                                        <p:attrNameLst>
                                          <p:attrName>fill.type</p:attrName>
                                        </p:attrNameLst>
                                      </p:cBhvr>
                                      <p:to>
                                        <p:strVal val="solid"/>
                                      </p:to>
                                    </p:set>
                                    <p:set>
                                      <p:cBhvr>
                                        <p:cTn id="26" dur="250" autoRev="1" fill="remove"/>
                                        <p:tgtEl>
                                          <p:spTgt spid="2"/>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animBg="1"/>
      <p:bldP spid="11" grpId="0" animBg="1"/>
      <p:bldP spid="12" grpId="0" animBg="1"/>
      <p:bldP spid="13" grpId="0" animBg="1"/>
      <p:bldP spid="16"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8">
            <a:extLst>
              <a:ext uri="{FF2B5EF4-FFF2-40B4-BE49-F238E27FC236}">
                <a16:creationId xmlns:a16="http://schemas.microsoft.com/office/drawing/2014/main" id="{A758D814-27A6-47F3-834E-5A88C37EC205}"/>
              </a:ext>
            </a:extLst>
          </p:cNvPr>
          <p:cNvSpPr/>
          <p:nvPr/>
        </p:nvSpPr>
        <p:spPr>
          <a:xfrm>
            <a:off x="78892" y="129086"/>
            <a:ext cx="10849085" cy="471550"/>
          </a:xfrm>
          <a:prstGeom prst="rect">
            <a:avLst/>
          </a:prstGeom>
          <a:solidFill>
            <a:schemeClr val="accent3">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cs typeface="Times New Roman" panose="02020603050405020304" pitchFamily="18" charset="0"/>
              </a:rPr>
              <a:t>III. CÁC BƯỚC CƠ BẢN TRONG QUY TRÌNH</a:t>
            </a:r>
            <a:r>
              <a:rPr lang="vi-VN" sz="2800" b="1">
                <a:solidFill>
                  <a:srgbClr val="FF0000"/>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CHẾ TẠO CƠ KHÍ</a:t>
            </a:r>
          </a:p>
        </p:txBody>
      </p:sp>
      <p:sp>
        <p:nvSpPr>
          <p:cNvPr id="2" name="Lưu đồ: Tiến trình 1">
            <a:extLst>
              <a:ext uri="{FF2B5EF4-FFF2-40B4-BE49-F238E27FC236}">
                <a16:creationId xmlns:a16="http://schemas.microsoft.com/office/drawing/2014/main" id="{E315CFB3-AB1D-47BF-8DAA-E46798EA8E5D}"/>
              </a:ext>
            </a:extLst>
          </p:cNvPr>
          <p:cNvSpPr/>
          <p:nvPr/>
        </p:nvSpPr>
        <p:spPr>
          <a:xfrm>
            <a:off x="3107321" y="739588"/>
            <a:ext cx="5029200" cy="10130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1: Đọc, tìm hiểu bản vẽ chi tiết</a:t>
            </a:r>
            <a:endParaRPr lang="en-US"/>
          </a:p>
        </p:txBody>
      </p:sp>
      <p:sp>
        <p:nvSpPr>
          <p:cNvPr id="10" name="Lưu đồ: Tiến trình 9">
            <a:extLst>
              <a:ext uri="{FF2B5EF4-FFF2-40B4-BE49-F238E27FC236}">
                <a16:creationId xmlns:a16="http://schemas.microsoft.com/office/drawing/2014/main" id="{54B70E4E-D0B5-4238-AF98-C912A6339422}"/>
              </a:ext>
            </a:extLst>
          </p:cNvPr>
          <p:cNvSpPr/>
          <p:nvPr/>
        </p:nvSpPr>
        <p:spPr>
          <a:xfrm>
            <a:off x="3107321" y="1896038"/>
            <a:ext cx="5029200" cy="10130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2: Chế tạo phôi</a:t>
            </a:r>
            <a:endParaRPr lang="en-US"/>
          </a:p>
        </p:txBody>
      </p:sp>
      <p:sp>
        <p:nvSpPr>
          <p:cNvPr id="11" name="Lưu đồ: Tiến trình 10">
            <a:extLst>
              <a:ext uri="{FF2B5EF4-FFF2-40B4-BE49-F238E27FC236}">
                <a16:creationId xmlns:a16="http://schemas.microsoft.com/office/drawing/2014/main" id="{38762AEC-AC3F-424D-806E-DC7377AFC8C0}"/>
              </a:ext>
            </a:extLst>
          </p:cNvPr>
          <p:cNvSpPr/>
          <p:nvPr/>
        </p:nvSpPr>
        <p:spPr>
          <a:xfrm>
            <a:off x="3107321" y="3079376"/>
            <a:ext cx="5029200" cy="10130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3: thực hiện gia công các chi tiết máy của sản phẩm</a:t>
            </a:r>
            <a:endParaRPr lang="en-US"/>
          </a:p>
        </p:txBody>
      </p:sp>
      <p:sp>
        <p:nvSpPr>
          <p:cNvPr id="12" name="Lưu đồ: Tiến trình 11">
            <a:extLst>
              <a:ext uri="{FF2B5EF4-FFF2-40B4-BE49-F238E27FC236}">
                <a16:creationId xmlns:a16="http://schemas.microsoft.com/office/drawing/2014/main" id="{1623540F-1809-4509-8D76-18C56A7C8655}"/>
              </a:ext>
            </a:extLst>
          </p:cNvPr>
          <p:cNvSpPr/>
          <p:nvPr/>
        </p:nvSpPr>
        <p:spPr>
          <a:xfrm>
            <a:off x="3107321" y="4262717"/>
            <a:ext cx="5029200" cy="10130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4: xử lý và bảo vệ bề mặt của sản phẩm</a:t>
            </a:r>
            <a:endParaRPr lang="en-US"/>
          </a:p>
        </p:txBody>
      </p:sp>
      <p:sp>
        <p:nvSpPr>
          <p:cNvPr id="13" name="Lưu đồ: Tiến trình 12">
            <a:extLst>
              <a:ext uri="{FF2B5EF4-FFF2-40B4-BE49-F238E27FC236}">
                <a16:creationId xmlns:a16="http://schemas.microsoft.com/office/drawing/2014/main" id="{9F5B4AA3-97CB-42AA-9D13-BF55C2CCCC93}"/>
              </a:ext>
            </a:extLst>
          </p:cNvPr>
          <p:cNvSpPr/>
          <p:nvPr/>
        </p:nvSpPr>
        <p:spPr>
          <a:xfrm>
            <a:off x="3107321" y="5477437"/>
            <a:ext cx="5029200" cy="10130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5: Lắp ráp và kiểm tra sản phẩm</a:t>
            </a:r>
            <a:endParaRPr lang="en-US"/>
          </a:p>
        </p:txBody>
      </p:sp>
      <p:sp>
        <p:nvSpPr>
          <p:cNvPr id="8" name="Hộp Văn bản 7">
            <a:extLst>
              <a:ext uri="{FF2B5EF4-FFF2-40B4-BE49-F238E27FC236}">
                <a16:creationId xmlns:a16="http://schemas.microsoft.com/office/drawing/2014/main" id="{688C0C40-B457-4C63-B892-75A2AB7B9B80}"/>
              </a:ext>
            </a:extLst>
          </p:cNvPr>
          <p:cNvSpPr txBox="1"/>
          <p:nvPr/>
        </p:nvSpPr>
        <p:spPr>
          <a:xfrm>
            <a:off x="8247530" y="739588"/>
            <a:ext cx="3603811" cy="1384995"/>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 Phôi: là khối vật liệu ban đầu để chế tạo ra chi tiết.</a:t>
            </a:r>
          </a:p>
        </p:txBody>
      </p:sp>
      <p:sp>
        <p:nvSpPr>
          <p:cNvPr id="14" name="Hộp Văn bản 13">
            <a:extLst>
              <a:ext uri="{FF2B5EF4-FFF2-40B4-BE49-F238E27FC236}">
                <a16:creationId xmlns:a16="http://schemas.microsoft.com/office/drawing/2014/main" id="{FAE9F414-2C4B-4645-A7E8-643022736E18}"/>
              </a:ext>
            </a:extLst>
          </p:cNvPr>
          <p:cNvSpPr txBox="1"/>
          <p:nvPr/>
        </p:nvSpPr>
        <p:spPr>
          <a:xfrm>
            <a:off x="8385433" y="2254206"/>
            <a:ext cx="3603811" cy="954107"/>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 Yêu cầu cần đạt được của phôi:</a:t>
            </a:r>
          </a:p>
        </p:txBody>
      </p:sp>
      <p:sp>
        <p:nvSpPr>
          <p:cNvPr id="3" name="Bong bóng Ý nghĩ: Hình đám mây 2">
            <a:extLst>
              <a:ext uri="{FF2B5EF4-FFF2-40B4-BE49-F238E27FC236}">
                <a16:creationId xmlns:a16="http://schemas.microsoft.com/office/drawing/2014/main" id="{696F7394-B314-4C31-9977-3EE839F566BE}"/>
              </a:ext>
            </a:extLst>
          </p:cNvPr>
          <p:cNvSpPr/>
          <p:nvPr/>
        </p:nvSpPr>
        <p:spPr>
          <a:xfrm>
            <a:off x="277906" y="878541"/>
            <a:ext cx="2615594" cy="1783977"/>
          </a:xfrm>
          <a:prstGeom prst="cloudCallout">
            <a:avLst>
              <a:gd name="adj1" fmla="val 52514"/>
              <a:gd name="adj2" fmla="val 368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Phôi là gì?</a:t>
            </a:r>
          </a:p>
        </p:txBody>
      </p:sp>
      <p:sp>
        <p:nvSpPr>
          <p:cNvPr id="15" name="Bong bóng Ý nghĩ: Hình đám mây 14">
            <a:extLst>
              <a:ext uri="{FF2B5EF4-FFF2-40B4-BE49-F238E27FC236}">
                <a16:creationId xmlns:a16="http://schemas.microsoft.com/office/drawing/2014/main" id="{42BFB7BE-AF67-4C29-BEDF-B8AFD4CEE0A8}"/>
              </a:ext>
            </a:extLst>
          </p:cNvPr>
          <p:cNvSpPr/>
          <p:nvPr/>
        </p:nvSpPr>
        <p:spPr>
          <a:xfrm>
            <a:off x="0" y="878541"/>
            <a:ext cx="3045900" cy="1936377"/>
          </a:xfrm>
          <a:prstGeom prst="cloudCallout">
            <a:avLst>
              <a:gd name="adj1" fmla="val 52514"/>
              <a:gd name="adj2" fmla="val 368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Phôi cần đạt những yêu cầu nào?</a:t>
            </a:r>
          </a:p>
        </p:txBody>
      </p:sp>
      <p:sp>
        <p:nvSpPr>
          <p:cNvPr id="16" name="Hộp Văn bản 15">
            <a:extLst>
              <a:ext uri="{FF2B5EF4-FFF2-40B4-BE49-F238E27FC236}">
                <a16:creationId xmlns:a16="http://schemas.microsoft.com/office/drawing/2014/main" id="{7B94E1DA-986B-4EF2-9DDA-B5E82CB6949B}"/>
              </a:ext>
            </a:extLst>
          </p:cNvPr>
          <p:cNvSpPr txBox="1"/>
          <p:nvPr/>
        </p:nvSpPr>
        <p:spPr>
          <a:xfrm>
            <a:off x="8385432" y="3172634"/>
            <a:ext cx="3603811" cy="954107"/>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 Kích thước phù hợp với chi tiết cần chế tạo</a:t>
            </a:r>
          </a:p>
        </p:txBody>
      </p:sp>
      <p:sp>
        <p:nvSpPr>
          <p:cNvPr id="17" name="Hộp Văn bản 16">
            <a:extLst>
              <a:ext uri="{FF2B5EF4-FFF2-40B4-BE49-F238E27FC236}">
                <a16:creationId xmlns:a16="http://schemas.microsoft.com/office/drawing/2014/main" id="{6E0004FF-9E61-49F9-BD8B-21C9696D7225}"/>
              </a:ext>
            </a:extLst>
          </p:cNvPr>
          <p:cNvSpPr txBox="1"/>
          <p:nvPr/>
        </p:nvSpPr>
        <p:spPr>
          <a:xfrm>
            <a:off x="8385431" y="4091062"/>
            <a:ext cx="3603811" cy="1384995"/>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 Cơ tính phù hợp với phương pháp gia công và yêu cầu của sp.</a:t>
            </a:r>
          </a:p>
        </p:txBody>
      </p:sp>
    </p:spTree>
    <p:extLst>
      <p:ext uri="{BB962C8B-B14F-4D97-AF65-F5344CB8AC3E}">
        <p14:creationId xmlns:p14="http://schemas.microsoft.com/office/powerpoint/2010/main" val="200983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indefinite" fill="remove" grpId="0" nodeType="clickEffect">
                                  <p:stCondLst>
                                    <p:cond delay="0"/>
                                  </p:stCondLst>
                                  <p:childTnLst>
                                    <p:animClr clrSpc="rgb" dir="cw">
                                      <p:cBhvr override="childStyle">
                                        <p:cTn id="6" dur="250" autoRev="1" fill="remove"/>
                                        <p:tgtEl>
                                          <p:spTgt spid="10"/>
                                        </p:tgtEl>
                                        <p:attrNameLst>
                                          <p:attrName>style.color</p:attrName>
                                        </p:attrNameLst>
                                      </p:cBhvr>
                                      <p:to>
                                        <a:schemeClr val="bg1"/>
                                      </p:to>
                                    </p:animClr>
                                    <p:animClr clrSpc="rgb" dir="cw">
                                      <p:cBhvr>
                                        <p:cTn id="7" dur="250" autoRev="1" fill="remove"/>
                                        <p:tgtEl>
                                          <p:spTgt spid="10"/>
                                        </p:tgtEl>
                                        <p:attrNameLst>
                                          <p:attrName>fillcolor</p:attrName>
                                        </p:attrNameLst>
                                      </p:cBhvr>
                                      <p:to>
                                        <a:schemeClr val="bg1"/>
                                      </p:to>
                                    </p:animClr>
                                    <p:set>
                                      <p:cBhvr>
                                        <p:cTn id="8" dur="250" autoRev="1" fill="remove"/>
                                        <p:tgtEl>
                                          <p:spTgt spid="10"/>
                                        </p:tgtEl>
                                        <p:attrNameLst>
                                          <p:attrName>fill.type</p:attrName>
                                        </p:attrNameLst>
                                      </p:cBhvr>
                                      <p:to>
                                        <p:strVal val="solid"/>
                                      </p:to>
                                    </p:set>
                                    <p:set>
                                      <p:cBhvr>
                                        <p:cTn id="9" dur="250" autoRev="1" fill="remove"/>
                                        <p:tgtEl>
                                          <p:spTgt spid="10"/>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1" nodeType="clickEffect">
                                  <p:stCondLst>
                                    <p:cond delay="0"/>
                                  </p:stCondLst>
                                  <p:childTnLst>
                                    <p:animEffect transition="out" filter="barn(inVertical)">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horizont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randombar(horizontal)">
                                      <p:cBhvr>
                                        <p:cTn id="44" dur="500"/>
                                        <p:tgtEl>
                                          <p:spTgt spid="17"/>
                                        </p:tgtEl>
                                      </p:cBhvr>
                                    </p:animEffect>
                                  </p:childTnLst>
                                </p:cTn>
                              </p:par>
                              <p:par>
                                <p:cTn id="45" presetID="16" presetClass="exit" presetSubtype="21" fill="hold" grpId="1" nodeType="withEffect">
                                  <p:stCondLst>
                                    <p:cond delay="0"/>
                                  </p:stCondLst>
                                  <p:childTnLst>
                                    <p:animEffect transition="out" filter="barn(inVertical)">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14" grpId="0"/>
      <p:bldP spid="3" grpId="0" animBg="1"/>
      <p:bldP spid="3" grpId="1" animBg="1"/>
      <p:bldP spid="15" grpId="0" animBg="1"/>
      <p:bldP spid="15" grpId="1"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8">
            <a:extLst>
              <a:ext uri="{FF2B5EF4-FFF2-40B4-BE49-F238E27FC236}">
                <a16:creationId xmlns:a16="http://schemas.microsoft.com/office/drawing/2014/main" id="{A758D814-27A6-47F3-834E-5A88C37EC205}"/>
              </a:ext>
            </a:extLst>
          </p:cNvPr>
          <p:cNvSpPr/>
          <p:nvPr/>
        </p:nvSpPr>
        <p:spPr>
          <a:xfrm>
            <a:off x="78892" y="129086"/>
            <a:ext cx="10849085" cy="471550"/>
          </a:xfrm>
          <a:prstGeom prst="rect">
            <a:avLst/>
          </a:prstGeom>
          <a:solidFill>
            <a:schemeClr val="accent3">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cs typeface="Times New Roman" panose="02020603050405020304" pitchFamily="18" charset="0"/>
              </a:rPr>
              <a:t>III. CÁC BƯỚC CƠ BẢN TRONG QUY TRÌNH</a:t>
            </a:r>
            <a:r>
              <a:rPr lang="vi-VN" sz="2800" b="1">
                <a:solidFill>
                  <a:srgbClr val="FF0000"/>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CHẾ TẠO CƠ KHÍ</a:t>
            </a:r>
          </a:p>
        </p:txBody>
      </p:sp>
      <p:sp>
        <p:nvSpPr>
          <p:cNvPr id="2" name="Lưu đồ: Tiến trình 1">
            <a:extLst>
              <a:ext uri="{FF2B5EF4-FFF2-40B4-BE49-F238E27FC236}">
                <a16:creationId xmlns:a16="http://schemas.microsoft.com/office/drawing/2014/main" id="{E315CFB3-AB1D-47BF-8DAA-E46798EA8E5D}"/>
              </a:ext>
            </a:extLst>
          </p:cNvPr>
          <p:cNvSpPr/>
          <p:nvPr/>
        </p:nvSpPr>
        <p:spPr>
          <a:xfrm>
            <a:off x="3107321" y="739588"/>
            <a:ext cx="5029200" cy="10130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1: Đọc, tìm hiểu bản vẽ chi tiết</a:t>
            </a:r>
            <a:endParaRPr lang="en-US"/>
          </a:p>
        </p:txBody>
      </p:sp>
      <p:sp>
        <p:nvSpPr>
          <p:cNvPr id="10" name="Lưu đồ: Tiến trình 9">
            <a:extLst>
              <a:ext uri="{FF2B5EF4-FFF2-40B4-BE49-F238E27FC236}">
                <a16:creationId xmlns:a16="http://schemas.microsoft.com/office/drawing/2014/main" id="{54B70E4E-D0B5-4238-AF98-C912A6339422}"/>
              </a:ext>
            </a:extLst>
          </p:cNvPr>
          <p:cNvSpPr/>
          <p:nvPr/>
        </p:nvSpPr>
        <p:spPr>
          <a:xfrm>
            <a:off x="3107321" y="1896038"/>
            <a:ext cx="5029200" cy="10130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2: Chế tạo phôi</a:t>
            </a:r>
            <a:endParaRPr lang="en-US"/>
          </a:p>
        </p:txBody>
      </p:sp>
      <p:sp>
        <p:nvSpPr>
          <p:cNvPr id="11" name="Lưu đồ: Tiến trình 10">
            <a:extLst>
              <a:ext uri="{FF2B5EF4-FFF2-40B4-BE49-F238E27FC236}">
                <a16:creationId xmlns:a16="http://schemas.microsoft.com/office/drawing/2014/main" id="{38762AEC-AC3F-424D-806E-DC7377AFC8C0}"/>
              </a:ext>
            </a:extLst>
          </p:cNvPr>
          <p:cNvSpPr/>
          <p:nvPr/>
        </p:nvSpPr>
        <p:spPr>
          <a:xfrm>
            <a:off x="3107321" y="3079376"/>
            <a:ext cx="5029200" cy="990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3: thực hiện gia công các chi tiết máy của </a:t>
            </a:r>
            <a:endParaRPr lang="en-US"/>
          </a:p>
          <a:p>
            <a:pPr algn="ctr"/>
            <a:endParaRPr lang="en-US"/>
          </a:p>
          <a:p>
            <a:pPr algn="ctr"/>
            <a:r>
              <a:rPr lang="vi-VN"/>
              <a:t>sản phẩm</a:t>
            </a:r>
            <a:endParaRPr lang="en-US"/>
          </a:p>
        </p:txBody>
      </p:sp>
      <p:sp>
        <p:nvSpPr>
          <p:cNvPr id="12" name="Lưu đồ: Tiến trình 11">
            <a:extLst>
              <a:ext uri="{FF2B5EF4-FFF2-40B4-BE49-F238E27FC236}">
                <a16:creationId xmlns:a16="http://schemas.microsoft.com/office/drawing/2014/main" id="{1623540F-1809-4509-8D76-18C56A7C8655}"/>
              </a:ext>
            </a:extLst>
          </p:cNvPr>
          <p:cNvSpPr/>
          <p:nvPr/>
        </p:nvSpPr>
        <p:spPr>
          <a:xfrm>
            <a:off x="3107321" y="4262717"/>
            <a:ext cx="5029200" cy="10130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4: xử lý và bảo vệ bề mặt của sản phẩm</a:t>
            </a:r>
            <a:endParaRPr lang="en-US"/>
          </a:p>
        </p:txBody>
      </p:sp>
      <p:sp>
        <p:nvSpPr>
          <p:cNvPr id="13" name="Lưu đồ: Tiến trình 12">
            <a:extLst>
              <a:ext uri="{FF2B5EF4-FFF2-40B4-BE49-F238E27FC236}">
                <a16:creationId xmlns:a16="http://schemas.microsoft.com/office/drawing/2014/main" id="{9F5B4AA3-97CB-42AA-9D13-BF55C2CCCC93}"/>
              </a:ext>
            </a:extLst>
          </p:cNvPr>
          <p:cNvSpPr/>
          <p:nvPr/>
        </p:nvSpPr>
        <p:spPr>
          <a:xfrm>
            <a:off x="3107321" y="5477437"/>
            <a:ext cx="5029200" cy="10130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5: Lắp ráp và kiểm tra sản phẩm</a:t>
            </a:r>
            <a:endParaRPr lang="en-US"/>
          </a:p>
        </p:txBody>
      </p:sp>
      <p:sp>
        <p:nvSpPr>
          <p:cNvPr id="8" name="Hộp Văn bản 7">
            <a:extLst>
              <a:ext uri="{FF2B5EF4-FFF2-40B4-BE49-F238E27FC236}">
                <a16:creationId xmlns:a16="http://schemas.microsoft.com/office/drawing/2014/main" id="{688C0C40-B457-4C63-B892-75A2AB7B9B80}"/>
              </a:ext>
            </a:extLst>
          </p:cNvPr>
          <p:cNvSpPr txBox="1"/>
          <p:nvPr/>
        </p:nvSpPr>
        <p:spPr>
          <a:xfrm>
            <a:off x="8247530" y="739588"/>
            <a:ext cx="3758004" cy="3108543"/>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 Chọn thiết bị, dụng cụ cắt, dụng cụ gá lắp,  dụng cụ kiểm tra, xác định chế độ cắt cho các nguyên công, ... tiến hành gia công sp theo bản vẽ chi tiết</a:t>
            </a:r>
          </a:p>
        </p:txBody>
      </p:sp>
      <p:sp>
        <p:nvSpPr>
          <p:cNvPr id="3" name="Bong bóng Ý nghĩ: Hình đám mây 2">
            <a:extLst>
              <a:ext uri="{FF2B5EF4-FFF2-40B4-BE49-F238E27FC236}">
                <a16:creationId xmlns:a16="http://schemas.microsoft.com/office/drawing/2014/main" id="{696F7394-B314-4C31-9977-3EE839F566BE}"/>
              </a:ext>
            </a:extLst>
          </p:cNvPr>
          <p:cNvSpPr/>
          <p:nvPr/>
        </p:nvSpPr>
        <p:spPr>
          <a:xfrm>
            <a:off x="277905" y="600636"/>
            <a:ext cx="4326367" cy="2828363"/>
          </a:xfrm>
          <a:prstGeom prst="cloudCallout">
            <a:avLst>
              <a:gd name="adj1" fmla="val 52763"/>
              <a:gd name="adj2" fmla="val 39154"/>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Để gia công được các chi tiết hiệu quả ta cần chuẩn bị những gì</a:t>
            </a:r>
          </a:p>
        </p:txBody>
      </p:sp>
    </p:spTree>
    <p:extLst>
      <p:ext uri="{BB962C8B-B14F-4D97-AF65-F5344CB8AC3E}">
        <p14:creationId xmlns:p14="http://schemas.microsoft.com/office/powerpoint/2010/main" val="377238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indefinite" fill="remove" grpId="0" nodeType="clickEffect">
                                  <p:stCondLst>
                                    <p:cond delay="0"/>
                                  </p:stCondLst>
                                  <p:childTnLst>
                                    <p:animClr clrSpc="rgb" dir="cw">
                                      <p:cBhvr override="childStyle">
                                        <p:cTn id="6" dur="250" autoRev="1" fill="remove"/>
                                        <p:tgtEl>
                                          <p:spTgt spid="11"/>
                                        </p:tgtEl>
                                        <p:attrNameLst>
                                          <p:attrName>style.color</p:attrName>
                                        </p:attrNameLst>
                                      </p:cBhvr>
                                      <p:to>
                                        <a:schemeClr val="bg1"/>
                                      </p:to>
                                    </p:animClr>
                                    <p:animClr clrSpc="rgb" dir="cw">
                                      <p:cBhvr>
                                        <p:cTn id="7" dur="250" autoRev="1" fill="remove"/>
                                        <p:tgtEl>
                                          <p:spTgt spid="11"/>
                                        </p:tgtEl>
                                        <p:attrNameLst>
                                          <p:attrName>fillcolor</p:attrName>
                                        </p:attrNameLst>
                                      </p:cBhvr>
                                      <p:to>
                                        <a:schemeClr val="bg1"/>
                                      </p:to>
                                    </p:animClr>
                                    <p:set>
                                      <p:cBhvr>
                                        <p:cTn id="8" dur="250" autoRev="1" fill="remove"/>
                                        <p:tgtEl>
                                          <p:spTgt spid="11"/>
                                        </p:tgtEl>
                                        <p:attrNameLst>
                                          <p:attrName>fill.type</p:attrName>
                                        </p:attrNameLst>
                                      </p:cBhvr>
                                      <p:to>
                                        <p:strVal val="solid"/>
                                      </p:to>
                                    </p:set>
                                    <p:set>
                                      <p:cBhvr>
                                        <p:cTn id="9" dur="250" autoRev="1" fill="remove"/>
                                        <p:tgtEl>
                                          <p:spTgt spid="11"/>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8">
            <a:extLst>
              <a:ext uri="{FF2B5EF4-FFF2-40B4-BE49-F238E27FC236}">
                <a16:creationId xmlns:a16="http://schemas.microsoft.com/office/drawing/2014/main" id="{A758D814-27A6-47F3-834E-5A88C37EC205}"/>
              </a:ext>
            </a:extLst>
          </p:cNvPr>
          <p:cNvSpPr/>
          <p:nvPr/>
        </p:nvSpPr>
        <p:spPr>
          <a:xfrm>
            <a:off x="78892" y="129086"/>
            <a:ext cx="10849085" cy="471550"/>
          </a:xfrm>
          <a:prstGeom prst="rect">
            <a:avLst/>
          </a:prstGeom>
          <a:solidFill>
            <a:schemeClr val="accent3">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cs typeface="Times New Roman" panose="02020603050405020304" pitchFamily="18" charset="0"/>
              </a:rPr>
              <a:t>III. CÁC BƯỚC CƠ BẢN TRONG QUY TRÌNH</a:t>
            </a:r>
            <a:r>
              <a:rPr lang="vi-VN" sz="2800" b="1">
                <a:solidFill>
                  <a:srgbClr val="FF0000"/>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CHẾ TẠO CƠ KHÍ</a:t>
            </a:r>
          </a:p>
        </p:txBody>
      </p:sp>
      <p:sp>
        <p:nvSpPr>
          <p:cNvPr id="2" name="Lưu đồ: Tiến trình 1">
            <a:extLst>
              <a:ext uri="{FF2B5EF4-FFF2-40B4-BE49-F238E27FC236}">
                <a16:creationId xmlns:a16="http://schemas.microsoft.com/office/drawing/2014/main" id="{E315CFB3-AB1D-47BF-8DAA-E46798EA8E5D}"/>
              </a:ext>
            </a:extLst>
          </p:cNvPr>
          <p:cNvSpPr/>
          <p:nvPr/>
        </p:nvSpPr>
        <p:spPr>
          <a:xfrm>
            <a:off x="3107321" y="739588"/>
            <a:ext cx="5029200" cy="10130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1: Đọc, tìm hiểu bản vẽ chi tiết</a:t>
            </a:r>
            <a:endParaRPr lang="en-US"/>
          </a:p>
        </p:txBody>
      </p:sp>
      <p:sp>
        <p:nvSpPr>
          <p:cNvPr id="10" name="Lưu đồ: Tiến trình 9">
            <a:extLst>
              <a:ext uri="{FF2B5EF4-FFF2-40B4-BE49-F238E27FC236}">
                <a16:creationId xmlns:a16="http://schemas.microsoft.com/office/drawing/2014/main" id="{54B70E4E-D0B5-4238-AF98-C912A6339422}"/>
              </a:ext>
            </a:extLst>
          </p:cNvPr>
          <p:cNvSpPr/>
          <p:nvPr/>
        </p:nvSpPr>
        <p:spPr>
          <a:xfrm>
            <a:off x="3107321" y="1896038"/>
            <a:ext cx="5029200" cy="10130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2: Chế tạo phôi</a:t>
            </a:r>
            <a:endParaRPr lang="en-US"/>
          </a:p>
        </p:txBody>
      </p:sp>
      <p:sp>
        <p:nvSpPr>
          <p:cNvPr id="11" name="Lưu đồ: Tiến trình 10">
            <a:extLst>
              <a:ext uri="{FF2B5EF4-FFF2-40B4-BE49-F238E27FC236}">
                <a16:creationId xmlns:a16="http://schemas.microsoft.com/office/drawing/2014/main" id="{38762AEC-AC3F-424D-806E-DC7377AFC8C0}"/>
              </a:ext>
            </a:extLst>
          </p:cNvPr>
          <p:cNvSpPr/>
          <p:nvPr/>
        </p:nvSpPr>
        <p:spPr>
          <a:xfrm>
            <a:off x="3107321" y="3079376"/>
            <a:ext cx="5029200" cy="990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3: thực hiện gia công các chi tiết máy của </a:t>
            </a:r>
            <a:endParaRPr lang="en-US"/>
          </a:p>
          <a:p>
            <a:pPr algn="ctr"/>
            <a:endParaRPr lang="en-US"/>
          </a:p>
          <a:p>
            <a:pPr algn="ctr"/>
            <a:r>
              <a:rPr lang="vi-VN"/>
              <a:t>sản phẩm</a:t>
            </a:r>
            <a:endParaRPr lang="en-US"/>
          </a:p>
        </p:txBody>
      </p:sp>
      <p:sp>
        <p:nvSpPr>
          <p:cNvPr id="12" name="Lưu đồ: Tiến trình 11">
            <a:extLst>
              <a:ext uri="{FF2B5EF4-FFF2-40B4-BE49-F238E27FC236}">
                <a16:creationId xmlns:a16="http://schemas.microsoft.com/office/drawing/2014/main" id="{1623540F-1809-4509-8D76-18C56A7C8655}"/>
              </a:ext>
            </a:extLst>
          </p:cNvPr>
          <p:cNvSpPr/>
          <p:nvPr/>
        </p:nvSpPr>
        <p:spPr>
          <a:xfrm>
            <a:off x="3107321" y="4262717"/>
            <a:ext cx="5029200" cy="10130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4: xử lý và bảo vệ bề mặt của sản phẩm</a:t>
            </a:r>
            <a:endParaRPr lang="en-US"/>
          </a:p>
        </p:txBody>
      </p:sp>
      <p:sp>
        <p:nvSpPr>
          <p:cNvPr id="13" name="Lưu đồ: Tiến trình 12">
            <a:extLst>
              <a:ext uri="{FF2B5EF4-FFF2-40B4-BE49-F238E27FC236}">
                <a16:creationId xmlns:a16="http://schemas.microsoft.com/office/drawing/2014/main" id="{9F5B4AA3-97CB-42AA-9D13-BF55C2CCCC93}"/>
              </a:ext>
            </a:extLst>
          </p:cNvPr>
          <p:cNvSpPr/>
          <p:nvPr/>
        </p:nvSpPr>
        <p:spPr>
          <a:xfrm>
            <a:off x="3107321" y="5477437"/>
            <a:ext cx="5029200" cy="10130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5: Lắp ráp và kiểm tra sản phẩm</a:t>
            </a:r>
            <a:endParaRPr lang="en-US"/>
          </a:p>
        </p:txBody>
      </p:sp>
      <p:sp>
        <p:nvSpPr>
          <p:cNvPr id="8" name="Hộp Văn bản 7">
            <a:extLst>
              <a:ext uri="{FF2B5EF4-FFF2-40B4-BE49-F238E27FC236}">
                <a16:creationId xmlns:a16="http://schemas.microsoft.com/office/drawing/2014/main" id="{688C0C40-B457-4C63-B892-75A2AB7B9B80}"/>
              </a:ext>
            </a:extLst>
          </p:cNvPr>
          <p:cNvSpPr txBox="1"/>
          <p:nvPr/>
        </p:nvSpPr>
        <p:spPr>
          <a:xfrm>
            <a:off x="8136521" y="3214951"/>
            <a:ext cx="3758004" cy="3108543"/>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 Tùy theo yêu cầu của sp mà ta cần có các xử lý bề mặt: Chống gỉ, chống mài mòn, chịu nhiệt, dẫn điện, dẫn nhiệt, làm tù cạnh, ... Bằng công nghệ phù hợp.</a:t>
            </a:r>
          </a:p>
        </p:txBody>
      </p:sp>
      <p:sp>
        <p:nvSpPr>
          <p:cNvPr id="3" name="Bong bóng Ý nghĩ: Hình đám mây 2">
            <a:extLst>
              <a:ext uri="{FF2B5EF4-FFF2-40B4-BE49-F238E27FC236}">
                <a16:creationId xmlns:a16="http://schemas.microsoft.com/office/drawing/2014/main" id="{696F7394-B314-4C31-9977-3EE839F566BE}"/>
              </a:ext>
            </a:extLst>
          </p:cNvPr>
          <p:cNvSpPr/>
          <p:nvPr/>
        </p:nvSpPr>
        <p:spPr>
          <a:xfrm>
            <a:off x="78892" y="2088777"/>
            <a:ext cx="4326367" cy="2828363"/>
          </a:xfrm>
          <a:prstGeom prst="cloudCallout">
            <a:avLst>
              <a:gd name="adj1" fmla="val 52763"/>
              <a:gd name="adj2" fmla="val 39154"/>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Xử lý bề mặt của sp là làm gì?</a:t>
            </a:r>
          </a:p>
          <a:p>
            <a:pPr algn="ct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374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indefinite" fill="remove" grpId="0" nodeType="clickEffect">
                                  <p:stCondLst>
                                    <p:cond delay="0"/>
                                  </p:stCondLst>
                                  <p:childTnLst>
                                    <p:animClr clrSpc="rgb" dir="cw">
                                      <p:cBhvr override="childStyle">
                                        <p:cTn id="6" dur="250" autoRev="1" fill="remove"/>
                                        <p:tgtEl>
                                          <p:spTgt spid="12"/>
                                        </p:tgtEl>
                                        <p:attrNameLst>
                                          <p:attrName>style.color</p:attrName>
                                        </p:attrNameLst>
                                      </p:cBhvr>
                                      <p:to>
                                        <a:schemeClr val="bg1"/>
                                      </p:to>
                                    </p:animClr>
                                    <p:animClr clrSpc="rgb" dir="cw">
                                      <p:cBhvr>
                                        <p:cTn id="7" dur="250" autoRev="1" fill="remove"/>
                                        <p:tgtEl>
                                          <p:spTgt spid="12"/>
                                        </p:tgtEl>
                                        <p:attrNameLst>
                                          <p:attrName>fillcolor</p:attrName>
                                        </p:attrNameLst>
                                      </p:cBhvr>
                                      <p:to>
                                        <a:schemeClr val="bg1"/>
                                      </p:to>
                                    </p:animClr>
                                    <p:set>
                                      <p:cBhvr>
                                        <p:cTn id="8" dur="250" autoRev="1" fill="remove"/>
                                        <p:tgtEl>
                                          <p:spTgt spid="12"/>
                                        </p:tgtEl>
                                        <p:attrNameLst>
                                          <p:attrName>fill.type</p:attrName>
                                        </p:attrNameLst>
                                      </p:cBhvr>
                                      <p:to>
                                        <p:strVal val="solid"/>
                                      </p:to>
                                    </p:set>
                                    <p:set>
                                      <p:cBhvr>
                                        <p:cTn id="9" dur="250" autoRev="1" fill="remove"/>
                                        <p:tgtEl>
                                          <p:spTgt spid="1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8">
            <a:extLst>
              <a:ext uri="{FF2B5EF4-FFF2-40B4-BE49-F238E27FC236}">
                <a16:creationId xmlns:a16="http://schemas.microsoft.com/office/drawing/2014/main" id="{A758D814-27A6-47F3-834E-5A88C37EC205}"/>
              </a:ext>
            </a:extLst>
          </p:cNvPr>
          <p:cNvSpPr/>
          <p:nvPr/>
        </p:nvSpPr>
        <p:spPr>
          <a:xfrm>
            <a:off x="78892" y="129086"/>
            <a:ext cx="10849085" cy="471550"/>
          </a:xfrm>
          <a:prstGeom prst="rect">
            <a:avLst/>
          </a:prstGeom>
          <a:solidFill>
            <a:schemeClr val="accent3">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cs typeface="Times New Roman" panose="02020603050405020304" pitchFamily="18" charset="0"/>
              </a:rPr>
              <a:t>III. CÁC BƯỚC CƠ BẢN TRONG QUY TRÌNH</a:t>
            </a:r>
            <a:r>
              <a:rPr lang="vi-VN" sz="2800" b="1">
                <a:solidFill>
                  <a:srgbClr val="FF0000"/>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CHẾ TẠO CƠ KHÍ</a:t>
            </a:r>
          </a:p>
        </p:txBody>
      </p:sp>
      <p:sp>
        <p:nvSpPr>
          <p:cNvPr id="2" name="Lưu đồ: Tiến trình 1">
            <a:extLst>
              <a:ext uri="{FF2B5EF4-FFF2-40B4-BE49-F238E27FC236}">
                <a16:creationId xmlns:a16="http://schemas.microsoft.com/office/drawing/2014/main" id="{E315CFB3-AB1D-47BF-8DAA-E46798EA8E5D}"/>
              </a:ext>
            </a:extLst>
          </p:cNvPr>
          <p:cNvSpPr/>
          <p:nvPr/>
        </p:nvSpPr>
        <p:spPr>
          <a:xfrm>
            <a:off x="3107321" y="739588"/>
            <a:ext cx="5029200" cy="10130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1: Đọc, tìm hiểu bản vẽ chi tiết</a:t>
            </a:r>
            <a:endParaRPr lang="en-US"/>
          </a:p>
        </p:txBody>
      </p:sp>
      <p:sp>
        <p:nvSpPr>
          <p:cNvPr id="10" name="Lưu đồ: Tiến trình 9">
            <a:extLst>
              <a:ext uri="{FF2B5EF4-FFF2-40B4-BE49-F238E27FC236}">
                <a16:creationId xmlns:a16="http://schemas.microsoft.com/office/drawing/2014/main" id="{54B70E4E-D0B5-4238-AF98-C912A6339422}"/>
              </a:ext>
            </a:extLst>
          </p:cNvPr>
          <p:cNvSpPr/>
          <p:nvPr/>
        </p:nvSpPr>
        <p:spPr>
          <a:xfrm>
            <a:off x="3107321" y="1896038"/>
            <a:ext cx="5029200" cy="10130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2: Chế tạo phôi</a:t>
            </a:r>
            <a:endParaRPr lang="en-US"/>
          </a:p>
        </p:txBody>
      </p:sp>
      <p:sp>
        <p:nvSpPr>
          <p:cNvPr id="11" name="Lưu đồ: Tiến trình 10">
            <a:extLst>
              <a:ext uri="{FF2B5EF4-FFF2-40B4-BE49-F238E27FC236}">
                <a16:creationId xmlns:a16="http://schemas.microsoft.com/office/drawing/2014/main" id="{38762AEC-AC3F-424D-806E-DC7377AFC8C0}"/>
              </a:ext>
            </a:extLst>
          </p:cNvPr>
          <p:cNvSpPr/>
          <p:nvPr/>
        </p:nvSpPr>
        <p:spPr>
          <a:xfrm>
            <a:off x="3107321" y="3079376"/>
            <a:ext cx="5029200" cy="990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3: thực hiện gia công các chi tiết máy của </a:t>
            </a:r>
            <a:endParaRPr lang="en-US"/>
          </a:p>
          <a:p>
            <a:pPr algn="ctr"/>
            <a:endParaRPr lang="en-US"/>
          </a:p>
          <a:p>
            <a:pPr algn="ctr"/>
            <a:r>
              <a:rPr lang="vi-VN"/>
              <a:t>sản phẩm</a:t>
            </a:r>
            <a:endParaRPr lang="en-US"/>
          </a:p>
        </p:txBody>
      </p:sp>
      <p:sp>
        <p:nvSpPr>
          <p:cNvPr id="12" name="Lưu đồ: Tiến trình 11">
            <a:extLst>
              <a:ext uri="{FF2B5EF4-FFF2-40B4-BE49-F238E27FC236}">
                <a16:creationId xmlns:a16="http://schemas.microsoft.com/office/drawing/2014/main" id="{1623540F-1809-4509-8D76-18C56A7C8655}"/>
              </a:ext>
            </a:extLst>
          </p:cNvPr>
          <p:cNvSpPr/>
          <p:nvPr/>
        </p:nvSpPr>
        <p:spPr>
          <a:xfrm>
            <a:off x="3107321" y="4262717"/>
            <a:ext cx="5029200" cy="10130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4: xử lý và bảo vệ bề mặt của sản phẩm</a:t>
            </a:r>
            <a:endParaRPr lang="en-US"/>
          </a:p>
        </p:txBody>
      </p:sp>
      <p:sp>
        <p:nvSpPr>
          <p:cNvPr id="13" name="Lưu đồ: Tiến trình 12">
            <a:extLst>
              <a:ext uri="{FF2B5EF4-FFF2-40B4-BE49-F238E27FC236}">
                <a16:creationId xmlns:a16="http://schemas.microsoft.com/office/drawing/2014/main" id="{9F5B4AA3-97CB-42AA-9D13-BF55C2CCCC93}"/>
              </a:ext>
            </a:extLst>
          </p:cNvPr>
          <p:cNvSpPr/>
          <p:nvPr/>
        </p:nvSpPr>
        <p:spPr>
          <a:xfrm>
            <a:off x="3107321" y="5477437"/>
            <a:ext cx="5029200" cy="10130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Bước 5: Lắp ráp và kiểm tra sản phẩm</a:t>
            </a:r>
            <a:endParaRPr lang="en-US"/>
          </a:p>
        </p:txBody>
      </p:sp>
      <p:sp>
        <p:nvSpPr>
          <p:cNvPr id="8" name="Hộp Văn bản 7">
            <a:extLst>
              <a:ext uri="{FF2B5EF4-FFF2-40B4-BE49-F238E27FC236}">
                <a16:creationId xmlns:a16="http://schemas.microsoft.com/office/drawing/2014/main" id="{688C0C40-B457-4C63-B892-75A2AB7B9B80}"/>
              </a:ext>
            </a:extLst>
          </p:cNvPr>
          <p:cNvSpPr txBox="1"/>
          <p:nvPr/>
        </p:nvSpPr>
        <p:spPr>
          <a:xfrm>
            <a:off x="8136521" y="3214951"/>
            <a:ext cx="3758004" cy="3108543"/>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  Đọc bản vẽ lắp, tiến hành lắp ráp các chi tiết theo bản vẽ thành sp hoàn chỉnh, kiểm tra các đặc tính kỹ thuật của sản phẩm trước khi đưa vào hoạt động.</a:t>
            </a:r>
          </a:p>
        </p:txBody>
      </p:sp>
      <p:sp>
        <p:nvSpPr>
          <p:cNvPr id="3" name="Bong bóng Ý nghĩ: Hình đám mây 2">
            <a:extLst>
              <a:ext uri="{FF2B5EF4-FFF2-40B4-BE49-F238E27FC236}">
                <a16:creationId xmlns:a16="http://schemas.microsoft.com/office/drawing/2014/main" id="{696F7394-B314-4C31-9977-3EE839F566BE}"/>
              </a:ext>
            </a:extLst>
          </p:cNvPr>
          <p:cNvSpPr/>
          <p:nvPr/>
        </p:nvSpPr>
        <p:spPr>
          <a:xfrm>
            <a:off x="0" y="3106276"/>
            <a:ext cx="4326367" cy="2828363"/>
          </a:xfrm>
          <a:prstGeom prst="cloudCallout">
            <a:avLst>
              <a:gd name="adj1" fmla="val 52763"/>
              <a:gd name="adj2" fmla="val 39154"/>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Bước 5: lắp ráp sp chúng ta cần làm những công việc gì?</a:t>
            </a:r>
          </a:p>
        </p:txBody>
      </p:sp>
    </p:spTree>
    <p:extLst>
      <p:ext uri="{BB962C8B-B14F-4D97-AF65-F5344CB8AC3E}">
        <p14:creationId xmlns:p14="http://schemas.microsoft.com/office/powerpoint/2010/main" val="104388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indefinite" fill="remove" grpId="0" nodeType="clickEffect">
                                  <p:stCondLst>
                                    <p:cond delay="0"/>
                                  </p:stCondLst>
                                  <p:childTnLst>
                                    <p:animClr clrSpc="rgb" dir="cw">
                                      <p:cBhvr override="childStyle">
                                        <p:cTn id="6" dur="250" autoRev="1" fill="remove"/>
                                        <p:tgtEl>
                                          <p:spTgt spid="13"/>
                                        </p:tgtEl>
                                        <p:attrNameLst>
                                          <p:attrName>style.color</p:attrName>
                                        </p:attrNameLst>
                                      </p:cBhvr>
                                      <p:to>
                                        <a:schemeClr val="bg1"/>
                                      </p:to>
                                    </p:animClr>
                                    <p:animClr clrSpc="rgb" dir="cw">
                                      <p:cBhvr>
                                        <p:cTn id="7" dur="250" autoRev="1" fill="remove"/>
                                        <p:tgtEl>
                                          <p:spTgt spid="13"/>
                                        </p:tgtEl>
                                        <p:attrNameLst>
                                          <p:attrName>fillcolor</p:attrName>
                                        </p:attrNameLst>
                                      </p:cBhvr>
                                      <p:to>
                                        <a:schemeClr val="bg1"/>
                                      </p:to>
                                    </p:animClr>
                                    <p:set>
                                      <p:cBhvr>
                                        <p:cTn id="8" dur="250" autoRev="1" fill="remove"/>
                                        <p:tgtEl>
                                          <p:spTgt spid="13"/>
                                        </p:tgtEl>
                                        <p:attrNameLst>
                                          <p:attrName>fill.type</p:attrName>
                                        </p:attrNameLst>
                                      </p:cBhvr>
                                      <p:to>
                                        <p:strVal val="solid"/>
                                      </p:to>
                                    </p:set>
                                    <p:set>
                                      <p:cBhvr>
                                        <p:cTn id="9" dur="250" autoRev="1" fill="remove"/>
                                        <p:tgtEl>
                                          <p:spTgt spid="13"/>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787F74CE-EB81-4918-A464-9A1D5221B4D9}"/>
              </a:ext>
            </a:extLst>
          </p:cNvPr>
          <p:cNvPicPr>
            <a:picLocks noChangeAspect="1"/>
          </p:cNvPicPr>
          <p:nvPr/>
        </p:nvPicPr>
        <p:blipFill>
          <a:blip r:embed="rId2"/>
          <a:stretch>
            <a:fillRect/>
          </a:stretch>
        </p:blipFill>
        <p:spPr>
          <a:xfrm>
            <a:off x="-26893" y="0"/>
            <a:ext cx="12192000" cy="3274786"/>
          </a:xfrm>
          <a:prstGeom prst="rect">
            <a:avLst/>
          </a:prstGeom>
        </p:spPr>
      </p:pic>
      <p:pic>
        <p:nvPicPr>
          <p:cNvPr id="1026" name="Picture 2" descr="Kềm điện mũi bằng cán đàn hồi King TTC PW-102DG/103DG/104DG">
            <a:extLst>
              <a:ext uri="{FF2B5EF4-FFF2-40B4-BE49-F238E27FC236}">
                <a16:creationId xmlns:a16="http://schemas.microsoft.com/office/drawing/2014/main" id="{AA170AB7-CBC3-4030-9B41-804BAE566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98" y="3429000"/>
            <a:ext cx="3714189" cy="2652992"/>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A97A9393-5536-42F0-B5E9-0E5C78AA0245}"/>
              </a:ext>
            </a:extLst>
          </p:cNvPr>
          <p:cNvSpPr txBox="1"/>
          <p:nvPr/>
        </p:nvSpPr>
        <p:spPr>
          <a:xfrm>
            <a:off x="4276555" y="3292005"/>
            <a:ext cx="7524584" cy="523220"/>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just"/>
            <a:r>
              <a:rPr lang="en-US" sz="2800">
                <a:latin typeface="Times New Roman" panose="02020603050405020304" pitchFamily="18" charset="0"/>
                <a:cs typeface="Times New Roman" panose="02020603050405020304" pitchFamily="18" charset="0"/>
              </a:rPr>
              <a:t>Đọc bản vẽ chi tiết: 2 má kìm, chốt, vỏ kìm</a:t>
            </a:r>
          </a:p>
        </p:txBody>
      </p:sp>
      <p:sp>
        <p:nvSpPr>
          <p:cNvPr id="9" name="Hộp Văn bản 8">
            <a:extLst>
              <a:ext uri="{FF2B5EF4-FFF2-40B4-BE49-F238E27FC236}">
                <a16:creationId xmlns:a16="http://schemas.microsoft.com/office/drawing/2014/main" id="{55E10A91-0977-486F-BA42-863A47AFE871}"/>
              </a:ext>
            </a:extLst>
          </p:cNvPr>
          <p:cNvSpPr txBox="1"/>
          <p:nvPr/>
        </p:nvSpPr>
        <p:spPr>
          <a:xfrm>
            <a:off x="4276555" y="3878206"/>
            <a:ext cx="7524583" cy="523220"/>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just"/>
            <a:r>
              <a:rPr lang="en-US" sz="2800">
                <a:latin typeface="Times New Roman" panose="02020603050405020304" pitchFamily="18" charset="0"/>
                <a:cs typeface="Times New Roman" panose="02020603050405020304" pitchFamily="18" charset="0"/>
              </a:rPr>
              <a:t>Chọn phôi cho má kìm, chốt</a:t>
            </a:r>
          </a:p>
        </p:txBody>
      </p:sp>
      <p:sp>
        <p:nvSpPr>
          <p:cNvPr id="10" name="Hộp Văn bản 9">
            <a:extLst>
              <a:ext uri="{FF2B5EF4-FFF2-40B4-BE49-F238E27FC236}">
                <a16:creationId xmlns:a16="http://schemas.microsoft.com/office/drawing/2014/main" id="{A4849BD6-2B87-4129-A423-2C71F6BBB42F}"/>
              </a:ext>
            </a:extLst>
          </p:cNvPr>
          <p:cNvSpPr txBox="1"/>
          <p:nvPr/>
        </p:nvSpPr>
        <p:spPr>
          <a:xfrm>
            <a:off x="4276554" y="5096190"/>
            <a:ext cx="7524583" cy="523220"/>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just"/>
            <a:r>
              <a:rPr lang="en-US" sz="2800">
                <a:latin typeface="Times New Roman" panose="02020603050405020304" pitchFamily="18" charset="0"/>
                <a:cs typeface="Times New Roman" panose="02020603050405020304" pitchFamily="18" charset="0"/>
              </a:rPr>
              <a:t>Má kìm cần xử lý: chống gỉ, làm tù cạnh</a:t>
            </a:r>
          </a:p>
        </p:txBody>
      </p:sp>
      <p:sp>
        <p:nvSpPr>
          <p:cNvPr id="11" name="Hộp Văn bản 10">
            <a:extLst>
              <a:ext uri="{FF2B5EF4-FFF2-40B4-BE49-F238E27FC236}">
                <a16:creationId xmlns:a16="http://schemas.microsoft.com/office/drawing/2014/main" id="{57D2EE23-828F-48EF-8A5E-1B5FB94D2097}"/>
              </a:ext>
            </a:extLst>
          </p:cNvPr>
          <p:cNvSpPr txBox="1"/>
          <p:nvPr/>
        </p:nvSpPr>
        <p:spPr>
          <a:xfrm>
            <a:off x="4276553" y="4491184"/>
            <a:ext cx="7524583" cy="523220"/>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just"/>
            <a:r>
              <a:rPr lang="en-US" sz="2800">
                <a:latin typeface="Times New Roman" panose="02020603050405020304" pitchFamily="18" charset="0"/>
                <a:cs typeface="Times New Roman" panose="02020603050405020304" pitchFamily="18" charset="0"/>
              </a:rPr>
              <a:t>Chế tạo: má kìm, chốt, vỏ</a:t>
            </a:r>
          </a:p>
        </p:txBody>
      </p:sp>
      <p:sp>
        <p:nvSpPr>
          <p:cNvPr id="12" name="Hộp Văn bản 11">
            <a:extLst>
              <a:ext uri="{FF2B5EF4-FFF2-40B4-BE49-F238E27FC236}">
                <a16:creationId xmlns:a16="http://schemas.microsoft.com/office/drawing/2014/main" id="{E30C9D59-D5E6-44C7-A48F-D7705F4C16EE}"/>
              </a:ext>
            </a:extLst>
          </p:cNvPr>
          <p:cNvSpPr txBox="1"/>
          <p:nvPr/>
        </p:nvSpPr>
        <p:spPr>
          <a:xfrm>
            <a:off x="4276552" y="5804048"/>
            <a:ext cx="7524583" cy="954107"/>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just"/>
            <a:r>
              <a:rPr lang="en-US" sz="2800">
                <a:latin typeface="Times New Roman" panose="02020603050405020304" pitchFamily="18" charset="0"/>
                <a:cs typeface="Times New Roman" panose="02020603050405020304" pitchFamily="18" charset="0"/>
              </a:rPr>
              <a:t>Lắp ráp: 2 má kìm với chốt kìm, vỏ, kiểm tra các yêu cầu kỹ thuật.</a:t>
            </a:r>
          </a:p>
        </p:txBody>
      </p:sp>
    </p:spTree>
    <p:extLst>
      <p:ext uri="{BB962C8B-B14F-4D97-AF65-F5344CB8AC3E}">
        <p14:creationId xmlns:p14="http://schemas.microsoft.com/office/powerpoint/2010/main" val="193425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C1CC84A8-5B9A-404C-B6BF-27F9B0B1C93E}"/>
              </a:ext>
            </a:extLst>
          </p:cNvPr>
          <p:cNvSpPr/>
          <p:nvPr/>
        </p:nvSpPr>
        <p:spPr>
          <a:xfrm>
            <a:off x="3361764" y="152400"/>
            <a:ext cx="5011271" cy="618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PHẦN 1: CƠ KHÍ CHẾ TẠO</a:t>
            </a:r>
          </a:p>
        </p:txBody>
      </p:sp>
      <p:sp>
        <p:nvSpPr>
          <p:cNvPr id="5" name="Hình chữ nhật 4">
            <a:extLst>
              <a:ext uri="{FF2B5EF4-FFF2-40B4-BE49-F238E27FC236}">
                <a16:creationId xmlns:a16="http://schemas.microsoft.com/office/drawing/2014/main" id="{0843A08E-075B-4E37-B1A4-CA3741D20160}"/>
              </a:ext>
            </a:extLst>
          </p:cNvPr>
          <p:cNvSpPr/>
          <p:nvPr/>
        </p:nvSpPr>
        <p:spPr>
          <a:xfrm>
            <a:off x="1488141" y="878540"/>
            <a:ext cx="9215718" cy="618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CHƯƠNG I: GIỚI THIỆU CHUNG VỀ CƠ KHÍ CHẾ TẠO</a:t>
            </a:r>
          </a:p>
        </p:txBody>
      </p:sp>
      <p:sp>
        <p:nvSpPr>
          <p:cNvPr id="6" name="Hình chữ nhật 5">
            <a:extLst>
              <a:ext uri="{FF2B5EF4-FFF2-40B4-BE49-F238E27FC236}">
                <a16:creationId xmlns:a16="http://schemas.microsoft.com/office/drawing/2014/main" id="{499847B3-603A-4C7C-9779-153EF1296A28}"/>
              </a:ext>
            </a:extLst>
          </p:cNvPr>
          <p:cNvSpPr/>
          <p:nvPr/>
        </p:nvSpPr>
        <p:spPr>
          <a:xfrm>
            <a:off x="2306619" y="1604680"/>
            <a:ext cx="7121560" cy="618565"/>
          </a:xfrm>
          <a:prstGeom prst="rect">
            <a:avLst/>
          </a:prstGeom>
          <a:solidFill>
            <a:schemeClr val="accent2">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tx1"/>
                </a:solidFill>
                <a:latin typeface="Times New Roman" panose="02020603050405020304" pitchFamily="18" charset="0"/>
                <a:cs typeface="Times New Roman" panose="02020603050405020304" pitchFamily="18" charset="0"/>
              </a:rPr>
              <a:t>BÀI 1: KHÁI QUÁT VỀ CƠ KHÍ CHẾ TẠO</a:t>
            </a:r>
          </a:p>
        </p:txBody>
      </p:sp>
      <p:sp>
        <p:nvSpPr>
          <p:cNvPr id="7" name="Hình chữ nhật 6">
            <a:extLst>
              <a:ext uri="{FF2B5EF4-FFF2-40B4-BE49-F238E27FC236}">
                <a16:creationId xmlns:a16="http://schemas.microsoft.com/office/drawing/2014/main" id="{CA114369-F11A-4704-A9A0-1AFE478F2543}"/>
              </a:ext>
            </a:extLst>
          </p:cNvPr>
          <p:cNvSpPr/>
          <p:nvPr/>
        </p:nvSpPr>
        <p:spPr>
          <a:xfrm>
            <a:off x="2535220" y="2886633"/>
            <a:ext cx="8491368" cy="618565"/>
          </a:xfrm>
          <a:prstGeom prst="rect">
            <a:avLst/>
          </a:prstGeom>
          <a:solidFill>
            <a:schemeClr val="accent3">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cs typeface="Times New Roman" panose="02020603050405020304" pitchFamily="18" charset="0"/>
              </a:rPr>
              <a:t>I. KHÁI NIỆM, VAI TRÒ CỦA CƠ KHÍ CHẾ TẠO</a:t>
            </a:r>
          </a:p>
        </p:txBody>
      </p:sp>
      <p:sp>
        <p:nvSpPr>
          <p:cNvPr id="8" name="Hình chữ nhật 7">
            <a:extLst>
              <a:ext uri="{FF2B5EF4-FFF2-40B4-BE49-F238E27FC236}">
                <a16:creationId xmlns:a16="http://schemas.microsoft.com/office/drawing/2014/main" id="{037D1B15-86FE-4D36-9C40-24D6377B29B7}"/>
              </a:ext>
            </a:extLst>
          </p:cNvPr>
          <p:cNvSpPr/>
          <p:nvPr/>
        </p:nvSpPr>
        <p:spPr>
          <a:xfrm>
            <a:off x="2545080" y="3756351"/>
            <a:ext cx="8481507" cy="618565"/>
          </a:xfrm>
          <a:prstGeom prst="rect">
            <a:avLst/>
          </a:prstGeom>
          <a:solidFill>
            <a:schemeClr val="accent3">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cs typeface="Times New Roman" panose="02020603050405020304" pitchFamily="18" charset="0"/>
              </a:rPr>
              <a:t>II. ĐẶC ĐIỂM CỦA CƠ KHÍ CHẾ TẠO</a:t>
            </a:r>
          </a:p>
        </p:txBody>
      </p:sp>
      <p:sp>
        <p:nvSpPr>
          <p:cNvPr id="9" name="Hình chữ nhật 8">
            <a:extLst>
              <a:ext uri="{FF2B5EF4-FFF2-40B4-BE49-F238E27FC236}">
                <a16:creationId xmlns:a16="http://schemas.microsoft.com/office/drawing/2014/main" id="{2326A33D-67B6-477C-B1FD-8570D68A30A3}"/>
              </a:ext>
            </a:extLst>
          </p:cNvPr>
          <p:cNvSpPr/>
          <p:nvPr/>
        </p:nvSpPr>
        <p:spPr>
          <a:xfrm>
            <a:off x="2545083" y="4618611"/>
            <a:ext cx="8481504" cy="1029154"/>
          </a:xfrm>
          <a:prstGeom prst="rect">
            <a:avLst/>
          </a:prstGeom>
          <a:solidFill>
            <a:schemeClr val="accent3">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cs typeface="Times New Roman" panose="02020603050405020304" pitchFamily="18" charset="0"/>
              </a:rPr>
              <a:t>III. CÁC BƯỚC CƠ BẢN TRONG QUY TRÌNH CHẾ TẠO CƠ KHÍ</a:t>
            </a:r>
          </a:p>
        </p:txBody>
      </p:sp>
      <p:cxnSp>
        <p:nvCxnSpPr>
          <p:cNvPr id="11" name="Đường nối Thẳng 10">
            <a:extLst>
              <a:ext uri="{FF2B5EF4-FFF2-40B4-BE49-F238E27FC236}">
                <a16:creationId xmlns:a16="http://schemas.microsoft.com/office/drawing/2014/main" id="{F02178D6-A835-49ED-8013-5535A06A8947}"/>
              </a:ext>
            </a:extLst>
          </p:cNvPr>
          <p:cNvCxnSpPr>
            <a:cxnSpLocks/>
            <a:stCxn id="6" idx="1"/>
          </p:cNvCxnSpPr>
          <p:nvPr/>
        </p:nvCxnSpPr>
        <p:spPr>
          <a:xfrm flipH="1">
            <a:off x="1775012" y="1913963"/>
            <a:ext cx="531607" cy="0"/>
          </a:xfrm>
          <a:prstGeom prst="line">
            <a:avLst/>
          </a:prstGeom>
          <a:ln w="73025"/>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ACD1F0D6-2387-4430-A952-8F69EA17B477}"/>
              </a:ext>
            </a:extLst>
          </p:cNvPr>
          <p:cNvCxnSpPr>
            <a:cxnSpLocks/>
          </p:cNvCxnSpPr>
          <p:nvPr/>
        </p:nvCxnSpPr>
        <p:spPr>
          <a:xfrm flipH="1">
            <a:off x="1818045" y="3195915"/>
            <a:ext cx="717176" cy="0"/>
          </a:xfrm>
          <a:prstGeom prst="line">
            <a:avLst/>
          </a:prstGeom>
          <a:ln w="73025"/>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id="{F9A397CD-9B81-4B1B-86CD-A338FF2DD679}"/>
              </a:ext>
            </a:extLst>
          </p:cNvPr>
          <p:cNvCxnSpPr>
            <a:cxnSpLocks/>
          </p:cNvCxnSpPr>
          <p:nvPr/>
        </p:nvCxnSpPr>
        <p:spPr>
          <a:xfrm flipH="1">
            <a:off x="1818045" y="4048254"/>
            <a:ext cx="727934" cy="0"/>
          </a:xfrm>
          <a:prstGeom prst="line">
            <a:avLst/>
          </a:prstGeom>
          <a:ln w="73025"/>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id="{ED5BD396-3367-4AD3-ABFD-C27BBC1BE6DF}"/>
              </a:ext>
            </a:extLst>
          </p:cNvPr>
          <p:cNvCxnSpPr>
            <a:cxnSpLocks/>
          </p:cNvCxnSpPr>
          <p:nvPr/>
        </p:nvCxnSpPr>
        <p:spPr>
          <a:xfrm flipH="1">
            <a:off x="1818045" y="5199322"/>
            <a:ext cx="727934" cy="0"/>
          </a:xfrm>
          <a:prstGeom prst="line">
            <a:avLst/>
          </a:prstGeom>
          <a:ln w="73025"/>
        </p:spPr>
        <p:style>
          <a:lnRef idx="1">
            <a:schemeClr val="accent1"/>
          </a:lnRef>
          <a:fillRef idx="0">
            <a:schemeClr val="accent1"/>
          </a:fillRef>
          <a:effectRef idx="0">
            <a:schemeClr val="accent1"/>
          </a:effectRef>
          <a:fontRef idx="minor">
            <a:schemeClr val="tx1"/>
          </a:fontRef>
        </p:style>
      </p:cxnSp>
      <p:cxnSp>
        <p:nvCxnSpPr>
          <p:cNvPr id="16" name="Đường nối Thẳng 15">
            <a:extLst>
              <a:ext uri="{FF2B5EF4-FFF2-40B4-BE49-F238E27FC236}">
                <a16:creationId xmlns:a16="http://schemas.microsoft.com/office/drawing/2014/main" id="{9AE6E399-26FA-4A6E-97B7-7484637E41CD}"/>
              </a:ext>
            </a:extLst>
          </p:cNvPr>
          <p:cNvCxnSpPr>
            <a:cxnSpLocks/>
          </p:cNvCxnSpPr>
          <p:nvPr/>
        </p:nvCxnSpPr>
        <p:spPr>
          <a:xfrm flipV="1">
            <a:off x="1818045" y="1892447"/>
            <a:ext cx="0" cy="3335769"/>
          </a:xfrm>
          <a:prstGeom prst="line">
            <a:avLst/>
          </a:prstGeom>
          <a:ln w="730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51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14" presetClass="entr" presetSubtype="1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par>
                                <p:cTn id="30" presetID="14" presetClass="entr" presetSubtype="1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par>
                                <p:cTn id="33" presetID="14" presetClass="entr" presetSubtype="1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par>
                                <p:cTn id="36" presetID="14" presetClass="entr" presetSubtype="1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3A4962F6-2538-4302-A93C-58FCE2C2F4D7}"/>
              </a:ext>
            </a:extLst>
          </p:cNvPr>
          <p:cNvSpPr/>
          <p:nvPr/>
        </p:nvSpPr>
        <p:spPr>
          <a:xfrm>
            <a:off x="946673" y="182880"/>
            <a:ext cx="10122946" cy="84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imes New Roman" panose="02020603050405020304" pitchFamily="18" charset="0"/>
                <a:cs typeface="Times New Roman" panose="02020603050405020304" pitchFamily="18" charset="0"/>
              </a:rPr>
              <a:t>CỦNG CỐ KIẾN THỨC BÀI HỌC</a:t>
            </a:r>
          </a:p>
        </p:txBody>
      </p:sp>
      <p:sp>
        <p:nvSpPr>
          <p:cNvPr id="5" name="Hình chữ nhật 4">
            <a:extLst>
              <a:ext uri="{FF2B5EF4-FFF2-40B4-BE49-F238E27FC236}">
                <a16:creationId xmlns:a16="http://schemas.microsoft.com/office/drawing/2014/main" id="{82757C19-2A48-4822-B5DB-ADB4873D6A66}"/>
              </a:ext>
            </a:extLst>
          </p:cNvPr>
          <p:cNvSpPr/>
          <p:nvPr/>
        </p:nvSpPr>
        <p:spPr>
          <a:xfrm>
            <a:off x="905435" y="1398494"/>
            <a:ext cx="10381130" cy="120485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ĐẶC ĐIỂM CỦA CƠ KHÍ CHẾ TẠO XÉT TRÊN MẤY PHƯƠNG DIỆN? </a:t>
            </a:r>
          </a:p>
        </p:txBody>
      </p:sp>
      <p:sp>
        <p:nvSpPr>
          <p:cNvPr id="6" name="Hình chữ nhật 5">
            <a:extLst>
              <a:ext uri="{FF2B5EF4-FFF2-40B4-BE49-F238E27FC236}">
                <a16:creationId xmlns:a16="http://schemas.microsoft.com/office/drawing/2014/main" id="{E31CE9B8-9433-4FB7-A161-E519718F62A9}"/>
              </a:ext>
            </a:extLst>
          </p:cNvPr>
          <p:cNvSpPr/>
          <p:nvPr/>
        </p:nvSpPr>
        <p:spPr>
          <a:xfrm>
            <a:off x="1355463" y="3099995"/>
            <a:ext cx="1301676" cy="892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A. 3</a:t>
            </a:r>
          </a:p>
        </p:txBody>
      </p:sp>
      <p:sp>
        <p:nvSpPr>
          <p:cNvPr id="7" name="Hình chữ nhật 6">
            <a:extLst>
              <a:ext uri="{FF2B5EF4-FFF2-40B4-BE49-F238E27FC236}">
                <a16:creationId xmlns:a16="http://schemas.microsoft.com/office/drawing/2014/main" id="{21AF8615-6B42-449F-B76A-FF03D9FA6F73}"/>
              </a:ext>
            </a:extLst>
          </p:cNvPr>
          <p:cNvSpPr/>
          <p:nvPr/>
        </p:nvSpPr>
        <p:spPr>
          <a:xfrm>
            <a:off x="4014395" y="3099995"/>
            <a:ext cx="1301676" cy="892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B. 4</a:t>
            </a:r>
          </a:p>
        </p:txBody>
      </p:sp>
      <p:sp>
        <p:nvSpPr>
          <p:cNvPr id="8" name="Hình chữ nhật 7">
            <a:extLst>
              <a:ext uri="{FF2B5EF4-FFF2-40B4-BE49-F238E27FC236}">
                <a16:creationId xmlns:a16="http://schemas.microsoft.com/office/drawing/2014/main" id="{9888684B-0322-421D-9A9C-3043591F9138}"/>
              </a:ext>
            </a:extLst>
          </p:cNvPr>
          <p:cNvSpPr/>
          <p:nvPr/>
        </p:nvSpPr>
        <p:spPr>
          <a:xfrm>
            <a:off x="6311154" y="3099995"/>
            <a:ext cx="1301676" cy="892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C. 5</a:t>
            </a:r>
          </a:p>
        </p:txBody>
      </p:sp>
      <p:sp>
        <p:nvSpPr>
          <p:cNvPr id="9" name="Hình chữ nhật 8">
            <a:extLst>
              <a:ext uri="{FF2B5EF4-FFF2-40B4-BE49-F238E27FC236}">
                <a16:creationId xmlns:a16="http://schemas.microsoft.com/office/drawing/2014/main" id="{ADC29820-C9E1-44C7-AACF-DE26AAFBD629}"/>
              </a:ext>
            </a:extLst>
          </p:cNvPr>
          <p:cNvSpPr/>
          <p:nvPr/>
        </p:nvSpPr>
        <p:spPr>
          <a:xfrm>
            <a:off x="9068697" y="3099995"/>
            <a:ext cx="1301676" cy="892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D.6</a:t>
            </a:r>
          </a:p>
        </p:txBody>
      </p:sp>
    </p:spTree>
    <p:extLst>
      <p:ext uri="{BB962C8B-B14F-4D97-AF65-F5344CB8AC3E}">
        <p14:creationId xmlns:p14="http://schemas.microsoft.com/office/powerpoint/2010/main" val="335561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16" presetClass="entr" presetSubtype="21"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mph" presetSubtype="0" fill="remove" grpId="0" nodeType="clickEffect">
                                  <p:stCondLst>
                                    <p:cond delay="0"/>
                                  </p:stCondLst>
                                  <p:childTnLst>
                                    <p:animClr clrSpc="rgb" dir="cw">
                                      <p:cBhvr override="childStyle">
                                        <p:cTn id="23" dur="250" autoRev="1" fill="remove"/>
                                        <p:tgtEl>
                                          <p:spTgt spid="7"/>
                                        </p:tgtEl>
                                        <p:attrNameLst>
                                          <p:attrName>style.color</p:attrName>
                                        </p:attrNameLst>
                                      </p:cBhvr>
                                      <p:to>
                                        <a:schemeClr val="bg1"/>
                                      </p:to>
                                    </p:animClr>
                                    <p:animClr clrSpc="rgb" dir="cw">
                                      <p:cBhvr>
                                        <p:cTn id="24" dur="250" autoRev="1" fill="remove"/>
                                        <p:tgtEl>
                                          <p:spTgt spid="7"/>
                                        </p:tgtEl>
                                        <p:attrNameLst>
                                          <p:attrName>fillcolor</p:attrName>
                                        </p:attrNameLst>
                                      </p:cBhvr>
                                      <p:to>
                                        <a:schemeClr val="bg1"/>
                                      </p:to>
                                    </p:animClr>
                                    <p:set>
                                      <p:cBhvr>
                                        <p:cTn id="25" dur="250" autoRev="1" fill="remove"/>
                                        <p:tgtEl>
                                          <p:spTgt spid="7"/>
                                        </p:tgtEl>
                                        <p:attrNameLst>
                                          <p:attrName>fill.type</p:attrName>
                                        </p:attrNameLst>
                                      </p:cBhvr>
                                      <p:to>
                                        <p:strVal val="solid"/>
                                      </p:to>
                                    </p:set>
                                    <p:set>
                                      <p:cBhvr>
                                        <p:cTn id="26"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3A4962F6-2538-4302-A93C-58FCE2C2F4D7}"/>
              </a:ext>
            </a:extLst>
          </p:cNvPr>
          <p:cNvSpPr/>
          <p:nvPr/>
        </p:nvSpPr>
        <p:spPr>
          <a:xfrm>
            <a:off x="946673" y="182880"/>
            <a:ext cx="10122946" cy="84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imes New Roman" panose="02020603050405020304" pitchFamily="18" charset="0"/>
                <a:cs typeface="Times New Roman" panose="02020603050405020304" pitchFamily="18" charset="0"/>
              </a:rPr>
              <a:t>CỦNG CỐ KIẾN THỨC BÀI HỌC</a:t>
            </a:r>
          </a:p>
        </p:txBody>
      </p:sp>
      <p:sp>
        <p:nvSpPr>
          <p:cNvPr id="5" name="Hình chữ nhật 4">
            <a:extLst>
              <a:ext uri="{FF2B5EF4-FFF2-40B4-BE49-F238E27FC236}">
                <a16:creationId xmlns:a16="http://schemas.microsoft.com/office/drawing/2014/main" id="{82757C19-2A48-4822-B5DB-ADB4873D6A66}"/>
              </a:ext>
            </a:extLst>
          </p:cNvPr>
          <p:cNvSpPr/>
          <p:nvPr/>
        </p:nvSpPr>
        <p:spPr>
          <a:xfrm>
            <a:off x="905435" y="1398494"/>
            <a:ext cx="10381130" cy="120485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SẢN PHẨM NÀO SAU ĐÂY KHÔNG PHẢI LÀ CỦA CƠ KHÍ CHẾ TẠO?</a:t>
            </a:r>
          </a:p>
        </p:txBody>
      </p:sp>
      <p:sp>
        <p:nvSpPr>
          <p:cNvPr id="6" name="Hình chữ nhật 5">
            <a:extLst>
              <a:ext uri="{FF2B5EF4-FFF2-40B4-BE49-F238E27FC236}">
                <a16:creationId xmlns:a16="http://schemas.microsoft.com/office/drawing/2014/main" id="{E31CE9B8-9433-4FB7-A161-E519718F62A9}"/>
              </a:ext>
            </a:extLst>
          </p:cNvPr>
          <p:cNvSpPr/>
          <p:nvPr/>
        </p:nvSpPr>
        <p:spPr>
          <a:xfrm>
            <a:off x="1355462" y="3099995"/>
            <a:ext cx="3840481" cy="892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A. Đồ mộc nội thất</a:t>
            </a:r>
          </a:p>
        </p:txBody>
      </p:sp>
      <p:sp>
        <p:nvSpPr>
          <p:cNvPr id="10" name="Hình chữ nhật 9">
            <a:extLst>
              <a:ext uri="{FF2B5EF4-FFF2-40B4-BE49-F238E27FC236}">
                <a16:creationId xmlns:a16="http://schemas.microsoft.com/office/drawing/2014/main" id="{17F411B4-4805-4AB4-B4F8-3EA2E3F92123}"/>
              </a:ext>
            </a:extLst>
          </p:cNvPr>
          <p:cNvSpPr/>
          <p:nvPr/>
        </p:nvSpPr>
        <p:spPr>
          <a:xfrm>
            <a:off x="6370319" y="3092823"/>
            <a:ext cx="3840481" cy="892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B. Thiết bị điện tử</a:t>
            </a:r>
          </a:p>
        </p:txBody>
      </p:sp>
      <p:sp>
        <p:nvSpPr>
          <p:cNvPr id="11" name="Hình chữ nhật 10">
            <a:extLst>
              <a:ext uri="{FF2B5EF4-FFF2-40B4-BE49-F238E27FC236}">
                <a16:creationId xmlns:a16="http://schemas.microsoft.com/office/drawing/2014/main" id="{8AA8D9B8-46B4-4101-9087-DA2FF5C93EF7}"/>
              </a:ext>
            </a:extLst>
          </p:cNvPr>
          <p:cNvSpPr/>
          <p:nvPr/>
        </p:nvSpPr>
        <p:spPr>
          <a:xfrm>
            <a:off x="1355462" y="4790739"/>
            <a:ext cx="3840481" cy="892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C. Máy dụng cụ gia công</a:t>
            </a:r>
          </a:p>
        </p:txBody>
      </p:sp>
      <p:sp>
        <p:nvSpPr>
          <p:cNvPr id="12" name="Hình chữ nhật 11">
            <a:extLst>
              <a:ext uri="{FF2B5EF4-FFF2-40B4-BE49-F238E27FC236}">
                <a16:creationId xmlns:a16="http://schemas.microsoft.com/office/drawing/2014/main" id="{18C9C20B-A212-4D83-AE27-81578162AE55}"/>
              </a:ext>
            </a:extLst>
          </p:cNvPr>
          <p:cNvSpPr/>
          <p:nvPr/>
        </p:nvSpPr>
        <p:spPr>
          <a:xfrm>
            <a:off x="6370318" y="4790739"/>
            <a:ext cx="3840481" cy="892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C. Máy móc phục vụ sx nông nghiệp</a:t>
            </a:r>
          </a:p>
        </p:txBody>
      </p:sp>
    </p:spTree>
    <p:extLst>
      <p:ext uri="{BB962C8B-B14F-4D97-AF65-F5344CB8AC3E}">
        <p14:creationId xmlns:p14="http://schemas.microsoft.com/office/powerpoint/2010/main" val="294093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indefinite" fill="remove" grpId="0" nodeType="click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3A4962F6-2538-4302-A93C-58FCE2C2F4D7}"/>
              </a:ext>
            </a:extLst>
          </p:cNvPr>
          <p:cNvSpPr/>
          <p:nvPr/>
        </p:nvSpPr>
        <p:spPr>
          <a:xfrm>
            <a:off x="946673" y="182880"/>
            <a:ext cx="10122946" cy="84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imes New Roman" panose="02020603050405020304" pitchFamily="18" charset="0"/>
                <a:cs typeface="Times New Roman" panose="02020603050405020304" pitchFamily="18" charset="0"/>
              </a:rPr>
              <a:t>CỦNG CỐ KIẾN THỨC BÀI HỌC</a:t>
            </a:r>
          </a:p>
        </p:txBody>
      </p:sp>
      <p:sp>
        <p:nvSpPr>
          <p:cNvPr id="5" name="Hình chữ nhật 4">
            <a:extLst>
              <a:ext uri="{FF2B5EF4-FFF2-40B4-BE49-F238E27FC236}">
                <a16:creationId xmlns:a16="http://schemas.microsoft.com/office/drawing/2014/main" id="{82757C19-2A48-4822-B5DB-ADB4873D6A66}"/>
              </a:ext>
            </a:extLst>
          </p:cNvPr>
          <p:cNvSpPr/>
          <p:nvPr/>
        </p:nvSpPr>
        <p:spPr>
          <a:xfrm>
            <a:off x="905435" y="1398494"/>
            <a:ext cx="10381130" cy="120485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CÓ BAO NHIÊU BƯỚC CƠ BẢN TRONG CHẾ TẠO CƠ KHÍ?</a:t>
            </a:r>
          </a:p>
        </p:txBody>
      </p:sp>
      <p:sp>
        <p:nvSpPr>
          <p:cNvPr id="6" name="Hình chữ nhật 5">
            <a:extLst>
              <a:ext uri="{FF2B5EF4-FFF2-40B4-BE49-F238E27FC236}">
                <a16:creationId xmlns:a16="http://schemas.microsoft.com/office/drawing/2014/main" id="{E31CE9B8-9433-4FB7-A161-E519718F62A9}"/>
              </a:ext>
            </a:extLst>
          </p:cNvPr>
          <p:cNvSpPr/>
          <p:nvPr/>
        </p:nvSpPr>
        <p:spPr>
          <a:xfrm>
            <a:off x="1355462" y="3099995"/>
            <a:ext cx="3840481" cy="892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A. 3</a:t>
            </a:r>
          </a:p>
        </p:txBody>
      </p:sp>
      <p:sp>
        <p:nvSpPr>
          <p:cNvPr id="10" name="Hình chữ nhật 9">
            <a:extLst>
              <a:ext uri="{FF2B5EF4-FFF2-40B4-BE49-F238E27FC236}">
                <a16:creationId xmlns:a16="http://schemas.microsoft.com/office/drawing/2014/main" id="{17F411B4-4805-4AB4-B4F8-3EA2E3F92123}"/>
              </a:ext>
            </a:extLst>
          </p:cNvPr>
          <p:cNvSpPr/>
          <p:nvPr/>
        </p:nvSpPr>
        <p:spPr>
          <a:xfrm>
            <a:off x="6370319" y="3092823"/>
            <a:ext cx="3840481" cy="892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B. 4</a:t>
            </a:r>
          </a:p>
        </p:txBody>
      </p:sp>
      <p:sp>
        <p:nvSpPr>
          <p:cNvPr id="11" name="Hình chữ nhật 10">
            <a:extLst>
              <a:ext uri="{FF2B5EF4-FFF2-40B4-BE49-F238E27FC236}">
                <a16:creationId xmlns:a16="http://schemas.microsoft.com/office/drawing/2014/main" id="{8AA8D9B8-46B4-4101-9087-DA2FF5C93EF7}"/>
              </a:ext>
            </a:extLst>
          </p:cNvPr>
          <p:cNvSpPr/>
          <p:nvPr/>
        </p:nvSpPr>
        <p:spPr>
          <a:xfrm>
            <a:off x="1355462" y="4790739"/>
            <a:ext cx="3840481" cy="892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C. 5</a:t>
            </a:r>
          </a:p>
        </p:txBody>
      </p:sp>
      <p:sp>
        <p:nvSpPr>
          <p:cNvPr id="12" name="Hình chữ nhật 11">
            <a:extLst>
              <a:ext uri="{FF2B5EF4-FFF2-40B4-BE49-F238E27FC236}">
                <a16:creationId xmlns:a16="http://schemas.microsoft.com/office/drawing/2014/main" id="{18C9C20B-A212-4D83-AE27-81578162AE55}"/>
              </a:ext>
            </a:extLst>
          </p:cNvPr>
          <p:cNvSpPr/>
          <p:nvPr/>
        </p:nvSpPr>
        <p:spPr>
          <a:xfrm>
            <a:off x="6370318" y="4790739"/>
            <a:ext cx="3840481" cy="892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C. 6</a:t>
            </a:r>
          </a:p>
        </p:txBody>
      </p:sp>
    </p:spTree>
    <p:extLst>
      <p:ext uri="{BB962C8B-B14F-4D97-AF65-F5344CB8AC3E}">
        <p14:creationId xmlns:p14="http://schemas.microsoft.com/office/powerpoint/2010/main" val="225698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indefinite" fill="remove" grpId="0" nodeType="clickEffect">
                                  <p:stCondLst>
                                    <p:cond delay="0"/>
                                  </p:stCondLst>
                                  <p:childTnLst>
                                    <p:animClr clrSpc="rgb" dir="cw">
                                      <p:cBhvr override="childStyle">
                                        <p:cTn id="6" dur="250" autoRev="1" fill="remove"/>
                                        <p:tgtEl>
                                          <p:spTgt spid="11"/>
                                        </p:tgtEl>
                                        <p:attrNameLst>
                                          <p:attrName>style.color</p:attrName>
                                        </p:attrNameLst>
                                      </p:cBhvr>
                                      <p:to>
                                        <a:schemeClr val="bg1"/>
                                      </p:to>
                                    </p:animClr>
                                    <p:animClr clrSpc="rgb" dir="cw">
                                      <p:cBhvr>
                                        <p:cTn id="7" dur="250" autoRev="1" fill="remove"/>
                                        <p:tgtEl>
                                          <p:spTgt spid="11"/>
                                        </p:tgtEl>
                                        <p:attrNameLst>
                                          <p:attrName>fillcolor</p:attrName>
                                        </p:attrNameLst>
                                      </p:cBhvr>
                                      <p:to>
                                        <a:schemeClr val="bg1"/>
                                      </p:to>
                                    </p:animClr>
                                    <p:set>
                                      <p:cBhvr>
                                        <p:cTn id="8" dur="250" autoRev="1" fill="remove"/>
                                        <p:tgtEl>
                                          <p:spTgt spid="11"/>
                                        </p:tgtEl>
                                        <p:attrNameLst>
                                          <p:attrName>fill.type</p:attrName>
                                        </p:attrNameLst>
                                      </p:cBhvr>
                                      <p:to>
                                        <p:strVal val="solid"/>
                                      </p:to>
                                    </p:set>
                                    <p:set>
                                      <p:cBhvr>
                                        <p:cTn id="9" dur="250" autoRev="1" fill="remove"/>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p:nvPr/>
        </p:nvSpPr>
        <p:spPr>
          <a:xfrm rot="-5400000">
            <a:off x="10115684" y="590380"/>
            <a:ext cx="2521600" cy="1357333"/>
          </a:xfrm>
          <a:prstGeom prst="chevron">
            <a:avLst>
              <a:gd name="adj" fmla="val 50000"/>
            </a:avLst>
          </a:prstGeom>
          <a:solidFill>
            <a:schemeClr val="accent2"/>
          </a:solidFill>
          <a:ln>
            <a:noFill/>
          </a:ln>
        </p:spPr>
        <p:txBody>
          <a:bodyPr spcFirstLastPara="1" wrap="square" lIns="121900" tIns="121900" rIns="121900" bIns="121900" anchor="ctr" anchorCtr="0">
            <a:noAutofit/>
          </a:bodyPr>
          <a:lstStyle/>
          <a:p>
            <a:endParaRPr sz="2400" dirty="0"/>
          </a:p>
        </p:txBody>
      </p:sp>
      <p:sp>
        <p:nvSpPr>
          <p:cNvPr id="171" name="Google Shape;171;p29"/>
          <p:cNvSpPr/>
          <p:nvPr/>
        </p:nvSpPr>
        <p:spPr>
          <a:xfrm>
            <a:off x="1969477" y="242972"/>
            <a:ext cx="8046759" cy="1743082"/>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900" tIns="121900" rIns="121900" bIns="121900" anchor="ctr" anchorCtr="0">
            <a:noAutofit/>
          </a:bodyPr>
          <a:lstStyle/>
          <a:p>
            <a:r>
              <a:rPr lang="en-US" sz="2400"/>
              <a:t>Kể tên các máy móc thiết bị trong hình. Sự khác nhau trong quá trình sản xuất của 2 loại máy móc thiết bị đó ?</a:t>
            </a:r>
            <a:endParaRPr sz="2400" dirty="0"/>
          </a:p>
        </p:txBody>
      </p:sp>
      <p:sp>
        <p:nvSpPr>
          <p:cNvPr id="173" name="Google Shape;173;p29">
            <a:hlinkClick r:id="rId3" action="ppaction://hlinkfile"/>
          </p:cNvPr>
          <p:cNvSpPr/>
          <p:nvPr/>
        </p:nvSpPr>
        <p:spPr>
          <a:xfrm rot="-855309">
            <a:off x="475383" y="538328"/>
            <a:ext cx="964911" cy="916984"/>
          </a:xfrm>
          <a:prstGeom prst="star5">
            <a:avLst>
              <a:gd name="adj" fmla="val 24558"/>
              <a:gd name="hf" fmla="val 105146"/>
              <a:gd name="vf" fmla="val 110557"/>
            </a:avLst>
          </a:prstGeom>
          <a:solidFill>
            <a:schemeClr val="accent3"/>
          </a:solidFill>
          <a:ln>
            <a:noFill/>
          </a:ln>
        </p:spPr>
        <p:txBody>
          <a:bodyPr spcFirstLastPara="1" wrap="square" lIns="121900" tIns="121900" rIns="121900" bIns="121900" anchor="ctr" anchorCtr="0">
            <a:noAutofit/>
          </a:bodyPr>
          <a:lstStyle/>
          <a:p>
            <a:endParaRPr sz="2400" dirty="0"/>
          </a:p>
        </p:txBody>
      </p:sp>
      <p:grpSp>
        <p:nvGrpSpPr>
          <p:cNvPr id="174" name="Google Shape;174;p29"/>
          <p:cNvGrpSpPr/>
          <p:nvPr/>
        </p:nvGrpSpPr>
        <p:grpSpPr>
          <a:xfrm rot="1502941">
            <a:off x="2185541" y="5115186"/>
            <a:ext cx="859164" cy="1032621"/>
            <a:chOff x="417353" y="1110314"/>
            <a:chExt cx="644373" cy="774466"/>
          </a:xfrm>
        </p:grpSpPr>
        <p:sp>
          <p:nvSpPr>
            <p:cNvPr id="175" name="Google Shape;175;p29"/>
            <p:cNvSpPr/>
            <p:nvPr/>
          </p:nvSpPr>
          <p:spPr>
            <a:xfrm rot="7277163">
              <a:off x="715705" y="1056520"/>
              <a:ext cx="164641" cy="517388"/>
            </a:xfrm>
            <a:prstGeom prst="triangle">
              <a:avLst>
                <a:gd name="adj" fmla="val 50000"/>
              </a:avLst>
            </a:prstGeom>
            <a:solidFill>
              <a:srgbClr val="FFE599"/>
            </a:solidFill>
            <a:ln>
              <a:noFill/>
            </a:ln>
          </p:spPr>
          <p:txBody>
            <a:bodyPr spcFirstLastPara="1" wrap="square" lIns="121900" tIns="121900" rIns="121900" bIns="121900" anchor="ctr" anchorCtr="0">
              <a:noAutofit/>
            </a:bodyPr>
            <a:lstStyle/>
            <a:p>
              <a:endParaRPr sz="2400" dirty="0"/>
            </a:p>
          </p:txBody>
        </p:sp>
        <p:sp>
          <p:nvSpPr>
            <p:cNvPr id="176" name="Google Shape;176;p29"/>
            <p:cNvSpPr/>
            <p:nvPr/>
          </p:nvSpPr>
          <p:spPr>
            <a:xfrm rot="5400000">
              <a:off x="593753" y="1229968"/>
              <a:ext cx="164700" cy="517500"/>
            </a:xfrm>
            <a:prstGeom prst="triangle">
              <a:avLst>
                <a:gd name="adj" fmla="val 50000"/>
              </a:avLst>
            </a:prstGeom>
            <a:solidFill>
              <a:srgbClr val="FFE599"/>
            </a:solidFill>
            <a:ln>
              <a:noFill/>
            </a:ln>
          </p:spPr>
          <p:txBody>
            <a:bodyPr spcFirstLastPara="1" wrap="square" lIns="121900" tIns="121900" rIns="121900" bIns="121900" anchor="ctr" anchorCtr="0">
              <a:noAutofit/>
            </a:bodyPr>
            <a:lstStyle/>
            <a:p>
              <a:endParaRPr sz="2400" dirty="0"/>
            </a:p>
          </p:txBody>
        </p:sp>
        <p:sp>
          <p:nvSpPr>
            <p:cNvPr id="177" name="Google Shape;177;p29"/>
            <p:cNvSpPr/>
            <p:nvPr/>
          </p:nvSpPr>
          <p:spPr>
            <a:xfrm rot="3514226">
              <a:off x="715660" y="1421009"/>
              <a:ext cx="164541" cy="517444"/>
            </a:xfrm>
            <a:prstGeom prst="triangle">
              <a:avLst>
                <a:gd name="adj" fmla="val 50000"/>
              </a:avLst>
            </a:prstGeom>
            <a:solidFill>
              <a:srgbClr val="FFE599"/>
            </a:solidFill>
            <a:ln>
              <a:noFill/>
            </a:ln>
          </p:spPr>
          <p:txBody>
            <a:bodyPr spcFirstLastPara="1" wrap="square" lIns="121900" tIns="121900" rIns="121900" bIns="121900" anchor="ctr" anchorCtr="0">
              <a:noAutofit/>
            </a:bodyPr>
            <a:lstStyle/>
            <a:p>
              <a:endParaRPr sz="2400" dirty="0"/>
            </a:p>
          </p:txBody>
        </p:sp>
      </p:grpSp>
      <p:grpSp>
        <p:nvGrpSpPr>
          <p:cNvPr id="178" name="Google Shape;178;p29"/>
          <p:cNvGrpSpPr/>
          <p:nvPr/>
        </p:nvGrpSpPr>
        <p:grpSpPr>
          <a:xfrm rot="11447723">
            <a:off x="9146313" y="5167668"/>
            <a:ext cx="859164" cy="1032621"/>
            <a:chOff x="417353" y="1110314"/>
            <a:chExt cx="644373" cy="774466"/>
          </a:xfrm>
        </p:grpSpPr>
        <p:sp>
          <p:nvSpPr>
            <p:cNvPr id="179" name="Google Shape;179;p29"/>
            <p:cNvSpPr/>
            <p:nvPr/>
          </p:nvSpPr>
          <p:spPr>
            <a:xfrm rot="7277163">
              <a:off x="715705" y="1056520"/>
              <a:ext cx="164641" cy="517388"/>
            </a:xfrm>
            <a:prstGeom prst="triangle">
              <a:avLst>
                <a:gd name="adj" fmla="val 50000"/>
              </a:avLst>
            </a:prstGeom>
            <a:solidFill>
              <a:srgbClr val="FFE599"/>
            </a:solidFill>
            <a:ln>
              <a:noFill/>
            </a:ln>
          </p:spPr>
          <p:txBody>
            <a:bodyPr spcFirstLastPara="1" wrap="square" lIns="121900" tIns="121900" rIns="121900" bIns="121900" anchor="ctr" anchorCtr="0">
              <a:noAutofit/>
            </a:bodyPr>
            <a:lstStyle/>
            <a:p>
              <a:endParaRPr sz="2400" dirty="0"/>
            </a:p>
          </p:txBody>
        </p:sp>
        <p:sp>
          <p:nvSpPr>
            <p:cNvPr id="180" name="Google Shape;180;p29"/>
            <p:cNvSpPr/>
            <p:nvPr/>
          </p:nvSpPr>
          <p:spPr>
            <a:xfrm rot="5400000">
              <a:off x="593753" y="1229968"/>
              <a:ext cx="164700" cy="517500"/>
            </a:xfrm>
            <a:prstGeom prst="triangle">
              <a:avLst>
                <a:gd name="adj" fmla="val 50000"/>
              </a:avLst>
            </a:prstGeom>
            <a:solidFill>
              <a:srgbClr val="FFE599"/>
            </a:solidFill>
            <a:ln>
              <a:noFill/>
            </a:ln>
          </p:spPr>
          <p:txBody>
            <a:bodyPr spcFirstLastPara="1" wrap="square" lIns="121900" tIns="121900" rIns="121900" bIns="121900" anchor="ctr" anchorCtr="0">
              <a:noAutofit/>
            </a:bodyPr>
            <a:lstStyle/>
            <a:p>
              <a:endParaRPr sz="2400" dirty="0"/>
            </a:p>
          </p:txBody>
        </p:sp>
        <p:sp>
          <p:nvSpPr>
            <p:cNvPr id="181" name="Google Shape;181;p29"/>
            <p:cNvSpPr/>
            <p:nvPr/>
          </p:nvSpPr>
          <p:spPr>
            <a:xfrm rot="3514226">
              <a:off x="715660" y="1421009"/>
              <a:ext cx="164541" cy="517444"/>
            </a:xfrm>
            <a:prstGeom prst="triangle">
              <a:avLst>
                <a:gd name="adj" fmla="val 50000"/>
              </a:avLst>
            </a:prstGeom>
            <a:solidFill>
              <a:srgbClr val="FFE599"/>
            </a:solidFill>
            <a:ln>
              <a:noFill/>
            </a:ln>
          </p:spPr>
          <p:txBody>
            <a:bodyPr spcFirstLastPara="1" wrap="square" lIns="121900" tIns="121900" rIns="121900" bIns="121900" anchor="ctr" anchorCtr="0">
              <a:noAutofit/>
            </a:bodyPr>
            <a:lstStyle/>
            <a:p>
              <a:endParaRPr sz="2400" dirty="0"/>
            </a:p>
          </p:txBody>
        </p:sp>
      </p:grpSp>
      <p:sp>
        <p:nvSpPr>
          <p:cNvPr id="6" name="TextBox 5"/>
          <p:cNvSpPr txBox="1"/>
          <p:nvPr/>
        </p:nvSpPr>
        <p:spPr>
          <a:xfrm>
            <a:off x="10723063" y="775998"/>
            <a:ext cx="1306843" cy="1071255"/>
          </a:xfrm>
          <a:prstGeom prst="rect">
            <a:avLst/>
          </a:prstGeom>
          <a:noFill/>
        </p:spPr>
        <p:txBody>
          <a:bodyPr wrap="square" rtlCol="0">
            <a:spAutoFit/>
          </a:bodyPr>
          <a:lstStyle/>
          <a:p>
            <a:pPr algn="ctr">
              <a:lnSpc>
                <a:spcPts val="4000"/>
              </a:lnSpc>
            </a:pPr>
            <a:r>
              <a:rPr lang="en-US" sz="2400" b="1" dirty="0"/>
              <a:t>KHỞI</a:t>
            </a:r>
          </a:p>
          <a:p>
            <a:pPr algn="ctr">
              <a:lnSpc>
                <a:spcPts val="4000"/>
              </a:lnSpc>
            </a:pPr>
            <a:r>
              <a:rPr lang="en-US" sz="2400" b="1" dirty="0"/>
              <a:t>ĐỘNG</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03640" y="2561899"/>
            <a:ext cx="3550445" cy="3550445"/>
          </a:xfrm>
          <a:prstGeom prst="rect">
            <a:avLst/>
          </a:prstGeom>
        </p:spPr>
      </p:pic>
      <p:pic>
        <p:nvPicPr>
          <p:cNvPr id="16" name="Picture 15">
            <a:extLst>
              <a:ext uri="{FF2B5EF4-FFF2-40B4-BE49-F238E27FC236}">
                <a16:creationId xmlns:a16="http://schemas.microsoft.com/office/drawing/2014/main" id="{B78B11E1-4951-446A-9B62-92047A85047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408680" y="2377440"/>
            <a:ext cx="4193757" cy="3949323"/>
          </a:xfrm>
          <a:prstGeom prst="rect">
            <a:avLst/>
          </a:prstGeom>
          <a:noFill/>
          <a:ln>
            <a:noFill/>
          </a:ln>
        </p:spPr>
      </p:pic>
      <p:pic>
        <p:nvPicPr>
          <p:cNvPr id="17" name="Picture 16">
            <a:extLst>
              <a:ext uri="{FF2B5EF4-FFF2-40B4-BE49-F238E27FC236}">
                <a16:creationId xmlns:a16="http://schemas.microsoft.com/office/drawing/2014/main" id="{580C8B89-C38D-4DFC-AE81-0028196F709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997901" y="2377441"/>
            <a:ext cx="4467267" cy="3866170"/>
          </a:xfrm>
          <a:prstGeom prst="rect">
            <a:avLst/>
          </a:prstGeom>
          <a:noFill/>
          <a:ln>
            <a:noFill/>
          </a:ln>
        </p:spPr>
      </p:pic>
    </p:spTree>
    <p:extLst>
      <p:ext uri="{BB962C8B-B14F-4D97-AF65-F5344CB8AC3E}">
        <p14:creationId xmlns:p14="http://schemas.microsoft.com/office/powerpoint/2010/main" val="157098148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anim calcmode="lin" valueType="num">
                                      <p:cBhvr>
                                        <p:cTn id="8" dur="1000" fill="hold"/>
                                        <p:tgtEl>
                                          <p:spTgt spid="171"/>
                                        </p:tgtEl>
                                        <p:attrNameLst>
                                          <p:attrName>ppt_x</p:attrName>
                                        </p:attrNameLst>
                                      </p:cBhvr>
                                      <p:tavLst>
                                        <p:tav tm="0">
                                          <p:val>
                                            <p:strVal val="#ppt_x"/>
                                          </p:val>
                                        </p:tav>
                                        <p:tav tm="100000">
                                          <p:val>
                                            <p:strVal val="#ppt_x"/>
                                          </p:val>
                                        </p:tav>
                                      </p:tavLst>
                                    </p:anim>
                                    <p:anim calcmode="lin" valueType="num">
                                      <p:cBhvr>
                                        <p:cTn id="9"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C1CC84A8-5B9A-404C-B6BF-27F9B0B1C93E}"/>
              </a:ext>
            </a:extLst>
          </p:cNvPr>
          <p:cNvSpPr/>
          <p:nvPr/>
        </p:nvSpPr>
        <p:spPr>
          <a:xfrm>
            <a:off x="3361764" y="152400"/>
            <a:ext cx="5011271" cy="618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PHẦN 1: CƠ KHÍ CHẾ TẠO</a:t>
            </a:r>
          </a:p>
        </p:txBody>
      </p:sp>
      <p:sp>
        <p:nvSpPr>
          <p:cNvPr id="5" name="Hình chữ nhật 4">
            <a:extLst>
              <a:ext uri="{FF2B5EF4-FFF2-40B4-BE49-F238E27FC236}">
                <a16:creationId xmlns:a16="http://schemas.microsoft.com/office/drawing/2014/main" id="{0843A08E-075B-4E37-B1A4-CA3741D20160}"/>
              </a:ext>
            </a:extLst>
          </p:cNvPr>
          <p:cNvSpPr/>
          <p:nvPr/>
        </p:nvSpPr>
        <p:spPr>
          <a:xfrm>
            <a:off x="1488141" y="878540"/>
            <a:ext cx="9215718" cy="618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CHƯƠNG I: GIỚI THIỆU CHUNG VỀ CƠ KHÍ CHẾ TẠO</a:t>
            </a:r>
          </a:p>
        </p:txBody>
      </p:sp>
      <p:sp>
        <p:nvSpPr>
          <p:cNvPr id="6" name="Hình chữ nhật 5">
            <a:extLst>
              <a:ext uri="{FF2B5EF4-FFF2-40B4-BE49-F238E27FC236}">
                <a16:creationId xmlns:a16="http://schemas.microsoft.com/office/drawing/2014/main" id="{499847B3-603A-4C7C-9779-153EF1296A28}"/>
              </a:ext>
            </a:extLst>
          </p:cNvPr>
          <p:cNvSpPr/>
          <p:nvPr/>
        </p:nvSpPr>
        <p:spPr>
          <a:xfrm>
            <a:off x="2306619" y="1604680"/>
            <a:ext cx="7121560" cy="618565"/>
          </a:xfrm>
          <a:prstGeom prst="rect">
            <a:avLst/>
          </a:prstGeom>
          <a:solidFill>
            <a:schemeClr val="accent2">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tx1"/>
                </a:solidFill>
                <a:latin typeface="Times New Roman" panose="02020603050405020304" pitchFamily="18" charset="0"/>
                <a:cs typeface="Times New Roman" panose="02020603050405020304" pitchFamily="18" charset="0"/>
              </a:rPr>
              <a:t>BÀI 1: KHÁI QUÁT VỀ CƠ KHÍ CHẾ TẠO</a:t>
            </a:r>
          </a:p>
        </p:txBody>
      </p:sp>
    </p:spTree>
    <p:extLst>
      <p:ext uri="{BB962C8B-B14F-4D97-AF65-F5344CB8AC3E}">
        <p14:creationId xmlns:p14="http://schemas.microsoft.com/office/powerpoint/2010/main" val="4025996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6">
            <a:extLst>
              <a:ext uri="{FF2B5EF4-FFF2-40B4-BE49-F238E27FC236}">
                <a16:creationId xmlns:a16="http://schemas.microsoft.com/office/drawing/2014/main" id="{CA114369-F11A-4704-A9A0-1AFE478F2543}"/>
              </a:ext>
            </a:extLst>
          </p:cNvPr>
          <p:cNvSpPr/>
          <p:nvPr/>
        </p:nvSpPr>
        <p:spPr>
          <a:xfrm>
            <a:off x="0" y="71062"/>
            <a:ext cx="8491368" cy="618565"/>
          </a:xfrm>
          <a:prstGeom prst="rect">
            <a:avLst/>
          </a:prstGeom>
          <a:solidFill>
            <a:schemeClr val="accent3">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cs typeface="Times New Roman" panose="02020603050405020304" pitchFamily="18" charset="0"/>
              </a:rPr>
              <a:t>I. KHÁI NIỆM, VAI TRÒ CỦA CƠ KHÍ CHẾ TẠO</a:t>
            </a:r>
          </a:p>
        </p:txBody>
      </p:sp>
      <p:sp>
        <p:nvSpPr>
          <p:cNvPr id="2" name="Hộp Văn bản 1">
            <a:extLst>
              <a:ext uri="{FF2B5EF4-FFF2-40B4-BE49-F238E27FC236}">
                <a16:creationId xmlns:a16="http://schemas.microsoft.com/office/drawing/2014/main" id="{0E173825-B7A3-41BF-B1F9-D0AEABEA7A4F}"/>
              </a:ext>
            </a:extLst>
          </p:cNvPr>
          <p:cNvSpPr txBox="1"/>
          <p:nvPr/>
        </p:nvSpPr>
        <p:spPr>
          <a:xfrm>
            <a:off x="0" y="866884"/>
            <a:ext cx="467957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1. Khái niệm</a:t>
            </a:r>
            <a:r>
              <a:rPr lang="vi-VN" sz="2800">
                <a:latin typeface="Times New Roman" panose="02020603050405020304" pitchFamily="18" charset="0"/>
                <a:cs typeface="Times New Roman" panose="02020603050405020304" pitchFamily="18" charset="0"/>
              </a:rPr>
              <a:t> về chế tạo cơ khí</a:t>
            </a:r>
            <a:r>
              <a:rPr lang="en-US" sz="2800">
                <a:latin typeface="Times New Roman" panose="02020603050405020304" pitchFamily="18" charset="0"/>
                <a:cs typeface="Times New Roman" panose="02020603050405020304" pitchFamily="18" charset="0"/>
              </a:rPr>
              <a:t>:</a:t>
            </a:r>
          </a:p>
        </p:txBody>
      </p:sp>
      <p:pic>
        <p:nvPicPr>
          <p:cNvPr id="17" name="Hình ảnh 16">
            <a:extLst>
              <a:ext uri="{FF2B5EF4-FFF2-40B4-BE49-F238E27FC236}">
                <a16:creationId xmlns:a16="http://schemas.microsoft.com/office/drawing/2014/main" id="{BD418D42-C79F-4D34-AFD1-0D88E61D413A}"/>
              </a:ext>
            </a:extLst>
          </p:cNvPr>
          <p:cNvPicPr>
            <a:picLocks noChangeAspect="1"/>
          </p:cNvPicPr>
          <p:nvPr/>
        </p:nvPicPr>
        <p:blipFill>
          <a:blip r:embed="rId2"/>
          <a:stretch>
            <a:fillRect/>
          </a:stretch>
        </p:blipFill>
        <p:spPr>
          <a:xfrm>
            <a:off x="295694" y="3084489"/>
            <a:ext cx="2905125" cy="2162175"/>
          </a:xfrm>
          <a:prstGeom prst="rect">
            <a:avLst/>
          </a:prstGeom>
        </p:spPr>
      </p:pic>
      <p:pic>
        <p:nvPicPr>
          <p:cNvPr id="19" name="Hình ảnh 18">
            <a:extLst>
              <a:ext uri="{FF2B5EF4-FFF2-40B4-BE49-F238E27FC236}">
                <a16:creationId xmlns:a16="http://schemas.microsoft.com/office/drawing/2014/main" id="{84F08249-C8D7-40B0-973C-9A6E88D4C101}"/>
              </a:ext>
            </a:extLst>
          </p:cNvPr>
          <p:cNvPicPr>
            <a:picLocks noChangeAspect="1"/>
          </p:cNvPicPr>
          <p:nvPr/>
        </p:nvPicPr>
        <p:blipFill>
          <a:blip r:embed="rId3"/>
          <a:stretch>
            <a:fillRect/>
          </a:stretch>
        </p:blipFill>
        <p:spPr>
          <a:xfrm>
            <a:off x="6326839" y="3098607"/>
            <a:ext cx="2543175" cy="2143125"/>
          </a:xfrm>
          <a:prstGeom prst="rect">
            <a:avLst/>
          </a:prstGeom>
        </p:spPr>
      </p:pic>
      <p:pic>
        <p:nvPicPr>
          <p:cNvPr id="21" name="Hình ảnh 20">
            <a:extLst>
              <a:ext uri="{FF2B5EF4-FFF2-40B4-BE49-F238E27FC236}">
                <a16:creationId xmlns:a16="http://schemas.microsoft.com/office/drawing/2014/main" id="{E275B9B7-F15B-4D51-A453-CD3E1CDCB9E7}"/>
              </a:ext>
            </a:extLst>
          </p:cNvPr>
          <p:cNvPicPr>
            <a:picLocks noChangeAspect="1"/>
          </p:cNvPicPr>
          <p:nvPr/>
        </p:nvPicPr>
        <p:blipFill>
          <a:blip r:embed="rId4"/>
          <a:stretch>
            <a:fillRect/>
          </a:stretch>
        </p:blipFill>
        <p:spPr>
          <a:xfrm>
            <a:off x="3589382" y="3098607"/>
            <a:ext cx="2543175" cy="2105025"/>
          </a:xfrm>
          <a:prstGeom prst="rect">
            <a:avLst/>
          </a:prstGeom>
        </p:spPr>
      </p:pic>
      <p:pic>
        <p:nvPicPr>
          <p:cNvPr id="23" name="Hình ảnh 22">
            <a:extLst>
              <a:ext uri="{FF2B5EF4-FFF2-40B4-BE49-F238E27FC236}">
                <a16:creationId xmlns:a16="http://schemas.microsoft.com/office/drawing/2014/main" id="{1E77AA09-F4F5-4AE8-886F-A5D11565F770}"/>
              </a:ext>
            </a:extLst>
          </p:cNvPr>
          <p:cNvPicPr>
            <a:picLocks noChangeAspect="1"/>
          </p:cNvPicPr>
          <p:nvPr/>
        </p:nvPicPr>
        <p:blipFill>
          <a:blip r:embed="rId5"/>
          <a:stretch>
            <a:fillRect/>
          </a:stretch>
        </p:blipFill>
        <p:spPr>
          <a:xfrm>
            <a:off x="9064296" y="3100625"/>
            <a:ext cx="2647950" cy="2076450"/>
          </a:xfrm>
          <a:prstGeom prst="rect">
            <a:avLst/>
          </a:prstGeom>
        </p:spPr>
      </p:pic>
      <p:sp>
        <p:nvSpPr>
          <p:cNvPr id="3" name="Bong bóng Ý nghĩ: Hình đám mây 2">
            <a:extLst>
              <a:ext uri="{FF2B5EF4-FFF2-40B4-BE49-F238E27FC236}">
                <a16:creationId xmlns:a16="http://schemas.microsoft.com/office/drawing/2014/main" id="{797FF836-FEEF-4133-857E-795D8F3FF04B}"/>
              </a:ext>
            </a:extLst>
          </p:cNvPr>
          <p:cNvSpPr/>
          <p:nvPr/>
        </p:nvSpPr>
        <p:spPr>
          <a:xfrm>
            <a:off x="6831105" y="253051"/>
            <a:ext cx="5360895" cy="227410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latin typeface="+mj-lt"/>
              </a:rPr>
              <a:t>Theo các em, chế tạo cơ khí liên quan đến những công việc nào?</a:t>
            </a:r>
            <a:endParaRPr lang="en-US" sz="2800">
              <a:latin typeface="+mj-lt"/>
            </a:endParaRPr>
          </a:p>
        </p:txBody>
      </p:sp>
      <p:sp>
        <p:nvSpPr>
          <p:cNvPr id="12" name="Hộp Văn bản 11">
            <a:extLst>
              <a:ext uri="{FF2B5EF4-FFF2-40B4-BE49-F238E27FC236}">
                <a16:creationId xmlns:a16="http://schemas.microsoft.com/office/drawing/2014/main" id="{926DD2D5-A01A-4163-843D-380F2A8E9499}"/>
              </a:ext>
            </a:extLst>
          </p:cNvPr>
          <p:cNvSpPr txBox="1"/>
          <p:nvPr/>
        </p:nvSpPr>
        <p:spPr>
          <a:xfrm>
            <a:off x="220738" y="5467896"/>
            <a:ext cx="2775335"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Thiết kế máy móc</a:t>
            </a:r>
            <a:endParaRPr lang="en-US" sz="2800">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B08B4975-2208-440F-956D-6F7665634903}"/>
              </a:ext>
            </a:extLst>
          </p:cNvPr>
          <p:cNvSpPr txBox="1"/>
          <p:nvPr/>
        </p:nvSpPr>
        <p:spPr>
          <a:xfrm>
            <a:off x="3291840" y="5467896"/>
            <a:ext cx="3851238"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Chế tạo, lắp ráp máy móc</a:t>
            </a:r>
            <a:endParaRPr lang="en-US" sz="2800">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CA3BFB0F-3782-4C48-B2EC-205A60F162B2}"/>
              </a:ext>
            </a:extLst>
          </p:cNvPr>
          <p:cNvSpPr txBox="1"/>
          <p:nvPr/>
        </p:nvSpPr>
        <p:spPr>
          <a:xfrm>
            <a:off x="7369959" y="5457138"/>
            <a:ext cx="4560265"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Vận hành, sửa chữa máy móc</a:t>
            </a:r>
            <a:endParaRPr lang="en-US" sz="2800">
              <a:latin typeface="Times New Roman" panose="02020603050405020304" pitchFamily="18" charset="0"/>
              <a:cs typeface="Times New Roman" panose="02020603050405020304" pitchFamily="18" charset="0"/>
            </a:endParaRPr>
          </a:p>
        </p:txBody>
      </p:sp>
      <p:sp>
        <p:nvSpPr>
          <p:cNvPr id="15" name="Bong bóng Ý nghĩ: Hình đám mây 14">
            <a:extLst>
              <a:ext uri="{FF2B5EF4-FFF2-40B4-BE49-F238E27FC236}">
                <a16:creationId xmlns:a16="http://schemas.microsoft.com/office/drawing/2014/main" id="{86CF6D1D-D40C-4CCA-9D88-B2540F64377E}"/>
              </a:ext>
            </a:extLst>
          </p:cNvPr>
          <p:cNvSpPr/>
          <p:nvPr/>
        </p:nvSpPr>
        <p:spPr>
          <a:xfrm>
            <a:off x="5832021" y="123125"/>
            <a:ext cx="6409766" cy="2554168"/>
          </a:xfrm>
          <a:prstGeom prst="cloudCallout">
            <a:avLst>
              <a:gd name="adj1" fmla="val -11770"/>
              <a:gd name="adj2" fmla="val 633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latin typeface="+mj-lt"/>
              </a:rPr>
              <a:t>Vậy để thiết kế, chế tạo, vận hành, sửa chữa được máy móc, chúng ta cần có những yếu tố nào?</a:t>
            </a:r>
            <a:endParaRPr lang="en-US" sz="2800">
              <a:latin typeface="+mj-lt"/>
            </a:endParaRPr>
          </a:p>
        </p:txBody>
      </p:sp>
      <p:sp>
        <p:nvSpPr>
          <p:cNvPr id="16" name="Hộp Văn bản 15">
            <a:extLst>
              <a:ext uri="{FF2B5EF4-FFF2-40B4-BE49-F238E27FC236}">
                <a16:creationId xmlns:a16="http://schemas.microsoft.com/office/drawing/2014/main" id="{2056AF08-6DEA-4884-994C-EBF20AFA0C05}"/>
              </a:ext>
            </a:extLst>
          </p:cNvPr>
          <p:cNvSpPr txBox="1"/>
          <p:nvPr/>
        </p:nvSpPr>
        <p:spPr>
          <a:xfrm>
            <a:off x="220738" y="1262879"/>
            <a:ext cx="11222567" cy="1815882"/>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Chế tạo cơ khí: Là ngành kỹ thuật công nghệ sử dụng các kiến thức khoa học như toan học, vật lý, các kết quả nghiên cứu về vật liệu để nghiên cứu và thực hiện các quá trinh thiết kế, chế tạo, lắp ráp, sửa chữa vận hành máy móc thiết bị phục vụ cho sản xuất, đời sống.</a:t>
            </a:r>
            <a:endParaRPr lang="en-US" sz="2800">
              <a:latin typeface="Times New Roman" panose="02020603050405020304" pitchFamily="18" charset="0"/>
              <a:cs typeface="Times New Roman" panose="02020603050405020304" pitchFamily="18" charset="0"/>
            </a:endParaRPr>
          </a:p>
        </p:txBody>
      </p:sp>
      <p:sp>
        <p:nvSpPr>
          <p:cNvPr id="4" name="Bong bóng Lời nói: Hình chữ nhật 3">
            <a:extLst>
              <a:ext uri="{FF2B5EF4-FFF2-40B4-BE49-F238E27FC236}">
                <a16:creationId xmlns:a16="http://schemas.microsoft.com/office/drawing/2014/main" id="{527AFF7E-3A3A-4AC2-90BD-BAD817733554}"/>
              </a:ext>
            </a:extLst>
          </p:cNvPr>
          <p:cNvSpPr/>
          <p:nvPr/>
        </p:nvSpPr>
        <p:spPr>
          <a:xfrm>
            <a:off x="5528345" y="4499924"/>
            <a:ext cx="6409766" cy="2105025"/>
          </a:xfrm>
          <a:prstGeom prst="wedgeRectCallout">
            <a:avLst>
              <a:gd name="adj1" fmla="val -4032"/>
              <a:gd name="adj2" fmla="val -1415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Ta cần có: </a:t>
            </a:r>
          </a:p>
          <a:p>
            <a:pPr algn="ctr"/>
            <a:r>
              <a:rPr lang="en-US" sz="2400"/>
              <a:t>Kiến thức về khoa học như: toán học, vật lý, ...</a:t>
            </a:r>
          </a:p>
          <a:p>
            <a:pPr algn="ctr"/>
            <a:r>
              <a:rPr lang="en-US" sz="2400"/>
              <a:t>Hiểu biết về công nghệ vật liệu, ..</a:t>
            </a:r>
          </a:p>
          <a:p>
            <a:pPr algn="ctr"/>
            <a:r>
              <a:rPr lang="en-US" sz="2400"/>
              <a:t>Biết sử dụng máy tính, các phần mềm trợ giúp, hiểu biết các nguyên lý hoạt động của máy móc, ...</a:t>
            </a:r>
          </a:p>
        </p:txBody>
      </p:sp>
    </p:spTree>
    <p:extLst>
      <p:ext uri="{BB962C8B-B14F-4D97-AF65-F5344CB8AC3E}">
        <p14:creationId xmlns:p14="http://schemas.microsoft.com/office/powerpoint/2010/main" val="8831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randombar(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randombar(horizont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randombar(horizontal)">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3"/>
                                        </p:tgtEl>
                                      </p:cBhvr>
                                    </p:animEffect>
                                    <p:set>
                                      <p:cBhvr>
                                        <p:cTn id="51" dur="1" fill="hold">
                                          <p:stCondLst>
                                            <p:cond delay="499"/>
                                          </p:stCondLst>
                                        </p:cTn>
                                        <p:tgtEl>
                                          <p:spTgt spid="3"/>
                                        </p:tgtEl>
                                        <p:attrNameLst>
                                          <p:attrName>style.visibility</p:attrName>
                                        </p:attrNameLst>
                                      </p:cBhvr>
                                      <p:to>
                                        <p:strVal val="hidden"/>
                                      </p:to>
                                    </p:set>
                                  </p:childTnLst>
                                </p:cTn>
                              </p:par>
                              <p:par>
                                <p:cTn id="52" presetID="14" presetClass="exit" presetSubtype="10" fill="hold" grpId="1" nodeType="withEffect">
                                  <p:stCondLst>
                                    <p:cond delay="0"/>
                                  </p:stCondLst>
                                  <p:childTnLst>
                                    <p:animEffect transition="out" filter="randombar(horizontal)">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14" presetClass="exit" presetSubtype="10" fill="hold" grpId="1" nodeType="withEffect">
                                  <p:stCondLst>
                                    <p:cond delay="0"/>
                                  </p:stCondLst>
                                  <p:childTnLst>
                                    <p:animEffect transition="out" filter="randombar(horizontal)">
                                      <p:cBhvr>
                                        <p:cTn id="56" dur="500"/>
                                        <p:tgtEl>
                                          <p:spTgt spid="4"/>
                                        </p:tgtEl>
                                      </p:cBhvr>
                                    </p:animEffect>
                                    <p:set>
                                      <p:cBhvr>
                                        <p:cTn id="57" dur="1" fill="hold">
                                          <p:stCondLst>
                                            <p:cond delay="499"/>
                                          </p:stCondLst>
                                        </p:cTn>
                                        <p:tgtEl>
                                          <p:spTgt spid="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randombar(horizont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2" grpId="0"/>
      <p:bldP spid="13" grpId="0"/>
      <p:bldP spid="14" grpId="0"/>
      <p:bldP spid="15" grpId="0" animBg="1"/>
      <p:bldP spid="15" grpId="1" animBg="1"/>
      <p:bldP spid="16" grpId="0"/>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6">
            <a:extLst>
              <a:ext uri="{FF2B5EF4-FFF2-40B4-BE49-F238E27FC236}">
                <a16:creationId xmlns:a16="http://schemas.microsoft.com/office/drawing/2014/main" id="{CA114369-F11A-4704-A9A0-1AFE478F2543}"/>
              </a:ext>
            </a:extLst>
          </p:cNvPr>
          <p:cNvSpPr/>
          <p:nvPr/>
        </p:nvSpPr>
        <p:spPr>
          <a:xfrm>
            <a:off x="0" y="71062"/>
            <a:ext cx="8491368" cy="618565"/>
          </a:xfrm>
          <a:prstGeom prst="rect">
            <a:avLst/>
          </a:prstGeom>
          <a:solidFill>
            <a:schemeClr val="accent3">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cs typeface="Times New Roman" panose="02020603050405020304" pitchFamily="18" charset="0"/>
              </a:rPr>
              <a:t>I. KHÁI NIỆM, VAI TRÒ CỦA CƠ KHÍ CHẾ TẠO</a:t>
            </a:r>
          </a:p>
        </p:txBody>
      </p:sp>
      <p:sp>
        <p:nvSpPr>
          <p:cNvPr id="2" name="Hộp Văn bản 1">
            <a:extLst>
              <a:ext uri="{FF2B5EF4-FFF2-40B4-BE49-F238E27FC236}">
                <a16:creationId xmlns:a16="http://schemas.microsoft.com/office/drawing/2014/main" id="{0E173825-B7A3-41BF-B1F9-D0AEABEA7A4F}"/>
              </a:ext>
            </a:extLst>
          </p:cNvPr>
          <p:cNvSpPr txBox="1"/>
          <p:nvPr/>
        </p:nvSpPr>
        <p:spPr>
          <a:xfrm>
            <a:off x="0" y="866884"/>
            <a:ext cx="467957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1. Khái niệm</a:t>
            </a:r>
            <a:r>
              <a:rPr lang="vi-VN" sz="2800">
                <a:latin typeface="Times New Roman" panose="02020603050405020304" pitchFamily="18" charset="0"/>
                <a:cs typeface="Times New Roman" panose="02020603050405020304" pitchFamily="18" charset="0"/>
              </a:rPr>
              <a:t> về chế tạo cơ khí</a:t>
            </a:r>
            <a:r>
              <a:rPr lang="en-US" sz="2800">
                <a:latin typeface="Times New Roman" panose="02020603050405020304" pitchFamily="18" charset="0"/>
                <a:cs typeface="Times New Roman" panose="02020603050405020304" pitchFamily="18" charset="0"/>
              </a:rPr>
              <a:t>:</a:t>
            </a:r>
          </a:p>
        </p:txBody>
      </p:sp>
      <p:sp>
        <p:nvSpPr>
          <p:cNvPr id="4" name="Hộp Văn bản 3">
            <a:extLst>
              <a:ext uri="{FF2B5EF4-FFF2-40B4-BE49-F238E27FC236}">
                <a16:creationId xmlns:a16="http://schemas.microsoft.com/office/drawing/2014/main" id="{9A085FBF-A994-4D90-81BB-7125445B9AB7}"/>
              </a:ext>
            </a:extLst>
          </p:cNvPr>
          <p:cNvSpPr txBox="1"/>
          <p:nvPr/>
        </p:nvSpPr>
        <p:spPr>
          <a:xfrm>
            <a:off x="60121" y="1321288"/>
            <a:ext cx="467957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 Vai trò của cơ khí chế tạo:</a:t>
            </a:r>
          </a:p>
        </p:txBody>
      </p:sp>
      <p:sp>
        <p:nvSpPr>
          <p:cNvPr id="3" name="Bong bóng Ý nghĩ: Hình đám mây 2">
            <a:extLst>
              <a:ext uri="{FF2B5EF4-FFF2-40B4-BE49-F238E27FC236}">
                <a16:creationId xmlns:a16="http://schemas.microsoft.com/office/drawing/2014/main" id="{B22F923B-6137-45B4-9803-9E468F308582}"/>
              </a:ext>
            </a:extLst>
          </p:cNvPr>
          <p:cNvSpPr/>
          <p:nvPr/>
        </p:nvSpPr>
        <p:spPr>
          <a:xfrm>
            <a:off x="5038165" y="421342"/>
            <a:ext cx="7093714" cy="3845858"/>
          </a:xfrm>
          <a:prstGeom prst="cloudCallout">
            <a:avLst>
              <a:gd name="adj1" fmla="val -7738"/>
              <a:gd name="adj2" fmla="val 434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Để hiểu vai trò của cơ khí chế tạo, chúng ta cần biết bản chất của cơ khí chế tạo là gì?</a:t>
            </a:r>
          </a:p>
          <a:p>
            <a:pPr algn="ctr"/>
            <a:r>
              <a:rPr lang="en-US" sz="2800" b="1">
                <a:solidFill>
                  <a:srgbClr val="FFFF00"/>
                </a:solidFill>
              </a:rPr>
              <a:t>Theo các em, bản chất của cơ khí chế tạo là gì?</a:t>
            </a:r>
          </a:p>
        </p:txBody>
      </p:sp>
      <p:pic>
        <p:nvPicPr>
          <p:cNvPr id="6" name="Hình ảnh 5">
            <a:extLst>
              <a:ext uri="{FF2B5EF4-FFF2-40B4-BE49-F238E27FC236}">
                <a16:creationId xmlns:a16="http://schemas.microsoft.com/office/drawing/2014/main" id="{D399DF93-9A3F-487B-9E78-C51CECEA4C7C}"/>
              </a:ext>
            </a:extLst>
          </p:cNvPr>
          <p:cNvPicPr>
            <a:picLocks noChangeAspect="1"/>
          </p:cNvPicPr>
          <p:nvPr/>
        </p:nvPicPr>
        <p:blipFill>
          <a:blip r:embed="rId2"/>
          <a:stretch>
            <a:fillRect/>
          </a:stretch>
        </p:blipFill>
        <p:spPr>
          <a:xfrm>
            <a:off x="295694" y="4509881"/>
            <a:ext cx="2905125" cy="2162175"/>
          </a:xfrm>
          <a:prstGeom prst="rect">
            <a:avLst/>
          </a:prstGeom>
        </p:spPr>
      </p:pic>
      <p:pic>
        <p:nvPicPr>
          <p:cNvPr id="8" name="Hình ảnh 7">
            <a:extLst>
              <a:ext uri="{FF2B5EF4-FFF2-40B4-BE49-F238E27FC236}">
                <a16:creationId xmlns:a16="http://schemas.microsoft.com/office/drawing/2014/main" id="{32299EB2-42CC-4318-9832-C79EF06B9EA5}"/>
              </a:ext>
            </a:extLst>
          </p:cNvPr>
          <p:cNvPicPr>
            <a:picLocks noChangeAspect="1"/>
          </p:cNvPicPr>
          <p:nvPr/>
        </p:nvPicPr>
        <p:blipFill>
          <a:blip r:embed="rId3"/>
          <a:stretch>
            <a:fillRect/>
          </a:stretch>
        </p:blipFill>
        <p:spPr>
          <a:xfrm>
            <a:off x="6326839" y="4523999"/>
            <a:ext cx="2543175" cy="2143125"/>
          </a:xfrm>
          <a:prstGeom prst="rect">
            <a:avLst/>
          </a:prstGeom>
        </p:spPr>
      </p:pic>
      <p:pic>
        <p:nvPicPr>
          <p:cNvPr id="9" name="Hình ảnh 8">
            <a:extLst>
              <a:ext uri="{FF2B5EF4-FFF2-40B4-BE49-F238E27FC236}">
                <a16:creationId xmlns:a16="http://schemas.microsoft.com/office/drawing/2014/main" id="{808334B8-46DA-4B0B-80D4-C2A08EA42BB4}"/>
              </a:ext>
            </a:extLst>
          </p:cNvPr>
          <p:cNvPicPr>
            <a:picLocks noChangeAspect="1"/>
          </p:cNvPicPr>
          <p:nvPr/>
        </p:nvPicPr>
        <p:blipFill>
          <a:blip r:embed="rId4"/>
          <a:stretch>
            <a:fillRect/>
          </a:stretch>
        </p:blipFill>
        <p:spPr>
          <a:xfrm>
            <a:off x="3589382" y="4523999"/>
            <a:ext cx="2543175" cy="2105025"/>
          </a:xfrm>
          <a:prstGeom prst="rect">
            <a:avLst/>
          </a:prstGeom>
        </p:spPr>
      </p:pic>
      <p:pic>
        <p:nvPicPr>
          <p:cNvPr id="10" name="Hình ảnh 9">
            <a:extLst>
              <a:ext uri="{FF2B5EF4-FFF2-40B4-BE49-F238E27FC236}">
                <a16:creationId xmlns:a16="http://schemas.microsoft.com/office/drawing/2014/main" id="{93A759B4-B6FF-421D-858A-80CE1BC23DE6}"/>
              </a:ext>
            </a:extLst>
          </p:cNvPr>
          <p:cNvPicPr>
            <a:picLocks noChangeAspect="1"/>
          </p:cNvPicPr>
          <p:nvPr/>
        </p:nvPicPr>
        <p:blipFill>
          <a:blip r:embed="rId5"/>
          <a:stretch>
            <a:fillRect/>
          </a:stretch>
        </p:blipFill>
        <p:spPr>
          <a:xfrm>
            <a:off x="9064296" y="4526017"/>
            <a:ext cx="2647950" cy="2076450"/>
          </a:xfrm>
          <a:prstGeom prst="rect">
            <a:avLst/>
          </a:prstGeom>
        </p:spPr>
      </p:pic>
      <p:sp>
        <p:nvSpPr>
          <p:cNvPr id="5" name="Bong bóng Lời nói: Hình chữ nhật 4">
            <a:extLst>
              <a:ext uri="{FF2B5EF4-FFF2-40B4-BE49-F238E27FC236}">
                <a16:creationId xmlns:a16="http://schemas.microsoft.com/office/drawing/2014/main" id="{62D7FF6F-3F2D-4378-91D3-FA2CB328B980}"/>
              </a:ext>
            </a:extLst>
          </p:cNvPr>
          <p:cNvSpPr/>
          <p:nvPr/>
        </p:nvSpPr>
        <p:spPr>
          <a:xfrm>
            <a:off x="295694" y="2101307"/>
            <a:ext cx="4016330" cy="1801906"/>
          </a:xfrm>
          <a:prstGeom prst="wedgeRectCallout">
            <a:avLst>
              <a:gd name="adj1" fmla="val 35192"/>
              <a:gd name="adj2" fmla="val 848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Bản chất của cơ khí chế tạo là: thiết kế, chế tạo, sửa chữa, bảo dưỡng, vận hành, sử dụng máy móc</a:t>
            </a:r>
          </a:p>
        </p:txBody>
      </p:sp>
      <p:sp>
        <p:nvSpPr>
          <p:cNvPr id="11" name="Bong bóng Ý nghĩ: Hình đám mây 10">
            <a:extLst>
              <a:ext uri="{FF2B5EF4-FFF2-40B4-BE49-F238E27FC236}">
                <a16:creationId xmlns:a16="http://schemas.microsoft.com/office/drawing/2014/main" id="{6A302ED8-0ADA-4C51-ACF2-061FBFE874C5}"/>
              </a:ext>
            </a:extLst>
          </p:cNvPr>
          <p:cNvSpPr/>
          <p:nvPr/>
        </p:nvSpPr>
        <p:spPr>
          <a:xfrm>
            <a:off x="5065057" y="385483"/>
            <a:ext cx="7093714" cy="3845858"/>
          </a:xfrm>
          <a:prstGeom prst="cloudCallout">
            <a:avLst>
              <a:gd name="adj1" fmla="val -7738"/>
              <a:gd name="adj2" fmla="val 434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Như vậy </a:t>
            </a:r>
            <a:r>
              <a:rPr lang="en-US" sz="2800" b="1" u="sng"/>
              <a:t>so sánh việc </a:t>
            </a:r>
            <a:r>
              <a:rPr lang="en-US" sz="2800"/>
              <a:t>lao động, sản xuất, nghiên cứu khoa học, .. mà </a:t>
            </a:r>
            <a:r>
              <a:rPr lang="en-US" sz="2800" b="1" i="1" u="sng"/>
              <a:t>không có máy móc hỗ trợ </a:t>
            </a:r>
            <a:r>
              <a:rPr lang="en-US" sz="2800"/>
              <a:t>với việc có máy móc hỗ trợ chúng thấy có những điểm khác biệt gì?</a:t>
            </a:r>
            <a:endParaRPr lang="en-US" sz="2800" b="1">
              <a:solidFill>
                <a:srgbClr val="FFFF00"/>
              </a:solidFill>
            </a:endParaRPr>
          </a:p>
        </p:txBody>
      </p:sp>
      <p:pic>
        <p:nvPicPr>
          <p:cNvPr id="1026" name="Picture 2" descr="Nông dân xã Duy Nhất tích cực làm thủy lợi Đông – Xuân">
            <a:extLst>
              <a:ext uri="{FF2B5EF4-FFF2-40B4-BE49-F238E27FC236}">
                <a16:creationId xmlns:a16="http://schemas.microsoft.com/office/drawing/2014/main" id="{10E23E67-73B4-43E9-8109-4FFEF24D5B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4699" y="4014491"/>
            <a:ext cx="3558010" cy="24199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Xã Đồng Thanh đẩy nhanh tiến độ làm thủy lợi nội đồng">
            <a:extLst>
              <a:ext uri="{FF2B5EF4-FFF2-40B4-BE49-F238E27FC236}">
                <a16:creationId xmlns:a16="http://schemas.microsoft.com/office/drawing/2014/main" id="{3893EFA9-FBC5-4881-963F-792F532042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6504" y="3898245"/>
            <a:ext cx="3810001" cy="2538413"/>
          </a:xfrm>
          <a:prstGeom prst="rect">
            <a:avLst/>
          </a:prstGeom>
          <a:noFill/>
          <a:extLst>
            <a:ext uri="{909E8E84-426E-40DD-AFC4-6F175D3DCCD1}">
              <a14:hiddenFill xmlns:a14="http://schemas.microsoft.com/office/drawing/2010/main">
                <a:solidFill>
                  <a:srgbClr val="FFFFFF"/>
                </a:solidFill>
              </a14:hiddenFill>
            </a:ext>
          </a:extLst>
        </p:spPr>
      </p:pic>
      <p:sp>
        <p:nvSpPr>
          <p:cNvPr id="12" name="Lưu đồ: Tiến trình 11">
            <a:extLst>
              <a:ext uri="{FF2B5EF4-FFF2-40B4-BE49-F238E27FC236}">
                <a16:creationId xmlns:a16="http://schemas.microsoft.com/office/drawing/2014/main" id="{E06703D8-7047-4AD2-9F38-F90363E6D854}"/>
              </a:ext>
            </a:extLst>
          </p:cNvPr>
          <p:cNvSpPr/>
          <p:nvPr/>
        </p:nvSpPr>
        <p:spPr>
          <a:xfrm>
            <a:off x="1337980" y="1922368"/>
            <a:ext cx="8890300" cy="1136053"/>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Chế tạo ra các công cụ máy móc giúp cho lao động trở nên nhẹ nhàng,  nâng cao năng xuất lao động, chất lượng hơn</a:t>
            </a:r>
          </a:p>
        </p:txBody>
      </p:sp>
    </p:spTree>
    <p:extLst>
      <p:ext uri="{BB962C8B-B14F-4D97-AF65-F5344CB8AC3E}">
        <p14:creationId xmlns:p14="http://schemas.microsoft.com/office/powerpoint/2010/main" val="42284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1" nodeType="clickEffect">
                                  <p:stCondLst>
                                    <p:cond delay="0"/>
                                  </p:stCondLst>
                                  <p:childTnLst>
                                    <p:animEffect transition="out" filter="randombar(horizontal)">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par>
                                <p:cTn id="32" presetID="14"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xit" presetSubtype="10" fill="hold" grpId="1" nodeType="withEffect">
                                  <p:stCondLst>
                                    <p:cond delay="0"/>
                                  </p:stCondLst>
                                  <p:childTnLst>
                                    <p:animEffect transition="out" filter="randombar(horizontal)">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nodeType="clickEffect">
                                  <p:stCondLst>
                                    <p:cond delay="0"/>
                                  </p:stCondLst>
                                  <p:childTnLst>
                                    <p:animEffect transition="out" filter="randombar(horizontal)">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14" presetClass="exit" presetSubtype="10" fill="hold" nodeType="withEffect">
                                  <p:stCondLst>
                                    <p:cond delay="0"/>
                                  </p:stCondLst>
                                  <p:childTnLst>
                                    <p:animEffect transition="out" filter="randombar(horizontal)">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4" presetClass="exit" presetSubtype="10" fill="hold" nodeType="withEffect">
                                  <p:stCondLst>
                                    <p:cond delay="0"/>
                                  </p:stCondLst>
                                  <p:childTnLst>
                                    <p:animEffect transition="out" filter="randombar(horizontal)">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4" presetClass="exit" presetSubtype="10" fill="hold" nodeType="withEffect">
                                  <p:stCondLst>
                                    <p:cond delay="0"/>
                                  </p:stCondLst>
                                  <p:childTnLst>
                                    <p:animEffect transition="out" filter="randombar(horizontal)">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4" presetClass="entr" presetSubtype="10" fill="hold" nodeType="withEffect">
                                  <p:stCondLst>
                                    <p:cond delay="0"/>
                                  </p:stCondLst>
                                  <p:childTnLst>
                                    <p:set>
                                      <p:cBhvr>
                                        <p:cTn id="53" dur="1" fill="hold">
                                          <p:stCondLst>
                                            <p:cond delay="0"/>
                                          </p:stCondLst>
                                        </p:cTn>
                                        <p:tgtEl>
                                          <p:spTgt spid="1026"/>
                                        </p:tgtEl>
                                        <p:attrNameLst>
                                          <p:attrName>style.visibility</p:attrName>
                                        </p:attrNameLst>
                                      </p:cBhvr>
                                      <p:to>
                                        <p:strVal val="visible"/>
                                      </p:to>
                                    </p:set>
                                    <p:animEffect transition="in" filter="randombar(horizontal)">
                                      <p:cBhvr>
                                        <p:cTn id="54" dur="500"/>
                                        <p:tgtEl>
                                          <p:spTgt spid="1026"/>
                                        </p:tgtEl>
                                      </p:cBhvr>
                                    </p:animEffect>
                                  </p:childTnLst>
                                </p:cTn>
                              </p:par>
                              <p:par>
                                <p:cTn id="55" presetID="14" presetClass="entr" presetSubtype="10" fill="hold" nodeType="withEffect">
                                  <p:stCondLst>
                                    <p:cond delay="0"/>
                                  </p:stCondLst>
                                  <p:childTnLst>
                                    <p:set>
                                      <p:cBhvr>
                                        <p:cTn id="56" dur="1" fill="hold">
                                          <p:stCondLst>
                                            <p:cond delay="0"/>
                                          </p:stCondLst>
                                        </p:cTn>
                                        <p:tgtEl>
                                          <p:spTgt spid="1028"/>
                                        </p:tgtEl>
                                        <p:attrNameLst>
                                          <p:attrName>style.visibility</p:attrName>
                                        </p:attrNameLst>
                                      </p:cBhvr>
                                      <p:to>
                                        <p:strVal val="visible"/>
                                      </p:to>
                                    </p:set>
                                    <p:animEffect transition="in" filter="randombar(horizontal)">
                                      <p:cBhvr>
                                        <p:cTn id="57" dur="500"/>
                                        <p:tgtEl>
                                          <p:spTgt spid="1028"/>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randombar(horizontal)">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6">
            <a:extLst>
              <a:ext uri="{FF2B5EF4-FFF2-40B4-BE49-F238E27FC236}">
                <a16:creationId xmlns:a16="http://schemas.microsoft.com/office/drawing/2014/main" id="{CA114369-F11A-4704-A9A0-1AFE478F2543}"/>
              </a:ext>
            </a:extLst>
          </p:cNvPr>
          <p:cNvSpPr/>
          <p:nvPr/>
        </p:nvSpPr>
        <p:spPr>
          <a:xfrm>
            <a:off x="0" y="71062"/>
            <a:ext cx="8491368" cy="618565"/>
          </a:xfrm>
          <a:prstGeom prst="rect">
            <a:avLst/>
          </a:prstGeom>
          <a:solidFill>
            <a:schemeClr val="accent3">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cs typeface="Times New Roman" panose="02020603050405020304" pitchFamily="18" charset="0"/>
              </a:rPr>
              <a:t>I. KHÁI NIỆM, VAI TRÒ CỦA CƠ KHÍ CHẾ TẠO</a:t>
            </a:r>
          </a:p>
        </p:txBody>
      </p:sp>
      <p:sp>
        <p:nvSpPr>
          <p:cNvPr id="2" name="Hộp Văn bản 1">
            <a:extLst>
              <a:ext uri="{FF2B5EF4-FFF2-40B4-BE49-F238E27FC236}">
                <a16:creationId xmlns:a16="http://schemas.microsoft.com/office/drawing/2014/main" id="{0E173825-B7A3-41BF-B1F9-D0AEABEA7A4F}"/>
              </a:ext>
            </a:extLst>
          </p:cNvPr>
          <p:cNvSpPr txBox="1"/>
          <p:nvPr/>
        </p:nvSpPr>
        <p:spPr>
          <a:xfrm>
            <a:off x="0" y="866884"/>
            <a:ext cx="467957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1. Khái niệm</a:t>
            </a:r>
            <a:r>
              <a:rPr lang="vi-VN" sz="2800">
                <a:latin typeface="Times New Roman" panose="02020603050405020304" pitchFamily="18" charset="0"/>
                <a:cs typeface="Times New Roman" panose="02020603050405020304" pitchFamily="18" charset="0"/>
              </a:rPr>
              <a:t> về chế tạo cơ khí</a:t>
            </a:r>
            <a:r>
              <a:rPr lang="en-US" sz="2800">
                <a:latin typeface="Times New Roman" panose="02020603050405020304" pitchFamily="18" charset="0"/>
                <a:cs typeface="Times New Roman" panose="02020603050405020304" pitchFamily="18" charset="0"/>
              </a:rPr>
              <a:t>:</a:t>
            </a:r>
          </a:p>
        </p:txBody>
      </p:sp>
      <p:sp>
        <p:nvSpPr>
          <p:cNvPr id="4" name="Hộp Văn bản 3">
            <a:extLst>
              <a:ext uri="{FF2B5EF4-FFF2-40B4-BE49-F238E27FC236}">
                <a16:creationId xmlns:a16="http://schemas.microsoft.com/office/drawing/2014/main" id="{9A085FBF-A994-4D90-81BB-7125445B9AB7}"/>
              </a:ext>
            </a:extLst>
          </p:cNvPr>
          <p:cNvSpPr txBox="1"/>
          <p:nvPr/>
        </p:nvSpPr>
        <p:spPr>
          <a:xfrm>
            <a:off x="60121" y="1321288"/>
            <a:ext cx="467957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 Vai trò của cơ khí chế tạo:</a:t>
            </a:r>
          </a:p>
        </p:txBody>
      </p:sp>
      <p:sp>
        <p:nvSpPr>
          <p:cNvPr id="12" name="Lưu đồ: Tiến trình 11">
            <a:extLst>
              <a:ext uri="{FF2B5EF4-FFF2-40B4-BE49-F238E27FC236}">
                <a16:creationId xmlns:a16="http://schemas.microsoft.com/office/drawing/2014/main" id="{E06703D8-7047-4AD2-9F38-F90363E6D854}"/>
              </a:ext>
            </a:extLst>
          </p:cNvPr>
          <p:cNvSpPr/>
          <p:nvPr/>
        </p:nvSpPr>
        <p:spPr>
          <a:xfrm>
            <a:off x="3092824" y="1841257"/>
            <a:ext cx="8890300" cy="1136053"/>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Chế tạo ra các công cụ máy móc giúp cho lao động trở nên nhẹ nhàng,  nâng cao năng xuất lao động, chất lượng hơn</a:t>
            </a:r>
          </a:p>
        </p:txBody>
      </p:sp>
      <p:pic>
        <p:nvPicPr>
          <p:cNvPr id="3074" name="Picture 2" descr="Lính bên Tây Trường Sơn">
            <a:extLst>
              <a:ext uri="{FF2B5EF4-FFF2-40B4-BE49-F238E27FC236}">
                <a16:creationId xmlns:a16="http://schemas.microsoft.com/office/drawing/2014/main" id="{43F7C1FD-B356-4486-BFCC-B610F4E6A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415" y="3260466"/>
            <a:ext cx="4098536" cy="27306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Đường Trường Sơn - một sáng tạo lịch sử vĩ đại">
            <a:extLst>
              <a:ext uri="{FF2B5EF4-FFF2-40B4-BE49-F238E27FC236}">
                <a16:creationId xmlns:a16="http://schemas.microsoft.com/office/drawing/2014/main" id="{8611E612-A24A-48B7-A121-1E0864606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2468" y="3260467"/>
            <a:ext cx="4854488" cy="2730650"/>
          </a:xfrm>
          <a:prstGeom prst="rect">
            <a:avLst/>
          </a:prstGeom>
          <a:noFill/>
          <a:extLst>
            <a:ext uri="{909E8E84-426E-40DD-AFC4-6F175D3DCCD1}">
              <a14:hiddenFill xmlns:a14="http://schemas.microsoft.com/office/drawing/2010/main">
                <a:solidFill>
                  <a:srgbClr val="FFFFFF"/>
                </a:solidFill>
              </a14:hiddenFill>
            </a:ext>
          </a:extLst>
        </p:spPr>
      </p:pic>
      <p:sp>
        <p:nvSpPr>
          <p:cNvPr id="13" name="Bong bóng Ý nghĩ: Hình đám mây 12">
            <a:extLst>
              <a:ext uri="{FF2B5EF4-FFF2-40B4-BE49-F238E27FC236}">
                <a16:creationId xmlns:a16="http://schemas.microsoft.com/office/drawing/2014/main" id="{A6EEFD75-AD17-40A9-9E01-5A25A7DC0A82}"/>
              </a:ext>
            </a:extLst>
          </p:cNvPr>
          <p:cNvSpPr/>
          <p:nvPr/>
        </p:nvSpPr>
        <p:spPr>
          <a:xfrm>
            <a:off x="6096000" y="591671"/>
            <a:ext cx="4876799" cy="2463501"/>
          </a:xfrm>
          <a:prstGeom prst="cloudCallout">
            <a:avLst>
              <a:gd name="adj1" fmla="val -54870"/>
              <a:gd name="adj2" fmla="val 808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Nhờ có những chiếc xe tải của liên xô mà bộ đội ta đã tiến vào Sài Gòn nhanh hơn</a:t>
            </a:r>
          </a:p>
          <a:p>
            <a:pPr algn="ctr"/>
            <a:r>
              <a:rPr lang="en-US" b="1">
                <a:solidFill>
                  <a:srgbClr val="FFFF00"/>
                </a:solidFill>
              </a:rPr>
              <a:t>Vậy cơ khí chế tạo ở đây có vai trò gì?</a:t>
            </a:r>
          </a:p>
        </p:txBody>
      </p:sp>
      <p:sp>
        <p:nvSpPr>
          <p:cNvPr id="18" name="Lưu đồ: Tiến trình 17">
            <a:extLst>
              <a:ext uri="{FF2B5EF4-FFF2-40B4-BE49-F238E27FC236}">
                <a16:creationId xmlns:a16="http://schemas.microsoft.com/office/drawing/2014/main" id="{1B36680D-6159-4E80-AE11-F1B3C9FA832A}"/>
              </a:ext>
            </a:extLst>
          </p:cNvPr>
          <p:cNvSpPr/>
          <p:nvPr/>
        </p:nvSpPr>
        <p:spPr>
          <a:xfrm>
            <a:off x="3092824" y="3267839"/>
            <a:ext cx="8890300" cy="1136053"/>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Chế tạo ra máy móc, dụng cụ giúp cho cuộc sống con người trở nên tiện nghi, thú vị hơn, nâng cao chất lượng cuộc sống</a:t>
            </a:r>
          </a:p>
        </p:txBody>
      </p:sp>
      <p:pic>
        <p:nvPicPr>
          <p:cNvPr id="3078" name="Picture 6" descr="Chuyện ít người biết trên giàn khoan">
            <a:extLst>
              <a:ext uri="{FF2B5EF4-FFF2-40B4-BE49-F238E27FC236}">
                <a16:creationId xmlns:a16="http://schemas.microsoft.com/office/drawing/2014/main" id="{9101FC5E-D7F0-4E36-902A-AB63F4DD68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35658"/>
            <a:ext cx="3092824" cy="199309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àu vũ trụ Soyuz – Wikipedia tiếng Việt">
            <a:extLst>
              <a:ext uri="{FF2B5EF4-FFF2-40B4-BE49-F238E27FC236}">
                <a16:creationId xmlns:a16="http://schemas.microsoft.com/office/drawing/2014/main" id="{13774C9D-6DD0-4CCC-92F0-79E3FDDB6C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631"/>
            <a:ext cx="3384472" cy="2241441"/>
          </a:xfrm>
          <a:prstGeom prst="rect">
            <a:avLst/>
          </a:prstGeom>
          <a:noFill/>
          <a:extLst>
            <a:ext uri="{909E8E84-426E-40DD-AFC4-6F175D3DCCD1}">
              <a14:hiddenFill xmlns:a14="http://schemas.microsoft.com/office/drawing/2010/main">
                <a:solidFill>
                  <a:srgbClr val="FFFFFF"/>
                </a:solidFill>
              </a14:hiddenFill>
            </a:ext>
          </a:extLst>
        </p:spPr>
      </p:pic>
      <p:sp>
        <p:nvSpPr>
          <p:cNvPr id="22" name="Lưu đồ: Tiến trình 21">
            <a:extLst>
              <a:ext uri="{FF2B5EF4-FFF2-40B4-BE49-F238E27FC236}">
                <a16:creationId xmlns:a16="http://schemas.microsoft.com/office/drawing/2014/main" id="{61DB688C-8974-48ED-8633-7AC88F05F60C}"/>
              </a:ext>
            </a:extLst>
          </p:cNvPr>
          <p:cNvSpPr/>
          <p:nvPr/>
        </p:nvSpPr>
        <p:spPr>
          <a:xfrm>
            <a:off x="3092824" y="5138219"/>
            <a:ext cx="8890300" cy="1136053"/>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Chế tạo ra các thiết bị, máy móc phục vụ nghiên cứu, chinh phục thiên nhiên, vũ trụ, ...</a:t>
            </a:r>
          </a:p>
        </p:txBody>
      </p:sp>
      <p:sp>
        <p:nvSpPr>
          <p:cNvPr id="14" name="Bong bóng Ý nghĩ: Hình đám mây 13">
            <a:extLst>
              <a:ext uri="{FF2B5EF4-FFF2-40B4-BE49-F238E27FC236}">
                <a16:creationId xmlns:a16="http://schemas.microsoft.com/office/drawing/2014/main" id="{DA2A8F1D-FD71-493A-82C6-8AD83199D62A}"/>
              </a:ext>
            </a:extLst>
          </p:cNvPr>
          <p:cNvSpPr/>
          <p:nvPr/>
        </p:nvSpPr>
        <p:spPr>
          <a:xfrm>
            <a:off x="1616280" y="520163"/>
            <a:ext cx="5214826" cy="2402101"/>
          </a:xfrm>
          <a:prstGeom prst="cloudCallout">
            <a:avLst>
              <a:gd name="adj1" fmla="val -23206"/>
              <a:gd name="adj2" fmla="val 830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Nếu không có giàn khoan, tàu vũ trụ chúng ta có thể khai thác được dầu khí? Khám phá vũ trụ?</a:t>
            </a:r>
          </a:p>
        </p:txBody>
      </p:sp>
    </p:spTree>
    <p:extLst>
      <p:ext uri="{BB962C8B-B14F-4D97-AF65-F5344CB8AC3E}">
        <p14:creationId xmlns:p14="http://schemas.microsoft.com/office/powerpoint/2010/main" val="181654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par>
                                <p:cTn id="8" presetID="14" presetClass="entr" presetSubtype="1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randombar(horizontal)">
                                      <p:cBhvr>
                                        <p:cTn id="10" dur="500"/>
                                        <p:tgtEl>
                                          <p:spTgt spid="307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par>
                                <p:cTn id="21" presetID="14" presetClass="exit" presetSubtype="10" fill="hold" nodeType="withEffect">
                                  <p:stCondLst>
                                    <p:cond delay="0"/>
                                  </p:stCondLst>
                                  <p:childTnLst>
                                    <p:animEffect transition="out" filter="randombar(horizontal)">
                                      <p:cBhvr>
                                        <p:cTn id="22" dur="500"/>
                                        <p:tgtEl>
                                          <p:spTgt spid="3074"/>
                                        </p:tgtEl>
                                      </p:cBhvr>
                                    </p:animEffect>
                                    <p:set>
                                      <p:cBhvr>
                                        <p:cTn id="23" dur="1" fill="hold">
                                          <p:stCondLst>
                                            <p:cond delay="499"/>
                                          </p:stCondLst>
                                        </p:cTn>
                                        <p:tgtEl>
                                          <p:spTgt spid="3074"/>
                                        </p:tgtEl>
                                        <p:attrNameLst>
                                          <p:attrName>style.visibility</p:attrName>
                                        </p:attrNameLst>
                                      </p:cBhvr>
                                      <p:to>
                                        <p:strVal val="hidden"/>
                                      </p:to>
                                    </p:set>
                                  </p:childTnLst>
                                </p:cTn>
                              </p:par>
                              <p:par>
                                <p:cTn id="24" presetID="14" presetClass="exit" presetSubtype="10" fill="hold" nodeType="withEffect">
                                  <p:stCondLst>
                                    <p:cond delay="0"/>
                                  </p:stCondLst>
                                  <p:childTnLst>
                                    <p:animEffect transition="out" filter="randombar(horizontal)">
                                      <p:cBhvr>
                                        <p:cTn id="25" dur="500"/>
                                        <p:tgtEl>
                                          <p:spTgt spid="3076"/>
                                        </p:tgtEl>
                                      </p:cBhvr>
                                    </p:animEffect>
                                    <p:set>
                                      <p:cBhvr>
                                        <p:cTn id="26" dur="1" fill="hold">
                                          <p:stCondLst>
                                            <p:cond delay="499"/>
                                          </p:stCondLst>
                                        </p:cTn>
                                        <p:tgtEl>
                                          <p:spTgt spid="3076"/>
                                        </p:tgtEl>
                                        <p:attrNameLst>
                                          <p:attrName>style.visibility</p:attrName>
                                        </p:attrNameLst>
                                      </p:cBhvr>
                                      <p:to>
                                        <p:strVal val="hidden"/>
                                      </p:to>
                                    </p:set>
                                  </p:childTnLst>
                                </p:cTn>
                              </p:par>
                              <p:par>
                                <p:cTn id="27" presetID="14" presetClass="exit" presetSubtype="10" fill="hold" grpId="1" nodeType="withEffect">
                                  <p:stCondLst>
                                    <p:cond delay="0"/>
                                  </p:stCondLst>
                                  <p:childTnLst>
                                    <p:animEffect transition="out" filter="randombar(horizontal)">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78"/>
                                        </p:tgtEl>
                                        <p:attrNameLst>
                                          <p:attrName>style.visibility</p:attrName>
                                        </p:attrNameLst>
                                      </p:cBhvr>
                                      <p:to>
                                        <p:strVal val="visible"/>
                                      </p:to>
                                    </p:set>
                                    <p:animEffect transition="in" filter="randombar(horizontal)">
                                      <p:cBhvr>
                                        <p:cTn id="34" dur="500"/>
                                        <p:tgtEl>
                                          <p:spTgt spid="3078"/>
                                        </p:tgtEl>
                                      </p:cBhvr>
                                    </p:animEffect>
                                  </p:childTnLst>
                                </p:cTn>
                              </p:par>
                              <p:par>
                                <p:cTn id="35" presetID="14" presetClass="entr" presetSubtype="10" fill="hold" nodeType="with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randombar(horizontal)">
                                      <p:cBhvr>
                                        <p:cTn id="37" dur="500"/>
                                        <p:tgtEl>
                                          <p:spTgt spid="308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randombar(horizontal)">
                                      <p:cBhvr>
                                        <p:cTn id="47" dur="500"/>
                                        <p:tgtEl>
                                          <p:spTgt spid="22"/>
                                        </p:tgtEl>
                                      </p:cBhvr>
                                    </p:animEffect>
                                  </p:childTnLst>
                                </p:cTn>
                              </p:par>
                              <p:par>
                                <p:cTn id="48" presetID="16" presetClass="exit" presetSubtype="21" fill="hold" grpId="1" nodeType="withEffect">
                                  <p:stCondLst>
                                    <p:cond delay="0"/>
                                  </p:stCondLst>
                                  <p:childTnLst>
                                    <p:animEffect transition="out" filter="barn(inVertical)">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8" grpId="0" animBg="1"/>
      <p:bldP spid="22" grpId="0" animBg="1"/>
      <p:bldP spid="14" grpId="0" animBg="1"/>
      <p:bldP spid="1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D195400B-357B-455B-B326-E2D544E504F4}"/>
              </a:ext>
            </a:extLst>
          </p:cNvPr>
          <p:cNvPicPr>
            <a:picLocks noChangeAspect="1"/>
          </p:cNvPicPr>
          <p:nvPr/>
        </p:nvPicPr>
        <p:blipFill>
          <a:blip r:embed="rId2"/>
          <a:stretch>
            <a:fillRect/>
          </a:stretch>
        </p:blipFill>
        <p:spPr>
          <a:xfrm>
            <a:off x="0" y="191989"/>
            <a:ext cx="12192000" cy="6545741"/>
          </a:xfrm>
          <a:prstGeom prst="rect">
            <a:avLst/>
          </a:prstGeom>
        </p:spPr>
      </p:pic>
      <p:sp>
        <p:nvSpPr>
          <p:cNvPr id="6" name="Bong bóng Ý nghĩ: Hình đám mây 5">
            <a:extLst>
              <a:ext uri="{FF2B5EF4-FFF2-40B4-BE49-F238E27FC236}">
                <a16:creationId xmlns:a16="http://schemas.microsoft.com/office/drawing/2014/main" id="{CAED2EC9-4FF9-4423-AA7E-2C20CE6B1A6A}"/>
              </a:ext>
            </a:extLst>
          </p:cNvPr>
          <p:cNvSpPr/>
          <p:nvPr/>
        </p:nvSpPr>
        <p:spPr>
          <a:xfrm>
            <a:off x="1828800" y="510988"/>
            <a:ext cx="7844117" cy="3397623"/>
          </a:xfrm>
          <a:prstGeom prst="cloudCallout">
            <a:avLst>
              <a:gd name="adj1" fmla="val -833"/>
              <a:gd name="adj2" fmla="val 49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Sau đây thầy giới thiệu với các em về một số máy móc là sản phẩm của cơ khí chế tạo phục vụ cho sản xuất và đời sống</a:t>
            </a:r>
          </a:p>
        </p:txBody>
      </p:sp>
    </p:spTree>
    <p:extLst>
      <p:ext uri="{BB962C8B-B14F-4D97-AF65-F5344CB8AC3E}">
        <p14:creationId xmlns:p14="http://schemas.microsoft.com/office/powerpoint/2010/main" val="95344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C1CC84A8-5B9A-404C-B6BF-27F9B0B1C93E}"/>
              </a:ext>
            </a:extLst>
          </p:cNvPr>
          <p:cNvSpPr/>
          <p:nvPr/>
        </p:nvSpPr>
        <p:spPr>
          <a:xfrm>
            <a:off x="3361764" y="152400"/>
            <a:ext cx="5011271" cy="618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PHẦN 1: CƠ KHÍ CHẾ TẠO</a:t>
            </a:r>
          </a:p>
        </p:txBody>
      </p:sp>
      <p:sp>
        <p:nvSpPr>
          <p:cNvPr id="5" name="Hình chữ nhật 4">
            <a:extLst>
              <a:ext uri="{FF2B5EF4-FFF2-40B4-BE49-F238E27FC236}">
                <a16:creationId xmlns:a16="http://schemas.microsoft.com/office/drawing/2014/main" id="{0843A08E-075B-4E37-B1A4-CA3741D20160}"/>
              </a:ext>
            </a:extLst>
          </p:cNvPr>
          <p:cNvSpPr/>
          <p:nvPr/>
        </p:nvSpPr>
        <p:spPr>
          <a:xfrm>
            <a:off x="1488141" y="878540"/>
            <a:ext cx="9215718" cy="618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CHƯƠNG I: GIỚI THIỆU CHUNG VỀ CƠ KHÍ CHẾ TẠO</a:t>
            </a:r>
          </a:p>
        </p:txBody>
      </p:sp>
      <p:sp>
        <p:nvSpPr>
          <p:cNvPr id="6" name="Hình chữ nhật 5">
            <a:extLst>
              <a:ext uri="{FF2B5EF4-FFF2-40B4-BE49-F238E27FC236}">
                <a16:creationId xmlns:a16="http://schemas.microsoft.com/office/drawing/2014/main" id="{499847B3-603A-4C7C-9779-153EF1296A28}"/>
              </a:ext>
            </a:extLst>
          </p:cNvPr>
          <p:cNvSpPr/>
          <p:nvPr/>
        </p:nvSpPr>
        <p:spPr>
          <a:xfrm>
            <a:off x="2306619" y="1604680"/>
            <a:ext cx="7121560" cy="618565"/>
          </a:xfrm>
          <a:prstGeom prst="rect">
            <a:avLst/>
          </a:prstGeom>
          <a:solidFill>
            <a:schemeClr val="accent2">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tx1"/>
                </a:solidFill>
                <a:latin typeface="Times New Roman" panose="02020603050405020304" pitchFamily="18" charset="0"/>
                <a:cs typeface="Times New Roman" panose="02020603050405020304" pitchFamily="18" charset="0"/>
              </a:rPr>
              <a:t>BÀI 1: KHÁI QUÁT VỀ CƠ KHÍ CHẾ TẠO</a:t>
            </a:r>
          </a:p>
        </p:txBody>
      </p:sp>
      <p:sp>
        <p:nvSpPr>
          <p:cNvPr id="7" name="Hình chữ nhật 6">
            <a:extLst>
              <a:ext uri="{FF2B5EF4-FFF2-40B4-BE49-F238E27FC236}">
                <a16:creationId xmlns:a16="http://schemas.microsoft.com/office/drawing/2014/main" id="{CA114369-F11A-4704-A9A0-1AFE478F2543}"/>
              </a:ext>
            </a:extLst>
          </p:cNvPr>
          <p:cNvSpPr/>
          <p:nvPr/>
        </p:nvSpPr>
        <p:spPr>
          <a:xfrm>
            <a:off x="114750" y="2477841"/>
            <a:ext cx="8491368" cy="618565"/>
          </a:xfrm>
          <a:prstGeom prst="rect">
            <a:avLst/>
          </a:prstGeom>
          <a:solidFill>
            <a:schemeClr val="accent3">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cs typeface="Times New Roman" panose="02020603050405020304" pitchFamily="18" charset="0"/>
              </a:rPr>
              <a:t>I. KHÁI NIỆM, VAI TRÒ CỦA CƠ KHÍ CHẾ TẠO</a:t>
            </a:r>
          </a:p>
        </p:txBody>
      </p:sp>
      <p:sp>
        <p:nvSpPr>
          <p:cNvPr id="8" name="Hình chữ nhật 7">
            <a:extLst>
              <a:ext uri="{FF2B5EF4-FFF2-40B4-BE49-F238E27FC236}">
                <a16:creationId xmlns:a16="http://schemas.microsoft.com/office/drawing/2014/main" id="{A9317A2E-8500-49FC-B56B-6C076B369023}"/>
              </a:ext>
            </a:extLst>
          </p:cNvPr>
          <p:cNvSpPr/>
          <p:nvPr/>
        </p:nvSpPr>
        <p:spPr>
          <a:xfrm>
            <a:off x="114750" y="3203981"/>
            <a:ext cx="8491368" cy="618565"/>
          </a:xfrm>
          <a:prstGeom prst="rect">
            <a:avLst/>
          </a:prstGeom>
          <a:solidFill>
            <a:schemeClr val="accent3">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cs typeface="Times New Roman" panose="02020603050405020304" pitchFamily="18" charset="0"/>
              </a:rPr>
              <a:t>II. ĐẶC ĐIỂM CỦA CƠ KHÍ CHẾ TẠO.</a:t>
            </a:r>
          </a:p>
        </p:txBody>
      </p:sp>
    </p:spTree>
    <p:extLst>
      <p:ext uri="{BB962C8B-B14F-4D97-AF65-F5344CB8AC3E}">
        <p14:creationId xmlns:p14="http://schemas.microsoft.com/office/powerpoint/2010/main" val="2331599639"/>
      </p:ext>
    </p:extLst>
  </p:cSld>
  <p:clrMapOvr>
    <a:masterClrMapping/>
  </p:clrMapOvr>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2432</TotalTime>
  <Words>1877</Words>
  <PresentationFormat>Widescreen</PresentationFormat>
  <Paragraphs>160</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Hình ảnh một số sản phẩm của cơ khí chế tạo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2023-07-24T01:03:55Z</dcterms:created>
  <dcterms:modified xsi:type="dcterms:W3CDTF">2023-08-11T08:04:52Z</dcterms:modified>
</cp:coreProperties>
</file>