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14" r:id="rId1"/>
    <p:sldMasterId id="2147484029" r:id="rId2"/>
  </p:sldMasterIdLst>
  <p:notesMasterIdLst>
    <p:notesMasterId r:id="rId41"/>
  </p:notesMasterIdLst>
  <p:handoutMasterIdLst>
    <p:handoutMasterId r:id="rId42"/>
  </p:handoutMasterIdLst>
  <p:sldIdLst>
    <p:sldId id="2482" r:id="rId3"/>
    <p:sldId id="2485" r:id="rId4"/>
    <p:sldId id="2263" r:id="rId5"/>
    <p:sldId id="2456" r:id="rId6"/>
    <p:sldId id="2259" r:id="rId7"/>
    <p:sldId id="2260" r:id="rId8"/>
    <p:sldId id="2261" r:id="rId9"/>
    <p:sldId id="2262" r:id="rId10"/>
    <p:sldId id="2265" r:id="rId11"/>
    <p:sldId id="2444" r:id="rId12"/>
    <p:sldId id="2455" r:id="rId13"/>
    <p:sldId id="2445" r:id="rId14"/>
    <p:sldId id="2446" r:id="rId15"/>
    <p:sldId id="2448" r:id="rId16"/>
    <p:sldId id="2447" r:id="rId17"/>
    <p:sldId id="2449" r:id="rId18"/>
    <p:sldId id="2454" r:id="rId19"/>
    <p:sldId id="2450" r:id="rId20"/>
    <p:sldId id="2451" r:id="rId21"/>
    <p:sldId id="2453" r:id="rId22"/>
    <p:sldId id="2452" r:id="rId23"/>
    <p:sldId id="2458" r:id="rId24"/>
    <p:sldId id="2459" r:id="rId25"/>
    <p:sldId id="2483" r:id="rId26"/>
    <p:sldId id="2460" r:id="rId27"/>
    <p:sldId id="2461" r:id="rId28"/>
    <p:sldId id="2462" r:id="rId29"/>
    <p:sldId id="2474" r:id="rId30"/>
    <p:sldId id="2477" r:id="rId31"/>
    <p:sldId id="2478" r:id="rId32"/>
    <p:sldId id="2479" r:id="rId33"/>
    <p:sldId id="2481" r:id="rId34"/>
    <p:sldId id="2468" r:id="rId35"/>
    <p:sldId id="2469" r:id="rId36"/>
    <p:sldId id="2470" r:id="rId37"/>
    <p:sldId id="2471" r:id="rId38"/>
    <p:sldId id="2472" r:id="rId39"/>
    <p:sldId id="2486" r:id="rId40"/>
  </p:sldIdLst>
  <p:sldSz cx="9144000" cy="6858000" type="screen4x3"/>
  <p:notesSz cx="6858000" cy="9144000"/>
  <p:embeddedFontLst>
    <p:embeddedFont>
      <p:font typeface="#9Slide02 Tieu de rat dai 01"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Roboto" panose="02000000000000000000" pitchFamily="2" charset="0"/>
      <p:regular r:id="rId53"/>
      <p:bold r:id="rId54"/>
      <p:italic r:id="rId55"/>
      <p:boldItalic r:id="rId56"/>
    </p:embeddedFont>
  </p:embeddedFontLst>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I LÀ TRIỆU PHÚ" id="{35C6BB2F-7B6B-4C66-B374-67F29C4B63D4}">
          <p14:sldIdLst>
            <p14:sldId id="2482"/>
            <p14:sldId id="2485"/>
            <p14:sldId id="2263"/>
            <p14:sldId id="2456"/>
            <p14:sldId id="2259"/>
            <p14:sldId id="2260"/>
            <p14:sldId id="2261"/>
            <p14:sldId id="2262"/>
            <p14:sldId id="2265"/>
          </p14:sldIdLst>
        </p14:section>
        <p14:section name="VUA TIẾNG VIỆT" id="{5988ECDA-43D6-45B4-8434-C4DB920AB715}">
          <p14:sldIdLst>
            <p14:sldId id="2444"/>
            <p14:sldId id="2455"/>
            <p14:sldId id="2445"/>
            <p14:sldId id="2446"/>
            <p14:sldId id="2448"/>
            <p14:sldId id="2447"/>
            <p14:sldId id="2449"/>
          </p14:sldIdLst>
        </p14:section>
        <p14:section name="ĐUỔI HÌNH BẮT CHỮ" id="{9B391619-64C4-470B-BD08-41150C21641C}">
          <p14:sldIdLst>
            <p14:sldId id="2454"/>
            <p14:sldId id="2450"/>
            <p14:sldId id="2451"/>
            <p14:sldId id="2453"/>
            <p14:sldId id="2452"/>
          </p14:sldIdLst>
        </p14:section>
        <p14:section name="TRẢ LỜI TRÌNH BÀY" id="{F7144835-1B68-4244-9E48-1E1BB0F96E1C}">
          <p14:sldIdLst>
            <p14:sldId id="2458"/>
            <p14:sldId id="2459"/>
            <p14:sldId id="2483"/>
            <p14:sldId id="2460"/>
            <p14:sldId id="2461"/>
          </p14:sldIdLst>
        </p14:section>
        <p14:section name="TRẢ LỜI ĐÚNG SAI" id="{540E307B-0C2E-4A55-B145-9511F3AEBB67}">
          <p14:sldIdLst>
            <p14:sldId id="2462"/>
          </p14:sldIdLst>
        </p14:section>
        <p14:section name="CÂU 1" id="{36414C6D-FA42-4BC9-BEC1-97A9D1018DA3}">
          <p14:sldIdLst>
            <p14:sldId id="2474"/>
          </p14:sldIdLst>
        </p14:section>
        <p14:section name="CAU 2" id="{D6050DC5-C065-4404-B940-6B1FF7092B31}">
          <p14:sldIdLst>
            <p14:sldId id="2477"/>
          </p14:sldIdLst>
        </p14:section>
        <p14:section name="CAU 3" id="{D6E0C20E-CC48-4F6E-8F5E-D5BC8C00B1EB}">
          <p14:sldIdLst>
            <p14:sldId id="2478"/>
          </p14:sldIdLst>
        </p14:section>
        <p14:section name="CÂU 4" id="{9168CBC2-14D6-4609-BB12-E33DF8B69B0B}">
          <p14:sldIdLst>
            <p14:sldId id="2479"/>
          </p14:sldIdLst>
        </p14:section>
        <p14:section name="CÂU 5" id="{A72A7DF5-8453-435C-B3DE-F9002E81E75D}">
          <p14:sldIdLst>
            <p14:sldId id="2481"/>
          </p14:sldIdLst>
        </p14:section>
        <p14:section name="TRẢ LỜI NGẮN" id="{BA0730B1-5970-4999-934B-D5775FA1E765}">
          <p14:sldIdLst>
            <p14:sldId id="2468"/>
            <p14:sldId id="2469"/>
            <p14:sldId id="2470"/>
            <p14:sldId id="2471"/>
            <p14:sldId id="2472"/>
            <p14:sldId id="2486"/>
          </p14:sldIdLst>
        </p14:section>
      </p14:sectionLst>
    </p:ext>
    <p:ext uri="{EFAFB233-063F-42B5-8137-9DF3F51BA10A}">
      <p15:sldGuideLst xmlns:p15="http://schemas.microsoft.com/office/powerpoint/2012/main">
        <p15:guide id="3" orient="horz" pos="4320" userDrawn="1">
          <p15:clr>
            <a:srgbClr val="A4A3A4"/>
          </p15:clr>
        </p15:guide>
        <p15:guide id="4" orient="horz" userDrawn="1">
          <p15:clr>
            <a:srgbClr val="A4A3A4"/>
          </p15:clr>
        </p15:guide>
        <p15:guide id="5" userDrawn="1">
          <p15:clr>
            <a:srgbClr val="A4A3A4"/>
          </p15:clr>
        </p15:guide>
        <p15:guide id="6" pos="5760" userDrawn="1">
          <p15:clr>
            <a:srgbClr val="A4A3A4"/>
          </p15:clr>
        </p15:guide>
        <p15:guide id="7"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00"/>
    <a:srgbClr val="006600"/>
    <a:srgbClr val="F7931F"/>
    <a:srgbClr val="864A05"/>
    <a:srgbClr val="A67600"/>
    <a:srgbClr val="CDBB3D"/>
    <a:srgbClr val="A2B969"/>
    <a:srgbClr val="7E9445"/>
    <a:srgbClr val="0043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3979" autoAdjust="0"/>
  </p:normalViewPr>
  <p:slideViewPr>
    <p:cSldViewPr>
      <p:cViewPr varScale="1">
        <p:scale>
          <a:sx n="93" d="100"/>
          <a:sy n="93" d="100"/>
        </p:scale>
        <p:origin x="1557" y="51"/>
      </p:cViewPr>
      <p:guideLst>
        <p:guide orient="horz" pos="4320"/>
        <p:guide orient="horz"/>
        <p:guide/>
        <p:guide pos="5760"/>
        <p:guide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92"/>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10/5/2024</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10/5/2024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83AB-74C3-0D1B-C0C1-CAE7E01790B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DD05FD-1615-CFD1-6618-6E5C0FD3F3A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F27566-3F23-D793-BE9F-1A34094BA354}"/>
              </a:ext>
            </a:extLst>
          </p:cNvPr>
          <p:cNvSpPr>
            <a:spLocks noGrp="1"/>
          </p:cNvSpPr>
          <p:nvPr>
            <p:ph type="dt" sz="half" idx="10"/>
          </p:nvPr>
        </p:nvSpPr>
        <p:spPr>
          <a:xfrm>
            <a:off x="628650" y="6356350"/>
            <a:ext cx="2057400" cy="365125"/>
          </a:xfrm>
          <a:prstGeom prst="rect">
            <a:avLst/>
          </a:prstGeom>
        </p:spPr>
        <p:txBody>
          <a:bodyPr/>
          <a:lstStyle/>
          <a:p>
            <a:fld id="{CA756156-B984-45DA-BCE0-FFC41AB808A1}" type="datetime1">
              <a:rPr lang="vi-VN" smtClean="0"/>
              <a:t>05/10/2024</a:t>
            </a:fld>
            <a:endParaRPr lang="en-US"/>
          </a:p>
        </p:txBody>
      </p:sp>
      <p:sp>
        <p:nvSpPr>
          <p:cNvPr id="5" name="Footer Placeholder 4">
            <a:extLst>
              <a:ext uri="{FF2B5EF4-FFF2-40B4-BE49-F238E27FC236}">
                <a16:creationId xmlns:a16="http://schemas.microsoft.com/office/drawing/2014/main" id="{150A1454-4280-C314-9CC3-BA44CDDAA970}"/>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5789EF-9AD6-31A0-6171-68AC5249F9BC}"/>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94598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DF52-A08D-556B-6D62-45F68ED707E3}"/>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4E5B60-6DF7-A6E6-1E59-1D11F786A9E5}"/>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8AF1A0-319D-C90E-49B8-8CD829F4F52B}"/>
              </a:ext>
            </a:extLst>
          </p:cNvPr>
          <p:cNvSpPr>
            <a:spLocks noGrp="1"/>
          </p:cNvSpPr>
          <p:nvPr>
            <p:ph type="dt" sz="half" idx="10"/>
          </p:nvPr>
        </p:nvSpPr>
        <p:spPr>
          <a:xfrm>
            <a:off x="628650" y="6356350"/>
            <a:ext cx="2057400" cy="365125"/>
          </a:xfrm>
          <a:prstGeom prst="rect">
            <a:avLst/>
          </a:prstGeom>
        </p:spPr>
        <p:txBody>
          <a:bodyPr/>
          <a:lstStyle/>
          <a:p>
            <a:fld id="{67F82EF0-1E76-4D89-B872-374949330877}" type="datetime1">
              <a:rPr lang="vi-VN" smtClean="0"/>
              <a:t>05/10/2024</a:t>
            </a:fld>
            <a:endParaRPr lang="en-US"/>
          </a:p>
        </p:txBody>
      </p:sp>
      <p:sp>
        <p:nvSpPr>
          <p:cNvPr id="5" name="Footer Placeholder 4">
            <a:extLst>
              <a:ext uri="{FF2B5EF4-FFF2-40B4-BE49-F238E27FC236}">
                <a16:creationId xmlns:a16="http://schemas.microsoft.com/office/drawing/2014/main" id="{0503B12E-C9B2-7D0A-8A13-56F29FFAD96B}"/>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7A4A42-C297-E51D-7C4A-846BA50248F1}"/>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2244277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6ADA-158C-DECA-0CA3-7D92D839594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24262-AA19-BBB9-794A-A3CD135CA4C2}"/>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F9E399-B4EF-E8C6-A0D7-DF50D2F17E5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08A824-EFCD-0847-B87A-6BBD59C82CF8}"/>
              </a:ext>
            </a:extLst>
          </p:cNvPr>
          <p:cNvSpPr>
            <a:spLocks noGrp="1"/>
          </p:cNvSpPr>
          <p:nvPr>
            <p:ph type="dt" sz="half" idx="10"/>
          </p:nvPr>
        </p:nvSpPr>
        <p:spPr>
          <a:xfrm>
            <a:off x="628650" y="6356350"/>
            <a:ext cx="2057400" cy="365125"/>
          </a:xfrm>
          <a:prstGeom prst="rect">
            <a:avLst/>
          </a:prstGeom>
        </p:spPr>
        <p:txBody>
          <a:bodyPr/>
          <a:lstStyle/>
          <a:p>
            <a:fld id="{A39CE30E-D248-4840-8D0B-CADA6DBB8983}" type="datetime1">
              <a:rPr lang="vi-VN" smtClean="0"/>
              <a:t>05/10/2024</a:t>
            </a:fld>
            <a:endParaRPr lang="en-US"/>
          </a:p>
        </p:txBody>
      </p:sp>
      <p:sp>
        <p:nvSpPr>
          <p:cNvPr id="6" name="Footer Placeholder 5">
            <a:extLst>
              <a:ext uri="{FF2B5EF4-FFF2-40B4-BE49-F238E27FC236}">
                <a16:creationId xmlns:a16="http://schemas.microsoft.com/office/drawing/2014/main" id="{E60BB64F-CBE8-7A58-949E-45712936933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3951F6-F3A5-DFB5-CC32-37D7A0D6D731}"/>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310014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FA8C-57F4-D394-8E48-201618243EB4}"/>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9DD2C8-57EA-D743-9327-99D117B3880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719ECF-9B0E-1CEF-97EC-A282399E235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0D28A4-1187-50C7-4C50-74EAFC8F80C8}"/>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0DB515-22EB-C762-611A-E29AFF7054E3}"/>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95CCF-F0E4-CA9E-C8CF-78898A2A18F3}"/>
              </a:ext>
            </a:extLst>
          </p:cNvPr>
          <p:cNvSpPr>
            <a:spLocks noGrp="1"/>
          </p:cNvSpPr>
          <p:nvPr>
            <p:ph type="dt" sz="half" idx="10"/>
          </p:nvPr>
        </p:nvSpPr>
        <p:spPr>
          <a:xfrm>
            <a:off x="628650" y="6356350"/>
            <a:ext cx="2057400" cy="365125"/>
          </a:xfrm>
          <a:prstGeom prst="rect">
            <a:avLst/>
          </a:prstGeom>
        </p:spPr>
        <p:txBody>
          <a:bodyPr/>
          <a:lstStyle/>
          <a:p>
            <a:fld id="{A4BC2B97-8763-4B06-9A5D-418D0509B5EC}" type="datetime1">
              <a:rPr lang="vi-VN" smtClean="0"/>
              <a:t>05/10/2024</a:t>
            </a:fld>
            <a:endParaRPr lang="en-US"/>
          </a:p>
        </p:txBody>
      </p:sp>
      <p:sp>
        <p:nvSpPr>
          <p:cNvPr id="8" name="Footer Placeholder 7">
            <a:extLst>
              <a:ext uri="{FF2B5EF4-FFF2-40B4-BE49-F238E27FC236}">
                <a16:creationId xmlns:a16="http://schemas.microsoft.com/office/drawing/2014/main" id="{9F8CF489-3FB0-051D-0DEF-A59D83B42FCA}"/>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75AAC50-F34A-D471-A033-0CB350643661}"/>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2626029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663B1-5ABC-98E7-F941-D20AF133D28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4C86F3A-22A9-E4C3-7E62-BA08DE01C524}"/>
              </a:ext>
            </a:extLst>
          </p:cNvPr>
          <p:cNvSpPr>
            <a:spLocks noGrp="1"/>
          </p:cNvSpPr>
          <p:nvPr>
            <p:ph type="dt" sz="half" idx="10"/>
          </p:nvPr>
        </p:nvSpPr>
        <p:spPr>
          <a:xfrm>
            <a:off x="628650" y="6356350"/>
            <a:ext cx="2057400" cy="365125"/>
          </a:xfrm>
          <a:prstGeom prst="rect">
            <a:avLst/>
          </a:prstGeom>
        </p:spPr>
        <p:txBody>
          <a:bodyPr/>
          <a:lstStyle/>
          <a:p>
            <a:fld id="{C84FA1D8-C897-49AE-AA12-345C5691AB96}" type="datetime1">
              <a:rPr lang="vi-VN" smtClean="0"/>
              <a:t>05/10/2024</a:t>
            </a:fld>
            <a:endParaRPr lang="en-US"/>
          </a:p>
        </p:txBody>
      </p:sp>
      <p:sp>
        <p:nvSpPr>
          <p:cNvPr id="4" name="Footer Placeholder 3">
            <a:extLst>
              <a:ext uri="{FF2B5EF4-FFF2-40B4-BE49-F238E27FC236}">
                <a16:creationId xmlns:a16="http://schemas.microsoft.com/office/drawing/2014/main" id="{8CAD13E5-29F3-39AC-52B8-3C1999BC2A1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E54171-C2BE-E3E3-FBA0-3C2657609BD2}"/>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3715838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4A09A-57F9-991D-FCC4-71A66EE5928F}"/>
              </a:ext>
            </a:extLst>
          </p:cNvPr>
          <p:cNvSpPr>
            <a:spLocks noGrp="1"/>
          </p:cNvSpPr>
          <p:nvPr>
            <p:ph type="dt" sz="half" idx="10"/>
          </p:nvPr>
        </p:nvSpPr>
        <p:spPr>
          <a:xfrm>
            <a:off x="628650" y="6356350"/>
            <a:ext cx="2057400" cy="365125"/>
          </a:xfrm>
          <a:prstGeom prst="rect">
            <a:avLst/>
          </a:prstGeom>
        </p:spPr>
        <p:txBody>
          <a:bodyPr/>
          <a:lstStyle/>
          <a:p>
            <a:fld id="{FB3276E5-73FB-4A27-8E25-70C49D5E7A7A}" type="datetime1">
              <a:rPr lang="vi-VN" smtClean="0"/>
              <a:t>05/10/2024</a:t>
            </a:fld>
            <a:endParaRPr lang="en-US"/>
          </a:p>
        </p:txBody>
      </p:sp>
      <p:sp>
        <p:nvSpPr>
          <p:cNvPr id="3" name="Footer Placeholder 2">
            <a:extLst>
              <a:ext uri="{FF2B5EF4-FFF2-40B4-BE49-F238E27FC236}">
                <a16:creationId xmlns:a16="http://schemas.microsoft.com/office/drawing/2014/main" id="{E0C934A5-440D-DF08-05E1-48437484D02D}"/>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5D5200-40BC-3B93-8B30-636B663B7203}"/>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948865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1E10-A6F0-E56A-2693-2643DA64D92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5A881-B107-DC62-A2A8-C1B6BD1050E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9E982-C899-B888-6221-6305E7269C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5A440-A901-6618-0BE3-57716D53F18A}"/>
              </a:ext>
            </a:extLst>
          </p:cNvPr>
          <p:cNvSpPr>
            <a:spLocks noGrp="1"/>
          </p:cNvSpPr>
          <p:nvPr>
            <p:ph type="dt" sz="half" idx="10"/>
          </p:nvPr>
        </p:nvSpPr>
        <p:spPr>
          <a:xfrm>
            <a:off x="628650" y="6356350"/>
            <a:ext cx="2057400" cy="365125"/>
          </a:xfrm>
          <a:prstGeom prst="rect">
            <a:avLst/>
          </a:prstGeom>
        </p:spPr>
        <p:txBody>
          <a:bodyPr/>
          <a:lstStyle/>
          <a:p>
            <a:fld id="{FA0A77CE-D727-4C40-89D3-E9AFBEE56A31}" type="datetime1">
              <a:rPr lang="vi-VN" smtClean="0"/>
              <a:t>05/10/2024</a:t>
            </a:fld>
            <a:endParaRPr lang="en-US"/>
          </a:p>
        </p:txBody>
      </p:sp>
      <p:sp>
        <p:nvSpPr>
          <p:cNvPr id="6" name="Footer Placeholder 5">
            <a:extLst>
              <a:ext uri="{FF2B5EF4-FFF2-40B4-BE49-F238E27FC236}">
                <a16:creationId xmlns:a16="http://schemas.microsoft.com/office/drawing/2014/main" id="{38F6CE3B-EC26-1FBB-C114-A5E36E8B6C09}"/>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0E233E-EE99-939D-4F60-37C1DB491602}"/>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3186342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02FA-835A-6A23-A034-443CE4E7528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67D78A-FB65-31E3-0525-DA297DAFA124}"/>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B3DBA3-2ADA-B1DB-AF7A-1892EA7D0DB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5F7044-EC86-E67E-1191-170752EDBC81}"/>
              </a:ext>
            </a:extLst>
          </p:cNvPr>
          <p:cNvSpPr>
            <a:spLocks noGrp="1"/>
          </p:cNvSpPr>
          <p:nvPr>
            <p:ph type="dt" sz="half" idx="10"/>
          </p:nvPr>
        </p:nvSpPr>
        <p:spPr>
          <a:xfrm>
            <a:off x="628650" y="6356350"/>
            <a:ext cx="2057400" cy="365125"/>
          </a:xfrm>
          <a:prstGeom prst="rect">
            <a:avLst/>
          </a:prstGeom>
        </p:spPr>
        <p:txBody>
          <a:bodyPr/>
          <a:lstStyle/>
          <a:p>
            <a:fld id="{5541993A-050D-4C18-8C2F-59E8CACBB697}" type="datetime1">
              <a:rPr lang="vi-VN" smtClean="0"/>
              <a:t>05/10/2024</a:t>
            </a:fld>
            <a:endParaRPr lang="en-US"/>
          </a:p>
        </p:txBody>
      </p:sp>
      <p:sp>
        <p:nvSpPr>
          <p:cNvPr id="6" name="Footer Placeholder 5">
            <a:extLst>
              <a:ext uri="{FF2B5EF4-FFF2-40B4-BE49-F238E27FC236}">
                <a16:creationId xmlns:a16="http://schemas.microsoft.com/office/drawing/2014/main" id="{474C7672-0EF7-90DF-A17A-CADBCE2ADA5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A3B85C-3A8E-0379-6534-0F8EEA65F64C}"/>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4103710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4C55-05EA-981B-1258-F2BB951158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536EF0-3A8D-ADBC-0D61-9CFF2307DCBF}"/>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E6F9A-1C6A-E563-49F8-42F2269FEBDA}"/>
              </a:ext>
            </a:extLst>
          </p:cNvPr>
          <p:cNvSpPr>
            <a:spLocks noGrp="1"/>
          </p:cNvSpPr>
          <p:nvPr>
            <p:ph type="dt" sz="half" idx="10"/>
          </p:nvPr>
        </p:nvSpPr>
        <p:spPr>
          <a:xfrm>
            <a:off x="628650" y="6356350"/>
            <a:ext cx="2057400" cy="365125"/>
          </a:xfrm>
          <a:prstGeom prst="rect">
            <a:avLst/>
          </a:prstGeom>
        </p:spPr>
        <p:txBody>
          <a:bodyPr/>
          <a:lstStyle/>
          <a:p>
            <a:fld id="{2B9C9726-FB76-420C-AC58-0107C63A086D}" type="datetime1">
              <a:rPr lang="vi-VN" smtClean="0"/>
              <a:t>05/10/2024</a:t>
            </a:fld>
            <a:endParaRPr lang="en-US"/>
          </a:p>
        </p:txBody>
      </p:sp>
      <p:sp>
        <p:nvSpPr>
          <p:cNvPr id="5" name="Footer Placeholder 4">
            <a:extLst>
              <a:ext uri="{FF2B5EF4-FFF2-40B4-BE49-F238E27FC236}">
                <a16:creationId xmlns:a16="http://schemas.microsoft.com/office/drawing/2014/main" id="{296611BC-44FF-1FCA-32A3-3E11F656BA50}"/>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2005B-4FCE-0B49-9CC8-E8EDA1B60953}"/>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273483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7F57B6-A360-89B6-3B65-4812248A274E}"/>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E250E4-B09C-5971-A09E-C8E572458BED}"/>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D3A95-E075-5DED-B9C1-7A708337DAC6}"/>
              </a:ext>
            </a:extLst>
          </p:cNvPr>
          <p:cNvSpPr>
            <a:spLocks noGrp="1"/>
          </p:cNvSpPr>
          <p:nvPr>
            <p:ph type="dt" sz="half" idx="10"/>
          </p:nvPr>
        </p:nvSpPr>
        <p:spPr>
          <a:xfrm>
            <a:off x="628650" y="6356350"/>
            <a:ext cx="2057400" cy="365125"/>
          </a:xfrm>
          <a:prstGeom prst="rect">
            <a:avLst/>
          </a:prstGeom>
        </p:spPr>
        <p:txBody>
          <a:bodyPr/>
          <a:lstStyle/>
          <a:p>
            <a:fld id="{372C9E50-2EB0-49DA-A9AA-425254CAB362}" type="datetime1">
              <a:rPr lang="vi-VN" smtClean="0"/>
              <a:t>05/10/2024</a:t>
            </a:fld>
            <a:endParaRPr lang="en-US"/>
          </a:p>
        </p:txBody>
      </p:sp>
      <p:sp>
        <p:nvSpPr>
          <p:cNvPr id="5" name="Footer Placeholder 4">
            <a:extLst>
              <a:ext uri="{FF2B5EF4-FFF2-40B4-BE49-F238E27FC236}">
                <a16:creationId xmlns:a16="http://schemas.microsoft.com/office/drawing/2014/main" id="{509DDEC2-77A9-B98B-BE17-F22D33D61C9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AF8714-23B3-8FB5-0456-FFC8825F90F3}"/>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409001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228600" y="2286000"/>
            <a:ext cx="1404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304800" y="2245291"/>
            <a:ext cx="13716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188258" y="2382452"/>
            <a:ext cx="1113491"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68D41ACA-7961-4DFD-ADC1-076D5C1CF0B6}" type="datetime1">
              <a:rPr lang="vi-VN" smtClean="0"/>
              <a:t>05/10/2024</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43267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a:xfrm>
            <a:off x="628650" y="6356351"/>
            <a:ext cx="2057400" cy="365125"/>
          </a:xfrm>
          <a:prstGeom prst="rect">
            <a:avLst/>
          </a:prstGeom>
        </p:spPr>
        <p:txBody>
          <a:bodyPr/>
          <a:lstStyle/>
          <a:p>
            <a:fld id="{0145AD4F-48A4-48E9-9C77-C9BB95C302D4}" type="datetime1">
              <a:rPr lang="vi-VN" smtClean="0"/>
              <a:t>05/10/2024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a:xfrm>
            <a:off x="6457950" y="6356351"/>
            <a:ext cx="2057400" cy="365125"/>
          </a:xfrm>
          <a:prstGeom prst="rect">
            <a:avLst/>
          </a:prstGeom>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6937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E214107-448A-4505-9798-C442B5335013}" type="datetime1">
              <a:rPr lang="vi-VN" smtClean="0"/>
              <a:t>05/10/2024</a:t>
            </a:fld>
            <a:endParaRPr lang="vi-VN"/>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D947D2-DFCE-45CC-B8BF-41F052840C94}" type="slidenum">
              <a:rPr lang="vi-VN" smtClean="0"/>
              <a:t>‹#›</a:t>
            </a:fld>
            <a:endParaRPr lang="vi-VN"/>
          </a:p>
        </p:txBody>
      </p:sp>
    </p:spTree>
    <p:extLst>
      <p:ext uri="{BB962C8B-B14F-4D97-AF65-F5344CB8AC3E}">
        <p14:creationId xmlns:p14="http://schemas.microsoft.com/office/powerpoint/2010/main" val="258149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A3EB-0A04-0260-6CCD-978DC219143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3F8747-05E5-058F-3F30-0F239A64A3C1}"/>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80BE66-ACE5-6130-4725-B06F7810CAE3}"/>
              </a:ext>
            </a:extLst>
          </p:cNvPr>
          <p:cNvSpPr>
            <a:spLocks noGrp="1"/>
          </p:cNvSpPr>
          <p:nvPr>
            <p:ph type="dt" sz="half" idx="10"/>
          </p:nvPr>
        </p:nvSpPr>
        <p:spPr>
          <a:xfrm>
            <a:off x="628650" y="6356350"/>
            <a:ext cx="2057400" cy="365125"/>
          </a:xfrm>
          <a:prstGeom prst="rect">
            <a:avLst/>
          </a:prstGeom>
        </p:spPr>
        <p:txBody>
          <a:bodyPr/>
          <a:lstStyle/>
          <a:p>
            <a:fld id="{FBCED306-42EA-4897-A46A-B67998ED369B}" type="datetime1">
              <a:rPr lang="vi-VN" smtClean="0"/>
              <a:t>05/10/2024</a:t>
            </a:fld>
            <a:endParaRPr lang="en-US"/>
          </a:p>
        </p:txBody>
      </p:sp>
      <p:sp>
        <p:nvSpPr>
          <p:cNvPr id="5" name="Footer Placeholder 4">
            <a:extLst>
              <a:ext uri="{FF2B5EF4-FFF2-40B4-BE49-F238E27FC236}">
                <a16:creationId xmlns:a16="http://schemas.microsoft.com/office/drawing/2014/main" id="{10C6C985-4448-10C1-8E27-FCBDAD31C3C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6F0C22-C544-6C31-EEC4-1A9B092F99C7}"/>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3983202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1B21C96-AA3C-4974-1FF8-A09D45D35AB9}"/>
              </a:ext>
            </a:extLst>
          </p:cNvPr>
          <p:cNvSpPr/>
          <p:nvPr userDrawn="1"/>
        </p:nvSpPr>
        <p:spPr>
          <a:xfrm>
            <a:off x="2363177" y="228600"/>
            <a:ext cx="4570046" cy="748360"/>
          </a:xfrm>
          <a:prstGeom prst="roundRect">
            <a:avLst>
              <a:gd name="adj" fmla="val 39083"/>
            </a:avLst>
          </a:prstGeom>
          <a:solidFill>
            <a:srgbClr val="CD113B"/>
          </a:solidFill>
          <a:ln w="127000" cap="rnd" cmpd="tri">
            <a:gradFill flip="none" rotWithShape="1">
              <a:gsLst>
                <a:gs pos="39322">
                  <a:srgbClr val="FFEEBC"/>
                </a:gs>
                <a:gs pos="89316">
                  <a:srgbClr val="C1594D"/>
                </a:gs>
                <a:gs pos="98000">
                  <a:srgbClr val="B53A33"/>
                </a:gs>
                <a:gs pos="2000">
                  <a:srgbClr val="A20A0A"/>
                </a:gs>
                <a:gs pos="100000">
                  <a:schemeClr val="accent4">
                    <a:lumMod val="75000"/>
                  </a:schemeClr>
                </a:gs>
                <a:gs pos="100000">
                  <a:srgbClr val="FFFF00"/>
                </a:gs>
                <a:gs pos="46000">
                  <a:schemeClr val="accent4">
                    <a:lumMod val="20000"/>
                    <a:lumOff val="80000"/>
                  </a:schemeClr>
                </a:gs>
                <a:gs pos="100000">
                  <a:schemeClr val="accent4">
                    <a:lumMod val="40000"/>
                    <a:lumOff val="60000"/>
                  </a:schemeClr>
                </a:gs>
              </a:gsLst>
              <a:path path="circle">
                <a:fillToRect l="50000" t="50000" r="50000" b="50000"/>
              </a:path>
              <a:tileRect/>
            </a:gradFill>
            <a:prstDash val="solid"/>
            <a:round/>
            <a:extLst>
              <a:ext uri="{C807C97D-BFC1-408E-A445-0C87EB9F89A2}">
                <ask:lineSketchStyleProps xmlns:ask="http://schemas.microsoft.com/office/drawing/2018/sketchyshapes">
                  <ask:type>
                    <ask:lineSketchNone/>
                  </ask:type>
                </ask:lineSketchStyleProps>
              </a:ext>
            </a:extLst>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E96BFA-EA52-00F2-2200-8DE7F211D41A}"/>
              </a:ext>
            </a:extLst>
          </p:cNvPr>
          <p:cNvSpPr txBox="1"/>
          <p:nvPr userDrawn="1"/>
        </p:nvSpPr>
        <p:spPr>
          <a:xfrm>
            <a:off x="2573120" y="269748"/>
            <a:ext cx="4360103" cy="646331"/>
          </a:xfrm>
          <a:prstGeom prst="rect">
            <a:avLst/>
          </a:prstGeom>
          <a:noFill/>
        </p:spPr>
        <p:txBody>
          <a:bodyPr wrap="square" rtlCol="0">
            <a:spAutoFit/>
          </a:bodyPr>
          <a:lstStyle/>
          <a:p>
            <a:r>
              <a:rPr lang="en-US" sz="3600" b="1" dirty="0">
                <a:solidFill>
                  <a:schemeClr val="accent4">
                    <a:lumMod val="20000"/>
                    <a:lumOff val="80000"/>
                  </a:schemeClr>
                </a:solidFill>
                <a:latin typeface="Roboto" panose="02000000000000000000" pitchFamily="2" charset="0"/>
                <a:ea typeface="Roboto" panose="02000000000000000000" pitchFamily="2" charset="0"/>
                <a:cs typeface="Roboto" panose="02000000000000000000" pitchFamily="2" charset="0"/>
              </a:rPr>
              <a:t>ÔN TẬP CHƯƠNG 5</a:t>
            </a:r>
          </a:p>
        </p:txBody>
      </p:sp>
    </p:spTree>
    <p:extLst>
      <p:ext uri="{BB962C8B-B14F-4D97-AF65-F5344CB8AC3E}">
        <p14:creationId xmlns:p14="http://schemas.microsoft.com/office/powerpoint/2010/main" val="24644359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6" r:id="rId6"/>
    <p:sldLayoutId id="2147484027" r:id="rId7"/>
    <p:sldLayoutId id="2147484028" r:id="rId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928" userDrawn="1">
          <p15:clr>
            <a:srgbClr val="F26B43"/>
          </p15:clr>
        </p15:guide>
        <p15:guide id="3" pos="5568" userDrawn="1">
          <p15:clr>
            <a:srgbClr val="F26B43"/>
          </p15:clr>
        </p15:guide>
        <p15:guide id="4" pos="192" userDrawn="1">
          <p15:clr>
            <a:srgbClr val="F26B43"/>
          </p15:clr>
        </p15:guide>
        <p15:guide id="5" orient="horz" pos="4128" userDrawn="1">
          <p15:clr>
            <a:srgbClr val="F26B43"/>
          </p15:clr>
        </p15:guide>
        <p15:guide id="6" orient="horz" pos="1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658811"/>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6.xml"/><Relationship Id="rId7" Type="http://schemas.openxmlformats.org/officeDocument/2006/relationships/image" Target="../media/image13.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6.xml"/><Relationship Id="rId7" Type="http://schemas.openxmlformats.org/officeDocument/2006/relationships/image" Target="../media/image18.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6.xml"/><Relationship Id="rId7" Type="http://schemas.openxmlformats.org/officeDocument/2006/relationships/image" Target="../media/image21.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hyperlink" Target="https://forms.gle/LzVNwfMpYB9qH4JU6" TargetMode="External"/><Relationship Id="rId5" Type="http://schemas.openxmlformats.org/officeDocument/2006/relationships/hyperlink" Target="https://www.vnteach.com/" TargetMode="Externa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slide" Target="slide5.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slide" Target="slide6.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slide" Target="slide8.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slide" Target="slide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4.png"/><Relationship Id="rId5" Type="http://schemas.microsoft.com/office/2007/relationships/media" Target="../media/media1.mp3"/><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4.png"/><Relationship Id="rId5" Type="http://schemas.microsoft.com/office/2007/relationships/media" Target="../media/media1.mp3"/><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4.png"/><Relationship Id="rId5" Type="http://schemas.microsoft.com/office/2007/relationships/media" Target="../media/media1.mp3"/><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3.png"/><Relationship Id="rId5" Type="http://schemas.microsoft.com/office/2007/relationships/media" Target="../media/media1.mp3"/><Relationship Id="rId10" Type="http://schemas.openxmlformats.org/officeDocument/2006/relationships/image" Target="../media/image4.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3.png"/><Relationship Id="rId5" Type="http://schemas.microsoft.com/office/2007/relationships/media" Target="../media/media1.mp3"/><Relationship Id="rId10" Type="http://schemas.openxmlformats.org/officeDocument/2006/relationships/image" Target="../media/image4.png"/><Relationship Id="rId4" Type="http://schemas.openxmlformats.org/officeDocument/2006/relationships/audio" Target="../media/media3.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flower&#10;&#10;Description automatically generated with low confidence">
            <a:extLst>
              <a:ext uri="{FF2B5EF4-FFF2-40B4-BE49-F238E27FC236}">
                <a16:creationId xmlns:a16="http://schemas.microsoft.com/office/drawing/2014/main" id="{9FD7851B-7E64-1AC2-400B-708E3B20E542}"/>
              </a:ext>
            </a:extLst>
          </p:cNvPr>
          <p:cNvPicPr>
            <a:picLocks noChangeAspect="1"/>
          </p:cNvPicPr>
          <p:nvPr/>
        </p:nvPicPr>
        <p:blipFill rotWithShape="1">
          <a:blip r:embed="rId2"/>
          <a:srcRect l="15511"/>
          <a:stretch/>
        </p:blipFill>
        <p:spPr>
          <a:xfrm>
            <a:off x="113211" y="130654"/>
            <a:ext cx="8917577" cy="659669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Slide Number Placeholder 2"/>
          <p:cNvSpPr>
            <a:spLocks noGrp="1"/>
          </p:cNvSpPr>
          <p:nvPr>
            <p:ph type="sldNum" sz="quarter" idx="12"/>
          </p:nvPr>
        </p:nvSpPr>
        <p:spPr/>
        <p:txBody>
          <a:bodyPr/>
          <a:lstStyle/>
          <a:p>
            <a:fld id="{17D1BF4A-0E36-4DD2-8FEA-9E87E8B160A5}" type="slidenum">
              <a:rPr lang="en-US" smtClean="0"/>
              <a:t>1</a:t>
            </a:fld>
            <a:endParaRPr lang="en-US"/>
          </a:p>
        </p:txBody>
      </p:sp>
    </p:spTree>
    <p:extLst>
      <p:ext uri="{BB962C8B-B14F-4D97-AF65-F5344CB8AC3E}">
        <p14:creationId xmlns:p14="http://schemas.microsoft.com/office/powerpoint/2010/main" val="106232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ua tiếng Việt – Wikipedia tiếng Việt">
            <a:extLst>
              <a:ext uri="{FF2B5EF4-FFF2-40B4-BE49-F238E27FC236}">
                <a16:creationId xmlns:a16="http://schemas.microsoft.com/office/drawing/2014/main" id="{4A9FD072-5D3B-45E2-8DFA-DA6123518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240" y="1447800"/>
            <a:ext cx="6883521"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10</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89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4785B55-A21E-96D9-D185-779D48126134}"/>
              </a:ext>
            </a:extLst>
          </p:cNvPr>
          <p:cNvGrpSpPr/>
          <p:nvPr/>
        </p:nvGrpSpPr>
        <p:grpSpPr>
          <a:xfrm>
            <a:off x="2171700" y="1219200"/>
            <a:ext cx="5524500" cy="1241136"/>
            <a:chOff x="1981200" y="601682"/>
            <a:chExt cx="4800600" cy="1014362"/>
          </a:xfrm>
        </p:grpSpPr>
        <p:sp>
          <p:nvSpPr>
            <p:cNvPr id="2" name="Rounded Rectangle 1"/>
            <p:cNvSpPr/>
            <p:nvPr/>
          </p:nvSpPr>
          <p:spPr>
            <a:xfrm>
              <a:off x="1981200" y="601682"/>
              <a:ext cx="4800600" cy="996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495642" y="692714"/>
              <a:ext cx="3278590" cy="923330"/>
            </a:xfrm>
            <a:prstGeom prst="rect">
              <a:avLst/>
            </a:prstGeom>
            <a:noFill/>
          </p:spPr>
          <p:txBody>
            <a:bodyPr wrap="none" rtlCol="0">
              <a:spAutoFit/>
            </a:bodyPr>
            <a:lstStyle/>
            <a:p>
              <a:pPr algn="ctr"/>
              <a:r>
                <a:rPr lang="en-US" sz="54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L</a:t>
              </a:r>
              <a:r>
                <a:rPr lang="en-US" sz="54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U</a:t>
              </a:r>
              <a:r>
                <a:rPr lang="en-US" sz="5400" b="1" dirty="0" err="1">
                  <a:solidFill>
                    <a:schemeClr val="accent4">
                      <a:lumMod val="75000"/>
                    </a:schemeClr>
                  </a:solidFill>
                  <a:latin typeface="Calibri" panose="020F0502020204030204" pitchFamily="34" charset="0"/>
                  <a:ea typeface="#9Slide02 Tieu de rat dai 01" panose="020B0604020202020204" charset="0"/>
                  <a:cs typeface="Calibri" panose="020F0502020204030204" pitchFamily="34" charset="0"/>
                </a:rPr>
                <a:t>Ậ</a:t>
              </a:r>
              <a:r>
                <a:rPr lang="en-US" sz="5400" b="1" dirty="0" err="1">
                  <a:solidFill>
                    <a:srgbClr val="FF0000"/>
                  </a:solidFill>
                  <a:latin typeface="Calibri" panose="020F0502020204030204" pitchFamily="34" charset="0"/>
                  <a:ea typeface="#9Slide02 Tieu de rat dai 01" panose="020B0604020202020204" charset="0"/>
                  <a:cs typeface="Calibri" panose="020F0502020204030204" pitchFamily="34" charset="0"/>
                </a:rPr>
                <a:t>T</a:t>
              </a:r>
              <a:r>
                <a:rPr lang="en-US" sz="5400" b="1" dirty="0">
                  <a:latin typeface="Calibri" panose="020F0502020204030204" pitchFamily="34" charset="0"/>
                  <a:ea typeface="#9Slide02 Tieu de rat dai 01" panose="020B0604020202020204" charset="0"/>
                  <a:cs typeface="Calibri" panose="020F0502020204030204" pitchFamily="34" charset="0"/>
                </a:rPr>
                <a:t> </a:t>
              </a:r>
              <a:r>
                <a:rPr lang="en-US" sz="5400" b="1" dirty="0" err="1">
                  <a:solidFill>
                    <a:schemeClr val="accent2">
                      <a:lumMod val="75000"/>
                    </a:schemeClr>
                  </a:solidFill>
                  <a:latin typeface="Calibri" panose="020F0502020204030204" pitchFamily="34" charset="0"/>
                  <a:ea typeface="#9Slide02 Tieu de rat dai 01" panose="020B0604020202020204" charset="0"/>
                  <a:cs typeface="Calibri" panose="020F0502020204030204" pitchFamily="34" charset="0"/>
                </a:rPr>
                <a:t>C</a:t>
              </a:r>
              <a:r>
                <a:rPr lang="en-US" sz="54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H</a:t>
              </a:r>
              <a:r>
                <a:rPr lang="en-US" sz="54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Ơ</a:t>
              </a:r>
              <a:r>
                <a:rPr lang="en-US" sz="5400" b="1" dirty="0" err="1">
                  <a:solidFill>
                    <a:srgbClr val="FFC000"/>
                  </a:solidFill>
                  <a:latin typeface="Calibri" panose="020F0502020204030204" pitchFamily="34" charset="0"/>
                  <a:ea typeface="#9Slide02 Tieu de rat dai 01" panose="020B0604020202020204" charset="0"/>
                  <a:cs typeface="Calibri" panose="020F0502020204030204" pitchFamily="34" charset="0"/>
                </a:rPr>
                <a:t>I</a:t>
              </a:r>
              <a:endParaRPr lang="en-US" sz="5400" b="1" dirty="0">
                <a:solidFill>
                  <a:srgbClr val="FFC000"/>
                </a:solidFill>
                <a:latin typeface="Calibri" panose="020F0502020204030204" pitchFamily="34" charset="0"/>
                <a:ea typeface="#9Slide02 Tieu de rat dai 01" panose="020B0604020202020204" charset="0"/>
                <a:cs typeface="Calibri" panose="020F0502020204030204" pitchFamily="34" charset="0"/>
              </a:endParaRPr>
            </a:p>
          </p:txBody>
        </p:sp>
      </p:grpSp>
      <p:sp>
        <p:nvSpPr>
          <p:cNvPr id="4" name="TextBox 3"/>
          <p:cNvSpPr txBox="1"/>
          <p:nvPr/>
        </p:nvSpPr>
        <p:spPr>
          <a:xfrm>
            <a:off x="609600" y="2286000"/>
            <a:ext cx="8153400" cy="3970318"/>
          </a:xfrm>
          <a:prstGeom prst="rect">
            <a:avLst/>
          </a:prstGeom>
          <a:noFill/>
        </p:spPr>
        <p:txBody>
          <a:bodyPr wrap="square" rtlCol="0">
            <a:spAutoFit/>
          </a:bodyPr>
          <a:lstStyle/>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Làm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việc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nhân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10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giây</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Sắp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xếp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chữ</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gợi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ý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tìm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ra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có</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liên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quan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đến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nội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dung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bài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của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chương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5.</a:t>
            </a:r>
          </a:p>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sinh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có</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liên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tiếp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nhau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cho</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đến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hết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tìm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ra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đúng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pic>
        <p:nvPicPr>
          <p:cNvPr id="6" name="Picture 2" descr="Vua tiếng Việt – Wikipedia tiếng Việt">
            <a:extLst>
              <a:ext uri="{FF2B5EF4-FFF2-40B4-BE49-F238E27FC236}">
                <a16:creationId xmlns:a16="http://schemas.microsoft.com/office/drawing/2014/main" id="{43EB1F1E-DB69-73CF-E242-678884F7DF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8869" y="1330583"/>
            <a:ext cx="1525641" cy="99643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11</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861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324100" y="4354443"/>
            <a:ext cx="4914900" cy="1131957"/>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1524000" y="3471821"/>
            <a:ext cx="5257800" cy="1111223"/>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6362700" y="3822760"/>
            <a:ext cx="1600200" cy="1485901"/>
          </a:xfrm>
          <a:prstGeom prst="ellipse">
            <a:avLst/>
          </a:prstGeom>
          <a:solidFill>
            <a:srgbClr val="F220A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2543324" y="3620321"/>
            <a:ext cx="3219151" cy="769441"/>
          </a:xfrm>
          <a:prstGeom prst="rect">
            <a:avLst/>
          </a:prstGeom>
          <a:noFill/>
        </p:spPr>
        <p:txBody>
          <a:bodyPr wrap="none" rtlCol="0">
            <a:spAutoFit/>
          </a:bodyPr>
          <a:lstStyle/>
          <a:p>
            <a:r>
              <a:rPr lang="en-US" sz="4400" b="1" dirty="0">
                <a:latin typeface="Calibri" panose="020F0502020204030204" pitchFamily="34" charset="0"/>
                <a:cs typeface="Calibri" panose="020F0502020204030204" pitchFamily="34" charset="0"/>
              </a:rPr>
              <a:t>N/H/I/S/Ổ/C</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852286" y="4633601"/>
            <a:ext cx="2133020" cy="769441"/>
          </a:xfrm>
          <a:prstGeom prst="rect">
            <a:avLst/>
          </a:prstGeom>
          <a:noFill/>
        </p:spPr>
        <p:txBody>
          <a:bodyPr wrap="none" rtlCol="0">
            <a:spAutoFit/>
          </a:bodyPr>
          <a:lstStyle/>
          <a:p>
            <a:r>
              <a:rPr lang="en-US" sz="4400" b="1" dirty="0">
                <a:solidFill>
                  <a:schemeClr val="bg1"/>
                </a:solidFill>
                <a:latin typeface="Calibri" panose="020F0502020204030204" pitchFamily="34" charset="0"/>
                <a:cs typeface="Calibri" panose="020F0502020204030204" pitchFamily="34" charset="0"/>
              </a:rPr>
              <a:t>CỔ SINH</a:t>
            </a:r>
          </a:p>
        </p:txBody>
      </p:sp>
      <p:sp>
        <p:nvSpPr>
          <p:cNvPr id="14" name="TextBox 13">
            <a:extLst>
              <a:ext uri="{FF2B5EF4-FFF2-40B4-BE49-F238E27FC236}">
                <a16:creationId xmlns:a16="http://schemas.microsoft.com/office/drawing/2014/main" id="{66C2D7E3-5C13-40A9-8D69-D7FB4D6B5147}"/>
              </a:ext>
            </a:extLst>
          </p:cNvPr>
          <p:cNvSpPr txBox="1"/>
          <p:nvPr/>
        </p:nvSpPr>
        <p:spPr>
          <a:xfrm>
            <a:off x="6537756" y="4211767"/>
            <a:ext cx="1359668" cy="707886"/>
          </a:xfrm>
          <a:prstGeom prst="rect">
            <a:avLst/>
          </a:prstGeom>
          <a:noFill/>
        </p:spPr>
        <p:txBody>
          <a:bodyPr wrap="none" rtlCol="0">
            <a:spAutoFit/>
          </a:bodyPr>
          <a:lstStyle/>
          <a:p>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1</a:t>
            </a:r>
          </a:p>
        </p:txBody>
      </p:sp>
      <p:pic>
        <p:nvPicPr>
          <p:cNvPr id="2" name="Picture 2" descr="Vua tiếng Việt – Wikipedia tiếng Việt">
            <a:extLst>
              <a:ext uri="{FF2B5EF4-FFF2-40B4-BE49-F238E27FC236}">
                <a16:creationId xmlns:a16="http://schemas.microsoft.com/office/drawing/2014/main" id="{B8ADFABC-03C5-C938-20D5-2008356360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12</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0556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628900" y="4552951"/>
            <a:ext cx="5257800" cy="1314449"/>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838200" y="3471727"/>
            <a:ext cx="6591300" cy="1309825"/>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6966245" y="3962401"/>
            <a:ext cx="1600200" cy="1485901"/>
          </a:xfrm>
          <a:prstGeom prst="ellipse">
            <a:avLst/>
          </a:prstGeom>
          <a:solidFill>
            <a:srgbClr val="F220A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1097605" y="3741918"/>
            <a:ext cx="5819699"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S/T/I/N/H/Ề/N/Ọ/H/I/C</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278493" y="4935587"/>
            <a:ext cx="3698448" cy="769441"/>
          </a:xfrm>
          <a:prstGeom prst="rect">
            <a:avLst/>
          </a:prstGeom>
          <a:noFill/>
        </p:spPr>
        <p:txBody>
          <a:bodyPr wrap="none" rtlCol="0">
            <a:spAutoFit/>
          </a:bodyPr>
          <a:lstStyle/>
          <a:p>
            <a:r>
              <a:rPr lang="en-US" sz="4400" b="1" dirty="0">
                <a:solidFill>
                  <a:schemeClr val="bg1"/>
                </a:solidFill>
                <a:latin typeface="Calibri" panose="020F0502020204030204" pitchFamily="34" charset="0"/>
                <a:cs typeface="Calibri" panose="020F0502020204030204" pitchFamily="34" charset="0"/>
              </a:rPr>
              <a:t>TIỀN SINH HỌC</a:t>
            </a:r>
          </a:p>
        </p:txBody>
      </p:sp>
      <p:sp>
        <p:nvSpPr>
          <p:cNvPr id="14" name="TextBox 13">
            <a:extLst>
              <a:ext uri="{FF2B5EF4-FFF2-40B4-BE49-F238E27FC236}">
                <a16:creationId xmlns:a16="http://schemas.microsoft.com/office/drawing/2014/main" id="{66C2D7E3-5C13-40A9-8D69-D7FB4D6B5147}"/>
              </a:ext>
            </a:extLst>
          </p:cNvPr>
          <p:cNvSpPr txBox="1"/>
          <p:nvPr/>
        </p:nvSpPr>
        <p:spPr>
          <a:xfrm>
            <a:off x="7109868" y="4321417"/>
            <a:ext cx="1359668" cy="707886"/>
          </a:xfrm>
          <a:prstGeom prst="rect">
            <a:avLst/>
          </a:prstGeom>
          <a:noFill/>
        </p:spPr>
        <p:txBody>
          <a:bodyPr wrap="none" rtlCol="0">
            <a:spAutoFit/>
          </a:bodyPr>
          <a:lstStyle/>
          <a:p>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2</a:t>
            </a:r>
          </a:p>
        </p:txBody>
      </p:sp>
      <p:pic>
        <p:nvPicPr>
          <p:cNvPr id="2" name="Picture 2" descr="Vua tiếng Việt – Wikipedia tiếng Việt">
            <a:extLst>
              <a:ext uri="{FF2B5EF4-FFF2-40B4-BE49-F238E27FC236}">
                <a16:creationId xmlns:a16="http://schemas.microsoft.com/office/drawing/2014/main" id="{A82268CB-D41E-B87A-76DD-47BC8B3D12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13</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0954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819400" y="4525972"/>
            <a:ext cx="5257800" cy="1241930"/>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609600" y="3505200"/>
            <a:ext cx="7010400" cy="1249372"/>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7195821" y="3963754"/>
            <a:ext cx="1600200" cy="1485901"/>
          </a:xfrm>
          <a:prstGeom prst="ellipse">
            <a:avLst/>
          </a:prstGeom>
          <a:solidFill>
            <a:srgbClr val="F220A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700708" y="3729763"/>
            <a:ext cx="6553200"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N/H/Ờ/G/Ệ/Đ/I/N/Ư/I/Ạ/I</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048000" y="4859167"/>
            <a:ext cx="4424857" cy="769441"/>
          </a:xfrm>
          <a:prstGeom prst="rect">
            <a:avLst/>
          </a:prstGeom>
          <a:noFill/>
        </p:spPr>
        <p:txBody>
          <a:bodyPr wrap="square" rtlCol="0">
            <a:spAutoFit/>
          </a:bodyPr>
          <a:lstStyle/>
          <a:p>
            <a:r>
              <a:rPr lang="en-US" sz="4400" b="1" dirty="0">
                <a:solidFill>
                  <a:schemeClr val="bg1"/>
                </a:solidFill>
                <a:latin typeface="Calibri" panose="020F0502020204030204" pitchFamily="34" charset="0"/>
                <a:cs typeface="Calibri" panose="020F0502020204030204" pitchFamily="34" charset="0"/>
              </a:rPr>
              <a:t>NGƯỜI HIỆN ĐẠI</a:t>
            </a:r>
          </a:p>
        </p:txBody>
      </p:sp>
      <p:sp>
        <p:nvSpPr>
          <p:cNvPr id="14" name="TextBox 13">
            <a:extLst>
              <a:ext uri="{FF2B5EF4-FFF2-40B4-BE49-F238E27FC236}">
                <a16:creationId xmlns:a16="http://schemas.microsoft.com/office/drawing/2014/main" id="{66C2D7E3-5C13-40A9-8D69-D7FB4D6B5147}"/>
              </a:ext>
            </a:extLst>
          </p:cNvPr>
          <p:cNvSpPr txBox="1"/>
          <p:nvPr/>
        </p:nvSpPr>
        <p:spPr>
          <a:xfrm>
            <a:off x="7345793" y="4352761"/>
            <a:ext cx="1359668" cy="707886"/>
          </a:xfrm>
          <a:prstGeom prst="rect">
            <a:avLst/>
          </a:prstGeom>
          <a:noFill/>
        </p:spPr>
        <p:txBody>
          <a:bodyPr wrap="none" rtlCol="0">
            <a:spAutoFit/>
          </a:bodyPr>
          <a:lstStyle/>
          <a:p>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3</a:t>
            </a:r>
          </a:p>
        </p:txBody>
      </p:sp>
      <p:pic>
        <p:nvPicPr>
          <p:cNvPr id="2" name="Picture 2" descr="Vua tiếng Việt – Wikipedia tiếng Việt">
            <a:extLst>
              <a:ext uri="{FF2B5EF4-FFF2-40B4-BE49-F238E27FC236}">
                <a16:creationId xmlns:a16="http://schemas.microsoft.com/office/drawing/2014/main" id="{F86CDEBD-75F6-BC15-94BF-F27F528D2D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14</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4218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400300" y="4390585"/>
            <a:ext cx="5257800" cy="1248215"/>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838200" y="3531379"/>
            <a:ext cx="6362700" cy="1087808"/>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6711009" y="3748689"/>
            <a:ext cx="1600200" cy="1485901"/>
          </a:xfrm>
          <a:prstGeom prst="ellipse">
            <a:avLst/>
          </a:prstGeom>
          <a:solidFill>
            <a:srgbClr val="F220A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1148409" y="3748689"/>
            <a:ext cx="5516109"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V/E/C/O/C/A/R/E/T/A</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433497" y="4708952"/>
            <a:ext cx="3414675" cy="769441"/>
          </a:xfrm>
          <a:prstGeom prst="rect">
            <a:avLst/>
          </a:prstGeom>
          <a:noFill/>
        </p:spPr>
        <p:txBody>
          <a:bodyPr wrap="square" rtlCol="0">
            <a:spAutoFit/>
          </a:bodyPr>
          <a:lstStyle/>
          <a:p>
            <a:r>
              <a:rPr lang="en-US" sz="4400" b="1" dirty="0">
                <a:solidFill>
                  <a:schemeClr val="bg1"/>
                </a:solidFill>
                <a:latin typeface="Calibri" panose="020F0502020204030204" pitchFamily="34" charset="0"/>
                <a:cs typeface="Calibri" panose="020F0502020204030204" pitchFamily="34" charset="0"/>
              </a:rPr>
              <a:t>COACERVATE</a:t>
            </a:r>
          </a:p>
        </p:txBody>
      </p:sp>
      <p:sp>
        <p:nvSpPr>
          <p:cNvPr id="14" name="TextBox 13">
            <a:extLst>
              <a:ext uri="{FF2B5EF4-FFF2-40B4-BE49-F238E27FC236}">
                <a16:creationId xmlns:a16="http://schemas.microsoft.com/office/drawing/2014/main" id="{66C2D7E3-5C13-40A9-8D69-D7FB4D6B5147}"/>
              </a:ext>
            </a:extLst>
          </p:cNvPr>
          <p:cNvSpPr txBox="1"/>
          <p:nvPr/>
        </p:nvSpPr>
        <p:spPr>
          <a:xfrm>
            <a:off x="6848172" y="4137696"/>
            <a:ext cx="1359668" cy="707886"/>
          </a:xfrm>
          <a:prstGeom prst="rect">
            <a:avLst/>
          </a:prstGeom>
          <a:noFill/>
        </p:spPr>
        <p:txBody>
          <a:bodyPr wrap="none" rtlCol="0">
            <a:spAutoFit/>
          </a:bodyPr>
          <a:lstStyle/>
          <a:p>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4</a:t>
            </a:r>
          </a:p>
        </p:txBody>
      </p:sp>
      <p:pic>
        <p:nvPicPr>
          <p:cNvPr id="2" name="Picture 2" descr="Vua tiếng Việt – Wikipedia tiếng Việt">
            <a:extLst>
              <a:ext uri="{FF2B5EF4-FFF2-40B4-BE49-F238E27FC236}">
                <a16:creationId xmlns:a16="http://schemas.microsoft.com/office/drawing/2014/main" id="{769AD20A-5DB5-80CC-C69C-17B47641DF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15</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2416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247900" y="4400550"/>
            <a:ext cx="5257800" cy="1238250"/>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1600200" y="3521565"/>
            <a:ext cx="5448300" cy="1107586"/>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6553200" y="3813602"/>
            <a:ext cx="1600200" cy="1485901"/>
          </a:xfrm>
          <a:prstGeom prst="ellipse">
            <a:avLst/>
          </a:prstGeom>
          <a:solidFill>
            <a:srgbClr val="F220A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2188500" y="3691578"/>
            <a:ext cx="4040850" cy="830997"/>
          </a:xfrm>
          <a:prstGeom prst="rect">
            <a:avLst/>
          </a:prstGeom>
          <a:noFill/>
        </p:spPr>
        <p:txBody>
          <a:bodyPr wrap="none" rtlCol="0">
            <a:spAutoFit/>
          </a:bodyPr>
          <a:lstStyle/>
          <a:p>
            <a:r>
              <a:rPr lang="en-US" sz="4800" b="1" dirty="0">
                <a:latin typeface="Calibri" panose="020F0502020204030204" pitchFamily="34" charset="0"/>
                <a:cs typeface="Calibri" panose="020F0502020204030204" pitchFamily="34" charset="0"/>
              </a:rPr>
              <a:t>S/T/I/N/H/N/Â</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512823" y="4732392"/>
            <a:ext cx="2933700" cy="830997"/>
          </a:xfrm>
          <a:prstGeom prst="rect">
            <a:avLst/>
          </a:prstGeom>
          <a:noFill/>
        </p:spPr>
        <p:txBody>
          <a:bodyPr wrap="square" rtlCol="0">
            <a:spAutoFit/>
          </a:bodyPr>
          <a:lstStyle/>
          <a:p>
            <a:r>
              <a:rPr lang="en-US" sz="4800" b="1" dirty="0">
                <a:solidFill>
                  <a:schemeClr val="bg1"/>
                </a:solidFill>
                <a:latin typeface="Calibri" panose="020F0502020204030204" pitchFamily="34" charset="0"/>
                <a:cs typeface="Calibri" panose="020F0502020204030204" pitchFamily="34" charset="0"/>
              </a:rPr>
              <a:t>TÂN SINH</a:t>
            </a:r>
          </a:p>
        </p:txBody>
      </p:sp>
      <p:sp>
        <p:nvSpPr>
          <p:cNvPr id="14" name="TextBox 13">
            <a:extLst>
              <a:ext uri="{FF2B5EF4-FFF2-40B4-BE49-F238E27FC236}">
                <a16:creationId xmlns:a16="http://schemas.microsoft.com/office/drawing/2014/main" id="{66C2D7E3-5C13-40A9-8D69-D7FB4D6B5147}"/>
              </a:ext>
            </a:extLst>
          </p:cNvPr>
          <p:cNvSpPr txBox="1"/>
          <p:nvPr/>
        </p:nvSpPr>
        <p:spPr>
          <a:xfrm>
            <a:off x="6614155" y="4172866"/>
            <a:ext cx="1478290" cy="769441"/>
          </a:xfrm>
          <a:prstGeom prst="rect">
            <a:avLst/>
          </a:prstGeom>
          <a:noFill/>
        </p:spPr>
        <p:txBody>
          <a:bodyPr wrap="none" rtlCol="0">
            <a:spAutoFit/>
          </a:bodyPr>
          <a:lstStyle/>
          <a:p>
            <a:r>
              <a:rPr lang="en-US" sz="4400" b="1" dirty="0" err="1">
                <a:solidFill>
                  <a:schemeClr val="bg1"/>
                </a:solidFill>
                <a:latin typeface="Calibri" panose="020F0502020204030204" pitchFamily="34" charset="0"/>
                <a:cs typeface="Calibri" panose="020F0502020204030204" pitchFamily="34" charset="0"/>
              </a:rPr>
              <a:t>Câu</a:t>
            </a:r>
            <a:r>
              <a:rPr lang="en-US" sz="4400" b="1" dirty="0">
                <a:solidFill>
                  <a:schemeClr val="bg1"/>
                </a:solidFill>
                <a:latin typeface="Calibri" panose="020F0502020204030204" pitchFamily="34" charset="0"/>
                <a:cs typeface="Calibri" panose="020F0502020204030204" pitchFamily="34" charset="0"/>
              </a:rPr>
              <a:t> 5</a:t>
            </a:r>
          </a:p>
        </p:txBody>
      </p:sp>
      <p:pic>
        <p:nvPicPr>
          <p:cNvPr id="2" name="Picture 2" descr="Vua tiếng Việt – Wikipedia tiếng Việt">
            <a:extLst>
              <a:ext uri="{FF2B5EF4-FFF2-40B4-BE49-F238E27FC236}">
                <a16:creationId xmlns:a16="http://schemas.microsoft.com/office/drawing/2014/main" id="{BC958AA3-6AD9-D59F-CD57-0F62075B79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16</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263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887" t="8297" r="6331" b="2920"/>
          <a:stretch/>
        </p:blipFill>
        <p:spPr>
          <a:xfrm>
            <a:off x="419100" y="1113496"/>
            <a:ext cx="8305800" cy="4631009"/>
          </a:xfrm>
          <a:prstGeom prst="roundRect">
            <a:avLst>
              <a:gd name="adj" fmla="val 50000"/>
            </a:avLst>
          </a:prstGeom>
          <a:ln>
            <a:noFill/>
          </a:ln>
          <a:effectLst>
            <a:softEdge rad="112500"/>
          </a:effectLst>
        </p:spPr>
      </p:pic>
      <p:sp>
        <p:nvSpPr>
          <p:cNvPr id="3" name="Slide Number Placeholder 2"/>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17</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30195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462094"/>
            <a:ext cx="8153400" cy="3970318"/>
          </a:xfrm>
          <a:prstGeom prst="rect">
            <a:avLst/>
          </a:prstGeom>
          <a:noFill/>
        </p:spPr>
        <p:txBody>
          <a:bodyPr wrap="square" rtlCol="0">
            <a:spAutoFit/>
          </a:bodyPr>
          <a:lstStyle/>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Làm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việc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nhân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30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giây</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Nhìn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hình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ảnh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gợi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ý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tìm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ra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tương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ứng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Mỗi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hình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ảnh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là</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gợi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ý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cho</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một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endPar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sinh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có</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liên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tiếp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nhau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cho</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đến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hết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tìm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ra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đúng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grpSp>
        <p:nvGrpSpPr>
          <p:cNvPr id="6" name="Group 5">
            <a:extLst>
              <a:ext uri="{FF2B5EF4-FFF2-40B4-BE49-F238E27FC236}">
                <a16:creationId xmlns:a16="http://schemas.microsoft.com/office/drawing/2014/main" id="{9612067F-95E3-BC6F-0CF5-55CDCFD70670}"/>
              </a:ext>
            </a:extLst>
          </p:cNvPr>
          <p:cNvGrpSpPr/>
          <p:nvPr/>
        </p:nvGrpSpPr>
        <p:grpSpPr>
          <a:xfrm>
            <a:off x="1447800" y="1280994"/>
            <a:ext cx="6400800" cy="1286861"/>
            <a:chOff x="2362200" y="1280994"/>
            <a:chExt cx="6400800" cy="1286861"/>
          </a:xfrm>
        </p:grpSpPr>
        <p:sp>
          <p:nvSpPr>
            <p:cNvPr id="2" name="Rounded Rectangle 1"/>
            <p:cNvSpPr/>
            <p:nvPr/>
          </p:nvSpPr>
          <p:spPr>
            <a:xfrm>
              <a:off x="2362200" y="1280994"/>
              <a:ext cx="6400800" cy="1254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98603" y="1354098"/>
              <a:ext cx="3980577" cy="1107996"/>
            </a:xfrm>
            <a:prstGeom prst="rect">
              <a:avLst/>
            </a:prstGeom>
            <a:noFill/>
          </p:spPr>
          <p:txBody>
            <a:bodyPr wrap="none" rtlCol="0">
              <a:spAutoFit/>
            </a:bodyPr>
            <a:lstStyle/>
            <a:p>
              <a:pPr algn="ctr"/>
              <a:r>
                <a:rPr lang="en-US" sz="66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L</a:t>
              </a:r>
              <a:r>
                <a:rPr lang="en-US" sz="66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U</a:t>
              </a:r>
              <a:r>
                <a:rPr lang="en-US" sz="6600" b="1" dirty="0" err="1">
                  <a:solidFill>
                    <a:schemeClr val="accent4">
                      <a:lumMod val="75000"/>
                    </a:schemeClr>
                  </a:solidFill>
                  <a:latin typeface="Calibri" panose="020F0502020204030204" pitchFamily="34" charset="0"/>
                  <a:ea typeface="#9Slide02 Tieu de rat dai 01" panose="020B0604020202020204" charset="0"/>
                  <a:cs typeface="Calibri" panose="020F0502020204030204" pitchFamily="34" charset="0"/>
                </a:rPr>
                <a:t>Ậ</a:t>
              </a:r>
              <a:r>
                <a:rPr lang="en-US" sz="6600" b="1" dirty="0" err="1">
                  <a:solidFill>
                    <a:srgbClr val="FF0000"/>
                  </a:solidFill>
                  <a:latin typeface="Calibri" panose="020F0502020204030204" pitchFamily="34" charset="0"/>
                  <a:ea typeface="#9Slide02 Tieu de rat dai 01" panose="020B0604020202020204" charset="0"/>
                  <a:cs typeface="Calibri" panose="020F0502020204030204" pitchFamily="34" charset="0"/>
                </a:rPr>
                <a:t>T</a:t>
              </a:r>
              <a:r>
                <a:rPr lang="en-US" sz="6600" b="1" dirty="0">
                  <a:latin typeface="Calibri" panose="020F0502020204030204" pitchFamily="34" charset="0"/>
                  <a:ea typeface="#9Slide02 Tieu de rat dai 01" panose="020B0604020202020204" charset="0"/>
                  <a:cs typeface="Calibri" panose="020F0502020204030204" pitchFamily="34" charset="0"/>
                </a:rPr>
                <a:t> </a:t>
              </a:r>
              <a:r>
                <a:rPr lang="en-US" sz="6600" b="1" dirty="0" err="1">
                  <a:solidFill>
                    <a:schemeClr val="accent2">
                      <a:lumMod val="75000"/>
                    </a:schemeClr>
                  </a:solidFill>
                  <a:latin typeface="Calibri" panose="020F0502020204030204" pitchFamily="34" charset="0"/>
                  <a:ea typeface="#9Slide02 Tieu de rat dai 01" panose="020B0604020202020204" charset="0"/>
                  <a:cs typeface="Calibri" panose="020F0502020204030204" pitchFamily="34" charset="0"/>
                </a:rPr>
                <a:t>C</a:t>
              </a:r>
              <a:r>
                <a:rPr lang="en-US" sz="66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H</a:t>
              </a:r>
              <a:r>
                <a:rPr lang="en-US" sz="66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Ơ</a:t>
              </a:r>
              <a:r>
                <a:rPr lang="en-US" sz="6600" b="1" dirty="0" err="1">
                  <a:solidFill>
                    <a:srgbClr val="FFC000"/>
                  </a:solidFill>
                  <a:latin typeface="Calibri" panose="020F0502020204030204" pitchFamily="34" charset="0"/>
                  <a:ea typeface="#9Slide02 Tieu de rat dai 01" panose="020B0604020202020204" charset="0"/>
                  <a:cs typeface="Calibri" panose="020F0502020204030204" pitchFamily="34" charset="0"/>
                </a:rPr>
                <a:t>I</a:t>
              </a:r>
              <a:endParaRPr lang="en-US" sz="6600" b="1" dirty="0">
                <a:solidFill>
                  <a:srgbClr val="FFC000"/>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5" name="Picture 4">
              <a:extLst>
                <a:ext uri="{FF2B5EF4-FFF2-40B4-BE49-F238E27FC236}">
                  <a16:creationId xmlns:a16="http://schemas.microsoft.com/office/drawing/2014/main" id="{3C497647-EA5F-FA5B-C49F-9D413D0C3B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87" t="8297" r="6331" b="2920"/>
            <a:stretch/>
          </p:blipFill>
          <p:spPr>
            <a:xfrm>
              <a:off x="2449165" y="1313651"/>
              <a:ext cx="2249438" cy="1254204"/>
            </a:xfrm>
            <a:prstGeom prst="roundRect">
              <a:avLst>
                <a:gd name="adj" fmla="val 50000"/>
              </a:avLst>
            </a:prstGeom>
            <a:ln>
              <a:noFill/>
            </a:ln>
            <a:effectLst>
              <a:softEdge rad="112500"/>
            </a:effectLst>
          </p:spPr>
        </p:pic>
      </p:grpSp>
      <p:sp>
        <p:nvSpPr>
          <p:cNvPr id="7" name="Slide Number Placeholder 6"/>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18</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415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30 seconds countdown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95400" cy="728663"/>
          </a:xfrm>
          <a:prstGeom prst="rect">
            <a:avLst/>
          </a:prstGeom>
        </p:spPr>
      </p:pic>
      <p:sp>
        <p:nvSpPr>
          <p:cNvPr id="35" name="Rounded Rectangle 34"/>
          <p:cNvSpPr/>
          <p:nvPr/>
        </p:nvSpPr>
        <p:spPr>
          <a:xfrm>
            <a:off x="762000" y="4961223"/>
            <a:ext cx="7772400" cy="12439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TextBox 35"/>
          <p:cNvSpPr txBox="1"/>
          <p:nvPr/>
        </p:nvSpPr>
        <p:spPr>
          <a:xfrm>
            <a:off x="838200" y="5029200"/>
            <a:ext cx="7391400" cy="1107996"/>
          </a:xfrm>
          <a:prstGeom prst="rect">
            <a:avLst/>
          </a:prstGeom>
          <a:noFill/>
        </p:spPr>
        <p:txBody>
          <a:bodyPr wrap="square" rtlCol="0">
            <a:spAutoFit/>
          </a:bodyPr>
          <a:lstStyle/>
          <a:p>
            <a:pPr algn="ctr"/>
            <a:r>
              <a:rPr lang="en-US" sz="6600" b="1" dirty="0">
                <a:solidFill>
                  <a:srgbClr val="FF0000"/>
                </a:solidFill>
                <a:latin typeface="Calibri" panose="020F0502020204030204" pitchFamily="34" charset="0"/>
                <a:ea typeface="#9Slide02 Tieu de rat dai 01" panose="020B0604020202020204" charset="0"/>
                <a:cs typeface="Calibri" panose="020F0502020204030204" pitchFamily="34" charset="0"/>
              </a:rPr>
              <a:t>TIẾN HÓA SINH HỌC</a:t>
            </a:r>
          </a:p>
        </p:txBody>
      </p:sp>
      <p:pic>
        <p:nvPicPr>
          <p:cNvPr id="1026" name="Picture 2" descr="Hình ảnh Mũi Tên Lên PNG , Tài Chính, Thuộc Kinh Tế, Tăng Lên PNG miễn phí  tải tập tin PSDComment và Ve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1" y="2377058"/>
            <a:ext cx="1828799" cy="21949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cân bằng phương trình hóa học lớp 10 chi tiết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433872"/>
            <a:ext cx="1828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á trình sinh sản của loài chuột | Nanovina.com.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1" y="2433872"/>
            <a:ext cx="2209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ọc ngay bài viết này để nắm bắt kỹ năng tự học từ bây giờ | Edu2Revie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0850" y="2433872"/>
            <a:ext cx="21145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E35F49E-2D8C-89FD-E3B8-EECC52C97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87" t="8297" r="6331" b="2920"/>
          <a:stretch/>
        </p:blipFill>
        <p:spPr>
          <a:xfrm>
            <a:off x="3582706" y="1224211"/>
            <a:ext cx="1903694" cy="1061430"/>
          </a:xfrm>
          <a:prstGeom prst="roundRect">
            <a:avLst>
              <a:gd name="adj" fmla="val 50000"/>
            </a:avLst>
          </a:prstGeom>
          <a:ln>
            <a:noFill/>
          </a:ln>
          <a:effectLst>
            <a:softEdge rad="112500"/>
          </a:effectLst>
        </p:spPr>
      </p:pic>
      <p:sp>
        <p:nvSpPr>
          <p:cNvPr id="3" name="Slide Number Placeholder 2"/>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19</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84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randombar(horizont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7350" y="713272"/>
            <a:ext cx="6086475" cy="5287478"/>
          </a:xfrm>
          <a:prstGeom prst="rect">
            <a:avLst/>
          </a:prstGeom>
        </p:spPr>
      </p:pic>
      <p:sp>
        <p:nvSpPr>
          <p:cNvPr id="2" name="Slide Number Placeholder 1"/>
          <p:cNvSpPr>
            <a:spLocks noGrp="1"/>
          </p:cNvSpPr>
          <p:nvPr>
            <p:ph type="sldNum" sz="quarter" idx="12"/>
          </p:nvPr>
        </p:nvSpPr>
        <p:spPr>
          <a:xfrm>
            <a:off x="8382000" y="6172200"/>
            <a:ext cx="2057400" cy="365125"/>
          </a:xfrm>
        </p:spPr>
        <p:txBody>
          <a:bodyPr/>
          <a:lstStyle/>
          <a:p>
            <a:fld id="{17D1BF4A-0E36-4DD2-8FEA-9E87E8B160A5}" type="slidenum">
              <a:rPr lang="en-US" sz="3200" b="1" smtClean="0"/>
              <a:t>2</a:t>
            </a:fld>
            <a:endParaRPr lang="en-US" sz="3200" b="1"/>
          </a:p>
        </p:txBody>
      </p:sp>
    </p:spTree>
    <p:extLst>
      <p:ext uri="{BB962C8B-B14F-4D97-AF65-F5344CB8AC3E}">
        <p14:creationId xmlns:p14="http://schemas.microsoft.com/office/powerpoint/2010/main" val="2397912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52500" y="5208406"/>
            <a:ext cx="7239000"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71600" y="5284963"/>
            <a:ext cx="6400800" cy="1107996"/>
          </a:xfrm>
          <a:prstGeom prst="rect">
            <a:avLst/>
          </a:prstGeom>
          <a:noFill/>
        </p:spPr>
        <p:txBody>
          <a:bodyPr wrap="square" rtlCol="0">
            <a:spAutoFit/>
          </a:bodyPr>
          <a:lstStyle/>
          <a:p>
            <a:pPr algn="ctr"/>
            <a:r>
              <a:rPr lang="en-US" sz="6600" b="1" dirty="0">
                <a:solidFill>
                  <a:srgbClr val="FF0000"/>
                </a:solidFill>
                <a:latin typeface="Calibri" panose="020F0502020204030204" pitchFamily="34" charset="0"/>
                <a:ea typeface="#9Slide02 Tieu de rat dai 01" panose="020B0604020202020204" charset="0"/>
                <a:cs typeface="Calibri" panose="020F0502020204030204" pitchFamily="34" charset="0"/>
              </a:rPr>
              <a:t>NGƯỜI TỐI CỔ</a:t>
            </a:r>
            <a:endParaRPr lang="en-US" sz="8800" b="1" dirty="0">
              <a:solidFill>
                <a:srgbClr val="FF0000"/>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8" name="30 seconds countdown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95400" cy="728663"/>
          </a:xfrm>
          <a:prstGeom prst="rect">
            <a:avLst/>
          </a:prstGeom>
        </p:spPr>
      </p:pic>
      <p:pic>
        <p:nvPicPr>
          <p:cNvPr id="2050" name="Picture 2" descr="Bảo hiểm Con người - B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74320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ại sao trời lại tối vào ban đê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599" y="2362198"/>
            <a:ext cx="2743201" cy="25080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ồ cổ online và kinh nghiệm “săn” đồ cổ có thể bạn chưa b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398" y="2362199"/>
            <a:ext cx="2632078" cy="2511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03B105-0040-2784-0E01-411E757C01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87" t="8297" r="6331" b="2920"/>
          <a:stretch/>
        </p:blipFill>
        <p:spPr>
          <a:xfrm>
            <a:off x="3582706" y="1224211"/>
            <a:ext cx="1903694" cy="1061430"/>
          </a:xfrm>
          <a:prstGeom prst="roundRect">
            <a:avLst>
              <a:gd name="adj" fmla="val 50000"/>
            </a:avLst>
          </a:prstGeom>
          <a:ln>
            <a:noFill/>
          </a:ln>
          <a:effectLst>
            <a:softEdge rad="112500"/>
          </a:effectLst>
        </p:spPr>
      </p:pic>
      <p:sp>
        <p:nvSpPr>
          <p:cNvPr id="3" name="Slide Number Placeholder 2"/>
          <p:cNvSpPr>
            <a:spLocks noGrp="1"/>
          </p:cNvSpPr>
          <p:nvPr>
            <p:ph type="sldNum" sz="quarter" idx="12"/>
          </p:nvPr>
        </p:nvSpPr>
        <p:spPr>
          <a:xfrm>
            <a:off x="6705600" y="6492875"/>
            <a:ext cx="2057400" cy="365125"/>
          </a:xfrm>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20</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96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8"/>
                </p:tgtEl>
              </p:cMediaNode>
            </p:vide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85800" y="5102163"/>
            <a:ext cx="7543800" cy="1222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6800" y="5159383"/>
            <a:ext cx="6934200" cy="1107996"/>
          </a:xfrm>
          <a:prstGeom prst="rect">
            <a:avLst/>
          </a:prstGeom>
          <a:noFill/>
        </p:spPr>
        <p:txBody>
          <a:bodyPr wrap="square" rtlCol="0">
            <a:spAutoFit/>
          </a:bodyPr>
          <a:lstStyle/>
          <a:p>
            <a:pPr algn="ctr"/>
            <a:r>
              <a:rPr lang="en-US" sz="6600" b="1" dirty="0">
                <a:solidFill>
                  <a:srgbClr val="FF0000"/>
                </a:solidFill>
                <a:latin typeface="Calibri" panose="020F0502020204030204" pitchFamily="34" charset="0"/>
                <a:ea typeface="#9Slide02 Tieu de rat dai 01" panose="020B0604020202020204" charset="0"/>
                <a:cs typeface="Calibri" panose="020F0502020204030204" pitchFamily="34" charset="0"/>
              </a:rPr>
              <a:t>ĐẠI ĐỊA CHẤT</a:t>
            </a:r>
          </a:p>
        </p:txBody>
      </p:sp>
      <p:pic>
        <p:nvPicPr>
          <p:cNvPr id="7" name="30 seconds countdown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95400" cy="728663"/>
          </a:xfrm>
          <a:prstGeom prst="rect">
            <a:avLst/>
          </a:prstGeom>
        </p:spPr>
      </p:pic>
      <p:pic>
        <p:nvPicPr>
          <p:cNvPr id="4" name="Picture 3"/>
          <p:cNvPicPr>
            <a:picLocks noChangeAspect="1"/>
          </p:cNvPicPr>
          <p:nvPr/>
        </p:nvPicPr>
        <p:blipFill>
          <a:blip r:embed="rId5"/>
          <a:stretch>
            <a:fillRect/>
          </a:stretch>
        </p:blipFill>
        <p:spPr>
          <a:xfrm>
            <a:off x="228600" y="2436722"/>
            <a:ext cx="2667000" cy="2362200"/>
          </a:xfrm>
          <a:prstGeom prst="rect">
            <a:avLst/>
          </a:prstGeom>
        </p:spPr>
      </p:pic>
      <p:pic>
        <p:nvPicPr>
          <p:cNvPr id="3074" name="Picture 2" descr="Các từ khóa môn Địa lý giúp thí sinh làm đề thi trắc nghiệm nhanh chó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436722"/>
            <a:ext cx="2743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5141" r="7466"/>
          <a:stretch/>
        </p:blipFill>
        <p:spPr>
          <a:xfrm>
            <a:off x="6248400" y="2436722"/>
            <a:ext cx="2667000" cy="2412972"/>
          </a:xfrm>
          <a:prstGeom prst="rect">
            <a:avLst/>
          </a:prstGeom>
          <a:ln w="28575">
            <a:noFill/>
          </a:ln>
        </p:spPr>
      </p:pic>
      <p:pic>
        <p:nvPicPr>
          <p:cNvPr id="2" name="Picture 1">
            <a:extLst>
              <a:ext uri="{FF2B5EF4-FFF2-40B4-BE49-F238E27FC236}">
                <a16:creationId xmlns:a16="http://schemas.microsoft.com/office/drawing/2014/main" id="{F6D10E60-3716-A4DB-2FA9-D75C22DA1A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87" t="8297" r="6331" b="2920"/>
          <a:stretch/>
        </p:blipFill>
        <p:spPr>
          <a:xfrm>
            <a:off x="3582706" y="1224211"/>
            <a:ext cx="1903694" cy="1061430"/>
          </a:xfrm>
          <a:prstGeom prst="roundRect">
            <a:avLst>
              <a:gd name="adj" fmla="val 50000"/>
            </a:avLst>
          </a:prstGeom>
          <a:ln>
            <a:noFill/>
          </a:ln>
          <a:effectLst>
            <a:softEdge rad="112500"/>
          </a:effectLst>
        </p:spPr>
      </p:pic>
      <p:sp>
        <p:nvSpPr>
          <p:cNvPr id="3" name="Slide Number Placeholder 2"/>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21</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404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7"/>
                </p:tgtEl>
              </p:cMediaNode>
            </p:video>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649140"/>
            <a:ext cx="6858000" cy="1655763"/>
          </a:xfrm>
        </p:spPr>
        <p:txBody>
          <a:bodyPr/>
          <a:lstStyle/>
          <a:p>
            <a:r>
              <a:rPr lang="en-US" b="1" dirty="0">
                <a:solidFill>
                  <a:schemeClr val="bg1"/>
                </a:solidFill>
                <a:latin typeface="Calibri" panose="020F0502020204030204" pitchFamily="34" charset="0"/>
                <a:cs typeface="Calibri" panose="020F0502020204030204" pitchFamily="34" charset="0"/>
              </a:rPr>
              <a:t>HỌC SINH TRÌNH BÀY CÂU TRẢ LỜI CỦA NHÓM</a:t>
            </a:r>
            <a:endParaRPr lang="vi-VN" b="1" dirty="0">
              <a:solidFill>
                <a:schemeClr val="bg1"/>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219200" y="3690234"/>
            <a:ext cx="6858000" cy="1655762"/>
          </a:xfrm>
        </p:spPr>
        <p:txBody>
          <a:bodyPr/>
          <a:lstStyle/>
          <a:p>
            <a:r>
              <a:rPr lang="en-US" dirty="0"/>
              <a:t>&lt;LIÊN KẾT VỚI TỪNG NHÓM&gt;</a:t>
            </a:r>
            <a:endParaRPr lang="vi-VN" dirty="0"/>
          </a:p>
        </p:txBody>
      </p:sp>
      <p:sp>
        <p:nvSpPr>
          <p:cNvPr id="5" name="Oval 4"/>
          <p:cNvSpPr/>
          <p:nvPr/>
        </p:nvSpPr>
        <p:spPr>
          <a:xfrm>
            <a:off x="2153197" y="4121332"/>
            <a:ext cx="568234" cy="4212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rPr>
              <a:t>1</a:t>
            </a:r>
            <a:endParaRPr lang="vi-VN" sz="3000" dirty="0">
              <a:solidFill>
                <a:srgbClr val="FF0000"/>
              </a:solidFill>
            </a:endParaRPr>
          </a:p>
        </p:txBody>
      </p:sp>
      <p:sp>
        <p:nvSpPr>
          <p:cNvPr id="6" name="Oval 5"/>
          <p:cNvSpPr/>
          <p:nvPr/>
        </p:nvSpPr>
        <p:spPr>
          <a:xfrm>
            <a:off x="3562352" y="4150723"/>
            <a:ext cx="568234" cy="4212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FF00"/>
                </a:solidFill>
              </a:rPr>
              <a:t>2</a:t>
            </a:r>
            <a:endParaRPr lang="vi-VN" sz="3000" dirty="0">
              <a:solidFill>
                <a:srgbClr val="FFFF00"/>
              </a:solidFill>
            </a:endParaRPr>
          </a:p>
        </p:txBody>
      </p:sp>
      <p:sp>
        <p:nvSpPr>
          <p:cNvPr id="7" name="Oval 6"/>
          <p:cNvSpPr/>
          <p:nvPr/>
        </p:nvSpPr>
        <p:spPr>
          <a:xfrm>
            <a:off x="4964159" y="4150723"/>
            <a:ext cx="568234" cy="4212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2060"/>
                </a:solidFill>
              </a:rPr>
              <a:t>3</a:t>
            </a:r>
            <a:endParaRPr lang="vi-VN" sz="3000" dirty="0">
              <a:solidFill>
                <a:srgbClr val="002060"/>
              </a:solidFill>
            </a:endParaRPr>
          </a:p>
        </p:txBody>
      </p:sp>
      <p:sp>
        <p:nvSpPr>
          <p:cNvPr id="8" name="Oval 7"/>
          <p:cNvSpPr/>
          <p:nvPr/>
        </p:nvSpPr>
        <p:spPr>
          <a:xfrm>
            <a:off x="6442166" y="4191000"/>
            <a:ext cx="568234" cy="4212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030A0"/>
                </a:solidFill>
              </a:rPr>
              <a:t>4</a:t>
            </a:r>
            <a:endParaRPr lang="vi-VN" sz="3000" dirty="0">
              <a:solidFill>
                <a:srgbClr val="7030A0"/>
              </a:solidFill>
            </a:endParaRPr>
          </a:p>
        </p:txBody>
      </p:sp>
      <p:sp>
        <p:nvSpPr>
          <p:cNvPr id="4" name="Slide Number Placeholder 3"/>
          <p:cNvSpPr>
            <a:spLocks noGrp="1"/>
          </p:cNvSpPr>
          <p:nvPr>
            <p:ph type="sldNum" sz="quarter" idx="12"/>
          </p:nvPr>
        </p:nvSpPr>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22</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3117062"/>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143000"/>
            <a:ext cx="5084173" cy="457200"/>
          </a:xfrm>
        </p:spPr>
        <p:txBody>
          <a:bodyPr>
            <a:normAutofit fontScale="90000"/>
          </a:bodyPr>
          <a:lstStyle/>
          <a:p>
            <a:pPr algn="ctr"/>
            <a:r>
              <a:rPr lang="en-US" b="1" dirty="0">
                <a:solidFill>
                  <a:schemeClr val="accent4">
                    <a:lumMod val="60000"/>
                    <a:lumOff val="40000"/>
                  </a:schemeClr>
                </a:solidFill>
                <a:latin typeface="+mn-lt"/>
              </a:rPr>
              <a:t>CÂU 1 SGK/tr127</a:t>
            </a:r>
            <a:endParaRPr lang="vi-VN" b="1" dirty="0">
              <a:solidFill>
                <a:schemeClr val="accent4">
                  <a:lumMod val="60000"/>
                  <a:lumOff val="40000"/>
                </a:schemeClr>
              </a:solidFill>
              <a:latin typeface="+mn-lt"/>
            </a:endParaRPr>
          </a:p>
        </p:txBody>
      </p:sp>
      <p:sp>
        <p:nvSpPr>
          <p:cNvPr id="3" name="Content Placeholder 2"/>
          <p:cNvSpPr>
            <a:spLocks noGrp="1"/>
          </p:cNvSpPr>
          <p:nvPr>
            <p:ph idx="1"/>
          </p:nvPr>
        </p:nvSpPr>
        <p:spPr>
          <a:xfrm>
            <a:off x="152400" y="2514600"/>
            <a:ext cx="8686800" cy="2133600"/>
          </a:xfrm>
        </p:spPr>
        <p:txBody>
          <a:bodyPr>
            <a:noAutofit/>
          </a:bodyPr>
          <a:lstStyle/>
          <a:p>
            <a:pPr algn="just"/>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Sự thay đổi môi trường sống từ dưới nước lên cạn đã dẫn đến sự thay đổi ở cơ quan hô hấp của động vật từ việc lấy O</a:t>
            </a:r>
            <a:r>
              <a:rPr lang="en-US"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 hoà tan trong nước (trao đổi khí qua mang), đến việc lấy O</a:t>
            </a:r>
            <a:r>
              <a:rPr lang="en-US"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 từ không khí (trao đổi khí qua da, hệ thống ống khí và phổi).</a:t>
            </a:r>
          </a:p>
        </p:txBody>
      </p:sp>
      <p:sp>
        <p:nvSpPr>
          <p:cNvPr id="5" name="Slide Number Placeholder 4"/>
          <p:cNvSpPr>
            <a:spLocks noGrp="1"/>
          </p:cNvSpPr>
          <p:nvPr>
            <p:ph type="sldNum" sz="quarter" idx="12"/>
          </p:nvPr>
        </p:nvSpPr>
        <p:spPr/>
        <p:txBody>
          <a:bodyPr/>
          <a:lstStyle/>
          <a:p>
            <a:pPr algn="ctr"/>
            <a:fld id="{EFD947D2-DFCE-45CC-B8BF-41F052840C94}" type="slidenum">
              <a:rPr lang="vi-VN" smtClean="0">
                <a:latin typeface="Calibri" panose="020F0502020204030204" pitchFamily="34" charset="0"/>
                <a:cs typeface="Calibri" panose="020F0502020204030204" pitchFamily="34" charset="0"/>
              </a:rPr>
              <a:pPr algn="ctr"/>
              <a:t>23</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887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143000"/>
            <a:ext cx="5084173" cy="457200"/>
          </a:xfrm>
        </p:spPr>
        <p:txBody>
          <a:bodyPr>
            <a:normAutofit fontScale="90000"/>
          </a:bodyPr>
          <a:lstStyle/>
          <a:p>
            <a:pPr algn="ctr"/>
            <a:r>
              <a:rPr lang="en-US" b="1" dirty="0">
                <a:solidFill>
                  <a:schemeClr val="accent4">
                    <a:lumMod val="60000"/>
                    <a:lumOff val="40000"/>
                  </a:schemeClr>
                </a:solidFill>
                <a:latin typeface="+mn-lt"/>
              </a:rPr>
              <a:t>CÂU 1 SGK/tr127</a:t>
            </a:r>
            <a:endParaRPr lang="vi-VN" b="1" dirty="0">
              <a:solidFill>
                <a:schemeClr val="accent4">
                  <a:lumMod val="60000"/>
                  <a:lumOff val="40000"/>
                </a:schemeClr>
              </a:solidFill>
              <a:latin typeface="+mn-lt"/>
            </a:endParaRPr>
          </a:p>
        </p:txBody>
      </p:sp>
      <p:sp>
        <p:nvSpPr>
          <p:cNvPr id="4" name="Content Placeholder 2">
            <a:extLst>
              <a:ext uri="{FF2B5EF4-FFF2-40B4-BE49-F238E27FC236}">
                <a16:creationId xmlns:a16="http://schemas.microsoft.com/office/drawing/2014/main" id="{44680688-E29F-3B04-C9E3-A4F4F4D5DFFB}"/>
              </a:ext>
            </a:extLst>
          </p:cNvPr>
          <p:cNvSpPr txBox="1">
            <a:spLocks/>
          </p:cNvSpPr>
          <p:nvPr/>
        </p:nvSpPr>
        <p:spPr>
          <a:xfrm>
            <a:off x="0" y="1828800"/>
            <a:ext cx="8839200" cy="36309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O</a:t>
            </a:r>
            <a:r>
              <a:rPr lang="en-US"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 từ không khí (trao đổi khí qua da, hệ thống ống khí và phổi).</a:t>
            </a:r>
          </a:p>
          <a:p>
            <a:pPr algn="just"/>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Một số loài thú (cá heo, cá voi) khi quay lại đời sống dưới nước thì chúng vẫn có khả năng trao đổi khí bằng phổi vì cơ thể chúng có những đặc điểm như: có lỗ mũi (có van đóng, mở) nằm trên đỉnh đầu giúp chúng dễ dàng thở khi toàn thân ngập trong nước; phổi lớn có rất nhiều phế nang; quanh phế quản có hệ thống sụn và cơ vòng phát triển, nâng đỡ, chống lại áp lực khi lặn sâu; lượng oxygen hấp thụ lớn, được lữu trữ ở phổi, máu (trong hemoglobin) và cơ (trong myoglobin), lượng oxygen trong myoglobin được sử dụng khi cá lặn sâu.</a:t>
            </a:r>
          </a:p>
        </p:txBody>
      </p:sp>
      <p:sp>
        <p:nvSpPr>
          <p:cNvPr id="6" name="Slide Number Placeholder 5"/>
          <p:cNvSpPr>
            <a:spLocks noGrp="1"/>
          </p:cNvSpPr>
          <p:nvPr>
            <p:ph type="sldNum" sz="quarter" idx="12"/>
          </p:nvPr>
        </p:nvSpPr>
        <p:spPr/>
        <p:txBody>
          <a:bodyPr/>
          <a:lstStyle/>
          <a:p>
            <a:pPr algn="ctr"/>
            <a:fld id="{EFD947D2-DFCE-45CC-B8BF-41F052840C94}" type="slidenum">
              <a:rPr lang="vi-VN" smtClean="0">
                <a:latin typeface="Calibri" panose="020F0502020204030204" pitchFamily="34" charset="0"/>
                <a:cs typeface="Calibri" panose="020F0502020204030204" pitchFamily="34" charset="0"/>
              </a:rPr>
              <a:pPr algn="ctr"/>
              <a:t>24</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536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525" y="1143000"/>
            <a:ext cx="6229350" cy="621506"/>
          </a:xfrm>
        </p:spPr>
        <p:txBody>
          <a:bodyPr>
            <a:normAutofit fontScale="90000"/>
          </a:bodyPr>
          <a:lstStyle/>
          <a:p>
            <a:pPr algn="ctr"/>
            <a:r>
              <a:rPr lang="vi-VN" b="1" dirty="0">
                <a:solidFill>
                  <a:schemeClr val="accent4">
                    <a:lumMod val="60000"/>
                    <a:lumOff val="40000"/>
                  </a:schemeClr>
                </a:solidFill>
                <a:latin typeface="Calibri" panose="020F0502020204030204" pitchFamily="34" charset="0"/>
                <a:cs typeface="Calibri" panose="020F0502020204030204" pitchFamily="34" charset="0"/>
              </a:rPr>
              <a:t>CÂU 2.a SGK/tr 127</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24394" y="1905000"/>
            <a:ext cx="8514806" cy="4619897"/>
          </a:xfrm>
          <a:prstGeom prst="rect">
            <a:avLst/>
          </a:prstGeom>
        </p:spPr>
      </p:pic>
      <p:sp>
        <p:nvSpPr>
          <p:cNvPr id="3" name="Slide Number Placeholder 2"/>
          <p:cNvSpPr>
            <a:spLocks noGrp="1"/>
          </p:cNvSpPr>
          <p:nvPr>
            <p:ph type="sldNum" sz="quarter" idx="12"/>
          </p:nvPr>
        </p:nvSpPr>
        <p:spPr>
          <a:xfrm>
            <a:off x="6457950" y="6492875"/>
            <a:ext cx="2057400" cy="365125"/>
          </a:xfrm>
        </p:spPr>
        <p:txBody>
          <a:bodyPr/>
          <a:lstStyle/>
          <a:p>
            <a:pPr algn="ctr"/>
            <a:fld id="{EFD947D2-DFCE-45CC-B8BF-41F052840C94}" type="slidenum">
              <a:rPr lang="vi-VN" smtClean="0">
                <a:latin typeface="Calibri" panose="020F0502020204030204" pitchFamily="34" charset="0"/>
                <a:cs typeface="Calibri" panose="020F0502020204030204" pitchFamily="34" charset="0"/>
              </a:rPr>
              <a:pPr algn="ctr"/>
              <a:t>25</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5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410" y="1219200"/>
            <a:ext cx="6055179" cy="609600"/>
          </a:xfrm>
        </p:spPr>
        <p:txBody>
          <a:bodyPr>
            <a:normAutofit fontScale="90000"/>
          </a:bodyPr>
          <a:lstStyle/>
          <a:p>
            <a:pPr algn="ctr"/>
            <a:r>
              <a:rPr lang="vi-VN" b="1" dirty="0">
                <a:solidFill>
                  <a:schemeClr val="accent4">
                    <a:lumMod val="60000"/>
                    <a:lumOff val="40000"/>
                  </a:schemeClr>
                </a:solidFill>
                <a:latin typeface="Calibri" panose="020F0502020204030204" pitchFamily="34" charset="0"/>
                <a:cs typeface="Calibri" panose="020F0502020204030204" pitchFamily="34" charset="0"/>
              </a:rPr>
              <a:t>CÂU 2.b SGK/tr 127</a:t>
            </a:r>
          </a:p>
        </p:txBody>
      </p:sp>
      <p:sp>
        <p:nvSpPr>
          <p:cNvPr id="3" name="Content Placeholder 2"/>
          <p:cNvSpPr>
            <a:spLocks noGrp="1"/>
          </p:cNvSpPr>
          <p:nvPr>
            <p:ph idx="1"/>
          </p:nvPr>
        </p:nvSpPr>
        <p:spPr>
          <a:xfrm>
            <a:off x="190500" y="4106091"/>
            <a:ext cx="8763000" cy="2438400"/>
          </a:xfrm>
        </p:spPr>
        <p:txBody>
          <a:bodyPr>
            <a:noAutofit/>
          </a:bodyPr>
          <a:lstStyle/>
          <a:p>
            <a:pPr algn="just"/>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người hiện nay (H. sapiens)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đã</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có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những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đặc điểm để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thích</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nghi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với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sống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lao</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động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và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sống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xã</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hội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như</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có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tiếng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nói phát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biết chế tạo và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sử</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dụng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nhiều</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công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cụ</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tinh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xảo</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phân chia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các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chủng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tộc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và phân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bố</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khắp</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các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châu</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lục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có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nền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văn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hoá</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phức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tạp</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có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mầm</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mống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mĩ</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thuật</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và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tôn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giáo</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vi-VN"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9C04EF4B-A0DC-68C5-0311-16FCB37FC74F}"/>
              </a:ext>
            </a:extLst>
          </p:cNvPr>
          <p:cNvSpPr txBox="1">
            <a:spLocks/>
          </p:cNvSpPr>
          <p:nvPr/>
        </p:nvSpPr>
        <p:spPr>
          <a:xfrm>
            <a:off x="190500" y="2035628"/>
            <a:ext cx="8763000" cy="2057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đặc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điểm</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chứng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tỏ</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người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hiện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nay (H. sapiens)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đã</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hoá</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từ</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vượn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người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(Australopithecus) qua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trung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gian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dáng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thẳng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ngón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tay</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cái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dài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linh</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hoạt</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giống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với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người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hiện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đại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biết</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sử</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dụng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công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cụ</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lao</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động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vi-VN"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pPr algn="ctr"/>
            <a:fld id="{EFD947D2-DFCE-45CC-B8BF-41F052840C94}" type="slidenum">
              <a:rPr lang="vi-VN" smtClean="0">
                <a:latin typeface="Calibri" panose="020F0502020204030204" pitchFamily="34" charset="0"/>
                <a:cs typeface="Calibri" panose="020F0502020204030204" pitchFamily="34" charset="0"/>
              </a:rPr>
              <a:pPr algn="ctr"/>
              <a:t>26</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943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1750" y="1402497"/>
            <a:ext cx="3886200" cy="9406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3" name="TextBox 2"/>
          <p:cNvSpPr txBox="1"/>
          <p:nvPr/>
        </p:nvSpPr>
        <p:spPr>
          <a:xfrm>
            <a:off x="3020132" y="1447800"/>
            <a:ext cx="3103735" cy="854080"/>
          </a:xfrm>
          <a:prstGeom prst="rect">
            <a:avLst/>
          </a:prstGeom>
          <a:noFill/>
        </p:spPr>
        <p:txBody>
          <a:bodyPr wrap="none" rtlCol="0">
            <a:spAutoFit/>
          </a:bodyPr>
          <a:lstStyle/>
          <a:p>
            <a:pPr algn="ctr"/>
            <a:r>
              <a:rPr lang="en-US" sz="4950" b="1" dirty="0" err="1">
                <a:solidFill>
                  <a:schemeClr val="accent6">
                    <a:lumMod val="75000"/>
                  </a:schemeClr>
                </a:solidFill>
                <a:latin typeface="Calibri" panose="020F0502020204030204" pitchFamily="34" charset="0"/>
                <a:ea typeface="#9Slide02 Tieu de rat dai 01" panose="02000000000000000000" charset="0"/>
                <a:cs typeface="Calibri" panose="020F0502020204030204" pitchFamily="34" charset="0"/>
              </a:rPr>
              <a:t>L</a:t>
            </a:r>
            <a:r>
              <a:rPr lang="en-US" sz="4950" b="1" dirty="0" err="1">
                <a:solidFill>
                  <a:srgbClr val="0070C0"/>
                </a:solidFill>
                <a:latin typeface="Calibri" panose="020F0502020204030204" pitchFamily="34" charset="0"/>
                <a:ea typeface="#9Slide02 Tieu de rat dai 01" panose="02000000000000000000" charset="0"/>
                <a:cs typeface="Calibri" panose="020F0502020204030204" pitchFamily="34" charset="0"/>
              </a:rPr>
              <a:t>U</a:t>
            </a:r>
            <a:r>
              <a:rPr lang="en-US" sz="4950" b="1" dirty="0" err="1">
                <a:solidFill>
                  <a:schemeClr val="accent4">
                    <a:lumMod val="75000"/>
                  </a:schemeClr>
                </a:solidFill>
                <a:latin typeface="Calibri" panose="020F0502020204030204" pitchFamily="34" charset="0"/>
                <a:ea typeface="#9Slide02 Tieu de rat dai 01" panose="02000000000000000000" charset="0"/>
                <a:cs typeface="Calibri" panose="020F0502020204030204" pitchFamily="34" charset="0"/>
              </a:rPr>
              <a:t>Ậ</a:t>
            </a:r>
            <a:r>
              <a:rPr lang="en-US" sz="4950" b="1" dirty="0" err="1">
                <a:solidFill>
                  <a:srgbClr val="FF0000"/>
                </a:solidFill>
                <a:latin typeface="Calibri" panose="020F0502020204030204" pitchFamily="34" charset="0"/>
                <a:ea typeface="#9Slide02 Tieu de rat dai 01" panose="02000000000000000000" charset="0"/>
                <a:cs typeface="Calibri" panose="020F0502020204030204" pitchFamily="34" charset="0"/>
              </a:rPr>
              <a:t>T</a:t>
            </a:r>
            <a:r>
              <a:rPr lang="en-US" sz="4950" b="1" dirty="0">
                <a:latin typeface="Calibri" panose="020F0502020204030204" pitchFamily="34" charset="0"/>
                <a:ea typeface="#9Slide02 Tieu de rat dai 01" panose="02000000000000000000" charset="0"/>
                <a:cs typeface="Calibri" panose="020F0502020204030204" pitchFamily="34" charset="0"/>
              </a:rPr>
              <a:t> </a:t>
            </a:r>
            <a:r>
              <a:rPr lang="en-US" sz="4950" b="1" dirty="0" err="1">
                <a:solidFill>
                  <a:schemeClr val="accent2">
                    <a:lumMod val="75000"/>
                  </a:schemeClr>
                </a:solidFill>
                <a:latin typeface="Calibri" panose="020F0502020204030204" pitchFamily="34" charset="0"/>
                <a:ea typeface="#9Slide02 Tieu de rat dai 01" panose="02000000000000000000" charset="0"/>
                <a:cs typeface="Calibri" panose="020F0502020204030204" pitchFamily="34" charset="0"/>
              </a:rPr>
              <a:t>C</a:t>
            </a:r>
            <a:r>
              <a:rPr lang="en-US" sz="4950" b="1" dirty="0" err="1">
                <a:solidFill>
                  <a:schemeClr val="accent6">
                    <a:lumMod val="75000"/>
                  </a:schemeClr>
                </a:solidFill>
                <a:latin typeface="Calibri" panose="020F0502020204030204" pitchFamily="34" charset="0"/>
                <a:ea typeface="#9Slide02 Tieu de rat dai 01" panose="02000000000000000000" charset="0"/>
                <a:cs typeface="Calibri" panose="020F0502020204030204" pitchFamily="34" charset="0"/>
              </a:rPr>
              <a:t>H</a:t>
            </a:r>
            <a:r>
              <a:rPr lang="en-US" sz="4950" b="1" dirty="0" err="1">
                <a:solidFill>
                  <a:srgbClr val="0070C0"/>
                </a:solidFill>
                <a:latin typeface="Calibri" panose="020F0502020204030204" pitchFamily="34" charset="0"/>
                <a:ea typeface="#9Slide02 Tieu de rat dai 01" panose="02000000000000000000" charset="0"/>
                <a:cs typeface="Calibri" panose="020F0502020204030204" pitchFamily="34" charset="0"/>
              </a:rPr>
              <a:t>Ơ</a:t>
            </a:r>
            <a:r>
              <a:rPr lang="en-US" sz="4950" b="1" dirty="0" err="1">
                <a:solidFill>
                  <a:srgbClr val="FFC000"/>
                </a:solidFill>
                <a:latin typeface="Calibri" panose="020F0502020204030204" pitchFamily="34" charset="0"/>
                <a:ea typeface="#9Slide02 Tieu de rat dai 01" panose="02000000000000000000" charset="0"/>
                <a:cs typeface="Calibri" panose="020F0502020204030204" pitchFamily="34" charset="0"/>
              </a:rPr>
              <a:t>I</a:t>
            </a:r>
            <a:endParaRPr lang="en-US" sz="4950" b="1" dirty="0">
              <a:solidFill>
                <a:srgbClr val="FFC000"/>
              </a:solidFill>
              <a:latin typeface="Calibri" panose="020F0502020204030204" pitchFamily="34" charset="0"/>
              <a:ea typeface="#9Slide02 Tieu de rat dai 01" panose="02000000000000000000" charset="0"/>
              <a:cs typeface="Calibri" panose="020F0502020204030204" pitchFamily="34" charset="0"/>
            </a:endParaRPr>
          </a:p>
        </p:txBody>
      </p:sp>
      <p:sp>
        <p:nvSpPr>
          <p:cNvPr id="4" name="TextBox 3"/>
          <p:cNvSpPr txBox="1"/>
          <p:nvPr/>
        </p:nvSpPr>
        <p:spPr>
          <a:xfrm>
            <a:off x="228600" y="2853322"/>
            <a:ext cx="8686799" cy="2677656"/>
          </a:xfrm>
          <a:prstGeom prst="rect">
            <a:avLst/>
          </a:prstGeom>
          <a:noFill/>
        </p:spPr>
        <p:txBody>
          <a:bodyPr wrap="square" rtlCol="0">
            <a:spAutoFit/>
          </a:bodyPr>
          <a:lstStyle/>
          <a:p>
            <a:pPr marL="142875" indent="-142875">
              <a:lnSpc>
                <a:spcPct val="150000"/>
              </a:lnSpc>
              <a:buFontTx/>
              <a:buChar char="-"/>
            </a:pPr>
            <a:r>
              <a:rPr lang="en-US"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 </a:t>
            </a:r>
            <a:r>
              <a:rPr lang="vi-VN"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HS xem câu hỏi , thảo luận nhóm. </a:t>
            </a:r>
            <a:r>
              <a:rPr lang="vi-VN" altLang="en-US" sz="2800" b="1" dirty="0" err="1">
                <a:solidFill>
                  <a:schemeClr val="bg1"/>
                </a:solidFill>
                <a:latin typeface="Calibri" panose="020F0502020204030204" pitchFamily="34" charset="0"/>
                <a:ea typeface="#9Slide02 Tieu de rat dai 01" panose="02000000000000000000" charset="0"/>
                <a:cs typeface="Calibri" panose="020F0502020204030204" pitchFamily="34" charset="0"/>
              </a:rPr>
              <a:t>Viết câu trả lời vào bảng</a:t>
            </a:r>
          </a:p>
          <a:p>
            <a:pPr marL="142875" indent="-142875">
              <a:lnSpc>
                <a:spcPct val="150000"/>
              </a:lnSpc>
              <a:buFontTx/>
              <a:buChar char="-"/>
            </a:pPr>
            <a:r>
              <a:rPr lang="en-US"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 </a:t>
            </a:r>
            <a:r>
              <a:rPr lang="vi-VN"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Các nhóm giơ bảng trả lời khi hết giờ</a:t>
            </a:r>
          </a:p>
          <a:p>
            <a:pPr marL="142875" indent="-142875">
              <a:lnSpc>
                <a:spcPct val="150000"/>
              </a:lnSpc>
              <a:buFontTx/>
              <a:buChar char="-"/>
            </a:pPr>
            <a:r>
              <a:rPr lang="en-US"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 </a:t>
            </a:r>
            <a:r>
              <a:rPr lang="vi-VN"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Mỗi câu trả lời đúng được 1 điểm</a:t>
            </a:r>
          </a:p>
        </p:txBody>
      </p:sp>
      <p:sp>
        <p:nvSpPr>
          <p:cNvPr id="5" name="Slide Number Placeholder 4"/>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27</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1169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7">
            <a:extLst>
              <a:ext uri="{FF2B5EF4-FFF2-40B4-BE49-F238E27FC236}">
                <a16:creationId xmlns:a16="http://schemas.microsoft.com/office/drawing/2014/main" id="{E98D132B-F925-9E92-60B1-4D45794E5ED3}"/>
              </a:ext>
            </a:extLst>
          </p:cNvPr>
          <p:cNvSpPr txBox="1"/>
          <p:nvPr/>
        </p:nvSpPr>
        <p:spPr>
          <a:xfrm>
            <a:off x="369954" y="1025631"/>
            <a:ext cx="8473123" cy="890313"/>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phát</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trên</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trái</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mỗi</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nhận</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định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đúng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hay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sai</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pPr algn="ctr"/>
            <a:endParaRPr lang="es-MX" sz="28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A">
            <a:extLst>
              <a:ext uri="{FF2B5EF4-FFF2-40B4-BE49-F238E27FC236}">
                <a16:creationId xmlns:a16="http://schemas.microsoft.com/office/drawing/2014/main" id="{FAABF98E-BCD3-DC54-1BCA-10E038A0DA30}"/>
              </a:ext>
            </a:extLst>
          </p:cNvPr>
          <p:cNvSpPr txBox="1"/>
          <p:nvPr/>
        </p:nvSpPr>
        <p:spPr>
          <a:xfrm>
            <a:off x="76200" y="2036248"/>
            <a:ext cx="9067800" cy="1384995"/>
          </a:xfrm>
          <a:prstGeom prst="rect">
            <a:avLst/>
          </a:prstGeom>
          <a:noFill/>
        </p:spPr>
        <p:txBody>
          <a:bodyPr wrap="square" rtlCol="0">
            <a:spAutoFit/>
          </a:bodyPr>
          <a:lstStyle/>
          <a:p>
            <a:pPr algn="just">
              <a:spcBef>
                <a:spcPct val="0"/>
              </a:spcBef>
              <a:spcAft>
                <a:spcPct val="0"/>
              </a:spcAft>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Quá</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trình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của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sự</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sống</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trên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trái</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đất</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thể</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chia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ba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tiền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B">
            <a:extLst>
              <a:ext uri="{FF2B5EF4-FFF2-40B4-BE49-F238E27FC236}">
                <a16:creationId xmlns:a16="http://schemas.microsoft.com/office/drawing/2014/main" id="{EF689FE8-0B0E-FDB4-7176-275CBCE8E0F3}"/>
              </a:ext>
            </a:extLst>
          </p:cNvPr>
          <p:cNvSpPr txBox="1"/>
          <p:nvPr/>
        </p:nvSpPr>
        <p:spPr>
          <a:xfrm>
            <a:off x="76200" y="3387511"/>
            <a:ext cx="9067800" cy="954107"/>
          </a:xfrm>
          <a:prstGeom prst="rect">
            <a:avLst/>
          </a:prstGeom>
          <a:noFill/>
        </p:spPr>
        <p:txBody>
          <a:bodyPr wrap="square" rtlCol="0">
            <a:spAutoFit/>
          </a:bodyPr>
          <a:lstStyle/>
          <a:p>
            <a:pPr algn="just">
              <a:spcBef>
                <a:spcPct val="0"/>
              </a:spcBef>
              <a:spcAft>
                <a:spcPct val="0"/>
              </a:spcAft>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B.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Chọn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lọc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nhiên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chỉ</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tác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động</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vào</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tiền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11" name="C">
            <a:extLst>
              <a:ext uri="{FF2B5EF4-FFF2-40B4-BE49-F238E27FC236}">
                <a16:creationId xmlns:a16="http://schemas.microsoft.com/office/drawing/2014/main" id="{BCB0D9E5-2EAB-D93E-B048-014DAD12C92E}"/>
              </a:ext>
            </a:extLst>
          </p:cNvPr>
          <p:cNvSpPr txBox="1"/>
          <p:nvPr/>
        </p:nvSpPr>
        <p:spPr>
          <a:xfrm>
            <a:off x="76200" y="4190543"/>
            <a:ext cx="9120561" cy="954107"/>
          </a:xfrm>
          <a:prstGeom prst="rect">
            <a:avLst/>
          </a:prstGeom>
          <a:noFill/>
        </p:spPr>
        <p:txBody>
          <a:bodyPr wrap="square" rtlCol="0">
            <a:spAutoFit/>
          </a:bodyPr>
          <a:lstStyle/>
          <a:p>
            <a:pPr algn="just">
              <a:spcBef>
                <a:spcPct val="0"/>
              </a:spcBef>
              <a:spcAft>
                <a:spcPct val="0"/>
              </a:spcAft>
            </a:pPr>
            <a:r>
              <a:rPr lang="vi-VN" sz="2800" b="1" dirty="0">
                <a:solidFill>
                  <a:schemeClr val="bg1"/>
                </a:solidFill>
                <a:latin typeface="Calibri" panose="020F0502020204030204" pitchFamily="34" charset="0"/>
                <a:ea typeface="Calibri" panose="020F0502020204030204" pitchFamily="34" charset="0"/>
                <a:cs typeface="Calibri" panose="020F0502020204030204" pitchFamily="34" charset="0"/>
              </a:rPr>
              <a:t>C. Nguồn năng lượng tham gia vào giai đoạn tiến hóa hóa học là nguồn năng lượng tự nhiên và năng lượng sinh học.</a:t>
            </a:r>
          </a:p>
        </p:txBody>
      </p:sp>
      <p:sp>
        <p:nvSpPr>
          <p:cNvPr id="12" name="D">
            <a:extLst>
              <a:ext uri="{FF2B5EF4-FFF2-40B4-BE49-F238E27FC236}">
                <a16:creationId xmlns:a16="http://schemas.microsoft.com/office/drawing/2014/main" id="{3D2B03C8-C693-B062-5082-62D2349A5065}"/>
              </a:ext>
            </a:extLst>
          </p:cNvPr>
          <p:cNvSpPr txBox="1"/>
          <p:nvPr/>
        </p:nvSpPr>
        <p:spPr>
          <a:xfrm>
            <a:off x="76200" y="5034660"/>
            <a:ext cx="8991600" cy="954107"/>
          </a:xfrm>
          <a:prstGeom prst="rect">
            <a:avLst/>
          </a:prstGeom>
          <a:noFill/>
        </p:spPr>
        <p:txBody>
          <a:bodyPr wrap="square" rtlCol="0">
            <a:spAutoFit/>
          </a:bodyPr>
          <a:lstStyle/>
          <a:p>
            <a:pPr algn="just">
              <a:spcBef>
                <a:spcPct val="0"/>
              </a:spcBef>
              <a:spcAft>
                <a:spcPct val="0"/>
              </a:spcAft>
            </a:pPr>
            <a:r>
              <a:rPr lang="vi-VN" sz="2800" b="1" dirty="0">
                <a:solidFill>
                  <a:schemeClr val="bg1"/>
                </a:solidFill>
                <a:latin typeface="Calibri" panose="020F0502020204030204" pitchFamily="34" charset="0"/>
                <a:ea typeface="Calibri" panose="020F0502020204030204" pitchFamily="34" charset="0"/>
                <a:cs typeface="Calibri" panose="020F0502020204030204" pitchFamily="34" charset="0"/>
              </a:rPr>
              <a:t>D. Sau khi tế bào sơ khai được hình thành, thì quá trình tiến hóa sinh học được tiếp diễn</a:t>
            </a:r>
          </a:p>
        </p:txBody>
      </p:sp>
      <p:sp>
        <p:nvSpPr>
          <p:cNvPr id="13" name="BUENO">
            <a:hlinkClick r:id="rId2" action="ppaction://hlinksldjump"/>
            <a:extLst>
              <a:ext uri="{FF2B5EF4-FFF2-40B4-BE49-F238E27FC236}">
                <a16:creationId xmlns:a16="http://schemas.microsoft.com/office/drawing/2014/main" id="{B1B003B3-E67D-6066-DF15-F957C2D57B91}"/>
              </a:ext>
            </a:extLst>
          </p:cNvPr>
          <p:cNvSpPr/>
          <p:nvPr/>
        </p:nvSpPr>
        <p:spPr>
          <a:xfrm>
            <a:off x="313283" y="5964792"/>
            <a:ext cx="1919213" cy="842282"/>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a:solidFill>
                  <a:srgbClr val="FF0000"/>
                </a:solidFill>
                <a:latin typeface="Calibri" panose="020F0502020204030204" pitchFamily="34" charset="0"/>
                <a:cs typeface="Calibri" panose="020F0502020204030204" pitchFamily="34" charset="0"/>
              </a:rPr>
              <a:t>A: </a:t>
            </a:r>
            <a:r>
              <a:rPr lang="vi-VN" altLang="es-MX" sz="2800" b="1">
                <a:solidFill>
                  <a:srgbClr val="FF0000"/>
                </a:solidFill>
                <a:latin typeface="Calibri" panose="020F0502020204030204" pitchFamily="34" charset="0"/>
                <a:cs typeface="Calibri" panose="020F0502020204030204" pitchFamily="34" charset="0"/>
                <a:sym typeface="+mn-ea"/>
              </a:rPr>
              <a:t>Đúng</a:t>
            </a:r>
            <a:endParaRPr lang="es-CL" sz="2800" b="1" dirty="0">
              <a:solidFill>
                <a:srgbClr val="FF0000"/>
              </a:solidFill>
              <a:latin typeface="Calibri" panose="020F0502020204030204" pitchFamily="34" charset="0"/>
              <a:cs typeface="Calibri" panose="020F0502020204030204" pitchFamily="34" charset="0"/>
            </a:endParaRPr>
          </a:p>
        </p:txBody>
      </p:sp>
      <p:sp>
        <p:nvSpPr>
          <p:cNvPr id="14" name="MALO1">
            <a:extLst>
              <a:ext uri="{FF2B5EF4-FFF2-40B4-BE49-F238E27FC236}">
                <a16:creationId xmlns:a16="http://schemas.microsoft.com/office/drawing/2014/main" id="{49DEA02D-F8F9-87F3-3F35-D6B575C65F6F}"/>
              </a:ext>
            </a:extLst>
          </p:cNvPr>
          <p:cNvSpPr/>
          <p:nvPr/>
        </p:nvSpPr>
        <p:spPr>
          <a:xfrm>
            <a:off x="2522643" y="5964792"/>
            <a:ext cx="1900787" cy="842282"/>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rgbClr val="FF0000"/>
                </a:solidFill>
                <a:latin typeface="Calibri" panose="020F0502020204030204" pitchFamily="34" charset="0"/>
                <a:cs typeface="Calibri" panose="020F0502020204030204" pitchFamily="34" charset="0"/>
              </a:rPr>
              <a:t>B: </a:t>
            </a:r>
            <a:r>
              <a:rPr lang="es-MX" sz="2800" b="1" dirty="0" err="1">
                <a:solidFill>
                  <a:srgbClr val="FF0000"/>
                </a:solidFill>
                <a:latin typeface="Calibri" panose="020F0502020204030204" pitchFamily="34" charset="0"/>
                <a:cs typeface="Calibri" panose="020F0502020204030204" pitchFamily="34" charset="0"/>
              </a:rPr>
              <a:t>Sai</a:t>
            </a:r>
            <a:endParaRPr lang="es-CL" sz="2800" b="1" dirty="0">
              <a:solidFill>
                <a:srgbClr val="FF0000"/>
              </a:solidFill>
              <a:latin typeface="Calibri" panose="020F0502020204030204" pitchFamily="34" charset="0"/>
              <a:cs typeface="Calibri" panose="020F0502020204030204" pitchFamily="34" charset="0"/>
            </a:endParaRPr>
          </a:p>
        </p:txBody>
      </p:sp>
      <p:sp>
        <p:nvSpPr>
          <p:cNvPr id="15" name="MALO2">
            <a:extLst>
              <a:ext uri="{FF2B5EF4-FFF2-40B4-BE49-F238E27FC236}">
                <a16:creationId xmlns:a16="http://schemas.microsoft.com/office/drawing/2014/main" id="{695F2CEB-892D-973F-FCC3-6F00C7DE1BEA}"/>
              </a:ext>
            </a:extLst>
          </p:cNvPr>
          <p:cNvSpPr/>
          <p:nvPr/>
        </p:nvSpPr>
        <p:spPr>
          <a:xfrm>
            <a:off x="4692528" y="5957452"/>
            <a:ext cx="1889899" cy="842282"/>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rgbClr val="FF0000"/>
                </a:solidFill>
                <a:latin typeface="Calibri" panose="020F0502020204030204" pitchFamily="34" charset="0"/>
                <a:cs typeface="Calibri" panose="020F0502020204030204" pitchFamily="34" charset="0"/>
              </a:rPr>
              <a:t>C: </a:t>
            </a:r>
            <a:r>
              <a:rPr lang="es-MX" sz="2800" b="1" dirty="0" err="1">
                <a:solidFill>
                  <a:srgbClr val="FF0000"/>
                </a:solidFill>
                <a:latin typeface="Calibri" panose="020F0502020204030204" pitchFamily="34" charset="0"/>
                <a:cs typeface="Calibri" panose="020F0502020204030204" pitchFamily="34" charset="0"/>
              </a:rPr>
              <a:t>Sai</a:t>
            </a:r>
            <a:endParaRPr lang="es-CL" sz="2800" b="1" dirty="0">
              <a:solidFill>
                <a:srgbClr val="FF0000"/>
              </a:solidFill>
              <a:latin typeface="Calibri" panose="020F0502020204030204" pitchFamily="34" charset="0"/>
              <a:cs typeface="Calibri" panose="020F0502020204030204" pitchFamily="34" charset="0"/>
            </a:endParaRPr>
          </a:p>
        </p:txBody>
      </p:sp>
      <p:sp>
        <p:nvSpPr>
          <p:cNvPr id="16" name="MALO2">
            <a:extLst>
              <a:ext uri="{FF2B5EF4-FFF2-40B4-BE49-F238E27FC236}">
                <a16:creationId xmlns:a16="http://schemas.microsoft.com/office/drawing/2014/main" id="{C17BADDF-67E4-CDB9-6CC0-7AE42D5951F5}"/>
              </a:ext>
            </a:extLst>
          </p:cNvPr>
          <p:cNvSpPr/>
          <p:nvPr/>
        </p:nvSpPr>
        <p:spPr>
          <a:xfrm>
            <a:off x="6883462" y="5957452"/>
            <a:ext cx="1903300" cy="842282"/>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800" b="1" dirty="0">
                <a:solidFill>
                  <a:srgbClr val="FF0000"/>
                </a:solidFill>
                <a:latin typeface="Calibri" panose="020F0502020204030204" pitchFamily="34" charset="0"/>
                <a:cs typeface="Calibri" panose="020F0502020204030204" pitchFamily="34" charset="0"/>
              </a:rPr>
              <a:t>D</a:t>
            </a:r>
            <a:r>
              <a:rPr lang="es-MX" sz="2800" b="1" dirty="0">
                <a:solidFill>
                  <a:srgbClr val="FF0000"/>
                </a:solidFill>
                <a:latin typeface="Calibri" panose="020F0502020204030204" pitchFamily="34" charset="0"/>
                <a:cs typeface="Calibri" panose="020F0502020204030204" pitchFamily="34" charset="0"/>
              </a:rPr>
              <a:t>: </a:t>
            </a:r>
            <a:r>
              <a:rPr lang="vi-VN" altLang="es-MX" sz="2800" b="1" dirty="0">
                <a:solidFill>
                  <a:srgbClr val="FF0000"/>
                </a:solidFill>
                <a:latin typeface="Calibri" panose="020F0502020204030204" pitchFamily="34" charset="0"/>
                <a:cs typeface="Calibri" panose="020F0502020204030204" pitchFamily="34" charset="0"/>
                <a:sym typeface="+mn-ea"/>
              </a:rPr>
              <a:t>Đúng</a:t>
            </a:r>
            <a:endParaRPr lang="es-CL"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4707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p:tgtEl>
                                          <p:spTgt spid="13"/>
                                        </p:tgtEl>
                                        <p:attrNameLst>
                                          <p:attrName>ppt_y</p:attrName>
                                        </p:attrNameLst>
                                      </p:cBhvr>
                                      <p:tavLst>
                                        <p:tav tm="0">
                                          <p:val>
                                            <p:strVal val="#ppt_y+#ppt_h*1.125000"/>
                                          </p:val>
                                        </p:tav>
                                        <p:tav tm="100000">
                                          <p:val>
                                            <p:strVal val="#ppt_y"/>
                                          </p:val>
                                        </p:tav>
                                      </p:tavLst>
                                    </p:anim>
                                    <p:animEffect transition="in" filter="wipe(up)">
                                      <p:cBhvr>
                                        <p:cTn id="30" dur="500"/>
                                        <p:tgtEl>
                                          <p:spTgt spid="13"/>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8" presetClass="entr" presetSubtype="12" fill="hold" grpId="2"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Left)">
                                      <p:cBhvr>
                                        <p:cTn id="50" dur="500"/>
                                        <p:tgtEl>
                                          <p:spTgt spid="14"/>
                                        </p:tgtEl>
                                      </p:cBhvr>
                                    </p:animEffect>
                                  </p:childTnLst>
                                </p:cTn>
                              </p:par>
                            </p:childTnLst>
                          </p:cTn>
                        </p:par>
                      </p:childTnLst>
                    </p:cTn>
                  </p:par>
                </p:childTnLst>
              </p:cTn>
              <p:nextCondLst>
                <p:cond evt="onClick" delay="0">
                  <p:tgtEl>
                    <p:spTgt spid="10"/>
                  </p:tgtEl>
                </p:cond>
              </p:nextCondLst>
            </p:seq>
          </p:childTnLst>
        </p:cTn>
      </p:par>
    </p:tnLst>
    <p:bldLst>
      <p:bldP spid="7" grpId="1" animBg="1"/>
      <p:bldP spid="7" grpId="2" animBg="1"/>
      <p:bldP spid="9" grpId="0"/>
      <p:bldP spid="10" grpId="0"/>
      <p:bldP spid="11" grpId="0"/>
      <p:bldP spid="12" grpId="0"/>
      <p:bldP spid="13" grpId="0" bldLvl="0" animBg="1"/>
      <p:bldP spid="13" grpId="1" animBg="1"/>
      <p:bldP spid="14" grpId="1" animBg="1"/>
      <p:bldP spid="14" grpId="2" animBg="1"/>
      <p:bldP spid="15" grpId="0" bldLvl="0" animBg="1"/>
      <p:bldP spid="15" grpId="1" animBg="1"/>
      <p:bldP spid="16" grpId="0" bldLvl="0" animBg="1"/>
      <p:bldP spid="1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EB95DD11-0334-3F15-D9C4-1DFC28B2E874}"/>
              </a:ext>
            </a:extLst>
          </p:cNvPr>
          <p:cNvSpPr txBox="1"/>
          <p:nvPr/>
        </p:nvSpPr>
        <p:spPr>
          <a:xfrm>
            <a:off x="304800" y="2122374"/>
            <a:ext cx="8458200"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A. Sự sống được phát sinh từ chất không sống thông qua giai đoạn tiến hóa hóa học và tiến hóa tiền sinh học.</a:t>
            </a:r>
          </a:p>
        </p:txBody>
      </p:sp>
      <p:sp>
        <p:nvSpPr>
          <p:cNvPr id="3" name="B">
            <a:extLst>
              <a:ext uri="{FF2B5EF4-FFF2-40B4-BE49-F238E27FC236}">
                <a16:creationId xmlns:a16="http://schemas.microsoft.com/office/drawing/2014/main" id="{1EBC069A-E0B8-FCDA-914A-A201CD19518E}"/>
              </a:ext>
            </a:extLst>
          </p:cNvPr>
          <p:cNvSpPr txBox="1"/>
          <p:nvPr/>
        </p:nvSpPr>
        <p:spPr>
          <a:xfrm>
            <a:off x="304800" y="3108505"/>
            <a:ext cx="8458200"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B. Tiến hóa hóa học hình thành nên các hơp chất hữu cơ từ các chất vô cơ theo phương thức hóa học. </a:t>
            </a:r>
          </a:p>
        </p:txBody>
      </p:sp>
      <p:sp>
        <p:nvSpPr>
          <p:cNvPr id="4" name="C">
            <a:extLst>
              <a:ext uri="{FF2B5EF4-FFF2-40B4-BE49-F238E27FC236}">
                <a16:creationId xmlns:a16="http://schemas.microsoft.com/office/drawing/2014/main" id="{93BC6FD7-0C60-80AC-84CD-D57D8DFA21B3}"/>
              </a:ext>
            </a:extLst>
          </p:cNvPr>
          <p:cNvSpPr txBox="1"/>
          <p:nvPr/>
        </p:nvSpPr>
        <p:spPr>
          <a:xfrm>
            <a:off x="304800" y="4094636"/>
            <a:ext cx="8458200"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C. Sự xuất hiện tế bào nhân sơ đánh dấu mở đầu giai đoạn tiến hóa tiền sinh học. </a:t>
            </a:r>
          </a:p>
        </p:txBody>
      </p:sp>
      <p:sp>
        <p:nvSpPr>
          <p:cNvPr id="5" name="D">
            <a:extLst>
              <a:ext uri="{FF2B5EF4-FFF2-40B4-BE49-F238E27FC236}">
                <a16:creationId xmlns:a16="http://schemas.microsoft.com/office/drawing/2014/main" id="{B477E40D-4E2C-ABF9-42C1-58A6E02F6875}"/>
              </a:ext>
            </a:extLst>
          </p:cNvPr>
          <p:cNvSpPr txBox="1"/>
          <p:nvPr/>
        </p:nvSpPr>
        <p:spPr>
          <a:xfrm>
            <a:off x="304800" y="5080768"/>
            <a:ext cx="8458200" cy="523220"/>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D. Vật chất di truyền đầu tiên được lưu trữ trên DNA.</a:t>
            </a:r>
          </a:p>
        </p:txBody>
      </p:sp>
      <p:sp>
        <p:nvSpPr>
          <p:cNvPr id="6" name="CuadroTexto 7">
            <a:extLst>
              <a:ext uri="{FF2B5EF4-FFF2-40B4-BE49-F238E27FC236}">
                <a16:creationId xmlns:a16="http://schemas.microsoft.com/office/drawing/2014/main" id="{86330EAD-8B29-8A46-06FE-3756C1DD92A8}"/>
              </a:ext>
            </a:extLst>
          </p:cNvPr>
          <p:cNvSpPr txBox="1"/>
          <p:nvPr/>
        </p:nvSpPr>
        <p:spPr>
          <a:xfrm>
            <a:off x="304800" y="1150203"/>
            <a:ext cx="8396764" cy="94014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phát</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phát</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biểu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đúng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hay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sai</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BUENO">
            <a:hlinkClick r:id="rId2" action="ppaction://hlinksldjump"/>
            <a:extLst>
              <a:ext uri="{FF2B5EF4-FFF2-40B4-BE49-F238E27FC236}">
                <a16:creationId xmlns:a16="http://schemas.microsoft.com/office/drawing/2014/main" id="{B16E4A7C-7732-B961-0282-673A77B9F1CD}"/>
              </a:ext>
            </a:extLst>
          </p:cNvPr>
          <p:cNvSpPr/>
          <p:nvPr/>
        </p:nvSpPr>
        <p:spPr>
          <a:xfrm>
            <a:off x="339361" y="5691128"/>
            <a:ext cx="1775936" cy="753441"/>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A: </a:t>
            </a:r>
            <a:r>
              <a:rPr lang="vi-VN" altLang="es-MX" sz="2475" b="1" dirty="0">
                <a:solidFill>
                  <a:srgbClr val="FF0000"/>
                </a:solidFill>
                <a:latin typeface="Calibri" panose="020F0502020204030204" pitchFamily="34" charset="0"/>
                <a:cs typeface="Calibri" panose="020F0502020204030204" pitchFamily="34" charset="0"/>
              </a:rPr>
              <a:t>Đúng </a:t>
            </a:r>
          </a:p>
        </p:txBody>
      </p:sp>
      <p:sp>
        <p:nvSpPr>
          <p:cNvPr id="8" name="MALO1">
            <a:extLst>
              <a:ext uri="{FF2B5EF4-FFF2-40B4-BE49-F238E27FC236}">
                <a16:creationId xmlns:a16="http://schemas.microsoft.com/office/drawing/2014/main" id="{268275AB-E968-C207-59D4-0D10839342AC}"/>
              </a:ext>
            </a:extLst>
          </p:cNvPr>
          <p:cNvSpPr/>
          <p:nvPr/>
        </p:nvSpPr>
        <p:spPr>
          <a:xfrm>
            <a:off x="2616218" y="5707796"/>
            <a:ext cx="1758886" cy="753441"/>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B:</a:t>
            </a:r>
            <a:r>
              <a:rPr lang="vi-VN" altLang="es-MX" sz="2475" b="1" dirty="0">
                <a:solidFill>
                  <a:srgbClr val="FF0000"/>
                </a:solidFill>
                <a:latin typeface="Calibri" panose="020F0502020204030204" pitchFamily="34" charset="0"/>
                <a:cs typeface="Calibri" panose="020F0502020204030204" pitchFamily="34" charset="0"/>
              </a:rPr>
              <a:t> Đúng</a:t>
            </a:r>
          </a:p>
        </p:txBody>
      </p:sp>
      <p:sp>
        <p:nvSpPr>
          <p:cNvPr id="9" name="MALO2">
            <a:extLst>
              <a:ext uri="{FF2B5EF4-FFF2-40B4-BE49-F238E27FC236}">
                <a16:creationId xmlns:a16="http://schemas.microsoft.com/office/drawing/2014/main" id="{445D5DB8-D6DD-EF08-2020-35E679719BEF}"/>
              </a:ext>
            </a:extLst>
          </p:cNvPr>
          <p:cNvSpPr/>
          <p:nvPr/>
        </p:nvSpPr>
        <p:spPr>
          <a:xfrm>
            <a:off x="4837522" y="5707796"/>
            <a:ext cx="1748811" cy="753441"/>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C: </a:t>
            </a: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
        <p:nvSpPr>
          <p:cNvPr id="10" name="MALO2">
            <a:extLst>
              <a:ext uri="{FF2B5EF4-FFF2-40B4-BE49-F238E27FC236}">
                <a16:creationId xmlns:a16="http://schemas.microsoft.com/office/drawing/2014/main" id="{F22AEF07-8D9D-5127-F276-4D18E0534071}"/>
              </a:ext>
            </a:extLst>
          </p:cNvPr>
          <p:cNvSpPr/>
          <p:nvPr/>
        </p:nvSpPr>
        <p:spPr>
          <a:xfrm>
            <a:off x="7049686" y="5707796"/>
            <a:ext cx="1761211" cy="753441"/>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rPr>
              <a:t>D</a:t>
            </a:r>
            <a:r>
              <a:rPr lang="es-MX" sz="2475" b="1" dirty="0">
                <a:solidFill>
                  <a:srgbClr val="FF0000"/>
                </a:solidFill>
                <a:latin typeface="Calibri" panose="020F0502020204030204" pitchFamily="34" charset="0"/>
                <a:cs typeface="Calibri" panose="020F0502020204030204" pitchFamily="34" charset="0"/>
              </a:rPr>
              <a:t>: </a:t>
            </a: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007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6" presetClass="entr" presetSubtype="37"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outVertical)">
                                      <p:cBhvr>
                                        <p:cTn id="29" dur="500"/>
                                        <p:tgtEl>
                                          <p:spTgt spid="7"/>
                                        </p:tgtEl>
                                      </p:cBhvr>
                                    </p:animEffec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8" presetClass="entr" presetSubtype="6" fill="hold" grpId="2"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trips(downRight)">
                                      <p:cBhvr>
                                        <p:cTn id="35" dur="500"/>
                                        <p:tgtEl>
                                          <p:spTgt spid="8"/>
                                        </p:tgtEl>
                                      </p:cBhvr>
                                    </p:animEffec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7" presetClass="entr" presetSubtype="10" fill="hold" grpId="2"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31" presetClass="entr" presetSubtype="0" fill="hold" grpId="2"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750" fill="hold"/>
                                        <p:tgtEl>
                                          <p:spTgt spid="10"/>
                                        </p:tgtEl>
                                        <p:attrNameLst>
                                          <p:attrName>ppt_w</p:attrName>
                                        </p:attrNameLst>
                                      </p:cBhvr>
                                      <p:tavLst>
                                        <p:tav tm="0">
                                          <p:val>
                                            <p:fltVal val="0"/>
                                          </p:val>
                                        </p:tav>
                                        <p:tav tm="100000">
                                          <p:val>
                                            <p:strVal val="#ppt_w"/>
                                          </p:val>
                                        </p:tav>
                                      </p:tavLst>
                                    </p:anim>
                                    <p:anim calcmode="lin" valueType="num">
                                      <p:cBhvr>
                                        <p:cTn id="49" dur="750" fill="hold"/>
                                        <p:tgtEl>
                                          <p:spTgt spid="10"/>
                                        </p:tgtEl>
                                        <p:attrNameLst>
                                          <p:attrName>ppt_h</p:attrName>
                                        </p:attrNameLst>
                                      </p:cBhvr>
                                      <p:tavLst>
                                        <p:tav tm="0">
                                          <p:val>
                                            <p:fltVal val="0"/>
                                          </p:val>
                                        </p:tav>
                                        <p:tav tm="100000">
                                          <p:val>
                                            <p:strVal val="#ppt_h"/>
                                          </p:val>
                                        </p:tav>
                                      </p:tavLst>
                                    </p:anim>
                                    <p:anim calcmode="lin" valueType="num">
                                      <p:cBhvr>
                                        <p:cTn id="50" dur="750" fill="hold"/>
                                        <p:tgtEl>
                                          <p:spTgt spid="10"/>
                                        </p:tgtEl>
                                        <p:attrNameLst>
                                          <p:attrName>style.rotation</p:attrName>
                                        </p:attrNameLst>
                                      </p:cBhvr>
                                      <p:tavLst>
                                        <p:tav tm="0">
                                          <p:val>
                                            <p:fltVal val="90"/>
                                          </p:val>
                                        </p:tav>
                                        <p:tav tm="100000">
                                          <p:val>
                                            <p:fltVal val="0"/>
                                          </p:val>
                                        </p:tav>
                                      </p:tavLst>
                                    </p:anim>
                                    <p:animEffect transition="in" filter="fade">
                                      <p:cBhvr>
                                        <p:cTn id="51" dur="750"/>
                                        <p:tgtEl>
                                          <p:spTgt spid="10"/>
                                        </p:tgtEl>
                                      </p:cBhvr>
                                    </p:animEffect>
                                  </p:childTnLst>
                                </p:cTn>
                              </p:par>
                            </p:childTnLst>
                          </p:cTn>
                        </p:par>
                      </p:childTnLst>
                    </p:cTn>
                  </p:par>
                </p:childTnLst>
              </p:cTn>
              <p:nextCondLst>
                <p:cond evt="onClick" delay="0">
                  <p:tgtEl>
                    <p:spTgt spid="5"/>
                  </p:tgtEl>
                </p:cond>
              </p:nextCondLst>
            </p:seq>
          </p:childTnLst>
        </p:cTn>
      </p:par>
    </p:tnLst>
    <p:bldLst>
      <p:bldP spid="2" grpId="0"/>
      <p:bldP spid="3" grpId="0"/>
      <p:bldP spid="4" grpId="0"/>
      <p:bldP spid="5" grpId="0"/>
      <p:bldP spid="6" grpId="0" animBg="1"/>
      <p:bldP spid="7" grpId="1" animBg="1"/>
      <p:bldP spid="7" grpId="2" animBg="1"/>
      <p:bldP spid="8" grpId="1" animBg="1"/>
      <p:bldP spid="8" grpId="2" animBg="1"/>
      <p:bldP spid="9" grpId="1" animBg="1"/>
      <p:bldP spid="9" grpId="2" animBg="1"/>
      <p:bldP spid="10" grpId="1" animBg="1"/>
      <p:bldP spid="1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143000"/>
            <a:ext cx="4648200" cy="4648200"/>
          </a:xfrm>
          <a:prstGeom prst="rect">
            <a:avLst/>
          </a:prstGeom>
        </p:spPr>
      </p:pic>
      <p:pic>
        <p:nvPicPr>
          <p:cNvPr id="4"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2179" y="2412867"/>
            <a:ext cx="365522" cy="365522"/>
          </a:xfrm>
          <a:prstGeom prst="rect">
            <a:avLst/>
          </a:prstGeom>
        </p:spPr>
      </p:pic>
      <p:sp>
        <p:nvSpPr>
          <p:cNvPr id="3" name="Slide Number Placeholder 2"/>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3</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3091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EB95DD11-0334-3F15-D9C4-1DFC28B2E874}"/>
              </a:ext>
            </a:extLst>
          </p:cNvPr>
          <p:cNvSpPr txBox="1"/>
          <p:nvPr/>
        </p:nvSpPr>
        <p:spPr>
          <a:xfrm>
            <a:off x="280851" y="2002888"/>
            <a:ext cx="8534400" cy="769441"/>
          </a:xfrm>
          <a:prstGeom prst="rect">
            <a:avLst/>
          </a:prstGeom>
          <a:noFill/>
        </p:spPr>
        <p:txBody>
          <a:bodyPr wrap="square" rtlCol="0">
            <a:spAutoFit/>
          </a:bodyPr>
          <a:lstStyle/>
          <a:p>
            <a:pPr algn="just"/>
            <a:r>
              <a:rPr lang="vi-VN" sz="2200" dirty="0">
                <a:solidFill>
                  <a:schemeClr val="bg1"/>
                </a:solidFill>
                <a:latin typeface="Calibri" panose="020F0502020204030204" pitchFamily="34" charset="0"/>
                <a:ea typeface="Calibri" panose="020F0502020204030204" pitchFamily="34" charset="0"/>
                <a:cs typeface="Calibri" panose="020F0502020204030204" pitchFamily="34" charset="0"/>
              </a:rPr>
              <a:t>A. Quá trình tự sao chép của DNA là cơ sở phân tử của sự di truyền và sinh sản, đảm bảo cho sự sống, sinh sôi, nảy nở, duy trì liên tục.</a:t>
            </a:r>
          </a:p>
        </p:txBody>
      </p:sp>
      <p:sp>
        <p:nvSpPr>
          <p:cNvPr id="3" name="B">
            <a:extLst>
              <a:ext uri="{FF2B5EF4-FFF2-40B4-BE49-F238E27FC236}">
                <a16:creationId xmlns:a16="http://schemas.microsoft.com/office/drawing/2014/main" id="{1EBC069A-E0B8-FCDA-914A-A201CD19518E}"/>
              </a:ext>
            </a:extLst>
          </p:cNvPr>
          <p:cNvSpPr txBox="1"/>
          <p:nvPr/>
        </p:nvSpPr>
        <p:spPr>
          <a:xfrm>
            <a:off x="280851" y="2725018"/>
            <a:ext cx="8534400" cy="1107996"/>
          </a:xfrm>
          <a:prstGeom prst="rect">
            <a:avLst/>
          </a:prstGeom>
          <a:noFill/>
        </p:spPr>
        <p:txBody>
          <a:bodyPr wrap="square" rtlCol="0">
            <a:spAutoFit/>
          </a:bodyPr>
          <a:lstStyle/>
          <a:p>
            <a:pPr algn="just"/>
            <a:r>
              <a:rPr lang="vi-VN" sz="2200" dirty="0">
                <a:solidFill>
                  <a:schemeClr val="bg1"/>
                </a:solidFill>
                <a:latin typeface="Calibri" panose="020F0502020204030204" pitchFamily="34" charset="0"/>
                <a:ea typeface="Calibri" panose="020F0502020204030204" pitchFamily="34" charset="0"/>
                <a:cs typeface="Calibri" panose="020F0502020204030204" pitchFamily="34" charset="0"/>
              </a:rPr>
              <a:t>B. DNA có khả năng tự sao theo đúng nguyên mẫu của nó, do đó có cấu trúc DNA luôn luôn duy trì được đặc tính đặc trưng, ổn định và bền vững qua các thế hệ.</a:t>
            </a:r>
          </a:p>
        </p:txBody>
      </p:sp>
      <p:sp>
        <p:nvSpPr>
          <p:cNvPr id="4" name="C">
            <a:extLst>
              <a:ext uri="{FF2B5EF4-FFF2-40B4-BE49-F238E27FC236}">
                <a16:creationId xmlns:a16="http://schemas.microsoft.com/office/drawing/2014/main" id="{93BC6FD7-0C60-80AC-84CD-D57D8DFA21B3}"/>
              </a:ext>
            </a:extLst>
          </p:cNvPr>
          <p:cNvSpPr txBox="1"/>
          <p:nvPr/>
        </p:nvSpPr>
        <p:spPr>
          <a:xfrm>
            <a:off x="280851" y="3785703"/>
            <a:ext cx="8534400" cy="1107996"/>
          </a:xfrm>
          <a:prstGeom prst="rect">
            <a:avLst/>
          </a:prstGeom>
          <a:noFill/>
        </p:spPr>
        <p:txBody>
          <a:bodyPr wrap="square" rtlCol="0">
            <a:spAutoFit/>
          </a:bodyPr>
          <a:lstStyle/>
          <a:p>
            <a:pPr algn="just"/>
            <a:r>
              <a:rPr lang="vi-VN" sz="2200" dirty="0">
                <a:solidFill>
                  <a:schemeClr val="bg1"/>
                </a:solidFill>
                <a:latin typeface="Calibri" panose="020F0502020204030204" pitchFamily="34" charset="0"/>
                <a:ea typeface="Calibri" panose="020F0502020204030204" pitchFamily="34" charset="0"/>
                <a:cs typeface="Calibri" panose="020F0502020204030204" pitchFamily="34" charset="0"/>
              </a:rPr>
              <a:t>C. Cơ sở phân tử của sự tiến hóa là quá trình tích lũy thông tin di truyền. Cấu trúc của DNA ngày càng phức tạp hơn và biến hóa đa dạng hơn so với nguyên mẫu.</a:t>
            </a:r>
          </a:p>
        </p:txBody>
      </p:sp>
      <p:sp>
        <p:nvSpPr>
          <p:cNvPr id="5" name="D">
            <a:extLst>
              <a:ext uri="{FF2B5EF4-FFF2-40B4-BE49-F238E27FC236}">
                <a16:creationId xmlns:a16="http://schemas.microsoft.com/office/drawing/2014/main" id="{B477E40D-4E2C-ABF9-42C1-58A6E02F6875}"/>
              </a:ext>
            </a:extLst>
          </p:cNvPr>
          <p:cNvSpPr txBox="1"/>
          <p:nvPr/>
        </p:nvSpPr>
        <p:spPr>
          <a:xfrm>
            <a:off x="280851" y="4846389"/>
            <a:ext cx="8534400" cy="1107996"/>
          </a:xfrm>
          <a:prstGeom prst="rect">
            <a:avLst/>
          </a:prstGeom>
          <a:noFill/>
        </p:spPr>
        <p:txBody>
          <a:bodyPr wrap="square" rtlCol="0">
            <a:spAutoFit/>
          </a:bodyPr>
          <a:lstStyle/>
          <a:p>
            <a:pPr algn="just"/>
            <a:r>
              <a:rPr lang="vi-VN" sz="2200" dirty="0">
                <a:solidFill>
                  <a:schemeClr val="bg1"/>
                </a:solidFill>
                <a:latin typeface="Calibri" panose="020F0502020204030204" pitchFamily="34" charset="0"/>
                <a:ea typeface="Calibri" panose="020F0502020204030204" pitchFamily="34" charset="0"/>
                <a:cs typeface="Calibri" panose="020F0502020204030204" pitchFamily="34" charset="0"/>
              </a:rPr>
              <a:t>D. Tổ chức sống là một hệ thống kín, không thường xuyên trao đổi chất với môi trường bên ngoài, dẫn tới không thường xuyên thay đổi thành phần của tổ chức.</a:t>
            </a:r>
          </a:p>
        </p:txBody>
      </p:sp>
      <p:sp>
        <p:nvSpPr>
          <p:cNvPr id="6" name="CuadroTexto 7">
            <a:extLst>
              <a:ext uri="{FF2B5EF4-FFF2-40B4-BE49-F238E27FC236}">
                <a16:creationId xmlns:a16="http://schemas.microsoft.com/office/drawing/2014/main" id="{D3475555-2D65-DDFC-B811-097D825ACB6B}"/>
              </a:ext>
            </a:extLst>
          </p:cNvPr>
          <p:cNvSpPr txBox="1"/>
          <p:nvPr/>
        </p:nvSpPr>
        <p:spPr>
          <a:xfrm>
            <a:off x="366236" y="1143000"/>
            <a:ext cx="8472964" cy="830998"/>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lang="es-MX" sz="2400" b="1" dirty="0" err="1">
                <a:solidFill>
                  <a:srgbClr val="C00000"/>
                </a:solidFill>
                <a:latin typeface="Calibri" panose="020F0502020204030204" pitchFamily="34" charset="0"/>
                <a:cs typeface="Calibri" panose="020F0502020204030204" pitchFamily="34" charset="0"/>
              </a:rPr>
              <a:t>Câu</a:t>
            </a:r>
            <a:r>
              <a:rPr lang="es-MX" sz="2400" b="1" dirty="0">
                <a:solidFill>
                  <a:srgbClr val="C00000"/>
                </a:solidFill>
                <a:latin typeface="Calibri" panose="020F0502020204030204" pitchFamily="34" charset="0"/>
                <a:cs typeface="Calibri" panose="020F0502020204030204" pitchFamily="34" charset="0"/>
              </a:rPr>
              <a:t> 3. </a:t>
            </a:r>
            <a:r>
              <a:rPr lang="es-MX" sz="2400" b="1" dirty="0" err="1">
                <a:solidFill>
                  <a:srgbClr val="C00000"/>
                </a:solidFill>
                <a:latin typeface="Calibri" panose="020F0502020204030204" pitchFamily="34" charset="0"/>
                <a:cs typeface="Calibri" panose="020F0502020204030204" pitchFamily="34" charset="0"/>
              </a:rPr>
              <a:t>Khi</a:t>
            </a:r>
            <a:r>
              <a:rPr lang="es-MX" sz="2400" b="1" dirty="0">
                <a:solidFill>
                  <a:srgbClr val="C00000"/>
                </a:solidFill>
                <a:latin typeface="Calibri" panose="020F0502020204030204" pitchFamily="34" charset="0"/>
                <a:cs typeface="Calibri" panose="020F0502020204030204" pitchFamily="34" charset="0"/>
              </a:rPr>
              <a:t> n</a:t>
            </a:r>
            <a:r>
              <a:rPr lang="vi-VN" altLang="es-MX" sz="2400" b="1" dirty="0">
                <a:solidFill>
                  <a:srgbClr val="C00000"/>
                </a:solidFill>
                <a:latin typeface="Calibri" panose="020F0502020204030204" pitchFamily="34" charset="0"/>
                <a:cs typeface="Calibri" panose="020F0502020204030204" pitchFamily="34" charset="0"/>
              </a:rPr>
              <a:t>ói</a:t>
            </a:r>
            <a:r>
              <a:rPr lang="es-MX" sz="2400" b="1" dirty="0">
                <a:solidFill>
                  <a:srgbClr val="C00000"/>
                </a:solidFill>
                <a:latin typeface="Calibri" panose="020F0502020204030204" pitchFamily="34" charset="0"/>
                <a:cs typeface="Calibri" panose="020F0502020204030204" pitchFamily="34" charset="0"/>
              </a:rPr>
              <a:t> </a:t>
            </a:r>
            <a:r>
              <a:rPr lang="vi-VN" altLang="es-MX" sz="2400" b="1" dirty="0">
                <a:solidFill>
                  <a:srgbClr val="C00000"/>
                </a:solidFill>
                <a:latin typeface="Calibri" panose="020F0502020204030204" pitchFamily="34" charset="0"/>
                <a:cs typeface="Calibri" panose="020F0502020204030204" pitchFamily="34" charset="0"/>
              </a:rPr>
              <a:t>về quá trình phát sinh sự sống trên Trái Đất các phát biểu sau đây là đúng hay sai?</a:t>
            </a:r>
          </a:p>
        </p:txBody>
      </p:sp>
      <p:sp>
        <p:nvSpPr>
          <p:cNvPr id="7" name="BUENO">
            <a:hlinkClick r:id="rId2" action="ppaction://hlinksldjump"/>
            <a:extLst>
              <a:ext uri="{FF2B5EF4-FFF2-40B4-BE49-F238E27FC236}">
                <a16:creationId xmlns:a16="http://schemas.microsoft.com/office/drawing/2014/main" id="{47F90EB7-EE02-75D8-7B33-C4AA7D50CEE9}"/>
              </a:ext>
            </a:extLst>
          </p:cNvPr>
          <p:cNvSpPr/>
          <p:nvPr/>
        </p:nvSpPr>
        <p:spPr>
          <a:xfrm>
            <a:off x="407124" y="5937717"/>
            <a:ext cx="1725589" cy="665177"/>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A: </a:t>
            </a:r>
            <a:r>
              <a:rPr lang="vi-VN" altLang="es-MX" sz="2475" b="1" dirty="0">
                <a:solidFill>
                  <a:srgbClr val="FF0000"/>
                </a:solidFill>
                <a:latin typeface="Calibri" panose="020F0502020204030204" pitchFamily="34" charset="0"/>
                <a:cs typeface="Calibri" panose="020F0502020204030204" pitchFamily="34" charset="0"/>
              </a:rPr>
              <a:t>Đúng</a:t>
            </a:r>
          </a:p>
        </p:txBody>
      </p:sp>
      <p:sp>
        <p:nvSpPr>
          <p:cNvPr id="8" name="MALO1">
            <a:extLst>
              <a:ext uri="{FF2B5EF4-FFF2-40B4-BE49-F238E27FC236}">
                <a16:creationId xmlns:a16="http://schemas.microsoft.com/office/drawing/2014/main" id="{E5673182-4344-6F82-3237-FBA781ADD40D}"/>
              </a:ext>
            </a:extLst>
          </p:cNvPr>
          <p:cNvSpPr/>
          <p:nvPr/>
        </p:nvSpPr>
        <p:spPr>
          <a:xfrm>
            <a:off x="2683499" y="5954385"/>
            <a:ext cx="1709022" cy="665177"/>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B: </a:t>
            </a: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
        <p:nvSpPr>
          <p:cNvPr id="9" name="MALO2">
            <a:extLst>
              <a:ext uri="{FF2B5EF4-FFF2-40B4-BE49-F238E27FC236}">
                <a16:creationId xmlns:a16="http://schemas.microsoft.com/office/drawing/2014/main" id="{E7456D55-ECD7-1920-952D-ED3CE278F021}"/>
              </a:ext>
            </a:extLst>
          </p:cNvPr>
          <p:cNvSpPr/>
          <p:nvPr/>
        </p:nvSpPr>
        <p:spPr>
          <a:xfrm>
            <a:off x="4904517" y="5954385"/>
            <a:ext cx="1699233" cy="665177"/>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C:</a:t>
            </a:r>
            <a:r>
              <a:rPr lang="vi-VN" altLang="es-MX" sz="2475" b="1" dirty="0">
                <a:solidFill>
                  <a:srgbClr val="FF0000"/>
                </a:solidFill>
                <a:latin typeface="Calibri" panose="020F0502020204030204" pitchFamily="34" charset="0"/>
                <a:cs typeface="Calibri" panose="020F0502020204030204" pitchFamily="34" charset="0"/>
              </a:rPr>
              <a:t> Đúng</a:t>
            </a:r>
          </a:p>
        </p:txBody>
      </p:sp>
      <p:sp>
        <p:nvSpPr>
          <p:cNvPr id="10" name="MALO2">
            <a:extLst>
              <a:ext uri="{FF2B5EF4-FFF2-40B4-BE49-F238E27FC236}">
                <a16:creationId xmlns:a16="http://schemas.microsoft.com/office/drawing/2014/main" id="{27E7548C-0362-0855-8A03-D35B60EFD083}"/>
              </a:ext>
            </a:extLst>
          </p:cNvPr>
          <p:cNvSpPr/>
          <p:nvPr/>
        </p:nvSpPr>
        <p:spPr>
          <a:xfrm>
            <a:off x="7117032" y="5954385"/>
            <a:ext cx="1711282" cy="665177"/>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rPr>
              <a:t>D</a:t>
            </a:r>
            <a:r>
              <a:rPr lang="es-MX" sz="2475" b="1" dirty="0">
                <a:solidFill>
                  <a:srgbClr val="FF0000"/>
                </a:solidFill>
                <a:latin typeface="Calibri" panose="020F0502020204030204" pitchFamily="34" charset="0"/>
                <a:cs typeface="Calibri" panose="020F0502020204030204" pitchFamily="34" charset="0"/>
              </a:rPr>
              <a:t>: </a:t>
            </a: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0727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4" presetClass="entr" presetSubtype="10"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5" presetClass="entr" presetSubtype="10" fill="hold" grpId="2"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31" presetClass="entr" presetSubtype="0" fill="hold" grpId="2"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 calcmode="lin" valueType="num">
                                      <p:cBhvr>
                                        <p:cTn id="43" dur="750" fill="hold"/>
                                        <p:tgtEl>
                                          <p:spTgt spid="9"/>
                                        </p:tgtEl>
                                        <p:attrNameLst>
                                          <p:attrName>style.rotation</p:attrName>
                                        </p:attrNameLst>
                                      </p:cBhvr>
                                      <p:tavLst>
                                        <p:tav tm="0">
                                          <p:val>
                                            <p:fltVal val="90"/>
                                          </p:val>
                                        </p:tav>
                                        <p:tav tm="100000">
                                          <p:val>
                                            <p:fltVal val="0"/>
                                          </p:val>
                                        </p:tav>
                                      </p:tavLst>
                                    </p:anim>
                                    <p:animEffect transition="in" filter="fade">
                                      <p:cBhvr>
                                        <p:cTn id="44" dur="750"/>
                                        <p:tgtEl>
                                          <p:spTgt spid="9"/>
                                        </p:tgtEl>
                                      </p:cBhvr>
                                    </p:animEffec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8" presetClass="entr" presetSubtype="12" fill="hold" grpId="2"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500"/>
                                        <p:tgtEl>
                                          <p:spTgt spid="10"/>
                                        </p:tgtEl>
                                      </p:cBhvr>
                                    </p:animEffect>
                                  </p:childTnLst>
                                </p:cTn>
                              </p:par>
                            </p:childTnLst>
                          </p:cTn>
                        </p:par>
                      </p:childTnLst>
                    </p:cTn>
                  </p:par>
                </p:childTnLst>
              </p:cTn>
              <p:nextCondLst>
                <p:cond evt="onClick" delay="0">
                  <p:tgtEl>
                    <p:spTgt spid="5"/>
                  </p:tgtEl>
                </p:cond>
              </p:nextCondLst>
            </p:seq>
          </p:childTnLst>
        </p:cTn>
      </p:par>
    </p:tnLst>
    <p:bldLst>
      <p:bldP spid="2" grpId="0"/>
      <p:bldP spid="3" grpId="0"/>
      <p:bldP spid="4" grpId="0"/>
      <p:bldP spid="5" grpId="0"/>
      <p:bldP spid="6" grpId="0" animBg="1"/>
      <p:bldP spid="7" grpId="1" animBg="1"/>
      <p:bldP spid="7" grpId="2" animBg="1"/>
      <p:bldP spid="8" grpId="1" animBg="1"/>
      <p:bldP spid="8" grpId="2" animBg="1"/>
      <p:bldP spid="9" grpId="1" animBg="1"/>
      <p:bldP spid="9" grpId="2" animBg="1"/>
      <p:bldP spid="10" grpId="1" animBg="1"/>
      <p:bldP spid="10"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EB95DD11-0334-3F15-D9C4-1DFC28B2E874}"/>
              </a:ext>
            </a:extLst>
          </p:cNvPr>
          <p:cNvSpPr txBox="1"/>
          <p:nvPr/>
        </p:nvSpPr>
        <p:spPr>
          <a:xfrm>
            <a:off x="211899" y="914400"/>
            <a:ext cx="8775068" cy="1815882"/>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A. Trong quá trình hình thành và tồn tại, Trái Đất luôn biến đổi gây nên những biến đổi mạnh mẽ về sự phân bố của các loài cũng như gây nên các vụ tuyệt chủng hàng loạt của các loài.</a:t>
            </a:r>
          </a:p>
        </p:txBody>
      </p:sp>
      <p:sp>
        <p:nvSpPr>
          <p:cNvPr id="3" name="B">
            <a:extLst>
              <a:ext uri="{FF2B5EF4-FFF2-40B4-BE49-F238E27FC236}">
                <a16:creationId xmlns:a16="http://schemas.microsoft.com/office/drawing/2014/main" id="{1EBC069A-E0B8-FCDA-914A-A201CD19518E}"/>
              </a:ext>
            </a:extLst>
          </p:cNvPr>
          <p:cNvSpPr txBox="1"/>
          <p:nvPr/>
        </p:nvSpPr>
        <p:spPr>
          <a:xfrm>
            <a:off x="192615" y="2491635"/>
            <a:ext cx="8610601" cy="1815882"/>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B.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Địa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khí</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hậu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biến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đổi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nguyên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nhân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duy</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nhất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làm</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cho</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xuất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hiện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biến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đổi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Chính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biến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đổi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địa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khí</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hậu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đã</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làm</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cho</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vật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phát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ngày</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càng</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dạng</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phong</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phú</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C">
            <a:extLst>
              <a:ext uri="{FF2B5EF4-FFF2-40B4-BE49-F238E27FC236}">
                <a16:creationId xmlns:a16="http://schemas.microsoft.com/office/drawing/2014/main" id="{93BC6FD7-0C60-80AC-84CD-D57D8DFA21B3}"/>
              </a:ext>
            </a:extLst>
          </p:cNvPr>
          <p:cNvSpPr txBox="1"/>
          <p:nvPr/>
        </p:nvSpPr>
        <p:spPr>
          <a:xfrm>
            <a:off x="162837" y="4174272"/>
            <a:ext cx="8618024" cy="1384995"/>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C. Sau mỗi lần tuyệt chủng hàng loạt, những sinh vật sống sót bước vào giai đoạn bùng nổ sự phát sinh các loài mới và chiếm lĩnh các ổ sinh thái còn trống.</a:t>
            </a:r>
          </a:p>
        </p:txBody>
      </p:sp>
      <p:sp>
        <p:nvSpPr>
          <p:cNvPr id="5" name="D">
            <a:extLst>
              <a:ext uri="{FF2B5EF4-FFF2-40B4-BE49-F238E27FC236}">
                <a16:creationId xmlns:a16="http://schemas.microsoft.com/office/drawing/2014/main" id="{B477E40D-4E2C-ABF9-42C1-58A6E02F6875}"/>
              </a:ext>
            </a:extLst>
          </p:cNvPr>
          <p:cNvSpPr txBox="1"/>
          <p:nvPr/>
        </p:nvSpPr>
        <p:spPr>
          <a:xfrm>
            <a:off x="162837" y="5559267"/>
            <a:ext cx="8596653" cy="1292662"/>
          </a:xfrm>
          <a:prstGeom prst="rect">
            <a:avLst/>
          </a:prstGeom>
          <a:noFill/>
        </p:spPr>
        <p:txBody>
          <a:bodyPr wrap="square" rtlCol="0">
            <a:spAutoFit/>
          </a:bodyPr>
          <a:lstStyle/>
          <a:p>
            <a:pPr algn="just"/>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D. Trong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quá</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trình</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phát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vật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mối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quan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hệ</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mật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thiết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với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nhau</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này</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xuất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hiện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phát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lại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làm</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cho</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một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hoặc</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một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số</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nào</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đó</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bị</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kìm</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hãm</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hoặc</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phát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theo.</a:t>
            </a:r>
            <a:endPar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CuadroTexto 7">
            <a:extLst>
              <a:ext uri="{FF2B5EF4-FFF2-40B4-BE49-F238E27FC236}">
                <a16:creationId xmlns:a16="http://schemas.microsoft.com/office/drawing/2014/main" id="{739A3745-99A0-B2F4-27FF-395E1557F603}"/>
              </a:ext>
            </a:extLst>
          </p:cNvPr>
          <p:cNvSpPr txBox="1"/>
          <p:nvPr/>
        </p:nvSpPr>
        <p:spPr>
          <a:xfrm>
            <a:off x="469269" y="58734"/>
            <a:ext cx="8534400" cy="855666"/>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lang="es-MX" sz="2800" b="1" dirty="0" err="1">
                <a:solidFill>
                  <a:srgbClr val="C00000"/>
                </a:solidFill>
                <a:latin typeface="Calibri" panose="020F0502020204030204" pitchFamily="34" charset="0"/>
                <a:cs typeface="Calibri" panose="020F0502020204030204" pitchFamily="34" charset="0"/>
              </a:rPr>
              <a:t>Câu</a:t>
            </a:r>
            <a:r>
              <a:rPr lang="es-MX" sz="2800" b="1" dirty="0">
                <a:solidFill>
                  <a:srgbClr val="C00000"/>
                </a:solidFill>
                <a:latin typeface="Calibri" panose="020F0502020204030204" pitchFamily="34" charset="0"/>
                <a:cs typeface="Calibri" panose="020F0502020204030204" pitchFamily="34" charset="0"/>
              </a:rPr>
              <a:t> 4. </a:t>
            </a:r>
            <a:r>
              <a:rPr lang="es-MX" sz="2800" b="1" dirty="0" err="1">
                <a:solidFill>
                  <a:srgbClr val="C00000"/>
                </a:solidFill>
                <a:latin typeface="Calibri" panose="020F0502020204030204" pitchFamily="34" charset="0"/>
                <a:cs typeface="Calibri" panose="020F0502020204030204" pitchFamily="34" charset="0"/>
              </a:rPr>
              <a:t>Khi</a:t>
            </a:r>
            <a:r>
              <a:rPr lang="es-MX" sz="2800" b="1" dirty="0">
                <a:solidFill>
                  <a:srgbClr val="C00000"/>
                </a:solidFill>
                <a:latin typeface="Calibri" panose="020F0502020204030204" pitchFamily="34" charset="0"/>
                <a:cs typeface="Calibri" panose="020F0502020204030204" pitchFamily="34" charset="0"/>
              </a:rPr>
              <a:t> </a:t>
            </a:r>
            <a:r>
              <a:rPr lang="vi-VN" altLang="es-MX" sz="2800" b="1" dirty="0">
                <a:solidFill>
                  <a:srgbClr val="C00000"/>
                </a:solidFill>
                <a:latin typeface="Calibri" panose="020F0502020204030204" pitchFamily="34" charset="0"/>
                <a:cs typeface="Calibri" panose="020F0502020204030204" pitchFamily="34" charset="0"/>
              </a:rPr>
              <a:t>nói về lịch sử phát triển của sinh giới qua các đại địa chất, các phát biểu sau đây là đúng hay sai? </a:t>
            </a:r>
            <a:endParaRPr lang="es-MX" sz="2800" b="1" dirty="0">
              <a:latin typeface="Calibri" panose="020F0502020204030204" pitchFamily="34" charset="0"/>
              <a:cs typeface="Calibri" panose="020F0502020204030204" pitchFamily="34" charset="0"/>
            </a:endParaRPr>
          </a:p>
        </p:txBody>
      </p:sp>
      <p:sp>
        <p:nvSpPr>
          <p:cNvPr id="12" name="BUENO">
            <a:hlinkClick r:id="rId2" action="ppaction://hlinksldjump"/>
            <a:extLst>
              <a:ext uri="{FF2B5EF4-FFF2-40B4-BE49-F238E27FC236}">
                <a16:creationId xmlns:a16="http://schemas.microsoft.com/office/drawing/2014/main" id="{41373D47-35E7-8D6B-250D-0B2C2F2F4BA8}"/>
              </a:ext>
            </a:extLst>
          </p:cNvPr>
          <p:cNvSpPr/>
          <p:nvPr/>
        </p:nvSpPr>
        <p:spPr>
          <a:xfrm>
            <a:off x="1752600" y="2148000"/>
            <a:ext cx="1371600" cy="507125"/>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s-MX" sz="2475" b="1" dirty="0" err="1">
                <a:solidFill>
                  <a:srgbClr val="FF0000"/>
                </a:solidFill>
                <a:latin typeface="Calibri" panose="020F0502020204030204" pitchFamily="34" charset="0"/>
                <a:cs typeface="Calibri" panose="020F0502020204030204" pitchFamily="34" charset="0"/>
              </a:rPr>
              <a:t>Đúng</a:t>
            </a:r>
            <a:endParaRPr lang="vi-VN" altLang="es-MX" sz="2475" b="1" dirty="0">
              <a:solidFill>
                <a:srgbClr val="FF0000"/>
              </a:solidFill>
              <a:latin typeface="Calibri" panose="020F0502020204030204" pitchFamily="34" charset="0"/>
              <a:cs typeface="Calibri" panose="020F0502020204030204" pitchFamily="34" charset="0"/>
            </a:endParaRPr>
          </a:p>
        </p:txBody>
      </p:sp>
      <p:sp>
        <p:nvSpPr>
          <p:cNvPr id="13" name="MALO1">
            <a:extLst>
              <a:ext uri="{FF2B5EF4-FFF2-40B4-BE49-F238E27FC236}">
                <a16:creationId xmlns:a16="http://schemas.microsoft.com/office/drawing/2014/main" id="{B36A35B7-08DC-4476-8645-EE0803530E9C}"/>
              </a:ext>
            </a:extLst>
          </p:cNvPr>
          <p:cNvSpPr/>
          <p:nvPr/>
        </p:nvSpPr>
        <p:spPr>
          <a:xfrm>
            <a:off x="4484809" y="3756798"/>
            <a:ext cx="1083109" cy="5905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
        <p:nvSpPr>
          <p:cNvPr id="14" name="MALO2">
            <a:extLst>
              <a:ext uri="{FF2B5EF4-FFF2-40B4-BE49-F238E27FC236}">
                <a16:creationId xmlns:a16="http://schemas.microsoft.com/office/drawing/2014/main" id="{C3215696-2699-9293-D875-C9842922593B}"/>
              </a:ext>
            </a:extLst>
          </p:cNvPr>
          <p:cNvSpPr/>
          <p:nvPr/>
        </p:nvSpPr>
        <p:spPr>
          <a:xfrm>
            <a:off x="6081273" y="5067935"/>
            <a:ext cx="1157727" cy="5905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sym typeface="+mn-ea"/>
              </a:rPr>
              <a:t>Đúng</a:t>
            </a:r>
            <a:r>
              <a:rPr lang="es-MX" sz="2475" b="1" dirty="0">
                <a:solidFill>
                  <a:srgbClr val="FF0000"/>
                </a:solidFill>
                <a:latin typeface="Calibri" panose="020F0502020204030204" pitchFamily="34" charset="0"/>
                <a:cs typeface="Calibri" panose="020F0502020204030204" pitchFamily="34" charset="0"/>
              </a:rPr>
              <a:t> </a:t>
            </a:r>
            <a:endParaRPr lang="es-CL" sz="2475" b="1" dirty="0">
              <a:solidFill>
                <a:srgbClr val="FF0000"/>
              </a:solidFill>
              <a:latin typeface="Calibri" panose="020F0502020204030204" pitchFamily="34" charset="0"/>
              <a:cs typeface="Calibri" panose="020F0502020204030204" pitchFamily="34" charset="0"/>
            </a:endParaRPr>
          </a:p>
        </p:txBody>
      </p:sp>
      <p:sp>
        <p:nvSpPr>
          <p:cNvPr id="15" name="MALO2">
            <a:extLst>
              <a:ext uri="{FF2B5EF4-FFF2-40B4-BE49-F238E27FC236}">
                <a16:creationId xmlns:a16="http://schemas.microsoft.com/office/drawing/2014/main" id="{24C717BE-1155-23D1-1FEB-F56C81DDA8F5}"/>
              </a:ext>
            </a:extLst>
          </p:cNvPr>
          <p:cNvSpPr/>
          <p:nvPr/>
        </p:nvSpPr>
        <p:spPr>
          <a:xfrm>
            <a:off x="7952284" y="6353712"/>
            <a:ext cx="1113979" cy="5905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sym typeface="+mn-ea"/>
              </a:rPr>
              <a:t>Đúng</a:t>
            </a:r>
            <a:endParaRPr lang="es-CL" sz="2475"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7321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7" presetClass="entr" presetSubtype="10" fill="hold" grpId="2"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5" presetClass="entr" presetSubtype="10" fill="hold" grpId="2"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heckerboard(across)">
                                      <p:cBhvr>
                                        <p:cTn id="36" dur="500"/>
                                        <p:tgtEl>
                                          <p:spTgt spid="13"/>
                                        </p:tgtEl>
                                      </p:cBhvr>
                                    </p:animEffec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4" presetClass="entr" presetSubtype="10" fill="hold" grpId="2"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8" presetClass="entr" presetSubtype="12" fill="hold" grpId="2"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strips(downLeft)">
                                      <p:cBhvr>
                                        <p:cTn id="48" dur="500"/>
                                        <p:tgtEl>
                                          <p:spTgt spid="15"/>
                                        </p:tgtEl>
                                      </p:cBhvr>
                                    </p:animEffect>
                                  </p:childTnLst>
                                </p:cTn>
                              </p:par>
                            </p:childTnLst>
                          </p:cTn>
                        </p:par>
                      </p:childTnLst>
                    </p:cTn>
                  </p:par>
                </p:childTnLst>
              </p:cTn>
              <p:nextCondLst>
                <p:cond evt="onClick" delay="0">
                  <p:tgtEl>
                    <p:spTgt spid="5"/>
                  </p:tgtEl>
                </p:cond>
              </p:nextCondLst>
            </p:seq>
          </p:childTnLst>
        </p:cTn>
      </p:par>
    </p:tnLst>
    <p:bldLst>
      <p:bldP spid="2" grpId="0"/>
      <p:bldP spid="3" grpId="0"/>
      <p:bldP spid="4" grpId="0"/>
      <p:bldP spid="5" grpId="0"/>
      <p:bldP spid="11" grpId="0" animBg="1"/>
      <p:bldP spid="12" grpId="1" animBg="1"/>
      <p:bldP spid="12" grpId="2" animBg="1"/>
      <p:bldP spid="13" grpId="1" animBg="1"/>
      <p:bldP spid="13" grpId="2" animBg="1"/>
      <p:bldP spid="14" grpId="1" animBg="1"/>
      <p:bldP spid="14" grpId="2" animBg="1"/>
      <p:bldP spid="15" grpId="1" animBg="1"/>
      <p:bldP spid="15"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703DE956-939B-DCD0-5C3C-032B2935BEBB}"/>
              </a:ext>
            </a:extLst>
          </p:cNvPr>
          <p:cNvSpPr txBox="1"/>
          <p:nvPr/>
        </p:nvSpPr>
        <p:spPr>
          <a:xfrm>
            <a:off x="307062" y="1893791"/>
            <a:ext cx="8610600"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A. Sự hình thành sinh vật cổ sơ đầu tiên là kết quả của quá trình tiến hóa sinh học</a:t>
            </a:r>
          </a:p>
        </p:txBody>
      </p:sp>
      <p:sp>
        <p:nvSpPr>
          <p:cNvPr id="3" name="B">
            <a:extLst>
              <a:ext uri="{FF2B5EF4-FFF2-40B4-BE49-F238E27FC236}">
                <a16:creationId xmlns:a16="http://schemas.microsoft.com/office/drawing/2014/main" id="{47A7D4E7-83FA-B0DE-6E8B-CF7C96CC95F1}"/>
              </a:ext>
            </a:extLst>
          </p:cNvPr>
          <p:cNvSpPr txBox="1"/>
          <p:nvPr/>
        </p:nvSpPr>
        <p:spPr>
          <a:xfrm>
            <a:off x="307062" y="2811927"/>
            <a:ext cx="8610601"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B. Sinh vật xuất hiện đầu tiên trên trái đất trao đổi theo phương thức dị dưỡng hoại sinh.</a:t>
            </a:r>
          </a:p>
        </p:txBody>
      </p:sp>
      <p:sp>
        <p:nvSpPr>
          <p:cNvPr id="4" name="C">
            <a:extLst>
              <a:ext uri="{FF2B5EF4-FFF2-40B4-BE49-F238E27FC236}">
                <a16:creationId xmlns:a16="http://schemas.microsoft.com/office/drawing/2014/main" id="{EF639152-7F4E-AD83-2067-3491F361CDF8}"/>
              </a:ext>
            </a:extLst>
          </p:cNvPr>
          <p:cNvSpPr txBox="1"/>
          <p:nvPr/>
        </p:nvSpPr>
        <p:spPr>
          <a:xfrm>
            <a:off x="307062" y="3730063"/>
            <a:ext cx="8806667" cy="1384995"/>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C. Bằng chứng RNA có kích thước nhỏ hơn DNA ủng hộ giả thuyết cho rằng vật chất di truyền xuất hiện đầu tiên trên trái đất có thể là RNA.</a:t>
            </a:r>
          </a:p>
        </p:txBody>
      </p:sp>
      <p:sp>
        <p:nvSpPr>
          <p:cNvPr id="5" name="D">
            <a:extLst>
              <a:ext uri="{FF2B5EF4-FFF2-40B4-BE49-F238E27FC236}">
                <a16:creationId xmlns:a16="http://schemas.microsoft.com/office/drawing/2014/main" id="{528FDE2A-1B40-3D68-5854-D39A407D1000}"/>
              </a:ext>
            </a:extLst>
          </p:cNvPr>
          <p:cNvSpPr txBox="1"/>
          <p:nvPr/>
        </p:nvSpPr>
        <p:spPr>
          <a:xfrm>
            <a:off x="269983" y="5091049"/>
            <a:ext cx="8618024"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D.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Dấu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hiệu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đánh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dấu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kết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thúc</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hình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đại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tử</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khả</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năng</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tự</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nhân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đôi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CuadroTexto 7">
            <a:extLst>
              <a:ext uri="{FF2B5EF4-FFF2-40B4-BE49-F238E27FC236}">
                <a16:creationId xmlns:a16="http://schemas.microsoft.com/office/drawing/2014/main" id="{1F82A122-6306-0AF2-D895-67BC421C2531}"/>
              </a:ext>
            </a:extLst>
          </p:cNvPr>
          <p:cNvSpPr txBox="1"/>
          <p:nvPr/>
        </p:nvSpPr>
        <p:spPr>
          <a:xfrm>
            <a:off x="342900" y="1147286"/>
            <a:ext cx="8458200" cy="833913"/>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sz="2400" b="1">
                <a:solidFill>
                  <a:srgbClr val="C00000"/>
                </a:solidFill>
                <a:latin typeface="Calibri" panose="020F0502020204030204" pitchFamily="34" charset="0"/>
                <a:cs typeface="Calibri" panose="020F0502020204030204" pitchFamily="34" charset="0"/>
              </a:rPr>
              <a:t>Câu 5. Khi nói về sự phát sinh sự sống trên Trái Đất, các nhận định sau là đúng hay sai?</a:t>
            </a:r>
          </a:p>
        </p:txBody>
      </p:sp>
      <p:sp>
        <p:nvSpPr>
          <p:cNvPr id="7" name="BUENO">
            <a:hlinkClick r:id="rId2" action="ppaction://hlinksldjump"/>
            <a:extLst>
              <a:ext uri="{FF2B5EF4-FFF2-40B4-BE49-F238E27FC236}">
                <a16:creationId xmlns:a16="http://schemas.microsoft.com/office/drawing/2014/main" id="{682FE591-92D6-2319-E219-AE8115148521}"/>
              </a:ext>
            </a:extLst>
          </p:cNvPr>
          <p:cNvSpPr/>
          <p:nvPr/>
        </p:nvSpPr>
        <p:spPr>
          <a:xfrm>
            <a:off x="483912" y="6069610"/>
            <a:ext cx="1623536" cy="7429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A: </a:t>
            </a:r>
            <a:r>
              <a:rPr lang="vi-VN" altLang="es-MX" sz="2475" b="1" dirty="0">
                <a:solidFill>
                  <a:srgbClr val="FF0000"/>
                </a:solidFill>
                <a:latin typeface="Calibri" panose="020F0502020204030204" pitchFamily="34" charset="0"/>
                <a:cs typeface="Calibri" panose="020F0502020204030204" pitchFamily="34" charset="0"/>
              </a:rPr>
              <a:t>Sai</a:t>
            </a:r>
          </a:p>
        </p:txBody>
      </p:sp>
      <p:sp>
        <p:nvSpPr>
          <p:cNvPr id="8" name="MALO1">
            <a:extLst>
              <a:ext uri="{FF2B5EF4-FFF2-40B4-BE49-F238E27FC236}">
                <a16:creationId xmlns:a16="http://schemas.microsoft.com/office/drawing/2014/main" id="{BC2BAB7C-A57E-CFBC-EB65-690A95F8E4F8}"/>
              </a:ext>
            </a:extLst>
          </p:cNvPr>
          <p:cNvSpPr/>
          <p:nvPr/>
        </p:nvSpPr>
        <p:spPr>
          <a:xfrm>
            <a:off x="2716718" y="6112998"/>
            <a:ext cx="1607949" cy="7429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B: </a:t>
            </a:r>
            <a:r>
              <a:rPr lang="vi-VN" altLang="es-MX" sz="2475" b="1" dirty="0">
                <a:solidFill>
                  <a:srgbClr val="FF0000"/>
                </a:solidFill>
                <a:latin typeface="Calibri" panose="020F0502020204030204" pitchFamily="34" charset="0"/>
                <a:cs typeface="Calibri" panose="020F0502020204030204" pitchFamily="34" charset="0"/>
                <a:sym typeface="+mn-ea"/>
              </a:rPr>
              <a:t>Đúng</a:t>
            </a:r>
            <a:endParaRPr lang="es-CL" sz="2475" b="1" dirty="0">
              <a:solidFill>
                <a:srgbClr val="FF0000"/>
              </a:solidFill>
              <a:latin typeface="Calibri" panose="020F0502020204030204" pitchFamily="34" charset="0"/>
              <a:cs typeface="Calibri" panose="020F0502020204030204" pitchFamily="34" charset="0"/>
            </a:endParaRPr>
          </a:p>
        </p:txBody>
      </p:sp>
      <p:sp>
        <p:nvSpPr>
          <p:cNvPr id="9" name="MALO2">
            <a:extLst>
              <a:ext uri="{FF2B5EF4-FFF2-40B4-BE49-F238E27FC236}">
                <a16:creationId xmlns:a16="http://schemas.microsoft.com/office/drawing/2014/main" id="{63C78B82-D45D-A19E-77DB-4655DC695A44}"/>
              </a:ext>
            </a:extLst>
          </p:cNvPr>
          <p:cNvSpPr/>
          <p:nvPr/>
        </p:nvSpPr>
        <p:spPr>
          <a:xfrm>
            <a:off x="4933937" y="6069610"/>
            <a:ext cx="1598739" cy="7429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C:</a:t>
            </a:r>
            <a:r>
              <a:rPr lang="vi-VN" altLang="es-MX" sz="2475" b="1" dirty="0">
                <a:solidFill>
                  <a:srgbClr val="FF0000"/>
                </a:solidFill>
                <a:latin typeface="Calibri" panose="020F0502020204030204" pitchFamily="34" charset="0"/>
                <a:cs typeface="Calibri" panose="020F0502020204030204" pitchFamily="34" charset="0"/>
              </a:rPr>
              <a:t> Sai</a:t>
            </a:r>
            <a:r>
              <a:rPr lang="es-MX" sz="2475" b="1" dirty="0">
                <a:solidFill>
                  <a:srgbClr val="FF0000"/>
                </a:solidFill>
                <a:latin typeface="Calibri" panose="020F0502020204030204" pitchFamily="34" charset="0"/>
                <a:cs typeface="Calibri" panose="020F0502020204030204" pitchFamily="34" charset="0"/>
              </a:rPr>
              <a:t> </a:t>
            </a:r>
            <a:endParaRPr lang="es-CL" sz="2475" b="1" dirty="0">
              <a:solidFill>
                <a:srgbClr val="FF0000"/>
              </a:solidFill>
              <a:latin typeface="Calibri" panose="020F0502020204030204" pitchFamily="34" charset="0"/>
              <a:cs typeface="Calibri" panose="020F0502020204030204" pitchFamily="34" charset="0"/>
            </a:endParaRPr>
          </a:p>
        </p:txBody>
      </p:sp>
      <p:sp>
        <p:nvSpPr>
          <p:cNvPr id="10" name="MALO2">
            <a:extLst>
              <a:ext uri="{FF2B5EF4-FFF2-40B4-BE49-F238E27FC236}">
                <a16:creationId xmlns:a16="http://schemas.microsoft.com/office/drawing/2014/main" id="{B3C2FFC8-8AB3-6DC6-AB40-CE06D19BC9CB}"/>
              </a:ext>
            </a:extLst>
          </p:cNvPr>
          <p:cNvSpPr/>
          <p:nvPr/>
        </p:nvSpPr>
        <p:spPr>
          <a:xfrm>
            <a:off x="7135683" y="6115050"/>
            <a:ext cx="1610075" cy="7429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rPr>
              <a:t>D</a:t>
            </a:r>
            <a:r>
              <a:rPr lang="es-MX" sz="2475" b="1" dirty="0">
                <a:solidFill>
                  <a:srgbClr val="FF0000"/>
                </a:solidFill>
                <a:latin typeface="Calibri" panose="020F0502020204030204" pitchFamily="34" charset="0"/>
                <a:cs typeface="Calibri" panose="020F0502020204030204" pitchFamily="34" charset="0"/>
              </a:rPr>
              <a:t>: </a:t>
            </a:r>
            <a:r>
              <a:rPr lang="vi-VN" altLang="es-MX" sz="2475" b="1" dirty="0">
                <a:solidFill>
                  <a:srgbClr val="FF0000"/>
                </a:solidFill>
                <a:latin typeface="Calibri" panose="020F0502020204030204" pitchFamily="34" charset="0"/>
                <a:cs typeface="Calibri" panose="020F0502020204030204" pitchFamily="34" charset="0"/>
                <a:sym typeface="+mn-ea"/>
              </a:rPr>
              <a:t>Đúng</a:t>
            </a:r>
            <a:endParaRPr lang="es-CL" sz="2475"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8312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5" presetClass="entr" presetSubtype="10"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31" presetClass="entr" presetSubtype="0" fill="hold" grpId="2"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750" fill="hold"/>
                                        <p:tgtEl>
                                          <p:spTgt spid="8"/>
                                        </p:tgtEl>
                                        <p:attrNameLst>
                                          <p:attrName>ppt_w</p:attrName>
                                        </p:attrNameLst>
                                      </p:cBhvr>
                                      <p:tavLst>
                                        <p:tav tm="0">
                                          <p:val>
                                            <p:fltVal val="0"/>
                                          </p:val>
                                        </p:tav>
                                        <p:tav tm="100000">
                                          <p:val>
                                            <p:strVal val="#ppt_w"/>
                                          </p:val>
                                        </p:tav>
                                      </p:tavLst>
                                    </p:anim>
                                    <p:anim calcmode="lin" valueType="num">
                                      <p:cBhvr>
                                        <p:cTn id="36" dur="750" fill="hold"/>
                                        <p:tgtEl>
                                          <p:spTgt spid="8"/>
                                        </p:tgtEl>
                                        <p:attrNameLst>
                                          <p:attrName>ppt_h</p:attrName>
                                        </p:attrNameLst>
                                      </p:cBhvr>
                                      <p:tavLst>
                                        <p:tav tm="0">
                                          <p:val>
                                            <p:fltVal val="0"/>
                                          </p:val>
                                        </p:tav>
                                        <p:tav tm="100000">
                                          <p:val>
                                            <p:strVal val="#ppt_h"/>
                                          </p:val>
                                        </p:tav>
                                      </p:tavLst>
                                    </p:anim>
                                    <p:anim calcmode="lin" valueType="num">
                                      <p:cBhvr>
                                        <p:cTn id="37" dur="750" fill="hold"/>
                                        <p:tgtEl>
                                          <p:spTgt spid="8"/>
                                        </p:tgtEl>
                                        <p:attrNameLst>
                                          <p:attrName>style.rotation</p:attrName>
                                        </p:attrNameLst>
                                      </p:cBhvr>
                                      <p:tavLst>
                                        <p:tav tm="0">
                                          <p:val>
                                            <p:fltVal val="90"/>
                                          </p:val>
                                        </p:tav>
                                        <p:tav tm="100000">
                                          <p:val>
                                            <p:fltVal val="0"/>
                                          </p:val>
                                        </p:tav>
                                      </p:tavLst>
                                    </p:anim>
                                    <p:animEffect transition="in" filter="fade">
                                      <p:cBhvr>
                                        <p:cTn id="38" dur="750"/>
                                        <p:tgtEl>
                                          <p:spTgt spid="8"/>
                                        </p:tgtEl>
                                      </p:cBhvr>
                                    </p:animEffect>
                                  </p:child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4" presetClass="entr" presetSubtype="10" fill="hold" grpId="2"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8" presetClass="entr" presetSubtype="12" fill="hold" grpId="2"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500"/>
                                        <p:tgtEl>
                                          <p:spTgt spid="10"/>
                                        </p:tgtEl>
                                      </p:cBhvr>
                                    </p:animEffect>
                                  </p:childTnLst>
                                </p:cTn>
                              </p:par>
                            </p:childTnLst>
                          </p:cTn>
                        </p:par>
                      </p:childTnLst>
                    </p:cTn>
                  </p:par>
                </p:childTnLst>
              </p:cTn>
              <p:nextCondLst>
                <p:cond evt="onClick" delay="0">
                  <p:tgtEl>
                    <p:spTgt spid="5"/>
                  </p:tgtEl>
                </p:cond>
              </p:nextCondLst>
            </p:seq>
          </p:childTnLst>
        </p:cTn>
      </p:par>
    </p:tnLst>
    <p:bldLst>
      <p:bldP spid="2" grpId="0"/>
      <p:bldP spid="3" grpId="0"/>
      <p:bldP spid="4" grpId="0"/>
      <p:bldP spid="5" grpId="0"/>
      <p:bldP spid="6" grpId="0" animBg="1"/>
      <p:bldP spid="7" grpId="1" animBg="1"/>
      <p:bldP spid="7" grpId="2" animBg="1"/>
      <p:bldP spid="8" grpId="1" animBg="1"/>
      <p:bldP spid="8" grpId="2" animBg="1"/>
      <p:bldP spid="9" grpId="1" animBg="1"/>
      <p:bldP spid="9" grpId="2" animBg="1"/>
      <p:bldP spid="10" grpId="1" animBg="1"/>
      <p:bldP spid="10"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74148" y="1295671"/>
            <a:ext cx="6001702" cy="17573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3" name="Rounded Rectangle 2"/>
          <p:cNvSpPr/>
          <p:nvPr/>
        </p:nvSpPr>
        <p:spPr>
          <a:xfrm>
            <a:off x="2971801" y="3429000"/>
            <a:ext cx="4724400" cy="1981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4" name="TextBox 3"/>
          <p:cNvSpPr txBox="1"/>
          <p:nvPr/>
        </p:nvSpPr>
        <p:spPr>
          <a:xfrm>
            <a:off x="2490378" y="1529307"/>
            <a:ext cx="5369243" cy="1290093"/>
          </a:xfrm>
          <a:prstGeom prst="rect">
            <a:avLst/>
          </a:prstGeom>
          <a:noFill/>
        </p:spPr>
        <p:txBody>
          <a:bodyPr wrap="square" rtlCol="0">
            <a:noAutofit/>
          </a:bodyPr>
          <a:lstStyle/>
          <a:p>
            <a:pPr algn="just"/>
            <a:r>
              <a:rPr lang="vi-VN" alt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Câu 6: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phát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sống</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trên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trải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qua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mấy</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giai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đoạn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bản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a:fillRect/>
          </a:stretch>
        </p:blipFill>
        <p:spPr>
          <a:xfrm>
            <a:off x="518160" y="2514600"/>
            <a:ext cx="2219802" cy="3739039"/>
          </a:xfrm>
          <a:prstGeom prst="rect">
            <a:avLst/>
          </a:prstGeom>
        </p:spPr>
      </p:pic>
      <p:sp>
        <p:nvSpPr>
          <p:cNvPr id="6" name="TextBox 5"/>
          <p:cNvSpPr txBox="1"/>
          <p:nvPr/>
        </p:nvSpPr>
        <p:spPr>
          <a:xfrm>
            <a:off x="3381342" y="3557307"/>
            <a:ext cx="3952875" cy="1815882"/>
          </a:xfrm>
          <a:prstGeom prst="rect">
            <a:avLst/>
          </a:prstGeom>
          <a:noFill/>
        </p:spPr>
        <p:txBody>
          <a:bodyPr wrap="square" rtlCol="0">
            <a:spAutoFit/>
          </a:bodyPr>
          <a:lstStyle/>
          <a:p>
            <a:r>
              <a:rPr lang="vi-VN" altLang="en-US" sz="2800" dirty="0">
                <a:latin typeface="Calibri" panose="020F0502020204030204" pitchFamily="34" charset="0"/>
                <a:ea typeface="Calibri" panose="020F0502020204030204" pitchFamily="34" charset="0"/>
                <a:cs typeface="Calibri" panose="020F0502020204030204" pitchFamily="34" charset="0"/>
              </a:rPr>
              <a:t>3 giai đoạn:</a:t>
            </a:r>
          </a:p>
          <a:p>
            <a:r>
              <a:rPr lang="vi-VN" altLang="en-US" sz="2800" dirty="0">
                <a:latin typeface="Calibri" panose="020F0502020204030204" pitchFamily="34" charset="0"/>
                <a:ea typeface="Calibri" panose="020F0502020204030204" pitchFamily="34" charset="0"/>
                <a:cs typeface="Calibri" panose="020F0502020204030204" pitchFamily="34" charset="0"/>
              </a:rPr>
              <a:t>+ Tiến hóa hóa học.</a:t>
            </a:r>
          </a:p>
          <a:p>
            <a:r>
              <a:rPr lang="vi-VN" altLang="en-US" sz="2800" dirty="0">
                <a:latin typeface="Calibri" panose="020F0502020204030204" pitchFamily="34" charset="0"/>
                <a:ea typeface="Calibri" panose="020F0502020204030204" pitchFamily="34" charset="0"/>
                <a:cs typeface="Calibri" panose="020F0502020204030204" pitchFamily="34" charset="0"/>
              </a:rPr>
              <a:t>+ Tiến hóa tiền sinh học.</a:t>
            </a:r>
          </a:p>
          <a:p>
            <a:r>
              <a:rPr lang="vi-VN" altLang="en-US" sz="2800" dirty="0">
                <a:latin typeface="Calibri" panose="020F0502020204030204" pitchFamily="34" charset="0"/>
                <a:ea typeface="Calibri" panose="020F0502020204030204" pitchFamily="34" charset="0"/>
                <a:cs typeface="Calibri" panose="020F0502020204030204" pitchFamily="34" charset="0"/>
              </a:rPr>
              <a:t>+ Tiến hóa sinh học.</a:t>
            </a:r>
          </a:p>
        </p:txBody>
      </p:sp>
      <p:sp>
        <p:nvSpPr>
          <p:cNvPr id="8" name="Right Arrow 7">
            <a:hlinkClick r:id="rId4" action="ppaction://hlinksldjump"/>
          </p:cNvPr>
          <p:cNvSpPr/>
          <p:nvPr/>
        </p:nvSpPr>
        <p:spPr>
          <a:xfrm>
            <a:off x="7947117" y="6082189"/>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33</a:t>
            </a:fld>
            <a:endParaRPr lang="vi-VN">
              <a:latin typeface="Calibri" panose="020F0502020204030204" pitchFamily="34" charset="0"/>
              <a:cs typeface="Calibri" panose="020F0502020204030204" pitchFamily="34" charset="0"/>
            </a:endParaRPr>
          </a:p>
        </p:txBody>
      </p:sp>
      <p:sp>
        <p:nvSpPr>
          <p:cNvPr id="9" name="TextBox 1">
            <a:extLst>
              <a:ext uri="{FF2B5EF4-FFF2-40B4-BE49-F238E27FC236}">
                <a16:creationId xmlns:a16="http://schemas.microsoft.com/office/drawing/2014/main" id="{0A6618A7-AEA0-64D0-BE15-18D1783A6048}"/>
              </a:ext>
            </a:extLst>
          </p:cNvPr>
          <p:cNvSpPr txBox="1"/>
          <p:nvPr/>
        </p:nvSpPr>
        <p:spPr>
          <a:xfrm>
            <a:off x="3886200" y="5840185"/>
            <a:ext cx="3189791" cy="76944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r>
              <a:rPr lang="en-US" sz="1100" b="0" i="1">
                <a:effectLst/>
                <a:latin typeface="Times New Roman" panose="02020603050405020304" pitchFamily="18" charset="0"/>
                <a:ea typeface="Times New Roman" panose="02020603050405020304" pitchFamily="18" charset="0"/>
              </a:rPr>
              <a:t>Tài liệu được chia sẻ bởi Website VnTeach.Com</a:t>
            </a:r>
            <a:endParaRPr lang="en-US" sz="1100" b="1">
              <a:effectLst/>
              <a:latin typeface="Times New Roman" panose="02020603050405020304" pitchFamily="18" charset="0"/>
              <a:ea typeface="Times New Roman" panose="02020603050405020304" pitchFamily="18" charset="0"/>
            </a:endParaRPr>
          </a:p>
          <a:p>
            <a:pPr marL="0" marR="0"/>
            <a:r>
              <a:rPr lang="en-US" sz="1100" b="0" i="1" u="sng">
                <a:solidFill>
                  <a:srgbClr val="0563C1"/>
                </a:solidFill>
                <a:effectLst/>
                <a:latin typeface="Times New Roman" panose="02020603050405020304" pitchFamily="18" charset="0"/>
                <a:ea typeface="Times New Roman" panose="02020603050405020304" pitchFamily="18" charset="0"/>
                <a:hlinkClick r:id="rId5"/>
              </a:rPr>
              <a:t>https://www.vnteach.com</a:t>
            </a:r>
            <a:endParaRPr lang="en-US" sz="1100" b="1">
              <a:effectLst/>
              <a:latin typeface="Times New Roman" panose="02020603050405020304" pitchFamily="18" charset="0"/>
              <a:ea typeface="Times New Roman" panose="02020603050405020304" pitchFamily="18" charset="0"/>
            </a:endParaRPr>
          </a:p>
          <a:p>
            <a:pPr marL="0" marR="0"/>
            <a:r>
              <a:rPr lang="en-US" sz="1100" b="0" i="1">
                <a:effectLst/>
                <a:latin typeface="Times New Roman" panose="02020603050405020304" pitchFamily="18" charset="0"/>
                <a:ea typeface="Times New Roman" panose="02020603050405020304" pitchFamily="18" charset="0"/>
              </a:rPr>
              <a:t>Hướng dẫn tìm và tải các tài liệu ở đây</a:t>
            </a:r>
            <a:endParaRPr lang="en-US" sz="1100" b="1">
              <a:effectLst/>
              <a:latin typeface="Times New Roman" panose="02020603050405020304" pitchFamily="18" charset="0"/>
              <a:ea typeface="Times New Roman" panose="02020603050405020304" pitchFamily="18" charset="0"/>
            </a:endParaRPr>
          </a:p>
          <a:p>
            <a:pPr marL="0" marR="0"/>
            <a:r>
              <a:rPr lang="en-US" sz="1100" b="0" i="1" u="sng">
                <a:solidFill>
                  <a:srgbClr val="0563C1"/>
                </a:solidFill>
                <a:effectLst/>
                <a:latin typeface="Times New Roman" panose="02020603050405020304" pitchFamily="18" charset="0"/>
                <a:ea typeface="Times New Roman" panose="02020603050405020304" pitchFamily="18" charset="0"/>
                <a:hlinkClick r:id="rId6"/>
              </a:rPr>
              <a:t>https://forms.gle/LzVNwfMpYB9qH4JU6</a:t>
            </a:r>
            <a:endParaRPr lang="en-US" sz="11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3485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9756" y="1241954"/>
            <a:ext cx="6372961" cy="22815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3" name="Rounded Rectangle 2"/>
          <p:cNvSpPr/>
          <p:nvPr/>
        </p:nvSpPr>
        <p:spPr>
          <a:xfrm>
            <a:off x="2997776" y="3657531"/>
            <a:ext cx="5636168" cy="14287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4" name="TextBox 3"/>
          <p:cNvSpPr txBox="1"/>
          <p:nvPr/>
        </p:nvSpPr>
        <p:spPr>
          <a:xfrm>
            <a:off x="2209801" y="1421387"/>
            <a:ext cx="6019799" cy="1855213"/>
          </a:xfrm>
          <a:prstGeom prst="rect">
            <a:avLst/>
          </a:prstGeom>
          <a:noFill/>
        </p:spPr>
        <p:txBody>
          <a:bodyPr wrap="square" rtlCol="0">
            <a:noAutofit/>
          </a:bodyPr>
          <a:lstStyle/>
          <a:p>
            <a:pPr algn="just"/>
            <a:r>
              <a:rPr lang="vi-VN" alt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Câu 7: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Tiến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tiến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hữu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từ</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bao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nhiêu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vô</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yếu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đây</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 CH</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4</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H</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H</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O, NH</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3</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C</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N</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CO, O</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p>
        </p:txBody>
      </p:sp>
      <p:sp>
        <p:nvSpPr>
          <p:cNvPr id="6" name="TextBox 5"/>
          <p:cNvSpPr txBox="1"/>
          <p:nvPr/>
        </p:nvSpPr>
        <p:spPr>
          <a:xfrm>
            <a:off x="3234169" y="3925630"/>
            <a:ext cx="5163382" cy="954107"/>
          </a:xfrm>
          <a:prstGeom prst="rect">
            <a:avLst/>
          </a:prstGeom>
          <a:noFill/>
        </p:spPr>
        <p:txBody>
          <a:bodyPr wrap="square" rtlCol="0">
            <a:spAutoFit/>
          </a:bodyPr>
          <a:lstStyle/>
          <a:p>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vi-VN"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6</a:t>
            </a:r>
            <a:r>
              <a:rPr lang="en-US"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en-US"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chất</a:t>
            </a:r>
            <a:endParaRPr lang="en-US"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CH</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4</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H</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H</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O, NH</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3</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C</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N</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CO</a:t>
            </a:r>
            <a:endParaRPr lang="vi-VN"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331124" y="2535192"/>
            <a:ext cx="2171700" cy="3696511"/>
          </a:xfrm>
          <a:prstGeom prst="rect">
            <a:avLst/>
          </a:prstGeom>
        </p:spPr>
      </p:pic>
      <p:sp>
        <p:nvSpPr>
          <p:cNvPr id="8" name="Right Arrow 7">
            <a:hlinkClick r:id="rId4" action="ppaction://hlinksldjump"/>
          </p:cNvPr>
          <p:cNvSpPr/>
          <p:nvPr/>
        </p:nvSpPr>
        <p:spPr>
          <a:xfrm>
            <a:off x="8005294" y="6060253"/>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34</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554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94486" y="1288283"/>
            <a:ext cx="7738110" cy="3270776"/>
          </a:xfrm>
          <a:prstGeom prst="roundRect">
            <a:avLst>
              <a:gd name="adj" fmla="val 11315"/>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3" name="Rounded Rectangle 2"/>
          <p:cNvSpPr/>
          <p:nvPr/>
        </p:nvSpPr>
        <p:spPr>
          <a:xfrm>
            <a:off x="2324101" y="5061366"/>
            <a:ext cx="4343400" cy="14287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4" name="TextBox 3"/>
          <p:cNvSpPr txBox="1"/>
          <p:nvPr/>
        </p:nvSpPr>
        <p:spPr>
          <a:xfrm>
            <a:off x="1524001" y="1257300"/>
            <a:ext cx="7284720" cy="3108543"/>
          </a:xfrm>
          <a:prstGeom prst="rect">
            <a:avLst/>
          </a:prstGeom>
          <a:noFill/>
        </p:spPr>
        <p:txBody>
          <a:bodyPr wrap="square" rtlCol="0">
            <a:spAutoFit/>
          </a:bodyPr>
          <a:lstStyle/>
          <a:p>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alt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8</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Dự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đoán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bao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nhiêu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kiện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đúng</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đây</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(1)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Tân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đánh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dấu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xuất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loài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người</a:t>
            </a:r>
            <a:endPar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Trung Sinh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kỉ</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nguyên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bò</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sát</a:t>
            </a:r>
            <a:endPar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cổ</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đánh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dấu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di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cư</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hàng</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loạt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từ</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biển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lên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liền</a:t>
            </a:r>
            <a:endPar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(4)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cách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đây</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4500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triệu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năm</a:t>
            </a:r>
            <a:endPar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p:cNvSpPr txBox="1"/>
          <p:nvPr/>
        </p:nvSpPr>
        <p:spPr>
          <a:xfrm>
            <a:off x="3048000" y="5514131"/>
            <a:ext cx="3114675" cy="523220"/>
          </a:xfrm>
          <a:prstGeom prst="rect">
            <a:avLst/>
          </a:prstGeom>
          <a:noFill/>
        </p:spPr>
        <p:txBody>
          <a:bodyPr wrap="square" rtlCol="0">
            <a:spAutoFit/>
          </a:bodyPr>
          <a:lstStyle/>
          <a:p>
            <a:r>
              <a:rPr lang="vi-VN"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3 sự kiện (1,2,3)</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9050" y="4459920"/>
            <a:ext cx="1743075" cy="2178844"/>
          </a:xfrm>
          <a:prstGeom prst="rect">
            <a:avLst/>
          </a:prstGeom>
        </p:spPr>
      </p:pic>
      <p:sp>
        <p:nvSpPr>
          <p:cNvPr id="8" name="Right Arrow 7">
            <a:hlinkClick r:id="rId4" action="ppaction://hlinksldjump"/>
          </p:cNvPr>
          <p:cNvSpPr/>
          <p:nvPr/>
        </p:nvSpPr>
        <p:spPr>
          <a:xfrm>
            <a:off x="3819265" y="4608601"/>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35</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029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8458" y="1205865"/>
            <a:ext cx="8260080" cy="3287056"/>
          </a:xfrm>
          <a:prstGeom prst="roundRect">
            <a:avLst>
              <a:gd name="adj" fmla="val 1188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dirty="0">
              <a:solidFill>
                <a:prstClr val="black"/>
              </a:solidFill>
              <a:latin typeface="Calibri" panose="020F0502020204030204" pitchFamily="34" charset="0"/>
              <a:cs typeface="Calibri" panose="020F0502020204030204" pitchFamily="34" charset="0"/>
            </a:endParaRPr>
          </a:p>
        </p:txBody>
      </p:sp>
      <p:sp>
        <p:nvSpPr>
          <p:cNvPr id="3" name="Rounded Rectangle 2"/>
          <p:cNvSpPr/>
          <p:nvPr/>
        </p:nvSpPr>
        <p:spPr>
          <a:xfrm>
            <a:off x="1905000" y="4419600"/>
            <a:ext cx="4343400" cy="14287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4" name="TextBox 3"/>
          <p:cNvSpPr txBox="1"/>
          <p:nvPr/>
        </p:nvSpPr>
        <p:spPr>
          <a:xfrm>
            <a:off x="546463" y="1363503"/>
            <a:ext cx="7802880" cy="2217897"/>
          </a:xfrm>
          <a:prstGeom prst="rect">
            <a:avLst/>
          </a:prstGeom>
          <a:noFill/>
        </p:spPr>
        <p:txBody>
          <a:bodyPr wrap="square" rtlCol="0">
            <a:noAutofit/>
          </a:bodyPr>
          <a:lstStyle/>
          <a:p>
            <a:pPr algn="just"/>
            <a:r>
              <a:rPr lang="en-US" sz="3200" dirty="0" err="1">
                <a:solidFill>
                  <a:srgbClr val="C00000"/>
                </a:solidFill>
                <a:latin typeface="Calibri" panose="020F0502020204030204" pitchFamily="34" charset="0"/>
                <a:cs typeface="Calibri" panose="020F0502020204030204" pitchFamily="34" charset="0"/>
              </a:rPr>
              <a:t>Câu</a:t>
            </a:r>
            <a:r>
              <a:rPr lang="en-US" sz="3200" dirty="0">
                <a:solidFill>
                  <a:srgbClr val="C00000"/>
                </a:solidFill>
                <a:latin typeface="Calibri" panose="020F0502020204030204" pitchFamily="34" charset="0"/>
                <a:cs typeface="Calibri" panose="020F0502020204030204" pitchFamily="34" charset="0"/>
              </a:rPr>
              <a:t> </a:t>
            </a:r>
            <a:r>
              <a:rPr lang="vi-VN" altLang="en-US" sz="3200" dirty="0">
                <a:solidFill>
                  <a:srgbClr val="C00000"/>
                </a:solidFill>
                <a:latin typeface="Calibri" panose="020F0502020204030204" pitchFamily="34" charset="0"/>
                <a:cs typeface="Calibri" panose="020F0502020204030204" pitchFamily="34" charset="0"/>
              </a:rPr>
              <a:t>9</a:t>
            </a:r>
            <a:r>
              <a:rPr lang="en-US" sz="3200" dirty="0">
                <a:solidFill>
                  <a:srgbClr val="C00000"/>
                </a:solidFill>
                <a:latin typeface="Calibri" panose="020F0502020204030204" pitchFamily="34" charset="0"/>
                <a:cs typeface="Calibri" panose="020F0502020204030204" pitchFamily="34" charset="0"/>
              </a:rPr>
              <a:t>: Trong </a:t>
            </a:r>
            <a:r>
              <a:rPr lang="en-US" sz="3200" dirty="0" err="1">
                <a:solidFill>
                  <a:srgbClr val="C00000"/>
                </a:solidFill>
                <a:latin typeface="Calibri" panose="020F0502020204030204" pitchFamily="34" charset="0"/>
                <a:cs typeface="Calibri" panose="020F0502020204030204" pitchFamily="34" charset="0"/>
              </a:rPr>
              <a:t>quá</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trình</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phát</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sinh</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sự</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sống</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trên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Trái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Đất</a:t>
            </a:r>
            <a:r>
              <a:rPr lang="en-US" sz="3200" dirty="0">
                <a:solidFill>
                  <a:srgbClr val="C00000"/>
                </a:solidFill>
                <a:latin typeface="Calibri" panose="020F0502020204030204" pitchFamily="34" charset="0"/>
                <a:cs typeface="Calibri" panose="020F0502020204030204" pitchFamily="34" charset="0"/>
              </a:rPr>
              <a:t>, ở </a:t>
            </a:r>
            <a:r>
              <a:rPr lang="en-US" sz="3200" dirty="0" err="1">
                <a:solidFill>
                  <a:srgbClr val="C00000"/>
                </a:solidFill>
                <a:latin typeface="Calibri" panose="020F0502020204030204" pitchFamily="34" charset="0"/>
                <a:cs typeface="Calibri" panose="020F0502020204030204" pitchFamily="34" charset="0"/>
              </a:rPr>
              <a:t>giai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đoạn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tiến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hóa</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hóa</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học</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đã</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hình</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thành</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nên</a:t>
            </a:r>
            <a:r>
              <a:rPr lang="en-US" sz="3200" dirty="0">
                <a:solidFill>
                  <a:srgbClr val="C00000"/>
                </a:solidFill>
                <a:latin typeface="Calibri" panose="020F0502020204030204" pitchFamily="34" charset="0"/>
                <a:cs typeface="Calibri" panose="020F0502020204030204" pitchFamily="34" charset="0"/>
              </a:rPr>
              <a:t> bao </a:t>
            </a:r>
            <a:r>
              <a:rPr lang="en-US" sz="3200" dirty="0" err="1">
                <a:solidFill>
                  <a:srgbClr val="C00000"/>
                </a:solidFill>
                <a:latin typeface="Calibri" panose="020F0502020204030204" pitchFamily="34" charset="0"/>
                <a:cs typeface="Calibri" panose="020F0502020204030204" pitchFamily="34" charset="0"/>
              </a:rPr>
              <a:t>nhiêu</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trường</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hợp</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sau</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đây</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các</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giọt</a:t>
            </a:r>
            <a:r>
              <a:rPr lang="en-US" sz="3200" dirty="0">
                <a:solidFill>
                  <a:srgbClr val="C00000"/>
                </a:solidFill>
                <a:latin typeface="Calibri" panose="020F0502020204030204" pitchFamily="34" charset="0"/>
                <a:cs typeface="Calibri" panose="020F0502020204030204" pitchFamily="34" charset="0"/>
              </a:rPr>
              <a:t> coacervate, </a:t>
            </a:r>
            <a:r>
              <a:rPr lang="en-US" sz="3200" dirty="0" err="1">
                <a:solidFill>
                  <a:srgbClr val="C00000"/>
                </a:solidFill>
                <a:latin typeface="Calibri" panose="020F0502020204030204" pitchFamily="34" charset="0"/>
                <a:cs typeface="Calibri" panose="020F0502020204030204" pitchFamily="34" charset="0"/>
              </a:rPr>
              <a:t>tảo</a:t>
            </a:r>
            <a:r>
              <a:rPr lang="en-US" sz="3200" dirty="0">
                <a:solidFill>
                  <a:srgbClr val="C00000"/>
                </a:solidFill>
                <a:latin typeface="Calibri" panose="020F0502020204030204" pitchFamily="34" charset="0"/>
                <a:cs typeface="Calibri" panose="020F0502020204030204" pitchFamily="34" charset="0"/>
              </a:rPr>
              <a:t>, saccharide, glucose, </a:t>
            </a:r>
            <a:r>
              <a:rPr lang="en-US" sz="3200" dirty="0" err="1">
                <a:solidFill>
                  <a:srgbClr val="C00000"/>
                </a:solidFill>
                <a:latin typeface="Calibri" panose="020F0502020204030204" pitchFamily="34" charset="0"/>
                <a:cs typeface="Calibri" panose="020F0502020204030204" pitchFamily="34" charset="0"/>
              </a:rPr>
              <a:t>hổ</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báo</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hươu</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thỏ</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tế</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bào</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sơ</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khai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tế</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bào</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nhân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thực</a:t>
            </a:r>
            <a:r>
              <a:rPr lang="en-US" sz="3200" dirty="0">
                <a:solidFill>
                  <a:srgbClr val="C00000"/>
                </a:solidFill>
                <a:latin typeface="Calibri" panose="020F0502020204030204" pitchFamily="34" charset="0"/>
                <a:cs typeface="Calibri" panose="020F0502020204030204" pitchFamily="34" charset="0"/>
              </a:rPr>
              <a:t>.</a:t>
            </a:r>
          </a:p>
        </p:txBody>
      </p:sp>
      <p:sp>
        <p:nvSpPr>
          <p:cNvPr id="6" name="TextBox 5"/>
          <p:cNvSpPr txBox="1"/>
          <p:nvPr/>
        </p:nvSpPr>
        <p:spPr>
          <a:xfrm>
            <a:off x="2005012" y="4841587"/>
            <a:ext cx="4143375" cy="584775"/>
          </a:xfrm>
          <a:prstGeom prst="rect">
            <a:avLst/>
          </a:prstGeom>
          <a:noFill/>
        </p:spPr>
        <p:txBody>
          <a:bodyPr wrap="square" rtlCol="0">
            <a:spAutoFit/>
          </a:bodyPr>
          <a:lstStyle/>
          <a:p>
            <a:r>
              <a:rPr lang="vi-VN" altLang="en-US" sz="3000" dirty="0">
                <a:solidFill>
                  <a:srgbClr val="0070C0"/>
                </a:solidFill>
                <a:latin typeface="Calibri" panose="020F0502020204030204" pitchFamily="34" charset="0"/>
                <a:cs typeface="Calibri" panose="020F0502020204030204" pitchFamily="34" charset="0"/>
              </a:rPr>
              <a:t>2: </a:t>
            </a:r>
            <a:r>
              <a:rPr lang="en-US" sz="3200" dirty="0">
                <a:solidFill>
                  <a:srgbClr val="0070C0"/>
                </a:solidFill>
                <a:latin typeface="Calibri" panose="020F0502020204030204" pitchFamily="34" charset="0"/>
                <a:cs typeface="Calibri" panose="020F0502020204030204" pitchFamily="34" charset="0"/>
              </a:rPr>
              <a:t>saccharide</a:t>
            </a:r>
            <a:r>
              <a:rPr lang="en-US" sz="3000" dirty="0">
                <a:solidFill>
                  <a:srgbClr val="0070C0"/>
                </a:solidFill>
                <a:latin typeface="Calibri" panose="020F0502020204030204" pitchFamily="34" charset="0"/>
                <a:cs typeface="Calibri" panose="020F0502020204030204" pitchFamily="34" charset="0"/>
              </a:rPr>
              <a:t>, glucose</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6572624" y="4137138"/>
            <a:ext cx="2275285" cy="2630387"/>
          </a:xfrm>
          <a:prstGeom prst="rect">
            <a:avLst/>
          </a:prstGeom>
        </p:spPr>
      </p:pic>
      <p:sp>
        <p:nvSpPr>
          <p:cNvPr id="9" name="Right Arrow 8">
            <a:hlinkClick r:id="rId4" action="ppaction://hlinksldjump"/>
          </p:cNvPr>
          <p:cNvSpPr/>
          <p:nvPr/>
        </p:nvSpPr>
        <p:spPr>
          <a:xfrm>
            <a:off x="8077200" y="570013"/>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36</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974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76399" y="1066800"/>
            <a:ext cx="7162801" cy="3292119"/>
          </a:xfrm>
          <a:prstGeom prst="roundRect">
            <a:avLst>
              <a:gd name="adj" fmla="val 1338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3" name="Rounded Rectangle 2"/>
          <p:cNvSpPr/>
          <p:nvPr/>
        </p:nvSpPr>
        <p:spPr>
          <a:xfrm>
            <a:off x="2649940" y="5096340"/>
            <a:ext cx="3923072" cy="11947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4" name="TextBox 3"/>
          <p:cNvSpPr txBox="1"/>
          <p:nvPr/>
        </p:nvSpPr>
        <p:spPr>
          <a:xfrm>
            <a:off x="1784810" y="1184847"/>
            <a:ext cx="6933725" cy="2276505"/>
          </a:xfrm>
          <a:prstGeom prst="rect">
            <a:avLst/>
          </a:prstGeom>
          <a:noFill/>
        </p:spPr>
        <p:txBody>
          <a:bodyPr wrap="square" rtlCol="0">
            <a:noAutofit/>
          </a:bodyPr>
          <a:lstStyle/>
          <a:p>
            <a:r>
              <a:rPr lang="en-US" sz="3200" dirty="0" err="1">
                <a:solidFill>
                  <a:srgbClr val="C00000"/>
                </a:solidFill>
                <a:latin typeface="Calibri" panose="020F0502020204030204" pitchFamily="34" charset="0"/>
                <a:cs typeface="Calibri" panose="020F0502020204030204" pitchFamily="34" charset="0"/>
              </a:rPr>
              <a:t>Câu</a:t>
            </a:r>
            <a:r>
              <a:rPr lang="en-US" sz="3200" dirty="0">
                <a:solidFill>
                  <a:srgbClr val="C00000"/>
                </a:solidFill>
                <a:latin typeface="Calibri" panose="020F0502020204030204" pitchFamily="34" charset="0"/>
                <a:cs typeface="Calibri" panose="020F0502020204030204" pitchFamily="34" charset="0"/>
              </a:rPr>
              <a:t> </a:t>
            </a:r>
            <a:r>
              <a:rPr lang="vi-VN" altLang="en-US" sz="3200" dirty="0">
                <a:solidFill>
                  <a:srgbClr val="C00000"/>
                </a:solidFill>
                <a:latin typeface="Calibri" panose="020F0502020204030204" pitchFamily="34" charset="0"/>
                <a:cs typeface="Calibri" panose="020F0502020204030204" pitchFamily="34" charset="0"/>
              </a:rPr>
              <a:t>10</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Dạng</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vượn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người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nào</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sau</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đây</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có</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quan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hệ</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họ</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hàng</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gần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gũi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với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người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nhất</a:t>
            </a:r>
            <a:r>
              <a:rPr lang="en-US" sz="3200" dirty="0">
                <a:solidFill>
                  <a:srgbClr val="C00000"/>
                </a:solidFill>
                <a:latin typeface="Calibri" panose="020F0502020204030204" pitchFamily="34" charset="0"/>
                <a:cs typeface="Calibri" panose="020F0502020204030204" pitchFamily="34" charset="0"/>
              </a:rPr>
              <a:t>?</a:t>
            </a:r>
          </a:p>
          <a:p>
            <a:r>
              <a:rPr lang="en-US" sz="3200" dirty="0">
                <a:solidFill>
                  <a:srgbClr val="C00000"/>
                </a:solidFill>
                <a:latin typeface="Calibri" panose="020F0502020204030204" pitchFamily="34" charset="0"/>
                <a:cs typeface="Calibri" panose="020F0502020204030204" pitchFamily="34" charset="0"/>
              </a:rPr>
              <a:t>1. Tinh </a:t>
            </a:r>
            <a:r>
              <a:rPr lang="en-US" sz="3200" dirty="0" err="1">
                <a:solidFill>
                  <a:srgbClr val="C00000"/>
                </a:solidFill>
                <a:latin typeface="Calibri" panose="020F0502020204030204" pitchFamily="34" charset="0"/>
                <a:cs typeface="Calibri" panose="020F0502020204030204" pitchFamily="34" charset="0"/>
              </a:rPr>
              <a:t>tinh</a:t>
            </a:r>
            <a:r>
              <a:rPr lang="en-US" sz="3200" dirty="0">
                <a:solidFill>
                  <a:srgbClr val="C00000"/>
                </a:solidFill>
                <a:latin typeface="Calibri" panose="020F0502020204030204" pitchFamily="34" charset="0"/>
                <a:cs typeface="Calibri" panose="020F0502020204030204" pitchFamily="34" charset="0"/>
              </a:rPr>
              <a:t>    2. </a:t>
            </a:r>
            <a:r>
              <a:rPr lang="en-US" sz="3200" dirty="0" err="1">
                <a:solidFill>
                  <a:srgbClr val="C00000"/>
                </a:solidFill>
                <a:latin typeface="Calibri" panose="020F0502020204030204" pitchFamily="34" charset="0"/>
                <a:cs typeface="Calibri" panose="020F0502020204030204" pitchFamily="34" charset="0"/>
              </a:rPr>
              <a:t>Đười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ươi</a:t>
            </a:r>
            <a:r>
              <a:rPr lang="en-US" sz="3200" dirty="0">
                <a:solidFill>
                  <a:srgbClr val="C00000"/>
                </a:solidFill>
                <a:latin typeface="Calibri" panose="020F0502020204030204" pitchFamily="34" charset="0"/>
                <a:cs typeface="Calibri" panose="020F0502020204030204" pitchFamily="34" charset="0"/>
              </a:rPr>
              <a:t>   3. </a:t>
            </a:r>
            <a:r>
              <a:rPr lang="en-US" sz="3200" dirty="0" err="1">
                <a:solidFill>
                  <a:srgbClr val="C00000"/>
                </a:solidFill>
                <a:latin typeface="Calibri" panose="020F0502020204030204" pitchFamily="34" charset="0"/>
                <a:cs typeface="Calibri" panose="020F0502020204030204" pitchFamily="34" charset="0"/>
              </a:rPr>
              <a:t>Gôrila</a:t>
            </a:r>
            <a:r>
              <a:rPr lang="en-US" sz="3200" dirty="0">
                <a:solidFill>
                  <a:srgbClr val="C00000"/>
                </a:solidFill>
                <a:latin typeface="Calibri" panose="020F0502020204030204" pitchFamily="34" charset="0"/>
                <a:cs typeface="Calibri" panose="020F0502020204030204" pitchFamily="34" charset="0"/>
              </a:rPr>
              <a:t> </a:t>
            </a:r>
          </a:p>
          <a:p>
            <a:r>
              <a:rPr lang="en-US" sz="3200" dirty="0">
                <a:solidFill>
                  <a:srgbClr val="C00000"/>
                </a:solidFill>
                <a:latin typeface="Calibri" panose="020F0502020204030204" pitchFamily="34" charset="0"/>
                <a:cs typeface="Calibri" panose="020F0502020204030204" pitchFamily="34" charset="0"/>
              </a:rPr>
              <a:t>4. </a:t>
            </a:r>
            <a:r>
              <a:rPr lang="en-US" sz="3200" err="1">
                <a:solidFill>
                  <a:srgbClr val="C00000"/>
                </a:solidFill>
                <a:latin typeface="Calibri" panose="020F0502020204030204" pitchFamily="34" charset="0"/>
                <a:cs typeface="Calibri" panose="020F0502020204030204" pitchFamily="34" charset="0"/>
              </a:rPr>
              <a:t>Vượn</a:t>
            </a:r>
            <a:r>
              <a:rPr lang="en-US" sz="3200">
                <a:solidFill>
                  <a:srgbClr val="C00000"/>
                </a:solidFill>
                <a:latin typeface="Calibri" panose="020F0502020204030204" pitchFamily="34" charset="0"/>
                <a:cs typeface="Calibri" panose="020F0502020204030204" pitchFamily="34" charset="0"/>
              </a:rPr>
              <a:t>          5</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Khỉ</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sóc</a:t>
            </a:r>
            <a:r>
              <a:rPr lang="en-US" sz="3200" dirty="0">
                <a:solidFill>
                  <a:srgbClr val="C00000"/>
                </a:solidFill>
                <a:latin typeface="Calibri" panose="020F0502020204030204" pitchFamily="34" charset="0"/>
                <a:cs typeface="Calibri" panose="020F0502020204030204" pitchFamily="34" charset="0"/>
              </a:rPr>
              <a:t>      6. </a:t>
            </a:r>
            <a:r>
              <a:rPr lang="en-US" sz="3200" dirty="0" err="1">
                <a:solidFill>
                  <a:srgbClr val="C00000"/>
                </a:solidFill>
                <a:latin typeface="Calibri" panose="020F0502020204030204" pitchFamily="34" charset="0"/>
                <a:cs typeface="Calibri" panose="020F0502020204030204" pitchFamily="34" charset="0"/>
              </a:rPr>
              <a:t>Khỉ</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capucin</a:t>
            </a:r>
            <a:r>
              <a:rPr lang="en-US" sz="3200" dirty="0">
                <a:solidFill>
                  <a:srgbClr val="C00000"/>
                </a:solidFill>
                <a:latin typeface="Calibri" panose="020F0502020204030204" pitchFamily="34" charset="0"/>
                <a:cs typeface="Calibri" panose="020F0502020204030204" pitchFamily="34" charset="0"/>
              </a:rPr>
              <a:t>      7. </a:t>
            </a:r>
            <a:r>
              <a:rPr lang="en-US" sz="3200" dirty="0" err="1">
                <a:solidFill>
                  <a:srgbClr val="C00000"/>
                </a:solidFill>
                <a:latin typeface="Calibri" panose="020F0502020204030204" pitchFamily="34" charset="0"/>
                <a:cs typeface="Calibri" panose="020F0502020204030204" pitchFamily="34" charset="0"/>
              </a:rPr>
              <a:t>Khỉ</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Rhesut</a:t>
            </a:r>
            <a:endParaRPr lang="en-US" sz="3200" dirty="0">
              <a:solidFill>
                <a:srgbClr val="C00000"/>
              </a:solidFill>
              <a:latin typeface="Calibri" panose="020F0502020204030204" pitchFamily="34" charset="0"/>
              <a:cs typeface="Calibri" panose="020F0502020204030204" pitchFamily="34" charset="0"/>
            </a:endParaRPr>
          </a:p>
        </p:txBody>
      </p:sp>
      <p:sp>
        <p:nvSpPr>
          <p:cNvPr id="6" name="TextBox 5"/>
          <p:cNvSpPr txBox="1"/>
          <p:nvPr/>
        </p:nvSpPr>
        <p:spPr>
          <a:xfrm>
            <a:off x="3059208" y="5416725"/>
            <a:ext cx="3104536" cy="553998"/>
          </a:xfrm>
          <a:prstGeom prst="rect">
            <a:avLst/>
          </a:prstGeom>
          <a:noFill/>
        </p:spPr>
        <p:txBody>
          <a:bodyPr wrap="square" rtlCol="0">
            <a:spAutoFit/>
          </a:bodyPr>
          <a:lstStyle/>
          <a:p>
            <a:pPr algn="ctr"/>
            <a:r>
              <a:rPr lang="en-US" altLang="en-US" sz="3000" b="1" dirty="0">
                <a:solidFill>
                  <a:srgbClr val="000099"/>
                </a:solidFill>
                <a:latin typeface="Calibri" panose="020F0502020204030204" pitchFamily="34" charset="0"/>
                <a:cs typeface="Calibri" panose="020F0502020204030204" pitchFamily="34" charset="0"/>
              </a:rPr>
              <a:t>T</a:t>
            </a:r>
            <a:r>
              <a:rPr lang="vi-VN" altLang="en-US" sz="3000" b="1" dirty="0">
                <a:solidFill>
                  <a:srgbClr val="000099"/>
                </a:solidFill>
                <a:latin typeface="Calibri" panose="020F0502020204030204" pitchFamily="34" charset="0"/>
                <a:cs typeface="Calibri" panose="020F0502020204030204" pitchFamily="34" charset="0"/>
              </a:rPr>
              <a:t>inh tinh</a:t>
            </a:r>
            <a:r>
              <a:rPr lang="en-US" sz="3000" b="1" dirty="0">
                <a:solidFill>
                  <a:srgbClr val="000099"/>
                </a:solidFill>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0" y="3161489"/>
            <a:ext cx="2171700" cy="3696511"/>
          </a:xfrm>
          <a:prstGeom prst="rect">
            <a:avLst/>
          </a:prstGeom>
        </p:spPr>
      </p:pic>
      <p:sp>
        <p:nvSpPr>
          <p:cNvPr id="8" name="Right Arrow 7">
            <a:hlinkClick r:id="rId4" action="ppaction://hlinksldjump"/>
          </p:cNvPr>
          <p:cNvSpPr/>
          <p:nvPr/>
        </p:nvSpPr>
        <p:spPr>
          <a:xfrm>
            <a:off x="4490973" y="4593248"/>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37</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774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43000" y="1371600"/>
            <a:ext cx="7041121" cy="5029200"/>
          </a:xfrm>
          <a:prstGeom prst="rect">
            <a:avLst/>
          </a:prstGeom>
        </p:spPr>
      </p:pic>
      <p:sp>
        <p:nvSpPr>
          <p:cNvPr id="6" name="Slide Number Placeholder 5"/>
          <p:cNvSpPr>
            <a:spLocks noGrp="1"/>
          </p:cNvSpPr>
          <p:nvPr>
            <p:ph type="sldNum" sz="quarter" idx="12"/>
          </p:nvPr>
        </p:nvSpPr>
        <p:spPr/>
        <p:txBody>
          <a:bodyPr/>
          <a:lstStyle/>
          <a:p>
            <a:fld id="{EFD947D2-DFCE-45CC-B8BF-41F052840C94}" type="slidenum">
              <a:rPr lang="vi-VN" smtClean="0"/>
              <a:t>38</a:t>
            </a:fld>
            <a:endParaRPr lang="vi-VN"/>
          </a:p>
        </p:txBody>
      </p:sp>
    </p:spTree>
    <p:extLst>
      <p:ext uri="{BB962C8B-B14F-4D97-AF65-F5344CB8AC3E}">
        <p14:creationId xmlns:p14="http://schemas.microsoft.com/office/powerpoint/2010/main" val="1023247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2243945-8708-AC06-23EC-AAC47E9298F3}"/>
              </a:ext>
            </a:extLst>
          </p:cNvPr>
          <p:cNvGrpSpPr/>
          <p:nvPr/>
        </p:nvGrpSpPr>
        <p:grpSpPr>
          <a:xfrm>
            <a:off x="2362200" y="1260396"/>
            <a:ext cx="4724400" cy="1254204"/>
            <a:chOff x="2057400" y="1219200"/>
            <a:chExt cx="4724400" cy="1254204"/>
          </a:xfrm>
        </p:grpSpPr>
        <p:sp>
          <p:nvSpPr>
            <p:cNvPr id="2" name="Rounded Rectangle 1"/>
            <p:cNvSpPr/>
            <p:nvPr/>
          </p:nvSpPr>
          <p:spPr>
            <a:xfrm>
              <a:off x="2057400" y="1219200"/>
              <a:ext cx="4724400" cy="1254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60489" y="1338470"/>
              <a:ext cx="3621311" cy="1015663"/>
            </a:xfrm>
            <a:prstGeom prst="rect">
              <a:avLst/>
            </a:prstGeom>
            <a:noFill/>
          </p:spPr>
          <p:txBody>
            <a:bodyPr wrap="none" rtlCol="0">
              <a:spAutoFit/>
            </a:bodyPr>
            <a:lstStyle/>
            <a:p>
              <a:pPr algn="ctr"/>
              <a:r>
                <a:rPr lang="en-US" sz="60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L</a:t>
              </a:r>
              <a:r>
                <a:rPr lang="en-US" sz="60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U</a:t>
              </a:r>
              <a:r>
                <a:rPr lang="en-US" sz="6000" b="1" dirty="0" err="1">
                  <a:solidFill>
                    <a:schemeClr val="accent4">
                      <a:lumMod val="75000"/>
                    </a:schemeClr>
                  </a:solidFill>
                  <a:latin typeface="Calibri" panose="020F0502020204030204" pitchFamily="34" charset="0"/>
                  <a:ea typeface="#9Slide02 Tieu de rat dai 01" panose="020B0604020202020204" charset="0"/>
                  <a:cs typeface="Calibri" panose="020F0502020204030204" pitchFamily="34" charset="0"/>
                </a:rPr>
                <a:t>Ậ</a:t>
              </a:r>
              <a:r>
                <a:rPr lang="en-US" sz="6000" b="1" dirty="0" err="1">
                  <a:solidFill>
                    <a:srgbClr val="FF0000"/>
                  </a:solidFill>
                  <a:latin typeface="Calibri" panose="020F0502020204030204" pitchFamily="34" charset="0"/>
                  <a:ea typeface="#9Slide02 Tieu de rat dai 01" panose="020B0604020202020204" charset="0"/>
                  <a:cs typeface="Calibri" panose="020F0502020204030204" pitchFamily="34" charset="0"/>
                </a:rPr>
                <a:t>T</a:t>
              </a:r>
              <a:r>
                <a:rPr lang="en-US" sz="6000" b="1" dirty="0">
                  <a:latin typeface="Calibri" panose="020F0502020204030204" pitchFamily="34" charset="0"/>
                  <a:ea typeface="#9Slide02 Tieu de rat dai 01" panose="020B0604020202020204" charset="0"/>
                  <a:cs typeface="Calibri" panose="020F0502020204030204" pitchFamily="34" charset="0"/>
                </a:rPr>
                <a:t> </a:t>
              </a:r>
              <a:r>
                <a:rPr lang="en-US" sz="6000" b="1" dirty="0" err="1">
                  <a:solidFill>
                    <a:schemeClr val="accent2">
                      <a:lumMod val="75000"/>
                    </a:schemeClr>
                  </a:solidFill>
                  <a:latin typeface="Calibri" panose="020F0502020204030204" pitchFamily="34" charset="0"/>
                  <a:ea typeface="#9Slide02 Tieu de rat dai 01" panose="020B0604020202020204" charset="0"/>
                  <a:cs typeface="Calibri" panose="020F0502020204030204" pitchFamily="34" charset="0"/>
                </a:rPr>
                <a:t>C</a:t>
              </a:r>
              <a:r>
                <a:rPr lang="en-US" sz="60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H</a:t>
              </a:r>
              <a:r>
                <a:rPr lang="en-US" sz="60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Ơ</a:t>
              </a:r>
              <a:r>
                <a:rPr lang="en-US" sz="6000" b="1" dirty="0" err="1">
                  <a:solidFill>
                    <a:srgbClr val="FFC000"/>
                  </a:solidFill>
                  <a:latin typeface="Calibri" panose="020F0502020204030204" pitchFamily="34" charset="0"/>
                  <a:ea typeface="#9Slide02 Tieu de rat dai 01" panose="020B0604020202020204" charset="0"/>
                  <a:cs typeface="Calibri" panose="020F0502020204030204" pitchFamily="34" charset="0"/>
                </a:rPr>
                <a:t>I</a:t>
              </a:r>
              <a:endParaRPr lang="en-US" sz="6000" b="1" dirty="0">
                <a:solidFill>
                  <a:srgbClr val="FFC000"/>
                </a:solidFill>
                <a:latin typeface="Calibri" panose="020F0502020204030204" pitchFamily="34" charset="0"/>
                <a:ea typeface="#9Slide02 Tieu de rat dai 01" panose="020B0604020202020204" charset="0"/>
                <a:cs typeface="Calibri" panose="020F0502020204030204" pitchFamily="34" charset="0"/>
              </a:endParaRPr>
            </a:p>
          </p:txBody>
        </p:sp>
      </p:grpSp>
      <p:sp>
        <p:nvSpPr>
          <p:cNvPr id="4" name="TextBox 3"/>
          <p:cNvSpPr txBox="1"/>
          <p:nvPr/>
        </p:nvSpPr>
        <p:spPr>
          <a:xfrm>
            <a:off x="304800" y="2590800"/>
            <a:ext cx="8610600" cy="3323987"/>
          </a:xfrm>
          <a:prstGeom prst="rect">
            <a:avLst/>
          </a:prstGeom>
          <a:noFill/>
        </p:spPr>
        <p:txBody>
          <a:bodyPr wrap="square" rtlCol="0">
            <a:spAutoFit/>
          </a:bodyPr>
          <a:lstStyle/>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Làm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việc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nhân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20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giây</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Một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tương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ứng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với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1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sinh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trả</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nhanh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nhất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và</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chỉ</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được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trả</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1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lần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duy</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nhất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Chọn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một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đáp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án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đúng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nhất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pic>
        <p:nvPicPr>
          <p:cNvPr id="5" name="Picture 4">
            <a:extLst>
              <a:ext uri="{FF2B5EF4-FFF2-40B4-BE49-F238E27FC236}">
                <a16:creationId xmlns:a16="http://schemas.microsoft.com/office/drawing/2014/main" id="{4401E66A-8B19-3B26-2314-AF47AA8B35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260396"/>
            <a:ext cx="1211133" cy="1211133"/>
          </a:xfrm>
          <a:prstGeom prst="rect">
            <a:avLst/>
          </a:prstGeom>
        </p:spPr>
      </p:pic>
      <p:sp>
        <p:nvSpPr>
          <p:cNvPr id="7" name="Slide Number Placeholder 6"/>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4</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23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1586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2526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87746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3054056"/>
            <a:ext cx="8154143" cy="15337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97716" y="3294869"/>
            <a:ext cx="7484986" cy="954107"/>
          </a:xfrm>
          <a:prstGeom prst="rect">
            <a:avLst/>
          </a:prstGeom>
          <a:noFill/>
        </p:spPr>
        <p:txBody>
          <a:bodyPr wrap="square" rtlCol="0">
            <a:spAutoFit/>
          </a:bodyPr>
          <a:lstStyle/>
          <a:p>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1</a:t>
            </a:r>
            <a:r>
              <a:rPr lang="en-US" sz="2800" b="1" dirty="0">
                <a:solidFill>
                  <a:srgbClr val="FFFF00"/>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Trong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lịch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sử</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triển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của</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sự</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sống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trên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Trái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Đất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bò</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cổ</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ngự</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trị</a:t>
            </a:r>
            <a:r>
              <a:rPr lang="en-US" sz="2800" b="1" dirty="0">
                <a:solidFill>
                  <a:srgbClr val="FFFF00"/>
                </a:solidFill>
                <a:latin typeface="Calibri" panose="020F0502020204030204" pitchFamily="34" charset="0"/>
                <a:cs typeface="Calibri" panose="020F0502020204030204" pitchFamily="34" charset="0"/>
              </a:rPr>
              <a:t> ở </a:t>
            </a:r>
            <a:r>
              <a:rPr lang="en-US" sz="2800" b="1" dirty="0" err="1">
                <a:solidFill>
                  <a:srgbClr val="FFFF00"/>
                </a:solidFill>
                <a:latin typeface="Calibri" panose="020F0502020204030204" pitchFamily="34" charset="0"/>
                <a:cs typeface="Calibri" panose="020F0502020204030204" pitchFamily="34" charset="0"/>
              </a:rPr>
              <a:t>kỉ</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nào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sau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đây</a:t>
            </a:r>
            <a:r>
              <a:rPr lang="en-US" sz="2800" b="1" dirty="0">
                <a:solidFill>
                  <a:srgbClr val="FFFF00"/>
                </a:solidFill>
                <a:latin typeface="Calibri" panose="020F0502020204030204" pitchFamily="34" charset="0"/>
                <a:cs typeface="Calibri" panose="020F0502020204030204" pitchFamily="34" charset="0"/>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5050740"/>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6014884"/>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52598" y="5089065"/>
            <a:ext cx="3487814" cy="461665"/>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en-US" sz="2400" b="1" dirty="0" err="1">
                <a:solidFill>
                  <a:schemeClr val="bg1"/>
                </a:solidFill>
                <a:latin typeface="Calibri" panose="020F0502020204030204" pitchFamily="34" charset="0"/>
                <a:cs typeface="Calibri" panose="020F0502020204030204" pitchFamily="34" charset="0"/>
              </a:rPr>
              <a:t>Kỉ</a:t>
            </a:r>
            <a:r>
              <a:rPr lang="en-US" sz="2400" b="1" dirty="0">
                <a:solidFill>
                  <a:schemeClr val="bg1"/>
                </a:solidFill>
                <a:latin typeface="Calibri" panose="020F0502020204030204" pitchFamily="34" charset="0"/>
                <a:cs typeface="Calibri" panose="020F0502020204030204" pitchFamily="34" charset="0"/>
              </a:rPr>
              <a:t> Jurassic</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52598" y="6053209"/>
            <a:ext cx="3209093" cy="4616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en-US" sz="2400" b="1" dirty="0" err="1">
                <a:solidFill>
                  <a:schemeClr val="bg1"/>
                </a:solidFill>
                <a:latin typeface="Calibri" panose="020F0502020204030204" pitchFamily="34" charset="0"/>
                <a:cs typeface="Calibri" panose="020F0502020204030204" pitchFamily="34" charset="0"/>
              </a:rPr>
              <a:t>Kỉ</a:t>
            </a:r>
            <a:r>
              <a:rPr lang="en-US" sz="2400" b="1" dirty="0">
                <a:solidFill>
                  <a:schemeClr val="bg1"/>
                </a:solidFill>
                <a:latin typeface="Calibri" panose="020F0502020204030204" pitchFamily="34" charset="0"/>
                <a:cs typeface="Calibri" panose="020F0502020204030204" pitchFamily="34" charset="0"/>
              </a:rPr>
              <a:t> Permian</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5050740"/>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6014884"/>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775883" y="5080886"/>
            <a:ext cx="3405061" cy="4616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en-US" sz="2400" b="1" dirty="0" err="1">
                <a:solidFill>
                  <a:schemeClr val="bg1"/>
                </a:solidFill>
                <a:latin typeface="Calibri" panose="020F0502020204030204" pitchFamily="34" charset="0"/>
                <a:cs typeface="Calibri" panose="020F0502020204030204" pitchFamily="34" charset="0"/>
              </a:rPr>
              <a:t>Kỉ</a:t>
            </a:r>
            <a:r>
              <a:rPr lang="en-US" sz="2400" b="1" dirty="0">
                <a:solidFill>
                  <a:schemeClr val="bg1"/>
                </a:solidFill>
                <a:latin typeface="Calibri" panose="020F0502020204030204" pitchFamily="34" charset="0"/>
                <a:cs typeface="Calibri" panose="020F0502020204030204" pitchFamily="34" charset="0"/>
              </a:rPr>
              <a:t> Cretaceous</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734507" y="6062718"/>
            <a:ext cx="3487814" cy="4616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en-US" sz="2400" b="1" dirty="0" err="1">
                <a:solidFill>
                  <a:schemeClr val="bg1"/>
                </a:solidFill>
                <a:latin typeface="Calibri" panose="020F0502020204030204" pitchFamily="34" charset="0"/>
                <a:cs typeface="Calibri" panose="020F0502020204030204" pitchFamily="34" charset="0"/>
              </a:rPr>
              <a:t>Kỉ</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Cacbonifereous</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877413"/>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2338538"/>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785135"/>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3202327"/>
            <a:ext cx="365522" cy="365522"/>
          </a:xfrm>
          <a:prstGeom prst="rect">
            <a:avLst/>
          </a:prstGeom>
        </p:spPr>
      </p:pic>
      <p:sp>
        <p:nvSpPr>
          <p:cNvPr id="2" name="Slide Number Placeholder 1"/>
          <p:cNvSpPr>
            <a:spLocks noGrp="1"/>
          </p:cNvSpPr>
          <p:nvPr>
            <p:ph type="sldNum" sz="quarter" idx="12"/>
          </p:nvPr>
        </p:nvSpPr>
        <p:spPr>
          <a:xfrm>
            <a:off x="6457950" y="6492875"/>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5</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723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3FFBF7-E6A8-9E80-0D3A-B5C992D673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0198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57507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304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7" y="2412867"/>
            <a:ext cx="8154143" cy="12271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1875" y="2514600"/>
            <a:ext cx="7400094" cy="954107"/>
          </a:xfrm>
          <a:prstGeom prst="rect">
            <a:avLst/>
          </a:prstGeom>
          <a:noFill/>
        </p:spPr>
        <p:txBody>
          <a:bodyPr wrap="square" rtlCol="0">
            <a:spAutoFit/>
          </a:bodyPr>
          <a:lstStyle/>
          <a:p>
            <a:pPr algn="just" defTabSz="685800">
              <a:defRPr/>
            </a:pPr>
            <a:r>
              <a:rPr lang="en-US" sz="27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7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7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7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2: </a:t>
            </a:r>
            <a:r>
              <a:rPr lang="fr-FR" sz="2700" b="1" dirty="0" err="1">
                <a:solidFill>
                  <a:srgbClr val="FFFF00"/>
                </a:solidFill>
                <a:latin typeface="Calibri" panose="020F0502020204030204" pitchFamily="34" charset="0"/>
                <a:cs typeface="Calibri" panose="020F0502020204030204" pitchFamily="34" charset="0"/>
              </a:rPr>
              <a:t>Từ</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thí</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nghiệm</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của</a:t>
            </a:r>
            <a:r>
              <a:rPr lang="fr-FR" sz="2700" b="1" dirty="0">
                <a:solidFill>
                  <a:srgbClr val="FFFF00"/>
                </a:solidFill>
                <a:latin typeface="Calibri" panose="020F0502020204030204" pitchFamily="34" charset="0"/>
                <a:cs typeface="Calibri" panose="020F0502020204030204" pitchFamily="34" charset="0"/>
              </a:rPr>
              <a:t> Miller </a:t>
            </a:r>
            <a:r>
              <a:rPr lang="fr-FR" sz="2700" b="1" dirty="0" err="1">
                <a:solidFill>
                  <a:srgbClr val="FFFF00"/>
                </a:solidFill>
                <a:latin typeface="Calibri" panose="020F0502020204030204" pitchFamily="34" charset="0"/>
                <a:cs typeface="Calibri" panose="020F0502020204030204" pitchFamily="34" charset="0"/>
              </a:rPr>
              <a:t>và</a:t>
            </a:r>
            <a:r>
              <a:rPr lang="fr-FR" sz="2700" b="1" dirty="0">
                <a:solidFill>
                  <a:srgbClr val="FFFF00"/>
                </a:solidFill>
                <a:latin typeface="Calibri" panose="020F0502020204030204" pitchFamily="34" charset="0"/>
                <a:cs typeface="Calibri" panose="020F0502020204030204" pitchFamily="34" charset="0"/>
              </a:rPr>
              <a:t> Urey (</a:t>
            </a:r>
            <a:r>
              <a:rPr lang="fr-FR" sz="2700" b="1" dirty="0" err="1">
                <a:solidFill>
                  <a:srgbClr val="FFFF00"/>
                </a:solidFill>
                <a:latin typeface="Calibri" panose="020F0502020204030204" pitchFamily="34" charset="0"/>
                <a:cs typeface="Calibri" panose="020F0502020204030204" pitchFamily="34" charset="0"/>
              </a:rPr>
              <a:t>năm</a:t>
            </a:r>
            <a:r>
              <a:rPr lang="fr-FR" sz="2700" b="1" dirty="0">
                <a:solidFill>
                  <a:srgbClr val="FFFF00"/>
                </a:solidFill>
                <a:latin typeface="Calibri" panose="020F0502020204030204" pitchFamily="34" charset="0"/>
                <a:cs typeface="Calibri" panose="020F0502020204030204" pitchFamily="34" charset="0"/>
              </a:rPr>
              <a:t> 1953) </a:t>
            </a:r>
            <a:r>
              <a:rPr lang="fr-FR" sz="2700" b="1" dirty="0" err="1">
                <a:solidFill>
                  <a:srgbClr val="FFFF00"/>
                </a:solidFill>
                <a:latin typeface="Calibri" panose="020F0502020204030204" pitchFamily="34" charset="0"/>
                <a:cs typeface="Calibri" panose="020F0502020204030204" pitchFamily="34" charset="0"/>
              </a:rPr>
              <a:t>cho</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phép</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rút</a:t>
            </a:r>
            <a:r>
              <a:rPr lang="fr-FR" sz="2700" b="1" dirty="0">
                <a:solidFill>
                  <a:srgbClr val="FFFF00"/>
                </a:solidFill>
                <a:latin typeface="Calibri" panose="020F0502020204030204" pitchFamily="34" charset="0"/>
                <a:cs typeface="Calibri" panose="020F0502020204030204" pitchFamily="34" charset="0"/>
              </a:rPr>
              <a:t> ra </a:t>
            </a:r>
            <a:r>
              <a:rPr lang="fr-FR" sz="2700" b="1" dirty="0" err="1">
                <a:solidFill>
                  <a:srgbClr val="FFFF00"/>
                </a:solidFill>
                <a:latin typeface="Calibri" panose="020F0502020204030204" pitchFamily="34" charset="0"/>
                <a:cs typeface="Calibri" panose="020F0502020204030204" pitchFamily="34" charset="0"/>
              </a:rPr>
              <a:t>phát</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biểu</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nào</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sau</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đây</a:t>
            </a:r>
            <a:r>
              <a:rPr lang="fr-FR" sz="2700" b="1" dirty="0">
                <a:solidFill>
                  <a:srgbClr val="FFFF00"/>
                </a:solidFill>
                <a:latin typeface="Calibri" panose="020F0502020204030204" pitchFamily="34" charset="0"/>
                <a:cs typeface="Calibri" panose="020F0502020204030204" pitchFamily="34" charset="0"/>
              </a:rPr>
              <a:t>?</a:t>
            </a:r>
            <a:endParaRPr lang="en-US" sz="27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88496"/>
            <a:ext cx="3937330" cy="12166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a:solidFill>
                <a:schemeClr val="bg1"/>
              </a:solidFill>
              <a:latin typeface="#9Slide02 Tieu de rat dai 01" panose="020B0604020202020204" charset="0"/>
              <a:ea typeface="#9Slide02 Tieu de rat dai 01" panose="020B060402020202020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5334001"/>
            <a:ext cx="3937330"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a:solidFill>
                <a:schemeClr val="bg1"/>
              </a:solidFill>
              <a:latin typeface="#9Slide02 Tieu de rat dai 01" panose="020B0604020202020204" charset="0"/>
              <a:ea typeface="#9Slide02 Tieu de rat dai 01" panose="020B0604020202020204"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4430" y="3947172"/>
            <a:ext cx="3483826"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fr-FR" sz="2000" b="1" dirty="0" err="1">
                <a:solidFill>
                  <a:schemeClr val="bg1"/>
                </a:solidFill>
                <a:latin typeface="Calibri" panose="020F0502020204030204" pitchFamily="34" charset="0"/>
                <a:cs typeface="Calibri" panose="020F0502020204030204" pitchFamily="34" charset="0"/>
              </a:rPr>
              <a:t>Có</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thể</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tổng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hợp</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hữu</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từ</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vô</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bằng</a:t>
            </a:r>
            <a:r>
              <a:rPr lang="fr-FR" sz="2000" b="1" dirty="0">
                <a:solidFill>
                  <a:schemeClr val="bg1"/>
                </a:solidFill>
                <a:latin typeface="Calibri" panose="020F0502020204030204" pitchFamily="34" charset="0"/>
                <a:cs typeface="Calibri" panose="020F0502020204030204" pitchFamily="34" charset="0"/>
              </a:rPr>
              <a:t> con </a:t>
            </a:r>
            <a:r>
              <a:rPr lang="fr-FR" sz="2000" b="1" dirty="0" err="1">
                <a:solidFill>
                  <a:schemeClr val="bg1"/>
                </a:solidFill>
                <a:latin typeface="Calibri" panose="020F0502020204030204" pitchFamily="34" charset="0"/>
                <a:cs typeface="Calibri" panose="020F0502020204030204" pitchFamily="34" charset="0"/>
              </a:rPr>
              <a:t>đường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hóa</a:t>
            </a:r>
            <a:r>
              <a:rPr lang="fr-FR" sz="2000" b="1" dirty="0">
                <a:solidFill>
                  <a:schemeClr val="bg1"/>
                </a:solidFill>
                <a:latin typeface="Calibri" panose="020F0502020204030204" pitchFamily="34" charset="0"/>
                <a:cs typeface="Calibri" panose="020F0502020204030204" pitchFamily="34" charset="0"/>
              </a:rPr>
              <a:t> </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52449" y="5369004"/>
            <a:ext cx="3586186"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fr-FR" sz="2000" b="1" dirty="0" err="1">
                <a:solidFill>
                  <a:schemeClr val="bg1"/>
                </a:solidFill>
                <a:latin typeface="Calibri" panose="020F0502020204030204" pitchFamily="34" charset="0"/>
                <a:cs typeface="Calibri" panose="020F0502020204030204" pitchFamily="34" charset="0"/>
              </a:rPr>
              <a:t>Có</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thể</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tổng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hợp</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vô</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từ</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hữu</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bằng</a:t>
            </a:r>
            <a:r>
              <a:rPr lang="fr-FR" sz="2000" b="1" dirty="0">
                <a:solidFill>
                  <a:schemeClr val="bg1"/>
                </a:solidFill>
                <a:latin typeface="Calibri" panose="020F0502020204030204" pitchFamily="34" charset="0"/>
                <a:cs typeface="Calibri" panose="020F0502020204030204" pitchFamily="34" charset="0"/>
              </a:rPr>
              <a:t> con </a:t>
            </a:r>
            <a:r>
              <a:rPr lang="fr-FR" sz="2000" b="1" dirty="0" err="1">
                <a:solidFill>
                  <a:schemeClr val="bg1"/>
                </a:solidFill>
                <a:latin typeface="Calibri" panose="020F0502020204030204" pitchFamily="34" charset="0"/>
                <a:cs typeface="Calibri" panose="020F0502020204030204" pitchFamily="34" charset="0"/>
              </a:rPr>
              <a:t>đường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hóa</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84359"/>
            <a:ext cx="3937330" cy="12453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334001"/>
            <a:ext cx="3937330"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a:solidFill>
                <a:schemeClr val="bg1"/>
              </a:solidFill>
              <a:latin typeface="#9Slide02 Tieu de rat dai 01" panose="020B0604020202020204" charset="0"/>
              <a:ea typeface="#9Slide02 Tieu de rat dai 01" panose="020B060402020202020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85619" y="3950142"/>
            <a:ext cx="3664561"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fr-FR" sz="2000" b="1" dirty="0" err="1">
                <a:solidFill>
                  <a:schemeClr val="bg1"/>
                </a:solidFill>
                <a:latin typeface="Calibri" panose="020F0502020204030204" pitchFamily="34" charset="0"/>
                <a:cs typeface="Calibri" panose="020F0502020204030204" pitchFamily="34" charset="0"/>
              </a:rPr>
              <a:t>Có</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thể</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tổng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hợp</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hữu</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từ</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hữu</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bằng</a:t>
            </a:r>
            <a:r>
              <a:rPr lang="fr-FR" sz="2000" b="1" dirty="0">
                <a:solidFill>
                  <a:schemeClr val="bg1"/>
                </a:solidFill>
                <a:latin typeface="Calibri" panose="020F0502020204030204" pitchFamily="34" charset="0"/>
                <a:cs typeface="Calibri" panose="020F0502020204030204" pitchFamily="34" charset="0"/>
              </a:rPr>
              <a:t> con </a:t>
            </a:r>
            <a:r>
              <a:rPr lang="fr-FR" sz="2000" b="1" dirty="0" err="1">
                <a:solidFill>
                  <a:schemeClr val="bg1"/>
                </a:solidFill>
                <a:latin typeface="Calibri" panose="020F0502020204030204" pitchFamily="34" charset="0"/>
                <a:cs typeface="Calibri" panose="020F0502020204030204" pitchFamily="34" charset="0"/>
              </a:rPr>
              <a:t>đường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hóa</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88151" y="5398067"/>
            <a:ext cx="3487814" cy="1091068"/>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fr-FR" sz="2000" b="1" dirty="0" err="1">
                <a:solidFill>
                  <a:schemeClr val="bg1"/>
                </a:solidFill>
                <a:latin typeface="Calibri" panose="020F0502020204030204" pitchFamily="34" charset="0"/>
                <a:cs typeface="Calibri" panose="020F0502020204030204" pitchFamily="34" charset="0"/>
              </a:rPr>
              <a:t>Có</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thể</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tổng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hợp</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vô</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t</a:t>
            </a:r>
            <a:r>
              <a:rPr lang="vi-VN" sz="2000" b="1" dirty="0">
                <a:solidFill>
                  <a:schemeClr val="bg1"/>
                </a:solidFill>
                <a:latin typeface="Calibri" panose="020F0502020204030204" pitchFamily="34" charset="0"/>
                <a:cs typeface="Calibri" panose="020F0502020204030204" pitchFamily="34" charset="0"/>
              </a:rPr>
              <a:t>ừ</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vô</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bằng</a:t>
            </a:r>
            <a:r>
              <a:rPr lang="fr-FR" sz="2000" b="1" dirty="0">
                <a:solidFill>
                  <a:schemeClr val="bg1"/>
                </a:solidFill>
                <a:latin typeface="Calibri" panose="020F0502020204030204" pitchFamily="34" charset="0"/>
                <a:cs typeface="Calibri" panose="020F0502020204030204" pitchFamily="34" charset="0"/>
              </a:rPr>
              <a:t> con </a:t>
            </a:r>
            <a:r>
              <a:rPr lang="fr-FR" sz="2000" b="1" dirty="0" err="1">
                <a:solidFill>
                  <a:schemeClr val="bg1"/>
                </a:solidFill>
                <a:latin typeface="Calibri" panose="020F0502020204030204" pitchFamily="34" charset="0"/>
                <a:cs typeface="Calibri" panose="020F0502020204030204" pitchFamily="34" charset="0"/>
              </a:rPr>
              <a:t>đường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hóa</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830059"/>
            <a:ext cx="365522" cy="365522"/>
          </a:xfrm>
          <a:prstGeom prst="rect">
            <a:avLst/>
          </a:prstGeom>
        </p:spPr>
      </p:pic>
      <p:sp>
        <p:nvSpPr>
          <p:cNvPr id="2" name="Slide Number Placeholder 1"/>
          <p:cNvSpPr>
            <a:spLocks noGrp="1"/>
          </p:cNvSpPr>
          <p:nvPr>
            <p:ph type="sldNum" sz="quarter" idx="12"/>
          </p:nvPr>
        </p:nvSpPr>
        <p:spPr>
          <a:xfrm>
            <a:off x="6457950" y="6492875"/>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6</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307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707A7B-C7F6-D1EB-92D8-EFB96C5ACA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7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757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40444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7" y="2794848"/>
            <a:ext cx="8154143" cy="1167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78194" y="2932184"/>
            <a:ext cx="7325186" cy="954107"/>
          </a:xfrm>
          <a:prstGeom prst="rect">
            <a:avLst/>
          </a:prstGeom>
          <a:noFill/>
        </p:spPr>
        <p:txBody>
          <a:bodyPr wrap="square" rtlCol="0">
            <a:spAutoFit/>
          </a:bodyPr>
          <a:lstStyle/>
          <a:p>
            <a:pPr algn="just" defTabSz="685800">
              <a:defRP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3: </a:t>
            </a:r>
            <a:r>
              <a:rPr lang="en-US" sz="2800" b="1" dirty="0" err="1">
                <a:solidFill>
                  <a:srgbClr val="FFFF00"/>
                </a:solidFill>
                <a:latin typeface="Calibri" panose="020F0502020204030204" pitchFamily="34" charset="0"/>
                <a:cs typeface="Calibri" panose="020F0502020204030204" pitchFamily="34" charset="0"/>
              </a:rPr>
              <a:t>Khi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nói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về</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quá</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trình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sinh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sự</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sống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trên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Trái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Đất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biểu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nào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sau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đây</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đúng</a:t>
            </a:r>
            <a:r>
              <a:rPr lang="en-US" sz="2800" b="1" dirty="0">
                <a:solidFill>
                  <a:srgbClr val="FFFF00"/>
                </a:solidFill>
                <a:latin typeface="Calibri" panose="020F0502020204030204" pitchFamily="34" charset="0"/>
                <a:cs typeface="Calibri" panose="020F0502020204030204" pitchFamily="34" charset="0"/>
              </a:rPr>
              <a:t>? </a:t>
            </a:r>
            <a:endParaRPr lang="en-US" sz="28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5537681"/>
            <a:ext cx="3937330" cy="116791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4166118"/>
            <a:ext cx="3937330" cy="1167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747841" y="5587151"/>
            <a:ext cx="3589846"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en-US" sz="2000" b="1" dirty="0" err="1">
                <a:solidFill>
                  <a:schemeClr val="bg1"/>
                </a:solidFill>
                <a:latin typeface="Calibri" panose="020F0502020204030204" pitchFamily="34" charset="0"/>
                <a:cs typeface="Calibri" panose="020F0502020204030204" pitchFamily="34" charset="0"/>
              </a:rPr>
              <a:t>Các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chất</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hữu</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cơ</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giản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đã</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được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hình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thành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trong</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đoạn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tiến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724400" y="4208837"/>
            <a:ext cx="3613182"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vi-VN"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Khi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tế</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bào</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nguyên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thủy</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được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hình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thành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thì</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đoạn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tiến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sinh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học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sẽ</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kết</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thúc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4166118"/>
            <a:ext cx="3937330" cy="1167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533202"/>
            <a:ext cx="3937330" cy="11723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47840" y="4211935"/>
            <a:ext cx="3589846"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en-US" sz="2000" b="1" dirty="0" err="1">
                <a:solidFill>
                  <a:schemeClr val="bg1"/>
                </a:solidFill>
                <a:latin typeface="Calibri" panose="020F0502020204030204" pitchFamily="34" charset="0"/>
                <a:cs typeface="Calibri" panose="020F0502020204030204" pitchFamily="34" charset="0"/>
              </a:rPr>
              <a:t>Các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tế</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bào</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sơ</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khai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là</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khởi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đầu</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của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đoạn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tiến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tiền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sinh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62500" y="5580100"/>
            <a:ext cx="3536982"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en-US" sz="2000" b="1" dirty="0" err="1">
                <a:solidFill>
                  <a:schemeClr val="bg1"/>
                </a:solidFill>
                <a:latin typeface="Calibri" panose="020F0502020204030204" pitchFamily="34" charset="0"/>
                <a:cs typeface="Calibri" panose="020F0502020204030204" pitchFamily="34" charset="0"/>
              </a:rPr>
              <a:t>Các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đại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phân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tử</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hữu</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cơ</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được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hình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thành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trong</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đoạn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tiến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sinh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830059"/>
            <a:ext cx="365522" cy="365522"/>
          </a:xfrm>
          <a:prstGeom prst="rect">
            <a:avLst/>
          </a:prstGeom>
        </p:spPr>
      </p:pic>
      <p:sp>
        <p:nvSpPr>
          <p:cNvPr id="3" name="Slide Number Placeholder 2"/>
          <p:cNvSpPr>
            <a:spLocks noGrp="1"/>
          </p:cNvSpPr>
          <p:nvPr>
            <p:ph type="sldNum" sz="quarter" idx="12"/>
          </p:nvPr>
        </p:nvSpPr>
        <p:spPr>
          <a:xfrm>
            <a:off x="7010400" y="6356351"/>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7</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199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035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2458" y="393784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77385" y="3206312"/>
            <a:ext cx="8154143" cy="14418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78180" y="3234758"/>
            <a:ext cx="7352551" cy="1384995"/>
          </a:xfrm>
          <a:prstGeom prst="rect">
            <a:avLst/>
          </a:prstGeom>
          <a:noFill/>
        </p:spPr>
        <p:txBody>
          <a:bodyPr wrap="square" rtlCol="0">
            <a:spAutoFit/>
          </a:bodyPr>
          <a:lstStyle/>
          <a:p>
            <a:pPr algn="just" defTabSz="685800">
              <a:defRP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4: </a:t>
            </a:r>
            <a:r>
              <a:rPr lang="en-US" sz="2800" b="1" dirty="0" err="1">
                <a:solidFill>
                  <a:srgbClr val="FFFF00"/>
                </a:solidFill>
                <a:latin typeface="Calibri" panose="020F0502020204030204" pitchFamily="34" charset="0"/>
                <a:cs typeface="Calibri" panose="020F0502020204030204" pitchFamily="34" charset="0"/>
              </a:rPr>
              <a:t>Trong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quá</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trình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sinh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và</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triển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sự</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sống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trên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Trái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Đất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chim</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và</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thú</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sinh</a:t>
            </a:r>
            <a:r>
              <a:rPr lang="en-US" sz="2800" b="1" dirty="0">
                <a:solidFill>
                  <a:srgbClr val="FFFF00"/>
                </a:solidFill>
                <a:latin typeface="Calibri" panose="020F0502020204030204" pitchFamily="34" charset="0"/>
                <a:cs typeface="Calibri" panose="020F0502020204030204" pitchFamily="34" charset="0"/>
              </a:rPr>
              <a:t> ở </a:t>
            </a:r>
            <a:r>
              <a:rPr lang="en-US" sz="2800" b="1" dirty="0" err="1">
                <a:solidFill>
                  <a:srgbClr val="FFFF00"/>
                </a:solidFill>
                <a:latin typeface="Calibri" panose="020F0502020204030204" pitchFamily="34" charset="0"/>
                <a:cs typeface="Calibri" panose="020F0502020204030204" pitchFamily="34" charset="0"/>
              </a:rPr>
              <a:t>đại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nào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sau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đây</a:t>
            </a:r>
            <a:r>
              <a:rPr lang="en-US" sz="2800" b="1" dirty="0">
                <a:solidFill>
                  <a:srgbClr val="FFFF00"/>
                </a:solidFill>
                <a:latin typeface="Calibri" panose="020F0502020204030204" pitchFamily="34" charset="0"/>
                <a:cs typeface="Calibri" panose="020F0502020204030204" pitchFamily="34" charset="0"/>
              </a:rPr>
              <a:t>?</a:t>
            </a:r>
            <a:endParaRPr lang="en-US" sz="28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5893222"/>
            <a:ext cx="3937330" cy="5837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5023664"/>
            <a:ext cx="3937330" cy="538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00600" y="5969873"/>
            <a:ext cx="3513893"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en-US" sz="2400" b="1" dirty="0" err="1">
                <a:solidFill>
                  <a:schemeClr val="bg1"/>
                </a:solidFill>
                <a:latin typeface="Calibri" panose="020F0502020204030204" pitchFamily="34" charset="0"/>
                <a:cs typeface="Calibri" panose="020F0502020204030204" pitchFamily="34" charset="0"/>
              </a:rPr>
              <a:t>Đại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Trung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sinh</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654458" y="5098992"/>
            <a:ext cx="4088721"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en-US" sz="2400" b="1" dirty="0" err="1">
                <a:solidFill>
                  <a:schemeClr val="bg1"/>
                </a:solidFill>
                <a:latin typeface="Calibri" panose="020F0502020204030204" pitchFamily="34" charset="0"/>
                <a:cs typeface="Calibri" panose="020F0502020204030204" pitchFamily="34" charset="0"/>
              </a:rPr>
              <a:t>Đại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Thái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cổ</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5023665"/>
            <a:ext cx="3937330" cy="538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5893222"/>
            <a:ext cx="3937330" cy="5837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17128" y="5091613"/>
            <a:ext cx="3712572"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en-US" sz="2400" b="1" dirty="0" err="1">
                <a:solidFill>
                  <a:schemeClr val="bg1"/>
                </a:solidFill>
                <a:latin typeface="Calibri" panose="020F0502020204030204" pitchFamily="34" charset="0"/>
                <a:cs typeface="Calibri" panose="020F0502020204030204" pitchFamily="34" charset="0"/>
              </a:rPr>
              <a:t>Đại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Nguyên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sinh</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00422" y="5955085"/>
            <a:ext cx="3487814"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en-US" sz="2400" b="1" dirty="0" err="1">
                <a:solidFill>
                  <a:schemeClr val="bg1"/>
                </a:solidFill>
                <a:latin typeface="Calibri" panose="020F0502020204030204" pitchFamily="34" charset="0"/>
                <a:cs typeface="Calibri" panose="020F0502020204030204" pitchFamily="34" charset="0"/>
              </a:rPr>
              <a:t>Đại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Cổ</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sinh</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2830059"/>
            <a:ext cx="365522" cy="365522"/>
          </a:xfrm>
          <a:prstGeom prst="rect">
            <a:avLst/>
          </a:prstGeom>
        </p:spPr>
      </p:pic>
      <p:pic>
        <p:nvPicPr>
          <p:cNvPr id="2" name="Picture 1">
            <a:extLst>
              <a:ext uri="{FF2B5EF4-FFF2-40B4-BE49-F238E27FC236}">
                <a16:creationId xmlns:a16="http://schemas.microsoft.com/office/drawing/2014/main" id="{9A88A724-F13B-B0F0-6DEC-5BD1DB16DE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sp>
        <p:nvSpPr>
          <p:cNvPr id="3" name="Slide Number Placeholder 2"/>
          <p:cNvSpPr>
            <a:spLocks noGrp="1"/>
          </p:cNvSpPr>
          <p:nvPr>
            <p:ph type="sldNum" sz="quarter" idx="12"/>
          </p:nvPr>
        </p:nvSpPr>
        <p:spPr>
          <a:xfrm>
            <a:off x="6858000" y="6492875"/>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8</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503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343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861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1837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6" y="3215361"/>
            <a:ext cx="8154143" cy="15090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83498" y="3277382"/>
            <a:ext cx="7498502" cy="1384995"/>
          </a:xfrm>
          <a:prstGeom prst="rect">
            <a:avLst/>
          </a:prstGeom>
          <a:noFill/>
        </p:spPr>
        <p:txBody>
          <a:bodyPr wrap="square" rtlCol="0">
            <a:spAutoFit/>
          </a:bodyPr>
          <a:lstStyle/>
          <a:p>
            <a:pPr algn="just"/>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5: </a:t>
            </a:r>
            <a:r>
              <a:rPr lang="en-US" sz="2800" b="1" dirty="0" err="1">
                <a:solidFill>
                  <a:srgbClr val="FFFF00"/>
                </a:solidFill>
                <a:latin typeface="Calibri" panose="020F0502020204030204" pitchFamily="34" charset="0"/>
                <a:cs typeface="Calibri" panose="020F0502020204030204" pitchFamily="34" charset="0"/>
              </a:rPr>
              <a:t>Trong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quá</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trình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sinh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loài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người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đặc</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điểm</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nào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sau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đây</a:t>
            </a:r>
            <a:r>
              <a:rPr lang="en-US" sz="2800" b="1" dirty="0">
                <a:solidFill>
                  <a:srgbClr val="FFFF00"/>
                </a:solidFill>
                <a:latin typeface="Calibri" panose="020F0502020204030204" pitchFamily="34" charset="0"/>
                <a:cs typeface="Calibri" panose="020F0502020204030204" pitchFamily="34" charset="0"/>
              </a:rPr>
              <a:t> ở </a:t>
            </a:r>
            <a:r>
              <a:rPr lang="en-US" sz="2800" b="1" dirty="0" err="1">
                <a:solidFill>
                  <a:srgbClr val="FFFF00"/>
                </a:solidFill>
                <a:latin typeface="Calibri" panose="020F0502020204030204" pitchFamily="34" charset="0"/>
                <a:cs typeface="Calibri" panose="020F0502020204030204" pitchFamily="34" charset="0"/>
              </a:rPr>
              <a:t>người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chứng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tỏ</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tiếng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nói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đã</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triển</a:t>
            </a:r>
            <a:r>
              <a:rPr lang="en-US" sz="2800" b="1" dirty="0">
                <a:solidFill>
                  <a:srgbClr val="FFFF00"/>
                </a:solidFill>
                <a:latin typeface="Calibri" panose="020F0502020204030204" pitchFamily="34" charset="0"/>
                <a:cs typeface="Calibri" panose="020F0502020204030204" pitchFamily="34" charset="0"/>
              </a:rPr>
              <a:t>?</a:t>
            </a:r>
            <a:endParaRPr lang="en-US" sz="28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5059472"/>
            <a:ext cx="3937330" cy="5793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bg1"/>
              </a:solidFill>
              <a:latin typeface="#9Slide02 Tieu de rat dai 01" panose="020B0604020202020204" charset="0"/>
              <a:ea typeface="#9Slide02 Tieu de rat dai 01" panose="020B060402020202020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5907622"/>
            <a:ext cx="3937330" cy="5693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bg1"/>
              </a:solidFill>
              <a:latin typeface="#9Slide02 Tieu de rat dai 01" panose="020B0604020202020204" charset="0"/>
              <a:ea typeface="#9Slide02 Tieu de rat dai 01" panose="020B060402020202020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61999" y="5139510"/>
            <a:ext cx="3581401" cy="461665"/>
          </a:xfrm>
          <a:prstGeom prst="rect">
            <a:avLst/>
          </a:prstGeom>
          <a:noFill/>
        </p:spPr>
        <p:txBody>
          <a:bodyPr wrap="square" rtlCol="0">
            <a:spAutoFit/>
          </a:bodyPr>
          <a:lstStyle/>
          <a:p>
            <a:pPr marL="257175" indent="-257175" algn="just">
              <a:buClr>
                <a:schemeClr val="bg1"/>
              </a:buClr>
              <a:buFont typeface="Wingdings" panose="05000000000000000000" pitchFamily="2" charset="2"/>
              <a:buChar cha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en-US" sz="2400" b="1" dirty="0" err="1">
                <a:solidFill>
                  <a:schemeClr val="bg1"/>
                </a:solidFill>
                <a:latin typeface="Calibri" panose="020F0502020204030204" pitchFamily="34" charset="0"/>
                <a:cs typeface="Calibri" panose="020F0502020204030204" pitchFamily="34" charset="0"/>
              </a:rPr>
              <a:t>Có</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lồi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cằm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rõ</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89349" y="5998253"/>
            <a:ext cx="3454052" cy="461665"/>
          </a:xfrm>
          <a:prstGeom prst="rect">
            <a:avLst/>
          </a:prstGeom>
          <a:noFill/>
        </p:spPr>
        <p:txBody>
          <a:bodyPr wrap="square" rtlCol="0">
            <a:spAutoFit/>
          </a:bodyPr>
          <a:lstStyle/>
          <a:p>
            <a:pPr marL="257175" indent="-257175" algn="just">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en-US" sz="2400" b="1" dirty="0" err="1">
                <a:solidFill>
                  <a:schemeClr val="bg1"/>
                </a:solidFill>
                <a:latin typeface="Calibri" panose="020F0502020204030204" pitchFamily="34" charset="0"/>
                <a:cs typeface="Calibri" panose="020F0502020204030204" pitchFamily="34" charset="0"/>
              </a:rPr>
              <a:t>Xương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hàm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bé</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5059472"/>
            <a:ext cx="3937330" cy="5793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bg1"/>
              </a:solidFill>
              <a:latin typeface="#9Slide02 Tieu de rat dai 01" panose="020B0604020202020204" charset="0"/>
              <a:ea typeface="#9Slide02 Tieu de rat dai 01" panose="020B060402020202020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907622"/>
            <a:ext cx="3937330" cy="5693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bg1"/>
              </a:solidFill>
              <a:latin typeface="#9Slide02 Tieu de rat dai 01" panose="020B0604020202020204" charset="0"/>
              <a:ea typeface="#9Slide02 Tieu de rat dai 01" panose="020B060402020202020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714298" y="5146420"/>
            <a:ext cx="3667702" cy="461665"/>
          </a:xfrm>
          <a:prstGeom prst="rect">
            <a:avLst/>
          </a:prstGeom>
          <a:noFill/>
        </p:spPr>
        <p:txBody>
          <a:bodyPr wrap="square" rtlCol="0">
            <a:spAutoFit/>
          </a:bodyPr>
          <a:lstStyle/>
          <a:p>
            <a:pPr marL="257175" indent="-257175" algn="just">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en-US" sz="2400" b="1" dirty="0" err="1">
                <a:solidFill>
                  <a:schemeClr val="bg1"/>
                </a:solidFill>
                <a:latin typeface="Calibri" panose="020F0502020204030204" pitchFamily="34" charset="0"/>
                <a:cs typeface="Calibri" panose="020F0502020204030204" pitchFamily="34" charset="0"/>
              </a:rPr>
              <a:t>Góc</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quai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hàm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nhỏ</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728153" y="5989930"/>
            <a:ext cx="3772417" cy="461665"/>
          </a:xfrm>
          <a:prstGeom prst="rect">
            <a:avLst/>
          </a:prstGeom>
          <a:noFill/>
        </p:spPr>
        <p:txBody>
          <a:bodyPr wrap="square" rtlCol="0">
            <a:spAutoFit/>
          </a:bodyPr>
          <a:lstStyle/>
          <a:p>
            <a:pPr marL="257175" indent="-257175" algn="just">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en-US" sz="2400" b="1" dirty="0" err="1">
                <a:solidFill>
                  <a:schemeClr val="bg1"/>
                </a:solidFill>
                <a:latin typeface="Calibri" panose="020F0502020204030204" pitchFamily="34" charset="0"/>
                <a:cs typeface="Calibri" panose="020F0502020204030204" pitchFamily="34" charset="0"/>
              </a:rPr>
              <a:t>Răng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nanh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ít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phát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triển</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2830059"/>
            <a:ext cx="365522" cy="365522"/>
          </a:xfrm>
          <a:prstGeom prst="rect">
            <a:avLst/>
          </a:prstGeom>
        </p:spPr>
      </p:pic>
      <p:pic>
        <p:nvPicPr>
          <p:cNvPr id="2" name="Picture 1">
            <a:extLst>
              <a:ext uri="{FF2B5EF4-FFF2-40B4-BE49-F238E27FC236}">
                <a16:creationId xmlns:a16="http://schemas.microsoft.com/office/drawing/2014/main" id="{B1FEF40E-FE20-DC69-1C5C-FAD74F1E7C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sp>
        <p:nvSpPr>
          <p:cNvPr id="3" name="Slide Number Placeholder 2"/>
          <p:cNvSpPr>
            <a:spLocks noGrp="1"/>
          </p:cNvSpPr>
          <p:nvPr>
            <p:ph type="sldNum" sz="quarter" idx="12"/>
          </p:nvPr>
        </p:nvSpPr>
        <p:spPr>
          <a:xfrm>
            <a:off x="6457950" y="6416675"/>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9</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9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0">
      <a:majorFont>
        <a:latin typeface="#9Slide02 Tieu de rat dai 01"/>
        <a:ea typeface=""/>
        <a:cs typeface=""/>
      </a:majorFont>
      <a:minorFont>
        <a:latin typeface="#9Slide02 Tieu de rat dai 0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46781</TotalTime>
  <Words>2224</Words>
  <Application>Microsoft Office PowerPoint</Application>
  <PresentationFormat>On-screen Show (4:3)</PresentationFormat>
  <Paragraphs>180</Paragraphs>
  <Slides>38</Slides>
  <Notes>0</Notes>
  <HiddenSlides>0</HiddenSlides>
  <MMClips>29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Wingdings</vt:lpstr>
      <vt:lpstr>Calibri</vt:lpstr>
      <vt:lpstr>Roboto</vt:lpstr>
      <vt:lpstr>Times New Roman</vt:lpstr>
      <vt:lpstr>Arial</vt:lpstr>
      <vt:lpstr>#9Slide02 Tieu de rat dai 01</vt:lpstr>
      <vt:lpstr>Calibri Light</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HỌC SINH TRÌNH BÀY CÂU TRẢ LỜI CỦA NHÓM</vt:lpstr>
      <vt:lpstr>CÂU 1 SGK/tr127</vt:lpstr>
      <vt:lpstr>CÂU 1 SGK/tr127</vt:lpstr>
      <vt:lpstr>CÂU 2.a SGK/tr 127</vt:lpstr>
      <vt:lpstr>CÂU 2.b SGK/tr 127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2024-10-05T06:13:13Z</dcterms:modified>
</cp:coreProperties>
</file>