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92" r:id="rId2"/>
    <p:sldId id="313" r:id="rId3"/>
    <p:sldId id="258" r:id="rId4"/>
    <p:sldId id="296" r:id="rId5"/>
    <p:sldId id="297" r:id="rId6"/>
    <p:sldId id="298" r:id="rId7"/>
    <p:sldId id="263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</p:sldIdLst>
  <p:sldSz cx="24385588" cy="13717588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Questrial" panose="020B0604020202020204" charset="0"/>
      <p:regular r:id="rId28"/>
    </p:embeddedFont>
    <p:embeddedFont>
      <p:font typeface="宋体" panose="02010600030101010101" pitchFamily="2" charset="-12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4" y="7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1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97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04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0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12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9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68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124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81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384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98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10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79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5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0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18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NITROGEN </a:t>
            </a:r>
            <a:r>
              <a:rPr lang="en-US" sz="5400" b="1" i="0" u="none" strike="noStrike" cap="none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SULFUR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Chủ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đề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2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04689" y="275425"/>
            <a:ext cx="20104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  <a:endParaRPr lang="en-US" sz="3600" b="1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ÔN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TẬP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image" Target="../media/image11.wmf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image" Target="../media/image10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9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13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image" Target="../media/image16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.wmf"/><Relationship Id="rId30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6137665"/>
            <a:ext cx="22393796" cy="3483413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2. NITROGEN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SULFUR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ôn</a:t>
              </a:r>
              <a:r>
                <a:rPr lang="en-US" sz="6600" b="1" dirty="0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tập</a:t>
              </a:r>
              <a:endParaRPr sz="6600" b="1" dirty="0">
                <a:solidFill>
                  <a:srgbClr val="135F82"/>
                </a:solidFill>
                <a:latin typeface="+mn-lt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NITROGEN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VÀ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SULFUR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6720477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7911430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5838205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4: 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khử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35983" y="7759051"/>
            <a:ext cx="2294835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A.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KBr</a:t>
            </a:r>
            <a:r>
              <a:rPr lang="vi-VN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416696" y="7740763"/>
            <a:ext cx="2453861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35983" y="9796972"/>
            <a:ext cx="2493617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</a:t>
            </a:r>
            <a:r>
              <a:rPr lang="en-US" sz="4800" baseline="-25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416696" y="9628570"/>
            <a:ext cx="3070087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D.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CaCO</a:t>
            </a:r>
            <a:r>
              <a:rPr lang="en-US" altLang="en-US" sz="4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3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endParaRPr lang="en-US" alt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8700543" y="7941979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8750517" y="9997478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986" y="9941790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402" y="8064999"/>
            <a:ext cx="1022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5480397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5: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loãng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08400" y="9799466"/>
            <a:ext cx="7849450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vi-VN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3401771" y="7637574"/>
            <a:ext cx="7920383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401771" y="9782625"/>
            <a:ext cx="7920383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</a:t>
            </a:r>
            <a:r>
              <a:rPr lang="vi-VN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08400" y="7637574"/>
            <a:ext cx="7920383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Rót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nước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vào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acid. </a:t>
            </a:r>
            <a:endParaRPr lang="en-US" alt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11773061" y="9851625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21434204" y="9938613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061" y="7987544"/>
            <a:ext cx="1087794" cy="9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432" y="7897851"/>
            <a:ext cx="1022350" cy="8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5659301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6: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Mưa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nguyên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tăng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sự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ăn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mòn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vật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liệu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kim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loại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công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trình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ngoài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trời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oxide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07948" y="7595539"/>
            <a:ext cx="4949686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A. 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NO,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NO</a:t>
            </a:r>
            <a:r>
              <a:rPr lang="en-US" sz="4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497878" y="7623391"/>
            <a:ext cx="5479774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CO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CO</a:t>
            </a:r>
            <a:r>
              <a:rPr lang="en-US" sz="48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07948" y="9533866"/>
            <a:ext cx="4949686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endParaRPr lang="en-US" sz="4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CO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NO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497878" y="9422926"/>
            <a:ext cx="5479774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D. 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NO, CO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8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9997653" y="7812153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9997653" y="9762886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238" y="9736146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567" y="7758974"/>
            <a:ext cx="1022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923554"/>
            <a:ext cx="10650538" cy="1350963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097446" y="3251476"/>
            <a:ext cx="96584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TRANH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2" name="矩形: 圆角 8"/>
          <p:cNvSpPr/>
          <p:nvPr/>
        </p:nvSpPr>
        <p:spPr>
          <a:xfrm>
            <a:off x="2763077" y="6493910"/>
            <a:ext cx="19063253" cy="5274019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180520" y="6517907"/>
            <a:ext cx="18228365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LUẬT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THI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endParaRPr lang="en-US" altLang="en-US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marL="517525" indent="-517525" algn="just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- 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chia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4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di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chuyển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theo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lần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lượt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tập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1, 2, 3, 4.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tiến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hành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3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phút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hết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thời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gian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di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chuyển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sang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tiếp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theo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kế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tiếp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đạt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mỗi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x 0,5.</a:t>
            </a:r>
            <a:endParaRPr lang="en-US" alt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923554"/>
            <a:ext cx="10650538" cy="1350963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097446" y="3251476"/>
            <a:ext cx="96584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TRANH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79" y="5581789"/>
            <a:ext cx="19030940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</a:t>
            </a:r>
            <a:r>
              <a:rPr kumimoji="0" lang="en-US" sz="4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kumimoji="0" lang="en-US" sz="40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kumimoji="0" lang="en-US" sz="40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kumimoji="0" lang="en-US" sz="40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kumimoji="0" lang="en-US" sz="40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sz="40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40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000" kern="1200" baseline="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0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000" kern="1200" baseline="-25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923554"/>
            <a:ext cx="10650538" cy="1350963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097446" y="3251476"/>
            <a:ext cx="96584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TRANH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79" y="5581789"/>
            <a:ext cx="19030940" cy="249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0" lang="vi-VN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vi-VN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aluminium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chloride.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Cho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mẩu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tẩm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ướt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ammonia.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923554"/>
            <a:ext cx="10650538" cy="1350963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097446" y="3251476"/>
            <a:ext cx="96584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TRANH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79" y="5581789"/>
            <a:ext cx="19030940" cy="249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kumimoji="0" lang="vi-VN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vi-VN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ammonium chloride,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ammonium sulfate,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sodium sulfate.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923554"/>
            <a:ext cx="10650538" cy="1350963"/>
          </a:xfrm>
          <a:prstGeom prst="roundRect">
            <a:avLst>
              <a:gd name="adj" fmla="val 5504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097446" y="3251476"/>
            <a:ext cx="965841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TRANH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79" y="5581789"/>
            <a:ext cx="19030940" cy="7294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kumimoji="0" lang="vi-VN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vi-VN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CO, NO.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1975,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2CO</a:t>
            </a:r>
            <a:r>
              <a:rPr lang="en-US" sz="4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 (*)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Cho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(*)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(*),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enthalpy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(*)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enthalpy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CO(</a:t>
            </a:r>
            <a:r>
              <a:rPr lang="en-US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NO(</a:t>
            </a:r>
            <a:r>
              <a:rPr lang="en-US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</a:t>
            </a:r>
            <a:r>
              <a:rPr lang="en-US" sz="40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-110,5; 91,3; -393,5 (kJ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US" sz="4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50248" y="2338581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7163142" y="2683831"/>
            <a:ext cx="962475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TỔNG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KẾT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ĐIỂM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XẾP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HẠNG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49628"/>
              </p:ext>
            </p:extLst>
          </p:nvPr>
        </p:nvGraphicFramePr>
        <p:xfrm>
          <a:off x="1204878" y="4123759"/>
          <a:ext cx="22371075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215">
                  <a:extLst>
                    <a:ext uri="{9D8B030D-6E8A-4147-A177-3AD203B41FA5}">
                      <a16:colId xmlns:a16="http://schemas.microsoft.com/office/drawing/2014/main" val="2857614714"/>
                    </a:ext>
                  </a:extLst>
                </a:gridCol>
                <a:gridCol w="4474215">
                  <a:extLst>
                    <a:ext uri="{9D8B030D-6E8A-4147-A177-3AD203B41FA5}">
                      <a16:colId xmlns:a16="http://schemas.microsoft.com/office/drawing/2014/main" val="3783473031"/>
                    </a:ext>
                  </a:extLst>
                </a:gridCol>
                <a:gridCol w="4474215">
                  <a:extLst>
                    <a:ext uri="{9D8B030D-6E8A-4147-A177-3AD203B41FA5}">
                      <a16:colId xmlns:a16="http://schemas.microsoft.com/office/drawing/2014/main" val="1518361789"/>
                    </a:ext>
                  </a:extLst>
                </a:gridCol>
                <a:gridCol w="4474215">
                  <a:extLst>
                    <a:ext uri="{9D8B030D-6E8A-4147-A177-3AD203B41FA5}">
                      <a16:colId xmlns:a16="http://schemas.microsoft.com/office/drawing/2014/main" val="2489602567"/>
                    </a:ext>
                  </a:extLst>
                </a:gridCol>
                <a:gridCol w="4474215">
                  <a:extLst>
                    <a:ext uri="{9D8B030D-6E8A-4147-A177-3AD203B41FA5}">
                      <a16:colId xmlns:a16="http://schemas.microsoft.com/office/drawing/2014/main" val="1499206353"/>
                    </a:ext>
                  </a:extLst>
                </a:gridCol>
              </a:tblGrid>
              <a:tr h="2350418"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4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4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</a:t>
                      </a:r>
                    </a:p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4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</a:t>
                      </a:r>
                      <a:endParaRPr lang="en-US" sz="4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240556"/>
                  </a:ext>
                </a:extLst>
              </a:tr>
              <a:tr h="1809323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thống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843614"/>
                  </a:ext>
                </a:extLst>
              </a:tr>
              <a:tr h="1094573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26218"/>
                  </a:ext>
                </a:extLst>
              </a:tr>
              <a:tr h="128965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75069"/>
                  </a:ext>
                </a:extLst>
              </a:tr>
              <a:tr h="11582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TỔNG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53242"/>
                  </a:ext>
                </a:extLst>
              </a:tr>
              <a:tr h="144183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4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HẠNG</a:t>
                      </a:r>
                      <a:endPara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55629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177" name="TextBox1" r:id="rId2" imgW="4350960" imgH="1645920"/>
        </mc:Choice>
        <mc:Fallback>
          <p:control name="TextBox1" r:id="rId2" imgW="4350960" imgH="164592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05061" y="6528401"/>
                  <a:ext cx="4353339" cy="16462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8" name="TextBox2" r:id="rId3" imgW="4350960" imgH="1249560"/>
        </mc:Choice>
        <mc:Fallback>
          <p:control name="TextBox2" r:id="rId3" imgW="4350960" imgH="1249560">
            <p:pic>
              <p:nvPicPr>
                <p:cNvPr id="16" name="TextBox2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5061" y="8178349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9" name="TextBox3" r:id="rId4" imgW="4350960" imgH="1249560"/>
        </mc:Choice>
        <mc:Fallback>
          <p:control name="TextBox3" r:id="rId4" imgW="4350960" imgH="1249560">
            <p:pic>
              <p:nvPicPr>
                <p:cNvPr id="18" name="TextBox3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05060" y="9434344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" name="TextBox4" r:id="rId5" imgW="4350960" imgH="1249560"/>
        </mc:Choice>
        <mc:Fallback>
          <p:control name="TextBox4" r:id="rId5" imgW="4350960" imgH="1249560">
            <p:pic>
              <p:nvPicPr>
                <p:cNvPr id="20" name="TextBox4"/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05060" y="10679196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" name="TextBox5" r:id="rId6" imgW="4350960" imgH="1645920"/>
        </mc:Choice>
        <mc:Fallback>
          <p:control name="TextBox5" r:id="rId6" imgW="4350960" imgH="1645920">
            <p:pic>
              <p:nvPicPr>
                <p:cNvPr id="21" name="TextBox5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36147" y="6561533"/>
                  <a:ext cx="4353339" cy="16462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" name="TextBox6" r:id="rId7" imgW="4350960" imgH="1249560"/>
        </mc:Choice>
        <mc:Fallback>
          <p:control name="TextBox6" r:id="rId7" imgW="4350960" imgH="1249560">
            <p:pic>
              <p:nvPicPr>
                <p:cNvPr id="22" name="TextBox6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36147" y="8191603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3" name="TextBox7" r:id="rId8" imgW="4350960" imgH="1249560"/>
        </mc:Choice>
        <mc:Fallback>
          <p:control name="TextBox7" r:id="rId8" imgW="4350960" imgH="1249560">
            <p:pic>
              <p:nvPicPr>
                <p:cNvPr id="23" name="TextBox7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36146" y="9447598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4" name="TextBox8" r:id="rId9" imgW="4350960" imgH="1249560"/>
        </mc:Choice>
        <mc:Fallback>
          <p:control name="TextBox8" r:id="rId9" imgW="4350960" imgH="1249560">
            <p:pic>
              <p:nvPicPr>
                <p:cNvPr id="24" name="TextBox8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36146" y="10692450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5" name="TextBox9" r:id="rId10" imgW="4350960" imgH="1645920"/>
        </mc:Choice>
        <mc:Fallback>
          <p:control name="TextBox9" r:id="rId10" imgW="4350960" imgH="1645920">
            <p:pic>
              <p:nvPicPr>
                <p:cNvPr id="25" name="TextBox9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703297" y="6541655"/>
                  <a:ext cx="4353339" cy="16462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6" name="TextBox10" r:id="rId11" imgW="4350960" imgH="1249560"/>
        </mc:Choice>
        <mc:Fallback>
          <p:control name="TextBox10" r:id="rId11" imgW="4350960" imgH="1249560">
            <p:pic>
              <p:nvPicPr>
                <p:cNvPr id="26" name="TextBox10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03297" y="8191603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7" name="TextBox11" r:id="rId12" imgW="4350960" imgH="1249560"/>
        </mc:Choice>
        <mc:Fallback>
          <p:control name="TextBox11" r:id="rId12" imgW="4350960" imgH="1249560">
            <p:pic>
              <p:nvPicPr>
                <p:cNvPr id="27" name="TextBox11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03296" y="9447598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8" name="TextBox12" r:id="rId13" imgW="4350960" imgH="1249560"/>
        </mc:Choice>
        <mc:Fallback>
          <p:control name="TextBox12" r:id="rId13" imgW="4350960" imgH="1249560">
            <p:pic>
              <p:nvPicPr>
                <p:cNvPr id="28" name="TextBox12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03296" y="10692450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9" name="TextBox13" r:id="rId14" imgW="4350960" imgH="1645920"/>
        </mc:Choice>
        <mc:Fallback>
          <p:control name="TextBox13" r:id="rId14" imgW="4350960" imgH="1645920">
            <p:pic>
              <p:nvPicPr>
                <p:cNvPr id="29" name="TextBox13"/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30678" y="6541655"/>
                  <a:ext cx="4353339" cy="16462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0" name="TextBox14" r:id="rId15" imgW="4350960" imgH="1249560"/>
        </mc:Choice>
        <mc:Fallback>
          <p:control name="TextBox14" r:id="rId15" imgW="4350960" imgH="1249560">
            <p:pic>
              <p:nvPicPr>
                <p:cNvPr id="30" name="TextBox14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30678" y="8191603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1" name="TextBox15" r:id="rId16" imgW="4350960" imgH="1249560"/>
        </mc:Choice>
        <mc:Fallback>
          <p:control name="TextBox15" r:id="rId16" imgW="4350960" imgH="1249560">
            <p:pic>
              <p:nvPicPr>
                <p:cNvPr id="31" name="TextBox15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30677" y="9447598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2" name="TextBox16" r:id="rId17" imgW="4350960" imgH="1249560"/>
        </mc:Choice>
        <mc:Fallback>
          <p:control name="TextBox16" r:id="rId17" imgW="4350960" imgH="1249560">
            <p:pic>
              <p:nvPicPr>
                <p:cNvPr id="32" name="TextBox16"/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30677" y="10692450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3" name="TextBox17" r:id="rId18" imgW="4350960" imgH="1249560"/>
        </mc:Choice>
        <mc:Fallback>
          <p:control name="TextBox17" r:id="rId18" imgW="4350960" imgH="1249560">
            <p:pic>
              <p:nvPicPr>
                <p:cNvPr id="33" name="TextBox17"/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8314" y="11905022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4" name="TextBox18" r:id="rId19" imgW="4350960" imgH="1249560"/>
        </mc:Choice>
        <mc:Fallback>
          <p:control name="TextBox18" r:id="rId19" imgW="4350960" imgH="1249560">
            <p:pic>
              <p:nvPicPr>
                <p:cNvPr id="34" name="TextBox18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149400" y="11918276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5" name="TextBox19" r:id="rId20" imgW="4350960" imgH="1249560"/>
        </mc:Choice>
        <mc:Fallback>
          <p:control name="TextBox19" r:id="rId20" imgW="4350960" imgH="1249560">
            <p:pic>
              <p:nvPicPr>
                <p:cNvPr id="35" name="TextBox19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716550" y="11918276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6" name="TextBox20" r:id="rId21" imgW="4350960" imgH="1249560"/>
        </mc:Choice>
        <mc:Fallback>
          <p:control name="TextBox20" r:id="rId21" imgW="4350960" imgH="1249560">
            <p:pic>
              <p:nvPicPr>
                <p:cNvPr id="36" name="TextBox20"/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43931" y="11918276"/>
                  <a:ext cx="4353339" cy="12523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2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8"/>
          <p:cNvSpPr/>
          <p:nvPr/>
        </p:nvSpPr>
        <p:spPr>
          <a:xfrm>
            <a:off x="4850133" y="6520043"/>
            <a:ext cx="16407709" cy="27305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XIN CHÀO VÀ HẸN GẶP </a:t>
            </a:r>
            <a:r>
              <a:rPr kumimoji="0" lang="en-US" altLang="zh-CN" sz="8800" b="1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LẠI !</a:t>
            </a:r>
            <a:endParaRPr kumimoji="0" lang="zh-CN" altLang="en-US" sz="8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2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61" y="7343082"/>
            <a:ext cx="3922367" cy="59438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829" y="2483693"/>
            <a:ext cx="15858315" cy="394997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4" name="Cloud 23">
            <a:hlinkClick r:id="" action="ppaction://noaction"/>
          </p:cNvPr>
          <p:cNvSpPr/>
          <p:nvPr/>
        </p:nvSpPr>
        <p:spPr>
          <a:xfrm>
            <a:off x="1514475" y="1901825"/>
            <a:ext cx="1562100" cy="650875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1589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2. NITROGEN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SULFUR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ôn</a:t>
              </a:r>
              <a:r>
                <a:rPr lang="en-US" sz="6600" b="1" dirty="0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+mn-lt"/>
                  <a:ea typeface="Questrial"/>
                  <a:cs typeface="Questrial"/>
                  <a:sym typeface="Questrial"/>
                </a:rPr>
                <a:t>tập</a:t>
              </a:r>
              <a:endParaRPr sz="6600" b="1" dirty="0">
                <a:solidFill>
                  <a:srgbClr val="135F82"/>
                </a:solidFill>
                <a:latin typeface="+mn-lt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NITROGEN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VÀ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SULFUR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1" name="Snip Diagonal Corner Rectangle 20"/>
          <p:cNvSpPr/>
          <p:nvPr/>
        </p:nvSpPr>
        <p:spPr>
          <a:xfrm>
            <a:off x="3259276" y="6673093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oxide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oxide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6936" y="10992162"/>
            <a:ext cx="6409635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Nitrogen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sulfur. 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40308" y="8830270"/>
            <a:ext cx="6635516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Nitrogen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chlorine.	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40307" y="10975321"/>
            <a:ext cx="6635517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</a:t>
            </a:r>
            <a:r>
              <a:rPr lang="vi-VN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chlorine.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6936" y="8830270"/>
            <a:ext cx="6409635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nitrogen.</a:t>
            </a:r>
            <a:endParaRPr lang="en-US" alt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10799027" y="11044321"/>
            <a:ext cx="1128176" cy="10217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20460170" y="11131309"/>
            <a:ext cx="1078202" cy="9731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27" y="9180240"/>
            <a:ext cx="1087794" cy="9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398" y="9090547"/>
            <a:ext cx="1022350" cy="8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704871" y="3632684"/>
            <a:ext cx="9139676" cy="979073"/>
          </a:xfrm>
          <a:prstGeom prst="rect">
            <a:avLst/>
          </a:prstGeom>
          <a:solidFill>
            <a:srgbClr val="721F7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NHIỆM VỤ CỦA CÁC NHÓM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5440" y="6243871"/>
            <a:ext cx="23098539" cy="5632311"/>
          </a:xfrm>
          <a:prstGeom prst="rect">
            <a:avLst/>
          </a:prstGeom>
          <a:solidFill>
            <a:srgbClr val="CFD8D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buFontTx/>
              <a:buAutoNum type="arabicPeriod"/>
              <a:defRPr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Hoàn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thiện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nội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dung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phiếu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tập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phát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		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1: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nitrogen						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		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2: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trọng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nitrogen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		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3: Sulfur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sulfur dioxide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	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4: Sulfuric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muối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sulfate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Ghi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kết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phụ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đại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diện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704871" y="2718287"/>
            <a:ext cx="9139676" cy="979073"/>
          </a:xfrm>
          <a:prstGeom prst="rect">
            <a:avLst/>
          </a:prstGeom>
          <a:solidFill>
            <a:srgbClr val="721F7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NHIỆM VỤ CỦA CÁC NHÓM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417443" y="4968394"/>
            <a:ext cx="11042860" cy="8588580"/>
          </a:xfrm>
          <a:prstGeom prst="roundRect">
            <a:avLst/>
          </a:prstGeom>
          <a:ln w="28575"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“Nitrogen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nitrogen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9609" y="4259885"/>
            <a:ext cx="6217055" cy="127061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 1</a:t>
            </a:r>
          </a:p>
          <a:p>
            <a:pPr algn="ctr">
              <a:defRPr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nitrogen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0" name="Rectangle: Rounded Corners 3"/>
          <p:cNvSpPr/>
          <p:nvPr/>
        </p:nvSpPr>
        <p:spPr>
          <a:xfrm>
            <a:off x="12350406" y="4968395"/>
            <a:ext cx="11688418" cy="8588580"/>
          </a:xfrm>
          <a:prstGeom prst="roundRect">
            <a:avLst/>
          </a:prstGeom>
          <a:ln w="28575">
            <a:solidFill>
              <a:srgbClr val="0070C0"/>
            </a:solidFill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ammonia;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ammonium.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oxide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Nitric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4100" y="4259884"/>
            <a:ext cx="10801763" cy="1270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 2</a:t>
            </a:r>
          </a:p>
          <a:p>
            <a:pPr algn="ctr">
              <a:defRPr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hợp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quan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của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nitrogen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HỆ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THỐNG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704871" y="2718287"/>
            <a:ext cx="9139676" cy="979073"/>
          </a:xfrm>
          <a:prstGeom prst="rect">
            <a:avLst/>
          </a:prstGeom>
          <a:solidFill>
            <a:srgbClr val="721F7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NHIỆM VỤ CỦA CÁC NHÓM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417443" y="4968394"/>
            <a:ext cx="11042860" cy="858858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sulfur (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Sulfur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 dioxide.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9609" y="4259885"/>
            <a:ext cx="6217055" cy="127061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Sulfur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sulfur dioxide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0" name="Rectangle: Rounded Corners 3"/>
          <p:cNvSpPr/>
          <p:nvPr/>
        </p:nvSpPr>
        <p:spPr>
          <a:xfrm>
            <a:off x="12350406" y="4968395"/>
            <a:ext cx="11688418" cy="8588580"/>
          </a:xfrm>
          <a:prstGeom prst="roundRect">
            <a:avLst/>
          </a:prstGeom>
          <a:ln w="28575">
            <a:solidFill>
              <a:srgbClr val="9900CC"/>
            </a:solidFill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loãng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sulfuric acid,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sulfate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ion sulfate.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2469" y="4259884"/>
            <a:ext cx="7812159" cy="1270611"/>
          </a:xfrm>
          <a:prstGeom prst="rect">
            <a:avLst/>
          </a:prstGeom>
          <a:solidFill>
            <a:srgbClr val="9900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Sulfuric acid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muối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sulfate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2" name="矩形: 圆角 8"/>
          <p:cNvSpPr/>
          <p:nvPr/>
        </p:nvSpPr>
        <p:spPr>
          <a:xfrm>
            <a:off x="2763077" y="6493911"/>
            <a:ext cx="19063253" cy="3624124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180520" y="6517907"/>
            <a:ext cx="1822836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LUẬT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THI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endParaRPr lang="en-US" altLang="en-US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chia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4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lời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trắc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nghiệm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giơ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bảng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đáp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án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tương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ứng</a:t>
            </a:r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điểm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đạt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nhóm</a:t>
            </a:r>
            <a:r>
              <a:rPr lang="en-US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x 0,5.</a:t>
            </a:r>
          </a:p>
          <a:p>
            <a:pPr marL="571500" indent="-571500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en-US" alt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4565995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kém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trơ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ở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vi-VN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08400" y="6598161"/>
            <a:ext cx="16055462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nitrogen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vi-VN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08400" y="8185226"/>
            <a:ext cx="16055462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electron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vi-VN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08400" y="9838233"/>
            <a:ext cx="16141148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C. 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nitrogen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vi-VN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08400" y="11519380"/>
            <a:ext cx="16141148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D.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đơn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chất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nitrogen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có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cả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tính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oxi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tính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khử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20607621" y="6598162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20657594" y="10055363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229" y="11832600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620" y="8389178"/>
            <a:ext cx="1022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8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4864171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2: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Amonia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khử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046841" y="6717051"/>
            <a:ext cx="3960857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</a:t>
            </a: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(Pt, t</a:t>
            </a:r>
            <a:r>
              <a:rPr lang="en-US" sz="4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37194" y="6873271"/>
            <a:ext cx="2593009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8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537194" y="10136409"/>
            <a:ext cx="2593009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HCl</a:t>
            </a:r>
            <a:r>
              <a:rPr lang="vi-VN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046841" y="9968007"/>
            <a:ext cx="2942985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en-US" sz="48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19504282" y="6786194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8501753" y="10353539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282" y="10281227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53" y="7150678"/>
            <a:ext cx="1022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nip Diagonal Corner Rectangle 73"/>
          <p:cNvSpPr/>
          <p:nvPr/>
        </p:nvSpPr>
        <p:spPr>
          <a:xfrm>
            <a:off x="3259276" y="4864171"/>
            <a:ext cx="19203159" cy="1628775"/>
          </a:xfrm>
          <a:prstGeom prst="snip2Diag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3: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ion ammonium,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14574" y="11804707"/>
            <a:ext cx="16055462" cy="139052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D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-3</a:t>
            </a:r>
            <a:r>
              <a:rPr lang="vi-VN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08400" y="8483402"/>
            <a:ext cx="16055462" cy="14242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B.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08400" y="10136409"/>
            <a:ext cx="16055462" cy="140736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C.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vi-VN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08400" y="6663541"/>
            <a:ext cx="16055462" cy="157576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A</a:t>
            </a:r>
            <a:r>
              <a:rPr lang="vi-VN" alt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Đều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chứa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liên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kết</a:t>
            </a:r>
            <a:r>
              <a:rPr lang="en-US" alt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ion. </a:t>
            </a:r>
            <a:endParaRPr lang="en-US" alt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70AD47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20693307" y="11804708"/>
            <a:ext cx="1128176" cy="10217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ED7D31">
                <a:tint val="45000"/>
                <a:satMod val="400000"/>
              </a:srgbClr>
            </a:duotone>
          </a:blip>
          <a:srcRect r="3472"/>
          <a:stretch/>
        </p:blipFill>
        <p:spPr>
          <a:xfrm>
            <a:off x="20657594" y="10353539"/>
            <a:ext cx="1078202" cy="97310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229" y="6976761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620" y="8687354"/>
            <a:ext cx="1022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矩形: 圆角 8"/>
          <p:cNvSpPr/>
          <p:nvPr/>
        </p:nvSpPr>
        <p:spPr>
          <a:xfrm>
            <a:off x="6612283" y="2784408"/>
            <a:ext cx="10650538" cy="1350963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6745582" y="3112330"/>
            <a:ext cx="1036213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VÒNG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1: </a:t>
            </a:r>
            <a:r>
              <a:rPr lang="en-US" altLang="en-US" sz="4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ĐẤU</a:t>
            </a:r>
            <a:r>
              <a:rPr lang="en-US" alt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HÓA</a:t>
            </a:r>
            <a:r>
              <a:rPr lang="en-US" alt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1396</Words>
  <Application>Microsoft Office PowerPoint</Application>
  <PresentationFormat>Custom</PresentationFormat>
  <Paragraphs>165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Tahoma</vt:lpstr>
      <vt:lpstr>Arial</vt:lpstr>
      <vt:lpstr>Times New Roman</vt:lpstr>
      <vt:lpstr>Questrial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Vnteach.com</dc:creator>
  <cp:lastModifiedBy>dell</cp:lastModifiedBy>
  <cp:revision>119</cp:revision>
  <dcterms:created xsi:type="dcterms:W3CDTF">2013-08-07T06:38:09Z</dcterms:created>
  <dcterms:modified xsi:type="dcterms:W3CDTF">2023-05-18T08:50:27Z</dcterms:modified>
</cp:coreProperties>
</file>