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9" r:id="rId6"/>
    <p:sldId id="261" r:id="rId7"/>
    <p:sldId id="274" r:id="rId8"/>
    <p:sldId id="275" r:id="rId9"/>
    <p:sldId id="276" r:id="rId10"/>
    <p:sldId id="277" r:id="rId11"/>
    <p:sldId id="280" r:id="rId12"/>
    <p:sldId id="263" r:id="rId13"/>
    <p:sldId id="281" r:id="rId14"/>
    <p:sldId id="265" r:id="rId15"/>
    <p:sldId id="266" r:id="rId16"/>
    <p:sldId id="278" r:id="rId17"/>
    <p:sldId id="267" r:id="rId18"/>
    <p:sldId id="282" r:id="rId19"/>
    <p:sldId id="269" r:id="rId20"/>
    <p:sldId id="283" r:id="rId21"/>
    <p:sldId id="271" r:id="rId22"/>
    <p:sldId id="272" r:id="rId23"/>
    <p:sldId id="273" r:id="rId24"/>
  </p:sldIdLst>
  <p:sldSz cx="12192000" cy="6858000"/>
  <p:notesSz cx="6858000" cy="9144000"/>
  <p:embeddedFontLst>
    <p:embeddedFont>
      <p:font typeface="Bookman Old Style" panose="02050604050505020204" pitchFamily="18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iRQvymfARLzJ4FiOa8kPrla67D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32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321644-3954-4AD9-8E00-BB4BD0E97624}">
  <a:tblStyle styleId="{B2321644-3954-4AD9-8E00-BB4BD0E976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8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47390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0164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7382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6167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6714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34291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4087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1363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8733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3873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9894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144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2856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192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09799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6487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9312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3749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56112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54813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0269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077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2933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3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/>
          <p:cNvSpPr txBox="1"/>
          <p:nvPr/>
        </p:nvSpPr>
        <p:spPr>
          <a:xfrm>
            <a:off x="2109518" y="2035494"/>
            <a:ext cx="769743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5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WTO</a:t>
            </a:r>
            <a:endParaRPr sz="54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64;p5">
            <a:extLst>
              <a:ext uri="{FF2B5EF4-FFF2-40B4-BE49-F238E27FC236}">
                <a16:creationId xmlns:a16="http://schemas.microsoft.com/office/drawing/2014/main" id="{4FAEA405-601E-40BA-8377-70BF3ABAED56}"/>
              </a:ext>
            </a:extLst>
          </p:cNvPr>
          <p:cNvSpPr txBox="1"/>
          <p:nvPr/>
        </p:nvSpPr>
        <p:spPr>
          <a:xfrm>
            <a:off x="1340106" y="3633960"/>
            <a:ext cx="923626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200"/>
            </a:pPr>
            <a:r>
              <a:rPr lang="en-US" sz="5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World Trade </a:t>
            </a:r>
            <a:r>
              <a:rPr lang="en-US" sz="54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Organisation</a:t>
            </a:r>
            <a:endParaRPr sz="54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141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459894" y="1310450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3343662" y="2320396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PRE-READING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6486017" y="1201753"/>
            <a:ext cx="4903830" cy="73512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Abbreviation game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4"/>
          <p:cNvCxnSpPr>
            <a:stCxn id="133" idx="3"/>
            <a:endCxn id="134" idx="0"/>
          </p:cNvCxnSpPr>
          <p:nvPr/>
        </p:nvCxnSpPr>
        <p:spPr>
          <a:xfrm>
            <a:off x="3343661" y="1638152"/>
            <a:ext cx="975368" cy="682244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0" name="Google Shape;140;p4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3</a:t>
            </a:r>
            <a:endParaRPr sz="2000" b="0" i="0" u="none" strike="noStrike" cap="none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512315" y="378918"/>
            <a:ext cx="16401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6486016" y="2081792"/>
            <a:ext cx="4903830" cy="10756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Which of the following do you think UNICEF does to support Viet Nam’s education?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985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/>
          <p:nvPr/>
        </p:nvSpPr>
        <p:spPr>
          <a:xfrm>
            <a:off x="1205533" y="2709185"/>
            <a:ext cx="10044280" cy="2358115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/>
          <p:nvPr/>
        </p:nvSpPr>
        <p:spPr>
          <a:xfrm>
            <a:off x="1450740" y="1066545"/>
            <a:ext cx="1016976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Work in pairs. Which of the following do you think UNICEF does to support Viet Nam’s education?</a:t>
            </a:r>
            <a:endParaRPr sz="28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9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PRE-READING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9"/>
          <p:cNvSpPr txBox="1"/>
          <p:nvPr/>
        </p:nvSpPr>
        <p:spPr>
          <a:xfrm>
            <a:off x="1450740" y="2769316"/>
            <a:ext cx="977646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/>
              <a:buAutoNum type="alphaLcPeriod"/>
            </a:pPr>
            <a:r>
              <a:rPr lang="en-US" sz="2200" b="0" i="0" u="none" strike="noStrike" cap="none" dirty="0">
                <a:solidFill>
                  <a:schemeClr val="tx1"/>
                </a:solidFill>
                <a:sym typeface="Arial"/>
              </a:rPr>
              <a:t>Providing opportunities for all children to attend school and learn</a:t>
            </a:r>
            <a:endParaRPr dirty="0">
              <a:solidFill>
                <a:schemeClr val="tx1"/>
              </a:solidFill>
            </a:endParaRPr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/>
              <a:buAutoNum type="alphaLcPeriod"/>
            </a:pPr>
            <a:r>
              <a:rPr lang="en-US" sz="2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Finding jobs for out-of-school children </a:t>
            </a:r>
            <a:endParaRPr sz="22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/>
              <a:buAutoNum type="alphaLcPeriod"/>
            </a:pPr>
            <a:r>
              <a:rPr lang="en-US" sz="2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Giving disadvantaged teenagers a chance to continue their education </a:t>
            </a:r>
            <a:endParaRPr sz="22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/>
              <a:buAutoNum type="alphaLcPeriod"/>
            </a:pPr>
            <a:r>
              <a:rPr lang="en-US" sz="2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Helping teenagers learn necessary skills for the job market</a:t>
            </a:r>
            <a:endParaRPr sz="22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9"/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29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9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38040" y="2930484"/>
            <a:ext cx="335927" cy="346116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50740" y="3946484"/>
            <a:ext cx="335927" cy="346116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63440" y="4429084"/>
            <a:ext cx="335927" cy="346116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1590485" y="3464683"/>
            <a:ext cx="1883767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WHILE-READING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34" idx="1"/>
            <a:endCxn id="129" idx="0"/>
          </p:cNvCxnSpPr>
          <p:nvPr/>
        </p:nvCxnSpPr>
        <p:spPr>
          <a:xfrm rot="10800000" flipV="1">
            <a:off x="2532370" y="2648097"/>
            <a:ext cx="811293" cy="816585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1" name="Google Shape;131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459894" y="1310450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3343662" y="2320396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PRE-READING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6486017" y="1201753"/>
            <a:ext cx="4903830" cy="73512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Abbreviation game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6486016" y="3392187"/>
            <a:ext cx="4903830" cy="106778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 Read the text and circle the correct meanings.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Answer the questions.</a:t>
            </a:r>
            <a:endParaRPr dirty="0"/>
          </a:p>
        </p:txBody>
      </p:sp>
      <p:cxnSp>
        <p:nvCxnSpPr>
          <p:cNvPr id="137" name="Google Shape;137;p4"/>
          <p:cNvCxnSpPr>
            <a:stCxn id="133" idx="3"/>
            <a:endCxn id="134" idx="0"/>
          </p:cNvCxnSpPr>
          <p:nvPr/>
        </p:nvCxnSpPr>
        <p:spPr>
          <a:xfrm>
            <a:off x="3343661" y="1638152"/>
            <a:ext cx="975368" cy="682244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0" name="Google Shape;140;p4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3</a:t>
            </a:r>
            <a:endParaRPr sz="2000" b="0" i="0" u="none" strike="noStrike" cap="none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512315" y="378918"/>
            <a:ext cx="16401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6486016" y="2081792"/>
            <a:ext cx="4903830" cy="10756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Which of the following do you think UNICEF does to support Viet Nam’s education?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689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1"/>
          <p:cNvSpPr txBox="1"/>
          <p:nvPr/>
        </p:nvSpPr>
        <p:spPr>
          <a:xfrm>
            <a:off x="1336440" y="1128121"/>
            <a:ext cx="1016976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Read the text and circle the correct meanings of the highlighted words.</a:t>
            </a:r>
            <a:endParaRPr sz="24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1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WHILE-READING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1"/>
          <p:cNvSpPr txBox="1"/>
          <p:nvPr/>
        </p:nvSpPr>
        <p:spPr>
          <a:xfrm>
            <a:off x="880727" y="1742648"/>
            <a:ext cx="10625473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Since UNICEF set up an office in 1975 in Viet Nam, it has run projects in various fields to provide the highest possible support for children in our country. The </a:t>
            </a:r>
            <a:r>
              <a:rPr lang="en-US" sz="15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organisation</a:t>
            </a: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particularly aims to </a:t>
            </a:r>
            <a:r>
              <a:rPr lang="en-US" sz="1500" b="1" i="0" strike="noStrike" cap="none" dirty="0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create</a:t>
            </a:r>
            <a:r>
              <a:rPr lang="en-US" sz="1500" b="0" i="0" u="none" strike="noStrike" cap="none" dirty="0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opportunities for all children in Viet Nam to attend school, learn and succeed. The following </a:t>
            </a:r>
            <a:r>
              <a:rPr lang="en-US" sz="15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programmes</a:t>
            </a: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help achieve the UNICEF’s education aims for Viet Nam. </a:t>
            </a:r>
            <a:endParaRPr sz="15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Education for Disadvantaged Young People </a:t>
            </a:r>
            <a:endParaRPr sz="18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UNICEF helps disadvantaged teenagers continue their education by offering them job training and career advice. They are also taught </a:t>
            </a:r>
            <a:r>
              <a:rPr lang="en-US" sz="1500" b="1" i="0" u="none" strike="noStrike" cap="none" dirty="0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essential</a:t>
            </a:r>
            <a:r>
              <a:rPr lang="en-US" sz="1500" b="0" i="0" u="none" strike="noStrike" cap="none" dirty="0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skills for the job market. </a:t>
            </a:r>
            <a:endParaRPr sz="15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Providing Education Opportunities for Children with Disabilities </a:t>
            </a:r>
            <a:endParaRPr sz="18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This </a:t>
            </a:r>
            <a:r>
              <a:rPr lang="en-US" sz="15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gives children with disabilities a chance to get access to and benefit from a quality education. It also helps promote equal participation in society and a culture in which people </a:t>
            </a:r>
            <a:r>
              <a:rPr lang="en-US" sz="1500" b="1" i="0" u="none" strike="noStrike" cap="none" dirty="0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respect</a:t>
            </a:r>
            <a:r>
              <a:rPr lang="en-US" sz="1500" b="0" i="0" u="none" strike="noStrike" cap="none" dirty="0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each other. </a:t>
            </a:r>
            <a:endParaRPr sz="15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Improving Learning Achievements</a:t>
            </a:r>
            <a:endParaRPr sz="18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This is another </a:t>
            </a:r>
            <a:r>
              <a:rPr lang="en-US" sz="1500" b="1" i="0" u="none" strike="noStrike" cap="none" dirty="0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practical</a:t>
            </a:r>
            <a:r>
              <a:rPr lang="en-US" sz="1500" b="0" i="0" u="none" strike="noStrike" cap="none" dirty="0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supported by UNICEF. The aim is to better prepare children for the challenges in the future. UNICEF helps Viet Nam in joining regional educational </a:t>
            </a:r>
            <a:r>
              <a:rPr lang="en-US" sz="15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programmes</a:t>
            </a: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to improve children’s learning achievements. When they leave school, they should have the necessary skills and knowledge to work in a fast-changing world.</a:t>
            </a:r>
            <a:endParaRPr sz="15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1"/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" name="Google Shape;220;p31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1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863820" y="4276129"/>
            <a:ext cx="335927" cy="3461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65484" y="3170858"/>
            <a:ext cx="335927" cy="3461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7" name="Google Shape;22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2"/>
          <p:cNvSpPr txBox="1"/>
          <p:nvPr/>
        </p:nvSpPr>
        <p:spPr>
          <a:xfrm>
            <a:off x="1319313" y="973058"/>
            <a:ext cx="1016976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Read the text and circle the correct meanings of the highlighted words.</a:t>
            </a:r>
            <a:endParaRPr sz="32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2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WHILE-READING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2"/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32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2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33" name="Google Shape;233;p32"/>
          <p:cNvGraphicFramePr/>
          <p:nvPr>
            <p:extLst>
              <p:ext uri="{D42A27DB-BD31-4B8C-83A1-F6EECF244321}">
                <p14:modId xmlns:p14="http://schemas.microsoft.com/office/powerpoint/2010/main" val="1022520086"/>
              </p:ext>
            </p:extLst>
          </p:nvPr>
        </p:nvGraphicFramePr>
        <p:xfrm>
          <a:off x="565484" y="2293345"/>
          <a:ext cx="11244306" cy="2447257"/>
        </p:xfrm>
        <a:graphic>
          <a:graphicData uri="http://schemas.openxmlformats.org/drawingml/2006/table">
            <a:tbl>
              <a:tblPr firstRow="1" bandRow="1">
                <a:noFill/>
                <a:tableStyleId>{B2321644-3954-4AD9-8E00-BB4BD0E97624}</a:tableStyleId>
              </a:tblPr>
              <a:tblGrid>
                <a:gridCol w="4333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9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1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800" b="1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 create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03399889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a. make something happen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b. increase something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c. refuse something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 essential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a. usual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b. necessary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c. successful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6408756" y="4248972"/>
            <a:ext cx="335927" cy="3461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323875" y="3102690"/>
            <a:ext cx="335927" cy="3461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7" name="Google Shape;22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2"/>
          <p:cNvSpPr txBox="1"/>
          <p:nvPr/>
        </p:nvSpPr>
        <p:spPr>
          <a:xfrm>
            <a:off x="1323876" y="986245"/>
            <a:ext cx="1016976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Read the text and circle the correct meanings of the highlighted words.</a:t>
            </a:r>
            <a:endParaRPr sz="32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2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WHILE-READING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2"/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32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2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33" name="Google Shape;233;p32"/>
          <p:cNvGraphicFramePr/>
          <p:nvPr>
            <p:extLst>
              <p:ext uri="{D42A27DB-BD31-4B8C-83A1-F6EECF244321}">
                <p14:modId xmlns:p14="http://schemas.microsoft.com/office/powerpoint/2010/main" val="516456933"/>
              </p:ext>
            </p:extLst>
          </p:nvPr>
        </p:nvGraphicFramePr>
        <p:xfrm>
          <a:off x="1323876" y="2268944"/>
          <a:ext cx="4186587" cy="3430544"/>
        </p:xfrm>
        <a:graphic>
          <a:graphicData uri="http://schemas.openxmlformats.org/drawingml/2006/table">
            <a:tbl>
              <a:tblPr firstRow="1" bandRow="1">
                <a:noFill/>
                <a:tableStyleId>{B2321644-3954-4AD9-8E00-BB4BD0E97624}</a:tableStyleId>
              </a:tblPr>
              <a:tblGrid>
                <a:gridCol w="4186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7481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 respect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a. have a good opinion of somebody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b. look down on somebody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c. get on well with somebody 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64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B19FFCF2-3E4A-47A1-8C03-8F26513AA761}"/>
              </a:ext>
            </a:extLst>
          </p:cNvPr>
          <p:cNvSpPr txBox="1"/>
          <p:nvPr/>
        </p:nvSpPr>
        <p:spPr>
          <a:xfrm>
            <a:off x="6408756" y="2262911"/>
            <a:ext cx="467232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Arial"/>
              </a:rPr>
              <a:t>4. practical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Calibri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a. connected with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organisations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Calibri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Arial"/>
              </a:rPr>
              <a:t>b. connected with ideas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Calibri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c. connected with real situations</a:t>
            </a:r>
          </a:p>
        </p:txBody>
      </p:sp>
    </p:spTree>
    <p:extLst>
      <p:ext uri="{BB962C8B-B14F-4D97-AF65-F5344CB8AC3E}">
        <p14:creationId xmlns:p14="http://schemas.microsoft.com/office/powerpoint/2010/main" val="144049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 txBox="1"/>
          <p:nvPr/>
        </p:nvSpPr>
        <p:spPr>
          <a:xfrm>
            <a:off x="1336440" y="1128121"/>
            <a:ext cx="101697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Read the text again and answer the following questions.</a:t>
            </a:r>
            <a:endParaRPr sz="28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3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WHILE-READING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3"/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p33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3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p33"/>
          <p:cNvSpPr/>
          <p:nvPr/>
        </p:nvSpPr>
        <p:spPr>
          <a:xfrm>
            <a:off x="733099" y="1956123"/>
            <a:ext cx="10881958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24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 What does UNICEF particularly aim to do for children in Viet Nam? </a:t>
            </a:r>
          </a:p>
          <a:p>
            <a:pPr>
              <a:lnSpc>
                <a:spcPct val="150000"/>
              </a:lnSpc>
              <a:buSzPts val="1800"/>
            </a:pPr>
            <a:r>
              <a:rPr lang="vi-VN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create opportunities for them to attend school, learn and succeed. 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24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Which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programme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helps disadvantaged teenagers continue their education?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vi-VN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 for Disadvantaged Young People. </a:t>
            </a:r>
            <a:endParaRPr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24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Which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programme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supports disabled teenagers? 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vi-VN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Providing Education Opportunities for Children with Disabilities. 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24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 What is the aim of the Improving Learning Achievements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programme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vi-VN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better prepare children for the challenges in the future</a:t>
            </a:r>
            <a:r>
              <a:rPr lang="en-US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1590485" y="3464683"/>
            <a:ext cx="1883767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WHILE-READING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34" idx="1"/>
            <a:endCxn id="129" idx="0"/>
          </p:cNvCxnSpPr>
          <p:nvPr/>
        </p:nvCxnSpPr>
        <p:spPr>
          <a:xfrm rot="10800000" flipV="1">
            <a:off x="2532370" y="2648097"/>
            <a:ext cx="811293" cy="816585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1" name="Google Shape;131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459894" y="1310450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3343662" y="2320396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PRE-READING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6486017" y="1201753"/>
            <a:ext cx="4903830" cy="73512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Abbreviation game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6486016" y="3392187"/>
            <a:ext cx="4903830" cy="106778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 Read the text and circle the correct meanings.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Answer the questions.</a:t>
            </a:r>
            <a:endParaRPr dirty="0"/>
          </a:p>
        </p:txBody>
      </p:sp>
      <p:cxnSp>
        <p:nvCxnSpPr>
          <p:cNvPr id="137" name="Google Shape;137;p4"/>
          <p:cNvCxnSpPr>
            <a:stCxn id="133" idx="3"/>
            <a:endCxn id="134" idx="0"/>
          </p:cNvCxnSpPr>
          <p:nvPr/>
        </p:nvCxnSpPr>
        <p:spPr>
          <a:xfrm>
            <a:off x="3343661" y="1638152"/>
            <a:ext cx="975368" cy="682244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8" name="Google Shape;138;p4"/>
          <p:cNvSpPr/>
          <p:nvPr/>
        </p:nvSpPr>
        <p:spPr>
          <a:xfrm>
            <a:off x="3254418" y="4825922"/>
            <a:ext cx="1885741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POST-READING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3</a:t>
            </a:r>
            <a:endParaRPr sz="2000" b="0" i="0" u="none" strike="noStrike" cap="none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512315" y="378918"/>
            <a:ext cx="16401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4"/>
          <p:cNvCxnSpPr>
            <a:stCxn id="129" idx="3"/>
            <a:endCxn id="138" idx="0"/>
          </p:cNvCxnSpPr>
          <p:nvPr/>
        </p:nvCxnSpPr>
        <p:spPr>
          <a:xfrm>
            <a:off x="3474252" y="3819786"/>
            <a:ext cx="723037" cy="1006136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4" name="Google Shape;144;p4"/>
          <p:cNvSpPr/>
          <p:nvPr/>
        </p:nvSpPr>
        <p:spPr>
          <a:xfrm>
            <a:off x="6486016" y="2081792"/>
            <a:ext cx="4903830" cy="10756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Which of the following do you think UNICEF does to support Viet Nam’s education?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6486017" y="4825922"/>
            <a:ext cx="4903829" cy="74877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4: Discussion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175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5"/>
          <p:cNvSpPr txBox="1"/>
          <p:nvPr/>
        </p:nvSpPr>
        <p:spPr>
          <a:xfrm>
            <a:off x="1336440" y="1128121"/>
            <a:ext cx="1016976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Work in groups. Discuss the following questions.</a:t>
            </a:r>
            <a:endParaRPr sz="32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5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POST-READING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5"/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" name="Google Shape;275;p35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5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35"/>
          <p:cNvSpPr/>
          <p:nvPr/>
        </p:nvSpPr>
        <p:spPr>
          <a:xfrm>
            <a:off x="1334969" y="2099855"/>
            <a:ext cx="952206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u="none" strike="noStrike" cap="none" dirty="0">
                <a:solidFill>
                  <a:schemeClr val="accent6">
                    <a:lumMod val="50000"/>
                  </a:schemeClr>
                </a:solidFill>
                <a:sym typeface="Arial"/>
              </a:rPr>
              <a:t>Which of the UNICEF’s education </a:t>
            </a:r>
            <a:r>
              <a:rPr lang="en-US" sz="2800" i="1" u="none" strike="noStrike" cap="none" dirty="0" err="1">
                <a:solidFill>
                  <a:schemeClr val="accent6">
                    <a:lumMod val="50000"/>
                  </a:schemeClr>
                </a:solidFill>
                <a:sym typeface="Arial"/>
              </a:rPr>
              <a:t>programmes</a:t>
            </a:r>
            <a:r>
              <a:rPr lang="en-US" sz="2800" i="1" u="none" strike="noStrike" cap="none" dirty="0">
                <a:solidFill>
                  <a:schemeClr val="accent6">
                    <a:lumMod val="50000"/>
                  </a:schemeClr>
                </a:solidFill>
                <a:sym typeface="Arial"/>
              </a:rPr>
              <a:t> mentioned in the text do you think can be the most useful for your local community? Why?</a:t>
            </a:r>
            <a:endParaRPr sz="18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5345116" y="2786581"/>
            <a:ext cx="4425284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2067098" y="3695897"/>
            <a:ext cx="794050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UNICEF’s support for Viet Nam’s education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r="37479"/>
          <a:stretch/>
        </p:blipFill>
        <p:spPr>
          <a:xfrm>
            <a:off x="0" y="-71942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1027615" y="401671"/>
            <a:ext cx="147885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2812321" y="704883"/>
            <a:ext cx="967815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VIET NAM AND INTERNATIONAL ORGANIZATIONS</a:t>
            </a: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5860670" y="2786581"/>
            <a:ext cx="339417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2287619" y="27903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180643" y="2777142"/>
            <a:ext cx="32082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3</a:t>
            </a:r>
            <a:endParaRPr sz="3600" b="0" i="0" u="none" strike="noStrike" cap="none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1590485" y="3464683"/>
            <a:ext cx="1883767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WHILE-READING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34" idx="1"/>
            <a:endCxn id="129" idx="0"/>
          </p:cNvCxnSpPr>
          <p:nvPr/>
        </p:nvCxnSpPr>
        <p:spPr>
          <a:xfrm rot="10800000" flipV="1">
            <a:off x="2532370" y="2648097"/>
            <a:ext cx="811293" cy="816585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1" name="Google Shape;131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459894" y="1310450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3343662" y="2320396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PRE-READING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6486017" y="1201753"/>
            <a:ext cx="4903830" cy="73512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Abbreviation game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6486016" y="3392187"/>
            <a:ext cx="4903830" cy="106778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 Read the text and circle the correct meanings.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Answer the questions.</a:t>
            </a:r>
            <a:endParaRPr dirty="0"/>
          </a:p>
        </p:txBody>
      </p:sp>
      <p:cxnSp>
        <p:nvCxnSpPr>
          <p:cNvPr id="137" name="Google Shape;137;p4"/>
          <p:cNvCxnSpPr>
            <a:stCxn id="133" idx="3"/>
            <a:endCxn id="134" idx="0"/>
          </p:cNvCxnSpPr>
          <p:nvPr/>
        </p:nvCxnSpPr>
        <p:spPr>
          <a:xfrm>
            <a:off x="3343661" y="1638152"/>
            <a:ext cx="975368" cy="682244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8" name="Google Shape;138;p4"/>
          <p:cNvSpPr/>
          <p:nvPr/>
        </p:nvSpPr>
        <p:spPr>
          <a:xfrm>
            <a:off x="3254418" y="4825922"/>
            <a:ext cx="1885741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POST-READING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6512316" y="5748591"/>
            <a:ext cx="4903829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3</a:t>
            </a:r>
            <a:endParaRPr sz="2000" b="0" i="0" u="none" strike="noStrike" cap="none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512315" y="378918"/>
            <a:ext cx="16401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4"/>
          <p:cNvCxnSpPr>
            <a:stCxn id="129" idx="3"/>
            <a:endCxn id="138" idx="0"/>
          </p:cNvCxnSpPr>
          <p:nvPr/>
        </p:nvCxnSpPr>
        <p:spPr>
          <a:xfrm>
            <a:off x="3474252" y="3819786"/>
            <a:ext cx="723037" cy="1006136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4" name="Google Shape;144;p4"/>
          <p:cNvSpPr/>
          <p:nvPr/>
        </p:nvSpPr>
        <p:spPr>
          <a:xfrm>
            <a:off x="6486016" y="2081792"/>
            <a:ext cx="4903830" cy="10756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Which of the following do you think UNICEF does to support Viet Nam’s education?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6486016" y="4825922"/>
            <a:ext cx="4903829" cy="74877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4: Discussion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4"/>
          <p:cNvCxnSpPr>
            <a:stCxn id="138" idx="1"/>
            <a:endCxn id="147" idx="0"/>
          </p:cNvCxnSpPr>
          <p:nvPr/>
        </p:nvCxnSpPr>
        <p:spPr>
          <a:xfrm rot="10800000" flipV="1">
            <a:off x="2494446" y="5158997"/>
            <a:ext cx="759973" cy="598066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7" name="Google Shape;147;p4"/>
          <p:cNvSpPr/>
          <p:nvPr/>
        </p:nvSpPr>
        <p:spPr>
          <a:xfrm>
            <a:off x="1519078" y="5757063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63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7"/>
          <p:cNvSpPr txBox="1"/>
          <p:nvPr/>
        </p:nvSpPr>
        <p:spPr>
          <a:xfrm>
            <a:off x="1319313" y="1054688"/>
            <a:ext cx="1016976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26532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3600" b="1" i="0" u="none" strike="noStrike" cap="none" dirty="0">
              <a:solidFill>
                <a:srgbClr val="F265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7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7"/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0" name="Google Shape;310;p37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7"/>
          <p:cNvSpPr txBox="1"/>
          <p:nvPr/>
        </p:nvSpPr>
        <p:spPr>
          <a:xfrm>
            <a:off x="733099" y="1039279"/>
            <a:ext cx="44982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en-US" sz="40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40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D14892-2892-4367-93A9-7D913B5E7EF1}"/>
              </a:ext>
            </a:extLst>
          </p:cNvPr>
          <p:cNvSpPr txBox="1"/>
          <p:nvPr/>
        </p:nvSpPr>
        <p:spPr>
          <a:xfrm>
            <a:off x="1720516" y="2362678"/>
            <a:ext cx="82777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R</a:t>
            </a:r>
            <a:r>
              <a: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ead for specific information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about UNICEF’s support for Viet Nam’s education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Guess the meanings of words from context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8"/>
          <p:cNvSpPr txBox="1"/>
          <p:nvPr/>
        </p:nvSpPr>
        <p:spPr>
          <a:xfrm>
            <a:off x="1336440" y="1039279"/>
            <a:ext cx="1016976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26532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3600" b="1" i="0" u="none" strike="noStrike" cap="none" dirty="0">
              <a:solidFill>
                <a:srgbClr val="F265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8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8"/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" name="Google Shape;321;p38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8"/>
          <p:cNvSpPr txBox="1"/>
          <p:nvPr/>
        </p:nvSpPr>
        <p:spPr>
          <a:xfrm>
            <a:off x="733099" y="1039279"/>
            <a:ext cx="44982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-US" sz="40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40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B86796-57F0-4BF2-927E-5301844B546B}"/>
              </a:ext>
            </a:extLst>
          </p:cNvPr>
          <p:cNvSpPr txBox="1"/>
          <p:nvPr/>
        </p:nvSpPr>
        <p:spPr>
          <a:xfrm>
            <a:off x="1336440" y="2362678"/>
            <a:ext cx="60939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Workbook exercises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Project preparation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28" name="Google Shape;32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157182" y="6078117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" name="Google Shape;114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5" name="Google Shape;115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OBJECTIVES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986828" y="2290527"/>
            <a:ext cx="107011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- R</a:t>
            </a: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</a:rPr>
              <a:t>ead for specific information in a text about UNICEF’s support for Viet Nam’s education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- Apply reading strategies to guess the meanings of words from context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1590485" y="3464683"/>
            <a:ext cx="1883767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WHILE-READING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34" idx="1"/>
            <a:endCxn id="129" idx="0"/>
          </p:cNvCxnSpPr>
          <p:nvPr/>
        </p:nvCxnSpPr>
        <p:spPr>
          <a:xfrm rot="10800000" flipV="1">
            <a:off x="2532370" y="2648097"/>
            <a:ext cx="811293" cy="816585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1" name="Google Shape;131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459894" y="1310450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3343662" y="2320396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PRE-READING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6486017" y="1201753"/>
            <a:ext cx="4903830" cy="73512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Abbreviation game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6486016" y="3392187"/>
            <a:ext cx="4903830" cy="106778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Read the text and circle the correct meanings.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Answer the questions.</a:t>
            </a:r>
            <a:endParaRPr dirty="0"/>
          </a:p>
        </p:txBody>
      </p:sp>
      <p:cxnSp>
        <p:nvCxnSpPr>
          <p:cNvPr id="137" name="Google Shape;137;p4"/>
          <p:cNvCxnSpPr>
            <a:stCxn id="133" idx="3"/>
            <a:endCxn id="134" idx="0"/>
          </p:cNvCxnSpPr>
          <p:nvPr/>
        </p:nvCxnSpPr>
        <p:spPr>
          <a:xfrm>
            <a:off x="3343661" y="1638152"/>
            <a:ext cx="975368" cy="682244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8" name="Google Shape;138;p4"/>
          <p:cNvSpPr/>
          <p:nvPr/>
        </p:nvSpPr>
        <p:spPr>
          <a:xfrm>
            <a:off x="3254418" y="4825922"/>
            <a:ext cx="1885741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POST-READING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6512316" y="5748591"/>
            <a:ext cx="4903829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3</a:t>
            </a:r>
            <a:endParaRPr sz="2000" b="0" i="0" u="none" strike="noStrike" cap="none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512315" y="378918"/>
            <a:ext cx="16401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4"/>
          <p:cNvCxnSpPr>
            <a:stCxn id="129" idx="3"/>
            <a:endCxn id="138" idx="0"/>
          </p:cNvCxnSpPr>
          <p:nvPr/>
        </p:nvCxnSpPr>
        <p:spPr>
          <a:xfrm>
            <a:off x="3474252" y="3819786"/>
            <a:ext cx="723037" cy="1006136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4" name="Google Shape;144;p4"/>
          <p:cNvSpPr/>
          <p:nvPr/>
        </p:nvSpPr>
        <p:spPr>
          <a:xfrm>
            <a:off x="6486016" y="2081792"/>
            <a:ext cx="4903830" cy="10756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Which of the following do you think UNICEF does to support Viet Nam’s education?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6486017" y="4825922"/>
            <a:ext cx="4903829" cy="74877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4: Discussion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4"/>
          <p:cNvCxnSpPr>
            <a:stCxn id="138" idx="1"/>
            <a:endCxn id="147" idx="0"/>
          </p:cNvCxnSpPr>
          <p:nvPr/>
        </p:nvCxnSpPr>
        <p:spPr>
          <a:xfrm rot="10800000" flipV="1">
            <a:off x="2494446" y="5158997"/>
            <a:ext cx="759973" cy="598066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7" name="Google Shape;147;p4"/>
          <p:cNvSpPr/>
          <p:nvPr/>
        </p:nvSpPr>
        <p:spPr>
          <a:xfrm>
            <a:off x="1519078" y="5757063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459894" y="1310450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6486017" y="1201753"/>
            <a:ext cx="4903830" cy="73512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Abbreviation game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3</a:t>
            </a:r>
            <a:endParaRPr sz="2000" b="0" i="0" u="none" strike="noStrike" cap="none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512315" y="378918"/>
            <a:ext cx="16401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110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 txBox="1"/>
          <p:nvPr/>
        </p:nvSpPr>
        <p:spPr>
          <a:xfrm>
            <a:off x="2416251" y="396880"/>
            <a:ext cx="769743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Abbreviation game</a:t>
            </a:r>
            <a:endParaRPr sz="40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438065" y="1761250"/>
            <a:ext cx="6280485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en-US" sz="32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Play in two teams.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Guess the </a:t>
            </a:r>
            <a:r>
              <a:rPr lang="en-US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full name </a:t>
            </a:r>
            <a:r>
              <a:rPr lang="en-US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of these </a:t>
            </a:r>
            <a:r>
              <a:rPr lang="en-US" sz="32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r>
              <a:rPr lang="en-US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en-US" sz="32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Faster correct answer </a:t>
            </a:r>
            <a:r>
              <a:rPr lang="en-US" sz="32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 point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lang="en-US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what the </a:t>
            </a:r>
            <a:r>
              <a:rPr lang="en-US" sz="32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r>
              <a:rPr lang="en-US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-US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 bonus point each</a:t>
            </a:r>
            <a:endParaRPr lang="en-US" sz="32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 team with more points = </a:t>
            </a:r>
            <a:r>
              <a:rPr lang="en-US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Winner!</a:t>
            </a:r>
            <a:endParaRPr sz="32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red alphabet decors">
            <a:extLst>
              <a:ext uri="{FF2B5EF4-FFF2-40B4-BE49-F238E27FC236}">
                <a16:creationId xmlns:a16="http://schemas.microsoft.com/office/drawing/2014/main" id="{ED91F4C5-1175-4494-A47F-69B6C7BCF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/>
          <a:stretch/>
        </p:blipFill>
        <p:spPr bwMode="auto">
          <a:xfrm>
            <a:off x="6718550" y="1556231"/>
            <a:ext cx="5179594" cy="444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/>
          <p:cNvSpPr txBox="1"/>
          <p:nvPr/>
        </p:nvSpPr>
        <p:spPr>
          <a:xfrm>
            <a:off x="2109518" y="2035494"/>
            <a:ext cx="769743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UN</a:t>
            </a:r>
            <a:endParaRPr sz="54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64;p5">
            <a:extLst>
              <a:ext uri="{FF2B5EF4-FFF2-40B4-BE49-F238E27FC236}">
                <a16:creationId xmlns:a16="http://schemas.microsoft.com/office/drawing/2014/main" id="{4FAEA405-601E-40BA-8377-70BF3ABAED56}"/>
              </a:ext>
            </a:extLst>
          </p:cNvPr>
          <p:cNvSpPr txBox="1"/>
          <p:nvPr/>
        </p:nvSpPr>
        <p:spPr>
          <a:xfrm>
            <a:off x="2109518" y="3633960"/>
            <a:ext cx="769743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5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 United Nations</a:t>
            </a:r>
            <a:endParaRPr sz="54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06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/>
          <p:cNvSpPr txBox="1"/>
          <p:nvPr/>
        </p:nvSpPr>
        <p:spPr>
          <a:xfrm>
            <a:off x="2109518" y="2035494"/>
            <a:ext cx="769743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UNDP</a:t>
            </a:r>
            <a:endParaRPr sz="54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64;p5">
            <a:extLst>
              <a:ext uri="{FF2B5EF4-FFF2-40B4-BE49-F238E27FC236}">
                <a16:creationId xmlns:a16="http://schemas.microsoft.com/office/drawing/2014/main" id="{4FAEA405-601E-40BA-8377-70BF3ABAED56}"/>
              </a:ext>
            </a:extLst>
          </p:cNvPr>
          <p:cNvSpPr txBox="1"/>
          <p:nvPr/>
        </p:nvSpPr>
        <p:spPr>
          <a:xfrm>
            <a:off x="2109518" y="3633960"/>
            <a:ext cx="7697439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200"/>
            </a:pPr>
            <a:r>
              <a:rPr lang="en-US" sz="5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United Nations Development </a:t>
            </a:r>
            <a:r>
              <a:rPr lang="en-US" sz="54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Programme</a:t>
            </a:r>
            <a:endParaRPr sz="54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59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/>
          <p:cNvSpPr txBox="1"/>
          <p:nvPr/>
        </p:nvSpPr>
        <p:spPr>
          <a:xfrm>
            <a:off x="2109518" y="2035494"/>
            <a:ext cx="769743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UNICEF</a:t>
            </a:r>
            <a:endParaRPr sz="54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64;p5">
            <a:extLst>
              <a:ext uri="{FF2B5EF4-FFF2-40B4-BE49-F238E27FC236}">
                <a16:creationId xmlns:a16="http://schemas.microsoft.com/office/drawing/2014/main" id="{4FAEA405-601E-40BA-8377-70BF3ABAED56}"/>
              </a:ext>
            </a:extLst>
          </p:cNvPr>
          <p:cNvSpPr txBox="1"/>
          <p:nvPr/>
        </p:nvSpPr>
        <p:spPr>
          <a:xfrm>
            <a:off x="1340106" y="3633960"/>
            <a:ext cx="923626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200"/>
            </a:pPr>
            <a:r>
              <a:rPr lang="en-US" sz="5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United Nations Children’s Fund</a:t>
            </a:r>
            <a:endParaRPr sz="54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51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926</Words>
  <PresentationFormat>Widescreen</PresentationFormat>
  <Paragraphs>184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Bookman Old Style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2023-04-11T05:26:58Z</dcterms:modified>
</cp:coreProperties>
</file>