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73" r:id="rId5"/>
    <p:sldId id="260" r:id="rId6"/>
    <p:sldId id="261" r:id="rId7"/>
    <p:sldId id="262" r:id="rId8"/>
    <p:sldId id="263" r:id="rId9"/>
    <p:sldId id="264" r:id="rId10"/>
    <p:sldId id="265" r:id="rId11"/>
    <p:sldId id="266" r:id="rId12"/>
    <p:sldId id="275" r:id="rId13"/>
    <p:sldId id="274" r:id="rId14"/>
    <p:sldId id="267" r:id="rId15"/>
    <p:sldId id="268" r:id="rId16"/>
    <p:sldId id="271" r:id="rId17"/>
    <p:sldId id="269" r:id="rId18"/>
    <p:sldId id="270" r:id="rId19"/>
    <p:sldId id="272"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0066"/>
    <a:srgbClr val="0000FF"/>
    <a:srgbClr val="FFFF99"/>
    <a:srgbClr val="FFCC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B3A4EC-5C2A-4D69-8714-431526E6E6D4}"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146045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3A4EC-5C2A-4D69-8714-431526E6E6D4}"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385226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3A4EC-5C2A-4D69-8714-431526E6E6D4}"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397990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B3A4EC-5C2A-4D69-8714-431526E6E6D4}"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134851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B3A4EC-5C2A-4D69-8714-431526E6E6D4}"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517249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B3A4EC-5C2A-4D69-8714-431526E6E6D4}"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70146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B3A4EC-5C2A-4D69-8714-431526E6E6D4}"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133352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B3A4EC-5C2A-4D69-8714-431526E6E6D4}"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1207808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B3A4EC-5C2A-4D69-8714-431526E6E6D4}"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394157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3A4EC-5C2A-4D69-8714-431526E6E6D4}"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93052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B3A4EC-5C2A-4D69-8714-431526E6E6D4}"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329AB-63D9-41D2-9F18-1028CCAEE277}" type="slidenum">
              <a:rPr lang="en-US" smtClean="0"/>
              <a:t>‹#›</a:t>
            </a:fld>
            <a:endParaRPr lang="en-US"/>
          </a:p>
        </p:txBody>
      </p:sp>
    </p:spTree>
    <p:extLst>
      <p:ext uri="{BB962C8B-B14F-4D97-AF65-F5344CB8AC3E}">
        <p14:creationId xmlns:p14="http://schemas.microsoft.com/office/powerpoint/2010/main" val="633878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3A4EC-5C2A-4D69-8714-431526E6E6D4}" type="datetimeFigureOut">
              <a:rPr lang="en-US" smtClean="0"/>
              <a:t>9/29/2022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329AB-63D9-41D2-9F18-1028CCAEE277}" type="slidenum">
              <a:rPr lang="en-US" smtClean="0"/>
              <a:t>‹#›</a:t>
            </a:fld>
            <a:endParaRPr lang="en-US"/>
          </a:p>
        </p:txBody>
      </p:sp>
    </p:spTree>
    <p:extLst>
      <p:ext uri="{BB962C8B-B14F-4D97-AF65-F5344CB8AC3E}">
        <p14:creationId xmlns:p14="http://schemas.microsoft.com/office/powerpoint/2010/main" val="822992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4.png"/><Relationship Id="rId7" Type="http://schemas.openxmlformats.org/officeDocument/2006/relationships/oleObject" Target="../embeddings/oleObject5.bin"/><Relationship Id="rId12" Type="http://schemas.openxmlformats.org/officeDocument/2006/relationships/image" Target="../media/image25.w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3.png"/><Relationship Id="rId11" Type="http://schemas.openxmlformats.org/officeDocument/2006/relationships/oleObject" Target="../embeddings/oleObject7.bin"/><Relationship Id="rId5" Type="http://schemas.openxmlformats.org/officeDocument/2006/relationships/image" Target="../media/image18.png"/><Relationship Id="rId10" Type="http://schemas.openxmlformats.org/officeDocument/2006/relationships/image" Target="../media/image24.wmf"/><Relationship Id="rId4" Type="http://schemas.openxmlformats.org/officeDocument/2006/relationships/image" Target="../media/image26.jpeg"/><Relationship Id="rId9"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4.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Dove-02-june">
            <a:hlinkClick r:id="" action="ppaction://noaction"/>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401941">
            <a:off x="1168399" y="7580311"/>
            <a:ext cx="1182688" cy="96996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9379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 name="WordArt 37"/>
          <p:cNvSpPr>
            <a:spLocks noChangeArrowheads="1" noChangeShapeType="1" noTextEdit="1"/>
          </p:cNvSpPr>
          <p:nvPr/>
        </p:nvSpPr>
        <p:spPr bwMode="auto">
          <a:xfrm>
            <a:off x="863600" y="1248305"/>
            <a:ext cx="7416800" cy="4078288"/>
          </a:xfrm>
          <a:prstGeom prst="rect">
            <a:avLst/>
          </a:prstGeom>
        </p:spPr>
        <p:txBody>
          <a:bodyPr wrap="none" numCol="1" fromWordArt="1">
            <a:prstTxWarp prst="textCurveUp">
              <a:avLst>
                <a:gd name="adj" fmla="val 40356"/>
              </a:avLst>
            </a:prstTxWarp>
          </a:bodyPr>
          <a:ls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3600" kern="10">
                <a:ln w="12700">
                  <a:solidFill>
                    <a:srgbClr val="FF0066"/>
                  </a:solidFill>
                  <a:round/>
                  <a:headEnd/>
                  <a:tailEnd/>
                </a:ln>
                <a:solidFill>
                  <a:srgbClr val="FF0000"/>
                </a:solidFill>
                <a:effectLst>
                  <a:outerShdw dist="45791" dir="2021404" algn="ctr" rotWithShape="0">
                    <a:srgbClr val="808080">
                      <a:alpha val="80000"/>
                    </a:srgbClr>
                  </a:outerShdw>
                </a:effectLst>
                <a:latin typeface="VNI-Vari"/>
              </a:rPr>
              <a:t>LÔÙP </a:t>
            </a:r>
            <a:r>
              <a:rPr lang="en-US" sz="3600" kern="10" smtClean="0">
                <a:ln w="12700">
                  <a:solidFill>
                    <a:srgbClr val="FF0066"/>
                  </a:solidFill>
                  <a:round/>
                  <a:headEnd/>
                  <a:tailEnd/>
                </a:ln>
                <a:solidFill>
                  <a:srgbClr val="FF0000"/>
                </a:solidFill>
                <a:effectLst>
                  <a:outerShdw dist="45791" dir="2021404" algn="ctr" rotWithShape="0">
                    <a:srgbClr val="808080">
                      <a:alpha val="80000"/>
                    </a:srgbClr>
                  </a:outerShdw>
                </a:effectLst>
                <a:latin typeface="VNI-Vari"/>
              </a:rPr>
              <a:t>7A2 </a:t>
            </a:r>
            <a:endParaRPr lang="en-US" sz="3600" kern="10">
              <a:ln w="12700">
                <a:solidFill>
                  <a:srgbClr val="FF0066"/>
                </a:solidFill>
                <a:round/>
                <a:headEnd/>
                <a:tailEnd/>
              </a:ln>
              <a:solidFill>
                <a:srgbClr val="FF0000"/>
              </a:solidFill>
              <a:effectLst>
                <a:outerShdw dist="45791" dir="2021404" algn="ctr" rotWithShape="0">
                  <a:srgbClr val="808080">
                    <a:alpha val="80000"/>
                  </a:srgbClr>
                </a:outerShdw>
              </a:effectLst>
              <a:latin typeface="VNI-Vari"/>
            </a:endParaRPr>
          </a:p>
          <a:p>
            <a:r>
              <a:rPr lang="en-US" sz="3600" kern="10" smtClean="0">
                <a:ln w="12700">
                  <a:solidFill>
                    <a:srgbClr val="FF0066"/>
                  </a:solidFill>
                  <a:round/>
                  <a:headEnd/>
                  <a:tailEnd/>
                </a:ln>
                <a:solidFill>
                  <a:srgbClr val="FF0000"/>
                </a:solidFill>
                <a:effectLst>
                  <a:outerShdw dist="45791" dir="2021404" algn="ctr" rotWithShape="0">
                    <a:srgbClr val="808080">
                      <a:alpha val="80000"/>
                    </a:srgbClr>
                  </a:outerShdw>
                </a:effectLst>
                <a:latin typeface="VNI-Vari"/>
              </a:rPr>
              <a:t>TRAÂN TROÏNG KÍNH CHAØO</a:t>
            </a:r>
          </a:p>
          <a:p>
            <a:r>
              <a:rPr lang="en-US" sz="3600" kern="10" smtClean="0">
                <a:ln w="12700">
                  <a:solidFill>
                    <a:srgbClr val="FF0066"/>
                  </a:solidFill>
                  <a:round/>
                  <a:headEnd/>
                  <a:tailEnd/>
                </a:ln>
                <a:solidFill>
                  <a:srgbClr val="FF0000"/>
                </a:solidFill>
                <a:effectLst>
                  <a:outerShdw dist="45791" dir="2021404" algn="ctr" rotWithShape="0">
                    <a:srgbClr val="808080">
                      <a:alpha val="80000"/>
                    </a:srgbClr>
                  </a:outerShdw>
                </a:effectLst>
                <a:latin typeface="VNI-Vari"/>
              </a:rPr>
              <a:t> QUYÙ THAÀY , COÂ!</a:t>
            </a:r>
            <a:endParaRPr lang="en-US" sz="3600" kern="10">
              <a:ln w="12700">
                <a:solidFill>
                  <a:srgbClr val="FF0066"/>
                </a:solidFill>
                <a:round/>
                <a:headEnd/>
                <a:tailEnd/>
              </a:ln>
              <a:solidFill>
                <a:srgbClr val="FF0000"/>
              </a:solidFill>
              <a:effectLst>
                <a:outerShdw dist="45791" dir="2021404" algn="ctr" rotWithShape="0">
                  <a:srgbClr val="808080">
                    <a:alpha val="80000"/>
                  </a:srgbClr>
                </a:outerShdw>
              </a:effectLst>
              <a:latin typeface="VNI-Vari"/>
            </a:endParaRPr>
          </a:p>
        </p:txBody>
      </p:sp>
    </p:spTree>
    <p:extLst>
      <p:ext uri="{BB962C8B-B14F-4D97-AF65-F5344CB8AC3E}">
        <p14:creationId xmlns:p14="http://schemas.microsoft.com/office/powerpoint/2010/main" val="4253019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1424"/>
            <a:ext cx="5762625" cy="116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9044" y="1447800"/>
            <a:ext cx="8566355" cy="954107"/>
          </a:xfrm>
          <a:prstGeom prst="rect">
            <a:avLst/>
          </a:prstGeom>
        </p:spPr>
        <p:txBody>
          <a:bodyPr wrap="square">
            <a:spAutoFit/>
          </a:bodyPr>
          <a:lstStyle/>
          <a:p>
            <a:pPr>
              <a:defRPr/>
            </a:pPr>
            <a:r>
              <a:rPr lang="en-US" altLang="vi-VN" sz="2800" b="1">
                <a:solidFill>
                  <a:srgbClr val="FF0000"/>
                </a:solidFill>
                <a:latin typeface="+mj-lt"/>
                <a:cs typeface="Times New Roman" panose="02020603050405020304" pitchFamily="18" charset="0"/>
              </a:rPr>
              <a:t>3</a:t>
            </a:r>
            <a:r>
              <a:rPr lang="en-US" altLang="vi-VN" sz="2800" b="1" smtClean="0">
                <a:solidFill>
                  <a:srgbClr val="FF0000"/>
                </a:solidFill>
                <a:latin typeface="+mj-lt"/>
                <a:cs typeface="Times New Roman" panose="02020603050405020304" pitchFamily="18" charset="0"/>
              </a:rPr>
              <a:t>. DIỆN </a:t>
            </a:r>
            <a:r>
              <a:rPr lang="en-US" altLang="vi-VN" sz="2800" b="1">
                <a:solidFill>
                  <a:srgbClr val="FF0000"/>
                </a:solidFill>
                <a:latin typeface="+mj-lt"/>
                <a:cs typeface="Times New Roman" panose="02020603050405020304" pitchFamily="18" charset="0"/>
              </a:rPr>
              <a:t>TÍCH XUNG QUANH VÀ THỂ TÍCH CỦA </a:t>
            </a:r>
            <a:r>
              <a:rPr lang="en-US" altLang="vi-VN" sz="2800" b="1" smtClean="0">
                <a:solidFill>
                  <a:srgbClr val="FF0000"/>
                </a:solidFill>
                <a:latin typeface="+mj-lt"/>
                <a:cs typeface="Times New Roman" panose="02020603050405020304" pitchFamily="18" charset="0"/>
              </a:rPr>
              <a:t>MỘT </a:t>
            </a:r>
            <a:r>
              <a:rPr lang="en-US" altLang="vi-VN" sz="2800" b="1">
                <a:solidFill>
                  <a:srgbClr val="FF0000"/>
                </a:solidFill>
                <a:latin typeface="+mj-lt"/>
                <a:cs typeface="Times New Roman" panose="02020603050405020304" pitchFamily="18" charset="0"/>
              </a:rPr>
              <a:t>SỐ HÌNH KHỐI TRONG THỰC TIỄN</a:t>
            </a:r>
            <a:endParaRPr lang="vi-VN" altLang="vi-VN" sz="2800" b="1" dirty="0">
              <a:solidFill>
                <a:srgbClr val="FF0000"/>
              </a:solidFill>
              <a:latin typeface="+mj-lt"/>
              <a:cs typeface="Times New Roman" panose="02020603050405020304" pitchFamily="18" charset="0"/>
            </a:endParaRPr>
          </a:p>
        </p:txBody>
      </p:sp>
      <p:sp>
        <p:nvSpPr>
          <p:cNvPr id="4" name="Rectangle 3"/>
          <p:cNvSpPr/>
          <p:nvPr/>
        </p:nvSpPr>
        <p:spPr>
          <a:xfrm>
            <a:off x="349044" y="2471435"/>
            <a:ext cx="2690203" cy="584775"/>
          </a:xfrm>
          <a:prstGeom prst="rect">
            <a:avLst/>
          </a:prstGeom>
        </p:spPr>
        <p:txBody>
          <a:bodyPr wrap="square">
            <a:spAutoFit/>
          </a:bodyPr>
          <a:lstStyle/>
          <a:p>
            <a:r>
              <a:rPr lang="en-US" sz="3200" b="1" smtClean="0">
                <a:solidFill>
                  <a:srgbClr val="C00000"/>
                </a:solidFill>
                <a:latin typeface="Swis721 BT" pitchFamily="34" charset="0"/>
                <a:cs typeface="Times New Roman" panose="02020603050405020304" pitchFamily="18" charset="0"/>
              </a:rPr>
              <a:t>Vận dụng:</a:t>
            </a:r>
            <a:endParaRPr lang="en-US" sz="3200" b="1">
              <a:cs typeface="Times New Roman" panose="02020603050405020304" pitchFamily="18" charset="0"/>
            </a:endParaRPr>
          </a:p>
        </p:txBody>
      </p:sp>
      <p:sp>
        <p:nvSpPr>
          <p:cNvPr id="6" name="Rectangle 5"/>
          <p:cNvSpPr/>
          <p:nvPr/>
        </p:nvSpPr>
        <p:spPr>
          <a:xfrm>
            <a:off x="2621376" y="2825377"/>
            <a:ext cx="1251155" cy="584775"/>
          </a:xfrm>
          <a:prstGeom prst="rect">
            <a:avLst/>
          </a:prstGeom>
        </p:spPr>
        <p:txBody>
          <a:bodyPr wrap="square">
            <a:spAutoFit/>
          </a:bodyPr>
          <a:lstStyle/>
          <a:p>
            <a:pPr algn="ctr"/>
            <a:r>
              <a:rPr lang="vi-VN" sz="3200" b="1" u="sng">
                <a:solidFill>
                  <a:srgbClr val="FF0000"/>
                </a:solidFill>
              </a:rPr>
              <a:t>Giải</a:t>
            </a:r>
            <a:r>
              <a:rPr lang="vi-VN" sz="3200" b="1" u="sng"/>
              <a:t> </a:t>
            </a:r>
            <a:endParaRPr lang="en-US" sz="3200" b="1" u="sng" smtClean="0"/>
          </a:p>
        </p:txBody>
      </p:sp>
      <p:sp>
        <p:nvSpPr>
          <p:cNvPr id="2" name="Rectangle 1"/>
          <p:cNvSpPr/>
          <p:nvPr/>
        </p:nvSpPr>
        <p:spPr>
          <a:xfrm>
            <a:off x="366250" y="3601253"/>
            <a:ext cx="5380406" cy="1077218"/>
          </a:xfrm>
          <a:prstGeom prst="rect">
            <a:avLst/>
          </a:prstGeom>
        </p:spPr>
        <p:txBody>
          <a:bodyPr wrap="square">
            <a:spAutoFit/>
          </a:bodyPr>
          <a:lstStyle/>
          <a:p>
            <a:r>
              <a:rPr lang="en-US" sz="3200" smtClean="0">
                <a:solidFill>
                  <a:srgbClr val="006600"/>
                </a:solidFill>
                <a:cs typeface="Times New Roman" panose="02020603050405020304" pitchFamily="18" charset="0"/>
              </a:rPr>
              <a:t>D</a:t>
            </a:r>
            <a:r>
              <a:rPr lang="vi-VN" sz="3200" smtClean="0">
                <a:solidFill>
                  <a:srgbClr val="006600"/>
                </a:solidFill>
                <a:cs typeface="Times New Roman" panose="02020603050405020304" pitchFamily="18" charset="0"/>
              </a:rPr>
              <a:t>iện tích cần sơn của chiếc hộp hình lăng trụ đứng</a:t>
            </a:r>
            <a:r>
              <a:rPr lang="en-US" sz="3200" smtClean="0">
                <a:solidFill>
                  <a:srgbClr val="006600"/>
                </a:solidFill>
                <a:cs typeface="Times New Roman" panose="02020603050405020304" pitchFamily="18" charset="0"/>
              </a:rPr>
              <a:t>:</a:t>
            </a:r>
            <a:r>
              <a:rPr lang="vi-VN" sz="3200" smtClean="0">
                <a:solidFill>
                  <a:srgbClr val="006600"/>
                </a:solidFill>
                <a:cs typeface="Times New Roman" panose="02020603050405020304" pitchFamily="18" charset="0"/>
              </a:rPr>
              <a:t> </a:t>
            </a:r>
            <a:endParaRPr lang="en-US" sz="3200">
              <a:solidFill>
                <a:srgbClr val="0066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754142317"/>
              </p:ext>
            </p:extLst>
          </p:nvPr>
        </p:nvGraphicFramePr>
        <p:xfrm>
          <a:off x="524037" y="4765045"/>
          <a:ext cx="5205413" cy="1755595"/>
        </p:xfrm>
        <a:graphic>
          <a:graphicData uri="http://schemas.openxmlformats.org/presentationml/2006/ole">
            <mc:AlternateContent xmlns:mc="http://schemas.openxmlformats.org/markup-compatibility/2006">
              <mc:Choice xmlns:v="urn:schemas-microsoft-com:vml" Requires="v">
                <p:oleObj spid="_x0000_s7188" name="Equation" r:id="rId4" imgW="2260440" imgH="711000" progId="Equation.DSMT4">
                  <p:embed/>
                </p:oleObj>
              </mc:Choice>
              <mc:Fallback>
                <p:oleObj name="Equation" r:id="rId4" imgW="2260440" imgH="711000" progId="Equation.DSMT4">
                  <p:embed/>
                  <p:pic>
                    <p:nvPicPr>
                      <p:cNvPr id="0" name="Object 5"/>
                      <p:cNvPicPr>
                        <a:picLocks noChangeAspect="1" noChangeArrowheads="1"/>
                      </p:cNvPicPr>
                      <p:nvPr/>
                    </p:nvPicPr>
                    <p:blipFill>
                      <a:blip r:embed="rId5"/>
                      <a:srcRect/>
                      <a:stretch>
                        <a:fillRect/>
                      </a:stretch>
                    </p:blipFill>
                    <p:spPr bwMode="auto">
                      <a:xfrm>
                        <a:off x="524037" y="4765045"/>
                        <a:ext cx="5205413" cy="1755595"/>
                      </a:xfrm>
                      <a:prstGeom prst="rect">
                        <a:avLst/>
                      </a:prstGeom>
                      <a:noFill/>
                      <a:ln>
                        <a:noFill/>
                      </a:ln>
                    </p:spPr>
                  </p:pic>
                </p:oleObj>
              </mc:Fallback>
            </mc:AlternateContent>
          </a:graphicData>
        </a:graphic>
      </p:graphicFrame>
      <p:pic>
        <p:nvPicPr>
          <p:cNvPr id="10" name="Picture 9" descr="Bạn Nam đã làm một chiếc hộp hình lăng trụ đứng với kích thước như Hình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4597" y="3276600"/>
            <a:ext cx="3199571" cy="2976891"/>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Process 8"/>
          <p:cNvSpPr/>
          <p:nvPr/>
        </p:nvSpPr>
        <p:spPr>
          <a:xfrm>
            <a:off x="1474839" y="4999703"/>
            <a:ext cx="843983" cy="4572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Process 10"/>
          <p:cNvSpPr/>
          <p:nvPr/>
        </p:nvSpPr>
        <p:spPr>
          <a:xfrm>
            <a:off x="2743200" y="5149645"/>
            <a:ext cx="756439" cy="4572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p:cNvSpPr/>
          <p:nvPr/>
        </p:nvSpPr>
        <p:spPr>
          <a:xfrm>
            <a:off x="3499640" y="4678471"/>
            <a:ext cx="2247016" cy="1112729"/>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349044" y="5791200"/>
            <a:ext cx="1969778" cy="690891"/>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8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097" y="81424"/>
            <a:ext cx="6364866" cy="12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1600200"/>
            <a:ext cx="6226277" cy="2062103"/>
          </a:xfrm>
          <a:prstGeom prst="rect">
            <a:avLst/>
          </a:prstGeom>
          <a:noFill/>
        </p:spPr>
        <p:txBody>
          <a:bodyPr wrap="square">
            <a:spAutoFit/>
          </a:bodyPr>
          <a:lstStyle/>
          <a:p>
            <a:r>
              <a:rPr lang="en-US" sz="3200" b="1" smtClean="0">
                <a:solidFill>
                  <a:srgbClr val="FF0000"/>
                </a:solidFill>
              </a:rPr>
              <a:t>1. </a:t>
            </a:r>
            <a:r>
              <a:rPr lang="vi-VN" sz="3200" smtClean="0"/>
              <a:t>Một </a:t>
            </a:r>
            <a:r>
              <a:rPr lang="vi-VN" sz="3200"/>
              <a:t>chiếc hộp đèn có dạng hình lăng trụ đứng tam giác kích thước như hình 10. Tính diện tích xung quanh của chiếc </a:t>
            </a:r>
            <a:r>
              <a:rPr lang="vi-VN" sz="3200" smtClean="0"/>
              <a:t>hộp</a:t>
            </a:r>
            <a:endParaRPr lang="en-US" sz="320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365" y="1600200"/>
            <a:ext cx="227119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35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125" b="99219" l="0" r="99535">
                        <a14:foregroundMark x1="57209" y1="91406" x2="57209" y2="98828"/>
                        <a14:foregroundMark x1="58605" y1="86719" x2="59767" y2="97656"/>
                        <a14:foregroundMark x1="76744" y1="75781" x2="76744" y2="99219"/>
                        <a14:foregroundMark x1="92791" y1="72266" x2="98605" y2="94531"/>
                        <a14:foregroundMark x1="85349" y1="73828" x2="97442" y2="99219"/>
                        <a14:foregroundMark x1="93953" y1="74609" x2="99767" y2="70703"/>
                        <a14:foregroundMark x1="4186" y1="85547" x2="0" y2="91016"/>
                        <a14:foregroundMark x1="87907" y1="73438" x2="86977" y2="93750"/>
                      </a14:backgroundRemoval>
                    </a14:imgEffect>
                  </a14:imgLayer>
                </a14:imgProps>
              </a:ext>
              <a:ext uri="{28A0092B-C50C-407E-A947-70E740481C1C}">
                <a14:useLocalDpi xmlns:a14="http://schemas.microsoft.com/office/drawing/2010/main" val="0"/>
              </a:ext>
            </a:extLst>
          </a:blip>
          <a:srcRect/>
          <a:stretch>
            <a:fillRect/>
          </a:stretch>
        </p:blipFill>
        <p:spPr bwMode="auto">
          <a:xfrm>
            <a:off x="258095" y="3622573"/>
            <a:ext cx="40957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7919" y="578874"/>
            <a:ext cx="42291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9206" l="0" r="98851">
                        <a14:foregroundMark x1="80920" y1="10714" x2="98851" y2="82143"/>
                        <a14:foregroundMark x1="81609" y1="11508" x2="77011" y2="98016"/>
                        <a14:foregroundMark x1="80920" y1="24603" x2="94483" y2="99206"/>
                        <a14:foregroundMark x1="81379" y1="30556" x2="84828" y2="90079"/>
                        <a14:foregroundMark x1="82299" y1="13492" x2="81609" y2="0"/>
                        <a14:foregroundMark x1="79540" y1="26190" x2="93793" y2="11508"/>
                        <a14:foregroundMark x1="77471" y1="32937" x2="98161" y2="26190"/>
                        <a14:foregroundMark x1="21149" y1="39683" x2="460" y2="34921"/>
                        <a14:foregroundMark x1="18391" y1="40476" x2="6667" y2="0"/>
                        <a14:foregroundMark x1="21609" y1="26190" x2="35172" y2="0"/>
                        <a14:foregroundMark x1="42069" y1="21825" x2="55402" y2="0"/>
                        <a14:foregroundMark x1="71724" y1="20238" x2="74943" y2="397"/>
                        <a14:foregroundMark x1="77011" y1="12698" x2="79540" y2="0"/>
                        <a14:foregroundMark x1="73563" y1="5952" x2="82299" y2="0"/>
                        <a14:foregroundMark x1="80690" y1="55952" x2="99540" y2="86508"/>
                        <a14:foregroundMark x1="80000" y1="22619" x2="83218" y2="99206"/>
                        <a14:foregroundMark x1="50345" y1="80159" x2="55402" y2="99206"/>
                        <a14:foregroundMark x1="43678" y1="69444" x2="25747" y2="99206"/>
                        <a14:foregroundMark x1="12184" y1="39286" x2="460" y2="70635"/>
                        <a14:foregroundMark x1="14483" y1="76587" x2="10575" y2="99206"/>
                      </a14:backgroundRemoval>
                    </a14:imgEffect>
                  </a14:imgLayer>
                </a14:imgProps>
              </a:ext>
              <a:ext uri="{28A0092B-C50C-407E-A947-70E740481C1C}">
                <a14:useLocalDpi xmlns:a14="http://schemas.microsoft.com/office/drawing/2010/main" val="0"/>
              </a:ext>
            </a:extLst>
          </a:blip>
          <a:srcRect/>
          <a:stretch>
            <a:fillRect/>
          </a:stretch>
        </p:blipFill>
        <p:spPr bwMode="auto">
          <a:xfrm>
            <a:off x="258095" y="578874"/>
            <a:ext cx="41433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80087" y1="15357" x2="81385" y2="0"/>
                        <a14:foregroundMark x1="79870" y1="13571" x2="74459" y2="0"/>
                        <a14:foregroundMark x1="82468" y1="14643" x2="98485" y2="24286"/>
                        <a14:foregroundMark x1="84416" y1="13571" x2="80519" y2="96786"/>
                        <a14:foregroundMark x1="82468" y1="66786" x2="99567" y2="60714"/>
                        <a14:foregroundMark x1="84416" y1="16071" x2="98485" y2="98214"/>
                        <a14:foregroundMark x1="89827" y1="85000" x2="89177" y2="99286"/>
                        <a14:foregroundMark x1="82035" y1="13214" x2="86147" y2="0"/>
                        <a14:foregroundMark x1="79870" y1="16429" x2="76190" y2="0"/>
                        <a14:foregroundMark x1="78355" y1="12500" x2="77489" y2="0"/>
                        <a14:foregroundMark x1="82684" y1="17143" x2="86147" y2="0"/>
                        <a14:foregroundMark x1="78139" y1="12500" x2="35281" y2="0"/>
                        <a14:foregroundMark x1="47186" y1="15357" x2="19697" y2="0"/>
                        <a14:foregroundMark x1="26840" y1="16429" x2="0" y2="14643"/>
                        <a14:foregroundMark x1="11472" y1="85000" x2="8658" y2="99286"/>
                        <a14:foregroundMark x1="21212" y1="90714" x2="28139" y2="99286"/>
                        <a14:foregroundMark x1="69481" y1="74643" x2="72294" y2="98929"/>
                      </a14:backgroundRemoval>
                    </a14:imgEffect>
                  </a14:imgLayer>
                </a14:imgProps>
              </a:ext>
              <a:ext uri="{28A0092B-C50C-407E-A947-70E740481C1C}">
                <a14:useLocalDpi xmlns:a14="http://schemas.microsoft.com/office/drawing/2010/main" val="0"/>
              </a:ext>
            </a:extLst>
          </a:blip>
          <a:srcRect/>
          <a:stretch>
            <a:fillRect/>
          </a:stretch>
        </p:blipFill>
        <p:spPr bwMode="auto">
          <a:xfrm>
            <a:off x="4542194" y="3587546"/>
            <a:ext cx="440055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Isosceles Triangle 1"/>
          <p:cNvSpPr/>
          <p:nvPr/>
        </p:nvSpPr>
        <p:spPr>
          <a:xfrm>
            <a:off x="2895600" y="905884"/>
            <a:ext cx="1597570" cy="2073290"/>
          </a:xfrm>
          <a:prstGeom prst="triangl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7400173" y="804488"/>
            <a:ext cx="1456846" cy="2174686"/>
          </a:xfrm>
          <a:prstGeom prst="triangl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7418548" y="3833352"/>
            <a:ext cx="1725451" cy="2421194"/>
          </a:xfrm>
          <a:prstGeom prst="triangl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2667000" y="3803855"/>
            <a:ext cx="1456846" cy="1949072"/>
          </a:xfrm>
          <a:prstGeom prst="triangl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349348">
            <a:off x="-1815056" y="3804947"/>
            <a:ext cx="1597570" cy="2143237"/>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fade">
                                      <p:cBhvr>
                                        <p:cTn id="17" dur="500"/>
                                        <p:tgtEl>
                                          <p:spTgt spid="1229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repeatCount="indefinite" accel="50000" decel="50000" fill="hold" grpId="0" nodeType="clickEffect">
                                  <p:stCondLst>
                                    <p:cond delay="0"/>
                                  </p:stCondLst>
                                  <p:childTnLst>
                                    <p:animMotion origin="layout" path="M 3.88889E-6 1.48148E-6 L 0.68576 0.0162 " pathEditMode="relative" rAng="0" ptsTypes="AA">
                                      <p:cBhvr>
                                        <p:cTn id="41" dur="3000" fill="hold"/>
                                        <p:tgtEl>
                                          <p:spTgt spid="12"/>
                                        </p:tgtEl>
                                        <p:attrNameLst>
                                          <p:attrName>ppt_x</p:attrName>
                                          <p:attrName>ppt_y</p:attrName>
                                        </p:attrNameLst>
                                      </p:cBhvr>
                                      <p:rCtr x="34288" y="8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097" y="81424"/>
            <a:ext cx="6364866" cy="12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28600" y="1600200"/>
            <a:ext cx="6226277" cy="2062103"/>
          </a:xfrm>
          <a:prstGeom prst="rect">
            <a:avLst/>
          </a:prstGeom>
          <a:noFill/>
        </p:spPr>
        <p:txBody>
          <a:bodyPr wrap="square">
            <a:spAutoFit/>
          </a:bodyPr>
          <a:lstStyle/>
          <a:p>
            <a:r>
              <a:rPr lang="en-US" sz="3200" b="1" smtClean="0">
                <a:solidFill>
                  <a:srgbClr val="FF0000"/>
                </a:solidFill>
              </a:rPr>
              <a:t>1. </a:t>
            </a:r>
            <a:r>
              <a:rPr lang="vi-VN" sz="3200" smtClean="0"/>
              <a:t>Một </a:t>
            </a:r>
            <a:r>
              <a:rPr lang="vi-VN" sz="3200"/>
              <a:t>chiếc hộp đèn có dạng hình lăng trụ đứng tam giác kích thước như hình 10. Tính diện tích xung quanh của chiếc </a:t>
            </a:r>
            <a:r>
              <a:rPr lang="vi-VN" sz="3200" smtClean="0"/>
              <a:t>hộp</a:t>
            </a:r>
            <a:endParaRPr lang="en-US" sz="3200"/>
          </a:p>
        </p:txBody>
      </p:sp>
      <p:sp>
        <p:nvSpPr>
          <p:cNvPr id="11" name="Rectangle 10"/>
          <p:cNvSpPr/>
          <p:nvPr/>
        </p:nvSpPr>
        <p:spPr>
          <a:xfrm>
            <a:off x="228600" y="3720372"/>
            <a:ext cx="5943600" cy="3046988"/>
          </a:xfrm>
          <a:prstGeom prst="rect">
            <a:avLst/>
          </a:prstGeom>
          <a:solidFill>
            <a:srgbClr val="FFFF99"/>
          </a:solidFill>
        </p:spPr>
        <p:txBody>
          <a:bodyPr wrap="square">
            <a:spAutoFit/>
          </a:bodyPr>
          <a:lstStyle/>
          <a:p>
            <a:r>
              <a:rPr lang="vi-VN" sz="3200">
                <a:solidFill>
                  <a:srgbClr val="FF0000"/>
                </a:solidFill>
              </a:rPr>
              <a:t> </a:t>
            </a:r>
            <a:r>
              <a:rPr lang="en-US" sz="3200" b="1" smtClean="0">
                <a:solidFill>
                  <a:srgbClr val="FF0000"/>
                </a:solidFill>
              </a:rPr>
              <a:t>2. </a:t>
            </a:r>
            <a:r>
              <a:rPr lang="vi-VN" sz="3200" smtClean="0"/>
              <a:t>Một </a:t>
            </a:r>
            <a:r>
              <a:rPr lang="vi-VN" sz="3200"/>
              <a:t>chiếc lều trại có hình dạng và kích thước như </a:t>
            </a:r>
            <a:r>
              <a:rPr lang="en-US" sz="3200" smtClean="0"/>
              <a:t>hì</a:t>
            </a:r>
            <a:r>
              <a:rPr lang="vi-VN" sz="3200" smtClean="0"/>
              <a:t>nh </a:t>
            </a:r>
            <a:r>
              <a:rPr lang="vi-VN" sz="3200"/>
              <a:t>11, tính tổng diện tích tấm bạt có thể phủ kín toàn bộ lều (không tính </a:t>
            </a:r>
            <a:r>
              <a:rPr lang="vi-VN" sz="3200" smtClean="0"/>
              <a:t>m</a:t>
            </a:r>
            <a:r>
              <a:rPr lang="en-US" sz="3200" smtClean="0"/>
              <a:t>ặt</a:t>
            </a:r>
            <a:r>
              <a:rPr lang="vi-VN" sz="3200" smtClean="0"/>
              <a:t> </a:t>
            </a:r>
            <a:r>
              <a:rPr lang="vi-VN" sz="3200"/>
              <a:t>tiếp giáp với đất) và thể tích của chiếc </a:t>
            </a:r>
            <a:r>
              <a:rPr lang="vi-VN" sz="3200" smtClean="0"/>
              <a:t>lều</a:t>
            </a:r>
            <a:r>
              <a:rPr lang="en-US" sz="3200" smtClean="0"/>
              <a:t>.</a:t>
            </a:r>
            <a:endParaRPr lang="vi-VN" sz="3200" b="0" smtClean="0">
              <a:effectLst/>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365" y="1600200"/>
            <a:ext cx="227119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121651"/>
            <a:ext cx="2901004" cy="250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600200" y="6120825"/>
            <a:ext cx="4414196" cy="584775"/>
          </a:xfrm>
          <a:prstGeom prst="rect">
            <a:avLst/>
          </a:prstGeom>
          <a:solidFill>
            <a:srgbClr val="FFFF99"/>
          </a:solidFill>
        </p:spPr>
        <p:txBody>
          <a:bodyPr wrap="square">
            <a:spAutoFit/>
          </a:bodyPr>
          <a:lstStyle/>
          <a:p>
            <a:r>
              <a:rPr lang="vi-VN" sz="3200" smtClean="0">
                <a:solidFill>
                  <a:srgbClr val="FF0066"/>
                </a:solidFill>
              </a:rPr>
              <a:t>thể </a:t>
            </a:r>
            <a:r>
              <a:rPr lang="vi-VN" sz="3200">
                <a:solidFill>
                  <a:srgbClr val="FF0066"/>
                </a:solidFill>
              </a:rPr>
              <a:t>tích của chiếc </a:t>
            </a:r>
            <a:r>
              <a:rPr lang="vi-VN" sz="3200" smtClean="0">
                <a:solidFill>
                  <a:srgbClr val="FF0066"/>
                </a:solidFill>
              </a:rPr>
              <a:t>lều</a:t>
            </a:r>
            <a:r>
              <a:rPr lang="en-US" sz="3200" smtClean="0">
                <a:solidFill>
                  <a:srgbClr val="FF0066"/>
                </a:solidFill>
              </a:rPr>
              <a:t>.</a:t>
            </a:r>
            <a:endParaRPr lang="vi-VN" sz="3200" b="0" smtClean="0">
              <a:solidFill>
                <a:srgbClr val="FF0066"/>
              </a:solidFill>
              <a:effectLst/>
            </a:endParaRPr>
          </a:p>
        </p:txBody>
      </p:sp>
      <p:sp>
        <p:nvSpPr>
          <p:cNvPr id="10" name="Rectangle 9"/>
          <p:cNvSpPr/>
          <p:nvPr/>
        </p:nvSpPr>
        <p:spPr>
          <a:xfrm>
            <a:off x="762000" y="4687773"/>
            <a:ext cx="5031902" cy="584775"/>
          </a:xfrm>
          <a:prstGeom prst="rect">
            <a:avLst/>
          </a:prstGeom>
          <a:noFill/>
        </p:spPr>
        <p:txBody>
          <a:bodyPr wrap="square">
            <a:spAutoFit/>
          </a:bodyPr>
          <a:lstStyle/>
          <a:p>
            <a:r>
              <a:rPr lang="vi-VN" sz="3200">
                <a:solidFill>
                  <a:srgbClr val="FF0066"/>
                </a:solidFill>
              </a:rPr>
              <a:t> </a:t>
            </a:r>
            <a:r>
              <a:rPr lang="vi-VN" sz="3200" smtClean="0">
                <a:solidFill>
                  <a:srgbClr val="FF0066"/>
                </a:solidFill>
              </a:rPr>
              <a:t>tính </a:t>
            </a:r>
            <a:r>
              <a:rPr lang="vi-VN" sz="3200">
                <a:solidFill>
                  <a:srgbClr val="FF0066"/>
                </a:solidFill>
              </a:rPr>
              <a:t>tổng diện tích tấm </a:t>
            </a:r>
            <a:r>
              <a:rPr lang="vi-VN" sz="3200" smtClean="0">
                <a:solidFill>
                  <a:srgbClr val="FF0066"/>
                </a:solidFill>
              </a:rPr>
              <a:t>bạt</a:t>
            </a:r>
            <a:endParaRPr lang="vi-VN" sz="3200" b="0" smtClean="0">
              <a:solidFill>
                <a:srgbClr val="FF0066"/>
              </a:solidFill>
              <a:effectLst/>
            </a:endParaRPr>
          </a:p>
        </p:txBody>
      </p:sp>
    </p:spTree>
    <p:extLst>
      <p:ext uri="{BB962C8B-B14F-4D97-AF65-F5344CB8AC3E}">
        <p14:creationId xmlns:p14="http://schemas.microsoft.com/office/powerpoint/2010/main" val="28197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097" y="81424"/>
            <a:ext cx="6364866" cy="12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11277" y="1565476"/>
            <a:ext cx="936523" cy="523220"/>
          </a:xfrm>
          <a:prstGeom prst="rect">
            <a:avLst/>
          </a:prstGeom>
          <a:noFill/>
        </p:spPr>
        <p:txBody>
          <a:bodyPr wrap="square">
            <a:spAutoFit/>
          </a:bodyPr>
          <a:lstStyle/>
          <a:p>
            <a:r>
              <a:rPr lang="en-US" sz="2800" b="1" smtClean="0">
                <a:solidFill>
                  <a:srgbClr val="FF0000"/>
                </a:solidFill>
              </a:rPr>
              <a:t>1.</a:t>
            </a:r>
            <a:endParaRPr lang="en-US" sz="2800"/>
          </a:p>
        </p:txBody>
      </p:sp>
      <p:sp>
        <p:nvSpPr>
          <p:cNvPr id="11" name="Rectangle 10"/>
          <p:cNvSpPr/>
          <p:nvPr/>
        </p:nvSpPr>
        <p:spPr>
          <a:xfrm>
            <a:off x="511277" y="3644597"/>
            <a:ext cx="5557684" cy="954107"/>
          </a:xfrm>
          <a:prstGeom prst="rect">
            <a:avLst/>
          </a:prstGeom>
          <a:blipFill>
            <a:blip r:embed="rId4"/>
            <a:tile tx="0" ty="0" sx="100000" sy="100000" flip="none" algn="tl"/>
          </a:blipFill>
        </p:spPr>
        <p:txBody>
          <a:bodyPr wrap="square">
            <a:spAutoFit/>
          </a:bodyPr>
          <a:lstStyle/>
          <a:p>
            <a:r>
              <a:rPr lang="vi-VN" sz="2800">
                <a:solidFill>
                  <a:srgbClr val="FF0000"/>
                </a:solidFill>
              </a:rPr>
              <a:t> </a:t>
            </a:r>
            <a:r>
              <a:rPr lang="en-US" sz="2800" b="1" smtClean="0">
                <a:solidFill>
                  <a:srgbClr val="FF0000"/>
                </a:solidFill>
              </a:rPr>
              <a:t>2. </a:t>
            </a:r>
            <a:r>
              <a:rPr lang="en-US" sz="2800" smtClean="0"/>
              <a:t>D</a:t>
            </a:r>
            <a:r>
              <a:rPr lang="vi-VN" sz="2800" smtClean="0"/>
              <a:t>iện </a:t>
            </a:r>
            <a:r>
              <a:rPr lang="vi-VN" sz="2800"/>
              <a:t>tích tấm bạt có thể phủ kín toàn bộ </a:t>
            </a:r>
            <a:r>
              <a:rPr lang="vi-VN" sz="2800" smtClean="0"/>
              <a:t>lều</a:t>
            </a:r>
            <a:endParaRPr lang="vi-VN" sz="2800" b="0" smtClean="0">
              <a:effectLst/>
            </a:endParaRPr>
          </a:p>
        </p:txBody>
      </p:sp>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2805" y="1513243"/>
            <a:ext cx="227119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7190" y="4121651"/>
            <a:ext cx="2901004" cy="250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9538" y="1567934"/>
            <a:ext cx="5961888" cy="523220"/>
          </a:xfrm>
          <a:prstGeom prst="rect">
            <a:avLst/>
          </a:prstGeom>
        </p:spPr>
        <p:txBody>
          <a:bodyPr wrap="none">
            <a:spAutoFit/>
          </a:bodyPr>
          <a:lstStyle/>
          <a:p>
            <a:r>
              <a:rPr lang="en-US" sz="2800" smtClean="0">
                <a:solidFill>
                  <a:srgbClr val="006600"/>
                </a:solidFill>
                <a:cs typeface="Times New Roman" panose="02020603050405020304" pitchFamily="18" charset="0"/>
              </a:rPr>
              <a:t>D</a:t>
            </a:r>
            <a:r>
              <a:rPr lang="vi-VN" sz="2800" smtClean="0">
                <a:solidFill>
                  <a:srgbClr val="006600"/>
                </a:solidFill>
                <a:cs typeface="Times New Roman" panose="02020603050405020304" pitchFamily="18" charset="0"/>
              </a:rPr>
              <a:t>iện </a:t>
            </a:r>
            <a:r>
              <a:rPr lang="vi-VN" sz="2800" smtClean="0"/>
              <a:t>tích xung quanh của chiếc hộp</a:t>
            </a:r>
            <a:r>
              <a:rPr lang="en-US" sz="2800" smtClean="0"/>
              <a:t>:</a:t>
            </a:r>
            <a:endParaRPr lang="en-US" sz="2800"/>
          </a:p>
        </p:txBody>
      </p:sp>
      <p:sp>
        <p:nvSpPr>
          <p:cNvPr id="3" name="Rectangle 2"/>
          <p:cNvSpPr/>
          <p:nvPr/>
        </p:nvSpPr>
        <p:spPr>
          <a:xfrm>
            <a:off x="1600200" y="2580382"/>
            <a:ext cx="3565400" cy="1077218"/>
          </a:xfrm>
          <a:prstGeom prst="rect">
            <a:avLst/>
          </a:prstGeom>
        </p:spPr>
        <p:txBody>
          <a:bodyPr wrap="none">
            <a:spAutoFit/>
          </a:bodyPr>
          <a:lstStyle/>
          <a:p>
            <a:r>
              <a:rPr lang="en-US" sz="3200" smtClean="0"/>
              <a:t>= (16 + 20 + 12 ) . 25</a:t>
            </a:r>
          </a:p>
          <a:p>
            <a:r>
              <a:rPr lang="en-US" sz="3200" smtClean="0"/>
              <a:t>= 1200 c</a:t>
            </a:r>
            <a:r>
              <a:rPr lang="en-US" sz="3200" smtClean="0">
                <a:cs typeface="Times New Roman" panose="02020603050405020304" pitchFamily="18" charset="0"/>
              </a:rPr>
              <a:t>m</a:t>
            </a:r>
            <a:r>
              <a:rPr lang="en-US" sz="3200" baseline="30000" smtClean="0">
                <a:cs typeface="Times New Roman" panose="02020603050405020304" pitchFamily="18" charset="0"/>
              </a:rPr>
              <a:t>2</a:t>
            </a:r>
            <a:endParaRPr lang="en-US" sz="3200"/>
          </a:p>
        </p:txBody>
      </p:sp>
      <p:graphicFrame>
        <p:nvGraphicFramePr>
          <p:cNvPr id="9" name="Object 8"/>
          <p:cNvGraphicFramePr>
            <a:graphicFrameLocks noChangeAspect="1"/>
          </p:cNvGraphicFramePr>
          <p:nvPr>
            <p:extLst>
              <p:ext uri="{D42A27DB-BD31-4B8C-83A1-F6EECF244321}">
                <p14:modId xmlns:p14="http://schemas.microsoft.com/office/powerpoint/2010/main" val="1686275601"/>
              </p:ext>
            </p:extLst>
          </p:nvPr>
        </p:nvGraphicFramePr>
        <p:xfrm>
          <a:off x="979538" y="2088696"/>
          <a:ext cx="1070488" cy="727932"/>
        </p:xfrm>
        <a:graphic>
          <a:graphicData uri="http://schemas.openxmlformats.org/presentationml/2006/ole">
            <mc:AlternateContent xmlns:mc="http://schemas.openxmlformats.org/markup-compatibility/2006">
              <mc:Choice xmlns:v="urn:schemas-microsoft-com:vml" Requires="v">
                <p:oleObj spid="_x0000_s9255" name="Equation" r:id="rId7" imgW="355320" imgH="241200" progId="Equation.DSMT4">
                  <p:embed/>
                </p:oleObj>
              </mc:Choice>
              <mc:Fallback>
                <p:oleObj name="Equation" r:id="rId7" imgW="355320" imgH="241200" progId="Equation.DSMT4">
                  <p:embed/>
                  <p:pic>
                    <p:nvPicPr>
                      <p:cNvPr id="0" name=""/>
                      <p:cNvPicPr>
                        <a:picLocks noChangeAspect="1" noChangeArrowheads="1"/>
                      </p:cNvPicPr>
                      <p:nvPr/>
                    </p:nvPicPr>
                    <p:blipFill>
                      <a:blip r:embed="rId8"/>
                      <a:srcRect/>
                      <a:stretch>
                        <a:fillRect/>
                      </a:stretch>
                    </p:blipFill>
                    <p:spPr bwMode="auto">
                      <a:xfrm>
                        <a:off x="979538" y="2088696"/>
                        <a:ext cx="1070488" cy="727932"/>
                      </a:xfrm>
                      <a:prstGeom prst="rect">
                        <a:avLst/>
                      </a:prstGeom>
                      <a:noFill/>
                      <a:ln>
                        <a:noFill/>
                      </a:ln>
                    </p:spPr>
                  </p:pic>
                </p:oleObj>
              </mc:Fallback>
            </mc:AlternateContent>
          </a:graphicData>
        </a:graphic>
      </p:graphicFrame>
      <p:sp>
        <p:nvSpPr>
          <p:cNvPr id="10" name="Rectangle 9"/>
          <p:cNvSpPr/>
          <p:nvPr/>
        </p:nvSpPr>
        <p:spPr>
          <a:xfrm>
            <a:off x="2194902" y="2120781"/>
            <a:ext cx="3531159" cy="523220"/>
          </a:xfrm>
          <a:prstGeom prst="rect">
            <a:avLst/>
          </a:prstGeom>
        </p:spPr>
        <p:txBody>
          <a:bodyPr wrap="none">
            <a:spAutoFit/>
          </a:bodyPr>
          <a:lstStyle/>
          <a:p>
            <a:pPr algn="ctr"/>
            <a:r>
              <a:rPr lang="en-US" sz="2800" b="1" smtClean="0">
                <a:solidFill>
                  <a:srgbClr val="FF0000"/>
                </a:solidFill>
              </a:rPr>
              <a:t>Chu vi đáy . chiều cao</a:t>
            </a:r>
            <a:r>
              <a:rPr lang="vi-VN" sz="2800" smtClean="0"/>
              <a:t> </a:t>
            </a:r>
            <a:endParaRPr lang="en-US" sz="2800" smtClean="0"/>
          </a:p>
        </p:txBody>
      </p:sp>
      <p:sp>
        <p:nvSpPr>
          <p:cNvPr id="12" name="Rectangle 11"/>
          <p:cNvSpPr/>
          <p:nvPr/>
        </p:nvSpPr>
        <p:spPr>
          <a:xfrm>
            <a:off x="488667" y="5466735"/>
            <a:ext cx="5557684" cy="523220"/>
          </a:xfrm>
          <a:prstGeom prst="rect">
            <a:avLst/>
          </a:prstGeom>
          <a:blipFill>
            <a:blip r:embed="rId4"/>
            <a:tile tx="0" ty="0" sx="100000" sy="100000" flip="none" algn="tl"/>
          </a:blipFill>
        </p:spPr>
        <p:txBody>
          <a:bodyPr wrap="square">
            <a:spAutoFit/>
          </a:bodyPr>
          <a:lstStyle/>
          <a:p>
            <a:r>
              <a:rPr lang="vi-VN" sz="2800">
                <a:solidFill>
                  <a:srgbClr val="FF0000"/>
                </a:solidFill>
              </a:rPr>
              <a:t> </a:t>
            </a:r>
            <a:r>
              <a:rPr lang="en-US" sz="2800" smtClean="0"/>
              <a:t>T</a:t>
            </a:r>
            <a:r>
              <a:rPr lang="vi-VN" sz="2800" smtClean="0"/>
              <a:t>hể tích của chiếc lều</a:t>
            </a:r>
            <a:r>
              <a:rPr lang="en-US" sz="2800" smtClean="0"/>
              <a:t>.</a:t>
            </a:r>
            <a:endParaRPr lang="vi-VN" sz="2800" b="0" smtClean="0">
              <a:effectLs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012212595"/>
              </p:ext>
            </p:extLst>
          </p:nvPr>
        </p:nvGraphicFramePr>
        <p:xfrm>
          <a:off x="1290638" y="4704466"/>
          <a:ext cx="3499205" cy="878772"/>
        </p:xfrm>
        <a:graphic>
          <a:graphicData uri="http://schemas.openxmlformats.org/presentationml/2006/ole">
            <mc:AlternateContent xmlns:mc="http://schemas.openxmlformats.org/markup-compatibility/2006">
              <mc:Choice xmlns:v="urn:schemas-microsoft-com:vml" Requires="v">
                <p:oleObj spid="_x0000_s9256" name="Equation" r:id="rId9" imgW="1536480" imgH="393480" progId="Equation.DSMT4">
                  <p:embed/>
                </p:oleObj>
              </mc:Choice>
              <mc:Fallback>
                <p:oleObj name="Equation" r:id="rId9" imgW="1536480" imgH="393480" progId="Equation.DSMT4">
                  <p:embed/>
                  <p:pic>
                    <p:nvPicPr>
                      <p:cNvPr id="0" name="Object 2"/>
                      <p:cNvPicPr>
                        <a:picLocks noChangeAspect="1" noChangeArrowheads="1"/>
                      </p:cNvPicPr>
                      <p:nvPr/>
                    </p:nvPicPr>
                    <p:blipFill>
                      <a:blip r:embed="rId10"/>
                      <a:srcRect/>
                      <a:stretch>
                        <a:fillRect/>
                      </a:stretch>
                    </p:blipFill>
                    <p:spPr bwMode="auto">
                      <a:xfrm>
                        <a:off x="1290638" y="4704466"/>
                        <a:ext cx="3499205" cy="878772"/>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72531377"/>
              </p:ext>
            </p:extLst>
          </p:nvPr>
        </p:nvGraphicFramePr>
        <p:xfrm>
          <a:off x="1668463" y="5980673"/>
          <a:ext cx="2708067" cy="893202"/>
        </p:xfrm>
        <a:graphic>
          <a:graphicData uri="http://schemas.openxmlformats.org/presentationml/2006/ole">
            <mc:AlternateContent xmlns:mc="http://schemas.openxmlformats.org/markup-compatibility/2006">
              <mc:Choice xmlns:v="urn:schemas-microsoft-com:vml" Requires="v">
                <p:oleObj spid="_x0000_s9257" name="Equation" r:id="rId11" imgW="990360" imgH="393480" progId="Equation.DSMT4">
                  <p:embed/>
                </p:oleObj>
              </mc:Choice>
              <mc:Fallback>
                <p:oleObj name="Equation" r:id="rId11" imgW="990360" imgH="393480" progId="Equation.DSMT4">
                  <p:embed/>
                  <p:pic>
                    <p:nvPicPr>
                      <p:cNvPr id="0" name="Object 4"/>
                      <p:cNvPicPr>
                        <a:picLocks noChangeAspect="1" noChangeArrowheads="1"/>
                      </p:cNvPicPr>
                      <p:nvPr/>
                    </p:nvPicPr>
                    <p:blipFill>
                      <a:blip r:embed="rId12"/>
                      <a:srcRect/>
                      <a:stretch>
                        <a:fillRect/>
                      </a:stretch>
                    </p:blipFill>
                    <p:spPr bwMode="auto">
                      <a:xfrm>
                        <a:off x="1668463" y="5980673"/>
                        <a:ext cx="2708067" cy="893202"/>
                      </a:xfrm>
                      <a:prstGeom prst="rect">
                        <a:avLst/>
                      </a:prstGeom>
                      <a:noFill/>
                      <a:ln>
                        <a:noFill/>
                      </a:ln>
                    </p:spPr>
                  </p:pic>
                </p:oleObj>
              </mc:Fallback>
            </mc:AlternateContent>
          </a:graphicData>
        </a:graphic>
      </p:graphicFrame>
      <p:sp>
        <p:nvSpPr>
          <p:cNvPr id="4" name="Isosceles Triangle 3"/>
          <p:cNvSpPr/>
          <p:nvPr/>
        </p:nvSpPr>
        <p:spPr>
          <a:xfrm>
            <a:off x="7239000" y="4252452"/>
            <a:ext cx="1371600" cy="914400"/>
          </a:xfrm>
          <a:prstGeom prst="triangl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98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4"/>
                                        </p:tgtEl>
                                        <p:attrNameLst>
                                          <p:attrName>style.color</p:attrName>
                                        </p:attrNameLst>
                                      </p:cBhvr>
                                      <p:by>
                                        <p:hsl h="7200000" s="0" l="0"/>
                                      </p:by>
                                    </p:animClr>
                                    <p:animClr clrSpc="hsl" dir="cw">
                                      <p:cBhvr>
                                        <p:cTn id="7" dur="500" fill="hold"/>
                                        <p:tgtEl>
                                          <p:spTgt spid="4"/>
                                        </p:tgtEl>
                                        <p:attrNameLst>
                                          <p:attrName>fillcolor</p:attrName>
                                        </p:attrNameLst>
                                      </p:cBhvr>
                                      <p:by>
                                        <p:hsl h="7200000" s="0" l="0"/>
                                      </p:by>
                                    </p:animClr>
                                    <p:animClr clrSpc="hsl" dir="cw">
                                      <p:cBhvr>
                                        <p:cTn id="8" dur="500" fill="hold"/>
                                        <p:tgtEl>
                                          <p:spTgt spid="4"/>
                                        </p:tgtEl>
                                        <p:attrNameLst>
                                          <p:attrName>stroke.color</p:attrName>
                                        </p:attrNameLst>
                                      </p:cBhvr>
                                      <p:by>
                                        <p:hsl h="7200000" s="0" l="0"/>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52600" y="4006645"/>
            <a:ext cx="2438400" cy="940968"/>
            <a:chOff x="914400" y="4495800"/>
            <a:chExt cx="2362200" cy="940968"/>
          </a:xfrm>
        </p:grpSpPr>
        <p:sp>
          <p:nvSpPr>
            <p:cNvPr id="4" name="Rectangle 3"/>
            <p:cNvSpPr/>
            <p:nvPr/>
          </p:nvSpPr>
          <p:spPr>
            <a:xfrm>
              <a:off x="914400" y="4495800"/>
              <a:ext cx="457200" cy="940968"/>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p:cNvSpPr/>
            <p:nvPr/>
          </p:nvSpPr>
          <p:spPr>
            <a:xfrm>
              <a:off x="1371600" y="4495800"/>
              <a:ext cx="1905000" cy="940968"/>
            </a:xfrm>
            <a:prstGeom prst="rtTriangl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097" y="81424"/>
            <a:ext cx="6364866" cy="129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27" y="3733800"/>
            <a:ext cx="424603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77761" y="1752600"/>
            <a:ext cx="8610600" cy="1815882"/>
          </a:xfrm>
          <a:prstGeom prst="rect">
            <a:avLst/>
          </a:prstGeom>
        </p:spPr>
        <p:txBody>
          <a:bodyPr wrap="square">
            <a:spAutoFit/>
          </a:bodyPr>
          <a:lstStyle/>
          <a:p>
            <a:r>
              <a:rPr lang="en-US" sz="2800" b="1" smtClean="0">
                <a:solidFill>
                  <a:srgbClr val="FF0000"/>
                </a:solidFill>
              </a:rPr>
              <a:t>5. </a:t>
            </a:r>
            <a:r>
              <a:rPr lang="vi-VN" sz="2800" smtClean="0"/>
              <a:t>Để </a:t>
            </a:r>
            <a:r>
              <a:rPr lang="vi-VN" sz="2800"/>
              <a:t>làm đường dẫn bắc Giang một con đê, người ta đúc một khối bê tông có kích thước như hình 14. Tính chi phí để đúc khối bê tông đó biết rằng chi phí để đúc một mét khối bê tông là 1,2 triệu </a:t>
            </a:r>
            <a:r>
              <a:rPr lang="vi-VN" sz="2800" smtClean="0"/>
              <a:t>đồng</a:t>
            </a:r>
            <a:r>
              <a:rPr lang="en-US" sz="2800" smtClean="0"/>
              <a:t>.</a:t>
            </a:r>
            <a:endParaRPr lang="en-US" sz="2800"/>
          </a:p>
        </p:txBody>
      </p:sp>
      <p:sp>
        <p:nvSpPr>
          <p:cNvPr id="3" name="Rectangle 2"/>
          <p:cNvSpPr/>
          <p:nvPr/>
        </p:nvSpPr>
        <p:spPr>
          <a:xfrm>
            <a:off x="4376530" y="5729156"/>
            <a:ext cx="4448654" cy="584775"/>
          </a:xfrm>
          <a:prstGeom prst="rect">
            <a:avLst/>
          </a:prstGeom>
          <a:solidFill>
            <a:schemeClr val="accent6">
              <a:lumMod val="20000"/>
              <a:lumOff val="80000"/>
            </a:schemeClr>
          </a:solidFill>
        </p:spPr>
        <p:txBody>
          <a:bodyPr wrap="none">
            <a:spAutoFit/>
          </a:bodyPr>
          <a:lstStyle/>
          <a:p>
            <a:r>
              <a:rPr lang="en-US" sz="3200" smtClean="0">
                <a:solidFill>
                  <a:srgbClr val="0000FF"/>
                </a:solidFill>
              </a:rPr>
              <a:t>Đáp số: </a:t>
            </a:r>
            <a:r>
              <a:rPr lang="vi-VN" sz="3200" smtClean="0"/>
              <a:t>1</a:t>
            </a:r>
            <a:r>
              <a:rPr lang="en-US" sz="3200" smtClean="0"/>
              <a:t>87</a:t>
            </a:r>
            <a:r>
              <a:rPr lang="vi-VN" sz="3200" smtClean="0"/>
              <a:t>,2 triệu đồng</a:t>
            </a:r>
            <a:endParaRPr lang="en-US" sz="3200"/>
          </a:p>
        </p:txBody>
      </p:sp>
      <p:sp>
        <p:nvSpPr>
          <p:cNvPr id="8" name="Cloud Callout 7"/>
          <p:cNvSpPr/>
          <p:nvPr/>
        </p:nvSpPr>
        <p:spPr>
          <a:xfrm>
            <a:off x="4583061" y="4787368"/>
            <a:ext cx="1249980" cy="685800"/>
          </a:xfrm>
          <a:prstGeom prst="cloudCallout">
            <a:avLst>
              <a:gd name="adj1" fmla="val -80025"/>
              <a:gd name="adj2" fmla="val 32392"/>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0000FF"/>
                </a:solidFill>
              </a:rPr>
              <a:t>Chiều cao</a:t>
            </a:r>
            <a:endParaRPr lang="en-US" b="1">
              <a:solidFill>
                <a:srgbClr val="0000FF"/>
              </a:solidFill>
            </a:endParaRPr>
          </a:p>
        </p:txBody>
      </p:sp>
    </p:spTree>
    <p:extLst>
      <p:ext uri="{BB962C8B-B14F-4D97-AF65-F5344CB8AC3E}">
        <p14:creationId xmlns:p14="http://schemas.microsoft.com/office/powerpoint/2010/main" val="190500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55112E-17 2.22222E-6 L 0.28333 -0.05278 " pathEditMode="relative" rAng="0" ptsTypes="AA">
                                      <p:cBhvr>
                                        <p:cTn id="6" dur="2000" fill="hold"/>
                                        <p:tgtEl>
                                          <p:spTgt spid="6"/>
                                        </p:tgtEl>
                                        <p:attrNameLst>
                                          <p:attrName>ppt_x</p:attrName>
                                          <p:attrName>ppt_y</p:attrName>
                                        </p:attrNameLst>
                                      </p:cBhvr>
                                      <p:rCtr x="14167" y="-2639"/>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97" y="1486470"/>
            <a:ext cx="2971800" cy="212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9980" y="1680883"/>
            <a:ext cx="2362200" cy="199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0" y="164067"/>
            <a:ext cx="6534161" cy="584775"/>
          </a:xfrm>
          <a:prstGeom prst="rect">
            <a:avLst/>
          </a:prstGeom>
        </p:spPr>
        <p:txBody>
          <a:bodyPr wrap="none">
            <a:spAutoFit/>
          </a:bodyPr>
          <a:lstStyle/>
          <a:p>
            <a:r>
              <a:rPr lang="vi-VN" sz="3200" b="1" smtClean="0">
                <a:solidFill>
                  <a:srgbClr val="FF0000"/>
                </a:solidFill>
              </a:rPr>
              <a:t>Hình lăng trụ đứng trong thực tế</a:t>
            </a:r>
            <a:endParaRPr lang="en-US" sz="3200" b="1">
              <a:solidFill>
                <a:srgbClr val="FF0000"/>
              </a:solidFill>
            </a:endParaRPr>
          </a:p>
        </p:txBody>
      </p:sp>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71" y="4416577"/>
            <a:ext cx="2514600" cy="187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297" y="4442790"/>
            <a:ext cx="1994863" cy="193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7742" y="1666134"/>
            <a:ext cx="2966258" cy="18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4989" y="5103472"/>
            <a:ext cx="27622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862913"/>
            <a:ext cx="2324100" cy="146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213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5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8"/>
                                        </p:tgtEl>
                                        <p:attrNameLst>
                                          <p:attrName>style.visibility</p:attrName>
                                        </p:attrNameLst>
                                      </p:cBhvr>
                                      <p:to>
                                        <p:strVal val="visible"/>
                                      </p:to>
                                    </p:set>
                                    <p:animEffect transition="in" filter="fade">
                                      <p:cBhvr>
                                        <p:cTn id="12" dur="500"/>
                                        <p:tgtEl>
                                          <p:spTgt spid="133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fade">
                                      <p:cBhvr>
                                        <p:cTn id="17" dur="500"/>
                                        <p:tgtEl>
                                          <p:spTgt spid="1331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3317"/>
                                        </p:tgtEl>
                                        <p:attrNameLst>
                                          <p:attrName>style.visibility</p:attrName>
                                        </p:attrNameLst>
                                      </p:cBhvr>
                                      <p:to>
                                        <p:strVal val="visible"/>
                                      </p:to>
                                    </p:set>
                                    <p:animEffect transition="in" filter="fade">
                                      <p:cBhvr>
                                        <p:cTn id="21" dur="500"/>
                                        <p:tgtEl>
                                          <p:spTgt spid="133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242"/>
                                        </p:tgtEl>
                                        <p:attrNameLst>
                                          <p:attrName>style.visibility</p:attrName>
                                        </p:attrNameLst>
                                      </p:cBhvr>
                                      <p:to>
                                        <p:strVal val="visible"/>
                                      </p:to>
                                    </p:set>
                                    <p:animEffect transition="in" filter="fade">
                                      <p:cBhvr>
                                        <p:cTn id="3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46" y="738278"/>
            <a:ext cx="2086897" cy="300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950531"/>
            <a:ext cx="2011465" cy="266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61017"/>
            <a:ext cx="3627335" cy="268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246" y="4073266"/>
            <a:ext cx="3668354" cy="216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873006"/>
            <a:ext cx="3834936" cy="2362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3999" y="0"/>
            <a:ext cx="6534161" cy="584775"/>
          </a:xfrm>
          <a:prstGeom prst="rect">
            <a:avLst/>
          </a:prstGeom>
        </p:spPr>
        <p:txBody>
          <a:bodyPr wrap="none">
            <a:spAutoFit/>
          </a:bodyPr>
          <a:lstStyle/>
          <a:p>
            <a:r>
              <a:rPr lang="vi-VN" sz="3200" b="1" smtClean="0">
                <a:solidFill>
                  <a:srgbClr val="FF0000"/>
                </a:solidFill>
              </a:rPr>
              <a:t>Hình lăng trụ đứng trong thực tế</a:t>
            </a:r>
            <a:endParaRPr lang="en-US" sz="3200" b="1">
              <a:solidFill>
                <a:srgbClr val="FF0000"/>
              </a:solidFill>
            </a:endParaRPr>
          </a:p>
        </p:txBody>
      </p:sp>
    </p:spTree>
    <p:extLst>
      <p:ext uri="{BB962C8B-B14F-4D97-AF65-F5344CB8AC3E}">
        <p14:creationId xmlns:p14="http://schemas.microsoft.com/office/powerpoint/2010/main" val="427404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fade">
                                      <p:cBhvr>
                                        <p:cTn id="12" dur="500"/>
                                        <p:tgtEl>
                                          <p:spTgt spid="112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fade">
                                      <p:cBhvr>
                                        <p:cTn id="17" dur="500"/>
                                        <p:tgtEl>
                                          <p:spTgt spid="112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fade">
                                      <p:cBhvr>
                                        <p:cTn id="22" dur="500"/>
                                        <p:tgtEl>
                                          <p:spTgt spid="11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154" y="576262"/>
            <a:ext cx="5291137" cy="546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90600"/>
            <a:ext cx="4656448" cy="496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72" y="576261"/>
            <a:ext cx="8630348" cy="538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98154" y="6110821"/>
            <a:ext cx="8610818" cy="707886"/>
          </a:xfrm>
          <a:prstGeom prst="rect">
            <a:avLst/>
          </a:prstGeom>
        </p:spPr>
        <p:txBody>
          <a:bodyPr wrap="square">
            <a:spAutoFit/>
          </a:bodyPr>
          <a:lstStyle/>
          <a:p>
            <a:pPr algn="ctr" fontAlgn="base"/>
            <a:r>
              <a:rPr lang="vi-VN" sz="2000" b="1" smtClean="0">
                <a:solidFill>
                  <a:srgbClr val="0000FF"/>
                </a:solidFill>
              </a:rPr>
              <a:t>Văn </a:t>
            </a:r>
            <a:r>
              <a:rPr lang="vi-VN" sz="2000" b="1">
                <a:solidFill>
                  <a:srgbClr val="0000FF"/>
                </a:solidFill>
              </a:rPr>
              <a:t>phòng kiến trúc Dominique Perault ở Paris đã thiết toà tháp The Blade </a:t>
            </a:r>
            <a:r>
              <a:rPr lang="vi-VN" sz="2000" b="1" smtClean="0">
                <a:solidFill>
                  <a:srgbClr val="0000FF"/>
                </a:solidFill>
              </a:rPr>
              <a:t>–cao </a:t>
            </a:r>
            <a:r>
              <a:rPr lang="vi-VN" sz="2000" b="1">
                <a:solidFill>
                  <a:srgbClr val="0000FF"/>
                </a:solidFill>
              </a:rPr>
              <a:t>300m </a:t>
            </a:r>
            <a:r>
              <a:rPr lang="vi-VN" sz="2000" b="1" smtClean="0">
                <a:solidFill>
                  <a:srgbClr val="0000FF"/>
                </a:solidFill>
              </a:rPr>
              <a:t>nằm tại quận thương mại quốc tế Yongsan</a:t>
            </a:r>
            <a:endParaRPr lang="vi-VN" sz="2000" b="1">
              <a:solidFill>
                <a:srgbClr val="0000FF"/>
              </a:solidFill>
            </a:endParaRPr>
          </a:p>
        </p:txBody>
      </p:sp>
      <p:sp>
        <p:nvSpPr>
          <p:cNvPr id="3" name="Rectangle 2"/>
          <p:cNvSpPr/>
          <p:nvPr/>
        </p:nvSpPr>
        <p:spPr>
          <a:xfrm>
            <a:off x="1709955" y="53042"/>
            <a:ext cx="5987216" cy="523220"/>
          </a:xfrm>
          <a:prstGeom prst="rect">
            <a:avLst/>
          </a:prstGeom>
          <a:solidFill>
            <a:schemeClr val="accent6">
              <a:lumMod val="20000"/>
              <a:lumOff val="80000"/>
            </a:schemeClr>
          </a:solidFill>
        </p:spPr>
        <p:txBody>
          <a:bodyPr wrap="none">
            <a:spAutoFit/>
          </a:bodyPr>
          <a:lstStyle/>
          <a:p>
            <a:pPr fontAlgn="base"/>
            <a:r>
              <a:rPr lang="vi-VN" sz="2800" b="1">
                <a:solidFill>
                  <a:srgbClr val="0000FF"/>
                </a:solidFill>
              </a:rPr>
              <a:t>The Blade - Tòa </a:t>
            </a:r>
            <a:r>
              <a:rPr lang="vi-VN" sz="2800" b="1" smtClean="0">
                <a:solidFill>
                  <a:srgbClr val="0000FF"/>
                </a:solidFill>
              </a:rPr>
              <a:t>tháp</a:t>
            </a:r>
            <a:r>
              <a:rPr lang="en-US" sz="2800" b="1" smtClean="0">
                <a:solidFill>
                  <a:srgbClr val="0000FF"/>
                </a:solidFill>
              </a:rPr>
              <a:t> tại</a:t>
            </a:r>
            <a:r>
              <a:rPr lang="vi-VN" sz="2800" b="1" smtClean="0">
                <a:solidFill>
                  <a:srgbClr val="0000FF"/>
                </a:solidFill>
              </a:rPr>
              <a:t> </a:t>
            </a:r>
            <a:r>
              <a:rPr lang="vi-VN" sz="2800" b="1">
                <a:solidFill>
                  <a:srgbClr val="0000FF"/>
                </a:solidFill>
              </a:rPr>
              <a:t>Hàn Quốc</a:t>
            </a:r>
          </a:p>
        </p:txBody>
      </p:sp>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31" y="576263"/>
            <a:ext cx="9041089" cy="546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75" y="576261"/>
            <a:ext cx="9534112" cy="538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9115" y="576263"/>
            <a:ext cx="7176111" cy="5437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65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5"/>
                                        </p:tgtEl>
                                        <p:attrNameLst>
                                          <p:attrName>style.visibility</p:attrName>
                                        </p:attrNameLst>
                                      </p:cBhvr>
                                      <p:to>
                                        <p:strVal val="visible"/>
                                      </p:to>
                                    </p:set>
                                    <p:animEffect transition="in" filter="fade">
                                      <p:cBhvr>
                                        <p:cTn id="12" dur="500"/>
                                        <p:tgtEl>
                                          <p:spTgt spid="1229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12295"/>
                                        </p:tgtEl>
                                      </p:cBhvr>
                                    </p:animEffect>
                                    <p:set>
                                      <p:cBhvr>
                                        <p:cTn id="17" dur="1" fill="hold">
                                          <p:stCondLst>
                                            <p:cond delay="499"/>
                                          </p:stCondLst>
                                        </p:cTn>
                                        <p:tgtEl>
                                          <p:spTgt spid="122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xit" presetSubtype="21" fill="hold" nodeType="clickEffect">
                                  <p:stCondLst>
                                    <p:cond delay="0"/>
                                  </p:stCondLst>
                                  <p:childTnLst>
                                    <p:animEffect transition="out" filter="barn(inVertical)">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399" y="2590800"/>
            <a:ext cx="7792877" cy="3046988"/>
          </a:xfrm>
          <a:prstGeom prst="rect">
            <a:avLst/>
          </a:prstGeom>
        </p:spPr>
        <p:txBody>
          <a:bodyPr wrap="square">
            <a:spAutoFit/>
          </a:bodyPr>
          <a:lstStyle/>
          <a:p>
            <a:pPr>
              <a:spcBef>
                <a:spcPct val="50000"/>
              </a:spcBef>
            </a:pPr>
            <a:r>
              <a:rPr lang="en-US" sz="2400" b="1">
                <a:solidFill>
                  <a:srgbClr val="0000FF"/>
                </a:solidFill>
                <a:latin typeface="VNI-Ariston" pitchFamily="2" charset="0"/>
              </a:rPr>
              <a:t>Ñoái vôùi tieát hoïc </a:t>
            </a:r>
            <a:r>
              <a:rPr lang="en-US" sz="2400" b="1" smtClean="0">
                <a:solidFill>
                  <a:srgbClr val="0000FF"/>
                </a:solidFill>
                <a:latin typeface="VNI-Ariston" pitchFamily="2" charset="0"/>
              </a:rPr>
              <a:t>naøy:</a:t>
            </a:r>
            <a:endParaRPr lang="en-US" sz="2400" b="1">
              <a:solidFill>
                <a:srgbClr val="0000FF"/>
              </a:solidFill>
              <a:latin typeface="VNI-Ariston" pitchFamily="2" charset="0"/>
            </a:endParaRPr>
          </a:p>
          <a:p>
            <a:pPr>
              <a:spcBef>
                <a:spcPct val="50000"/>
              </a:spcBef>
            </a:pPr>
            <a:r>
              <a:rPr lang="en-US" sz="2400" b="1">
                <a:solidFill>
                  <a:srgbClr val="0000FF"/>
                </a:solidFill>
                <a:latin typeface="VNI-Ariston" pitchFamily="2" charset="0"/>
              </a:rPr>
              <a:t>1-Hoïc kyõ lyù thuyeát </a:t>
            </a:r>
            <a:r>
              <a:rPr lang="en-US" sz="2400" b="1" smtClean="0">
                <a:solidFill>
                  <a:srgbClr val="0000FF"/>
                </a:solidFill>
                <a:latin typeface="VNI-Ariston" pitchFamily="2" charset="0"/>
              </a:rPr>
              <a:t>: dieän tích xung quanh vaø theå tích hình laêng truï ñöùng</a:t>
            </a:r>
            <a:endParaRPr lang="en-US" sz="2400" b="1">
              <a:solidFill>
                <a:srgbClr val="0000FF"/>
              </a:solidFill>
              <a:latin typeface="VNI-Ariston" pitchFamily="2" charset="0"/>
            </a:endParaRPr>
          </a:p>
          <a:p>
            <a:pPr>
              <a:spcBef>
                <a:spcPct val="50000"/>
              </a:spcBef>
            </a:pPr>
            <a:r>
              <a:rPr lang="en-US" sz="2400" b="1">
                <a:solidFill>
                  <a:srgbClr val="0000FF"/>
                </a:solidFill>
                <a:latin typeface="VNI-Ariston" pitchFamily="2" charset="0"/>
              </a:rPr>
              <a:t>2-Laøm caùc baøi taäp </a:t>
            </a:r>
            <a:r>
              <a:rPr lang="en-US" sz="2400" b="1" smtClean="0">
                <a:solidFill>
                  <a:srgbClr val="0000FF"/>
                </a:solidFill>
                <a:latin typeface="VNI-Ariston" pitchFamily="2" charset="0"/>
              </a:rPr>
              <a:t>3,4,5 </a:t>
            </a:r>
            <a:r>
              <a:rPr lang="en-US" sz="2400" b="1">
                <a:solidFill>
                  <a:srgbClr val="0000FF"/>
                </a:solidFill>
                <a:latin typeface="VNI-Ariston" pitchFamily="2" charset="0"/>
              </a:rPr>
              <a:t>trang </a:t>
            </a:r>
            <a:r>
              <a:rPr lang="en-US" sz="2400" b="1" smtClean="0">
                <a:solidFill>
                  <a:srgbClr val="0000FF"/>
                </a:solidFill>
                <a:latin typeface="VNI-Ariston" pitchFamily="2" charset="0"/>
              </a:rPr>
              <a:t>62,63 </a:t>
            </a:r>
            <a:r>
              <a:rPr lang="en-US" sz="2400" b="1">
                <a:solidFill>
                  <a:srgbClr val="0000FF"/>
                </a:solidFill>
                <a:latin typeface="VNI-Ariston" pitchFamily="2" charset="0"/>
              </a:rPr>
              <a:t>SGK</a:t>
            </a:r>
            <a:r>
              <a:rPr lang="en-US" sz="2400" b="1">
                <a:solidFill>
                  <a:srgbClr val="0000FF"/>
                </a:solidFill>
                <a:latin typeface=".VnTime" pitchFamily="34" charset="0"/>
              </a:rPr>
              <a:t>.</a:t>
            </a:r>
          </a:p>
          <a:p>
            <a:pPr>
              <a:spcBef>
                <a:spcPct val="50000"/>
              </a:spcBef>
            </a:pPr>
            <a:r>
              <a:rPr lang="en-US" sz="2400" b="1">
                <a:solidFill>
                  <a:srgbClr val="0000FF"/>
                </a:solidFill>
                <a:latin typeface="VNI-Ariston" pitchFamily="2" charset="0"/>
              </a:rPr>
              <a:t>Ñoái vôùi tieát hoïc </a:t>
            </a:r>
            <a:r>
              <a:rPr lang="en-US" sz="2400" b="1" smtClean="0">
                <a:solidFill>
                  <a:srgbClr val="0000FF"/>
                </a:solidFill>
                <a:latin typeface="VNI-Ariston" pitchFamily="2" charset="0"/>
              </a:rPr>
              <a:t>sau</a:t>
            </a:r>
            <a:r>
              <a:rPr lang="en-US" sz="2400" b="1" smtClean="0">
                <a:solidFill>
                  <a:srgbClr val="0000FF"/>
                </a:solidFill>
                <a:latin typeface=".VnTime" pitchFamily="34" charset="0"/>
              </a:rPr>
              <a:t>:</a:t>
            </a:r>
            <a:endParaRPr lang="en-US" sz="2400" b="1">
              <a:solidFill>
                <a:srgbClr val="0000FF"/>
              </a:solidFill>
              <a:latin typeface=".VnTime" pitchFamily="34" charset="0"/>
            </a:endParaRPr>
          </a:p>
          <a:p>
            <a:pPr>
              <a:spcBef>
                <a:spcPct val="50000"/>
              </a:spcBef>
            </a:pPr>
            <a:r>
              <a:rPr lang="en-US" sz="2400" b="1">
                <a:solidFill>
                  <a:srgbClr val="0000FF"/>
                </a:solidFill>
                <a:latin typeface="VNI-Ariston" pitchFamily="2" charset="0"/>
              </a:rPr>
              <a:t>3-Chuaån bò tieát hoïc </a:t>
            </a:r>
            <a:r>
              <a:rPr lang="en-US" sz="2400" b="1" smtClean="0">
                <a:solidFill>
                  <a:srgbClr val="0000FF"/>
                </a:solidFill>
                <a:latin typeface="VNI-Ariston" pitchFamily="2" charset="0"/>
              </a:rPr>
              <a:t>sau hoaït ñoäng thöïc haønh traûi nghieäm</a:t>
            </a:r>
            <a:endParaRPr lang="en-US" sz="2400" b="1">
              <a:solidFill>
                <a:srgbClr val="0000FF"/>
              </a:solidFill>
              <a:latin typeface="VNI-Ariston" pitchFamily="2" charset="0"/>
            </a:endParaRPr>
          </a:p>
        </p:txBody>
      </p:sp>
      <p:pic>
        <p:nvPicPr>
          <p:cNvPr id="4" name="Picture 3" descr="huy0002"/>
          <p:cNvPicPr>
            <a:picLocks noChangeAspect="1" noChangeArrowheads="1"/>
          </p:cNvPicPr>
          <p:nvPr/>
        </p:nvPicPr>
        <p:blipFill>
          <a:blip r:embed="rId2">
            <a:lum bright="6000" contrast="16000"/>
            <a:extLst>
              <a:ext uri="{28A0092B-C50C-407E-A947-70E740481C1C}">
                <a14:useLocalDpi xmlns:a14="http://schemas.microsoft.com/office/drawing/2010/main" val="0"/>
              </a:ext>
            </a:extLst>
          </a:blip>
          <a:srcRect l="26047" t="70937" r="16280" b="9718"/>
          <a:stretch>
            <a:fillRect/>
          </a:stretch>
        </p:blipFill>
        <p:spPr bwMode="auto">
          <a:xfrm>
            <a:off x="285135" y="213386"/>
            <a:ext cx="2895600" cy="206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180735" y="874780"/>
            <a:ext cx="4973477" cy="523220"/>
          </a:xfrm>
          <a:prstGeom prst="rect">
            <a:avLst/>
          </a:prstGeom>
        </p:spPr>
        <p:txBody>
          <a:bodyPr wrap="none">
            <a:spAutoFit/>
          </a:bodyPr>
          <a:lstStyle/>
          <a:p>
            <a:pPr>
              <a:spcBef>
                <a:spcPct val="50000"/>
              </a:spcBef>
            </a:pPr>
            <a:r>
              <a:rPr lang="en-US" sz="2800" b="1" smtClean="0">
                <a:solidFill>
                  <a:srgbClr val="FF0066"/>
                </a:solidFill>
                <a:latin typeface="+mj-lt"/>
              </a:rPr>
              <a:t>HƯỚNG DẪN HỌC SINH TỰ HỌC</a:t>
            </a:r>
            <a:endParaRPr lang="en-US" sz="2800" b="1">
              <a:solidFill>
                <a:srgbClr val="FF0066"/>
              </a:solidFill>
              <a:latin typeface=".VnTimeH" pitchFamily="34" charset="0"/>
            </a:endParaRPr>
          </a:p>
        </p:txBody>
      </p:sp>
    </p:spTree>
    <p:extLst>
      <p:ext uri="{BB962C8B-B14F-4D97-AF65-F5344CB8AC3E}">
        <p14:creationId xmlns:p14="http://schemas.microsoft.com/office/powerpoint/2010/main" val="3846953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130328" y="196055"/>
            <a:ext cx="8845396" cy="6495487"/>
          </a:xfrm>
          <a:solidFill>
            <a:schemeClr val="bg1">
              <a:alpha val="98000"/>
            </a:schemeClr>
          </a:solidFill>
          <a:ln w="19050">
            <a:solidFill>
              <a:srgbClr val="FF0000"/>
            </a:solidFill>
          </a:ln>
        </p:spPr>
        <p:txBody>
          <a:bodyPr>
            <a:normAutofit fontScale="90000"/>
          </a:bodyPr>
          <a:lstStyle/>
          <a:p>
            <a:r>
              <a:rPr lang="en-US" sz="6000" b="1">
                <a:solidFill>
                  <a:srgbClr val="FF3300"/>
                </a:solidFill>
              </a:rPr>
              <a:t/>
            </a:r>
            <a:br>
              <a:rPr lang="en-US" sz="6000" b="1">
                <a:solidFill>
                  <a:srgbClr val="FF3300"/>
                </a:solidFill>
              </a:rPr>
            </a:br>
            <a:r>
              <a:rPr lang="en-US" sz="3600" b="1" smtClean="0">
                <a:solidFill>
                  <a:srgbClr val="FF3300"/>
                </a:solidFill>
              </a:rPr>
              <a:t>TIẾT </a:t>
            </a:r>
            <a:r>
              <a:rPr lang="en-US" sz="3600" b="1">
                <a:solidFill>
                  <a:srgbClr val="FF3300"/>
                </a:solidFill>
              </a:rPr>
              <a:t>8 - </a:t>
            </a:r>
            <a:r>
              <a:rPr lang="en-US" sz="3600" b="1" smtClean="0">
                <a:solidFill>
                  <a:srgbClr val="0000CC"/>
                </a:solidFill>
              </a:rPr>
              <a:t>BÀI 4</a:t>
            </a:r>
            <a:r>
              <a:rPr lang="en-US" sz="3600" b="1" smtClean="0">
                <a:solidFill>
                  <a:srgbClr val="FF3300"/>
                </a:solidFill>
              </a:rPr>
              <a:t/>
            </a:r>
            <a:br>
              <a:rPr lang="en-US" sz="3600" b="1" smtClean="0">
                <a:solidFill>
                  <a:srgbClr val="FF3300"/>
                </a:solidFill>
              </a:rPr>
            </a:br>
            <a:r>
              <a:rPr lang="en-US" sz="4000" b="1">
                <a:solidFill>
                  <a:srgbClr val="FF3300"/>
                </a:solidFill>
              </a:rPr>
              <a:t/>
            </a:r>
            <a:br>
              <a:rPr lang="en-US" sz="4000" b="1">
                <a:solidFill>
                  <a:srgbClr val="FF3300"/>
                </a:solidFill>
              </a:rPr>
            </a:br>
            <a:r>
              <a:rPr lang="en-US" sz="4000" b="1" smtClean="0">
                <a:solidFill>
                  <a:srgbClr val="FF0000"/>
                </a:solidFill>
                <a:cs typeface="Times New Roman" panose="02020603050405020304" pitchFamily="18" charset="0"/>
              </a:rPr>
              <a:t>DIỆN TÍCH  XUNG QUANH VÀ THỂ TÍCH </a:t>
            </a:r>
            <a:br>
              <a:rPr lang="en-US" sz="4000" b="1" smtClean="0">
                <a:solidFill>
                  <a:srgbClr val="FF0000"/>
                </a:solidFill>
                <a:cs typeface="Times New Roman" panose="02020603050405020304" pitchFamily="18" charset="0"/>
              </a:rPr>
            </a:br>
            <a:r>
              <a:rPr lang="en-US" sz="4000" b="1" smtClean="0">
                <a:solidFill>
                  <a:srgbClr val="FF0000"/>
                </a:solidFill>
                <a:cs typeface="Times New Roman" panose="02020603050405020304" pitchFamily="18" charset="0"/>
              </a:rPr>
              <a:t>CỦA  HÌNH LĂNG TRỤ ĐỨNG TAM GIÁC, </a:t>
            </a:r>
            <a:br>
              <a:rPr lang="en-US" sz="4000" b="1" smtClean="0">
                <a:solidFill>
                  <a:srgbClr val="FF0000"/>
                </a:solidFill>
                <a:cs typeface="Times New Roman" panose="02020603050405020304" pitchFamily="18" charset="0"/>
              </a:rPr>
            </a:br>
            <a:r>
              <a:rPr lang="en-US" sz="4000" b="1" smtClean="0">
                <a:solidFill>
                  <a:srgbClr val="FF0000"/>
                </a:solidFill>
                <a:cs typeface="Times New Roman" panose="02020603050405020304" pitchFamily="18" charset="0"/>
              </a:rPr>
              <a:t>LĂNG TRỤ ĐỨNG TỨ GIÁC</a:t>
            </a:r>
            <a:r>
              <a:rPr lang="en-US" sz="4000" b="1">
                <a:solidFill>
                  <a:srgbClr val="FF3300"/>
                </a:solidFill>
              </a:rPr>
              <a:t/>
            </a:r>
            <a:br>
              <a:rPr lang="en-US" sz="4000" b="1">
                <a:solidFill>
                  <a:srgbClr val="FF3300"/>
                </a:solidFill>
              </a:rPr>
            </a:br>
            <a:r>
              <a:rPr lang="en-US" sz="3600" b="1">
                <a:solidFill>
                  <a:srgbClr val="FF3300"/>
                </a:solidFill>
              </a:rPr>
              <a:t/>
            </a:r>
            <a:br>
              <a:rPr lang="en-US" sz="3600" b="1">
                <a:solidFill>
                  <a:srgbClr val="FF3300"/>
                </a:solidFill>
              </a:rPr>
            </a:br>
            <a:r>
              <a:rPr lang="en-US" sz="6000" b="1">
                <a:solidFill>
                  <a:srgbClr val="FF3300"/>
                </a:solidFill>
              </a:rPr>
              <a:t> </a:t>
            </a:r>
            <a:br>
              <a:rPr lang="en-US" sz="6000" b="1">
                <a:solidFill>
                  <a:srgbClr val="FF3300"/>
                </a:solidFill>
              </a:rPr>
            </a:br>
            <a:r>
              <a:rPr lang="en-US" sz="6000" b="1">
                <a:solidFill>
                  <a:srgbClr val="FF3300"/>
                </a:solidFill>
              </a:rPr>
              <a:t/>
            </a:r>
            <a:br>
              <a:rPr lang="en-US" sz="6000" b="1">
                <a:solidFill>
                  <a:srgbClr val="FF3300"/>
                </a:solidFill>
              </a:rPr>
            </a:br>
            <a:endParaRPr lang="en-US" sz="4000" b="1">
              <a:solidFill>
                <a:srgbClr val="009900"/>
              </a:solidFill>
              <a:latin typeface="Times New Roman" pitchFamily="18" charset="0"/>
            </a:endParaRPr>
          </a:p>
        </p:txBody>
      </p:sp>
      <p:sp>
        <p:nvSpPr>
          <p:cNvPr id="7174" name="Rectangle 6"/>
          <p:cNvSpPr>
            <a:spLocks noChangeArrowheads="1"/>
          </p:cNvSpPr>
          <p:nvPr/>
        </p:nvSpPr>
        <p:spPr bwMode="auto">
          <a:xfrm>
            <a:off x="685800" y="4572000"/>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400">
              <a:solidFill>
                <a:srgbClr val="0000FF"/>
              </a:solidFill>
              <a:latin typeface="Times New Roman" pitchFamily="18" charset="0"/>
            </a:endParaRPr>
          </a:p>
        </p:txBody>
      </p:sp>
      <p:sp>
        <p:nvSpPr>
          <p:cNvPr id="7176" name="AutoShape 8"/>
          <p:cNvSpPr>
            <a:spLocks noChangeArrowheads="1"/>
          </p:cNvSpPr>
          <p:nvPr/>
        </p:nvSpPr>
        <p:spPr bwMode="auto">
          <a:xfrm>
            <a:off x="152400" y="58674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77" name="AutoShape 9"/>
          <p:cNvSpPr>
            <a:spLocks noChangeArrowheads="1"/>
          </p:cNvSpPr>
          <p:nvPr/>
        </p:nvSpPr>
        <p:spPr bwMode="auto">
          <a:xfrm>
            <a:off x="7924800" y="58674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78" name="AutoShape 10"/>
          <p:cNvSpPr>
            <a:spLocks noChangeArrowheads="1"/>
          </p:cNvSpPr>
          <p:nvPr/>
        </p:nvSpPr>
        <p:spPr bwMode="auto">
          <a:xfrm>
            <a:off x="5638800" y="6444456"/>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79" name="AutoShape 11"/>
          <p:cNvSpPr>
            <a:spLocks noChangeArrowheads="1"/>
          </p:cNvSpPr>
          <p:nvPr/>
        </p:nvSpPr>
        <p:spPr bwMode="auto">
          <a:xfrm>
            <a:off x="152400" y="5412658"/>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0" name="AutoShape 12"/>
          <p:cNvSpPr>
            <a:spLocks noChangeArrowheads="1"/>
          </p:cNvSpPr>
          <p:nvPr/>
        </p:nvSpPr>
        <p:spPr bwMode="auto">
          <a:xfrm>
            <a:off x="-71285" y="4691856"/>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1" name="AutoShape 13"/>
          <p:cNvSpPr>
            <a:spLocks noChangeArrowheads="1"/>
          </p:cNvSpPr>
          <p:nvPr/>
        </p:nvSpPr>
        <p:spPr bwMode="auto">
          <a:xfrm>
            <a:off x="8572499" y="1937543"/>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2" name="AutoShape 14"/>
          <p:cNvSpPr>
            <a:spLocks noChangeArrowheads="1"/>
          </p:cNvSpPr>
          <p:nvPr/>
        </p:nvSpPr>
        <p:spPr bwMode="auto">
          <a:xfrm>
            <a:off x="8572500" y="4849172"/>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3" name="AutoShape 15"/>
          <p:cNvSpPr>
            <a:spLocks noChangeArrowheads="1"/>
          </p:cNvSpPr>
          <p:nvPr/>
        </p:nvSpPr>
        <p:spPr bwMode="auto">
          <a:xfrm>
            <a:off x="26987" y="28956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4" name="AutoShape 16"/>
          <p:cNvSpPr>
            <a:spLocks noChangeArrowheads="1"/>
          </p:cNvSpPr>
          <p:nvPr/>
        </p:nvSpPr>
        <p:spPr bwMode="auto">
          <a:xfrm>
            <a:off x="4513005" y="73742"/>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5" name="AutoShape 17"/>
          <p:cNvSpPr>
            <a:spLocks noChangeArrowheads="1"/>
          </p:cNvSpPr>
          <p:nvPr/>
        </p:nvSpPr>
        <p:spPr bwMode="auto">
          <a:xfrm>
            <a:off x="8001000" y="3810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6" name="AutoShape 18"/>
          <p:cNvSpPr>
            <a:spLocks noChangeArrowheads="1"/>
          </p:cNvSpPr>
          <p:nvPr/>
        </p:nvSpPr>
        <p:spPr bwMode="auto">
          <a:xfrm>
            <a:off x="228600" y="3810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89" name="AutoShape 21"/>
          <p:cNvSpPr>
            <a:spLocks noChangeArrowheads="1"/>
          </p:cNvSpPr>
          <p:nvPr/>
        </p:nvSpPr>
        <p:spPr bwMode="auto">
          <a:xfrm>
            <a:off x="8669644" y="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0" name="AutoShape 22"/>
          <p:cNvSpPr>
            <a:spLocks noChangeArrowheads="1"/>
          </p:cNvSpPr>
          <p:nvPr/>
        </p:nvSpPr>
        <p:spPr bwMode="auto">
          <a:xfrm>
            <a:off x="1196975" y="629943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1" name="AutoShape 23"/>
          <p:cNvSpPr>
            <a:spLocks noChangeArrowheads="1"/>
          </p:cNvSpPr>
          <p:nvPr/>
        </p:nvSpPr>
        <p:spPr bwMode="auto">
          <a:xfrm>
            <a:off x="130328" y="21336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4" name="AutoShape 26"/>
          <p:cNvSpPr>
            <a:spLocks noChangeArrowheads="1"/>
          </p:cNvSpPr>
          <p:nvPr/>
        </p:nvSpPr>
        <p:spPr bwMode="auto">
          <a:xfrm>
            <a:off x="228600" y="35814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5" name="AutoShape 27"/>
          <p:cNvSpPr>
            <a:spLocks noChangeArrowheads="1"/>
          </p:cNvSpPr>
          <p:nvPr/>
        </p:nvSpPr>
        <p:spPr bwMode="auto">
          <a:xfrm>
            <a:off x="8229600" y="3429000"/>
            <a:ext cx="685800" cy="609600"/>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6" name="AutoShape 28"/>
          <p:cNvSpPr>
            <a:spLocks noChangeArrowheads="1"/>
          </p:cNvSpPr>
          <p:nvPr/>
        </p:nvSpPr>
        <p:spPr bwMode="auto">
          <a:xfrm>
            <a:off x="3581400" y="62484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7" name="AutoShape 29"/>
          <p:cNvSpPr>
            <a:spLocks noChangeArrowheads="1"/>
          </p:cNvSpPr>
          <p:nvPr/>
        </p:nvSpPr>
        <p:spPr bwMode="auto">
          <a:xfrm>
            <a:off x="6553200" y="6096000"/>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7198" name="AutoShape 30"/>
          <p:cNvSpPr>
            <a:spLocks noChangeArrowheads="1"/>
          </p:cNvSpPr>
          <p:nvPr/>
        </p:nvSpPr>
        <p:spPr bwMode="auto">
          <a:xfrm>
            <a:off x="8495019" y="6283504"/>
            <a:ext cx="403225" cy="392113"/>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endParaRPr>
          </a:p>
        </p:txBody>
      </p:sp>
      <p:sp>
        <p:nvSpPr>
          <p:cNvPr id="2" name="Rectangle 1"/>
          <p:cNvSpPr/>
          <p:nvPr/>
        </p:nvSpPr>
        <p:spPr>
          <a:xfrm>
            <a:off x="26987" y="73742"/>
            <a:ext cx="9045882" cy="6762827"/>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6651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p:cTn id="7" dur="1000" fill="hold"/>
                                        <p:tgtEl>
                                          <p:spTgt spid="7176"/>
                                        </p:tgtEl>
                                        <p:attrNameLst>
                                          <p:attrName>ppt_w</p:attrName>
                                        </p:attrNameLst>
                                      </p:cBhvr>
                                      <p:tavLst>
                                        <p:tav tm="0">
                                          <p:val>
                                            <p:fltVal val="0"/>
                                          </p:val>
                                        </p:tav>
                                        <p:tav tm="100000">
                                          <p:val>
                                            <p:strVal val="#ppt_w"/>
                                          </p:val>
                                        </p:tav>
                                      </p:tavLst>
                                    </p:anim>
                                    <p:anim calcmode="lin" valueType="num">
                                      <p:cBhvr>
                                        <p:cTn id="8" dur="1000" fill="hold"/>
                                        <p:tgtEl>
                                          <p:spTgt spid="7176"/>
                                        </p:tgtEl>
                                        <p:attrNameLst>
                                          <p:attrName>ppt_h</p:attrName>
                                        </p:attrNameLst>
                                      </p:cBhvr>
                                      <p:tavLst>
                                        <p:tav tm="0">
                                          <p:val>
                                            <p:fltVal val="0"/>
                                          </p:val>
                                        </p:tav>
                                        <p:tav tm="100000">
                                          <p:val>
                                            <p:strVal val="#ppt_h"/>
                                          </p:val>
                                        </p:tav>
                                      </p:tavLst>
                                    </p:anim>
                                    <p:anim calcmode="lin" valueType="num">
                                      <p:cBhvr>
                                        <p:cTn id="9" dur="1000" fill="hold"/>
                                        <p:tgtEl>
                                          <p:spTgt spid="7176"/>
                                        </p:tgtEl>
                                        <p:attrNameLst>
                                          <p:attrName>ppt_x</p:attrName>
                                        </p:attrNameLst>
                                      </p:cBhvr>
                                      <p:tavLst>
                                        <p:tav tm="0">
                                          <p:val>
                                            <p:fltVal val="0.5"/>
                                          </p:val>
                                        </p:tav>
                                        <p:tav tm="100000">
                                          <p:val>
                                            <p:strVal val="#ppt_x"/>
                                          </p:val>
                                        </p:tav>
                                      </p:tavLst>
                                    </p:anim>
                                    <p:anim calcmode="lin" valueType="num">
                                      <p:cBhvr>
                                        <p:cTn id="10" dur="1000" fill="hold"/>
                                        <p:tgtEl>
                                          <p:spTgt spid="7176"/>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7177"/>
                                        </p:tgtEl>
                                        <p:attrNameLst>
                                          <p:attrName>style.visibility</p:attrName>
                                        </p:attrNameLst>
                                      </p:cBhvr>
                                      <p:to>
                                        <p:strVal val="visible"/>
                                      </p:to>
                                    </p:set>
                                    <p:anim calcmode="lin" valueType="num">
                                      <p:cBhvr>
                                        <p:cTn id="13" dur="1000" fill="hold"/>
                                        <p:tgtEl>
                                          <p:spTgt spid="7177"/>
                                        </p:tgtEl>
                                        <p:attrNameLst>
                                          <p:attrName>ppt_w</p:attrName>
                                        </p:attrNameLst>
                                      </p:cBhvr>
                                      <p:tavLst>
                                        <p:tav tm="0">
                                          <p:val>
                                            <p:fltVal val="0"/>
                                          </p:val>
                                        </p:tav>
                                        <p:tav tm="100000">
                                          <p:val>
                                            <p:strVal val="#ppt_w"/>
                                          </p:val>
                                        </p:tav>
                                      </p:tavLst>
                                    </p:anim>
                                    <p:anim calcmode="lin" valueType="num">
                                      <p:cBhvr>
                                        <p:cTn id="14" dur="1000" fill="hold"/>
                                        <p:tgtEl>
                                          <p:spTgt spid="7177"/>
                                        </p:tgtEl>
                                        <p:attrNameLst>
                                          <p:attrName>ppt_h</p:attrName>
                                        </p:attrNameLst>
                                      </p:cBhvr>
                                      <p:tavLst>
                                        <p:tav tm="0">
                                          <p:val>
                                            <p:fltVal val="0"/>
                                          </p:val>
                                        </p:tav>
                                        <p:tav tm="100000">
                                          <p:val>
                                            <p:strVal val="#ppt_h"/>
                                          </p:val>
                                        </p:tav>
                                      </p:tavLst>
                                    </p:anim>
                                    <p:anim calcmode="lin" valueType="num">
                                      <p:cBhvr>
                                        <p:cTn id="15" dur="1000" fill="hold"/>
                                        <p:tgtEl>
                                          <p:spTgt spid="7177"/>
                                        </p:tgtEl>
                                        <p:attrNameLst>
                                          <p:attrName>ppt_x</p:attrName>
                                        </p:attrNameLst>
                                      </p:cBhvr>
                                      <p:tavLst>
                                        <p:tav tm="0">
                                          <p:val>
                                            <p:fltVal val="0.5"/>
                                          </p:val>
                                        </p:tav>
                                        <p:tav tm="100000">
                                          <p:val>
                                            <p:strVal val="#ppt_x"/>
                                          </p:val>
                                        </p:tav>
                                      </p:tavLst>
                                    </p:anim>
                                    <p:anim calcmode="lin" valueType="num">
                                      <p:cBhvr>
                                        <p:cTn id="16" dur="1000" fill="hold"/>
                                        <p:tgtEl>
                                          <p:spTgt spid="7177"/>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1500"/>
                                  </p:stCondLst>
                                  <p:childTnLst>
                                    <p:set>
                                      <p:cBhvr>
                                        <p:cTn id="18" dur="1" fill="hold">
                                          <p:stCondLst>
                                            <p:cond delay="0"/>
                                          </p:stCondLst>
                                        </p:cTn>
                                        <p:tgtEl>
                                          <p:spTgt spid="7178"/>
                                        </p:tgtEl>
                                        <p:attrNameLst>
                                          <p:attrName>style.visibility</p:attrName>
                                        </p:attrNameLst>
                                      </p:cBhvr>
                                      <p:to>
                                        <p:strVal val="visible"/>
                                      </p:to>
                                    </p:set>
                                    <p:anim calcmode="lin" valueType="num">
                                      <p:cBhvr>
                                        <p:cTn id="19" dur="1000" fill="hold"/>
                                        <p:tgtEl>
                                          <p:spTgt spid="7178"/>
                                        </p:tgtEl>
                                        <p:attrNameLst>
                                          <p:attrName>ppt_w</p:attrName>
                                        </p:attrNameLst>
                                      </p:cBhvr>
                                      <p:tavLst>
                                        <p:tav tm="0">
                                          <p:val>
                                            <p:fltVal val="0"/>
                                          </p:val>
                                        </p:tav>
                                        <p:tav tm="100000">
                                          <p:val>
                                            <p:strVal val="#ppt_w"/>
                                          </p:val>
                                        </p:tav>
                                      </p:tavLst>
                                    </p:anim>
                                    <p:anim calcmode="lin" valueType="num">
                                      <p:cBhvr>
                                        <p:cTn id="20" dur="1000" fill="hold"/>
                                        <p:tgtEl>
                                          <p:spTgt spid="7178"/>
                                        </p:tgtEl>
                                        <p:attrNameLst>
                                          <p:attrName>ppt_h</p:attrName>
                                        </p:attrNameLst>
                                      </p:cBhvr>
                                      <p:tavLst>
                                        <p:tav tm="0">
                                          <p:val>
                                            <p:fltVal val="0"/>
                                          </p:val>
                                        </p:tav>
                                        <p:tav tm="100000">
                                          <p:val>
                                            <p:strVal val="#ppt_h"/>
                                          </p:val>
                                        </p:tav>
                                      </p:tavLst>
                                    </p:anim>
                                    <p:anim calcmode="lin" valueType="num">
                                      <p:cBhvr>
                                        <p:cTn id="21" dur="1000" fill="hold"/>
                                        <p:tgtEl>
                                          <p:spTgt spid="7178"/>
                                        </p:tgtEl>
                                        <p:attrNameLst>
                                          <p:attrName>ppt_x</p:attrName>
                                        </p:attrNameLst>
                                      </p:cBhvr>
                                      <p:tavLst>
                                        <p:tav tm="0">
                                          <p:val>
                                            <p:fltVal val="0.5"/>
                                          </p:val>
                                        </p:tav>
                                        <p:tav tm="100000">
                                          <p:val>
                                            <p:strVal val="#ppt_x"/>
                                          </p:val>
                                        </p:tav>
                                      </p:tavLst>
                                    </p:anim>
                                    <p:anim calcmode="lin" valueType="num">
                                      <p:cBhvr>
                                        <p:cTn id="22" dur="1000" fill="hold"/>
                                        <p:tgtEl>
                                          <p:spTgt spid="7178"/>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1500"/>
                                  </p:stCondLst>
                                  <p:childTnLst>
                                    <p:set>
                                      <p:cBhvr>
                                        <p:cTn id="24" dur="1" fill="hold">
                                          <p:stCondLst>
                                            <p:cond delay="0"/>
                                          </p:stCondLst>
                                        </p:cTn>
                                        <p:tgtEl>
                                          <p:spTgt spid="7179"/>
                                        </p:tgtEl>
                                        <p:attrNameLst>
                                          <p:attrName>style.visibility</p:attrName>
                                        </p:attrNameLst>
                                      </p:cBhvr>
                                      <p:to>
                                        <p:strVal val="visible"/>
                                      </p:to>
                                    </p:set>
                                    <p:anim calcmode="lin" valueType="num">
                                      <p:cBhvr>
                                        <p:cTn id="25" dur="1000" fill="hold"/>
                                        <p:tgtEl>
                                          <p:spTgt spid="7179"/>
                                        </p:tgtEl>
                                        <p:attrNameLst>
                                          <p:attrName>ppt_w</p:attrName>
                                        </p:attrNameLst>
                                      </p:cBhvr>
                                      <p:tavLst>
                                        <p:tav tm="0">
                                          <p:val>
                                            <p:fltVal val="0"/>
                                          </p:val>
                                        </p:tav>
                                        <p:tav tm="100000">
                                          <p:val>
                                            <p:strVal val="#ppt_w"/>
                                          </p:val>
                                        </p:tav>
                                      </p:tavLst>
                                    </p:anim>
                                    <p:anim calcmode="lin" valueType="num">
                                      <p:cBhvr>
                                        <p:cTn id="26" dur="1000" fill="hold"/>
                                        <p:tgtEl>
                                          <p:spTgt spid="7179"/>
                                        </p:tgtEl>
                                        <p:attrNameLst>
                                          <p:attrName>ppt_h</p:attrName>
                                        </p:attrNameLst>
                                      </p:cBhvr>
                                      <p:tavLst>
                                        <p:tav tm="0">
                                          <p:val>
                                            <p:fltVal val="0"/>
                                          </p:val>
                                        </p:tav>
                                        <p:tav tm="100000">
                                          <p:val>
                                            <p:strVal val="#ppt_h"/>
                                          </p:val>
                                        </p:tav>
                                      </p:tavLst>
                                    </p:anim>
                                    <p:anim calcmode="lin" valueType="num">
                                      <p:cBhvr>
                                        <p:cTn id="27" dur="1000" fill="hold"/>
                                        <p:tgtEl>
                                          <p:spTgt spid="7179"/>
                                        </p:tgtEl>
                                        <p:attrNameLst>
                                          <p:attrName>ppt_x</p:attrName>
                                        </p:attrNameLst>
                                      </p:cBhvr>
                                      <p:tavLst>
                                        <p:tav tm="0">
                                          <p:val>
                                            <p:fltVal val="0.5"/>
                                          </p:val>
                                        </p:tav>
                                        <p:tav tm="100000">
                                          <p:val>
                                            <p:strVal val="#ppt_x"/>
                                          </p:val>
                                        </p:tav>
                                      </p:tavLst>
                                    </p:anim>
                                    <p:anim calcmode="lin" valueType="num">
                                      <p:cBhvr>
                                        <p:cTn id="28" dur="1000" fill="hold"/>
                                        <p:tgtEl>
                                          <p:spTgt spid="7179"/>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1500"/>
                                  </p:stCondLst>
                                  <p:childTnLst>
                                    <p:set>
                                      <p:cBhvr>
                                        <p:cTn id="30" dur="1" fill="hold">
                                          <p:stCondLst>
                                            <p:cond delay="0"/>
                                          </p:stCondLst>
                                        </p:cTn>
                                        <p:tgtEl>
                                          <p:spTgt spid="7180"/>
                                        </p:tgtEl>
                                        <p:attrNameLst>
                                          <p:attrName>style.visibility</p:attrName>
                                        </p:attrNameLst>
                                      </p:cBhvr>
                                      <p:to>
                                        <p:strVal val="visible"/>
                                      </p:to>
                                    </p:set>
                                    <p:anim calcmode="lin" valueType="num">
                                      <p:cBhvr>
                                        <p:cTn id="31" dur="1000" fill="hold"/>
                                        <p:tgtEl>
                                          <p:spTgt spid="7180"/>
                                        </p:tgtEl>
                                        <p:attrNameLst>
                                          <p:attrName>ppt_w</p:attrName>
                                        </p:attrNameLst>
                                      </p:cBhvr>
                                      <p:tavLst>
                                        <p:tav tm="0">
                                          <p:val>
                                            <p:fltVal val="0"/>
                                          </p:val>
                                        </p:tav>
                                        <p:tav tm="100000">
                                          <p:val>
                                            <p:strVal val="#ppt_w"/>
                                          </p:val>
                                        </p:tav>
                                      </p:tavLst>
                                    </p:anim>
                                    <p:anim calcmode="lin" valueType="num">
                                      <p:cBhvr>
                                        <p:cTn id="32" dur="1000" fill="hold"/>
                                        <p:tgtEl>
                                          <p:spTgt spid="7180"/>
                                        </p:tgtEl>
                                        <p:attrNameLst>
                                          <p:attrName>ppt_h</p:attrName>
                                        </p:attrNameLst>
                                      </p:cBhvr>
                                      <p:tavLst>
                                        <p:tav tm="0">
                                          <p:val>
                                            <p:fltVal val="0"/>
                                          </p:val>
                                        </p:tav>
                                        <p:tav tm="100000">
                                          <p:val>
                                            <p:strVal val="#ppt_h"/>
                                          </p:val>
                                        </p:tav>
                                      </p:tavLst>
                                    </p:anim>
                                    <p:anim calcmode="lin" valueType="num">
                                      <p:cBhvr>
                                        <p:cTn id="33" dur="1000" fill="hold"/>
                                        <p:tgtEl>
                                          <p:spTgt spid="7180"/>
                                        </p:tgtEl>
                                        <p:attrNameLst>
                                          <p:attrName>ppt_x</p:attrName>
                                        </p:attrNameLst>
                                      </p:cBhvr>
                                      <p:tavLst>
                                        <p:tav tm="0">
                                          <p:val>
                                            <p:fltVal val="0.5"/>
                                          </p:val>
                                        </p:tav>
                                        <p:tav tm="100000">
                                          <p:val>
                                            <p:strVal val="#ppt_x"/>
                                          </p:val>
                                        </p:tav>
                                      </p:tavLst>
                                    </p:anim>
                                    <p:anim calcmode="lin" valueType="num">
                                      <p:cBhvr>
                                        <p:cTn id="34" dur="1000" fill="hold"/>
                                        <p:tgtEl>
                                          <p:spTgt spid="7180"/>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1500"/>
                                  </p:stCondLst>
                                  <p:childTnLst>
                                    <p:set>
                                      <p:cBhvr>
                                        <p:cTn id="36" dur="1" fill="hold">
                                          <p:stCondLst>
                                            <p:cond delay="0"/>
                                          </p:stCondLst>
                                        </p:cTn>
                                        <p:tgtEl>
                                          <p:spTgt spid="7181"/>
                                        </p:tgtEl>
                                        <p:attrNameLst>
                                          <p:attrName>style.visibility</p:attrName>
                                        </p:attrNameLst>
                                      </p:cBhvr>
                                      <p:to>
                                        <p:strVal val="visible"/>
                                      </p:to>
                                    </p:set>
                                    <p:anim calcmode="lin" valueType="num">
                                      <p:cBhvr>
                                        <p:cTn id="37" dur="1000" fill="hold"/>
                                        <p:tgtEl>
                                          <p:spTgt spid="7181"/>
                                        </p:tgtEl>
                                        <p:attrNameLst>
                                          <p:attrName>ppt_w</p:attrName>
                                        </p:attrNameLst>
                                      </p:cBhvr>
                                      <p:tavLst>
                                        <p:tav tm="0">
                                          <p:val>
                                            <p:fltVal val="0"/>
                                          </p:val>
                                        </p:tav>
                                        <p:tav tm="100000">
                                          <p:val>
                                            <p:strVal val="#ppt_w"/>
                                          </p:val>
                                        </p:tav>
                                      </p:tavLst>
                                    </p:anim>
                                    <p:anim calcmode="lin" valueType="num">
                                      <p:cBhvr>
                                        <p:cTn id="38" dur="1000" fill="hold"/>
                                        <p:tgtEl>
                                          <p:spTgt spid="7181"/>
                                        </p:tgtEl>
                                        <p:attrNameLst>
                                          <p:attrName>ppt_h</p:attrName>
                                        </p:attrNameLst>
                                      </p:cBhvr>
                                      <p:tavLst>
                                        <p:tav tm="0">
                                          <p:val>
                                            <p:fltVal val="0"/>
                                          </p:val>
                                        </p:tav>
                                        <p:tav tm="100000">
                                          <p:val>
                                            <p:strVal val="#ppt_h"/>
                                          </p:val>
                                        </p:tav>
                                      </p:tavLst>
                                    </p:anim>
                                    <p:anim calcmode="lin" valueType="num">
                                      <p:cBhvr>
                                        <p:cTn id="39" dur="1000" fill="hold"/>
                                        <p:tgtEl>
                                          <p:spTgt spid="7181"/>
                                        </p:tgtEl>
                                        <p:attrNameLst>
                                          <p:attrName>ppt_x</p:attrName>
                                        </p:attrNameLst>
                                      </p:cBhvr>
                                      <p:tavLst>
                                        <p:tav tm="0">
                                          <p:val>
                                            <p:fltVal val="0.5"/>
                                          </p:val>
                                        </p:tav>
                                        <p:tav tm="100000">
                                          <p:val>
                                            <p:strVal val="#ppt_x"/>
                                          </p:val>
                                        </p:tav>
                                      </p:tavLst>
                                    </p:anim>
                                    <p:anim calcmode="lin" valueType="num">
                                      <p:cBhvr>
                                        <p:cTn id="40" dur="1000" fill="hold"/>
                                        <p:tgtEl>
                                          <p:spTgt spid="7181"/>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1500"/>
                                  </p:stCondLst>
                                  <p:childTnLst>
                                    <p:set>
                                      <p:cBhvr>
                                        <p:cTn id="42" dur="1" fill="hold">
                                          <p:stCondLst>
                                            <p:cond delay="0"/>
                                          </p:stCondLst>
                                        </p:cTn>
                                        <p:tgtEl>
                                          <p:spTgt spid="7182"/>
                                        </p:tgtEl>
                                        <p:attrNameLst>
                                          <p:attrName>style.visibility</p:attrName>
                                        </p:attrNameLst>
                                      </p:cBhvr>
                                      <p:to>
                                        <p:strVal val="visible"/>
                                      </p:to>
                                    </p:set>
                                    <p:anim calcmode="lin" valueType="num">
                                      <p:cBhvr>
                                        <p:cTn id="43" dur="1000" fill="hold"/>
                                        <p:tgtEl>
                                          <p:spTgt spid="7182"/>
                                        </p:tgtEl>
                                        <p:attrNameLst>
                                          <p:attrName>ppt_w</p:attrName>
                                        </p:attrNameLst>
                                      </p:cBhvr>
                                      <p:tavLst>
                                        <p:tav tm="0">
                                          <p:val>
                                            <p:fltVal val="0"/>
                                          </p:val>
                                        </p:tav>
                                        <p:tav tm="100000">
                                          <p:val>
                                            <p:strVal val="#ppt_w"/>
                                          </p:val>
                                        </p:tav>
                                      </p:tavLst>
                                    </p:anim>
                                    <p:anim calcmode="lin" valueType="num">
                                      <p:cBhvr>
                                        <p:cTn id="44" dur="1000" fill="hold"/>
                                        <p:tgtEl>
                                          <p:spTgt spid="7182"/>
                                        </p:tgtEl>
                                        <p:attrNameLst>
                                          <p:attrName>ppt_h</p:attrName>
                                        </p:attrNameLst>
                                      </p:cBhvr>
                                      <p:tavLst>
                                        <p:tav tm="0">
                                          <p:val>
                                            <p:fltVal val="0"/>
                                          </p:val>
                                        </p:tav>
                                        <p:tav tm="100000">
                                          <p:val>
                                            <p:strVal val="#ppt_h"/>
                                          </p:val>
                                        </p:tav>
                                      </p:tavLst>
                                    </p:anim>
                                    <p:anim calcmode="lin" valueType="num">
                                      <p:cBhvr>
                                        <p:cTn id="45" dur="1000" fill="hold"/>
                                        <p:tgtEl>
                                          <p:spTgt spid="7182"/>
                                        </p:tgtEl>
                                        <p:attrNameLst>
                                          <p:attrName>ppt_x</p:attrName>
                                        </p:attrNameLst>
                                      </p:cBhvr>
                                      <p:tavLst>
                                        <p:tav tm="0">
                                          <p:val>
                                            <p:fltVal val="0.5"/>
                                          </p:val>
                                        </p:tav>
                                        <p:tav tm="100000">
                                          <p:val>
                                            <p:strVal val="#ppt_x"/>
                                          </p:val>
                                        </p:tav>
                                      </p:tavLst>
                                    </p:anim>
                                    <p:anim calcmode="lin" valueType="num">
                                      <p:cBhvr>
                                        <p:cTn id="46" dur="1000" fill="hold"/>
                                        <p:tgtEl>
                                          <p:spTgt spid="7182"/>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1500"/>
                                  </p:stCondLst>
                                  <p:childTnLst>
                                    <p:set>
                                      <p:cBhvr>
                                        <p:cTn id="48" dur="1" fill="hold">
                                          <p:stCondLst>
                                            <p:cond delay="0"/>
                                          </p:stCondLst>
                                        </p:cTn>
                                        <p:tgtEl>
                                          <p:spTgt spid="7183"/>
                                        </p:tgtEl>
                                        <p:attrNameLst>
                                          <p:attrName>style.visibility</p:attrName>
                                        </p:attrNameLst>
                                      </p:cBhvr>
                                      <p:to>
                                        <p:strVal val="visible"/>
                                      </p:to>
                                    </p:set>
                                    <p:anim calcmode="lin" valueType="num">
                                      <p:cBhvr>
                                        <p:cTn id="49" dur="1000" fill="hold"/>
                                        <p:tgtEl>
                                          <p:spTgt spid="7183"/>
                                        </p:tgtEl>
                                        <p:attrNameLst>
                                          <p:attrName>ppt_w</p:attrName>
                                        </p:attrNameLst>
                                      </p:cBhvr>
                                      <p:tavLst>
                                        <p:tav tm="0">
                                          <p:val>
                                            <p:fltVal val="0"/>
                                          </p:val>
                                        </p:tav>
                                        <p:tav tm="100000">
                                          <p:val>
                                            <p:strVal val="#ppt_w"/>
                                          </p:val>
                                        </p:tav>
                                      </p:tavLst>
                                    </p:anim>
                                    <p:anim calcmode="lin" valueType="num">
                                      <p:cBhvr>
                                        <p:cTn id="50" dur="1000" fill="hold"/>
                                        <p:tgtEl>
                                          <p:spTgt spid="7183"/>
                                        </p:tgtEl>
                                        <p:attrNameLst>
                                          <p:attrName>ppt_h</p:attrName>
                                        </p:attrNameLst>
                                      </p:cBhvr>
                                      <p:tavLst>
                                        <p:tav tm="0">
                                          <p:val>
                                            <p:fltVal val="0"/>
                                          </p:val>
                                        </p:tav>
                                        <p:tav tm="100000">
                                          <p:val>
                                            <p:strVal val="#ppt_h"/>
                                          </p:val>
                                        </p:tav>
                                      </p:tavLst>
                                    </p:anim>
                                    <p:anim calcmode="lin" valueType="num">
                                      <p:cBhvr>
                                        <p:cTn id="51" dur="1000" fill="hold"/>
                                        <p:tgtEl>
                                          <p:spTgt spid="7183"/>
                                        </p:tgtEl>
                                        <p:attrNameLst>
                                          <p:attrName>ppt_x</p:attrName>
                                        </p:attrNameLst>
                                      </p:cBhvr>
                                      <p:tavLst>
                                        <p:tav tm="0">
                                          <p:val>
                                            <p:fltVal val="0.5"/>
                                          </p:val>
                                        </p:tav>
                                        <p:tav tm="100000">
                                          <p:val>
                                            <p:strVal val="#ppt_x"/>
                                          </p:val>
                                        </p:tav>
                                      </p:tavLst>
                                    </p:anim>
                                    <p:anim calcmode="lin" valueType="num">
                                      <p:cBhvr>
                                        <p:cTn id="52" dur="1000" fill="hold"/>
                                        <p:tgtEl>
                                          <p:spTgt spid="7183"/>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0"/>
                                  </p:stCondLst>
                                  <p:childTnLst>
                                    <p:set>
                                      <p:cBhvr>
                                        <p:cTn id="54" dur="1" fill="hold">
                                          <p:stCondLst>
                                            <p:cond delay="0"/>
                                          </p:stCondLst>
                                        </p:cTn>
                                        <p:tgtEl>
                                          <p:spTgt spid="7184"/>
                                        </p:tgtEl>
                                        <p:attrNameLst>
                                          <p:attrName>style.visibility</p:attrName>
                                        </p:attrNameLst>
                                      </p:cBhvr>
                                      <p:to>
                                        <p:strVal val="visible"/>
                                      </p:to>
                                    </p:set>
                                    <p:anim calcmode="lin" valueType="num">
                                      <p:cBhvr>
                                        <p:cTn id="55" dur="1000" fill="hold"/>
                                        <p:tgtEl>
                                          <p:spTgt spid="7184"/>
                                        </p:tgtEl>
                                        <p:attrNameLst>
                                          <p:attrName>ppt_w</p:attrName>
                                        </p:attrNameLst>
                                      </p:cBhvr>
                                      <p:tavLst>
                                        <p:tav tm="0">
                                          <p:val>
                                            <p:fltVal val="0"/>
                                          </p:val>
                                        </p:tav>
                                        <p:tav tm="100000">
                                          <p:val>
                                            <p:strVal val="#ppt_w"/>
                                          </p:val>
                                        </p:tav>
                                      </p:tavLst>
                                    </p:anim>
                                    <p:anim calcmode="lin" valueType="num">
                                      <p:cBhvr>
                                        <p:cTn id="56" dur="1000" fill="hold"/>
                                        <p:tgtEl>
                                          <p:spTgt spid="7184"/>
                                        </p:tgtEl>
                                        <p:attrNameLst>
                                          <p:attrName>ppt_h</p:attrName>
                                        </p:attrNameLst>
                                      </p:cBhvr>
                                      <p:tavLst>
                                        <p:tav tm="0">
                                          <p:val>
                                            <p:fltVal val="0"/>
                                          </p:val>
                                        </p:tav>
                                        <p:tav tm="100000">
                                          <p:val>
                                            <p:strVal val="#ppt_h"/>
                                          </p:val>
                                        </p:tav>
                                      </p:tavLst>
                                    </p:anim>
                                    <p:anim calcmode="lin" valueType="num">
                                      <p:cBhvr>
                                        <p:cTn id="57" dur="1000" fill="hold"/>
                                        <p:tgtEl>
                                          <p:spTgt spid="7184"/>
                                        </p:tgtEl>
                                        <p:attrNameLst>
                                          <p:attrName>ppt_x</p:attrName>
                                        </p:attrNameLst>
                                      </p:cBhvr>
                                      <p:tavLst>
                                        <p:tav tm="0">
                                          <p:val>
                                            <p:fltVal val="0.5"/>
                                          </p:val>
                                        </p:tav>
                                        <p:tav tm="100000">
                                          <p:val>
                                            <p:strVal val="#ppt_x"/>
                                          </p:val>
                                        </p:tav>
                                      </p:tavLst>
                                    </p:anim>
                                    <p:anim calcmode="lin" valueType="num">
                                      <p:cBhvr>
                                        <p:cTn id="58" dur="1000" fill="hold"/>
                                        <p:tgtEl>
                                          <p:spTgt spid="7184"/>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0"/>
                                  </p:stCondLst>
                                  <p:childTnLst>
                                    <p:set>
                                      <p:cBhvr>
                                        <p:cTn id="60" dur="1" fill="hold">
                                          <p:stCondLst>
                                            <p:cond delay="0"/>
                                          </p:stCondLst>
                                        </p:cTn>
                                        <p:tgtEl>
                                          <p:spTgt spid="7185"/>
                                        </p:tgtEl>
                                        <p:attrNameLst>
                                          <p:attrName>style.visibility</p:attrName>
                                        </p:attrNameLst>
                                      </p:cBhvr>
                                      <p:to>
                                        <p:strVal val="visible"/>
                                      </p:to>
                                    </p:set>
                                    <p:anim calcmode="lin" valueType="num">
                                      <p:cBhvr>
                                        <p:cTn id="61" dur="1000" fill="hold"/>
                                        <p:tgtEl>
                                          <p:spTgt spid="7185"/>
                                        </p:tgtEl>
                                        <p:attrNameLst>
                                          <p:attrName>ppt_w</p:attrName>
                                        </p:attrNameLst>
                                      </p:cBhvr>
                                      <p:tavLst>
                                        <p:tav tm="0">
                                          <p:val>
                                            <p:fltVal val="0"/>
                                          </p:val>
                                        </p:tav>
                                        <p:tav tm="100000">
                                          <p:val>
                                            <p:strVal val="#ppt_w"/>
                                          </p:val>
                                        </p:tav>
                                      </p:tavLst>
                                    </p:anim>
                                    <p:anim calcmode="lin" valueType="num">
                                      <p:cBhvr>
                                        <p:cTn id="62" dur="1000" fill="hold"/>
                                        <p:tgtEl>
                                          <p:spTgt spid="7185"/>
                                        </p:tgtEl>
                                        <p:attrNameLst>
                                          <p:attrName>ppt_h</p:attrName>
                                        </p:attrNameLst>
                                      </p:cBhvr>
                                      <p:tavLst>
                                        <p:tav tm="0">
                                          <p:val>
                                            <p:fltVal val="0"/>
                                          </p:val>
                                        </p:tav>
                                        <p:tav tm="100000">
                                          <p:val>
                                            <p:strVal val="#ppt_h"/>
                                          </p:val>
                                        </p:tav>
                                      </p:tavLst>
                                    </p:anim>
                                    <p:anim calcmode="lin" valueType="num">
                                      <p:cBhvr>
                                        <p:cTn id="63" dur="1000" fill="hold"/>
                                        <p:tgtEl>
                                          <p:spTgt spid="7185"/>
                                        </p:tgtEl>
                                        <p:attrNameLst>
                                          <p:attrName>ppt_x</p:attrName>
                                        </p:attrNameLst>
                                      </p:cBhvr>
                                      <p:tavLst>
                                        <p:tav tm="0">
                                          <p:val>
                                            <p:fltVal val="0.5"/>
                                          </p:val>
                                        </p:tav>
                                        <p:tav tm="100000">
                                          <p:val>
                                            <p:strVal val="#ppt_x"/>
                                          </p:val>
                                        </p:tav>
                                      </p:tavLst>
                                    </p:anim>
                                    <p:anim calcmode="lin" valueType="num">
                                      <p:cBhvr>
                                        <p:cTn id="64" dur="1000" fill="hold"/>
                                        <p:tgtEl>
                                          <p:spTgt spid="7185"/>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0"/>
                                  </p:stCondLst>
                                  <p:childTnLst>
                                    <p:set>
                                      <p:cBhvr>
                                        <p:cTn id="66" dur="1" fill="hold">
                                          <p:stCondLst>
                                            <p:cond delay="0"/>
                                          </p:stCondLst>
                                        </p:cTn>
                                        <p:tgtEl>
                                          <p:spTgt spid="7186"/>
                                        </p:tgtEl>
                                        <p:attrNameLst>
                                          <p:attrName>style.visibility</p:attrName>
                                        </p:attrNameLst>
                                      </p:cBhvr>
                                      <p:to>
                                        <p:strVal val="visible"/>
                                      </p:to>
                                    </p:set>
                                    <p:anim calcmode="lin" valueType="num">
                                      <p:cBhvr>
                                        <p:cTn id="67" dur="1000" fill="hold"/>
                                        <p:tgtEl>
                                          <p:spTgt spid="7186"/>
                                        </p:tgtEl>
                                        <p:attrNameLst>
                                          <p:attrName>ppt_w</p:attrName>
                                        </p:attrNameLst>
                                      </p:cBhvr>
                                      <p:tavLst>
                                        <p:tav tm="0">
                                          <p:val>
                                            <p:fltVal val="0"/>
                                          </p:val>
                                        </p:tav>
                                        <p:tav tm="100000">
                                          <p:val>
                                            <p:strVal val="#ppt_w"/>
                                          </p:val>
                                        </p:tav>
                                      </p:tavLst>
                                    </p:anim>
                                    <p:anim calcmode="lin" valueType="num">
                                      <p:cBhvr>
                                        <p:cTn id="68" dur="1000" fill="hold"/>
                                        <p:tgtEl>
                                          <p:spTgt spid="7186"/>
                                        </p:tgtEl>
                                        <p:attrNameLst>
                                          <p:attrName>ppt_h</p:attrName>
                                        </p:attrNameLst>
                                      </p:cBhvr>
                                      <p:tavLst>
                                        <p:tav tm="0">
                                          <p:val>
                                            <p:fltVal val="0"/>
                                          </p:val>
                                        </p:tav>
                                        <p:tav tm="100000">
                                          <p:val>
                                            <p:strVal val="#ppt_h"/>
                                          </p:val>
                                        </p:tav>
                                      </p:tavLst>
                                    </p:anim>
                                    <p:anim calcmode="lin" valueType="num">
                                      <p:cBhvr>
                                        <p:cTn id="69" dur="1000" fill="hold"/>
                                        <p:tgtEl>
                                          <p:spTgt spid="7186"/>
                                        </p:tgtEl>
                                        <p:attrNameLst>
                                          <p:attrName>ppt_x</p:attrName>
                                        </p:attrNameLst>
                                      </p:cBhvr>
                                      <p:tavLst>
                                        <p:tav tm="0">
                                          <p:val>
                                            <p:fltVal val="0.5"/>
                                          </p:val>
                                        </p:tav>
                                        <p:tav tm="100000">
                                          <p:val>
                                            <p:strVal val="#ppt_x"/>
                                          </p:val>
                                        </p:tav>
                                      </p:tavLst>
                                    </p:anim>
                                    <p:anim calcmode="lin" valueType="num">
                                      <p:cBhvr>
                                        <p:cTn id="70" dur="1000" fill="hold"/>
                                        <p:tgtEl>
                                          <p:spTgt spid="7186"/>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1500"/>
                                  </p:stCondLst>
                                  <p:childTnLst>
                                    <p:set>
                                      <p:cBhvr>
                                        <p:cTn id="72" dur="1" fill="hold">
                                          <p:stCondLst>
                                            <p:cond delay="0"/>
                                          </p:stCondLst>
                                        </p:cTn>
                                        <p:tgtEl>
                                          <p:spTgt spid="7189"/>
                                        </p:tgtEl>
                                        <p:attrNameLst>
                                          <p:attrName>style.visibility</p:attrName>
                                        </p:attrNameLst>
                                      </p:cBhvr>
                                      <p:to>
                                        <p:strVal val="visible"/>
                                      </p:to>
                                    </p:set>
                                    <p:anim calcmode="lin" valueType="num">
                                      <p:cBhvr>
                                        <p:cTn id="73" dur="1000" fill="hold"/>
                                        <p:tgtEl>
                                          <p:spTgt spid="7189"/>
                                        </p:tgtEl>
                                        <p:attrNameLst>
                                          <p:attrName>ppt_w</p:attrName>
                                        </p:attrNameLst>
                                      </p:cBhvr>
                                      <p:tavLst>
                                        <p:tav tm="0">
                                          <p:val>
                                            <p:fltVal val="0"/>
                                          </p:val>
                                        </p:tav>
                                        <p:tav tm="100000">
                                          <p:val>
                                            <p:strVal val="#ppt_w"/>
                                          </p:val>
                                        </p:tav>
                                      </p:tavLst>
                                    </p:anim>
                                    <p:anim calcmode="lin" valueType="num">
                                      <p:cBhvr>
                                        <p:cTn id="74" dur="1000" fill="hold"/>
                                        <p:tgtEl>
                                          <p:spTgt spid="7189"/>
                                        </p:tgtEl>
                                        <p:attrNameLst>
                                          <p:attrName>ppt_h</p:attrName>
                                        </p:attrNameLst>
                                      </p:cBhvr>
                                      <p:tavLst>
                                        <p:tav tm="0">
                                          <p:val>
                                            <p:fltVal val="0"/>
                                          </p:val>
                                        </p:tav>
                                        <p:tav tm="100000">
                                          <p:val>
                                            <p:strVal val="#ppt_h"/>
                                          </p:val>
                                        </p:tav>
                                      </p:tavLst>
                                    </p:anim>
                                    <p:anim calcmode="lin" valueType="num">
                                      <p:cBhvr>
                                        <p:cTn id="75" dur="1000" fill="hold"/>
                                        <p:tgtEl>
                                          <p:spTgt spid="7189"/>
                                        </p:tgtEl>
                                        <p:attrNameLst>
                                          <p:attrName>ppt_x</p:attrName>
                                        </p:attrNameLst>
                                      </p:cBhvr>
                                      <p:tavLst>
                                        <p:tav tm="0">
                                          <p:val>
                                            <p:fltVal val="0.5"/>
                                          </p:val>
                                        </p:tav>
                                        <p:tav tm="100000">
                                          <p:val>
                                            <p:strVal val="#ppt_x"/>
                                          </p:val>
                                        </p:tav>
                                      </p:tavLst>
                                    </p:anim>
                                    <p:anim calcmode="lin" valueType="num">
                                      <p:cBhvr>
                                        <p:cTn id="76" dur="1000" fill="hold"/>
                                        <p:tgtEl>
                                          <p:spTgt spid="7189"/>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1500"/>
                                  </p:stCondLst>
                                  <p:childTnLst>
                                    <p:set>
                                      <p:cBhvr>
                                        <p:cTn id="78" dur="1" fill="hold">
                                          <p:stCondLst>
                                            <p:cond delay="0"/>
                                          </p:stCondLst>
                                        </p:cTn>
                                        <p:tgtEl>
                                          <p:spTgt spid="7190"/>
                                        </p:tgtEl>
                                        <p:attrNameLst>
                                          <p:attrName>style.visibility</p:attrName>
                                        </p:attrNameLst>
                                      </p:cBhvr>
                                      <p:to>
                                        <p:strVal val="visible"/>
                                      </p:to>
                                    </p:set>
                                    <p:anim calcmode="lin" valueType="num">
                                      <p:cBhvr>
                                        <p:cTn id="79" dur="1000" fill="hold"/>
                                        <p:tgtEl>
                                          <p:spTgt spid="7190"/>
                                        </p:tgtEl>
                                        <p:attrNameLst>
                                          <p:attrName>ppt_w</p:attrName>
                                        </p:attrNameLst>
                                      </p:cBhvr>
                                      <p:tavLst>
                                        <p:tav tm="0">
                                          <p:val>
                                            <p:fltVal val="0"/>
                                          </p:val>
                                        </p:tav>
                                        <p:tav tm="100000">
                                          <p:val>
                                            <p:strVal val="#ppt_w"/>
                                          </p:val>
                                        </p:tav>
                                      </p:tavLst>
                                    </p:anim>
                                    <p:anim calcmode="lin" valueType="num">
                                      <p:cBhvr>
                                        <p:cTn id="80" dur="1000" fill="hold"/>
                                        <p:tgtEl>
                                          <p:spTgt spid="7190"/>
                                        </p:tgtEl>
                                        <p:attrNameLst>
                                          <p:attrName>ppt_h</p:attrName>
                                        </p:attrNameLst>
                                      </p:cBhvr>
                                      <p:tavLst>
                                        <p:tav tm="0">
                                          <p:val>
                                            <p:fltVal val="0"/>
                                          </p:val>
                                        </p:tav>
                                        <p:tav tm="100000">
                                          <p:val>
                                            <p:strVal val="#ppt_h"/>
                                          </p:val>
                                        </p:tav>
                                      </p:tavLst>
                                    </p:anim>
                                    <p:anim calcmode="lin" valueType="num">
                                      <p:cBhvr>
                                        <p:cTn id="81" dur="1000" fill="hold"/>
                                        <p:tgtEl>
                                          <p:spTgt spid="7190"/>
                                        </p:tgtEl>
                                        <p:attrNameLst>
                                          <p:attrName>ppt_x</p:attrName>
                                        </p:attrNameLst>
                                      </p:cBhvr>
                                      <p:tavLst>
                                        <p:tav tm="0">
                                          <p:val>
                                            <p:fltVal val="0.5"/>
                                          </p:val>
                                        </p:tav>
                                        <p:tav tm="100000">
                                          <p:val>
                                            <p:strVal val="#ppt_x"/>
                                          </p:val>
                                        </p:tav>
                                      </p:tavLst>
                                    </p:anim>
                                    <p:anim calcmode="lin" valueType="num">
                                      <p:cBhvr>
                                        <p:cTn id="82" dur="1000" fill="hold"/>
                                        <p:tgtEl>
                                          <p:spTgt spid="7190"/>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1500"/>
                                  </p:stCondLst>
                                  <p:childTnLst>
                                    <p:set>
                                      <p:cBhvr>
                                        <p:cTn id="84" dur="1" fill="hold">
                                          <p:stCondLst>
                                            <p:cond delay="0"/>
                                          </p:stCondLst>
                                        </p:cTn>
                                        <p:tgtEl>
                                          <p:spTgt spid="7191"/>
                                        </p:tgtEl>
                                        <p:attrNameLst>
                                          <p:attrName>style.visibility</p:attrName>
                                        </p:attrNameLst>
                                      </p:cBhvr>
                                      <p:to>
                                        <p:strVal val="visible"/>
                                      </p:to>
                                    </p:set>
                                    <p:anim calcmode="lin" valueType="num">
                                      <p:cBhvr>
                                        <p:cTn id="85" dur="1000" fill="hold"/>
                                        <p:tgtEl>
                                          <p:spTgt spid="7191"/>
                                        </p:tgtEl>
                                        <p:attrNameLst>
                                          <p:attrName>ppt_w</p:attrName>
                                        </p:attrNameLst>
                                      </p:cBhvr>
                                      <p:tavLst>
                                        <p:tav tm="0">
                                          <p:val>
                                            <p:fltVal val="0"/>
                                          </p:val>
                                        </p:tav>
                                        <p:tav tm="100000">
                                          <p:val>
                                            <p:strVal val="#ppt_w"/>
                                          </p:val>
                                        </p:tav>
                                      </p:tavLst>
                                    </p:anim>
                                    <p:anim calcmode="lin" valueType="num">
                                      <p:cBhvr>
                                        <p:cTn id="86" dur="1000" fill="hold"/>
                                        <p:tgtEl>
                                          <p:spTgt spid="7191"/>
                                        </p:tgtEl>
                                        <p:attrNameLst>
                                          <p:attrName>ppt_h</p:attrName>
                                        </p:attrNameLst>
                                      </p:cBhvr>
                                      <p:tavLst>
                                        <p:tav tm="0">
                                          <p:val>
                                            <p:fltVal val="0"/>
                                          </p:val>
                                        </p:tav>
                                        <p:tav tm="100000">
                                          <p:val>
                                            <p:strVal val="#ppt_h"/>
                                          </p:val>
                                        </p:tav>
                                      </p:tavLst>
                                    </p:anim>
                                    <p:anim calcmode="lin" valueType="num">
                                      <p:cBhvr>
                                        <p:cTn id="87" dur="1000" fill="hold"/>
                                        <p:tgtEl>
                                          <p:spTgt spid="7191"/>
                                        </p:tgtEl>
                                        <p:attrNameLst>
                                          <p:attrName>ppt_x</p:attrName>
                                        </p:attrNameLst>
                                      </p:cBhvr>
                                      <p:tavLst>
                                        <p:tav tm="0">
                                          <p:val>
                                            <p:fltVal val="0.5"/>
                                          </p:val>
                                        </p:tav>
                                        <p:tav tm="100000">
                                          <p:val>
                                            <p:strVal val="#ppt_x"/>
                                          </p:val>
                                        </p:tav>
                                      </p:tavLst>
                                    </p:anim>
                                    <p:anim calcmode="lin" valueType="num">
                                      <p:cBhvr>
                                        <p:cTn id="88" dur="1000" fill="hold"/>
                                        <p:tgtEl>
                                          <p:spTgt spid="7191"/>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0"/>
                                  </p:stCondLst>
                                  <p:childTnLst>
                                    <p:set>
                                      <p:cBhvr>
                                        <p:cTn id="90" dur="1" fill="hold">
                                          <p:stCondLst>
                                            <p:cond delay="0"/>
                                          </p:stCondLst>
                                        </p:cTn>
                                        <p:tgtEl>
                                          <p:spTgt spid="7194"/>
                                        </p:tgtEl>
                                        <p:attrNameLst>
                                          <p:attrName>style.visibility</p:attrName>
                                        </p:attrNameLst>
                                      </p:cBhvr>
                                      <p:to>
                                        <p:strVal val="visible"/>
                                      </p:to>
                                    </p:set>
                                    <p:anim calcmode="lin" valueType="num">
                                      <p:cBhvr>
                                        <p:cTn id="91" dur="1000" fill="hold"/>
                                        <p:tgtEl>
                                          <p:spTgt spid="7194"/>
                                        </p:tgtEl>
                                        <p:attrNameLst>
                                          <p:attrName>ppt_w</p:attrName>
                                        </p:attrNameLst>
                                      </p:cBhvr>
                                      <p:tavLst>
                                        <p:tav tm="0">
                                          <p:val>
                                            <p:fltVal val="0"/>
                                          </p:val>
                                        </p:tav>
                                        <p:tav tm="100000">
                                          <p:val>
                                            <p:strVal val="#ppt_w"/>
                                          </p:val>
                                        </p:tav>
                                      </p:tavLst>
                                    </p:anim>
                                    <p:anim calcmode="lin" valueType="num">
                                      <p:cBhvr>
                                        <p:cTn id="92" dur="1000" fill="hold"/>
                                        <p:tgtEl>
                                          <p:spTgt spid="7194"/>
                                        </p:tgtEl>
                                        <p:attrNameLst>
                                          <p:attrName>ppt_h</p:attrName>
                                        </p:attrNameLst>
                                      </p:cBhvr>
                                      <p:tavLst>
                                        <p:tav tm="0">
                                          <p:val>
                                            <p:fltVal val="0"/>
                                          </p:val>
                                        </p:tav>
                                        <p:tav tm="100000">
                                          <p:val>
                                            <p:strVal val="#ppt_h"/>
                                          </p:val>
                                        </p:tav>
                                      </p:tavLst>
                                    </p:anim>
                                    <p:anim calcmode="lin" valueType="num">
                                      <p:cBhvr>
                                        <p:cTn id="93" dur="1000" fill="hold"/>
                                        <p:tgtEl>
                                          <p:spTgt spid="7194"/>
                                        </p:tgtEl>
                                        <p:attrNameLst>
                                          <p:attrName>ppt_x</p:attrName>
                                        </p:attrNameLst>
                                      </p:cBhvr>
                                      <p:tavLst>
                                        <p:tav tm="0">
                                          <p:val>
                                            <p:fltVal val="0.5"/>
                                          </p:val>
                                        </p:tav>
                                        <p:tav tm="100000">
                                          <p:val>
                                            <p:strVal val="#ppt_x"/>
                                          </p:val>
                                        </p:tav>
                                      </p:tavLst>
                                    </p:anim>
                                    <p:anim calcmode="lin" valueType="num">
                                      <p:cBhvr>
                                        <p:cTn id="94" dur="1000" fill="hold"/>
                                        <p:tgtEl>
                                          <p:spTgt spid="7194"/>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0"/>
                                  </p:stCondLst>
                                  <p:childTnLst>
                                    <p:set>
                                      <p:cBhvr>
                                        <p:cTn id="96" dur="1" fill="hold">
                                          <p:stCondLst>
                                            <p:cond delay="0"/>
                                          </p:stCondLst>
                                        </p:cTn>
                                        <p:tgtEl>
                                          <p:spTgt spid="7195"/>
                                        </p:tgtEl>
                                        <p:attrNameLst>
                                          <p:attrName>style.visibility</p:attrName>
                                        </p:attrNameLst>
                                      </p:cBhvr>
                                      <p:to>
                                        <p:strVal val="visible"/>
                                      </p:to>
                                    </p:set>
                                    <p:anim calcmode="lin" valueType="num">
                                      <p:cBhvr>
                                        <p:cTn id="97" dur="1000" fill="hold"/>
                                        <p:tgtEl>
                                          <p:spTgt spid="7195"/>
                                        </p:tgtEl>
                                        <p:attrNameLst>
                                          <p:attrName>ppt_w</p:attrName>
                                        </p:attrNameLst>
                                      </p:cBhvr>
                                      <p:tavLst>
                                        <p:tav tm="0">
                                          <p:val>
                                            <p:fltVal val="0"/>
                                          </p:val>
                                        </p:tav>
                                        <p:tav tm="100000">
                                          <p:val>
                                            <p:strVal val="#ppt_w"/>
                                          </p:val>
                                        </p:tav>
                                      </p:tavLst>
                                    </p:anim>
                                    <p:anim calcmode="lin" valueType="num">
                                      <p:cBhvr>
                                        <p:cTn id="98" dur="1000" fill="hold"/>
                                        <p:tgtEl>
                                          <p:spTgt spid="7195"/>
                                        </p:tgtEl>
                                        <p:attrNameLst>
                                          <p:attrName>ppt_h</p:attrName>
                                        </p:attrNameLst>
                                      </p:cBhvr>
                                      <p:tavLst>
                                        <p:tav tm="0">
                                          <p:val>
                                            <p:fltVal val="0"/>
                                          </p:val>
                                        </p:tav>
                                        <p:tav tm="100000">
                                          <p:val>
                                            <p:strVal val="#ppt_h"/>
                                          </p:val>
                                        </p:tav>
                                      </p:tavLst>
                                    </p:anim>
                                    <p:anim calcmode="lin" valueType="num">
                                      <p:cBhvr>
                                        <p:cTn id="99" dur="1000" fill="hold"/>
                                        <p:tgtEl>
                                          <p:spTgt spid="7195"/>
                                        </p:tgtEl>
                                        <p:attrNameLst>
                                          <p:attrName>ppt_x</p:attrName>
                                        </p:attrNameLst>
                                      </p:cBhvr>
                                      <p:tavLst>
                                        <p:tav tm="0">
                                          <p:val>
                                            <p:fltVal val="0.5"/>
                                          </p:val>
                                        </p:tav>
                                        <p:tav tm="100000">
                                          <p:val>
                                            <p:strVal val="#ppt_x"/>
                                          </p:val>
                                        </p:tav>
                                      </p:tavLst>
                                    </p:anim>
                                    <p:anim calcmode="lin" valueType="num">
                                      <p:cBhvr>
                                        <p:cTn id="100" dur="1000" fill="hold"/>
                                        <p:tgtEl>
                                          <p:spTgt spid="7195"/>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1500"/>
                                  </p:stCondLst>
                                  <p:childTnLst>
                                    <p:set>
                                      <p:cBhvr>
                                        <p:cTn id="102" dur="1" fill="hold">
                                          <p:stCondLst>
                                            <p:cond delay="0"/>
                                          </p:stCondLst>
                                        </p:cTn>
                                        <p:tgtEl>
                                          <p:spTgt spid="7196"/>
                                        </p:tgtEl>
                                        <p:attrNameLst>
                                          <p:attrName>style.visibility</p:attrName>
                                        </p:attrNameLst>
                                      </p:cBhvr>
                                      <p:to>
                                        <p:strVal val="visible"/>
                                      </p:to>
                                    </p:set>
                                    <p:anim calcmode="lin" valueType="num">
                                      <p:cBhvr>
                                        <p:cTn id="103" dur="1000" fill="hold"/>
                                        <p:tgtEl>
                                          <p:spTgt spid="7196"/>
                                        </p:tgtEl>
                                        <p:attrNameLst>
                                          <p:attrName>ppt_w</p:attrName>
                                        </p:attrNameLst>
                                      </p:cBhvr>
                                      <p:tavLst>
                                        <p:tav tm="0">
                                          <p:val>
                                            <p:fltVal val="0"/>
                                          </p:val>
                                        </p:tav>
                                        <p:tav tm="100000">
                                          <p:val>
                                            <p:strVal val="#ppt_w"/>
                                          </p:val>
                                        </p:tav>
                                      </p:tavLst>
                                    </p:anim>
                                    <p:anim calcmode="lin" valueType="num">
                                      <p:cBhvr>
                                        <p:cTn id="104" dur="1000" fill="hold"/>
                                        <p:tgtEl>
                                          <p:spTgt spid="7196"/>
                                        </p:tgtEl>
                                        <p:attrNameLst>
                                          <p:attrName>ppt_h</p:attrName>
                                        </p:attrNameLst>
                                      </p:cBhvr>
                                      <p:tavLst>
                                        <p:tav tm="0">
                                          <p:val>
                                            <p:fltVal val="0"/>
                                          </p:val>
                                        </p:tav>
                                        <p:tav tm="100000">
                                          <p:val>
                                            <p:strVal val="#ppt_h"/>
                                          </p:val>
                                        </p:tav>
                                      </p:tavLst>
                                    </p:anim>
                                    <p:anim calcmode="lin" valueType="num">
                                      <p:cBhvr>
                                        <p:cTn id="105" dur="1000" fill="hold"/>
                                        <p:tgtEl>
                                          <p:spTgt spid="7196"/>
                                        </p:tgtEl>
                                        <p:attrNameLst>
                                          <p:attrName>ppt_x</p:attrName>
                                        </p:attrNameLst>
                                      </p:cBhvr>
                                      <p:tavLst>
                                        <p:tav tm="0">
                                          <p:val>
                                            <p:fltVal val="0.5"/>
                                          </p:val>
                                        </p:tav>
                                        <p:tav tm="100000">
                                          <p:val>
                                            <p:strVal val="#ppt_x"/>
                                          </p:val>
                                        </p:tav>
                                      </p:tavLst>
                                    </p:anim>
                                    <p:anim calcmode="lin" valueType="num">
                                      <p:cBhvr>
                                        <p:cTn id="106" dur="1000" fill="hold"/>
                                        <p:tgtEl>
                                          <p:spTgt spid="7196"/>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1500"/>
                                  </p:stCondLst>
                                  <p:childTnLst>
                                    <p:set>
                                      <p:cBhvr>
                                        <p:cTn id="108" dur="1" fill="hold">
                                          <p:stCondLst>
                                            <p:cond delay="0"/>
                                          </p:stCondLst>
                                        </p:cTn>
                                        <p:tgtEl>
                                          <p:spTgt spid="7197"/>
                                        </p:tgtEl>
                                        <p:attrNameLst>
                                          <p:attrName>style.visibility</p:attrName>
                                        </p:attrNameLst>
                                      </p:cBhvr>
                                      <p:to>
                                        <p:strVal val="visible"/>
                                      </p:to>
                                    </p:set>
                                    <p:anim calcmode="lin" valueType="num">
                                      <p:cBhvr>
                                        <p:cTn id="109" dur="1000" fill="hold"/>
                                        <p:tgtEl>
                                          <p:spTgt spid="7197"/>
                                        </p:tgtEl>
                                        <p:attrNameLst>
                                          <p:attrName>ppt_w</p:attrName>
                                        </p:attrNameLst>
                                      </p:cBhvr>
                                      <p:tavLst>
                                        <p:tav tm="0">
                                          <p:val>
                                            <p:fltVal val="0"/>
                                          </p:val>
                                        </p:tav>
                                        <p:tav tm="100000">
                                          <p:val>
                                            <p:strVal val="#ppt_w"/>
                                          </p:val>
                                        </p:tav>
                                      </p:tavLst>
                                    </p:anim>
                                    <p:anim calcmode="lin" valueType="num">
                                      <p:cBhvr>
                                        <p:cTn id="110" dur="1000" fill="hold"/>
                                        <p:tgtEl>
                                          <p:spTgt spid="7197"/>
                                        </p:tgtEl>
                                        <p:attrNameLst>
                                          <p:attrName>ppt_h</p:attrName>
                                        </p:attrNameLst>
                                      </p:cBhvr>
                                      <p:tavLst>
                                        <p:tav tm="0">
                                          <p:val>
                                            <p:fltVal val="0"/>
                                          </p:val>
                                        </p:tav>
                                        <p:tav tm="100000">
                                          <p:val>
                                            <p:strVal val="#ppt_h"/>
                                          </p:val>
                                        </p:tav>
                                      </p:tavLst>
                                    </p:anim>
                                    <p:anim calcmode="lin" valueType="num">
                                      <p:cBhvr>
                                        <p:cTn id="111" dur="1000" fill="hold"/>
                                        <p:tgtEl>
                                          <p:spTgt spid="7197"/>
                                        </p:tgtEl>
                                        <p:attrNameLst>
                                          <p:attrName>ppt_x</p:attrName>
                                        </p:attrNameLst>
                                      </p:cBhvr>
                                      <p:tavLst>
                                        <p:tav tm="0">
                                          <p:val>
                                            <p:fltVal val="0.5"/>
                                          </p:val>
                                        </p:tav>
                                        <p:tav tm="100000">
                                          <p:val>
                                            <p:strVal val="#ppt_x"/>
                                          </p:val>
                                        </p:tav>
                                      </p:tavLst>
                                    </p:anim>
                                    <p:anim calcmode="lin" valueType="num">
                                      <p:cBhvr>
                                        <p:cTn id="112" dur="1000" fill="hold"/>
                                        <p:tgtEl>
                                          <p:spTgt spid="7197"/>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1500"/>
                                  </p:stCondLst>
                                  <p:childTnLst>
                                    <p:set>
                                      <p:cBhvr>
                                        <p:cTn id="114" dur="1" fill="hold">
                                          <p:stCondLst>
                                            <p:cond delay="0"/>
                                          </p:stCondLst>
                                        </p:cTn>
                                        <p:tgtEl>
                                          <p:spTgt spid="7198"/>
                                        </p:tgtEl>
                                        <p:attrNameLst>
                                          <p:attrName>style.visibility</p:attrName>
                                        </p:attrNameLst>
                                      </p:cBhvr>
                                      <p:to>
                                        <p:strVal val="visible"/>
                                      </p:to>
                                    </p:set>
                                    <p:anim calcmode="lin" valueType="num">
                                      <p:cBhvr>
                                        <p:cTn id="115" dur="1000" fill="hold"/>
                                        <p:tgtEl>
                                          <p:spTgt spid="7198"/>
                                        </p:tgtEl>
                                        <p:attrNameLst>
                                          <p:attrName>ppt_w</p:attrName>
                                        </p:attrNameLst>
                                      </p:cBhvr>
                                      <p:tavLst>
                                        <p:tav tm="0">
                                          <p:val>
                                            <p:fltVal val="0"/>
                                          </p:val>
                                        </p:tav>
                                        <p:tav tm="100000">
                                          <p:val>
                                            <p:strVal val="#ppt_w"/>
                                          </p:val>
                                        </p:tav>
                                      </p:tavLst>
                                    </p:anim>
                                    <p:anim calcmode="lin" valueType="num">
                                      <p:cBhvr>
                                        <p:cTn id="116" dur="1000" fill="hold"/>
                                        <p:tgtEl>
                                          <p:spTgt spid="7198"/>
                                        </p:tgtEl>
                                        <p:attrNameLst>
                                          <p:attrName>ppt_h</p:attrName>
                                        </p:attrNameLst>
                                      </p:cBhvr>
                                      <p:tavLst>
                                        <p:tav tm="0">
                                          <p:val>
                                            <p:fltVal val="0"/>
                                          </p:val>
                                        </p:tav>
                                        <p:tav tm="100000">
                                          <p:val>
                                            <p:strVal val="#ppt_h"/>
                                          </p:val>
                                        </p:tav>
                                      </p:tavLst>
                                    </p:anim>
                                    <p:anim calcmode="lin" valueType="num">
                                      <p:cBhvr>
                                        <p:cTn id="117" dur="1000" fill="hold"/>
                                        <p:tgtEl>
                                          <p:spTgt spid="7198"/>
                                        </p:tgtEl>
                                        <p:attrNameLst>
                                          <p:attrName>ppt_x</p:attrName>
                                        </p:attrNameLst>
                                      </p:cBhvr>
                                      <p:tavLst>
                                        <p:tav tm="0">
                                          <p:val>
                                            <p:fltVal val="0.5"/>
                                          </p:val>
                                        </p:tav>
                                        <p:tav tm="100000">
                                          <p:val>
                                            <p:strVal val="#ppt_x"/>
                                          </p:val>
                                        </p:tav>
                                      </p:tavLst>
                                    </p:anim>
                                    <p:anim calcmode="lin" valueType="num">
                                      <p:cBhvr>
                                        <p:cTn id="118" dur="1000" fill="hold"/>
                                        <p:tgtEl>
                                          <p:spTgt spid="7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77" grpId="0" animBg="1"/>
      <p:bldP spid="7178" grpId="0" animBg="1"/>
      <p:bldP spid="7179" grpId="0" animBg="1"/>
      <p:bldP spid="7180" grpId="0" animBg="1"/>
      <p:bldP spid="7181" grpId="0" animBg="1"/>
      <p:bldP spid="7182" grpId="0" animBg="1"/>
      <p:bldP spid="7183" grpId="0" animBg="1"/>
      <p:bldP spid="7184" grpId="0" animBg="1"/>
      <p:bldP spid="7185" grpId="0" animBg="1"/>
      <p:bldP spid="7186" grpId="0" animBg="1"/>
      <p:bldP spid="7189" grpId="0" animBg="1"/>
      <p:bldP spid="7190" grpId="0" animBg="1"/>
      <p:bldP spid="7191" grpId="0" animBg="1"/>
      <p:bldP spid="7194" grpId="0" animBg="1"/>
      <p:bldP spid="7195" grpId="0" animBg="1"/>
      <p:bldP spid="7196" grpId="0" animBg="1"/>
      <p:bldP spid="7197" grpId="0" animBg="1"/>
      <p:bldP spid="719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9"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0050" y="171450"/>
            <a:ext cx="6553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7"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6529388"/>
            <a:ext cx="65532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97843" y="2940844"/>
            <a:ext cx="4095750" cy="7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7" name="Picture 7"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84157" y="3388518"/>
            <a:ext cx="4610100" cy="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2"/>
          <p:cNvSpPr>
            <a:spLocks noChangeArrowheads="1" noChangeShapeType="1" noTextEdit="1"/>
          </p:cNvSpPr>
          <p:nvPr/>
        </p:nvSpPr>
        <p:spPr bwMode="auto">
          <a:xfrm>
            <a:off x="1249363" y="1071563"/>
            <a:ext cx="6667500" cy="218122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VNI-Revue"/>
              </a:rPr>
              <a:t>CAÛM ÔN QUÍ THAÀY COÂ !</a:t>
            </a:r>
          </a:p>
        </p:txBody>
      </p:sp>
      <p:sp>
        <p:nvSpPr>
          <p:cNvPr id="11" name="WordArt 3"/>
          <p:cNvSpPr>
            <a:spLocks noChangeArrowheads="1" noChangeShapeType="1" noTextEdit="1"/>
          </p:cNvSpPr>
          <p:nvPr/>
        </p:nvSpPr>
        <p:spPr bwMode="auto">
          <a:xfrm>
            <a:off x="1508125" y="3348038"/>
            <a:ext cx="6580188" cy="2219325"/>
          </a:xfrm>
          <a:prstGeom prst="rect">
            <a:avLst/>
          </a:prstGeom>
        </p:spPr>
        <p:txBody>
          <a:bodyPr wrap="none" fromWordArt="1">
            <a:prstTxWarp prst="textPlain">
              <a:avLst>
                <a:gd name="adj" fmla="val 49653"/>
              </a:avLst>
            </a:prstTxWarp>
          </a:bodyPr>
          <a:lstStyle/>
          <a:p>
            <a:pPr algn="ctr"/>
            <a:r>
              <a:rPr lang="pt-BR" sz="3600" kern="10">
                <a:ln w="19050">
                  <a:solidFill>
                    <a:srgbClr val="99CCFF"/>
                  </a:solidFill>
                  <a:round/>
                  <a:headEnd/>
                  <a:tailEnd/>
                </a:ln>
                <a:solidFill>
                  <a:srgbClr val="0066CC"/>
                </a:solidFill>
                <a:effectLst>
                  <a:outerShdw dist="35921" dir="2700000" algn="ctr" rotWithShape="0">
                    <a:srgbClr val="990000"/>
                  </a:outerShdw>
                </a:effectLst>
                <a:latin typeface="VNI-Souvir"/>
              </a:rPr>
              <a:t>CHUÙC CAÙC EM HOÏC TOÁT </a:t>
            </a:r>
            <a:endParaRPr lang="en-US" sz="3600" kern="10">
              <a:ln w="19050">
                <a:solidFill>
                  <a:srgbClr val="99CCFF"/>
                </a:solidFill>
                <a:round/>
                <a:headEnd/>
                <a:tailEnd/>
              </a:ln>
              <a:solidFill>
                <a:srgbClr val="0066CC"/>
              </a:solidFill>
              <a:effectLst>
                <a:outerShdw dist="35921" dir="2700000" algn="ctr" rotWithShape="0">
                  <a:srgbClr val="990000"/>
                </a:outerShdw>
              </a:effectLst>
              <a:latin typeface="VNI-Souvir"/>
            </a:endParaRPr>
          </a:p>
        </p:txBody>
      </p:sp>
      <p:grpSp>
        <p:nvGrpSpPr>
          <p:cNvPr id="61482" name="Group 42"/>
          <p:cNvGrpSpPr>
            <a:grpSpLocks/>
          </p:cNvGrpSpPr>
          <p:nvPr/>
        </p:nvGrpSpPr>
        <p:grpSpPr bwMode="auto">
          <a:xfrm>
            <a:off x="214313" y="242375"/>
            <a:ext cx="8793162" cy="530225"/>
            <a:chOff x="0" y="3342"/>
            <a:chExt cx="5539" cy="334"/>
          </a:xfrm>
        </p:grpSpPr>
        <p:pic>
          <p:nvPicPr>
            <p:cNvPr id="61483" name="Picture 43"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6" y="3342"/>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84" name="Picture 44"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76" y="3342"/>
              <a:ext cx="312" cy="306"/>
            </a:xfrm>
            <a:prstGeom prst="rect">
              <a:avLst/>
            </a:prstGeom>
            <a:noFill/>
            <a:extLst>
              <a:ext uri="{909E8E84-426E-40DD-AFC4-6F175D3DCCD1}">
                <a14:hiddenFill xmlns:a14="http://schemas.microsoft.com/office/drawing/2010/main">
                  <a:solidFill>
                    <a:srgbClr val="FFFFFF"/>
                  </a:solidFill>
                </a14:hiddenFill>
              </a:ext>
            </a:extLst>
          </p:spPr>
        </p:pic>
        <p:grpSp>
          <p:nvGrpSpPr>
            <p:cNvPr id="61485" name="Group 45"/>
            <p:cNvGrpSpPr>
              <a:grpSpLocks/>
            </p:cNvGrpSpPr>
            <p:nvPr/>
          </p:nvGrpSpPr>
          <p:grpSpPr bwMode="auto">
            <a:xfrm>
              <a:off x="0" y="3360"/>
              <a:ext cx="5539" cy="316"/>
              <a:chOff x="0" y="3648"/>
              <a:chExt cx="5539" cy="316"/>
            </a:xfrm>
          </p:grpSpPr>
          <p:pic>
            <p:nvPicPr>
              <p:cNvPr id="61486" name="Picture 46"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87" name="Picture 47"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0"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88" name="Picture 48"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0"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89" name="Picture 49"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2"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0" name="Picture 50"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16"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1" name="Picture 51"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8"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2" name="Picture 52"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84"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3" name="Picture 53"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16"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4" name="Picture 54"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08"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5" name="Picture 55"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56"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6" name="Picture 56"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736"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7" name="Picture 57"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29"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8" name="Picture 58"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35" y="3658"/>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499" name="Picture 59"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8" y="3649"/>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0" name="Picture 60"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38"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1" name="Picture 61"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55"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2" name="Picture 62"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65" y="3649"/>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3" name="Picture 63"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43"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4" name="Picture 64"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27"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5" name="Picture 65"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53"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6" name="Picture 66"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05"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7" name="Picture 67"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3" y="3648"/>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8" name="Picture 68"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14" y="3653"/>
                <a:ext cx="312" cy="306"/>
              </a:xfrm>
              <a:prstGeom prst="rect">
                <a:avLst/>
              </a:prstGeom>
              <a:noFill/>
              <a:extLst>
                <a:ext uri="{909E8E84-426E-40DD-AFC4-6F175D3DCCD1}">
                  <a14:hiddenFill xmlns:a14="http://schemas.microsoft.com/office/drawing/2010/main">
                    <a:solidFill>
                      <a:srgbClr val="FFFFFF"/>
                    </a:solidFill>
                  </a14:hiddenFill>
                </a:ext>
              </a:extLst>
            </p:spPr>
          </p:pic>
          <p:pic>
            <p:nvPicPr>
              <p:cNvPr id="61509" name="Picture 69" descr="GOLDSTA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63" y="3653"/>
                <a:ext cx="312" cy="30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3377471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indefinite" fill="hold" grpId="0" nodeType="afterEffect">
                                  <p:stCondLst>
                                    <p:cond delay="0"/>
                                  </p:stCondLst>
                                  <p:childTnLst>
                                    <p:anim calcmode="discrete" valueType="str">
                                      <p:cBhvr>
                                        <p:cTn id="6" dur="1000" fill="hold"/>
                                        <p:tgtEl>
                                          <p:spTgt spid="10"/>
                                        </p:tgtEl>
                                        <p:attrNameLst>
                                          <p:attrName>style.visibility</p:attrName>
                                        </p:attrNameLst>
                                      </p:cBhvr>
                                      <p:tavLst>
                                        <p:tav tm="0">
                                          <p:val>
                                            <p:strVal val="hidden"/>
                                          </p:val>
                                        </p:tav>
                                        <p:tav tm="50000">
                                          <p:val>
                                            <p:strVal val="visible"/>
                                          </p:val>
                                        </p:tav>
                                      </p:tavLst>
                                    </p:anim>
                                  </p:childTnLst>
                                </p:cTn>
                              </p:par>
                              <p:par>
                                <p:cTn id="7" presetID="22" presetClass="emph" presetSubtype="0" repeatCount="indefinite" fill="hold" grpId="0" nodeType="withEffect">
                                  <p:stCondLst>
                                    <p:cond delay="0"/>
                                  </p:stCondLst>
                                  <p:childTnLst>
                                    <p:animClr clrSpc="hsl" dir="cw">
                                      <p:cBhvr override="childStyle">
                                        <p:cTn id="8" dur="500" fill="hold"/>
                                        <p:tgtEl>
                                          <p:spTgt spid="11"/>
                                        </p:tgtEl>
                                        <p:attrNameLst>
                                          <p:attrName>style.color</p:attrName>
                                        </p:attrNameLst>
                                      </p:cBhvr>
                                      <p:by>
                                        <p:hsl h="-7200000" s="0" l="0"/>
                                      </p:by>
                                    </p:animClr>
                                    <p:animClr clrSpc="hsl" dir="cw">
                                      <p:cBhvr>
                                        <p:cTn id="9" dur="500" fill="hold"/>
                                        <p:tgtEl>
                                          <p:spTgt spid="11"/>
                                        </p:tgtEl>
                                        <p:attrNameLst>
                                          <p:attrName>fillcolor</p:attrName>
                                        </p:attrNameLst>
                                      </p:cBhvr>
                                      <p:by>
                                        <p:hsl h="-7200000" s="0" l="0"/>
                                      </p:by>
                                    </p:animClr>
                                    <p:animClr clrSpc="hsl" dir="cw">
                                      <p:cBhvr>
                                        <p:cTn id="10" dur="500" fill="hold"/>
                                        <p:tgtEl>
                                          <p:spTgt spid="11"/>
                                        </p:tgtEl>
                                        <p:attrNameLst>
                                          <p:attrName>stroke.color</p:attrName>
                                        </p:attrNameLst>
                                      </p:cBhvr>
                                      <p:by>
                                        <p:hsl h="-7200000" s="0" l="0"/>
                                      </p:by>
                                    </p:animClr>
                                    <p:set>
                                      <p:cBhvr>
                                        <p:cTn id="11" dur="500" fill="hold"/>
                                        <p:tgtEl>
                                          <p:spTgt spid="11"/>
                                        </p:tgtEl>
                                        <p:attrNameLst>
                                          <p:attrName>fill.type</p:attrName>
                                        </p:attrNameLst>
                                      </p:cBhvr>
                                      <p:to>
                                        <p:strVal val="solid"/>
                                      </p:to>
                                    </p:set>
                                  </p:childTnLst>
                                  <p:subTnLst>
                                    <p:audio>
                                      <p:cMediaNode>
                                        <p:cTn display="0" masterRel="sameClick">
                                          <p:stCondLst>
                                            <p:cond evt="begin" delay="0">
                                              <p:tn val="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1424"/>
            <a:ext cx="5762625" cy="116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9044" y="1447800"/>
            <a:ext cx="8566355" cy="830997"/>
          </a:xfrm>
          <a:prstGeom prst="rect">
            <a:avLst/>
          </a:prstGeom>
        </p:spPr>
        <p:txBody>
          <a:bodyPr wrap="square">
            <a:spAutoFit/>
          </a:bodyPr>
          <a:lstStyle/>
          <a:p>
            <a:pPr>
              <a:defRPr/>
            </a:pPr>
            <a:r>
              <a:rPr lang="en-US" altLang="vi-VN" sz="2400" b="1">
                <a:solidFill>
                  <a:srgbClr val="FF0000"/>
                </a:solidFill>
                <a:latin typeface="+mj-lt"/>
                <a:cs typeface="Times New Roman" panose="02020603050405020304" pitchFamily="18" charset="0"/>
              </a:rPr>
              <a:t>3</a:t>
            </a:r>
            <a:r>
              <a:rPr lang="en-US" altLang="vi-VN" sz="2400" b="1" smtClean="0">
                <a:solidFill>
                  <a:srgbClr val="FF0000"/>
                </a:solidFill>
                <a:latin typeface="+mj-lt"/>
                <a:cs typeface="Times New Roman" panose="02020603050405020304" pitchFamily="18" charset="0"/>
              </a:rPr>
              <a:t>. DIỆN </a:t>
            </a:r>
            <a:r>
              <a:rPr lang="en-US" altLang="vi-VN" sz="2400" b="1">
                <a:solidFill>
                  <a:srgbClr val="FF0000"/>
                </a:solidFill>
                <a:latin typeface="+mj-lt"/>
                <a:cs typeface="Times New Roman" panose="02020603050405020304" pitchFamily="18" charset="0"/>
              </a:rPr>
              <a:t>TÍCH XUNG QUANH VÀ THỂ TÍCH CỦA </a:t>
            </a:r>
            <a:r>
              <a:rPr lang="en-US" altLang="vi-VN" sz="2400" b="1" smtClean="0">
                <a:solidFill>
                  <a:srgbClr val="FF0000"/>
                </a:solidFill>
                <a:latin typeface="+mj-lt"/>
                <a:cs typeface="Times New Roman" panose="02020603050405020304" pitchFamily="18" charset="0"/>
              </a:rPr>
              <a:t>MỘT </a:t>
            </a:r>
            <a:r>
              <a:rPr lang="en-US" altLang="vi-VN" sz="2400" b="1">
                <a:solidFill>
                  <a:srgbClr val="FF0000"/>
                </a:solidFill>
                <a:latin typeface="+mj-lt"/>
                <a:cs typeface="Times New Roman" panose="02020603050405020304" pitchFamily="18" charset="0"/>
              </a:rPr>
              <a:t>SỐ HÌNH KHỐI TRONG THỰC TIỄN</a:t>
            </a:r>
            <a:endParaRPr lang="vi-VN" altLang="vi-VN" sz="2400" b="1" dirty="0">
              <a:solidFill>
                <a:srgbClr val="FF0000"/>
              </a:solidFill>
              <a:latin typeface="+mj-lt"/>
              <a:cs typeface="Times New Roman" panose="02020603050405020304"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903" y="2305835"/>
            <a:ext cx="2209801" cy="248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1207" y="2194905"/>
            <a:ext cx="6751393" cy="134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743198" y="3957935"/>
            <a:ext cx="6172201" cy="461665"/>
          </a:xfrm>
          <a:prstGeom prst="rect">
            <a:avLst/>
          </a:prstGeom>
        </p:spPr>
        <p:txBody>
          <a:bodyPr wrap="square">
            <a:spAutoFit/>
          </a:bodyPr>
          <a:lstStyle/>
          <a:p>
            <a:r>
              <a:rPr lang="vi-VN" sz="2400" smtClean="0"/>
              <a:t>Diện </a:t>
            </a:r>
            <a:r>
              <a:rPr lang="vi-VN" sz="2400"/>
              <a:t>tích xung quanh của tấm lịch để </a:t>
            </a:r>
            <a:r>
              <a:rPr lang="vi-VN" sz="2400" smtClean="0"/>
              <a:t>bàn</a:t>
            </a:r>
            <a:r>
              <a:rPr lang="en-US" sz="2400" smtClean="0"/>
              <a:t>:</a:t>
            </a:r>
            <a:endParaRPr lang="vi-VN" sz="2400" b="0" smtClean="0">
              <a:effectLs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21019936"/>
              </p:ext>
            </p:extLst>
          </p:nvPr>
        </p:nvGraphicFramePr>
        <p:xfrm>
          <a:off x="2835275" y="4343400"/>
          <a:ext cx="1203325" cy="818261"/>
        </p:xfrm>
        <a:graphic>
          <a:graphicData uri="http://schemas.openxmlformats.org/presentationml/2006/ole">
            <mc:AlternateContent xmlns:mc="http://schemas.openxmlformats.org/markup-compatibility/2006">
              <mc:Choice xmlns:v="urn:schemas-microsoft-com:vml" Requires="v">
                <p:oleObj spid="_x0000_s1053" name="Equation" r:id="rId6" imgW="355320" imgH="241200" progId="Equation.DSMT4">
                  <p:embed/>
                </p:oleObj>
              </mc:Choice>
              <mc:Fallback>
                <p:oleObj name="Equation" r:id="rId6" imgW="355320" imgH="241200" progId="Equation.DSMT4">
                  <p:embed/>
                  <p:pic>
                    <p:nvPicPr>
                      <p:cNvPr id="0" name="Object 11"/>
                      <p:cNvPicPr>
                        <a:picLocks noChangeAspect="1" noChangeArrowheads="1"/>
                      </p:cNvPicPr>
                      <p:nvPr/>
                    </p:nvPicPr>
                    <p:blipFill>
                      <a:blip r:embed="rId7"/>
                      <a:srcRect/>
                      <a:stretch>
                        <a:fillRect/>
                      </a:stretch>
                    </p:blipFill>
                    <p:spPr bwMode="auto">
                      <a:xfrm>
                        <a:off x="2835275" y="4343400"/>
                        <a:ext cx="1203325" cy="818261"/>
                      </a:xfrm>
                      <a:prstGeom prst="rect">
                        <a:avLst/>
                      </a:prstGeom>
                      <a:noFill/>
                      <a:ln>
                        <a:noFill/>
                      </a:ln>
                    </p:spPr>
                  </p:pic>
                </p:oleObj>
              </mc:Fallback>
            </mc:AlternateContent>
          </a:graphicData>
        </a:graphic>
      </p:graphicFrame>
      <p:sp>
        <p:nvSpPr>
          <p:cNvPr id="9" name="Rectangle 8"/>
          <p:cNvSpPr/>
          <p:nvPr/>
        </p:nvSpPr>
        <p:spPr>
          <a:xfrm>
            <a:off x="4063718" y="4417142"/>
            <a:ext cx="3531159" cy="523220"/>
          </a:xfrm>
          <a:prstGeom prst="rect">
            <a:avLst/>
          </a:prstGeom>
        </p:spPr>
        <p:txBody>
          <a:bodyPr wrap="none">
            <a:spAutoFit/>
          </a:bodyPr>
          <a:lstStyle/>
          <a:p>
            <a:pPr algn="ctr"/>
            <a:r>
              <a:rPr lang="en-US" sz="2800" b="1" smtClean="0">
                <a:solidFill>
                  <a:srgbClr val="FF0000"/>
                </a:solidFill>
              </a:rPr>
              <a:t>Chu vi đáy . chiều cao</a:t>
            </a:r>
            <a:r>
              <a:rPr lang="vi-VN" sz="2800" smtClean="0"/>
              <a:t> </a:t>
            </a:r>
            <a:endParaRPr lang="en-US" sz="2800" smtClean="0"/>
          </a:p>
        </p:txBody>
      </p:sp>
      <p:sp>
        <p:nvSpPr>
          <p:cNvPr id="15" name="Rectangle 14"/>
          <p:cNvSpPr/>
          <p:nvPr/>
        </p:nvSpPr>
        <p:spPr>
          <a:xfrm>
            <a:off x="3581400" y="4953000"/>
            <a:ext cx="3238386" cy="707886"/>
          </a:xfrm>
          <a:prstGeom prst="rect">
            <a:avLst/>
          </a:prstGeom>
        </p:spPr>
        <p:txBody>
          <a:bodyPr wrap="none">
            <a:spAutoFit/>
          </a:bodyPr>
          <a:lstStyle/>
          <a:p>
            <a:pPr algn="ctr"/>
            <a:r>
              <a:rPr lang="en-US" sz="4000" b="1" smtClean="0"/>
              <a:t>=</a:t>
            </a:r>
            <a:r>
              <a:rPr lang="en-US" sz="3600" b="1" smtClean="0"/>
              <a:t> </a:t>
            </a:r>
            <a:r>
              <a:rPr lang="en-US" sz="2800" b="1" smtClean="0"/>
              <a:t>  ( 7 + 15 + 15) . 16</a:t>
            </a:r>
            <a:endParaRPr lang="en-US" sz="2800" smtClean="0"/>
          </a:p>
        </p:txBody>
      </p:sp>
      <p:sp>
        <p:nvSpPr>
          <p:cNvPr id="16" name="Rectangle 15"/>
          <p:cNvSpPr/>
          <p:nvPr/>
        </p:nvSpPr>
        <p:spPr>
          <a:xfrm>
            <a:off x="3301298" y="5623972"/>
            <a:ext cx="4093787" cy="707886"/>
          </a:xfrm>
          <a:prstGeom prst="rect">
            <a:avLst/>
          </a:prstGeom>
        </p:spPr>
        <p:txBody>
          <a:bodyPr wrap="square">
            <a:spAutoFit/>
          </a:bodyPr>
          <a:lstStyle/>
          <a:p>
            <a:pPr algn="ctr"/>
            <a:r>
              <a:rPr lang="en-US" sz="4000" b="1" smtClean="0"/>
              <a:t>=</a:t>
            </a:r>
            <a:r>
              <a:rPr lang="en-US" sz="3600" b="1" smtClean="0"/>
              <a:t> </a:t>
            </a:r>
            <a:r>
              <a:rPr lang="en-US" sz="2800" b="1" smtClean="0"/>
              <a:t>  37. 16 </a:t>
            </a:r>
            <a:r>
              <a:rPr lang="en-US" sz="3600" b="1" smtClean="0"/>
              <a:t>= </a:t>
            </a:r>
            <a:r>
              <a:rPr lang="en-US" sz="2800" b="1" smtClean="0"/>
              <a:t>592  (</a:t>
            </a:r>
            <a:r>
              <a:rPr lang="en-US" sz="3200" i="0" smtClean="0">
                <a:effectLst/>
                <a:latin typeface="Times New Roman" panose="02020603050405020304" pitchFamily="18" charset="0"/>
                <a:cs typeface="Times New Roman" panose="02020603050405020304" pitchFamily="18" charset="0"/>
              </a:rPr>
              <a:t>cm</a:t>
            </a:r>
            <a:r>
              <a:rPr lang="en-US" sz="3200" b="1" i="0" baseline="30000" smtClean="0">
                <a:effectLst/>
                <a:latin typeface="Times New Roman" panose="02020603050405020304" pitchFamily="18" charset="0"/>
                <a:cs typeface="Times New Roman" panose="02020603050405020304" pitchFamily="18" charset="0"/>
              </a:rPr>
              <a:t>2</a:t>
            </a:r>
            <a:r>
              <a:rPr lang="en-US" sz="2800" b="1" smtClean="0"/>
              <a:t>)</a:t>
            </a:r>
            <a:endParaRPr lang="en-US" sz="3200" b="1" smtClean="0"/>
          </a:p>
        </p:txBody>
      </p:sp>
      <p:sp>
        <p:nvSpPr>
          <p:cNvPr id="2" name="Rectangle 1"/>
          <p:cNvSpPr/>
          <p:nvPr/>
        </p:nvSpPr>
        <p:spPr>
          <a:xfrm>
            <a:off x="5132724" y="3524600"/>
            <a:ext cx="849913" cy="461665"/>
          </a:xfrm>
          <a:prstGeom prst="rect">
            <a:avLst/>
          </a:prstGeom>
        </p:spPr>
        <p:txBody>
          <a:bodyPr wrap="none">
            <a:spAutoFit/>
          </a:bodyPr>
          <a:lstStyle/>
          <a:p>
            <a:pPr algn="ctr"/>
            <a:r>
              <a:rPr lang="vi-VN" sz="2400" b="1" u="sng" smtClean="0">
                <a:solidFill>
                  <a:srgbClr val="FF0000"/>
                </a:solidFill>
              </a:rPr>
              <a:t>Giải</a:t>
            </a:r>
            <a:r>
              <a:rPr lang="en-US" sz="2400" b="1" u="sng" smtClean="0">
                <a:solidFill>
                  <a:srgbClr val="FF0000"/>
                </a:solidFill>
              </a:rPr>
              <a:t>:</a:t>
            </a:r>
            <a:endParaRPr lang="en-US" sz="2400" u="sng"/>
          </a:p>
        </p:txBody>
      </p:sp>
    </p:spTree>
    <p:extLst>
      <p:ext uri="{BB962C8B-B14F-4D97-AF65-F5344CB8AC3E}">
        <p14:creationId xmlns:p14="http://schemas.microsoft.com/office/powerpoint/2010/main" val="144610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500"/>
                                        <p:tgtEl>
                                          <p:spTgt spid="10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5" grpId="0"/>
      <p:bldP spid="1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410" l="0" r="90000"/>
                    </a14:imgEffect>
                  </a14:imgLayer>
                </a14:imgProps>
              </a:ext>
              <a:ext uri="{28A0092B-C50C-407E-A947-70E740481C1C}">
                <a14:useLocalDpi xmlns:a14="http://schemas.microsoft.com/office/drawing/2010/main" val="0"/>
              </a:ext>
            </a:extLst>
          </a:blip>
          <a:srcRect/>
          <a:stretch>
            <a:fillRect/>
          </a:stretch>
        </p:blipFill>
        <p:spPr bwMode="auto">
          <a:xfrm>
            <a:off x="324774" y="2193080"/>
            <a:ext cx="4235860" cy="368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7253" l="211" r="99579">
                        <a14:foregroundMark x1="71579" y1="71429" x2="71579" y2="71429"/>
                        <a14:foregroundMark x1="73053" y1="71429" x2="84632" y2="49451"/>
                      </a14:backgroundRemoval>
                    </a14:imgEffect>
                  </a14:imgLayer>
                </a14:imgProps>
              </a:ext>
              <a:ext uri="{28A0092B-C50C-407E-A947-70E740481C1C}">
                <a14:useLocalDpi xmlns:a14="http://schemas.microsoft.com/office/drawing/2010/main" val="0"/>
              </a:ext>
            </a:extLst>
          </a:blip>
          <a:srcRect/>
          <a:stretch>
            <a:fillRect/>
          </a:stretch>
        </p:blipFill>
        <p:spPr bwMode="auto">
          <a:xfrm>
            <a:off x="4191000" y="2066252"/>
            <a:ext cx="4708918" cy="360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3989396" y="3322320"/>
            <a:ext cx="1524000" cy="142346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8120" y="3124200"/>
            <a:ext cx="1524000" cy="142346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9117618">
            <a:off x="2127673" y="369350"/>
            <a:ext cx="2209800" cy="3352800"/>
          </a:xfrm>
          <a:prstGeom prst="downArrow">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FFFF00"/>
                </a:solidFill>
              </a:rPr>
              <a:t>GÀU XÚC</a:t>
            </a:r>
            <a:endParaRPr lang="en-US" sz="3600" b="1">
              <a:solidFill>
                <a:srgbClr val="FFFF00"/>
              </a:solidFill>
            </a:endParaRPr>
          </a:p>
        </p:txBody>
      </p:sp>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 y="672040"/>
            <a:ext cx="8725028"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40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21" presetClass="emph" presetSubtype="0" repeatCount="indefinite" fill="hold" grpId="0" nodeType="withEffect">
                                  <p:stCondLst>
                                    <p:cond delay="0"/>
                                  </p:stCondLst>
                                  <p:childTnLst>
                                    <p:animClr clrSpc="hsl" dir="cw">
                                      <p:cBhvr override="childStyle">
                                        <p:cTn id="24" dur="500" fill="hold"/>
                                        <p:tgtEl>
                                          <p:spTgt spid="4"/>
                                        </p:tgtEl>
                                        <p:attrNameLst>
                                          <p:attrName>style.color</p:attrName>
                                        </p:attrNameLst>
                                      </p:cBhvr>
                                      <p:by>
                                        <p:hsl h="7200000" s="0" l="0"/>
                                      </p:by>
                                    </p:animClr>
                                    <p:animClr clrSpc="hsl" dir="cw">
                                      <p:cBhvr>
                                        <p:cTn id="25" dur="500" fill="hold"/>
                                        <p:tgtEl>
                                          <p:spTgt spid="4"/>
                                        </p:tgtEl>
                                        <p:attrNameLst>
                                          <p:attrName>fillcolor</p:attrName>
                                        </p:attrNameLst>
                                      </p:cBhvr>
                                      <p:by>
                                        <p:hsl h="7200000" s="0" l="0"/>
                                      </p:by>
                                    </p:animClr>
                                    <p:animClr clrSpc="hsl" dir="cw">
                                      <p:cBhvr>
                                        <p:cTn id="26" dur="500" fill="hold"/>
                                        <p:tgtEl>
                                          <p:spTgt spid="4"/>
                                        </p:tgtEl>
                                        <p:attrNameLst>
                                          <p:attrName>stroke.color</p:attrName>
                                        </p:attrNameLst>
                                      </p:cBhvr>
                                      <p:by>
                                        <p:hsl h="7200000" s="0" l="0"/>
                                      </p:by>
                                    </p:animClr>
                                    <p:set>
                                      <p:cBhvr>
                                        <p:cTn id="27" dur="500" fill="hold"/>
                                        <p:tgtEl>
                                          <p:spTgt spid="4"/>
                                        </p:tgtEl>
                                        <p:attrNameLst>
                                          <p:attrName>fill.type</p:attrName>
                                        </p:attrNameLst>
                                      </p:cBhvr>
                                      <p:to>
                                        <p:strVal val="solid"/>
                                      </p:to>
                                    </p:set>
                                  </p:childTnLst>
                                </p:cTn>
                              </p:par>
                              <p:par>
                                <p:cTn id="28" presetID="21" presetClass="emph" presetSubtype="0" repeatCount="indefinite" fill="hold" grpId="0" nodeType="withEffect">
                                  <p:stCondLst>
                                    <p:cond delay="0"/>
                                  </p:stCondLst>
                                  <p:childTnLst>
                                    <p:animClr clrSpc="hsl" dir="cw">
                                      <p:cBhvr override="childStyle">
                                        <p:cTn id="29" dur="500" fill="hold"/>
                                        <p:tgtEl>
                                          <p:spTgt spid="9"/>
                                        </p:tgtEl>
                                        <p:attrNameLst>
                                          <p:attrName>style.color</p:attrName>
                                        </p:attrNameLst>
                                      </p:cBhvr>
                                      <p:by>
                                        <p:hsl h="7200000" s="0" l="0"/>
                                      </p:by>
                                    </p:animClr>
                                    <p:animClr clrSpc="hsl" dir="cw">
                                      <p:cBhvr>
                                        <p:cTn id="30" dur="500" fill="hold"/>
                                        <p:tgtEl>
                                          <p:spTgt spid="9"/>
                                        </p:tgtEl>
                                        <p:attrNameLst>
                                          <p:attrName>fillcolor</p:attrName>
                                        </p:attrNameLst>
                                      </p:cBhvr>
                                      <p:by>
                                        <p:hsl h="7200000" s="0" l="0"/>
                                      </p:by>
                                    </p:animClr>
                                    <p:animClr clrSpc="hsl" dir="cw">
                                      <p:cBhvr>
                                        <p:cTn id="31" dur="500" fill="hold"/>
                                        <p:tgtEl>
                                          <p:spTgt spid="9"/>
                                        </p:tgtEl>
                                        <p:attrNameLst>
                                          <p:attrName>stroke.color</p:attrName>
                                        </p:attrNameLst>
                                      </p:cBhvr>
                                      <p:by>
                                        <p:hsl h="7200000" s="0" l="0"/>
                                      </p:by>
                                    </p:animClr>
                                    <p:set>
                                      <p:cBhvr>
                                        <p:cTn id="32" dur="500"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animBg="1"/>
      <p:bldP spid="9" grpId="1"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1424"/>
            <a:ext cx="5762625" cy="116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9044" y="1447800"/>
            <a:ext cx="8566355" cy="830997"/>
          </a:xfrm>
          <a:prstGeom prst="rect">
            <a:avLst/>
          </a:prstGeom>
        </p:spPr>
        <p:txBody>
          <a:bodyPr wrap="square">
            <a:spAutoFit/>
          </a:bodyPr>
          <a:lstStyle/>
          <a:p>
            <a:pPr>
              <a:defRPr/>
            </a:pPr>
            <a:r>
              <a:rPr lang="en-US" altLang="vi-VN" sz="2400" b="1">
                <a:solidFill>
                  <a:srgbClr val="FF0000"/>
                </a:solidFill>
                <a:latin typeface="+mj-lt"/>
                <a:cs typeface="Times New Roman" panose="02020603050405020304" pitchFamily="18" charset="0"/>
              </a:rPr>
              <a:t>3</a:t>
            </a:r>
            <a:r>
              <a:rPr lang="en-US" altLang="vi-VN" sz="2400" b="1" smtClean="0">
                <a:solidFill>
                  <a:srgbClr val="FF0000"/>
                </a:solidFill>
                <a:latin typeface="+mj-lt"/>
                <a:cs typeface="Times New Roman" panose="02020603050405020304" pitchFamily="18" charset="0"/>
              </a:rPr>
              <a:t>. DIỆN </a:t>
            </a:r>
            <a:r>
              <a:rPr lang="en-US" altLang="vi-VN" sz="2400" b="1">
                <a:solidFill>
                  <a:srgbClr val="FF0000"/>
                </a:solidFill>
                <a:latin typeface="+mj-lt"/>
                <a:cs typeface="Times New Roman" panose="02020603050405020304" pitchFamily="18" charset="0"/>
              </a:rPr>
              <a:t>TÍCH XUNG QUANH VÀ THỂ TÍCH CỦA </a:t>
            </a:r>
            <a:r>
              <a:rPr lang="en-US" altLang="vi-VN" sz="2400" b="1" smtClean="0">
                <a:solidFill>
                  <a:srgbClr val="FF0000"/>
                </a:solidFill>
                <a:latin typeface="+mj-lt"/>
                <a:cs typeface="Times New Roman" panose="02020603050405020304" pitchFamily="18" charset="0"/>
              </a:rPr>
              <a:t>MỘT </a:t>
            </a:r>
            <a:r>
              <a:rPr lang="en-US" altLang="vi-VN" sz="2400" b="1">
                <a:solidFill>
                  <a:srgbClr val="FF0000"/>
                </a:solidFill>
                <a:latin typeface="+mj-lt"/>
                <a:cs typeface="Times New Roman" panose="02020603050405020304" pitchFamily="18" charset="0"/>
              </a:rPr>
              <a:t>SỐ HÌNH KHỐI TRONG THỰC TIỄN</a:t>
            </a:r>
            <a:endParaRPr lang="vi-VN" altLang="vi-VN" sz="2400" b="1" dirty="0">
              <a:solidFill>
                <a:srgbClr val="FF0000"/>
              </a:solidFill>
              <a:latin typeface="+mj-lt"/>
              <a:cs typeface="Times New Roman" panose="02020603050405020304" pitchFamily="18" charset="0"/>
            </a:endParaRPr>
          </a:p>
        </p:txBody>
      </p:sp>
      <p:sp>
        <p:nvSpPr>
          <p:cNvPr id="2" name="Rectangle 1"/>
          <p:cNvSpPr/>
          <p:nvPr/>
        </p:nvSpPr>
        <p:spPr>
          <a:xfrm>
            <a:off x="353961" y="2278796"/>
            <a:ext cx="8561438" cy="1877437"/>
          </a:xfrm>
          <a:prstGeom prst="rect">
            <a:avLst/>
          </a:prstGeom>
        </p:spPr>
        <p:txBody>
          <a:bodyPr wrap="square">
            <a:spAutoFit/>
          </a:bodyPr>
          <a:lstStyle/>
          <a:p>
            <a:r>
              <a:rPr lang="vi-VN" sz="2400" b="1" u="sng">
                <a:solidFill>
                  <a:srgbClr val="FF0000"/>
                </a:solidFill>
              </a:rPr>
              <a:t>Ví dụ 4:</a:t>
            </a:r>
            <a:r>
              <a:rPr lang="vi-VN" sz="2400" b="1">
                <a:solidFill>
                  <a:srgbClr val="FF0000"/>
                </a:solidFill>
              </a:rPr>
              <a:t> </a:t>
            </a:r>
            <a:r>
              <a:rPr lang="vi-VN" sz="2800"/>
              <a:t>Gàu xúc của một xe xúc có dạng gần như một hình lăng trụ đứng tam giác với kích thước đã cho trong hình </a:t>
            </a:r>
            <a:r>
              <a:rPr lang="vi-VN" sz="2800" smtClean="0"/>
              <a:t>7b</a:t>
            </a:r>
            <a:r>
              <a:rPr lang="en-US" sz="2800" smtClean="0"/>
              <a:t>,</a:t>
            </a:r>
            <a:r>
              <a:rPr lang="vi-VN" sz="2800" smtClean="0"/>
              <a:t> </a:t>
            </a:r>
            <a:r>
              <a:rPr lang="vi-VN" sz="2800"/>
              <a:t>để </a:t>
            </a:r>
            <a:r>
              <a:rPr lang="vi-VN" sz="2800" smtClean="0"/>
              <a:t>x</a:t>
            </a:r>
            <a:r>
              <a:rPr lang="en-US" sz="3200" smtClean="0"/>
              <a:t>úc</a:t>
            </a:r>
            <a:r>
              <a:rPr lang="vi-VN" sz="2800" smtClean="0"/>
              <a:t> </a:t>
            </a:r>
            <a:r>
              <a:rPr lang="vi-VN" sz="2800"/>
              <a:t>hết 40 </a:t>
            </a:r>
            <a:r>
              <a:rPr lang="en-US" sz="2800" b="0" i="0" smtClean="0">
                <a:effectLst/>
                <a:cs typeface="Times New Roman" panose="02020603050405020304" pitchFamily="18" charset="0"/>
              </a:rPr>
              <a:t>m</a:t>
            </a:r>
            <a:r>
              <a:rPr lang="en-US" sz="2800" b="0" i="0" baseline="30000" smtClean="0">
                <a:effectLst/>
                <a:cs typeface="Times New Roman" panose="02020603050405020304" pitchFamily="18" charset="0"/>
              </a:rPr>
              <a:t>3 </a:t>
            </a:r>
            <a:r>
              <a:rPr lang="vi-VN" sz="2800" smtClean="0"/>
              <a:t>cát </a:t>
            </a:r>
            <a:r>
              <a:rPr lang="vi-VN" sz="2800"/>
              <a:t>xe phải </a:t>
            </a:r>
            <a:r>
              <a:rPr lang="vi-VN" sz="2800" smtClean="0"/>
              <a:t>x</a:t>
            </a:r>
            <a:r>
              <a:rPr lang="en-US" sz="3200" smtClean="0"/>
              <a:t>úc</a:t>
            </a:r>
            <a:r>
              <a:rPr lang="vi-VN" sz="2800" smtClean="0"/>
              <a:t> </a:t>
            </a:r>
            <a:r>
              <a:rPr lang="vi-VN" sz="2800"/>
              <a:t>ít nhất bao nhiêu gàu</a:t>
            </a:r>
            <a:r>
              <a:rPr lang="vi-VN" sz="2800" smtClean="0"/>
              <a:t>?</a:t>
            </a:r>
            <a:endParaRPr lang="vi-VN" sz="2800" b="0" smtClean="0">
              <a:effectLst/>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594" y="4236234"/>
            <a:ext cx="3505200" cy="2164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17073"/>
            <a:ext cx="2362200" cy="291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37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1424"/>
            <a:ext cx="5762625" cy="116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2588" y="1343906"/>
            <a:ext cx="8566355" cy="954107"/>
          </a:xfrm>
          <a:prstGeom prst="rect">
            <a:avLst/>
          </a:prstGeom>
        </p:spPr>
        <p:txBody>
          <a:bodyPr wrap="square">
            <a:spAutoFit/>
          </a:bodyPr>
          <a:lstStyle/>
          <a:p>
            <a:pPr>
              <a:defRPr/>
            </a:pPr>
            <a:r>
              <a:rPr lang="en-US" altLang="vi-VN" sz="2800" b="1">
                <a:solidFill>
                  <a:srgbClr val="FF0000"/>
                </a:solidFill>
                <a:latin typeface="+mj-lt"/>
                <a:cs typeface="Times New Roman" panose="02020603050405020304" pitchFamily="18" charset="0"/>
              </a:rPr>
              <a:t>3</a:t>
            </a:r>
            <a:r>
              <a:rPr lang="en-US" altLang="vi-VN" sz="2800" b="1" smtClean="0">
                <a:solidFill>
                  <a:srgbClr val="FF0000"/>
                </a:solidFill>
                <a:latin typeface="+mj-lt"/>
                <a:cs typeface="Times New Roman" panose="02020603050405020304" pitchFamily="18" charset="0"/>
              </a:rPr>
              <a:t>. DIỆN </a:t>
            </a:r>
            <a:r>
              <a:rPr lang="en-US" altLang="vi-VN" sz="2800" b="1">
                <a:solidFill>
                  <a:srgbClr val="FF0000"/>
                </a:solidFill>
                <a:latin typeface="+mj-lt"/>
                <a:cs typeface="Times New Roman" panose="02020603050405020304" pitchFamily="18" charset="0"/>
              </a:rPr>
              <a:t>TÍCH XUNG QUANH VÀ THỂ TÍCH CỦA </a:t>
            </a:r>
            <a:r>
              <a:rPr lang="en-US" altLang="vi-VN" sz="2800" b="1" smtClean="0">
                <a:solidFill>
                  <a:srgbClr val="FF0000"/>
                </a:solidFill>
                <a:latin typeface="+mj-lt"/>
                <a:cs typeface="Times New Roman" panose="02020603050405020304" pitchFamily="18" charset="0"/>
              </a:rPr>
              <a:t>MỘT </a:t>
            </a:r>
            <a:r>
              <a:rPr lang="en-US" altLang="vi-VN" sz="2800" b="1">
                <a:solidFill>
                  <a:srgbClr val="FF0000"/>
                </a:solidFill>
                <a:latin typeface="+mj-lt"/>
                <a:cs typeface="Times New Roman" panose="02020603050405020304" pitchFamily="18" charset="0"/>
              </a:rPr>
              <a:t>SỐ HÌNH KHỐI TRONG THỰC TIỄN</a:t>
            </a:r>
            <a:endParaRPr lang="vi-VN" altLang="vi-VN" sz="2800" b="1" dirty="0">
              <a:solidFill>
                <a:srgbClr val="FF0000"/>
              </a:solidFill>
              <a:latin typeface="+mj-lt"/>
              <a:cs typeface="Times New Roman" panose="02020603050405020304" pitchFamily="18" charset="0"/>
            </a:endParaRPr>
          </a:p>
        </p:txBody>
      </p:sp>
      <p:sp>
        <p:nvSpPr>
          <p:cNvPr id="7" name="Rectangle 6"/>
          <p:cNvSpPr/>
          <p:nvPr/>
        </p:nvSpPr>
        <p:spPr>
          <a:xfrm>
            <a:off x="2582329" y="2828840"/>
            <a:ext cx="6561671" cy="584775"/>
          </a:xfrm>
          <a:prstGeom prst="rect">
            <a:avLst/>
          </a:prstGeom>
        </p:spPr>
        <p:txBody>
          <a:bodyPr wrap="square">
            <a:spAutoFit/>
          </a:bodyPr>
          <a:lstStyle/>
          <a:p>
            <a:r>
              <a:rPr lang="vi-VN" sz="3200" smtClean="0"/>
              <a:t>Thể tích của gàu xúc hình lăng trụ</a:t>
            </a:r>
            <a:r>
              <a:rPr lang="en-US" sz="3200" smtClean="0"/>
              <a:t>:</a:t>
            </a:r>
            <a:endParaRPr lang="en-US" sz="3200"/>
          </a:p>
        </p:txBody>
      </p:sp>
      <p:sp>
        <p:nvSpPr>
          <p:cNvPr id="9" name="Rectangle 8"/>
          <p:cNvSpPr/>
          <p:nvPr/>
        </p:nvSpPr>
        <p:spPr>
          <a:xfrm>
            <a:off x="3248770" y="3392269"/>
            <a:ext cx="4132606" cy="646331"/>
          </a:xfrm>
          <a:prstGeom prst="rect">
            <a:avLst/>
          </a:prstGeom>
          <a:solidFill>
            <a:srgbClr val="FFFF99"/>
          </a:solidFill>
        </p:spPr>
        <p:txBody>
          <a:bodyPr wrap="none">
            <a:spAutoFit/>
          </a:bodyPr>
          <a:lstStyle/>
          <a:p>
            <a:pPr algn="ctr"/>
            <a:r>
              <a:rPr lang="en-US" sz="3600" b="1" smtClean="0"/>
              <a:t>V</a:t>
            </a:r>
            <a:r>
              <a:rPr lang="en-US" sz="3200" b="1" smtClean="0"/>
              <a:t>  = diện tích đáy . cao</a:t>
            </a:r>
            <a:r>
              <a:rPr lang="vi-VN" sz="3200" smtClean="0"/>
              <a:t> </a:t>
            </a:r>
            <a:endParaRPr lang="en-US" sz="3200" smtClean="0"/>
          </a:p>
        </p:txBody>
      </p:sp>
      <p:sp>
        <p:nvSpPr>
          <p:cNvPr id="15" name="Rectangle 14"/>
          <p:cNvSpPr/>
          <p:nvPr/>
        </p:nvSpPr>
        <p:spPr>
          <a:xfrm>
            <a:off x="2685635" y="5171141"/>
            <a:ext cx="1156727" cy="584775"/>
          </a:xfrm>
          <a:prstGeom prst="rect">
            <a:avLst/>
          </a:prstGeom>
        </p:spPr>
        <p:txBody>
          <a:bodyPr wrap="none">
            <a:spAutoFit/>
          </a:bodyPr>
          <a:lstStyle/>
          <a:p>
            <a:pPr algn="ctr"/>
            <a:r>
              <a:rPr lang="en-US" sz="3200" smtClean="0"/>
              <a:t>Ta có:</a:t>
            </a:r>
            <a:endParaRPr lang="en-US" sz="2000" smtClean="0"/>
          </a:p>
        </p:txBody>
      </p:sp>
      <p:sp>
        <p:nvSpPr>
          <p:cNvPr id="16" name="Rectangle 15"/>
          <p:cNvSpPr/>
          <p:nvPr/>
        </p:nvSpPr>
        <p:spPr>
          <a:xfrm>
            <a:off x="0" y="6004423"/>
            <a:ext cx="9144000" cy="646331"/>
          </a:xfrm>
          <a:prstGeom prst="rect">
            <a:avLst/>
          </a:prstGeom>
          <a:solidFill>
            <a:srgbClr val="FFFF99"/>
          </a:solidFill>
        </p:spPr>
        <p:txBody>
          <a:bodyPr wrap="square">
            <a:spAutoFit/>
          </a:bodyPr>
          <a:lstStyle/>
          <a:p>
            <a:r>
              <a:rPr lang="en-US" sz="3600" b="0" i="0" smtClean="0">
                <a:effectLst/>
                <a:latin typeface="+mj-lt"/>
                <a:cs typeface="Times New Roman" panose="02020603050405020304" pitchFamily="18" charset="0"/>
              </a:rPr>
              <a:t>Vậy xe phải xúc ít nhất 21 gàu để hết 40 m</a:t>
            </a:r>
            <a:r>
              <a:rPr lang="en-US" sz="3600" b="0" i="0" baseline="30000" smtClean="0">
                <a:effectLst/>
                <a:latin typeface="+mj-lt"/>
                <a:cs typeface="Times New Roman" panose="02020603050405020304" pitchFamily="18" charset="0"/>
              </a:rPr>
              <a:t>3</a:t>
            </a:r>
            <a:r>
              <a:rPr lang="en-US" sz="3600" smtClean="0">
                <a:latin typeface="+mj-lt"/>
              </a:rPr>
              <a:t> cát</a:t>
            </a: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82" y="2997735"/>
            <a:ext cx="2183663" cy="246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59746" y="2298013"/>
            <a:ext cx="1580882" cy="523220"/>
          </a:xfrm>
          <a:prstGeom prst="rect">
            <a:avLst/>
          </a:prstGeom>
        </p:spPr>
        <p:txBody>
          <a:bodyPr wrap="none">
            <a:spAutoFit/>
          </a:bodyPr>
          <a:lstStyle/>
          <a:p>
            <a:r>
              <a:rPr lang="vi-VN" sz="2800" b="1" smtClean="0">
                <a:solidFill>
                  <a:srgbClr val="0070C0"/>
                </a:solidFill>
              </a:rPr>
              <a:t>Ví dụ 4: </a:t>
            </a:r>
            <a:endParaRPr lang="en-US" sz="2800">
              <a:solidFill>
                <a:srgbClr val="0070C0"/>
              </a:solidFill>
            </a:endParaRPr>
          </a:p>
        </p:txBody>
      </p:sp>
      <p:sp>
        <p:nvSpPr>
          <p:cNvPr id="13" name="Rectangle 12"/>
          <p:cNvSpPr/>
          <p:nvPr/>
        </p:nvSpPr>
        <p:spPr>
          <a:xfrm>
            <a:off x="3842362" y="5195705"/>
            <a:ext cx="3161443" cy="584775"/>
          </a:xfrm>
          <a:prstGeom prst="rect">
            <a:avLst/>
          </a:prstGeom>
        </p:spPr>
        <p:txBody>
          <a:bodyPr wrap="none">
            <a:spAutoFit/>
          </a:bodyPr>
          <a:lstStyle/>
          <a:p>
            <a:pPr algn="ctr"/>
            <a:r>
              <a:rPr lang="en-US" sz="3200" smtClean="0"/>
              <a:t>40 : 1,92 = 20,833</a:t>
            </a:r>
            <a:endParaRPr lang="en-US" sz="200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83508963"/>
              </p:ext>
            </p:extLst>
          </p:nvPr>
        </p:nvGraphicFramePr>
        <p:xfrm>
          <a:off x="3733574" y="4009883"/>
          <a:ext cx="3869709" cy="1070691"/>
        </p:xfrm>
        <a:graphic>
          <a:graphicData uri="http://schemas.openxmlformats.org/presentationml/2006/ole">
            <mc:AlternateContent xmlns:mc="http://schemas.openxmlformats.org/markup-compatibility/2006">
              <mc:Choice xmlns:v="urn:schemas-microsoft-com:vml" Requires="v">
                <p:oleObj spid="_x0000_s3099" name="Equation" r:id="rId5" imgW="1422360" imgH="393480" progId="Equation.DSMT4">
                  <p:embed/>
                </p:oleObj>
              </mc:Choice>
              <mc:Fallback>
                <p:oleObj name="Equation" r:id="rId5" imgW="1422360" imgH="393480" progId="Equation.DSMT4">
                  <p:embed/>
                  <p:pic>
                    <p:nvPicPr>
                      <p:cNvPr id="0" name=""/>
                      <p:cNvPicPr/>
                      <p:nvPr/>
                    </p:nvPicPr>
                    <p:blipFill>
                      <a:blip r:embed="rId6"/>
                      <a:stretch>
                        <a:fillRect/>
                      </a:stretch>
                    </p:blipFill>
                    <p:spPr>
                      <a:xfrm>
                        <a:off x="3733574" y="4009883"/>
                        <a:ext cx="3869709" cy="1070691"/>
                      </a:xfrm>
                      <a:prstGeom prst="rect">
                        <a:avLst/>
                      </a:prstGeom>
                    </p:spPr>
                  </p:pic>
                </p:oleObj>
              </mc:Fallback>
            </mc:AlternateContent>
          </a:graphicData>
        </a:graphic>
      </p:graphicFrame>
      <p:sp>
        <p:nvSpPr>
          <p:cNvPr id="2" name="Rectangle 1"/>
          <p:cNvSpPr/>
          <p:nvPr/>
        </p:nvSpPr>
        <p:spPr>
          <a:xfrm>
            <a:off x="4756582" y="2278797"/>
            <a:ext cx="1333002" cy="523220"/>
          </a:xfrm>
          <a:prstGeom prst="rect">
            <a:avLst/>
          </a:prstGeom>
        </p:spPr>
        <p:txBody>
          <a:bodyPr wrap="square">
            <a:spAutoFit/>
          </a:bodyPr>
          <a:lstStyle/>
          <a:p>
            <a:pPr algn="ctr"/>
            <a:r>
              <a:rPr lang="vi-VN" sz="2800" b="1">
                <a:solidFill>
                  <a:srgbClr val="FF0000"/>
                </a:solidFill>
              </a:rPr>
              <a:t>Giải</a:t>
            </a:r>
            <a:r>
              <a:rPr lang="vi-VN" sz="2800"/>
              <a:t> </a:t>
            </a:r>
            <a:endParaRPr lang="en-US" sz="2800"/>
          </a:p>
        </p:txBody>
      </p:sp>
      <p:sp>
        <p:nvSpPr>
          <p:cNvPr id="3" name="Flowchart: Process 2"/>
          <p:cNvSpPr/>
          <p:nvPr/>
        </p:nvSpPr>
        <p:spPr>
          <a:xfrm>
            <a:off x="5435915" y="4230632"/>
            <a:ext cx="583885" cy="56996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p:cNvSpPr/>
          <p:nvPr/>
        </p:nvSpPr>
        <p:spPr>
          <a:xfrm>
            <a:off x="376083" y="4031680"/>
            <a:ext cx="690718" cy="56996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69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repeatCount="indefinite"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repeatCount="indefinite"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3" grpId="0"/>
      <p:bldP spid="2" grpId="0"/>
      <p:bldP spid="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1424"/>
            <a:ext cx="5762625" cy="116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9043" y="1380701"/>
            <a:ext cx="8566355" cy="954107"/>
          </a:xfrm>
          <a:prstGeom prst="rect">
            <a:avLst/>
          </a:prstGeom>
        </p:spPr>
        <p:txBody>
          <a:bodyPr wrap="square">
            <a:spAutoFit/>
          </a:bodyPr>
          <a:lstStyle/>
          <a:p>
            <a:pPr>
              <a:defRPr/>
            </a:pPr>
            <a:r>
              <a:rPr lang="en-US" altLang="vi-VN" sz="2800" b="1">
                <a:solidFill>
                  <a:srgbClr val="FF0000"/>
                </a:solidFill>
                <a:latin typeface="+mj-lt"/>
                <a:cs typeface="Times New Roman" panose="02020603050405020304" pitchFamily="18" charset="0"/>
              </a:rPr>
              <a:t>3</a:t>
            </a:r>
            <a:r>
              <a:rPr lang="en-US" altLang="vi-VN" sz="2800" b="1" smtClean="0">
                <a:solidFill>
                  <a:srgbClr val="FF0000"/>
                </a:solidFill>
                <a:latin typeface="+mj-lt"/>
                <a:cs typeface="Times New Roman" panose="02020603050405020304" pitchFamily="18" charset="0"/>
              </a:rPr>
              <a:t>. DIỆN </a:t>
            </a:r>
            <a:r>
              <a:rPr lang="en-US" altLang="vi-VN" sz="2800" b="1">
                <a:solidFill>
                  <a:srgbClr val="FF0000"/>
                </a:solidFill>
                <a:latin typeface="+mj-lt"/>
                <a:cs typeface="Times New Roman" panose="02020603050405020304" pitchFamily="18" charset="0"/>
              </a:rPr>
              <a:t>TÍCH XUNG QUANH VÀ THỂ TÍCH CỦA </a:t>
            </a:r>
            <a:r>
              <a:rPr lang="en-US" altLang="vi-VN" sz="2800" b="1" smtClean="0">
                <a:solidFill>
                  <a:srgbClr val="FF0000"/>
                </a:solidFill>
                <a:latin typeface="+mj-lt"/>
                <a:cs typeface="Times New Roman" panose="02020603050405020304" pitchFamily="18" charset="0"/>
              </a:rPr>
              <a:t>MỘT </a:t>
            </a:r>
            <a:r>
              <a:rPr lang="en-US" altLang="vi-VN" sz="2800" b="1">
                <a:solidFill>
                  <a:srgbClr val="FF0000"/>
                </a:solidFill>
                <a:latin typeface="+mj-lt"/>
                <a:cs typeface="Times New Roman" panose="02020603050405020304" pitchFamily="18" charset="0"/>
              </a:rPr>
              <a:t>SỐ HÌNH KHỐI TRONG THỰC TIỄN</a:t>
            </a:r>
            <a:endParaRPr lang="vi-VN" altLang="vi-VN" sz="2800" b="1" dirty="0">
              <a:solidFill>
                <a:srgbClr val="FF0000"/>
              </a:solidFill>
              <a:latin typeface="+mj-lt"/>
              <a:cs typeface="Times New Roman" panose="02020603050405020304" pitchFamily="18" charset="0"/>
            </a:endParaRPr>
          </a:p>
        </p:txBody>
      </p:sp>
      <p:sp>
        <p:nvSpPr>
          <p:cNvPr id="4" name="Rectangle 3"/>
          <p:cNvSpPr/>
          <p:nvPr/>
        </p:nvSpPr>
        <p:spPr>
          <a:xfrm>
            <a:off x="383457" y="2334808"/>
            <a:ext cx="8089489" cy="1938992"/>
          </a:xfrm>
          <a:prstGeom prst="rect">
            <a:avLst/>
          </a:prstGeom>
        </p:spPr>
        <p:txBody>
          <a:bodyPr wrap="square">
            <a:spAutoFit/>
          </a:bodyPr>
          <a:lstStyle/>
          <a:p>
            <a:r>
              <a:rPr lang="en-US" sz="2800" b="1" smtClean="0">
                <a:solidFill>
                  <a:srgbClr val="C00000"/>
                </a:solidFill>
              </a:rPr>
              <a:t>Thực hành</a:t>
            </a:r>
            <a:r>
              <a:rPr lang="vi-VN" sz="2800" b="1" smtClean="0">
                <a:solidFill>
                  <a:srgbClr val="C00000"/>
                </a:solidFill>
              </a:rPr>
              <a:t> 4</a:t>
            </a:r>
            <a:r>
              <a:rPr lang="en-US" sz="2800" b="1" smtClean="0">
                <a:solidFill>
                  <a:srgbClr val="C00000"/>
                </a:solidFill>
              </a:rPr>
              <a:t>: </a:t>
            </a:r>
            <a:r>
              <a:rPr lang="vi-VN" sz="2800"/>
              <a:t>Để </a:t>
            </a:r>
            <a:r>
              <a:rPr lang="vi-VN" sz="2800" smtClean="0"/>
              <a:t>làm</a:t>
            </a:r>
            <a:r>
              <a:rPr lang="en-US" sz="2800" smtClean="0"/>
              <a:t> </a:t>
            </a:r>
            <a:r>
              <a:rPr lang="en-US" sz="3200" smtClean="0"/>
              <a:t>chiếc</a:t>
            </a:r>
            <a:r>
              <a:rPr lang="en-US" sz="2800" smtClean="0"/>
              <a:t> </a:t>
            </a:r>
            <a:r>
              <a:rPr lang="vi-VN" sz="2800" smtClean="0"/>
              <a:t>cầu </a:t>
            </a:r>
            <a:r>
              <a:rPr lang="vi-VN" sz="2800"/>
              <a:t>bắc qua một con kênh, người ta </a:t>
            </a:r>
            <a:r>
              <a:rPr lang="vi-VN" sz="2800" smtClean="0"/>
              <a:t>đ</a:t>
            </a:r>
            <a:r>
              <a:rPr lang="en-US" sz="3200" smtClean="0"/>
              <a:t>úc</a:t>
            </a:r>
            <a:r>
              <a:rPr lang="vi-VN" sz="2800" smtClean="0"/>
              <a:t> </a:t>
            </a:r>
            <a:r>
              <a:rPr lang="vi-VN" sz="2800"/>
              <a:t>một khối bê tông hình lăng trụ đứng tam giác có kích thước như hình </a:t>
            </a:r>
            <a:r>
              <a:rPr lang="vi-VN" sz="2800" smtClean="0"/>
              <a:t>8</a:t>
            </a:r>
            <a:r>
              <a:rPr lang="en-US" sz="2800" smtClean="0"/>
              <a:t>.</a:t>
            </a:r>
            <a:r>
              <a:rPr lang="vi-VN" sz="2800" smtClean="0"/>
              <a:t> </a:t>
            </a:r>
            <a:r>
              <a:rPr lang="vi-VN" sz="2800"/>
              <a:t>Hãy tính thể tích của khối bê </a:t>
            </a:r>
            <a:r>
              <a:rPr lang="vi-VN" sz="2800" smtClean="0"/>
              <a:t>tông</a:t>
            </a:r>
            <a:r>
              <a:rPr lang="en-US" sz="2800" smtClean="0"/>
              <a:t>.</a:t>
            </a:r>
            <a:endParaRPr lang="en-US" sz="280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8621" y="4212245"/>
            <a:ext cx="4267200" cy="251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67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1424"/>
            <a:ext cx="5762625" cy="116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4128" y="1348197"/>
            <a:ext cx="8566355" cy="954107"/>
          </a:xfrm>
          <a:prstGeom prst="rect">
            <a:avLst/>
          </a:prstGeom>
        </p:spPr>
        <p:txBody>
          <a:bodyPr wrap="square">
            <a:spAutoFit/>
          </a:bodyPr>
          <a:lstStyle/>
          <a:p>
            <a:pPr>
              <a:defRPr/>
            </a:pPr>
            <a:r>
              <a:rPr lang="en-US" altLang="vi-VN" sz="2800" b="1">
                <a:solidFill>
                  <a:srgbClr val="FF0000"/>
                </a:solidFill>
                <a:latin typeface="+mj-lt"/>
                <a:cs typeface="Times New Roman" panose="02020603050405020304" pitchFamily="18" charset="0"/>
              </a:rPr>
              <a:t>3</a:t>
            </a:r>
            <a:r>
              <a:rPr lang="en-US" altLang="vi-VN" sz="2800" b="1" smtClean="0">
                <a:solidFill>
                  <a:srgbClr val="FF0000"/>
                </a:solidFill>
                <a:latin typeface="+mj-lt"/>
                <a:cs typeface="Times New Roman" panose="02020603050405020304" pitchFamily="18" charset="0"/>
              </a:rPr>
              <a:t>. DIỆN </a:t>
            </a:r>
            <a:r>
              <a:rPr lang="en-US" altLang="vi-VN" sz="2800" b="1">
                <a:solidFill>
                  <a:srgbClr val="FF0000"/>
                </a:solidFill>
                <a:latin typeface="+mj-lt"/>
                <a:cs typeface="Times New Roman" panose="02020603050405020304" pitchFamily="18" charset="0"/>
              </a:rPr>
              <a:t>TÍCH XUNG QUANH VÀ THỂ TÍCH CỦA </a:t>
            </a:r>
            <a:r>
              <a:rPr lang="en-US" altLang="vi-VN" sz="2800" b="1" smtClean="0">
                <a:solidFill>
                  <a:srgbClr val="FF0000"/>
                </a:solidFill>
                <a:latin typeface="+mj-lt"/>
                <a:cs typeface="Times New Roman" panose="02020603050405020304" pitchFamily="18" charset="0"/>
              </a:rPr>
              <a:t>MỘT </a:t>
            </a:r>
            <a:r>
              <a:rPr lang="en-US" altLang="vi-VN" sz="2800" b="1">
                <a:solidFill>
                  <a:srgbClr val="FF0000"/>
                </a:solidFill>
                <a:latin typeface="+mj-lt"/>
                <a:cs typeface="Times New Roman" panose="02020603050405020304" pitchFamily="18" charset="0"/>
              </a:rPr>
              <a:t>SỐ HÌNH KHỐI TRONG THỰC TIỄN</a:t>
            </a:r>
            <a:endParaRPr lang="vi-VN" altLang="vi-VN" sz="2800" b="1" dirty="0">
              <a:solidFill>
                <a:srgbClr val="FF0000"/>
              </a:solidFill>
              <a:latin typeface="+mj-lt"/>
              <a:cs typeface="Times New Roman" panose="02020603050405020304" pitchFamily="18" charset="0"/>
            </a:endParaRPr>
          </a:p>
        </p:txBody>
      </p:sp>
      <p:sp>
        <p:nvSpPr>
          <p:cNvPr id="7" name="Rectangle 6"/>
          <p:cNvSpPr/>
          <p:nvPr/>
        </p:nvSpPr>
        <p:spPr>
          <a:xfrm>
            <a:off x="4442596" y="2344067"/>
            <a:ext cx="1638875" cy="584775"/>
          </a:xfrm>
          <a:prstGeom prst="rect">
            <a:avLst/>
          </a:prstGeom>
        </p:spPr>
        <p:txBody>
          <a:bodyPr wrap="square">
            <a:spAutoFit/>
          </a:bodyPr>
          <a:lstStyle/>
          <a:p>
            <a:pPr algn="ctr"/>
            <a:r>
              <a:rPr lang="vi-VN" sz="3200" b="1">
                <a:solidFill>
                  <a:srgbClr val="FF0000"/>
                </a:solidFill>
              </a:rPr>
              <a:t>Giải</a:t>
            </a:r>
            <a:r>
              <a:rPr lang="vi-VN" sz="3200"/>
              <a:t> </a:t>
            </a:r>
            <a:endParaRPr lang="en-US" sz="3200" smtClean="0"/>
          </a:p>
        </p:txBody>
      </p:sp>
      <p:sp>
        <p:nvSpPr>
          <p:cNvPr id="9" name="Rectangle 8"/>
          <p:cNvSpPr/>
          <p:nvPr/>
        </p:nvSpPr>
        <p:spPr>
          <a:xfrm>
            <a:off x="3848243" y="3741436"/>
            <a:ext cx="5067156" cy="584775"/>
          </a:xfrm>
          <a:prstGeom prst="rect">
            <a:avLst/>
          </a:prstGeom>
        </p:spPr>
        <p:txBody>
          <a:bodyPr wrap="none">
            <a:spAutoFit/>
          </a:bodyPr>
          <a:lstStyle/>
          <a:p>
            <a:pPr algn="ctr"/>
            <a:r>
              <a:rPr lang="en-US" sz="3200" b="1" smtClean="0">
                <a:solidFill>
                  <a:srgbClr val="C00000"/>
                </a:solidFill>
              </a:rPr>
              <a:t>V = diện tích đáy . chiều cao</a:t>
            </a:r>
            <a:r>
              <a:rPr lang="vi-VN" sz="3200" b="1" smtClean="0">
                <a:solidFill>
                  <a:srgbClr val="C00000"/>
                </a:solidFill>
              </a:rPr>
              <a:t> </a:t>
            </a:r>
            <a:endParaRPr lang="en-US" sz="3200" b="1" smtClean="0">
              <a:solidFill>
                <a:srgbClr val="C00000"/>
              </a:solidFill>
            </a:endParaRPr>
          </a:p>
        </p:txBody>
      </p:sp>
      <p:sp>
        <p:nvSpPr>
          <p:cNvPr id="16" name="Rectangle 15"/>
          <p:cNvSpPr/>
          <p:nvPr/>
        </p:nvSpPr>
        <p:spPr>
          <a:xfrm>
            <a:off x="1608669" y="5943600"/>
            <a:ext cx="7306730" cy="646331"/>
          </a:xfrm>
          <a:prstGeom prst="rect">
            <a:avLst/>
          </a:prstGeom>
        </p:spPr>
        <p:txBody>
          <a:bodyPr wrap="square">
            <a:spAutoFit/>
          </a:bodyPr>
          <a:lstStyle/>
          <a:p>
            <a:r>
              <a:rPr lang="en-US" sz="3200" b="0" i="0" smtClean="0">
                <a:effectLst/>
                <a:latin typeface="+mj-lt"/>
                <a:cs typeface="Times New Roman" panose="02020603050405020304" pitchFamily="18" charset="0"/>
              </a:rPr>
              <a:t>Vậy </a:t>
            </a:r>
            <a:r>
              <a:rPr lang="en-US" sz="3200" smtClean="0"/>
              <a:t>t</a:t>
            </a:r>
            <a:r>
              <a:rPr lang="vi-VN" sz="3200" smtClean="0"/>
              <a:t>hể tích của khối bê tông</a:t>
            </a:r>
            <a:r>
              <a:rPr lang="en-US" sz="3200" smtClean="0"/>
              <a:t> </a:t>
            </a:r>
            <a:r>
              <a:rPr lang="en-US" sz="3600" smtClean="0"/>
              <a:t>là</a:t>
            </a:r>
            <a:r>
              <a:rPr lang="vi-VN" sz="3600" smtClean="0"/>
              <a:t> </a:t>
            </a:r>
            <a:r>
              <a:rPr lang="en-US" sz="3200" smtClean="0"/>
              <a:t>1848</a:t>
            </a:r>
            <a:r>
              <a:rPr lang="en-US" sz="3200" b="0" i="0" smtClean="0">
                <a:effectLst/>
                <a:latin typeface="+mj-lt"/>
                <a:cs typeface="Times New Roman" panose="02020603050405020304" pitchFamily="18" charset="0"/>
              </a:rPr>
              <a:t>m</a:t>
            </a:r>
            <a:r>
              <a:rPr lang="en-US" sz="3200" b="0" i="0" baseline="30000" smtClean="0">
                <a:effectLst/>
                <a:latin typeface="+mj-lt"/>
                <a:cs typeface="Times New Roman" panose="02020603050405020304" pitchFamily="18" charset="0"/>
              </a:rPr>
              <a:t>3</a:t>
            </a:r>
            <a:endParaRPr lang="en-US" sz="3200" smtClean="0">
              <a:latin typeface="+mj-lt"/>
            </a:endParaRPr>
          </a:p>
        </p:txBody>
      </p:sp>
      <p:sp>
        <p:nvSpPr>
          <p:cNvPr id="4" name="Rectangle 3"/>
          <p:cNvSpPr/>
          <p:nvPr/>
        </p:nvSpPr>
        <p:spPr>
          <a:xfrm>
            <a:off x="396021" y="2302304"/>
            <a:ext cx="2560316" cy="584775"/>
          </a:xfrm>
          <a:prstGeom prst="rect">
            <a:avLst/>
          </a:prstGeom>
        </p:spPr>
        <p:txBody>
          <a:bodyPr wrap="none">
            <a:spAutoFit/>
          </a:bodyPr>
          <a:lstStyle/>
          <a:p>
            <a:r>
              <a:rPr lang="en-US" sz="3200" b="1" smtClean="0">
                <a:solidFill>
                  <a:srgbClr val="C00000"/>
                </a:solidFill>
              </a:rPr>
              <a:t>Thực hành</a:t>
            </a:r>
            <a:r>
              <a:rPr lang="vi-VN" sz="3200" b="1" smtClean="0">
                <a:solidFill>
                  <a:srgbClr val="C00000"/>
                </a:solidFill>
              </a:rPr>
              <a:t> 4</a:t>
            </a:r>
            <a:r>
              <a:rPr lang="vi-VN" sz="2800" b="1" smtClean="0">
                <a:solidFill>
                  <a:srgbClr val="C00000"/>
                </a:solidFill>
              </a:rPr>
              <a:t>: </a:t>
            </a:r>
            <a:endParaRPr lang="en-US" sz="2800">
              <a:solidFill>
                <a:srgbClr val="C00000"/>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199875569"/>
              </p:ext>
            </p:extLst>
          </p:nvPr>
        </p:nvGraphicFramePr>
        <p:xfrm>
          <a:off x="4191000" y="4537488"/>
          <a:ext cx="3841397" cy="1101745"/>
        </p:xfrm>
        <a:graphic>
          <a:graphicData uri="http://schemas.openxmlformats.org/presentationml/2006/ole">
            <mc:AlternateContent xmlns:mc="http://schemas.openxmlformats.org/markup-compatibility/2006">
              <mc:Choice xmlns:v="urn:schemas-microsoft-com:vml" Requires="v">
                <p:oleObj spid="_x0000_s5143" name="Equation" r:id="rId4" imgW="1371600" imgH="393480" progId="Equation.DSMT4">
                  <p:embed/>
                </p:oleObj>
              </mc:Choice>
              <mc:Fallback>
                <p:oleObj name="Equation" r:id="rId4" imgW="1371600" imgH="393480" progId="Equation.DSMT4">
                  <p:embed/>
                  <p:pic>
                    <p:nvPicPr>
                      <p:cNvPr id="0" name=""/>
                      <p:cNvPicPr/>
                      <p:nvPr/>
                    </p:nvPicPr>
                    <p:blipFill>
                      <a:blip r:embed="rId5"/>
                      <a:stretch>
                        <a:fillRect/>
                      </a:stretch>
                    </p:blipFill>
                    <p:spPr>
                      <a:xfrm>
                        <a:off x="4191000" y="4537488"/>
                        <a:ext cx="3841397" cy="1101745"/>
                      </a:xfrm>
                      <a:prstGeom prst="rect">
                        <a:avLst/>
                      </a:prstGeom>
                    </p:spPr>
                  </p:pic>
                </p:oleObj>
              </mc:Fallback>
            </mc:AlternateContent>
          </a:graphicData>
        </a:graphic>
      </p:graphicFrame>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465013"/>
            <a:ext cx="3689962" cy="2174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715584" y="2991448"/>
            <a:ext cx="5194899" cy="584775"/>
          </a:xfrm>
          <a:prstGeom prst="rect">
            <a:avLst/>
          </a:prstGeom>
        </p:spPr>
        <p:txBody>
          <a:bodyPr wrap="square">
            <a:spAutoFit/>
          </a:bodyPr>
          <a:lstStyle/>
          <a:p>
            <a:r>
              <a:rPr lang="vi-VN" sz="3200" smtClean="0"/>
              <a:t>Thể </a:t>
            </a:r>
            <a:r>
              <a:rPr lang="vi-VN" sz="3200"/>
              <a:t>tích của </a:t>
            </a:r>
            <a:r>
              <a:rPr lang="vi-VN" sz="3200" smtClean="0"/>
              <a:t>khối bê tông </a:t>
            </a:r>
            <a:r>
              <a:rPr lang="en-US" sz="3200" smtClean="0"/>
              <a:t>:</a:t>
            </a:r>
            <a:endParaRPr lang="en-US" sz="3200"/>
          </a:p>
        </p:txBody>
      </p:sp>
      <p:sp>
        <p:nvSpPr>
          <p:cNvPr id="2" name="Flowchart: Process 1"/>
          <p:cNvSpPr/>
          <p:nvPr/>
        </p:nvSpPr>
        <p:spPr>
          <a:xfrm>
            <a:off x="5846949" y="4800600"/>
            <a:ext cx="466084" cy="4572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p:cNvSpPr/>
          <p:nvPr/>
        </p:nvSpPr>
        <p:spPr>
          <a:xfrm>
            <a:off x="6313033" y="4800600"/>
            <a:ext cx="1687967" cy="4572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Process 14"/>
          <p:cNvSpPr/>
          <p:nvPr/>
        </p:nvSpPr>
        <p:spPr>
          <a:xfrm>
            <a:off x="5846949" y="4850215"/>
            <a:ext cx="690718" cy="56996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630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500"/>
                            </p:stCondLst>
                            <p:childTnLst>
                              <p:par>
                                <p:cTn id="34" presetID="10" presetClass="entr" presetSubtype="0" repeatCount="indefinite"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4" grpId="0"/>
      <p:bldP spid="2"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1424"/>
            <a:ext cx="5762625" cy="116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8166" y="1447799"/>
            <a:ext cx="8566355" cy="954107"/>
          </a:xfrm>
          <a:prstGeom prst="rect">
            <a:avLst/>
          </a:prstGeom>
        </p:spPr>
        <p:txBody>
          <a:bodyPr wrap="square">
            <a:spAutoFit/>
          </a:bodyPr>
          <a:lstStyle/>
          <a:p>
            <a:pPr>
              <a:defRPr/>
            </a:pPr>
            <a:r>
              <a:rPr lang="en-US" altLang="vi-VN" sz="2800" b="1">
                <a:solidFill>
                  <a:srgbClr val="FF0000"/>
                </a:solidFill>
                <a:latin typeface="+mj-lt"/>
                <a:cs typeface="Times New Roman" panose="02020603050405020304" pitchFamily="18" charset="0"/>
              </a:rPr>
              <a:t>3</a:t>
            </a:r>
            <a:r>
              <a:rPr lang="en-US" altLang="vi-VN" sz="2800" b="1" smtClean="0">
                <a:solidFill>
                  <a:srgbClr val="FF0000"/>
                </a:solidFill>
                <a:latin typeface="+mj-lt"/>
                <a:cs typeface="Times New Roman" panose="02020603050405020304" pitchFamily="18" charset="0"/>
              </a:rPr>
              <a:t>. DIỆN </a:t>
            </a:r>
            <a:r>
              <a:rPr lang="en-US" altLang="vi-VN" sz="2800" b="1">
                <a:solidFill>
                  <a:srgbClr val="FF0000"/>
                </a:solidFill>
                <a:latin typeface="+mj-lt"/>
                <a:cs typeface="Times New Roman" panose="02020603050405020304" pitchFamily="18" charset="0"/>
              </a:rPr>
              <a:t>TÍCH XUNG QUANH VÀ THỂ TÍCH CỦA </a:t>
            </a:r>
            <a:r>
              <a:rPr lang="en-US" altLang="vi-VN" sz="2800" b="1" smtClean="0">
                <a:solidFill>
                  <a:srgbClr val="FF0000"/>
                </a:solidFill>
                <a:latin typeface="+mj-lt"/>
                <a:cs typeface="Times New Roman" panose="02020603050405020304" pitchFamily="18" charset="0"/>
              </a:rPr>
              <a:t>MỘT </a:t>
            </a:r>
            <a:r>
              <a:rPr lang="en-US" altLang="vi-VN" sz="2800" b="1">
                <a:solidFill>
                  <a:srgbClr val="FF0000"/>
                </a:solidFill>
                <a:latin typeface="+mj-lt"/>
                <a:cs typeface="Times New Roman" panose="02020603050405020304" pitchFamily="18" charset="0"/>
              </a:rPr>
              <a:t>SỐ HÌNH KHỐI TRONG THỰC TIỄN</a:t>
            </a:r>
            <a:endParaRPr lang="vi-VN" altLang="vi-VN" sz="2800" b="1" dirty="0">
              <a:solidFill>
                <a:srgbClr val="FF0000"/>
              </a:solidFill>
              <a:latin typeface="+mj-lt"/>
              <a:cs typeface="Times New Roman" panose="02020603050405020304" pitchFamily="18" charset="0"/>
            </a:endParaRPr>
          </a:p>
        </p:txBody>
      </p:sp>
      <p:sp>
        <p:nvSpPr>
          <p:cNvPr id="4" name="Rectangle 3"/>
          <p:cNvSpPr/>
          <p:nvPr/>
        </p:nvSpPr>
        <p:spPr>
          <a:xfrm>
            <a:off x="208166" y="2421572"/>
            <a:ext cx="5486401" cy="3539430"/>
          </a:xfrm>
          <a:prstGeom prst="rect">
            <a:avLst/>
          </a:prstGeom>
        </p:spPr>
        <p:txBody>
          <a:bodyPr wrap="square">
            <a:spAutoFit/>
          </a:bodyPr>
          <a:lstStyle/>
          <a:p>
            <a:r>
              <a:rPr lang="en-US" sz="3200" b="1" smtClean="0">
                <a:solidFill>
                  <a:srgbClr val="C00000"/>
                </a:solidFill>
                <a:latin typeface="Swis721 BT" pitchFamily="34" charset="0"/>
                <a:cs typeface="Times New Roman" panose="02020603050405020304" pitchFamily="18" charset="0"/>
              </a:rPr>
              <a:t>Vận dụng: </a:t>
            </a:r>
            <a:r>
              <a:rPr lang="vi-VN" sz="3200" smtClean="0"/>
              <a:t>Bạn </a:t>
            </a:r>
            <a:r>
              <a:rPr lang="vi-VN" sz="3200"/>
              <a:t>Nam đã làm một chiếc hộp hình lăng trụ đứng với kích thước như Hình 9</a:t>
            </a:r>
            <a:r>
              <a:rPr lang="vi-VN" sz="3200" smtClean="0"/>
              <a:t>.</a:t>
            </a:r>
            <a:endParaRPr lang="en-US" sz="3200" smtClean="0"/>
          </a:p>
          <a:p>
            <a:r>
              <a:rPr lang="vi-VN" sz="3200" smtClean="0"/>
              <a:t>Bạn </a:t>
            </a:r>
            <a:r>
              <a:rPr lang="vi-VN" sz="3200"/>
              <a:t>ấy định sơn các mặt của chiếc hộp, trừ mặt bên dưới</a:t>
            </a:r>
            <a:r>
              <a:rPr lang="vi-VN" sz="3200" smtClean="0"/>
              <a:t>.</a:t>
            </a:r>
            <a:endParaRPr lang="en-US" sz="3200" smtClean="0"/>
          </a:p>
          <a:p>
            <a:r>
              <a:rPr lang="vi-VN" sz="3200" smtClean="0"/>
              <a:t>Hãy </a:t>
            </a:r>
            <a:r>
              <a:rPr lang="vi-VN" sz="3200"/>
              <a:t>tính diện tích cần sơn.</a:t>
            </a:r>
            <a:endParaRPr lang="en-US" sz="3200">
              <a:cs typeface="Times New Roman" panose="02020603050405020304"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2612" y="2590800"/>
            <a:ext cx="3393110" cy="347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943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658</Words>
  <PresentationFormat>On-screen Show (4:3)</PresentationFormat>
  <Paragraphs>64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Equation</vt:lpstr>
      <vt:lpstr>PowerPoint Presentation</vt:lpstr>
      <vt:lpstr> TIẾT 8 - BÀI 4  DIỆN TÍCH  XUNG QUANH VÀ THỂ TÍCH  CỦA  HÌNH LĂNG TRỤ ĐỨNG TAM GIÁC,  LĂNG TRỤ ĐỨNG TỨ GIÁC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2022-09-28T15:05:47Z</dcterms:created>
  <dcterms:modified xsi:type="dcterms:W3CDTF">2022-09-29T12:25:28Z</dcterms:modified>
</cp:coreProperties>
</file>