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TRÌNH BÀY THÔNG TIN Ở DẠNG BẢNG </a:t>
          </a: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TẠO BẢNG</a:t>
          </a: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ĐỊNH DẠNG BẢNG</a:t>
          </a: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THỰC HÀNH: TẠO BẢNG</a:t>
          </a: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8065D99-9624-43DC-BA36-15BE6B1E82A9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HĐ6</a:t>
          </a:r>
        </a:p>
      </dgm:t>
    </dgm:pt>
    <dgm:pt modelId="{A6BE2CB9-643B-457A-B0F1-14F5516CDA64}" type="parTrans" cxnId="{9F6C30F1-ECFC-469E-91D0-7AFB5DE3701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D538EEF-EE02-4919-8677-AAE735196777}" type="sibTrans" cxnId="{9F6C30F1-ECFC-469E-91D0-7AFB5DE3701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E4C46C3-1420-4BF1-A34A-9D9AB07C39E9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LUYỆN TẬP</a:t>
          </a:r>
        </a:p>
      </dgm:t>
    </dgm:pt>
    <dgm:pt modelId="{17FC45D6-8A98-41D0-87B5-D7520567C1E6}" type="parTrans" cxnId="{0C77D1FD-A6D0-42BF-8F3E-2CF69B2EACF0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DB35E0F7-4A96-4E01-AC6F-AB2041B4B076}" type="sibTrans" cxnId="{0C77D1FD-A6D0-42BF-8F3E-2CF69B2EACF0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12275BD-0ED7-4343-8E39-8209E41A2167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HĐ7</a:t>
          </a:r>
        </a:p>
      </dgm:t>
    </dgm:pt>
    <dgm:pt modelId="{BEA59739-E54C-4AFD-9FEC-18A314CF7383}" type="parTrans" cxnId="{829EDE40-EA2C-4784-BC78-EC6B6C00884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7152876E-23B1-420E-AAD8-9DE04A1CC1B8}" type="sibTrans" cxnId="{829EDE40-EA2C-4784-BC78-EC6B6C00884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3805642-6FA0-41E7-8663-30F4FC7FF6B7}">
      <dgm:prSet/>
      <dgm:spPr/>
      <dgm:t>
        <a:bodyPr/>
        <a:lstStyle/>
        <a:p>
          <a:r>
            <a:rPr lang="en-US" b="1" dirty="0">
              <a:latin typeface="Cambria" pitchFamily="18" charset="0"/>
            </a:rPr>
            <a:t>VẬN DỤNG</a:t>
          </a:r>
        </a:p>
      </dgm:t>
    </dgm:pt>
    <dgm:pt modelId="{1546CB10-B509-411D-8C79-0CCE4A93BC3F}" type="parTrans" cxnId="{BF966E17-4BB3-45EF-AD60-A4AA45E77F9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78A7011-4CFF-43A5-B52E-9AC2AEE6B60B}" type="sibTrans" cxnId="{BF966E17-4BB3-45EF-AD60-A4AA45E77F9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7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9A2C1-E837-4E39-85B1-93AC0590E3EC}" type="pres">
      <dgm:prSet presAssocID="{94197097-01CD-490C-9889-C20B719D583F}" presName="sp" presStyleCnt="0"/>
      <dgm:spPr/>
    </dgm:pt>
    <dgm:pt modelId="{3DB81303-0ABF-4721-8015-44484636C5D2}" type="pres">
      <dgm:prSet presAssocID="{68065D99-9624-43DC-BA36-15BE6B1E82A9}" presName="composite" presStyleCnt="0"/>
      <dgm:spPr/>
    </dgm:pt>
    <dgm:pt modelId="{5FF85FE9-CF2F-4097-8ECF-9C7322143698}" type="pres">
      <dgm:prSet presAssocID="{68065D99-9624-43DC-BA36-15BE6B1E82A9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FDE58-1E36-44DE-99CC-B944BA7305DB}" type="pres">
      <dgm:prSet presAssocID="{68065D99-9624-43DC-BA36-15BE6B1E82A9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53FB3-4422-4934-A56D-331759A65BC0}" type="pres">
      <dgm:prSet presAssocID="{CD538EEF-EE02-4919-8677-AAE735196777}" presName="sp" presStyleCnt="0"/>
      <dgm:spPr/>
    </dgm:pt>
    <dgm:pt modelId="{38342254-F6E4-4FE6-9CE1-870A1E7A0397}" type="pres">
      <dgm:prSet presAssocID="{E12275BD-0ED7-4343-8E39-8209E41A2167}" presName="composite" presStyleCnt="0"/>
      <dgm:spPr/>
    </dgm:pt>
    <dgm:pt modelId="{C5E35131-7795-450E-BF08-8E0A6217FB93}" type="pres">
      <dgm:prSet presAssocID="{E12275BD-0ED7-4343-8E39-8209E41A216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29F31-B10E-4FB5-B1E4-369C8BB73727}" type="pres">
      <dgm:prSet presAssocID="{E12275BD-0ED7-4343-8E39-8209E41A216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45069-0F99-4E93-BDBB-53FEF7D42B51}" type="presOf" srcId="{C06850DA-9698-484D-AC0C-4474CE47B19D}" destId="{E2B8869B-60AF-4361-8B7A-E7F99D127A96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2CBEF57F-278C-4A18-977B-DE8E52562F05}" type="presOf" srcId="{D8266F11-E028-4DB8-AC21-35942FFB13A4}" destId="{2EC9BC4A-D4A7-46B2-8F8C-52C35A3BDBB2}" srcOrd="0" destOrd="0" presId="urn:microsoft.com/office/officeart/2005/8/layout/chevron2"/>
    <dgm:cxn modelId="{6740841E-57D3-4030-A4E0-D6DBADC70C55}" type="presOf" srcId="{13D2CABD-727C-48D2-8595-4F7FD265DC1E}" destId="{02C0A129-41D9-4A2E-84F9-B86DCEDAF7AD}" srcOrd="0" destOrd="0" presId="urn:microsoft.com/office/officeart/2005/8/layout/chevron2"/>
    <dgm:cxn modelId="{829EDE40-EA2C-4784-BC78-EC6B6C008847}" srcId="{D8266F11-E028-4DB8-AC21-35942FFB13A4}" destId="{E12275BD-0ED7-4343-8E39-8209E41A2167}" srcOrd="6" destOrd="0" parTransId="{BEA59739-E54C-4AFD-9FEC-18A314CF7383}" sibTransId="{7152876E-23B1-420E-AAD8-9DE04A1CC1B8}"/>
    <dgm:cxn modelId="{0E634802-6287-412C-96B5-607CF4E9FC47}" type="presOf" srcId="{3417E034-5946-4B93-AEB1-06D4166D50F5}" destId="{B5F27B00-F0EE-450A-84E5-7E9F6D6F624A}" srcOrd="0" destOrd="0" presId="urn:microsoft.com/office/officeart/2005/8/layout/chevron2"/>
    <dgm:cxn modelId="{C121401F-5221-482D-BC26-4F3AA2D3FC7A}" type="presOf" srcId="{4F3C8A23-2C72-45D5-9F16-6BF51C34BA86}" destId="{1B8FF1BA-87CA-44A1-A048-159C0CB9A588}" srcOrd="0" destOrd="0" presId="urn:microsoft.com/office/officeart/2005/8/layout/chevron2"/>
    <dgm:cxn modelId="{E9DA22DF-16AE-4559-8631-8C6B283F6039}" type="presOf" srcId="{042ECF77-459B-41C7-9823-DE903F8A4931}" destId="{C324E07D-0C26-4EB2-A4B2-E627D2151BE7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BF966E17-4BB3-45EF-AD60-A4AA45E77F91}" srcId="{E12275BD-0ED7-4343-8E39-8209E41A2167}" destId="{63805642-6FA0-41E7-8663-30F4FC7FF6B7}" srcOrd="0" destOrd="0" parTransId="{1546CB10-B509-411D-8C79-0CCE4A93BC3F}" sibTransId="{978A7011-4CFF-43A5-B52E-9AC2AEE6B60B}"/>
    <dgm:cxn modelId="{C09089FA-1A46-4F1F-AF98-F67E125DBAA4}" type="presOf" srcId="{E12275BD-0ED7-4343-8E39-8209E41A2167}" destId="{C5E35131-7795-450E-BF08-8E0A6217FB93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812AB725-4678-4FF4-9D3D-61AEE85B1E83}" type="presOf" srcId="{9BEC45A1-B878-48BF-85B5-0047717E2415}" destId="{C8CB19B0-3B43-4F96-ABB7-5255525F0E55}" srcOrd="0" destOrd="0" presId="urn:microsoft.com/office/officeart/2005/8/layout/chevron2"/>
    <dgm:cxn modelId="{63964641-4DA8-4130-87DF-51F9F3B690E3}" type="presOf" srcId="{FC14F758-2498-447B-A7AF-00FDBA0F8A5E}" destId="{5252AAB6-4EE5-47C3-A85B-49315BA605E7}" srcOrd="0" destOrd="0" presId="urn:microsoft.com/office/officeart/2005/8/layout/chevron2"/>
    <dgm:cxn modelId="{F9C5B8A9-9E9A-488B-ACC8-6D639D10791D}" type="presOf" srcId="{F379CBE6-CF85-4F70-933B-AC682C39BB7D}" destId="{06B72AD2-612B-4DDE-8A65-7356D5159209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4F13C39E-7031-4306-9D79-BD60120FF9A6}" type="presOf" srcId="{68065D99-9624-43DC-BA36-15BE6B1E82A9}" destId="{5FF85FE9-CF2F-4097-8ECF-9C7322143698}" srcOrd="0" destOrd="0" presId="urn:microsoft.com/office/officeart/2005/8/layout/chevron2"/>
    <dgm:cxn modelId="{19B66D2D-0E41-4763-91F4-40AF53426A92}" type="presOf" srcId="{2D49C1AC-D38D-411C-9709-4CAEACF210BF}" destId="{1180D28D-FA42-43A0-B8F0-D5D72E204BF4}" srcOrd="0" destOrd="0" presId="urn:microsoft.com/office/officeart/2005/8/layout/chevron2"/>
    <dgm:cxn modelId="{65D19E7D-5018-4550-A437-69232F7262B0}" type="presOf" srcId="{80D53C2D-25F9-4CCF-A1C8-D46827CF88CF}" destId="{EA07C083-4291-4CC8-98A6-B9C416BAEEB3}" srcOrd="0" destOrd="0" presId="urn:microsoft.com/office/officeart/2005/8/layout/chevron2"/>
    <dgm:cxn modelId="{0258A026-CEA8-44E1-96FF-53263AEC98D1}" type="presOf" srcId="{EE4C46C3-1420-4BF1-A34A-9D9AB07C39E9}" destId="{DF7FDE58-1E36-44DE-99CC-B944BA7305DB}" srcOrd="0" destOrd="0" presId="urn:microsoft.com/office/officeart/2005/8/layout/chevron2"/>
    <dgm:cxn modelId="{40281E2F-BA50-4F9B-8AC6-47479B7A0A21}" type="presOf" srcId="{63805642-6FA0-41E7-8663-30F4FC7FF6B7}" destId="{55829F31-B10E-4FB5-B1E4-369C8BB7372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9F6C30F1-ECFC-469E-91D0-7AFB5DE3701B}" srcId="{D8266F11-E028-4DB8-AC21-35942FFB13A4}" destId="{68065D99-9624-43DC-BA36-15BE6B1E82A9}" srcOrd="5" destOrd="0" parTransId="{A6BE2CB9-643B-457A-B0F1-14F5516CDA64}" sibTransId="{CD538EEF-EE02-4919-8677-AAE735196777}"/>
    <dgm:cxn modelId="{0C77D1FD-A6D0-42BF-8F3E-2CF69B2EACF0}" srcId="{68065D99-9624-43DC-BA36-15BE6B1E82A9}" destId="{EE4C46C3-1420-4BF1-A34A-9D9AB07C39E9}" srcOrd="0" destOrd="0" parTransId="{17FC45D6-8A98-41D0-87B5-D7520567C1E6}" sibTransId="{DB35E0F7-4A96-4E01-AC6F-AB2041B4B076}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4A183636-E0E5-4FBD-B91A-20D3F9FD7E90}" type="presParOf" srcId="{2EC9BC4A-D4A7-46B2-8F8C-52C35A3BDBB2}" destId="{C56F1BBA-AF7C-41D6-8FCE-0B8A89C7F482}" srcOrd="0" destOrd="0" presId="urn:microsoft.com/office/officeart/2005/8/layout/chevron2"/>
    <dgm:cxn modelId="{92B219B2-B7A2-4787-AFA7-9157640096E3}" type="presParOf" srcId="{C56F1BBA-AF7C-41D6-8FCE-0B8A89C7F482}" destId="{C8CB19B0-3B43-4F96-ABB7-5255525F0E55}" srcOrd="0" destOrd="0" presId="urn:microsoft.com/office/officeart/2005/8/layout/chevron2"/>
    <dgm:cxn modelId="{B71F195F-D326-4884-A71E-7CC73385A3F0}" type="presParOf" srcId="{C56F1BBA-AF7C-41D6-8FCE-0B8A89C7F482}" destId="{E2B8869B-60AF-4361-8B7A-E7F99D127A96}" srcOrd="1" destOrd="0" presId="urn:microsoft.com/office/officeart/2005/8/layout/chevron2"/>
    <dgm:cxn modelId="{80B6E4DC-DD80-4724-AB2C-F4FCD08AFD18}" type="presParOf" srcId="{2EC9BC4A-D4A7-46B2-8F8C-52C35A3BDBB2}" destId="{88BEFBFE-22C1-4BEE-B15C-7C0E35F70233}" srcOrd="1" destOrd="0" presId="urn:microsoft.com/office/officeart/2005/8/layout/chevron2"/>
    <dgm:cxn modelId="{7C382C3A-9B93-4A6B-8D71-17CF03FF27EC}" type="presParOf" srcId="{2EC9BC4A-D4A7-46B2-8F8C-52C35A3BDBB2}" destId="{379689BD-07C6-4E65-95FB-FAEADAEA7325}" srcOrd="2" destOrd="0" presId="urn:microsoft.com/office/officeart/2005/8/layout/chevron2"/>
    <dgm:cxn modelId="{78A2E493-CA18-4884-AC64-93F8EEB83E7D}" type="presParOf" srcId="{379689BD-07C6-4E65-95FB-FAEADAEA7325}" destId="{06B72AD2-612B-4DDE-8A65-7356D5159209}" srcOrd="0" destOrd="0" presId="urn:microsoft.com/office/officeart/2005/8/layout/chevron2"/>
    <dgm:cxn modelId="{6281BB7F-B765-40CE-B095-7993C542A71E}" type="presParOf" srcId="{379689BD-07C6-4E65-95FB-FAEADAEA7325}" destId="{C324E07D-0C26-4EB2-A4B2-E627D2151BE7}" srcOrd="1" destOrd="0" presId="urn:microsoft.com/office/officeart/2005/8/layout/chevron2"/>
    <dgm:cxn modelId="{F4990921-A2ED-4171-A604-61088C604170}" type="presParOf" srcId="{2EC9BC4A-D4A7-46B2-8F8C-52C35A3BDBB2}" destId="{595CF10D-35EE-4331-B3AB-37E1E86043AA}" srcOrd="3" destOrd="0" presId="urn:microsoft.com/office/officeart/2005/8/layout/chevron2"/>
    <dgm:cxn modelId="{097B1E25-C707-4544-96C6-3E403FB641CB}" type="presParOf" srcId="{2EC9BC4A-D4A7-46B2-8F8C-52C35A3BDBB2}" destId="{C9998D1E-F784-40C9-8D71-34E3F97C37D8}" srcOrd="4" destOrd="0" presId="urn:microsoft.com/office/officeart/2005/8/layout/chevron2"/>
    <dgm:cxn modelId="{11ADC9D8-9EFF-4F6F-B1B7-44A938F79498}" type="presParOf" srcId="{C9998D1E-F784-40C9-8D71-34E3F97C37D8}" destId="{5252AAB6-4EE5-47C3-A85B-49315BA605E7}" srcOrd="0" destOrd="0" presId="urn:microsoft.com/office/officeart/2005/8/layout/chevron2"/>
    <dgm:cxn modelId="{C5C7F485-B3D4-4A81-8318-96157E5B03AC}" type="presParOf" srcId="{C9998D1E-F784-40C9-8D71-34E3F97C37D8}" destId="{1180D28D-FA42-43A0-B8F0-D5D72E204BF4}" srcOrd="1" destOrd="0" presId="urn:microsoft.com/office/officeart/2005/8/layout/chevron2"/>
    <dgm:cxn modelId="{40CD9B58-D70F-4157-94AF-1566B4B84B92}" type="presParOf" srcId="{2EC9BC4A-D4A7-46B2-8F8C-52C35A3BDBB2}" destId="{4493D011-590D-4ACF-A0F9-6B9AE6E22BE2}" srcOrd="5" destOrd="0" presId="urn:microsoft.com/office/officeart/2005/8/layout/chevron2"/>
    <dgm:cxn modelId="{18DD97C8-BD25-45BF-8018-728678CE9B58}" type="presParOf" srcId="{2EC9BC4A-D4A7-46B2-8F8C-52C35A3BDBB2}" destId="{D4A3A470-F81E-413B-AC56-E3D96C784284}" srcOrd="6" destOrd="0" presId="urn:microsoft.com/office/officeart/2005/8/layout/chevron2"/>
    <dgm:cxn modelId="{6FACF093-38E1-4265-9776-D5F84F883DAE}" type="presParOf" srcId="{D4A3A470-F81E-413B-AC56-E3D96C784284}" destId="{02C0A129-41D9-4A2E-84F9-B86DCEDAF7AD}" srcOrd="0" destOrd="0" presId="urn:microsoft.com/office/officeart/2005/8/layout/chevron2"/>
    <dgm:cxn modelId="{0C1DA2BF-E38B-49A3-A385-B582FA056722}" type="presParOf" srcId="{D4A3A470-F81E-413B-AC56-E3D96C784284}" destId="{1B8FF1BA-87CA-44A1-A048-159C0CB9A588}" srcOrd="1" destOrd="0" presId="urn:microsoft.com/office/officeart/2005/8/layout/chevron2"/>
    <dgm:cxn modelId="{B106354B-FE69-4F95-9E24-21A1998BA54A}" type="presParOf" srcId="{2EC9BC4A-D4A7-46B2-8F8C-52C35A3BDBB2}" destId="{3647F09D-1579-4B93-9695-0AA01D43E20B}" srcOrd="7" destOrd="0" presId="urn:microsoft.com/office/officeart/2005/8/layout/chevron2"/>
    <dgm:cxn modelId="{2E3667B6-D689-4D19-98D6-258544B5DC47}" type="presParOf" srcId="{2EC9BC4A-D4A7-46B2-8F8C-52C35A3BDBB2}" destId="{61F01BD9-6BFF-43D4-B318-186A781F8B14}" srcOrd="8" destOrd="0" presId="urn:microsoft.com/office/officeart/2005/8/layout/chevron2"/>
    <dgm:cxn modelId="{521A218F-86A1-4387-B4FA-BFC64B3BF62E}" type="presParOf" srcId="{61F01BD9-6BFF-43D4-B318-186A781F8B14}" destId="{B5F27B00-F0EE-450A-84E5-7E9F6D6F624A}" srcOrd="0" destOrd="0" presId="urn:microsoft.com/office/officeart/2005/8/layout/chevron2"/>
    <dgm:cxn modelId="{2F721049-CA53-4CF4-A2DC-9E556380255B}" type="presParOf" srcId="{61F01BD9-6BFF-43D4-B318-186A781F8B14}" destId="{EA07C083-4291-4CC8-98A6-B9C416BAEEB3}" srcOrd="1" destOrd="0" presId="urn:microsoft.com/office/officeart/2005/8/layout/chevron2"/>
    <dgm:cxn modelId="{2BDB2615-26AF-4DC3-B0DA-38CB194F935A}" type="presParOf" srcId="{2EC9BC4A-D4A7-46B2-8F8C-52C35A3BDBB2}" destId="{DC89A2C1-E837-4E39-85B1-93AC0590E3EC}" srcOrd="9" destOrd="0" presId="urn:microsoft.com/office/officeart/2005/8/layout/chevron2"/>
    <dgm:cxn modelId="{A2AB6FB0-F454-497B-AAF8-2167B88A0939}" type="presParOf" srcId="{2EC9BC4A-D4A7-46B2-8F8C-52C35A3BDBB2}" destId="{3DB81303-0ABF-4721-8015-44484636C5D2}" srcOrd="10" destOrd="0" presId="urn:microsoft.com/office/officeart/2005/8/layout/chevron2"/>
    <dgm:cxn modelId="{C05BECE5-3473-4B2F-B934-B58C52E42E3C}" type="presParOf" srcId="{3DB81303-0ABF-4721-8015-44484636C5D2}" destId="{5FF85FE9-CF2F-4097-8ECF-9C7322143698}" srcOrd="0" destOrd="0" presId="urn:microsoft.com/office/officeart/2005/8/layout/chevron2"/>
    <dgm:cxn modelId="{44E74A14-1354-45BE-8873-1B9F00640839}" type="presParOf" srcId="{3DB81303-0ABF-4721-8015-44484636C5D2}" destId="{DF7FDE58-1E36-44DE-99CC-B944BA7305DB}" srcOrd="1" destOrd="0" presId="urn:microsoft.com/office/officeart/2005/8/layout/chevron2"/>
    <dgm:cxn modelId="{6732CECA-CDF4-4283-8D79-57CA48179D4E}" type="presParOf" srcId="{2EC9BC4A-D4A7-46B2-8F8C-52C35A3BDBB2}" destId="{EE253FB3-4422-4934-A56D-331759A65BC0}" srcOrd="11" destOrd="0" presId="urn:microsoft.com/office/officeart/2005/8/layout/chevron2"/>
    <dgm:cxn modelId="{72168FE9-7E8E-4C45-85E6-5BE843199AED}" type="presParOf" srcId="{2EC9BC4A-D4A7-46B2-8F8C-52C35A3BDBB2}" destId="{38342254-F6E4-4FE6-9CE1-870A1E7A0397}" srcOrd="12" destOrd="0" presId="urn:microsoft.com/office/officeart/2005/8/layout/chevron2"/>
    <dgm:cxn modelId="{01135076-5407-46AD-9404-A10015A8F9D3}" type="presParOf" srcId="{38342254-F6E4-4FE6-9CE1-870A1E7A0397}" destId="{C5E35131-7795-450E-BF08-8E0A6217FB93}" srcOrd="0" destOrd="0" presId="urn:microsoft.com/office/officeart/2005/8/layout/chevron2"/>
    <dgm:cxn modelId="{A50A8CA9-2624-4DC8-A7BB-B9697EB25BE3}" type="presParOf" srcId="{38342254-F6E4-4FE6-9CE1-870A1E7A0397}" destId="{55829F31-B10E-4FB5-B1E4-369C8BB737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18424" y="122065"/>
          <a:ext cx="789495" cy="5526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HĐ1</a:t>
          </a:r>
        </a:p>
      </dsp:txBody>
      <dsp:txXfrm rot="-5400000">
        <a:off x="1" y="279965"/>
        <a:ext cx="552647" cy="236848"/>
      </dsp:txXfrm>
    </dsp:sp>
    <dsp:sp modelId="{E2B8869B-60AF-4361-8B7A-E7F99D127A96}">
      <dsp:nvSpPr>
        <dsp:cNvPr id="0" name=""/>
        <dsp:cNvSpPr/>
      </dsp:nvSpPr>
      <dsp:spPr>
        <a:xfrm rot="5400000">
          <a:off x="4122493" y="-3545821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>
              <a:latin typeface="Cambria" pitchFamily="18" charset="0"/>
            </a:rPr>
            <a:t>KHỞI ĐỘNG</a:t>
          </a:r>
        </a:p>
      </dsp:txBody>
      <dsp:txXfrm rot="-5400000">
        <a:off x="552648" y="49075"/>
        <a:ext cx="7627813" cy="463070"/>
      </dsp:txXfrm>
    </dsp:sp>
    <dsp:sp modelId="{06B72AD2-612B-4DDE-8A65-7356D5159209}">
      <dsp:nvSpPr>
        <dsp:cNvPr id="0" name=""/>
        <dsp:cNvSpPr/>
      </dsp:nvSpPr>
      <dsp:spPr>
        <a:xfrm rot="5400000">
          <a:off x="-118424" y="827469"/>
          <a:ext cx="789495" cy="5526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HĐ2</a:t>
          </a:r>
        </a:p>
      </dsp:txBody>
      <dsp:txXfrm rot="-5400000">
        <a:off x="1" y="985369"/>
        <a:ext cx="552647" cy="236848"/>
      </dsp:txXfrm>
    </dsp:sp>
    <dsp:sp modelId="{C324E07D-0C26-4EB2-A4B2-E627D2151BE7}">
      <dsp:nvSpPr>
        <dsp:cNvPr id="0" name=""/>
        <dsp:cNvSpPr/>
      </dsp:nvSpPr>
      <dsp:spPr>
        <a:xfrm rot="5400000">
          <a:off x="4122493" y="-2860801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>
              <a:latin typeface="Cambria" pitchFamily="18" charset="0"/>
            </a:rPr>
            <a:t>TRÌNH BÀY THÔNG TIN Ở DẠNG BẢNG </a:t>
          </a:r>
        </a:p>
      </dsp:txBody>
      <dsp:txXfrm rot="-5400000">
        <a:off x="552648" y="734095"/>
        <a:ext cx="7627813" cy="463070"/>
      </dsp:txXfrm>
    </dsp:sp>
    <dsp:sp modelId="{5252AAB6-4EE5-47C3-A85B-49315BA605E7}">
      <dsp:nvSpPr>
        <dsp:cNvPr id="0" name=""/>
        <dsp:cNvSpPr/>
      </dsp:nvSpPr>
      <dsp:spPr>
        <a:xfrm rot="5400000">
          <a:off x="-118424" y="1532872"/>
          <a:ext cx="789495" cy="5526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HĐ3</a:t>
          </a:r>
        </a:p>
      </dsp:txBody>
      <dsp:txXfrm rot="-5400000">
        <a:off x="1" y="1690772"/>
        <a:ext cx="552647" cy="236848"/>
      </dsp:txXfrm>
    </dsp:sp>
    <dsp:sp modelId="{1180D28D-FA42-43A0-B8F0-D5D72E204BF4}">
      <dsp:nvSpPr>
        <dsp:cNvPr id="0" name=""/>
        <dsp:cNvSpPr/>
      </dsp:nvSpPr>
      <dsp:spPr>
        <a:xfrm rot="5400000">
          <a:off x="4122493" y="-2155397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>
              <a:latin typeface="Cambria" pitchFamily="18" charset="0"/>
            </a:rPr>
            <a:t>TẠO BẢNG</a:t>
          </a:r>
        </a:p>
      </dsp:txBody>
      <dsp:txXfrm rot="-5400000">
        <a:off x="552648" y="1439499"/>
        <a:ext cx="7627813" cy="463070"/>
      </dsp:txXfrm>
    </dsp:sp>
    <dsp:sp modelId="{02C0A129-41D9-4A2E-84F9-B86DCEDAF7AD}">
      <dsp:nvSpPr>
        <dsp:cNvPr id="0" name=""/>
        <dsp:cNvSpPr/>
      </dsp:nvSpPr>
      <dsp:spPr>
        <a:xfrm rot="5400000">
          <a:off x="-118424" y="2238276"/>
          <a:ext cx="789495" cy="5526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HĐ4</a:t>
          </a:r>
        </a:p>
      </dsp:txBody>
      <dsp:txXfrm rot="-5400000">
        <a:off x="1" y="2396176"/>
        <a:ext cx="552647" cy="236848"/>
      </dsp:txXfrm>
    </dsp:sp>
    <dsp:sp modelId="{1B8FF1BA-87CA-44A1-A048-159C0CB9A588}">
      <dsp:nvSpPr>
        <dsp:cNvPr id="0" name=""/>
        <dsp:cNvSpPr/>
      </dsp:nvSpPr>
      <dsp:spPr>
        <a:xfrm rot="5400000">
          <a:off x="4122493" y="-1449994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>
              <a:latin typeface="Cambria" pitchFamily="18" charset="0"/>
            </a:rPr>
            <a:t>ĐỊNH DẠNG BẢNG</a:t>
          </a:r>
        </a:p>
      </dsp:txBody>
      <dsp:txXfrm rot="-5400000">
        <a:off x="552648" y="2144902"/>
        <a:ext cx="7627813" cy="463070"/>
      </dsp:txXfrm>
    </dsp:sp>
    <dsp:sp modelId="{B5F27B00-F0EE-450A-84E5-7E9F6D6F624A}">
      <dsp:nvSpPr>
        <dsp:cNvPr id="0" name=""/>
        <dsp:cNvSpPr/>
      </dsp:nvSpPr>
      <dsp:spPr>
        <a:xfrm rot="5400000">
          <a:off x="-118424" y="2943680"/>
          <a:ext cx="789495" cy="5526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HĐ5</a:t>
          </a:r>
        </a:p>
      </dsp:txBody>
      <dsp:txXfrm rot="-5400000">
        <a:off x="1" y="3101580"/>
        <a:ext cx="552647" cy="236848"/>
      </dsp:txXfrm>
    </dsp:sp>
    <dsp:sp modelId="{EA07C083-4291-4CC8-98A6-B9C416BAEEB3}">
      <dsp:nvSpPr>
        <dsp:cNvPr id="0" name=""/>
        <dsp:cNvSpPr/>
      </dsp:nvSpPr>
      <dsp:spPr>
        <a:xfrm rot="5400000">
          <a:off x="4122493" y="-744590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>
              <a:latin typeface="Cambria" pitchFamily="18" charset="0"/>
            </a:rPr>
            <a:t>THỰC HÀNH: TẠO BẢNG</a:t>
          </a:r>
        </a:p>
      </dsp:txBody>
      <dsp:txXfrm rot="-5400000">
        <a:off x="552648" y="2850306"/>
        <a:ext cx="7627813" cy="463070"/>
      </dsp:txXfrm>
    </dsp:sp>
    <dsp:sp modelId="{5FF85FE9-CF2F-4097-8ECF-9C7322143698}">
      <dsp:nvSpPr>
        <dsp:cNvPr id="0" name=""/>
        <dsp:cNvSpPr/>
      </dsp:nvSpPr>
      <dsp:spPr>
        <a:xfrm rot="5400000">
          <a:off x="-118424" y="3649083"/>
          <a:ext cx="789495" cy="5526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HĐ6</a:t>
          </a:r>
        </a:p>
      </dsp:txBody>
      <dsp:txXfrm rot="-5400000">
        <a:off x="1" y="3806983"/>
        <a:ext cx="552647" cy="236848"/>
      </dsp:txXfrm>
    </dsp:sp>
    <dsp:sp modelId="{DF7FDE58-1E36-44DE-99CC-B944BA7305DB}">
      <dsp:nvSpPr>
        <dsp:cNvPr id="0" name=""/>
        <dsp:cNvSpPr/>
      </dsp:nvSpPr>
      <dsp:spPr>
        <a:xfrm rot="5400000">
          <a:off x="4122493" y="-39186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>
              <a:latin typeface="Cambria" pitchFamily="18" charset="0"/>
            </a:rPr>
            <a:t>LUYỆN TẬP</a:t>
          </a:r>
        </a:p>
      </dsp:txBody>
      <dsp:txXfrm rot="-5400000">
        <a:off x="552648" y="3555710"/>
        <a:ext cx="7627813" cy="463070"/>
      </dsp:txXfrm>
    </dsp:sp>
    <dsp:sp modelId="{C5E35131-7795-450E-BF08-8E0A6217FB93}">
      <dsp:nvSpPr>
        <dsp:cNvPr id="0" name=""/>
        <dsp:cNvSpPr/>
      </dsp:nvSpPr>
      <dsp:spPr>
        <a:xfrm rot="5400000">
          <a:off x="-118424" y="4354487"/>
          <a:ext cx="789495" cy="5526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HĐ7</a:t>
          </a:r>
        </a:p>
      </dsp:txBody>
      <dsp:txXfrm rot="-5400000">
        <a:off x="1" y="4512387"/>
        <a:ext cx="552647" cy="236848"/>
      </dsp:txXfrm>
    </dsp:sp>
    <dsp:sp modelId="{55829F31-B10E-4FB5-B1E4-369C8BB73727}">
      <dsp:nvSpPr>
        <dsp:cNvPr id="0" name=""/>
        <dsp:cNvSpPr/>
      </dsp:nvSpPr>
      <dsp:spPr>
        <a:xfrm rot="5400000">
          <a:off x="4122493" y="666216"/>
          <a:ext cx="513172" cy="7652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>
              <a:latin typeface="Cambria" pitchFamily="18" charset="0"/>
            </a:rPr>
            <a:t>VẬN DỤNG</a:t>
          </a:r>
        </a:p>
      </dsp:txBody>
      <dsp:txXfrm rot="-5400000">
        <a:off x="552648" y="4261113"/>
        <a:ext cx="7627813" cy="463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FD494F-1551-4373-BF2D-4B1AA6A3C33D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BÀI 12: TRÌNH BÀY THÔNG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            TIN Ở DẠNG BẢNG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98" r="3434" b="1969"/>
          <a:stretch/>
        </p:blipFill>
        <p:spPr>
          <a:xfrm>
            <a:off x="5756564" y="1893785"/>
            <a:ext cx="3311236" cy="48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      1. </a:t>
            </a:r>
            <a:r>
              <a:rPr lang="vi-VN" sz="3000" b="1" dirty="0">
                <a:latin typeface="Cambria" pitchFamily="18" charset="0"/>
              </a:rPr>
              <a:t>Sắp xếp lại thứ tự các bước để được thao tác tạo bảng đúng</a:t>
            </a:r>
            <a:r>
              <a:rPr lang="en-US" sz="3000" b="1" dirty="0">
                <a:latin typeface="Cambria" pitchFamily="18" charset="0"/>
              </a:rPr>
              <a:t>: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A. </a:t>
            </a:r>
            <a:r>
              <a:rPr lang="vi-VN" sz="3000" dirty="0">
                <a:latin typeface="Cambria" pitchFamily="18" charset="0"/>
              </a:rPr>
              <a:t>Chọn nút tam giác nhỏ bên dưới Table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B. Di </a:t>
            </a:r>
            <a:r>
              <a:rPr lang="en-US" sz="3000" dirty="0" err="1">
                <a:latin typeface="Cambria" pitchFamily="18" charset="0"/>
              </a:rPr>
              <a:t>chuyển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chuột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từ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góc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trên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bên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trái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cửa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sổ</a:t>
            </a:r>
            <a:r>
              <a:rPr lang="en-US" sz="3000" dirty="0">
                <a:latin typeface="Cambria" pitchFamily="18" charset="0"/>
              </a:rPr>
              <a:t> Insert Table </a:t>
            </a:r>
            <a:r>
              <a:rPr lang="en-US" sz="3000" dirty="0" err="1">
                <a:latin typeface="Cambria" pitchFamily="18" charset="0"/>
              </a:rPr>
              <a:t>để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chọn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số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cột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số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hàng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C. </a:t>
            </a:r>
            <a:r>
              <a:rPr lang="en-US" sz="3000" dirty="0" err="1">
                <a:latin typeface="Cambria" pitchFamily="18" charset="0"/>
              </a:rPr>
              <a:t>Chọn</a:t>
            </a:r>
            <a:r>
              <a:rPr lang="en-US" sz="3000" dirty="0">
                <a:latin typeface="Cambria" pitchFamily="18" charset="0"/>
              </a:rPr>
              <a:t> Insert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" y="1305783"/>
            <a:ext cx="562053" cy="523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FE0896-9EBD-4385-8B00-AC82D67E1CBD}"/>
              </a:ext>
            </a:extLst>
          </p:cNvPr>
          <p:cNvSpPr txBox="1"/>
          <p:nvPr/>
        </p:nvSpPr>
        <p:spPr>
          <a:xfrm>
            <a:off x="879404" y="2221523"/>
            <a:ext cx="781911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C.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Chọn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Insert</a:t>
            </a:r>
          </a:p>
          <a:p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A. </a:t>
            </a:r>
            <a:r>
              <a:rPr lang="vi-VN" sz="3000" dirty="0">
                <a:solidFill>
                  <a:srgbClr val="FF0000"/>
                </a:solidFill>
                <a:latin typeface="Cambria" pitchFamily="18" charset="0"/>
              </a:rPr>
              <a:t>Chọn nút tam giác nhỏ bên dưới Table</a:t>
            </a:r>
            <a:endParaRPr lang="en-US" sz="3000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B. Di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chuột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từ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góc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bên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trái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cửa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sổ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Insert Table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chọn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cột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hang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Thứ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mbria" pitchFamily="18" charset="0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Cambria" pitchFamily="18" charset="0"/>
              </a:rPr>
              <a:t>: C-A-B)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2EFC23-D642-4449-92B0-BC2DF184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570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2.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Bạn An đã nhập số hàng, số cột như hình để tạo bảng. Bảng được tạo sẽ có: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C6D74C-F2AC-461C-8691-08A1043E4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09773"/>
            <a:ext cx="4766530" cy="1631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07A8EB-2BF5-44E0-AD1C-55A3B98324AE}"/>
              </a:ext>
            </a:extLst>
          </p:cNvPr>
          <p:cNvSpPr txBox="1"/>
          <p:nvPr/>
        </p:nvSpPr>
        <p:spPr>
          <a:xfrm>
            <a:off x="685800" y="2607855"/>
            <a:ext cx="3276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endParaRPr lang="en-US" sz="3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35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4 </a:t>
            </a:r>
            <a:r>
              <a:rPr lang="en-US" sz="3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ABF80A-5B3B-439F-BAF3-4C3117A34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D09EF-6508-48E3-AB12-FAB13106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90" y="753852"/>
            <a:ext cx="781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</a:rPr>
              <a:t>Bảng mới được tạo ra với các ô có kích thước 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</a:rPr>
              <a:t>nhau, để điều chỉnh kích thước ô cũng như có thể ch</a:t>
            </a:r>
            <a:r>
              <a:rPr lang="en-US" sz="2800" dirty="0">
                <a:latin typeface="Cambria" pitchFamily="18" charset="0"/>
              </a:rPr>
              <a:t>è</a:t>
            </a:r>
            <a:r>
              <a:rPr lang="vi-VN" sz="2800" dirty="0">
                <a:latin typeface="Cambria" pitchFamily="18" charset="0"/>
              </a:rPr>
              <a:t>n thêm h</a:t>
            </a:r>
            <a:r>
              <a:rPr lang="en-US" sz="2800" dirty="0" err="1">
                <a:latin typeface="Cambria" pitchFamily="18" charset="0"/>
              </a:rPr>
              <a:t>àng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vi-VN" sz="2800" dirty="0">
                <a:latin typeface="Cambria" pitchFamily="18" charset="0"/>
              </a:rPr>
              <a:t>cột,…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vi-VN" sz="2800" dirty="0">
                <a:latin typeface="Cambria" pitchFamily="18" charset="0"/>
              </a:rPr>
              <a:t> thực hiện như thế nào?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1" y="922401"/>
            <a:ext cx="562053" cy="523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1B57D5-FF6C-472C-A48C-DFC255B7EA0C}"/>
              </a:ext>
            </a:extLst>
          </p:cNvPr>
          <p:cNvSpPr/>
          <p:nvPr/>
        </p:nvSpPr>
        <p:spPr>
          <a:xfrm>
            <a:off x="907500" y="2577455"/>
            <a:ext cx="77031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Layout</a:t>
            </a:r>
          </a:p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lệnh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410FC9-7E40-42C9-A669-94343BEC3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/>
          <a:stretch/>
        </p:blipFill>
        <p:spPr>
          <a:xfrm>
            <a:off x="2297828" y="3886200"/>
            <a:ext cx="4548344" cy="1743138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EDBF05FC-D0E4-4453-929C-7B027862FB1D}"/>
              </a:ext>
            </a:extLst>
          </p:cNvPr>
          <p:cNvCxnSpPr>
            <a:cxnSpLocks/>
          </p:cNvCxnSpPr>
          <p:nvPr/>
        </p:nvCxnSpPr>
        <p:spPr>
          <a:xfrm rot="10800000">
            <a:off x="1802528" y="4559569"/>
            <a:ext cx="990600" cy="457200"/>
          </a:xfrm>
          <a:prstGeom prst="bentConnector3">
            <a:avLst>
              <a:gd name="adj1" fmla="val 5142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1D1766A-8232-4073-93EE-91BB9A578EDA}"/>
              </a:ext>
            </a:extLst>
          </p:cNvPr>
          <p:cNvSpPr/>
          <p:nvPr/>
        </p:nvSpPr>
        <p:spPr>
          <a:xfrm>
            <a:off x="497650" y="3916603"/>
            <a:ext cx="1290699" cy="17431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bảng,hàng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ô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991335EF-1EB7-4052-A9C4-4DDEB4D912FE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>
            <a:off x="5392354" y="5450926"/>
            <a:ext cx="1914652" cy="401236"/>
          </a:xfrm>
          <a:prstGeom prst="bentConnector3">
            <a:avLst>
              <a:gd name="adj1" fmla="val 9922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45187DC-72BA-4170-BE4E-2CFDE0C9FD25}"/>
              </a:ext>
            </a:extLst>
          </p:cNvPr>
          <p:cNvSpPr/>
          <p:nvPr/>
        </p:nvSpPr>
        <p:spPr>
          <a:xfrm>
            <a:off x="7307006" y="4980596"/>
            <a:ext cx="1290699" cy="17431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Chèn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D09EF-6508-48E3-AB12-FAB13106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90" y="753852"/>
            <a:ext cx="781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</a:rPr>
              <a:t>Bảng mới được tạo ra với các ô có kích thước 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</a:rPr>
              <a:t>nhau, để điều chỉnh kích thước ô cũng như có thể ch</a:t>
            </a:r>
            <a:r>
              <a:rPr lang="en-US" sz="2800" dirty="0">
                <a:latin typeface="Cambria" pitchFamily="18" charset="0"/>
              </a:rPr>
              <a:t>è</a:t>
            </a:r>
            <a:r>
              <a:rPr lang="vi-VN" sz="2800" dirty="0">
                <a:latin typeface="Cambria" pitchFamily="18" charset="0"/>
              </a:rPr>
              <a:t>n thêm h</a:t>
            </a:r>
            <a:r>
              <a:rPr lang="en-US" sz="2800" dirty="0" err="1">
                <a:latin typeface="Cambria" pitchFamily="18" charset="0"/>
              </a:rPr>
              <a:t>àng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vi-VN" sz="2800" dirty="0">
                <a:latin typeface="Cambria" pitchFamily="18" charset="0"/>
              </a:rPr>
              <a:t>cột,…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vi-VN" sz="2800" dirty="0">
                <a:latin typeface="Cambria" pitchFamily="18" charset="0"/>
              </a:rPr>
              <a:t> thực hiện như thế nào?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1" y="922401"/>
            <a:ext cx="562053" cy="523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1B57D5-FF6C-472C-A48C-DFC255B7EA0C}"/>
              </a:ext>
            </a:extLst>
          </p:cNvPr>
          <p:cNvSpPr/>
          <p:nvPr/>
        </p:nvSpPr>
        <p:spPr>
          <a:xfrm>
            <a:off x="907500" y="2577455"/>
            <a:ext cx="77031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Layout</a:t>
            </a:r>
          </a:p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lệnh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410FC9-7E40-42C9-A669-94343BEC3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91"/>
          <a:stretch/>
        </p:blipFill>
        <p:spPr>
          <a:xfrm>
            <a:off x="176087" y="3886201"/>
            <a:ext cx="8790711" cy="1675784"/>
          </a:xfrm>
          <a:prstGeom prst="rect">
            <a:avLst/>
          </a:prstGeom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EDBF05FC-D0E4-4453-929C-7B027862FB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06792" y="5557001"/>
            <a:ext cx="951106" cy="828827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1D1766A-8232-4073-93EE-91BB9A578EDA}"/>
              </a:ext>
            </a:extLst>
          </p:cNvPr>
          <p:cNvSpPr/>
          <p:nvPr/>
        </p:nvSpPr>
        <p:spPr>
          <a:xfrm>
            <a:off x="1628424" y="5712170"/>
            <a:ext cx="2533345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ô,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991335EF-1EB7-4052-A9C4-4DDEB4D912FE}"/>
              </a:ext>
            </a:extLst>
          </p:cNvPr>
          <p:cNvCxnSpPr>
            <a:cxnSpLocks/>
          </p:cNvCxnSpPr>
          <p:nvPr/>
        </p:nvCxnSpPr>
        <p:spPr>
          <a:xfrm rot="10800000">
            <a:off x="6172200" y="5434455"/>
            <a:ext cx="1143000" cy="560254"/>
          </a:xfrm>
          <a:prstGeom prst="bentConnector3">
            <a:avLst>
              <a:gd name="adj1" fmla="val 3231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45187DC-72BA-4170-BE4E-2CFDE0C9FD25}"/>
              </a:ext>
            </a:extLst>
          </p:cNvPr>
          <p:cNvSpPr/>
          <p:nvPr/>
        </p:nvSpPr>
        <p:spPr>
          <a:xfrm>
            <a:off x="5410200" y="5748512"/>
            <a:ext cx="3501675" cy="8715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ô</a:t>
            </a:r>
          </a:p>
        </p:txBody>
      </p:sp>
    </p:spTree>
    <p:extLst>
      <p:ext uri="{BB962C8B-B14F-4D97-AF65-F5344CB8AC3E}">
        <p14:creationId xmlns:p14="http://schemas.microsoft.com/office/powerpoint/2010/main" val="18317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8D09EF-6508-48E3-AB12-FAB13106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90" y="753852"/>
            <a:ext cx="7819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</a:rPr>
              <a:t>Bảng mới được tạo ra với các ô có kích thước 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</a:rPr>
              <a:t>nhau, để điều chỉnh kích thước ô cũng như có thể ch</a:t>
            </a:r>
            <a:r>
              <a:rPr lang="en-US" sz="2800" dirty="0">
                <a:latin typeface="Cambria" pitchFamily="18" charset="0"/>
              </a:rPr>
              <a:t>è</a:t>
            </a:r>
            <a:r>
              <a:rPr lang="vi-VN" sz="2800" dirty="0">
                <a:latin typeface="Cambria" pitchFamily="18" charset="0"/>
              </a:rPr>
              <a:t>n thêm h</a:t>
            </a:r>
            <a:r>
              <a:rPr lang="en-US" sz="2800" dirty="0" err="1">
                <a:latin typeface="Cambria" pitchFamily="18" charset="0"/>
              </a:rPr>
              <a:t>àng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vi-VN" sz="2800" dirty="0">
                <a:latin typeface="Cambria" pitchFamily="18" charset="0"/>
              </a:rPr>
              <a:t>cột,…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vi-VN" sz="2800" dirty="0">
                <a:latin typeface="Cambria" pitchFamily="18" charset="0"/>
              </a:rPr>
              <a:t> thực hiện như thế nào?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1" y="922401"/>
            <a:ext cx="562053" cy="523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1B57D5-FF6C-472C-A48C-DFC255B7EA0C}"/>
              </a:ext>
            </a:extLst>
          </p:cNvPr>
          <p:cNvSpPr/>
          <p:nvPr/>
        </p:nvSpPr>
        <p:spPr>
          <a:xfrm>
            <a:off x="907500" y="2577455"/>
            <a:ext cx="77031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Layout</a:t>
            </a:r>
          </a:p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lệnh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410FC9-7E40-42C9-A669-94343BEC39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09" b="-611"/>
          <a:stretch/>
        </p:blipFill>
        <p:spPr>
          <a:xfrm>
            <a:off x="962212" y="3783548"/>
            <a:ext cx="4548344" cy="2320600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991335EF-1EB7-4052-A9C4-4DDEB4D912FE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4068326" y="4719153"/>
            <a:ext cx="2027675" cy="1224445"/>
          </a:xfrm>
          <a:prstGeom prst="bentConnector3">
            <a:avLst>
              <a:gd name="adj1" fmla="val 1878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45187DC-72BA-4170-BE4E-2CFDE0C9FD25}"/>
              </a:ext>
            </a:extLst>
          </p:cNvPr>
          <p:cNvSpPr/>
          <p:nvPr/>
        </p:nvSpPr>
        <p:spPr>
          <a:xfrm>
            <a:off x="6096000" y="3847588"/>
            <a:ext cx="2694710" cy="17431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ô</a:t>
            </a:r>
          </a:p>
        </p:txBody>
      </p:sp>
    </p:spTree>
    <p:extLst>
      <p:ext uri="{BB962C8B-B14F-4D97-AF65-F5344CB8AC3E}">
        <p14:creationId xmlns:p14="http://schemas.microsoft.com/office/powerpoint/2010/main" val="38187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2.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Ghép mỗi l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 ở cột bên trái với mỗi lệnh cột bên phải sao cho phù 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BEE77D-5C83-40CF-8AB6-6E0AC8E72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B4F516-D097-4F8D-A5CB-5CFE0AA6F1DA}"/>
              </a:ext>
            </a:extLst>
          </p:cNvPr>
          <p:cNvSpPr txBox="1"/>
          <p:nvPr/>
        </p:nvSpPr>
        <p:spPr>
          <a:xfrm>
            <a:off x="2655634" y="5313780"/>
            <a:ext cx="3832731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ambria" pitchFamily="18" charset="0"/>
              </a:rPr>
              <a:t>(1C – 2D – 3A – 4B)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2438400"/>
            <a:ext cx="808989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838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      1. </a:t>
            </a:r>
            <a:r>
              <a:rPr lang="en-US" sz="3000" b="1" dirty="0" err="1">
                <a:latin typeface="Cambria" pitchFamily="18" charset="0"/>
              </a:rPr>
              <a:t>Muốn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xóa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một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hàng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trong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bảng</a:t>
            </a:r>
            <a:r>
              <a:rPr lang="en-US" sz="3000" b="1" dirty="0">
                <a:latin typeface="Cambria" pitchFamily="18" charset="0"/>
              </a:rPr>
              <a:t>, </a:t>
            </a:r>
            <a:r>
              <a:rPr lang="en-US" sz="3000" b="1" dirty="0" err="1">
                <a:latin typeface="Cambria" pitchFamily="18" charset="0"/>
              </a:rPr>
              <a:t>sau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khi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chọn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hàng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cần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xóa</a:t>
            </a:r>
            <a:r>
              <a:rPr lang="en-US" sz="3000" b="1" dirty="0">
                <a:latin typeface="Cambria" pitchFamily="18" charset="0"/>
              </a:rPr>
              <a:t>, </a:t>
            </a:r>
            <a:r>
              <a:rPr lang="en-US" sz="3000" b="1" dirty="0" err="1">
                <a:latin typeface="Cambria" pitchFamily="18" charset="0"/>
              </a:rPr>
              <a:t>em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chọn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lệnh</a:t>
            </a:r>
            <a:r>
              <a:rPr lang="en-US" sz="3000" b="1" dirty="0">
                <a:latin typeface="Cambria" pitchFamily="18" charset="0"/>
              </a:rPr>
              <a:t>: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A. Delete Cells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B. Delete Columns 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C. Delete Rows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D. Delete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1278073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" t="16644" r="-1443" b="10957"/>
          <a:stretch/>
        </p:blipFill>
        <p:spPr>
          <a:xfrm>
            <a:off x="1143000" y="128943"/>
            <a:ext cx="3276600" cy="4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7" r="-2450" b="-7759"/>
          <a:stretch/>
        </p:blipFill>
        <p:spPr>
          <a:xfrm>
            <a:off x="510454" y="142804"/>
            <a:ext cx="5204546" cy="529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914400"/>
            <a:ext cx="4917736" cy="5170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itchFamily="18" charset="0"/>
              </a:rPr>
              <a:t>NHIỆM VỤ</a:t>
            </a:r>
          </a:p>
          <a:p>
            <a:r>
              <a:rPr lang="vi-VN" sz="3000" dirty="0">
                <a:latin typeface="Cambria" pitchFamily="18" charset="0"/>
              </a:rPr>
              <a:t>+ Tạo bảng danh sách thành viên của lớp như hình </a:t>
            </a:r>
            <a:r>
              <a:rPr lang="en-US" sz="3000" dirty="0" err="1">
                <a:latin typeface="Cambria" pitchFamily="18" charset="0"/>
              </a:rPr>
              <a:t>bên</a:t>
            </a:r>
            <a:r>
              <a:rPr lang="en-US" sz="3000" dirty="0">
                <a:latin typeface="Cambria" pitchFamily="18" charset="0"/>
              </a:rPr>
              <a:t> (</a:t>
            </a:r>
            <a:r>
              <a:rPr lang="en-US" sz="3000" dirty="0" err="1">
                <a:latin typeface="Cambria" pitchFamily="18" charset="0"/>
              </a:rPr>
              <a:t>hình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vi-VN" sz="3000" dirty="0">
                <a:latin typeface="Cambria" pitchFamily="18" charset="0"/>
              </a:rPr>
              <a:t>5.11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sgk</a:t>
            </a:r>
            <a:r>
              <a:rPr lang="en-US" sz="3000" dirty="0">
                <a:latin typeface="Cambria" pitchFamily="18" charset="0"/>
              </a:rPr>
              <a:t>) </a:t>
            </a:r>
          </a:p>
          <a:p>
            <a:endParaRPr lang="en-US" sz="30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+ </a:t>
            </a:r>
            <a:r>
              <a:rPr lang="en-US" sz="3000" dirty="0" err="1">
                <a:latin typeface="Cambria" pitchFamily="18" charset="0"/>
              </a:rPr>
              <a:t>Nhập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dữ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liệu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gồm</a:t>
            </a:r>
            <a:r>
              <a:rPr lang="en-US" sz="3000" dirty="0">
                <a:latin typeface="Cambria" pitchFamily="18" charset="0"/>
              </a:rPr>
              <a:t>: </a:t>
            </a:r>
            <a:r>
              <a:rPr lang="en-US" sz="3000" dirty="0" err="1">
                <a:latin typeface="Cambria" pitchFamily="18" charset="0"/>
              </a:rPr>
              <a:t>Họ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tên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ngày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sinh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ảnh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giáo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viên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chủ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nhiệm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từng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thành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viên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trong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lớp</a:t>
            </a:r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+ </a:t>
            </a:r>
            <a:r>
              <a:rPr lang="en-US" sz="3000" dirty="0" err="1">
                <a:latin typeface="Cambria" pitchFamily="18" charset="0"/>
              </a:rPr>
              <a:t>Chỉnh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sửa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định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dạng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bảng</a:t>
            </a:r>
            <a:endParaRPr lang="en-US" sz="30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94F602-4770-440B-AD7F-0794E5FF5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36" y="838200"/>
            <a:ext cx="3899587" cy="52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7" r="-2450" b="-7759"/>
          <a:stretch/>
        </p:blipFill>
        <p:spPr>
          <a:xfrm>
            <a:off x="510454" y="142804"/>
            <a:ext cx="5204546" cy="529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958" y="685800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itchFamily="18" charset="0"/>
              </a:rPr>
              <a:t>HƯỚNG DẪN NHIỆM VỤ</a:t>
            </a:r>
          </a:p>
          <a:p>
            <a:r>
              <a:rPr lang="en-US" sz="3000" dirty="0">
                <a:latin typeface="Cambria" pitchFamily="18" charset="0"/>
              </a:rPr>
              <a:t>1.</a:t>
            </a:r>
            <a:r>
              <a:rPr lang="vi-VN" sz="3000" dirty="0">
                <a:latin typeface="Cambria" pitchFamily="18" charset="0"/>
              </a:rPr>
              <a:t> Tạo 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kích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thước</a:t>
            </a:r>
            <a:r>
              <a:rPr lang="en-US" sz="3000" dirty="0">
                <a:latin typeface="Cambria" pitchFamily="18" charset="0"/>
              </a:rPr>
              <a:t>: 4x4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xmlns="" id="{87DC22C6-D208-4530-8787-0F6CF6333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66911"/>
              </p:ext>
            </p:extLst>
          </p:nvPr>
        </p:nvGraphicFramePr>
        <p:xfrm>
          <a:off x="1524000" y="18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4287126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1474155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2214785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08315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78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7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050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5579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D8AFFD-B22B-4E3E-BBFF-F74A74F098B5}"/>
              </a:ext>
            </a:extLst>
          </p:cNvPr>
          <p:cNvSpPr/>
          <p:nvPr/>
        </p:nvSpPr>
        <p:spPr>
          <a:xfrm>
            <a:off x="573402" y="3352800"/>
            <a:ext cx="838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ambria" pitchFamily="18" charset="0"/>
              </a:rPr>
              <a:t>2. </a:t>
            </a:r>
            <a:r>
              <a:rPr lang="en-US" sz="3000" dirty="0" err="1">
                <a:latin typeface="Cambria" pitchFamily="18" charset="0"/>
              </a:rPr>
              <a:t>Chỉnh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sửa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bảng</a:t>
            </a:r>
            <a:endParaRPr lang="en-US" sz="3000" dirty="0">
              <a:latin typeface="Cambria" pitchFamily="18" charset="0"/>
            </a:endParaRP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xmlns="" id="{728E43C2-8826-423D-814B-C461BDE34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30519"/>
              </p:ext>
            </p:extLst>
          </p:nvPr>
        </p:nvGraphicFramePr>
        <p:xfrm>
          <a:off x="1653040" y="3962400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4287126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1474155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2214785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08315295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789311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87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050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55792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D00106-90F5-4101-BD74-F59131BBA89D}"/>
              </a:ext>
            </a:extLst>
          </p:cNvPr>
          <p:cNvSpPr/>
          <p:nvPr/>
        </p:nvSpPr>
        <p:spPr>
          <a:xfrm>
            <a:off x="410978" y="5588509"/>
            <a:ext cx="863396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latin typeface="Cambria" pitchFamily="18" charset="0"/>
              </a:rPr>
              <a:t>3. </a:t>
            </a:r>
            <a:r>
              <a:rPr lang="en-US" sz="3000" dirty="0" err="1">
                <a:latin typeface="Cambria" pitchFamily="18" charset="0"/>
              </a:rPr>
              <a:t>Nhập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thông</a:t>
            </a:r>
            <a:r>
              <a:rPr lang="en-US" sz="3000" dirty="0">
                <a:latin typeface="Cambria" pitchFamily="18" charset="0"/>
              </a:rPr>
              <a:t> tin </a:t>
            </a:r>
            <a:r>
              <a:rPr lang="en-US" sz="3000" dirty="0" err="1">
                <a:latin typeface="Cambria" pitchFamily="18" charset="0"/>
              </a:rPr>
              <a:t>của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các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thành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viên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vào</a:t>
            </a:r>
            <a:r>
              <a:rPr lang="en-US" sz="3000" dirty="0">
                <a:latin typeface="Cambria" pitchFamily="18" charset="0"/>
              </a:rPr>
              <a:t> ô </a:t>
            </a:r>
            <a:r>
              <a:rPr lang="en-US" sz="3000" dirty="0" err="1">
                <a:latin typeface="Cambria" pitchFamily="18" charset="0"/>
              </a:rPr>
              <a:t>của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như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hình</a:t>
            </a:r>
            <a:r>
              <a:rPr lang="en-US" sz="3000" dirty="0">
                <a:latin typeface="Cambria" pitchFamily="18" charset="0"/>
              </a:rPr>
              <a:t> 5.11 </a:t>
            </a:r>
            <a:r>
              <a:rPr lang="en-US" sz="3000" dirty="0" err="1">
                <a:latin typeface="Cambria" pitchFamily="18" charset="0"/>
              </a:rPr>
              <a:t>sgk</a:t>
            </a:r>
            <a:endParaRPr lang="en-US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5338"/>
          <a:stretch/>
        </p:blipFill>
        <p:spPr>
          <a:xfrm>
            <a:off x="1278457" y="101885"/>
            <a:ext cx="2438400" cy="518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716019"/>
            <a:ext cx="8686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" pitchFamily="18" charset="0"/>
              </a:rPr>
              <a:t>1.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soạn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thảo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kết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quả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khảo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sát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trò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tập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thể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yêu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thích</a:t>
            </a:r>
            <a:r>
              <a:rPr lang="en-US" sz="2800" dirty="0">
                <a:latin typeface="Cambria" pitchFamily="18" charset="0"/>
              </a:rPr>
              <a:t> ở </a:t>
            </a:r>
            <a:r>
              <a:rPr lang="en-US" sz="2800" dirty="0" err="1">
                <a:latin typeface="Cambria" pitchFamily="18" charset="0"/>
              </a:rPr>
              <a:t>Mục</a:t>
            </a:r>
            <a:r>
              <a:rPr lang="en-US" sz="2800" dirty="0">
                <a:latin typeface="Cambria" pitchFamily="18" charset="0"/>
              </a:rPr>
              <a:t> 1. </a:t>
            </a:r>
            <a:r>
              <a:rPr lang="en-US" sz="2800" dirty="0" err="1">
                <a:latin typeface="Cambria" pitchFamily="18" charset="0"/>
              </a:rPr>
              <a:t>Nếu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cần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bổ</a:t>
            </a:r>
            <a:r>
              <a:rPr lang="en-US" sz="2800" dirty="0">
                <a:latin typeface="Cambria" pitchFamily="18" charset="0"/>
              </a:rPr>
              <a:t> sung </a:t>
            </a:r>
            <a:r>
              <a:rPr lang="en-US" sz="2800" dirty="0" err="1">
                <a:latin typeface="Cambria" pitchFamily="18" charset="0"/>
              </a:rPr>
              <a:t>cột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Tổng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số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để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điền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cả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lớp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thích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trò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tương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ứng</a:t>
            </a:r>
            <a:r>
              <a:rPr lang="en-US" sz="2800" dirty="0">
                <a:latin typeface="Cambria" pitchFamily="18" charset="0"/>
              </a:rPr>
              <a:t> (</a:t>
            </a:r>
            <a:r>
              <a:rPr lang="en-US" sz="2800" dirty="0" err="1">
                <a:latin typeface="Cambria" pitchFamily="18" charset="0"/>
              </a:rPr>
              <a:t>bằng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Nam </a:t>
            </a:r>
            <a:r>
              <a:rPr lang="en-US" sz="2800" dirty="0" err="1">
                <a:latin typeface="Cambria" pitchFamily="18" charset="0"/>
              </a:rPr>
              <a:t>cộng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Nữ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cùng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thích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trò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này</a:t>
            </a:r>
            <a:r>
              <a:rPr lang="en-US" sz="2800" dirty="0">
                <a:latin typeface="Cambria" pitchFamily="18" charset="0"/>
              </a:rPr>
              <a:t>) </a:t>
            </a:r>
            <a:r>
              <a:rPr lang="en-US" sz="2800" dirty="0" err="1">
                <a:latin typeface="Cambria" pitchFamily="18" charset="0"/>
              </a:rPr>
              <a:t>thì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sẽ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chèn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cột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vào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vị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trí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của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?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chèn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và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điền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số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liệu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cột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Tổng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số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này</a:t>
            </a:r>
            <a:r>
              <a:rPr lang="en-US" sz="2800" dirty="0">
                <a:latin typeface="Cambria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5" y="96036"/>
            <a:ext cx="540849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34692558-3FCB-4865-AED4-1449F0CB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92777"/>
              </p:ext>
            </p:extLst>
          </p:nvPr>
        </p:nvGraphicFramePr>
        <p:xfrm>
          <a:off x="335529" y="3489710"/>
          <a:ext cx="8472939" cy="3215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32611439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7996260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574158968"/>
                    </a:ext>
                  </a:extLst>
                </a:gridCol>
                <a:gridCol w="1507312">
                  <a:extLst>
                    <a:ext uri="{9D8B030D-6E8A-4147-A177-3AD203B41FA5}">
                      <a16:colId xmlns:a16="http://schemas.microsoft.com/office/drawing/2014/main" xmlns="" val="4059418228"/>
                    </a:ext>
                  </a:extLst>
                </a:gridCol>
                <a:gridCol w="1403027">
                  <a:extLst>
                    <a:ext uri="{9D8B030D-6E8A-4147-A177-3AD203B41FA5}">
                      <a16:colId xmlns:a16="http://schemas.microsoft.com/office/drawing/2014/main" xmlns="" val="7675743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HƯỚNG DẪN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31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chơi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</a:t>
                      </a:r>
                      <a:r>
                        <a:rPr lang="en-US" sz="2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013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Kéo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476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Ném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bóng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trúng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1402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Lò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sức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110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Trốn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tìm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8749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77200" cy="151545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475694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5338"/>
          <a:stretch/>
        </p:blipFill>
        <p:spPr>
          <a:xfrm>
            <a:off x="1278457" y="101885"/>
            <a:ext cx="2438400" cy="518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082" y="646093"/>
            <a:ext cx="804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" pitchFamily="18" charset="0"/>
              </a:rPr>
              <a:t>2. </a:t>
            </a:r>
            <a:r>
              <a:rPr lang="en-US" sz="2800" dirty="0" err="1">
                <a:latin typeface="Cambria" pitchFamily="18" charset="0"/>
              </a:rPr>
              <a:t>Bản</a:t>
            </a:r>
            <a:r>
              <a:rPr lang="en-US" sz="2800" dirty="0">
                <a:latin typeface="Cambria" pitchFamily="18" charset="0"/>
              </a:rPr>
              <a:t> tin </a:t>
            </a:r>
            <a:r>
              <a:rPr lang="en-US" sz="2800" dirty="0" err="1">
                <a:latin typeface="Cambria" pitchFamily="18" charset="0"/>
              </a:rPr>
              <a:t>sau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đây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nói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về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kết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quả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thực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hiện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phong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trào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sách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của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học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khối</a:t>
            </a:r>
            <a:r>
              <a:rPr lang="en-US" sz="2800" dirty="0">
                <a:latin typeface="Cambria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5" y="96036"/>
            <a:ext cx="540849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70C46-5DC0-451E-ABFD-8820BAFC0449}"/>
              </a:ext>
            </a:extLst>
          </p:cNvPr>
          <p:cNvSpPr/>
          <p:nvPr/>
        </p:nvSpPr>
        <p:spPr>
          <a:xfrm>
            <a:off x="228600" y="4267200"/>
            <a:ext cx="8686799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500" dirty="0" err="1">
                <a:latin typeface="Cambria" pitchFamily="18" charset="0"/>
              </a:rPr>
              <a:t>Em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hãy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tạo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một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bảng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để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trình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bày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cô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đọng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nội</a:t>
            </a:r>
            <a:r>
              <a:rPr lang="en-US" sz="2500" dirty="0">
                <a:latin typeface="Cambria" pitchFamily="18" charset="0"/>
              </a:rPr>
              <a:t> dung </a:t>
            </a:r>
            <a:r>
              <a:rPr lang="en-US" sz="2500" dirty="0" err="1">
                <a:latin typeface="Cambria" pitchFamily="18" charset="0"/>
              </a:rPr>
              <a:t>bản</a:t>
            </a:r>
            <a:r>
              <a:rPr lang="en-US" sz="2500" dirty="0">
                <a:latin typeface="Cambria" pitchFamily="18" charset="0"/>
              </a:rPr>
              <a:t> tin </a:t>
            </a:r>
            <a:r>
              <a:rPr lang="en-US" sz="2500" dirty="0" err="1">
                <a:latin typeface="Cambria" pitchFamily="18" charset="0"/>
              </a:rPr>
              <a:t>trên</a:t>
            </a:r>
            <a:endParaRPr lang="en-US" sz="2500" dirty="0">
              <a:latin typeface="Cambria" pitchFamily="18" charset="0"/>
            </a:endParaRPr>
          </a:p>
          <a:p>
            <a:pPr marL="514350" indent="-514350">
              <a:buAutoNum type="alphaLcParenR"/>
            </a:pPr>
            <a:r>
              <a:rPr lang="en-US" sz="2500" dirty="0" err="1">
                <a:latin typeface="Cambria" pitchFamily="18" charset="0"/>
              </a:rPr>
              <a:t>Hãy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bổ</a:t>
            </a:r>
            <a:r>
              <a:rPr lang="en-US" sz="2500" dirty="0">
                <a:latin typeface="Cambria" pitchFamily="18" charset="0"/>
              </a:rPr>
              <a:t> sung </a:t>
            </a:r>
            <a:r>
              <a:rPr lang="en-US" sz="2500" dirty="0" err="1">
                <a:latin typeface="Cambria" pitchFamily="18" charset="0"/>
              </a:rPr>
              <a:t>thông</a:t>
            </a:r>
            <a:r>
              <a:rPr lang="en-US" sz="2500" dirty="0">
                <a:latin typeface="Cambria" pitchFamily="18" charset="0"/>
              </a:rPr>
              <a:t> tin </a:t>
            </a:r>
            <a:r>
              <a:rPr lang="en-US" sz="2500" dirty="0" err="1">
                <a:latin typeface="Cambria" pitchFamily="18" charset="0"/>
              </a:rPr>
              <a:t>sau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vào</a:t>
            </a:r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err="1">
                <a:latin typeface="Cambria" pitchFamily="18" charset="0"/>
              </a:rPr>
              <a:t>bảng</a:t>
            </a:r>
            <a:r>
              <a:rPr lang="en-US" sz="2500" dirty="0">
                <a:latin typeface="Cambria" pitchFamily="18" charset="0"/>
              </a:rPr>
              <a:t>: </a:t>
            </a:r>
            <a:r>
              <a:rPr lang="en-US" sz="2500" i="1" dirty="0">
                <a:latin typeface="Cambria" pitchFamily="18" charset="0"/>
              </a:rPr>
              <a:t>“</a:t>
            </a:r>
            <a:r>
              <a:rPr lang="en-US" sz="2500" i="1" dirty="0" err="1">
                <a:latin typeface="Cambria" pitchFamily="18" charset="0"/>
              </a:rPr>
              <a:t>Năm</a:t>
            </a:r>
            <a:r>
              <a:rPr lang="en-US" sz="2500" i="1" dirty="0">
                <a:latin typeface="Cambria" pitchFamily="18" charset="0"/>
              </a:rPr>
              <a:t> 2016, </a:t>
            </a:r>
            <a:r>
              <a:rPr lang="en-US" sz="2500" i="1" dirty="0" err="1">
                <a:latin typeface="Cambria" pitchFamily="18" charset="0"/>
              </a:rPr>
              <a:t>kết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quả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khảo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sát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học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sinh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khối</a:t>
            </a:r>
            <a:r>
              <a:rPr lang="en-US" sz="2500" i="1" dirty="0">
                <a:latin typeface="Cambria" pitchFamily="18" charset="0"/>
              </a:rPr>
              <a:t> 6 </a:t>
            </a:r>
            <a:r>
              <a:rPr lang="en-US" sz="2500" i="1" dirty="0" err="1">
                <a:latin typeface="Cambria" pitchFamily="18" charset="0"/>
              </a:rPr>
              <a:t>của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nhà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trường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cho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thấy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có</a:t>
            </a:r>
            <a:r>
              <a:rPr lang="en-US" sz="2500" i="1" dirty="0">
                <a:latin typeface="Cambria" pitchFamily="18" charset="0"/>
              </a:rPr>
              <a:t> 175 </a:t>
            </a:r>
            <a:r>
              <a:rPr lang="en-US" sz="2500" i="1" dirty="0" err="1">
                <a:latin typeface="Cambria" pitchFamily="18" charset="0"/>
              </a:rPr>
              <a:t>em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học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sinh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yêu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thích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đọc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sách</a:t>
            </a:r>
            <a:r>
              <a:rPr lang="en-US" sz="2500" i="1" dirty="0">
                <a:latin typeface="Cambria" pitchFamily="18" charset="0"/>
              </a:rPr>
              <a:t>, </a:t>
            </a:r>
            <a:r>
              <a:rPr lang="en-US" sz="2500" i="1" dirty="0" err="1">
                <a:latin typeface="Cambria" pitchFamily="18" charset="0"/>
              </a:rPr>
              <a:t>chiếm</a:t>
            </a:r>
            <a:r>
              <a:rPr lang="en-US" sz="2500" i="1" dirty="0">
                <a:latin typeface="Cambria" pitchFamily="18" charset="0"/>
              </a:rPr>
              <a:t> 45% </a:t>
            </a:r>
            <a:r>
              <a:rPr lang="en-US" sz="2500" i="1" dirty="0" err="1">
                <a:latin typeface="Cambria" pitchFamily="18" charset="0"/>
              </a:rPr>
              <a:t>tổng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số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học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sinh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của</a:t>
            </a:r>
            <a:r>
              <a:rPr lang="en-US" sz="2500" i="1" dirty="0">
                <a:latin typeface="Cambria" pitchFamily="18" charset="0"/>
              </a:rPr>
              <a:t> </a:t>
            </a:r>
            <a:r>
              <a:rPr lang="en-US" sz="2500" i="1" dirty="0" err="1">
                <a:latin typeface="Cambria" pitchFamily="18" charset="0"/>
              </a:rPr>
              <a:t>khối</a:t>
            </a:r>
            <a:r>
              <a:rPr lang="en-US" sz="2500" i="1" dirty="0">
                <a:latin typeface="Cambria" pitchFamily="18" charset="0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582D66-DFE6-4F59-AEFB-4F538C74A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887692" cy="27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5338"/>
          <a:stretch/>
        </p:blipFill>
        <p:spPr>
          <a:xfrm>
            <a:off x="1278457" y="101885"/>
            <a:ext cx="2438400" cy="518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082" y="772180"/>
            <a:ext cx="804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HƯỚNG DẪN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5" y="96036"/>
            <a:ext cx="540849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xmlns="" id="{2EBB889E-CA21-4BCD-9955-E5A809095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8501"/>
              </p:ext>
            </p:extLst>
          </p:nvPr>
        </p:nvGraphicFramePr>
        <p:xfrm>
          <a:off x="957734" y="1392163"/>
          <a:ext cx="7924800" cy="2072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xmlns="" val="297972536"/>
                    </a:ext>
                  </a:extLst>
                </a:gridCol>
                <a:gridCol w="5196840">
                  <a:extLst>
                    <a:ext uri="{9D8B030D-6E8A-4147-A177-3AD203B41FA5}">
                      <a16:colId xmlns:a16="http://schemas.microsoft.com/office/drawing/2014/main" xmlns="" val="5351660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14210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824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08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56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369607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xmlns="" id="{C1BEF5D2-26FE-45B9-96DC-B6EBD54C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73040"/>
              </p:ext>
            </p:extLst>
          </p:nvPr>
        </p:nvGraphicFramePr>
        <p:xfrm>
          <a:off x="971589" y="3886200"/>
          <a:ext cx="7924800" cy="2590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xmlns="" val="297972536"/>
                    </a:ext>
                  </a:extLst>
                </a:gridCol>
                <a:gridCol w="5196840">
                  <a:extLst>
                    <a:ext uri="{9D8B030D-6E8A-4147-A177-3AD203B41FA5}">
                      <a16:colId xmlns:a16="http://schemas.microsoft.com/office/drawing/2014/main" xmlns="" val="5351660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142105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Tỉ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824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45%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17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08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456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3696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AA2B5C-933D-442C-A803-D3F0C34DBE86}"/>
              </a:ext>
            </a:extLst>
          </p:cNvPr>
          <p:cNvSpPr txBox="1"/>
          <p:nvPr/>
        </p:nvSpPr>
        <p:spPr>
          <a:xfrm>
            <a:off x="221674" y="1295400"/>
            <a:ext cx="74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01B630-E7D2-4C88-A3DC-B3028F890025}"/>
              </a:ext>
            </a:extLst>
          </p:cNvPr>
          <p:cNvSpPr txBox="1"/>
          <p:nvPr/>
        </p:nvSpPr>
        <p:spPr>
          <a:xfrm>
            <a:off x="170329" y="3733800"/>
            <a:ext cx="74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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52139" y="4613031"/>
            <a:ext cx="486681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</a:t>
            </a:r>
            <a:r>
              <a:rPr lang="en-US" sz="3000" dirty="0" smtClean="0">
                <a:latin typeface="Cambria" pitchFamily="18" charset="0"/>
              </a:rPr>
              <a:t>1.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Em hãy trình bày các văn bản sau dưới dạng bảng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	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	b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HƯỚNG DẪN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vi-VN" sz="3000" dirty="0" smtClean="0">
                <a:latin typeface="Cambria" pitchFamily="18" charset="0"/>
              </a:rPr>
              <a:t>Thời </a:t>
            </a:r>
            <a:r>
              <a:rPr lang="vi-VN" sz="3000" dirty="0">
                <a:latin typeface="Cambria" pitchFamily="18" charset="0"/>
              </a:rPr>
              <a:t>khóa biểu của lớp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8631" r="3978" b="4464"/>
          <a:stretch/>
        </p:blipFill>
        <p:spPr>
          <a:xfrm>
            <a:off x="484951" y="1828800"/>
            <a:ext cx="835189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HƯỚNG DẪN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vi-VN" sz="3000" dirty="0">
                <a:latin typeface="Cambria" pitchFamily="18" charset="0"/>
              </a:rPr>
              <a:t>Thời gian biểu của em trong tuần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" r="1034" b="7730"/>
          <a:stretch/>
        </p:blipFill>
        <p:spPr>
          <a:xfrm>
            <a:off x="991193" y="1752600"/>
            <a:ext cx="7238407" cy="48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</a:t>
            </a:r>
            <a:r>
              <a:rPr lang="vi-VN" sz="3000" dirty="0" smtClean="0">
                <a:latin typeface="Cambria" pitchFamily="18" charset="0"/>
              </a:rPr>
              <a:t>2</a:t>
            </a:r>
            <a:r>
              <a:rPr lang="en-US" sz="3000" dirty="0" smtClean="0">
                <a:latin typeface="Cambria" pitchFamily="18" charset="0"/>
              </a:rPr>
              <a:t>. </a:t>
            </a:r>
            <a:r>
              <a:rPr lang="vi-VN" sz="3000" b="1" dirty="0" smtClean="0">
                <a:latin typeface="Cambria" pitchFamily="18" charset="0"/>
              </a:rPr>
              <a:t>Em </a:t>
            </a:r>
            <a:r>
              <a:rPr lang="vi-VN" sz="3000" b="1" dirty="0">
                <a:latin typeface="Cambria" pitchFamily="18" charset="0"/>
              </a:rPr>
              <a:t>hãy xem lại nội dung cuốn sổ lưu niệm và cân nhắc xem phần nội dung nào nên được trình bày thông tin ở dạng bảng thì hợp lí hơn. Hãy trình bày lại nội dung đó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HƯỚNG DẪN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en-US" sz="3000" dirty="0" smtClean="0">
                <a:latin typeface="Cambria" pitchFamily="18" charset="0"/>
              </a:rPr>
              <a:t>       </a:t>
            </a:r>
            <a:r>
              <a:rPr lang="vi-VN" sz="3000" dirty="0">
                <a:latin typeface="Cambria" pitchFamily="18" charset="0"/>
              </a:rPr>
              <a:t>Phần nội dụng cuốn sổ lưu niệm cần được trình bày dưới dạng bảng như sau: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66921"/>
              </p:ext>
            </p:extLst>
          </p:nvPr>
        </p:nvGraphicFramePr>
        <p:xfrm>
          <a:off x="894069" y="2286000"/>
          <a:ext cx="7355862" cy="25603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4066"/>
                <a:gridCol w="1754995"/>
                <a:gridCol w="1225771"/>
                <a:gridCol w="2103268"/>
                <a:gridCol w="1577762"/>
              </a:tblGrid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TT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HỌ TÊN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ẢNH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NGÀY SINH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ĐỊA CHỈ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…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5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86147D-DC7E-48F7-A006-B63E5BC8F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521"/>
            <a:ext cx="562053" cy="523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3200400" cy="54864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KHỞI ĐỘNG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3913"/>
            <a:ext cx="5087544" cy="3349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691" y="685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Cambria" pitchFamily="18" charset="0"/>
              </a:rPr>
              <a:t>Em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hãy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quan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hai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trình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bày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danh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học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sinh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cuốn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sổ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lưu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niệm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dưới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đây</a:t>
            </a:r>
            <a:r>
              <a:rPr lang="fr-FR" sz="2800" dirty="0">
                <a:latin typeface="Cambria" pitchFamily="18" charset="0"/>
              </a:rPr>
              <a:t>: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31"/>
            <a:ext cx="571580" cy="600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323" y="5241521"/>
            <a:ext cx="837507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err="1">
                <a:latin typeface="Cambria" pitchFamily="18" charset="0"/>
              </a:rPr>
              <a:t>Em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hãy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nhận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xét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về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hai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trình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bày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trên</a:t>
            </a:r>
            <a:r>
              <a:rPr lang="fr-FR" sz="2800" dirty="0">
                <a:latin typeface="Cambria" pitchFamily="18" charset="0"/>
              </a:rPr>
              <a:t>.</a:t>
            </a:r>
            <a:r>
              <a:rPr lang="en-US" sz="2800" dirty="0">
                <a:latin typeface="Cambria" pitchFamily="18" charset="0"/>
              </a:rPr>
              <a:t> </a:t>
            </a:r>
            <a:endParaRPr lang="en-US" sz="2800" dirty="0" smtClean="0">
              <a:latin typeface="Cambria" pitchFamily="18" charset="0"/>
            </a:endParaRPr>
          </a:p>
          <a:p>
            <a:r>
              <a:rPr lang="fr-FR" sz="2800" dirty="0" err="1" smtClean="0">
                <a:latin typeface="Cambria" pitchFamily="18" charset="0"/>
              </a:rPr>
              <a:t>Em</a:t>
            </a:r>
            <a:r>
              <a:rPr lang="fr-FR" sz="2800" dirty="0" smtClean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sẽ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lựa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chọn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nào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để</a:t>
            </a:r>
            <a:r>
              <a:rPr lang="fr-FR" sz="2800" dirty="0">
                <a:latin typeface="Cambria" pitchFamily="18" charset="0"/>
              </a:rPr>
              <a:t>  </a:t>
            </a:r>
            <a:r>
              <a:rPr lang="fr-FR" sz="2800" dirty="0" err="1">
                <a:latin typeface="Cambria" pitchFamily="18" charset="0"/>
              </a:rPr>
              <a:t>trình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bày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danh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học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sinh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cuốn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sổ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lưu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niệm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của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lớp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em</a:t>
            </a:r>
            <a:r>
              <a:rPr lang="fr-FR" sz="2800" dirty="0">
                <a:latin typeface="Cambria" pitchFamily="18" charset="0"/>
              </a:rPr>
              <a:t> ? </a:t>
            </a:r>
            <a:r>
              <a:rPr lang="fr-FR" sz="2800" dirty="0" err="1">
                <a:latin typeface="Cambria" pitchFamily="18" charset="0"/>
              </a:rPr>
              <a:t>Tại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sao</a:t>
            </a:r>
            <a:r>
              <a:rPr lang="fr-FR" sz="2800" dirty="0">
                <a:latin typeface="Cambria" pitchFamily="18" charset="0"/>
              </a:rPr>
              <a:t> ?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loud Callout 11"/>
          <p:cNvSpPr/>
          <p:nvPr/>
        </p:nvSpPr>
        <p:spPr>
          <a:xfrm>
            <a:off x="119535" y="3011756"/>
            <a:ext cx="1861665" cy="1560244"/>
          </a:xfrm>
          <a:prstGeom prst="cloudCallout">
            <a:avLst>
              <a:gd name="adj1" fmla="val 93801"/>
              <a:gd name="adj2" fmla="val -79649"/>
            </a:avLst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tx2"/>
                </a:solidFill>
                <a:latin typeface="Cambria" pitchFamily="18" charset="0"/>
              </a:rPr>
              <a:t>sử</a:t>
            </a:r>
            <a:r>
              <a:rPr lang="fr-FR" sz="2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800" b="1" dirty="0" err="1">
                <a:solidFill>
                  <a:schemeClr val="tx2"/>
                </a:solidFill>
                <a:latin typeface="Cambria" pitchFamily="18" charset="0"/>
              </a:rPr>
              <a:t>dụng</a:t>
            </a:r>
            <a:r>
              <a:rPr lang="fr-FR" sz="2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800" b="1" dirty="0" err="1">
                <a:solidFill>
                  <a:schemeClr val="tx2"/>
                </a:solidFill>
                <a:latin typeface="Cambria" pitchFamily="18" charset="0"/>
              </a:rPr>
              <a:t>bảng</a:t>
            </a:r>
            <a:endParaRPr lang="en-US" sz="2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477000" y="1905000"/>
            <a:ext cx="2667000" cy="1886878"/>
          </a:xfrm>
          <a:prstGeom prst="cloudCallout">
            <a:avLst>
              <a:gd name="adj1" fmla="val -73122"/>
              <a:gd name="adj2" fmla="val 17725"/>
            </a:avLst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liệt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kê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lần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lượt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các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thành</a:t>
            </a:r>
            <a:r>
              <a:rPr lang="fr-FR" sz="25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fr-FR" sz="2500" b="1" dirty="0" err="1">
                <a:solidFill>
                  <a:schemeClr val="tx2"/>
                </a:solidFill>
                <a:latin typeface="Cambria" pitchFamily="18" charset="0"/>
              </a:rPr>
              <a:t>viên</a:t>
            </a:r>
            <a:endParaRPr lang="en-US" sz="25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691" y="685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Cambria" pitchFamily="18" charset="0"/>
              </a:rPr>
              <a:t>Kết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quả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trả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lời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của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phiếu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khảo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sát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học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sinh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lớp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về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sở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thích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đối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với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các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trò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chơi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tập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thể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được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thống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kê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trong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bảng</a:t>
            </a:r>
            <a:r>
              <a:rPr lang="fr-FR" sz="2800" dirty="0">
                <a:latin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</a:rPr>
              <a:t>sau</a:t>
            </a:r>
            <a:r>
              <a:rPr lang="fr-FR" sz="2800" dirty="0">
                <a:latin typeface="Cambria" pitchFamily="18" charset="0"/>
              </a:rPr>
              <a:t>: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91" y="2072878"/>
            <a:ext cx="5657487" cy="2346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7956"/>
            <a:ext cx="9144000" cy="2030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55" y="4419201"/>
            <a:ext cx="56205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923375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nêu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các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ưu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điểm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của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việc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trình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bày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thông</a:t>
            </a:r>
            <a:r>
              <a:rPr lang="en-US" sz="2800" dirty="0">
                <a:latin typeface="Cambria" pitchFamily="18" charset="0"/>
              </a:rPr>
              <a:t> tin </a:t>
            </a:r>
            <a:r>
              <a:rPr lang="en-US" sz="2800" dirty="0" err="1">
                <a:latin typeface="Cambria" pitchFamily="18" charset="0"/>
              </a:rPr>
              <a:t>dưới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dạng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8640" y="2377731"/>
            <a:ext cx="7924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Cambria" pitchFamily="18" charset="0"/>
                <a:sym typeface="Wingdings"/>
              </a:rPr>
              <a:t>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Sử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dụng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bảng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để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trình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bày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thông</a:t>
            </a:r>
            <a:r>
              <a:rPr lang="en-US" sz="3200" dirty="0">
                <a:latin typeface="Cambria" pitchFamily="18" charset="0"/>
              </a:rPr>
              <a:t> tin </a:t>
            </a:r>
            <a:r>
              <a:rPr lang="en-US" sz="3200" dirty="0" err="1">
                <a:latin typeface="Cambria" pitchFamily="18" charset="0"/>
              </a:rPr>
              <a:t>cô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đọng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err="1">
                <a:latin typeface="Cambria" pitchFamily="18" charset="0"/>
              </a:rPr>
              <a:t>dễ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tìm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kiếm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err="1">
                <a:latin typeface="Cambria" pitchFamily="18" charset="0"/>
              </a:rPr>
              <a:t>dễ</a:t>
            </a:r>
            <a:r>
              <a:rPr lang="en-US" sz="3200" dirty="0">
                <a:latin typeface="Cambria" pitchFamily="18" charset="0"/>
              </a:rPr>
              <a:t> so </a:t>
            </a:r>
            <a:r>
              <a:rPr lang="en-US" sz="3200" dirty="0" err="1">
                <a:latin typeface="Cambria" pitchFamily="18" charset="0"/>
              </a:rPr>
              <a:t>sánh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và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tổng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hợp</a:t>
            </a:r>
            <a:endParaRPr lang="en-US" sz="3200" dirty="0">
              <a:latin typeface="Cambria" pitchFamily="18" charset="0"/>
            </a:endParaRPr>
          </a:p>
          <a:p>
            <a:r>
              <a:rPr lang="en-US" sz="3200" dirty="0">
                <a:latin typeface="Cambria" pitchFamily="18" charset="0"/>
                <a:sym typeface="Wingdings"/>
              </a:rPr>
              <a:t> </a:t>
            </a:r>
            <a:r>
              <a:rPr lang="en-US" sz="3200" dirty="0" err="1">
                <a:latin typeface="Cambria" pitchFamily="18" charset="0"/>
              </a:rPr>
              <a:t>Bảng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thường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được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sử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dụng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để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ghi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lại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dữ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liệu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trong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thống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kê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err="1">
                <a:latin typeface="Cambria" pitchFamily="18" charset="0"/>
              </a:rPr>
              <a:t>điều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khảo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sát</a:t>
            </a:r>
            <a:r>
              <a:rPr lang="en-US" sz="3200" dirty="0">
                <a:latin typeface="Cambria" pitchFamily="18" charset="0"/>
              </a:rPr>
              <a:t>,..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6892"/>
            <a:ext cx="56205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85800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sz="1400" dirty="0">
              <a:latin typeface="Cambria" pitchFamily="18" charset="0"/>
            </a:endParaRPr>
          </a:p>
          <a:p>
            <a:r>
              <a:rPr lang="en-US" sz="3000" dirty="0">
                <a:latin typeface="Cambria" pitchFamily="18" charset="0"/>
              </a:rPr>
              <a:t>      1. </a:t>
            </a:r>
            <a:r>
              <a:rPr lang="en-US" sz="3000" b="1" dirty="0" err="1">
                <a:latin typeface="Cambria" pitchFamily="18" charset="0"/>
              </a:rPr>
              <a:t>Phát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biểu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nào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sau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đây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là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sai</a:t>
            </a:r>
            <a:r>
              <a:rPr lang="en-US" sz="3000" b="1" dirty="0">
                <a:latin typeface="Cambria" pitchFamily="18" charset="0"/>
              </a:rPr>
              <a:t>?</a:t>
            </a:r>
          </a:p>
          <a:p>
            <a:pPr lvl="0"/>
            <a:r>
              <a:rPr lang="en-US" sz="3000" dirty="0">
                <a:latin typeface="Cambria" pitchFamily="18" charset="0"/>
              </a:rPr>
              <a:t>  A.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giúp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trình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bày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thông</a:t>
            </a:r>
            <a:r>
              <a:rPr lang="en-US" sz="3000" dirty="0">
                <a:latin typeface="Cambria" pitchFamily="18" charset="0"/>
              </a:rPr>
              <a:t> tin </a:t>
            </a:r>
            <a:r>
              <a:rPr lang="en-US" sz="3000" dirty="0" err="1">
                <a:latin typeface="Cambria" pitchFamily="18" charset="0"/>
              </a:rPr>
              <a:t>cô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đọng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B.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giúp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tìm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kiếm</a:t>
            </a:r>
            <a:r>
              <a:rPr lang="en-US" sz="3000" dirty="0">
                <a:latin typeface="Cambria" pitchFamily="18" charset="0"/>
              </a:rPr>
              <a:t>, </a:t>
            </a:r>
            <a:r>
              <a:rPr lang="en-US" sz="3000" dirty="0" err="1">
                <a:latin typeface="Cambria" pitchFamily="18" charset="0"/>
              </a:rPr>
              <a:t>tổng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hợp</a:t>
            </a:r>
            <a:r>
              <a:rPr lang="en-US" sz="3000" dirty="0">
                <a:latin typeface="Cambria" pitchFamily="18" charset="0"/>
              </a:rPr>
              <a:t>, so </a:t>
            </a:r>
            <a:r>
              <a:rPr lang="en-US" sz="3000" dirty="0" err="1">
                <a:latin typeface="Cambria" pitchFamily="18" charset="0"/>
              </a:rPr>
              <a:t>sánh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thông</a:t>
            </a:r>
            <a:r>
              <a:rPr lang="en-US" sz="3000" dirty="0">
                <a:latin typeface="Cambria" pitchFamily="18" charset="0"/>
              </a:rPr>
              <a:t> tin </a:t>
            </a:r>
            <a:r>
              <a:rPr lang="en-US" sz="3000" dirty="0" err="1">
                <a:latin typeface="Cambria" pitchFamily="18" charset="0"/>
              </a:rPr>
              <a:t>dễ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dàng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C.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chỉ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có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thể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biểu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diễn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dữ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liệu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những</a:t>
            </a:r>
            <a:r>
              <a:rPr lang="en-US" sz="3000" dirty="0">
                <a:latin typeface="Cambria" pitchFamily="18" charset="0"/>
              </a:rPr>
              <a:t> con </a:t>
            </a:r>
            <a:r>
              <a:rPr lang="en-US" sz="3000" dirty="0" err="1">
                <a:latin typeface="Cambria" pitchFamily="18" charset="0"/>
              </a:rPr>
              <a:t>số</a:t>
            </a:r>
            <a:endParaRPr lang="en-US" sz="3000" dirty="0">
              <a:latin typeface="Cambria" pitchFamily="18" charset="0"/>
            </a:endParaRPr>
          </a:p>
          <a:p>
            <a:pPr lvl="0"/>
            <a:r>
              <a:rPr lang="en-US" sz="3000" dirty="0">
                <a:latin typeface="Cambria" pitchFamily="18" charset="0"/>
              </a:rPr>
              <a:t>  D. </a:t>
            </a:r>
            <a:r>
              <a:rPr lang="en-US" sz="3000" dirty="0" err="1">
                <a:latin typeface="Cambria" pitchFamily="18" charset="0"/>
              </a:rPr>
              <a:t>Bảng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có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thể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dùng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vi-VN" sz="3000" dirty="0">
                <a:latin typeface="Cambria" pitchFamily="18" charset="0"/>
              </a:rPr>
              <a:t> ghi lại dữ liệu trong thống kê, điều tra khảo sát,..</a:t>
            </a:r>
            <a:endParaRPr lang="en-US" sz="30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" y="1305783"/>
            <a:ext cx="56205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4C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5E9273-8D09-4E42-8F25-440E0721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" y="2514600"/>
            <a:ext cx="4171349" cy="329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47546"/>
            <a:ext cx="6553120" cy="562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858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2.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1634"/>
            <a:ext cx="562053" cy="523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65A3E4-C8C4-4C68-BA78-A75718D5D5B6}"/>
              </a:ext>
            </a:extLst>
          </p:cNvPr>
          <p:cNvSpPr txBox="1"/>
          <p:nvPr/>
        </p:nvSpPr>
        <p:spPr>
          <a:xfrm>
            <a:off x="386866" y="5848224"/>
            <a:ext cx="861294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2B2DC3-BE12-4E7E-9AAC-C4CE87CE3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93" y="2510245"/>
            <a:ext cx="4637507" cy="33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5340" y="92762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Em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hãy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nêu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các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bước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để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tạo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bảng</a:t>
            </a:r>
            <a:r>
              <a:rPr lang="en-US" sz="2800" dirty="0">
                <a:latin typeface="Cambria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62779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824" y="1583585"/>
            <a:ext cx="79248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Insert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Table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Insert Table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7" y="910203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E97B56-25C8-450A-9B41-399F7BFE9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7DDF08-4669-4919-9770-AFA1EFB19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52" y="3904015"/>
            <a:ext cx="3924848" cy="30198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428CE0-0269-4700-A293-A15E1FD0F174}"/>
              </a:ext>
            </a:extLst>
          </p:cNvPr>
          <p:cNvSpPr txBox="1"/>
          <p:nvPr/>
        </p:nvSpPr>
        <p:spPr>
          <a:xfrm>
            <a:off x="5181600" y="390401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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A674AA-E231-4F39-BD01-4A06D5859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5059254" cy="21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5339" y="927620"/>
            <a:ext cx="7729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08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036"/>
            <a:ext cx="571580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62779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7500" y="2577455"/>
            <a:ext cx="79248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/>
              </a:rPr>
              <a:t>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Insert/Table/Insert table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Number of columns: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Number of columns: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7" y="910203"/>
            <a:ext cx="562053" cy="523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E97B56-25C8-450A-9B41-399F7BFE9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88836"/>
            <a:ext cx="2149856" cy="56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6B0115-2040-4A3A-AE2F-57351C768A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7" r="2128"/>
          <a:stretch/>
        </p:blipFill>
        <p:spPr>
          <a:xfrm>
            <a:off x="1947227" y="4890069"/>
            <a:ext cx="5249546" cy="16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388</TotalTime>
  <Words>1391</Words>
  <Application>Microsoft Office PowerPoint</Application>
  <PresentationFormat>On-screen Show (4:3)</PresentationFormat>
  <Paragraphs>199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Angles</vt:lpstr>
      <vt:lpstr>BÀI 12: TRÌNH BÀY THÔNG                  TIN Ở DẠNG BẢNG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12: TRÌNH BÀY THÔNG TIN Ở DẠNG BẢNG</dc:title>
  <dc:creator>ha dang</dc:creator>
  <cp:lastModifiedBy>ha dang</cp:lastModifiedBy>
  <cp:revision>100</cp:revision>
  <dcterms:created xsi:type="dcterms:W3CDTF">2021-07-08T13:22:13Z</dcterms:created>
  <dcterms:modified xsi:type="dcterms:W3CDTF">2021-07-11T07:42:25Z</dcterms:modified>
</cp:coreProperties>
</file>