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64"/>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3" d="100"/>
          <a:sy n="63" d="100"/>
        </p:scale>
        <p:origin x="76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24701-75C1-426E-924D-802EEFFDE366}" type="datetimeFigureOut">
              <a:rPr lang="en-US" smtClean="0"/>
              <a:t>8/21/2022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89F80-7428-4260-9297-52A11F3B1BBE}" type="slidenum">
              <a:rPr lang="en-US" smtClean="0"/>
              <a:t>‹#›</a:t>
            </a:fld>
            <a:endParaRPr lang="en-US"/>
          </a:p>
        </p:txBody>
      </p:sp>
    </p:spTree>
    <p:extLst>
      <p:ext uri="{BB962C8B-B14F-4D97-AF65-F5344CB8AC3E}">
        <p14:creationId xmlns:p14="http://schemas.microsoft.com/office/powerpoint/2010/main" val="2639287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3460094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2C99401-A6B4-42ED-AF2A-7F478D1F5071}"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2656554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C99401-A6B4-42ED-AF2A-7F478D1F5071}"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895900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C99401-A6B4-42ED-AF2A-7F478D1F5071}"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1011519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5911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4203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3420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9005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5433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92889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0326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27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C99401-A6B4-42ED-AF2A-7F478D1F5071}"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1221234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6085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8581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52674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57899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3352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10291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59743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90251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80504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8421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C99401-A6B4-42ED-AF2A-7F478D1F5071}"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10800103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37719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72823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96016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20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2C99401-A6B4-42ED-AF2A-7F478D1F5071}"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2283164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2C99401-A6B4-42ED-AF2A-7F478D1F5071}" type="datetimeFigureOut">
              <a:rPr lang="en-US" smtClean="0"/>
              <a:t>8/21/2022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2882223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C99401-A6B4-42ED-AF2A-7F478D1F5071}" type="datetimeFigureOut">
              <a:rPr lang="en-US" smtClean="0"/>
              <a:t>8/21/2022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3492981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C99401-A6B4-42ED-AF2A-7F478D1F5071}" type="datetimeFigureOut">
              <a:rPr lang="en-US" smtClean="0"/>
              <a:t>8/21/2022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1378950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C99401-A6B4-42ED-AF2A-7F478D1F5071}"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3095729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C99401-A6B4-42ED-AF2A-7F478D1F5071}"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4FA1D-4AAE-4FF5-A79D-F0D0809DA9DF}" type="slidenum">
              <a:rPr lang="en-US" smtClean="0"/>
              <a:t>‹#›</a:t>
            </a:fld>
            <a:endParaRPr lang="en-US"/>
          </a:p>
        </p:txBody>
      </p:sp>
    </p:spTree>
    <p:extLst>
      <p:ext uri="{BB962C8B-B14F-4D97-AF65-F5344CB8AC3E}">
        <p14:creationId xmlns:p14="http://schemas.microsoft.com/office/powerpoint/2010/main" val="174125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C99401-A6B4-42ED-AF2A-7F478D1F5071}" type="datetimeFigureOut">
              <a:rPr lang="en-US" smtClean="0"/>
              <a:t>8/21/2022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4FA1D-4AAE-4FF5-A79D-F0D0809DA9DF}" type="slidenum">
              <a:rPr lang="en-US" smtClean="0"/>
              <a:t>‹#›</a:t>
            </a:fld>
            <a:endParaRPr lang="en-US"/>
          </a:p>
        </p:txBody>
      </p:sp>
    </p:spTree>
    <p:extLst>
      <p:ext uri="{BB962C8B-B14F-4D97-AF65-F5344CB8AC3E}">
        <p14:creationId xmlns:p14="http://schemas.microsoft.com/office/powerpoint/2010/main" val="2826159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1514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66260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id="{6300C30E-83D6-4A86-9373-EC29C40EF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 name="WordArt 40"/>
          <p:cNvSpPr>
            <a:spLocks noChangeArrowheads="1" noChangeShapeType="1" noTextEdit="1"/>
          </p:cNvSpPr>
          <p:nvPr/>
        </p:nvSpPr>
        <p:spPr bwMode="auto">
          <a:xfrm>
            <a:off x="0" y="1405721"/>
            <a:ext cx="11877034" cy="3477904"/>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ÔN TẬP VĂN BẢN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NGƯỜI THẦY ĐẦU TIÊN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a:t>
            </a:r>
            <a:r>
              <a:rPr kumimoji="0" lang="en-US" sz="3600" b="1" i="0" u="none" strike="noStrike" kern="10" cap="none" spc="0" normalizeH="0" baseline="0" noProof="0" dirty="0" err="1">
                <a:ln w="19050">
                  <a:solidFill>
                    <a:srgbClr val="0000FF"/>
                  </a:solidFill>
                  <a:round/>
                  <a:headEnd/>
                  <a:tailEnd/>
                </a:ln>
                <a:solidFill>
                  <a:srgbClr val="FF0000"/>
                </a:solidFill>
                <a:effectLst/>
                <a:uLnTx/>
                <a:uFillTx/>
                <a:latin typeface="Times New Roman"/>
                <a:ea typeface="+mn-ea"/>
                <a:cs typeface="Times New Roman"/>
              </a:rPr>
              <a:t>Trích</a:t>
            </a: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 TRIN – GHI – DƠ – TƠ – MA – TỐP) </a:t>
            </a:r>
          </a:p>
        </p:txBody>
      </p:sp>
    </p:spTree>
    <p:extLst>
      <p:ext uri="{BB962C8B-B14F-4D97-AF65-F5344CB8AC3E}">
        <p14:creationId xmlns:p14="http://schemas.microsoft.com/office/powerpoint/2010/main" val="272054135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1000" fill="hold"/>
                                        <p:tgtEl>
                                          <p:spTgt spid="18"/>
                                        </p:tgtEl>
                                        <p:attrNameLst>
                                          <p:attrName>ppt_w</p:attrName>
                                        </p:attrNameLst>
                                      </p:cBhvr>
                                      <p:tavLst>
                                        <p:tav tm="0">
                                          <p:val>
                                            <p:fltVal val="0"/>
                                          </p:val>
                                        </p:tav>
                                        <p:tav tm="100000">
                                          <p:val>
                                            <p:strVal val="#ppt_w"/>
                                          </p:val>
                                        </p:tav>
                                      </p:tavLst>
                                    </p:anim>
                                    <p:anim calcmode="lin" valueType="num">
                                      <p:cBhvr>
                                        <p:cTn id="18" dur="1000" fill="hold"/>
                                        <p:tgtEl>
                                          <p:spTgt spid="18"/>
                                        </p:tgtEl>
                                        <p:attrNameLst>
                                          <p:attrName>ppt_h</p:attrName>
                                        </p:attrNameLst>
                                      </p:cBhvr>
                                      <p:tavLst>
                                        <p:tav tm="0">
                                          <p:val>
                                            <p:fltVal val="0"/>
                                          </p:val>
                                        </p:tav>
                                        <p:tav tm="100000">
                                          <p:val>
                                            <p:strVal val="#ppt_h"/>
                                          </p:val>
                                        </p:tav>
                                      </p:tavLst>
                                    </p:anim>
                                    <p:anim calcmode="lin" valueType="num">
                                      <p:cBhvr>
                                        <p:cTn id="19" dur="1000" fill="hold"/>
                                        <p:tgtEl>
                                          <p:spTgt spid="18"/>
                                        </p:tgtEl>
                                        <p:attrNameLst>
                                          <p:attrName>style.rotation</p:attrName>
                                        </p:attrNameLst>
                                      </p:cBhvr>
                                      <p:tavLst>
                                        <p:tav tm="0">
                                          <p:val>
                                            <p:fltVal val="90"/>
                                          </p:val>
                                        </p:tav>
                                        <p:tav tm="100000">
                                          <p:val>
                                            <p:fltVal val="0"/>
                                          </p:val>
                                        </p:tav>
                                      </p:tavLst>
                                    </p:anim>
                                    <p:animEffect transition="in" filter="fade">
                                      <p:cBhvr>
                                        <p:cTn id="20"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16257" y="1152581"/>
            <a:ext cx="11327642" cy="4478405"/>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c. Qua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suy</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nghĩ</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xúc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học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trò</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tab pos="1386840" algn="l"/>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tab pos="1386840" algn="l"/>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leo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rét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ngập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cồn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tab pos="1386840" algn="l"/>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thịt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5539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68490" y="1055760"/>
            <a:ext cx="11546006" cy="4672048"/>
          </a:xfrm>
          <a:prstGeom prst="rect">
            <a:avLst/>
          </a:prstGeom>
        </p:spPr>
        <p:txBody>
          <a:bodyPr wrap="square">
            <a:spAutoFit/>
          </a:bodyPr>
          <a:lstStyle/>
          <a:p>
            <a:pPr marL="10160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chung</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254000" algn="just" defTabSz="457200" rtl="0" eaLnBrk="1" fontAlgn="auto" latinLnBrk="0" hangingPunct="1">
              <a:lnSpc>
                <a:spcPct val="115000"/>
              </a:lnSpc>
              <a:spcBef>
                <a:spcPts val="600"/>
              </a:spcBef>
              <a:spcAft>
                <a:spcPts val="600"/>
              </a:spcAft>
              <a:buClrTx/>
              <a:buSzTx/>
              <a:buFontTx/>
              <a:buNone/>
              <a:tabLst>
                <a:tab pos="4470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6C24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nổi</a:t>
            </a:r>
            <a:r>
              <a:rPr kumimoji="0" lang="en-US" sz="2800" b="0" i="0" u="none" strike="noStrike" kern="1200" cap="none" spc="0" normalizeH="0" baseline="0" noProof="0" dirty="0">
                <a:ln>
                  <a:noFill/>
                </a:ln>
                <a:solidFill>
                  <a:srgbClr val="6C24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10160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thoại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8071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25083" y="382137"/>
            <a:ext cx="11689413" cy="611154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19616" y="887797"/>
            <a:ext cx="11300346" cy="5324535"/>
          </a:xfrm>
          <a:prstGeom prst="rect">
            <a:avLst/>
          </a:prstGeom>
        </p:spPr>
        <p:txBody>
          <a:bodyPr wrap="square">
            <a:spAutoFit/>
          </a:bodyPr>
          <a:lstStyle/>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2.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Nhân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vật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An-</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tư</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nai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Hoàn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cảnh</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sống</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254000" algn="just"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nhỏ</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Nếu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thím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gấu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váy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thủng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hở</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mảng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mồ</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ạ,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thím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trở</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nổi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Mát-xcơ-va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giễu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coi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ngủ</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xuẩn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5805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96948" y="464233"/>
            <a:ext cx="11717548" cy="589436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685118" y="591017"/>
            <a:ext cx="10789920" cy="5601533"/>
          </a:xfrm>
          <a:prstGeom prst="rect">
            <a:avLst/>
          </a:prstGeom>
        </p:spPr>
        <p:txBody>
          <a:bodyPr wrap="square">
            <a:spAutoFit/>
          </a:bodyPr>
          <a:lstStyle/>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c.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Tình</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dành</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cho</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thầy</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giáo</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Đuy-sen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giễu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mỉa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đắp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ụ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cổ</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nghiền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thủ</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đẽ</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337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5785" y="1801990"/>
            <a:ext cx="11368585" cy="3179588"/>
          </a:xfrm>
          <a:prstGeom prst="rect">
            <a:avLst/>
          </a:prstGeom>
        </p:spPr>
        <p:txBody>
          <a:bodyPr wrap="square">
            <a:spAutoFit/>
          </a:bodyPr>
          <a:lstStyle/>
          <a:p>
            <a:pPr marL="0" marR="0" lvl="0" indent="254000" algn="just"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mồ</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srgbClr val="6C24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6C24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nghèo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thím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6C24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6C24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phố</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25400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67377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5785" y="1374308"/>
            <a:ext cx="11368585" cy="4034951"/>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Nhận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xét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chung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cô</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minh,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hiểu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Cô</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luôn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trọng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ức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254000" algn="just" defTabSz="457200" rtl="0" eaLnBrk="1" fontAlgn="auto" latinLnBrk="0" hangingPunct="1">
              <a:lnSpc>
                <a:spcPct val="115000"/>
              </a:lnSpc>
              <a:spcBef>
                <a:spcPts val="600"/>
              </a:spcBef>
              <a:spcAft>
                <a:spcPts val="600"/>
              </a:spcAft>
              <a:buClrTx/>
              <a:buSzTx/>
              <a:buFontTx/>
              <a:buNone/>
              <a:tabLst>
                <a:tab pos="4508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254000" algn="just" defTabSz="457200" rtl="0" eaLnBrk="1" fontAlgn="auto" latinLnBrk="0" hangingPunct="1">
              <a:lnSpc>
                <a:spcPct val="115000"/>
              </a:lnSpc>
              <a:spcBef>
                <a:spcPts val="600"/>
              </a:spcBef>
              <a:spcAft>
                <a:spcPts val="600"/>
              </a:spcAft>
              <a:buClrTx/>
              <a:buSzTx/>
              <a:buFontTx/>
              <a:buNone/>
              <a:tabLst>
                <a:tab pos="4508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2, 3)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dễ</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thực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87981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50125" y="1941342"/>
            <a:ext cx="11668836" cy="438611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614149" y="2239005"/>
            <a:ext cx="11204812" cy="3675109"/>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2800" b="1" i="0" u="none" strike="noStrike" kern="1200" cap="none" spc="0" normalizeH="0" baseline="0" noProof="0" dirty="0">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1" i="0" u="none" strike="noStrike" kern="1200" cap="none" spc="0" normalizeH="0" baseline="0" noProof="0" dirty="0">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 01:</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hỏi</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sang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trận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chảy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róc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băng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buốt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Khổ</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khóc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cõng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lần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sang.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766722" y="387004"/>
            <a:ext cx="8798257" cy="548099"/>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614149" y="1048185"/>
            <a:ext cx="5929765" cy="548099"/>
          </a:xfrm>
          <a:prstGeom prst="rect">
            <a:avLst/>
          </a:prstGeom>
        </p:spPr>
        <p:txBody>
          <a:bodyPr wrap="non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DẠNG 1: THỰC HÀNH  ĐỌC HIỂU</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47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79827" y="1077383"/>
            <a:ext cx="11197884" cy="4666149"/>
          </a:xfrm>
          <a:prstGeom prst="rect">
            <a:avLst/>
          </a:prstGeom>
        </p:spPr>
        <p:txBody>
          <a:bodyPr wrap="square">
            <a:spAutoFit/>
          </a:bodyPr>
          <a:lstStyle/>
          <a:p>
            <a:pPr marL="0" marR="0" lvl="0" indent="457200" algn="just"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dốt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nổi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trú</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thóc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lần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gặp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mũ</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đỏ</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cừu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quý</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nghễu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ngựa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hung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dữ</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no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căng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giương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nấc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huých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cõng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64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43552" y="1632136"/>
            <a:ext cx="11273051" cy="3200876"/>
          </a:xfrm>
          <a:prstGeom prst="rect">
            <a:avLst/>
          </a:prstGeom>
        </p:spPr>
        <p:txBody>
          <a:bodyPr wrap="square">
            <a:spAutoFit/>
          </a:bodyPr>
          <a:lstStyle/>
          <a:p>
            <a:pPr marL="0" marR="0" lvl="0" indent="0" algn="just" defTabSz="457200" rtl="0" eaLnBrk="1" fontAlgn="auto" latinLnBrk="0" hangingPunct="1">
              <a:lnSpc>
                <a:spcPct val="100000"/>
              </a:lnSpc>
              <a:spcBef>
                <a:spcPts val="600"/>
              </a:spcBef>
              <a:spcAft>
                <a:spcPts val="600"/>
              </a:spcAft>
              <a:buClrTx/>
              <a:buSzTx/>
              <a:buFontTx/>
              <a:buNone/>
              <a:tabLst/>
              <a:defRPr/>
            </a:pP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quất</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ngựa</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bùn</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bắn</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tung</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toé</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cười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khuất</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457200" rtl="0" eaLnBrk="1" fontAlgn="auto" latinLnBrk="0" hangingPunct="1">
              <a:lnSpc>
                <a:spcPct val="100000"/>
              </a:lnSpc>
              <a:spcBef>
                <a:spcPts val="600"/>
              </a:spcBef>
              <a:spcAft>
                <a:spcPts val="600"/>
              </a:spcAft>
              <a:buClrTx/>
              <a:buSzTx/>
              <a:buFontTx/>
              <a:buNone/>
              <a:tabLst/>
              <a:defRPr/>
            </a:pP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đuổi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xuẩn</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nắm</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cương</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ngựa</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quát</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láo</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xược</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tồi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328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54842" y="1229525"/>
            <a:ext cx="11450471" cy="4324517"/>
          </a:xfrm>
          <a:prstGeom prst="rect">
            <a:avLst/>
          </a:prstGeom>
        </p:spPr>
        <p:txBody>
          <a:bodyPr wrap="square">
            <a:spAutoFit/>
          </a:bodyPr>
          <a:lstStyle/>
          <a:p>
            <a:pPr marL="0" marR="0" lvl="0" indent="457200" algn="just"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liệu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nuốt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căm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uất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trào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hổi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dường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lăng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coi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lũ</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Trin-ghi-dơ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Ai-ma-</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-mi-li-a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Jaymilya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Truyện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thảo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Phạm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Nguyễn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Cao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Bồ</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NXB Kim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2019, tr. 351 – 442)</a:t>
            </a:r>
          </a:p>
        </p:txBody>
      </p:sp>
    </p:spTree>
    <p:extLst>
      <p:ext uri="{BB962C8B-B14F-4D97-AF65-F5344CB8AC3E}">
        <p14:creationId xmlns:p14="http://schemas.microsoft.com/office/powerpoint/2010/main" val="345420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59" y="1289640"/>
            <a:ext cx="11796215" cy="528912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45660" y="127476"/>
            <a:ext cx="5116401" cy="548099"/>
          </a:xfrm>
          <a:prstGeom prst="rect">
            <a:avLst/>
          </a:prstGeom>
        </p:spPr>
        <p:txBody>
          <a:bodyPr wrap="none">
            <a:spAutoFit/>
          </a:bodyPr>
          <a:lstStyle/>
          <a:p>
            <a:pPr marL="0" marR="54864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NHẮC LẠI KIẾN THỨC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54927" y="1408120"/>
            <a:ext cx="11641540" cy="5170646"/>
          </a:xfrm>
          <a:prstGeom prst="rect">
            <a:avLst/>
          </a:prstGeom>
        </p:spPr>
        <p:txBody>
          <a:bodyPr wrap="square">
            <a:spAutoFit/>
          </a:bodyPr>
          <a:lstStyle/>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1.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Tác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giả</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Trin-ghi-dơ</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Ai-</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tơ</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-ma-</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tốp</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(1928-2008)</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Cư-rơ-gư-dơ-xtan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hòa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Á,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1952,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chủ</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yếu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Cư-rơ-gư-dơ-xtan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Lỗi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Ai-</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trùm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đỏ</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tàu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602437" y="708558"/>
            <a:ext cx="3993337" cy="548099"/>
          </a:xfrm>
          <a:prstGeom prst="rect">
            <a:avLst/>
          </a:prstGeom>
        </p:spPr>
        <p:txBody>
          <a:bodyPr wrap="none">
            <a:spAutoFit/>
          </a:bodyPr>
          <a:lstStyle/>
          <a:p>
            <a:pPr marL="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I. KIẾN THỨC CHUNG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37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88961" y="1152581"/>
            <a:ext cx="11382233" cy="4478405"/>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trận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chảy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róc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8048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41193" y="1255594"/>
            <a:ext cx="11491415" cy="483130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2630605" y="244660"/>
            <a:ext cx="6912592" cy="548099"/>
          </a:xfrm>
          <a:prstGeom prst="rect">
            <a:avLst/>
          </a:prstGeom>
        </p:spPr>
        <p:txBody>
          <a:bodyPr wrap="square">
            <a:spAutoFit/>
          </a:bodyPr>
          <a:lstStyle/>
          <a:p>
            <a:pPr marL="0" marR="0" lvl="0" indent="0" algn="ctr" defTabSz="457200" rtl="0" eaLnBrk="1" fontAlgn="auto" latinLnBrk="0" hangingPunct="1">
              <a:lnSpc>
                <a:spcPct val="115000"/>
              </a:lnSpc>
              <a:spcBef>
                <a:spcPts val="600"/>
              </a:spcBef>
              <a:spcAft>
                <a:spcPts val="600"/>
              </a:spcAft>
              <a:buClrTx/>
              <a:buSzTx/>
              <a:buFontTx/>
              <a:buNone/>
              <a:tabLst/>
              <a:defRPr/>
            </a:pPr>
            <a:r>
              <a:rPr kumimoji="0" lang="en-US" sz="28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8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36812" y="1765211"/>
            <a:ext cx="11295796" cy="3982885"/>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cõng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sang.</a:t>
            </a: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5675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45910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54842" y="1178520"/>
            <a:ext cx="11450471" cy="4786182"/>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trận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chảy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róc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8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kèm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pt-BR"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danh từ  và bổ sung ý nghĩa về số lượng của sự vật).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10160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sng"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10160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sng"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vườn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96876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41194" y="1543201"/>
            <a:ext cx="11573302" cy="3697166"/>
          </a:xfrm>
          <a:prstGeom prst="rect">
            <a:avLst/>
          </a:prstGeom>
        </p:spPr>
        <p:txBody>
          <a:bodyPr wrap="square">
            <a:spAutoFit/>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kumimoji="0" lang="en-US" sz="32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quý</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phục</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bình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căm</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chế</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giễu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lăng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quý</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7454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255594"/>
            <a:ext cx="11668836" cy="510426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18615" y="276220"/>
            <a:ext cx="4852610" cy="548099"/>
          </a:xfrm>
          <a:prstGeom prst="rect">
            <a:avLst/>
          </a:prstGeom>
        </p:spPr>
        <p:txBody>
          <a:bodyPr wrap="non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 ĐỌC HIỂU NGOÀI SGK:</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18615" y="1501941"/>
            <a:ext cx="11081982" cy="4462760"/>
          </a:xfrm>
          <a:prstGeom prst="rect">
            <a:avLst/>
          </a:prstGeom>
        </p:spPr>
        <p:txBody>
          <a:bodyPr wrap="square">
            <a:spAutoFit/>
          </a:bodyPr>
          <a:lstStyle/>
          <a:p>
            <a:pPr marL="0" marR="0" lvl="0" indent="0" algn="l" defTabSz="457200" rtl="0" eaLnBrk="1" fontAlgn="auto" latinLnBrk="0" hangingPunct="1">
              <a:lnSpc>
                <a:spcPct val="100000"/>
              </a:lnSpc>
              <a:spcBef>
                <a:spcPts val="600"/>
              </a:spcBef>
              <a:spcAft>
                <a:spcPts val="600"/>
              </a:spcAft>
              <a:buClrTx/>
              <a:buSzTx/>
              <a:buFontTx/>
              <a:buNone/>
              <a:tabLst>
                <a:tab pos="400050" algn="l"/>
              </a:tabLst>
              <a:defRPr/>
            </a:pPr>
            <a:r>
              <a:rPr kumimoji="0" lang="en-US" sz="2800" b="1" i="0" u="none" strike="noStrike" kern="1200" cap="none" spc="0" normalizeH="0" baseline="0" noProof="0" dirty="0" err="1">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2800" b="1" i="0" u="none" strike="noStrike" kern="1200" cap="none" spc="0" normalizeH="0" baseline="0" noProof="0" dirty="0">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1" i="0" u="none" strike="noStrike" kern="1200" cap="none" spc="0" normalizeH="0" baseline="0" noProof="0" dirty="0">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 02</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thực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600"/>
              </a:spcBef>
              <a:spcAft>
                <a:spcPts val="600"/>
              </a:spcAft>
              <a:buClrTx/>
              <a:buSzTx/>
              <a:buFontTx/>
              <a:buNone/>
              <a:tabLst>
                <a:tab pos="4000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chợt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nảy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ngờ</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600"/>
              </a:spcBef>
              <a:spcAft>
                <a:spcPts val="600"/>
              </a:spcAft>
              <a:buClrTx/>
              <a:buSzTx/>
              <a:buFont typeface="Times New Roman" panose="02020603050405020304" pitchFamily="18" charset="0"/>
              <a:buChar char="-"/>
              <a:tabLst>
                <a:tab pos="270510" algn="l"/>
                <a:tab pos="589280" algn="l"/>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cậu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ta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đổ</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ki-giắc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sưởi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600"/>
              </a:spcBef>
              <a:spcAft>
                <a:spcPts val="600"/>
              </a:spcAft>
              <a:buClrTx/>
              <a:buSzTx/>
              <a:buFont typeface="Times New Roman" panose="02020603050405020304" pitchFamily="18" charset="0"/>
              <a:buChar char="-"/>
              <a:tabLst>
                <a:tab pos="270510" algn="l"/>
                <a:tab pos="589280" algn="l"/>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à?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nhỉ</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600"/>
              </a:spcBef>
              <a:spcAft>
                <a:spcPts val="600"/>
              </a:spcAft>
              <a:buClrTx/>
              <a:buSzTx/>
              <a:buFont typeface="Times New Roman" panose="02020603050405020304" pitchFamily="18" charset="0"/>
              <a:buChar char="-"/>
              <a:tabLst>
                <a:tab pos="270510" algn="l"/>
                <a:tab pos="589280" algn="l"/>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600"/>
              </a:spcBef>
              <a:spcAft>
                <a:spcPts val="600"/>
              </a:spcAft>
              <a:buClrTx/>
              <a:buSzTx/>
              <a:buFont typeface="Times New Roman" panose="02020603050405020304" pitchFamily="18" charset="0"/>
              <a:buChar char="-"/>
              <a:tabLst>
                <a:tab pos="270510" algn="l"/>
                <a:tab pos="589280" algn="l"/>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muộn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600"/>
              </a:spcBef>
              <a:spcAft>
                <a:spcPts val="600"/>
              </a:spcAft>
              <a:buClrTx/>
              <a:buSzTx/>
              <a:buFont typeface="Times New Roman" panose="02020603050405020304" pitchFamily="18" charset="0"/>
              <a:buChar char="-"/>
              <a:tabLst>
                <a:tab pos="270510" algn="l"/>
                <a:tab pos="589280" algn="l"/>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chờ</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rảo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687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11015" y="641445"/>
            <a:ext cx="11703481" cy="556240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70848" y="930270"/>
            <a:ext cx="11218459" cy="5007781"/>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thuở</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nguyện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chôn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chửi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tai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phàng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quen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nụ</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sưởi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cậy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trút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ki-giắc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cắm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men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khe</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rãnh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hẻm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ki-giắc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695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61561" y="1523819"/>
            <a:ext cx="11437034" cy="3254865"/>
          </a:xfrm>
          <a:prstGeom prst="rect">
            <a:avLst/>
          </a:prstGeom>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sung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sướng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đập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rộn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ràng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lồng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ngực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to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rõ</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sung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sướng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rằng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tăng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nhẹ</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Bởi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hữu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794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984738"/>
            <a:ext cx="11668836" cy="497996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17831" y="1233725"/>
            <a:ext cx="11324493" cy="5328382"/>
          </a:xfrm>
          <a:prstGeom prst="rect">
            <a:avLst/>
          </a:prstGeom>
        </p:spPr>
        <p:txBody>
          <a:bodyPr wrap="square">
            <a:spAutoFit/>
          </a:bodyPr>
          <a:lstStyle/>
          <a:p>
            <a:pPr marL="0" marR="0" lvl="0" indent="0" algn="l" defTabSz="457200" rtl="0" eaLnBrk="1" fontAlgn="auto" latinLnBrk="0" hangingPunct="1">
              <a:lnSpc>
                <a:spcPct val="150000"/>
              </a:lnSpc>
              <a:spcBef>
                <a:spcPts val="600"/>
              </a:spcBef>
              <a:spcAft>
                <a:spcPts val="600"/>
              </a:spcAft>
              <a:buClrTx/>
              <a:buSzTx/>
              <a:buFontTx/>
              <a:buNone/>
              <a:tabLst>
                <a:tab pos="400050" algn="l"/>
              </a:tabLst>
              <a:defRPr/>
            </a:pP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xế</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sườn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dường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chần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lặn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Ánh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rắn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nhuộm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đỏ</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bông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lau</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vút</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bay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tia</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lập</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loè</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rọi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cúc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áo</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vá</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50000"/>
              </a:lnSpc>
              <a:spcBef>
                <a:spcPts val="600"/>
              </a:spcBef>
              <a:spcAft>
                <a:spcPts val="600"/>
              </a:spcAft>
              <a:buClrTx/>
              <a:buSzTx/>
              <a:buFontTx/>
              <a:buNone/>
              <a:tabLst>
                <a:tab pos="400050" algn="l"/>
              </a:tabLst>
              <a:defRPr/>
            </a:pP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42607" y="1420837"/>
            <a:ext cx="11036629" cy="4210383"/>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hỉ</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gió</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mây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kiêu</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hãnh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Trin-ghi-dơ</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Ai-ma-</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tốp</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-mi-li-a</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Jaymilya</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Truyện</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thảo</a:t>
            </a:r>
            <a:r>
              <a:rPr kumimoji="0" lang="en-US" sz="32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nguyên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Phạm</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Hùng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Nguyễn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Ngọc</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Cao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Hạo</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Bồ</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dịch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NXB Kim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2019, tr. 369-371)</a:t>
            </a:r>
          </a:p>
        </p:txBody>
      </p:sp>
    </p:spTree>
    <p:extLst>
      <p:ext uri="{BB962C8B-B14F-4D97-AF65-F5344CB8AC3E}">
        <p14:creationId xmlns:p14="http://schemas.microsoft.com/office/powerpoint/2010/main" val="69763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32012" y="791570"/>
            <a:ext cx="11682484" cy="560922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54842" y="949607"/>
            <a:ext cx="11204812" cy="4973926"/>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Theo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trút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ki-giắc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xế</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sườn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chần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lặn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rắn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nhuộm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vút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lập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loè</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656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411914" y="885368"/>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607325" y="1303520"/>
            <a:ext cx="10945505" cy="4176528"/>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pt-BR"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Vị trí đoạn trích:</a:t>
            </a:r>
            <a:r>
              <a:rPr kumimoji="0" lang="pt-BR"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Đoạn trích nằm ở phần giữa của tác phẩm cùng tên kể về bức thư bà viện sĩ An-tư-nai gửi cho người hoạ sĩ đồng hương kể thầy giáo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PTBĐ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hợp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Cốt</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truyện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Nhân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vật</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giáo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Đuy-sen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78E7609-9E85-F5B2-79A3-D3E98B2FC72B}"/>
              </a:ext>
            </a:extLst>
          </p:cNvPr>
          <p:cNvSpPr txBox="1"/>
          <p:nvPr/>
        </p:nvSpPr>
        <p:spPr>
          <a:xfrm>
            <a:off x="1798320" y="6126190"/>
            <a:ext cx="6096000" cy="646331"/>
          </a:xfrm>
          <a:prstGeom prst="rect">
            <a:avLst/>
          </a:prstGeom>
          <a:noFill/>
        </p:spPr>
        <p:txBody>
          <a:bodyPr wrap="square">
            <a:spAutoFit/>
          </a:bodyPr>
          <a:lstStyle/>
          <a:p>
            <a:r>
              <a:rPr lang="vi-VN">
                <a:solidFill>
                  <a:schemeClr val="bg1"/>
                </a:solidFill>
              </a:rPr>
              <a:t>Anh Đào 0936421291 trường Mỹ Hoà - Đại Hoà - Đại Lộc- Quảng Nam.</a:t>
            </a:r>
            <a:endParaRPr lang="en-US">
              <a:solidFill>
                <a:schemeClr val="bg1"/>
              </a:solidFill>
            </a:endParaRPr>
          </a:p>
        </p:txBody>
      </p:sp>
    </p:spTree>
    <p:extLst>
      <p:ext uri="{BB962C8B-B14F-4D97-AF65-F5344CB8AC3E}">
        <p14:creationId xmlns:p14="http://schemas.microsoft.com/office/powerpoint/2010/main" val="68466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54841" y="1559258"/>
            <a:ext cx="11450471" cy="3487365"/>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trút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ki-giắc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Theo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6</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333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518615"/>
            <a:ext cx="11668836" cy="580029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32263" y="760985"/>
            <a:ext cx="11382233" cy="5315558"/>
          </a:xfrm>
          <a:prstGeom prst="rect">
            <a:avLst/>
          </a:prstGeom>
        </p:spPr>
        <p:txBody>
          <a:bodyPr wrap="square">
            <a:spAutoFit/>
          </a:bodyPr>
          <a:lstStyle/>
          <a:p>
            <a:pPr marL="0" marR="0" lvl="0" indent="0" algn="ctr"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PTBĐ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trút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ki-giắc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thuở</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chôn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chửi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phàng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quen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nụ</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sưởi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cậy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086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11014" y="655093"/>
            <a:ext cx="11703481" cy="584418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2109" y="980731"/>
            <a:ext cx="11341289" cy="5324535"/>
          </a:xfrm>
          <a:prstGeom prst="rect">
            <a:avLst/>
          </a:prstGeom>
        </p:spPr>
        <p:txBody>
          <a:bodyPr wrap="square">
            <a:spAutoFit/>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HS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chần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lặn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vút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lập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loè</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muôn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niềm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sướng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diễn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832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53001" y="1152581"/>
            <a:ext cx="11254153" cy="4478405"/>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bổ</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sung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ý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trút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ki-giắc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ki-giắc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sướng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hữu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tràn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vọng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999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139482"/>
            <a:ext cx="11668836" cy="440318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22031" y="2208628"/>
            <a:ext cx="11254154" cy="2034660"/>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6. </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tế</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giúp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trọng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hiếu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9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26609" y="267287"/>
            <a:ext cx="11745683" cy="642690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06436" y="499272"/>
            <a:ext cx="11506532" cy="6152710"/>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2800" b="1" i="0" u="none" strike="noStrike" kern="1200" cap="none" spc="0" normalizeH="0" baseline="0" noProof="0" dirty="0" err="1">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2800" b="1" i="0" u="none" strike="noStrike" kern="1200" cap="none" spc="0" normalizeH="0" baseline="0" noProof="0" dirty="0">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1" i="0" u="none" strike="noStrike" kern="1200" cap="none" spc="0" normalizeH="0" baseline="0" noProof="0" dirty="0">
                <a:ln>
                  <a:noFill/>
                </a:ln>
                <a:solidFill>
                  <a:srgbClr val="0D0D0D"/>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 03</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thực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l"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1"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hẳn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riêng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hẳn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riêng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chan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êm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ban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nghiêng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ngớt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bậc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tưởng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triều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vỗ</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nồng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bỗng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thoáng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thở</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kéo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bão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trụi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nghiêng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dẻo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reo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ngọn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rực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671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50125" y="286603"/>
            <a:ext cx="11764371" cy="645182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03253" y="286603"/>
            <a:ext cx="11285473" cy="6306598"/>
          </a:xfrm>
          <a:prstGeom prst="rect">
            <a:avLst/>
          </a:prstGeom>
        </p:spPr>
        <p:txBody>
          <a:bodyPr wrap="square">
            <a:spAutoFit/>
          </a:bodyPr>
          <a:lstStyle/>
          <a:p>
            <a:pPr marL="0" marR="0" lvl="0" indent="457200" algn="l"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bí</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ẩn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chuyển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khe</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khí</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nhẹ</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thoáng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l"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thụ</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tuổi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Tuổi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trẻ</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mảnh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Trin-ghi-dơ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Ai-ma-</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-mi-li-a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Jaymilya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Truyện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núi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thảo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Phạm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Nguyễn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Cao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Bồ</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NXB Kim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2019)</a:t>
            </a:r>
          </a:p>
        </p:txBody>
      </p:sp>
    </p:spTree>
    <p:extLst>
      <p:ext uri="{BB962C8B-B14F-4D97-AF65-F5344CB8AC3E}">
        <p14:creationId xmlns:p14="http://schemas.microsoft.com/office/powerpoint/2010/main" val="3538861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53218" y="576775"/>
            <a:ext cx="11661278" cy="564114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75138" y="910384"/>
            <a:ext cx="11539358" cy="4973926"/>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tưởng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triều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vỗ</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nồng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bỗng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thoáng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thở</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089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055076"/>
            <a:ext cx="11668836" cy="490962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45568" y="1610906"/>
            <a:ext cx="11469019" cy="3797963"/>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32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32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 </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tuổi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tab pos="400050" algn="l"/>
              </a:tabLst>
              <a:defRPr/>
            </a:pPr>
            <a:r>
              <a:rPr kumimoji="0" lang="en-US" sz="32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6.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ngắn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 5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chia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sẻ</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gắn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tuổi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161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631852"/>
            <a:ext cx="11668836" cy="433285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65759" y="2042467"/>
            <a:ext cx="11296357" cy="3494033"/>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32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Giúp</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thực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hấp</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Giúp</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827505" y="395953"/>
            <a:ext cx="2565126" cy="613245"/>
          </a:xfrm>
          <a:prstGeom prst="rect">
            <a:avLst/>
          </a:prstGeom>
        </p:spPr>
        <p:txBody>
          <a:bodyPr wrap="none">
            <a:spAutoFit/>
          </a:bodyPr>
          <a:lstStyle/>
          <a:p>
            <a:pPr marL="0" marR="0" lvl="0" indent="0" algn="ctr" defTabSz="457200" rtl="0" eaLnBrk="1" fontAlgn="auto" latinLnBrk="0" hangingPunct="1">
              <a:lnSpc>
                <a:spcPct val="115000"/>
              </a:lnSpc>
              <a:spcBef>
                <a:spcPts val="600"/>
              </a:spcBef>
              <a:spcAft>
                <a:spcPts val="600"/>
              </a:spcAft>
              <a:buClrTx/>
              <a:buSzTx/>
              <a:buFontTx/>
              <a:buNone/>
              <a:tabLst/>
              <a:defRPr/>
            </a:pP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9581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45660" y="1400341"/>
            <a:ext cx="11436823" cy="3982885"/>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1"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gửi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niệm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tỏ</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dang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dở</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tặng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575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59559" y="1246453"/>
            <a:ext cx="11354937" cy="4290662"/>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dẻo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nghiêng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ngả</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hấp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phú</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24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32012" y="941696"/>
            <a:ext cx="11682484" cy="522709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50376" y="1339250"/>
            <a:ext cx="11245755" cy="4431983"/>
          </a:xfrm>
          <a:prstGeom prst="rect">
            <a:avLst/>
          </a:prstGeom>
        </p:spPr>
        <p:txBody>
          <a:bodyPr wrap="square">
            <a:spAutoFit/>
          </a:bodyPr>
          <a:lstStyle/>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tưởng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triều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vỗ</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nồng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bỗng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thoáng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thở</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600"/>
              </a:spcBef>
              <a:spcAft>
                <a:spcPts val="600"/>
              </a:spcAft>
              <a:buClrTx/>
              <a:buSzPts val="1400"/>
              <a:buFont typeface="Times New Roman" panose="02020603050405020304" pitchFamily="18" charset="0"/>
              <a:buChar char="-"/>
              <a:tabLst>
                <a:tab pos="1386840" algn="l"/>
              </a:tabLst>
              <a:defRPr/>
            </a:pP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Phép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7112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triều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vỗ</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7112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nồng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862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146412"/>
            <a:ext cx="11668836" cy="481829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68490" y="1992573"/>
            <a:ext cx="11273050" cy="3016210"/>
          </a:xfrm>
          <a:prstGeom prst="rect">
            <a:avLst/>
          </a:prstGeom>
        </p:spPr>
        <p:txBody>
          <a:bodyPr wrap="square">
            <a:spAutoFit/>
          </a:bodyPr>
          <a:lstStyle/>
          <a:p>
            <a:pPr marL="7112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bặt</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600"/>
              </a:spcBef>
              <a:spcAft>
                <a:spcPts val="600"/>
              </a:spcAft>
              <a:buClrTx/>
              <a:buSzPts val="1400"/>
              <a:buFont typeface="Times New Roman" panose="02020603050405020304" pitchFamily="18" charset="0"/>
              <a:buChar char="-"/>
              <a:tabLst>
                <a:tab pos="1386840" algn="l"/>
              </a:tabLst>
              <a:defRPr/>
            </a:pP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7112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riêng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riêng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7112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diễn</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655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86771" y="1383413"/>
            <a:ext cx="11186614" cy="4016741"/>
          </a:xfrm>
          <a:prstGeom prst="rect">
            <a:avLst/>
          </a:prstGeom>
        </p:spPr>
        <p:txBody>
          <a:bodyPr wrap="square">
            <a:spAutoFit/>
          </a:bodyPr>
          <a:lstStyle/>
          <a:p>
            <a:pPr marL="7112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HS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b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Hai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ngòi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bút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tế</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tuôn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chảy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ngòi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bút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tế</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đòi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phú</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huy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tưởng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tượng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bay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bổng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say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mê</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nồng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nhiệt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768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29904" y="1368179"/>
            <a:ext cx="11300347" cy="4478405"/>
          </a:xfrm>
          <a:prstGeom prst="rect">
            <a:avLst/>
          </a:prstGeom>
        </p:spPr>
        <p:txBody>
          <a:bodyPr wrap="square">
            <a:spAutoFit/>
          </a:bodyPr>
          <a:lstStyle/>
          <a:p>
            <a:pPr marL="7112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7112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pt-BR"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 nhiên là người bạn gắn bó với con người từ ấu thơ đến khi trưởng thành. Thiên nhiên lắng nghe tâm tư, suy nghĩ của tuổi thơ, gắn với những kỉ niệm ấu thơ bên bạn bè, người thân,..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pt-BR"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Thiên nhiên bồi đắp nên sự phong phú trong tâm hồn mỗi người, nuôi dướng những tình cảm cao đẹp (tình yêu quê hương, bạn bè, tình yêu gia đình).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pt-BR"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9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614149"/>
            <a:ext cx="11668836" cy="575935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18615" y="1000143"/>
            <a:ext cx="11395881" cy="5127814"/>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6.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tab pos="1386840" algn="l"/>
              </a:tabLst>
              <a:defRPr/>
            </a:pP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 5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tab pos="1386840" algn="l"/>
              </a:tabLst>
              <a:defRPr/>
            </a:pP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HS chia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sẻ</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gắn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7112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71120" marR="0" lvl="0" indent="0" algn="l" defTabSz="457200" rtl="0" eaLnBrk="1" fontAlgn="auto" latinLnBrk="0" hangingPunct="1">
              <a:lnSpc>
                <a:spcPct val="115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gắn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gắn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niệm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379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91069" y="661182"/>
            <a:ext cx="11723427" cy="558949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86854" y="1076306"/>
            <a:ext cx="11327642" cy="4862870"/>
          </a:xfrm>
          <a:prstGeom prst="rect">
            <a:avLst/>
          </a:prstGeom>
        </p:spPr>
        <p:txBody>
          <a:bodyPr wrap="square">
            <a:spAutoFit/>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prstClr val="black"/>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2800" b="1"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1" i="0" u="none" strike="noStrike" kern="1200" cap="none" spc="0" normalizeH="0" baseline="0" noProof="0" dirty="0">
                <a:ln>
                  <a:noFill/>
                </a:ln>
                <a:solidFill>
                  <a:prstClr val="black"/>
                </a:solidFill>
                <a:effectLst/>
                <a:highlight>
                  <a:srgbClr val="FFFF00"/>
                </a:highlight>
                <a:uLnTx/>
                <a:uFillTx/>
                <a:latin typeface="Times New Roman" panose="02020603050405020304" pitchFamily="18" charset="0"/>
                <a:ea typeface="Times New Roman" panose="02020603050405020304" pitchFamily="18" charset="0"/>
                <a:cs typeface="Times New Roman" panose="02020603050405020304" pitchFamily="18" charset="0"/>
              </a:rPr>
              <a:t> 04:</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thực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l" defTabSz="457200" rtl="0" eaLnBrk="1" fontAlgn="auto" latinLnBrk="0" hangingPunct="1">
              <a:lnSpc>
                <a:spcPct val="100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tóc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l" defTabSz="457200" rtl="0" eaLnBrk="1" fontAlgn="auto" latinLnBrk="0" hangingPunct="1">
              <a:lnSpc>
                <a:spcPct val="100000"/>
              </a:lnSpc>
              <a:spcBef>
                <a:spcPts val="600"/>
              </a:spcBef>
              <a:spcAft>
                <a:spcPts val="600"/>
              </a:spcAft>
              <a:buClrTx/>
              <a:buSzTx/>
              <a:buFontTx/>
              <a:buNone/>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kiểu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com-</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ca-</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vát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cổ</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mép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rậm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cặp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sờn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l" defTabSz="457200" rtl="0" eaLnBrk="1" fontAlgn="auto" latinLnBrk="0" hangingPunct="1">
              <a:lnSpc>
                <a:spcPct val="100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đăm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chiêu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hậu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gắt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gỏng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yếu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mệt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run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1131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03457" y="984738"/>
            <a:ext cx="11668836" cy="482521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47493" y="2132257"/>
            <a:ext cx="11380763" cy="2530180"/>
          </a:xfrm>
          <a:prstGeom prst="rect">
            <a:avLst/>
          </a:prstGeom>
        </p:spPr>
        <p:txBody>
          <a:bodyPr wrap="square">
            <a:spAutoFit/>
          </a:bodyPr>
          <a:lstStyle/>
          <a:p>
            <a:pPr marL="0" marR="0" lvl="0" indent="457200" algn="l"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rằng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TrườngCao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thuật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hầu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tuổi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nổi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riêng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cấp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844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53218" y="759655"/>
            <a:ext cx="11661278" cy="502216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84916" y="1282372"/>
            <a:ext cx="11197882" cy="4016741"/>
          </a:xfrm>
          <a:prstGeom prst="rect">
            <a:avLst/>
          </a:prstGeom>
        </p:spPr>
        <p:txBody>
          <a:bodyPr wrap="square">
            <a:spAutoFit/>
          </a:bodyPr>
          <a:lstStyle/>
          <a:p>
            <a:pPr marL="0" marR="0" lvl="0" indent="457200" algn="l"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kẻ</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chữ</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sọt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lọ</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mực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thỉnh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thoảng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do”: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chùa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vườn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mỉ</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li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gọt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bút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dễ</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thú</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vị</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hội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nét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rực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vườn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0224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787792"/>
            <a:ext cx="11668836" cy="557080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45660" y="1014049"/>
            <a:ext cx="11668836" cy="5161669"/>
          </a:xfrm>
          <a:prstGeom prst="rect">
            <a:avLst/>
          </a:prstGeom>
        </p:spPr>
        <p:txBody>
          <a:bodyPr wrap="square">
            <a:spAutoFit/>
          </a:bodyPr>
          <a:lstStyle/>
          <a:p>
            <a:pPr marL="0" marR="0" lvl="0" indent="55563" algn="l"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lần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xếp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vở</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quyển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bậc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mỉ</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xóm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chậm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hỏi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Nguyễn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Thừa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Quỳnh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chọn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ngắn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 NXB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Trẻ</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TP.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Minh, 2016, tr. 178 – 180)</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738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046" y="255695"/>
            <a:ext cx="4312399" cy="548099"/>
          </a:xfrm>
          <a:prstGeom prst="rect">
            <a:avLst/>
          </a:prstGeom>
        </p:spPr>
        <p:txBody>
          <a:bodyPr wrap="non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pt-BR" sz="28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pt-BR"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 cục đoạn trích</a:t>
            </a:r>
            <a:r>
              <a:rPr kumimoji="0" lang="pt-BR"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 phần</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nvGraphicFramePr>
        <p:xfrm>
          <a:off x="527460" y="1160061"/>
          <a:ext cx="11127728" cy="5505452"/>
        </p:xfrm>
        <a:graphic>
          <a:graphicData uri="http://schemas.openxmlformats.org/drawingml/2006/table">
            <a:tbl>
              <a:tblPr firstRow="1" firstCol="1" bandRow="1"/>
              <a:tblGrid>
                <a:gridCol w="1437819">
                  <a:extLst>
                    <a:ext uri="{9D8B030D-6E8A-4147-A177-3AD203B41FA5}">
                      <a16:colId xmlns:a16="http://schemas.microsoft.com/office/drawing/2014/main" val="5862875"/>
                    </a:ext>
                  </a:extLst>
                </a:gridCol>
                <a:gridCol w="3671247">
                  <a:extLst>
                    <a:ext uri="{9D8B030D-6E8A-4147-A177-3AD203B41FA5}">
                      <a16:colId xmlns:a16="http://schemas.microsoft.com/office/drawing/2014/main" val="1761209750"/>
                    </a:ext>
                  </a:extLst>
                </a:gridCol>
                <a:gridCol w="6018662">
                  <a:extLst>
                    <a:ext uri="{9D8B030D-6E8A-4147-A177-3AD203B41FA5}">
                      <a16:colId xmlns:a16="http://schemas.microsoft.com/office/drawing/2014/main" val="1765476740"/>
                    </a:ext>
                  </a:extLst>
                </a:gridCol>
              </a:tblGrid>
              <a:tr h="522192">
                <a:tc>
                  <a:txBody>
                    <a:bodyPr/>
                    <a:lstStyle/>
                    <a:p>
                      <a:pPr algn="ctr">
                        <a:lnSpc>
                          <a:spcPct val="115000"/>
                        </a:lnSpc>
                        <a:spcBef>
                          <a:spcPts val="600"/>
                        </a:spcBef>
                        <a:spcAft>
                          <a:spcPts val="600"/>
                        </a:spcAft>
                      </a:pPr>
                      <a:r>
                        <a:rPr lang="pt-BR" sz="2400" b="1" dirty="0">
                          <a:effectLst/>
                          <a:latin typeface="Times New Roman" panose="02020603050405020304" pitchFamily="18" charset="0"/>
                          <a:ea typeface="Times New Roman" panose="02020603050405020304" pitchFamily="18" charset="0"/>
                          <a:cs typeface="Times New Roman" panose="02020603050405020304" pitchFamily="18" charset="0"/>
                        </a:rPr>
                        <a:t>Phần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Bef>
                          <a:spcPts val="600"/>
                        </a:spcBef>
                        <a:spcAft>
                          <a:spcPts val="600"/>
                        </a:spcAft>
                      </a:pPr>
                      <a:r>
                        <a:rPr lang="pt-BR" sz="2400" b="1" dirty="0">
                          <a:effectLst/>
                          <a:latin typeface="Times New Roman" panose="02020603050405020304" pitchFamily="18" charset="0"/>
                          <a:ea typeface="Times New Roman" panose="02020603050405020304" pitchFamily="18" charset="0"/>
                          <a:cs typeface="Times New Roman" panose="02020603050405020304" pitchFamily="18" charset="0"/>
                        </a:rPr>
                        <a:t>Người kể chuyện – ngôi kể</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Bef>
                          <a:spcPts val="600"/>
                        </a:spcBef>
                        <a:spcAft>
                          <a:spcPts val="600"/>
                        </a:spcAft>
                      </a:pPr>
                      <a:r>
                        <a:rPr lang="pt-BR" sz="2400" b="1" dirty="0">
                          <a:effectLst/>
                          <a:latin typeface="Times New Roman" panose="02020603050405020304" pitchFamily="18" charset="0"/>
                          <a:ea typeface="Times New Roman" panose="02020603050405020304" pitchFamily="18" charset="0"/>
                          <a:cs typeface="Times New Roman" panose="02020603050405020304" pitchFamily="18" charset="0"/>
                        </a:rPr>
                        <a:t>Ý chính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727705925"/>
                  </a:ext>
                </a:extLst>
              </a:tr>
              <a:tr h="696837">
                <a:tc>
                  <a:txBody>
                    <a:bodyPr/>
                    <a:lstStyle/>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Phần 1</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Người hoạ sĩ</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(ngôi thứ nhất)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Giới thiệu hoàn cảnh bà An-tư-nai viết thư cho người hoạ sĩ</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88789969"/>
                  </a:ext>
                </a:extLst>
              </a:tr>
              <a:tr h="696837">
                <a:tc>
                  <a:txBody>
                    <a:bodyPr/>
                    <a:lstStyle/>
                    <a:p>
                      <a:pPr algn="just">
                        <a:lnSpc>
                          <a:spcPct val="115000"/>
                        </a:lnSpc>
                        <a:spcBef>
                          <a:spcPts val="600"/>
                        </a:spcBef>
                        <a:spcAft>
                          <a:spcPts val="600"/>
                        </a:spcAft>
                      </a:pPr>
                      <a:r>
                        <a:rPr lang="pt-BR" sz="2400">
                          <a:effectLst/>
                          <a:latin typeface="Times New Roman" panose="02020603050405020304" pitchFamily="18" charset="0"/>
                          <a:ea typeface="Times New Roman" panose="02020603050405020304" pitchFamily="18" charset="0"/>
                          <a:cs typeface="Times New Roman" panose="02020603050405020304" pitchFamily="18" charset="0"/>
                        </a:rPr>
                        <a:t>Phần 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Bà viện sĩ An-tư-nai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(ngôi thứ nhất)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rowSpan="2">
                  <a:txBody>
                    <a:bodyPr/>
                    <a:lstStyle/>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Nội dung bức thư: Kể về người thầy giáo Đuy-sen hết lòng vì học sinh và tình cảm của An-tư-nai dành cho thầy:</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 P2: Cuộc gặp gỡ lần đầu tiên giữa thầy giáo Đuy-sen và An-tư-nai cùng đám trẻ con.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 P2: Tình cảm thầy trò cảm động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40865635"/>
                  </a:ext>
                </a:extLst>
              </a:tr>
              <a:tr h="2002316">
                <a:tc>
                  <a:txBody>
                    <a:bodyPr/>
                    <a:lstStyle/>
                    <a:p>
                      <a:pPr algn="just">
                        <a:lnSpc>
                          <a:spcPct val="115000"/>
                        </a:lnSpc>
                        <a:spcBef>
                          <a:spcPts val="600"/>
                        </a:spcBef>
                        <a:spcAft>
                          <a:spcPts val="600"/>
                        </a:spcAft>
                      </a:pPr>
                      <a:r>
                        <a:rPr lang="pt-BR" sz="2400">
                          <a:effectLst/>
                          <a:latin typeface="Times New Roman" panose="02020603050405020304" pitchFamily="18" charset="0"/>
                          <a:ea typeface="Times New Roman" panose="02020603050405020304" pitchFamily="18" charset="0"/>
                          <a:cs typeface="Times New Roman" panose="02020603050405020304" pitchFamily="18" charset="0"/>
                        </a:rPr>
                        <a:t>Phần 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Bà viện sĩ An-tư-nai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(ngôi thứ nhất)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vMerge="1">
                  <a:txBody>
                    <a:bodyPr/>
                    <a:lstStyle/>
                    <a:p>
                      <a:endParaRPr lang="en-US"/>
                    </a:p>
                  </a:txBody>
                  <a:tcPr/>
                </a:tc>
                <a:extLst>
                  <a:ext uri="{0D108BD9-81ED-4DB2-BD59-A6C34878D82A}">
                    <a16:rowId xmlns:a16="http://schemas.microsoft.com/office/drawing/2014/main" val="844569033"/>
                  </a:ext>
                </a:extLst>
              </a:tr>
              <a:tr h="783287">
                <a:tc>
                  <a:txBody>
                    <a:bodyPr/>
                    <a:lstStyle/>
                    <a:p>
                      <a:pPr algn="just">
                        <a:lnSpc>
                          <a:spcPct val="115000"/>
                        </a:lnSpc>
                        <a:spcBef>
                          <a:spcPts val="600"/>
                        </a:spcBef>
                        <a:spcAft>
                          <a:spcPts val="600"/>
                        </a:spcAft>
                      </a:pPr>
                      <a:r>
                        <a:rPr lang="pt-BR" sz="2400">
                          <a:effectLst/>
                          <a:latin typeface="Times New Roman" panose="02020603050405020304" pitchFamily="18" charset="0"/>
                          <a:ea typeface="Times New Roman" panose="02020603050405020304" pitchFamily="18" charset="0"/>
                          <a:cs typeface="Times New Roman" panose="02020603050405020304" pitchFamily="18" charset="0"/>
                        </a:rPr>
                        <a:t>Phần 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pt-BR" sz="2400">
                          <a:effectLst/>
                          <a:latin typeface="Times New Roman" panose="02020603050405020304" pitchFamily="18" charset="0"/>
                          <a:ea typeface="Times New Roman" panose="02020603050405020304" pitchFamily="18" charset="0"/>
                          <a:cs typeface="Times New Roman" panose="02020603050405020304" pitchFamily="18" charset="0"/>
                        </a:rPr>
                        <a:t>Người hoạ sĩ</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pt-BR" sz="2400">
                          <a:effectLst/>
                          <a:latin typeface="Times New Roman" panose="02020603050405020304" pitchFamily="18" charset="0"/>
                          <a:ea typeface="Times New Roman" panose="02020603050405020304" pitchFamily="18" charset="0"/>
                          <a:cs typeface="Times New Roman" panose="02020603050405020304" pitchFamily="18" charset="0"/>
                        </a:rPr>
                        <a:t>(ngôi thứ nhất)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pt-BR" sz="2400" dirty="0">
                          <a:effectLst/>
                          <a:latin typeface="Times New Roman" panose="02020603050405020304" pitchFamily="18" charset="0"/>
                          <a:ea typeface="Times New Roman" panose="02020603050405020304" pitchFamily="18" charset="0"/>
                          <a:cs typeface="Times New Roman" panose="02020603050405020304" pitchFamily="18" charset="0"/>
                        </a:rPr>
                        <a:t>Băn khoăn, trăn trở của người hoạ sĩ về bức tranh dành cho Người thầy đầu tiên của làng.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61848721"/>
                  </a:ext>
                </a:extLst>
              </a:tr>
            </a:tbl>
          </a:graphicData>
        </a:graphic>
      </p:graphicFrame>
    </p:spTree>
    <p:extLst>
      <p:ext uri="{BB962C8B-B14F-4D97-AF65-F5344CB8AC3E}">
        <p14:creationId xmlns:p14="http://schemas.microsoft.com/office/powerpoint/2010/main" val="39026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682388"/>
            <a:ext cx="11668836" cy="558193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18616" y="909448"/>
            <a:ext cx="11395880" cy="5127814"/>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thích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tóc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vè</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tôi”dành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527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464024"/>
            <a:ext cx="11668836" cy="570476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77672" y="718694"/>
            <a:ext cx="11204812" cy="5127814"/>
          </a:xfrm>
          <a:prstGeom prst="rect">
            <a:avLst/>
          </a:prstGeom>
        </p:spPr>
        <p:txBody>
          <a:bodyPr wrap="square">
            <a:spAutoFit/>
          </a:bodyPr>
          <a:lstStyle/>
          <a:p>
            <a:pPr marL="0" marR="0" lvl="0" indent="0" algn="ctr"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kiểu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com-</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ca-</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vát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cổ</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mép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rậm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cặp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sờn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rách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nghèo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nghiêm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cẩn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39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542196"/>
            <a:ext cx="11668836" cy="413527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68489" y="2306472"/>
            <a:ext cx="11341289" cy="2466060"/>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32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mười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tóc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phơ</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ố</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mười</a:t>
            </a:r>
            <a:r>
              <a:rPr kumimoji="0" lang="en-US" sz="3200" b="1"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bảy</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mười</a:t>
            </a:r>
            <a:r>
              <a:rPr kumimoji="0" lang="en-US" sz="3200" b="0" i="1"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bảy</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1"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05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914400"/>
            <a:ext cx="11668836" cy="505030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02609" y="1461063"/>
            <a:ext cx="11354937" cy="4176528"/>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trực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7112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đăm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hiền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hậu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gắt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gỏng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7112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yếu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mệt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run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876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91069" y="717452"/>
            <a:ext cx="11723427" cy="558781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41194" y="1144665"/>
            <a:ext cx="11477767" cy="4820037"/>
          </a:xfrm>
          <a:prstGeom prst="rect">
            <a:avLst/>
          </a:prstGeom>
        </p:spPr>
        <p:txBody>
          <a:bodyPr wrap="square">
            <a:spAutoFit/>
          </a:bodyPr>
          <a:lstStyle/>
          <a:p>
            <a:pPr marL="7112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gọt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bút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dễ</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thú</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vị</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say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hội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xếp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vở</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kính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trọng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ngợi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597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2047164"/>
            <a:ext cx="11668836" cy="270225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04967" y="2668792"/>
            <a:ext cx="11163869" cy="1791260"/>
          </a:xfrm>
          <a:prstGeom prst="rect">
            <a:avLst/>
          </a:prstGeom>
        </p:spPr>
        <p:txBody>
          <a:bodyPr wrap="square">
            <a:spAutoFit/>
          </a:bodyPr>
          <a:lstStyle/>
          <a:p>
            <a:pPr marL="0" marR="30480" lvl="0" indent="0" algn="just" defTabSz="457200" rtl="0" eaLnBrk="1" fontAlgn="auto" latinLnBrk="0" hangingPunct="1">
              <a:lnSpc>
                <a:spcPct val="115000"/>
              </a:lnSpc>
              <a:spcBef>
                <a:spcPts val="600"/>
              </a:spcBef>
              <a:spcAft>
                <a:spcPts val="600"/>
              </a:spcAft>
              <a:buClrTx/>
              <a:buSzTx/>
              <a:buFontTx/>
              <a:buNone/>
              <a:tabLst/>
              <a:defRPr/>
            </a:pPr>
            <a:r>
              <a:rPr kumimoji="0" lang="en-US" sz="32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01: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khoảng</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5-7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1182870" y="780609"/>
            <a:ext cx="4805675" cy="658642"/>
          </a:xfrm>
          <a:prstGeom prst="rect">
            <a:avLst/>
          </a:prstGeom>
        </p:spPr>
        <p:txBody>
          <a:bodyPr wrap="none">
            <a:spAutoFit/>
          </a:bodyPr>
          <a:lstStyle/>
          <a:p>
            <a:pPr marL="0" marR="558800" lvl="0" indent="0" algn="l" defTabSz="457200" rtl="0" eaLnBrk="1" fontAlgn="auto" latinLnBrk="0" hangingPunct="1">
              <a:lnSpc>
                <a:spcPct val="115000"/>
              </a:lnSpc>
              <a:spcBef>
                <a:spcPts val="600"/>
              </a:spcBef>
              <a:spcAft>
                <a:spcPts val="600"/>
              </a:spcAft>
              <a:buClrTx/>
              <a:buSzTx/>
              <a:buFontTx/>
              <a:buNone/>
              <a:tabLst>
                <a:tab pos="457200" algn="l"/>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DẠNG 2: VIẾT NGẮN</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7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1320" y="770090"/>
            <a:ext cx="11586948" cy="1107996"/>
          </a:xfrm>
          <a:prstGeom prst="rect">
            <a:avLst/>
          </a:prstGeom>
        </p:spPr>
        <p:txBody>
          <a:bodyPr wrap="square">
            <a:spAutoFit/>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vi-VN" sz="2800" b="1" i="0"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BẢNG KIỂM ĐÁNH GIÁ SẢN PHẨM </a:t>
            </a:r>
            <a:r>
              <a:rPr kumimoji="0" lang="en-US" sz="2800" b="1" i="0" u="none" strike="noStrike" kern="1200" cap="none" spc="0" normalizeH="0" baseline="0" noProof="0" dirty="0">
                <a:ln>
                  <a:noFill/>
                </a:ln>
                <a:solidFill>
                  <a:srgbClr val="7030A0"/>
                </a:solidFill>
                <a:effectLst/>
                <a:uLnTx/>
                <a:uFillTx/>
                <a:latin typeface="Calibri Light" panose="020F0302020204030204"/>
                <a:ea typeface="Times New Roman" panose="02020603050405020304" pitchFamily="18" charset="0"/>
                <a:cs typeface="Times New Roman" panose="02020603050405020304" pitchFamily="18" charset="0"/>
              </a:rPr>
              <a:t>KỂ LẠI NỘI DUNG VĂN BẢN </a:t>
            </a:r>
            <a:endParaRPr kumimoji="0" lang="en-US" sz="2800" b="0" i="0" u="none" strike="noStrike" kern="1200" cap="none" spc="0" normalizeH="0" baseline="0" noProof="0" dirty="0">
              <a:ln>
                <a:noFill/>
              </a:ln>
              <a:solidFill>
                <a:prstClr val="black"/>
              </a:solidFill>
              <a:effectLst/>
              <a:uLnTx/>
              <a:uFillTx/>
              <a:latin typeface="Calibri Light" panose="020F0302020204030204"/>
              <a:ea typeface="Times New Roman" panose="02020603050405020304" pitchFamily="18" charset="0"/>
              <a:cs typeface="Times New Roman" panose="02020603050405020304" pitchFamily="18" charset="0"/>
            </a:endParaRPr>
          </a:p>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US" sz="2800" b="1" i="0" u="none" strike="noStrike" kern="1200" cap="none" spc="0" normalizeH="0" baseline="0" noProof="0" dirty="0">
                <a:ln>
                  <a:noFill/>
                </a:ln>
                <a:solidFill>
                  <a:srgbClr val="7030A0"/>
                </a:solidFill>
                <a:effectLst/>
                <a:uLnTx/>
                <a:uFillTx/>
                <a:latin typeface="Calibri Light" panose="020F0302020204030204"/>
                <a:ea typeface="Times New Roman" panose="02020603050405020304" pitchFamily="18" charset="0"/>
                <a:cs typeface="Times New Roman" panose="02020603050405020304" pitchFamily="18" charset="0"/>
              </a:rPr>
              <a:t>THEO NGÔI KỂ THỨ 3 </a:t>
            </a:r>
            <a:endParaRPr kumimoji="0" lang="en-US" sz="2800" b="0" i="0" u="none" strike="noStrike" kern="1200" cap="none" spc="0" normalizeH="0" baseline="0" noProof="0" dirty="0">
              <a:ln>
                <a:noFill/>
              </a:ln>
              <a:solidFill>
                <a:prstClr val="black"/>
              </a:solidFill>
              <a:effectLst/>
              <a:uLnTx/>
              <a:uFillTx/>
              <a:latin typeface="Calibri Light" panose="020F0302020204030204"/>
              <a:ea typeface="Times New Roman" panose="02020603050405020304" pitchFamily="18" charset="0"/>
              <a:cs typeface="Times New Roman" panose="02020603050405020304" pitchFamily="18" charset="0"/>
            </a:endParaRPr>
          </a:p>
        </p:txBody>
      </p:sp>
      <p:sp>
        <p:nvSpPr>
          <p:cNvPr id="3" name="Rectangle 2"/>
          <p:cNvSpPr/>
          <p:nvPr/>
        </p:nvSpPr>
        <p:spPr>
          <a:xfrm>
            <a:off x="5062704" y="126455"/>
            <a:ext cx="2066591" cy="548099"/>
          </a:xfrm>
          <a:prstGeom prst="rect">
            <a:avLst/>
          </a:prstGeom>
        </p:spPr>
        <p:txBody>
          <a:bodyPr wrap="none">
            <a:spAutoFit/>
          </a:bodyPr>
          <a:lstStyle/>
          <a:p>
            <a:pPr marL="0" marR="0" lvl="0" indent="0" algn="ctr"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241109" y="1996278"/>
          <a:ext cx="11709780" cy="4680545"/>
        </p:xfrm>
        <a:graphic>
          <a:graphicData uri="http://schemas.openxmlformats.org/drawingml/2006/table">
            <a:tbl>
              <a:tblPr firstRow="1" firstCol="1" bandRow="1"/>
              <a:tblGrid>
                <a:gridCol w="982639">
                  <a:extLst>
                    <a:ext uri="{9D8B030D-6E8A-4147-A177-3AD203B41FA5}">
                      <a16:colId xmlns:a16="http://schemas.microsoft.com/office/drawing/2014/main" val="970514683"/>
                    </a:ext>
                  </a:extLst>
                </a:gridCol>
                <a:gridCol w="8329684">
                  <a:extLst>
                    <a:ext uri="{9D8B030D-6E8A-4147-A177-3AD203B41FA5}">
                      <a16:colId xmlns:a16="http://schemas.microsoft.com/office/drawing/2014/main" val="2106527253"/>
                    </a:ext>
                  </a:extLst>
                </a:gridCol>
                <a:gridCol w="777922">
                  <a:extLst>
                    <a:ext uri="{9D8B030D-6E8A-4147-A177-3AD203B41FA5}">
                      <a16:colId xmlns:a16="http://schemas.microsoft.com/office/drawing/2014/main" val="3483849696"/>
                    </a:ext>
                  </a:extLst>
                </a:gridCol>
                <a:gridCol w="1619535">
                  <a:extLst>
                    <a:ext uri="{9D8B030D-6E8A-4147-A177-3AD203B41FA5}">
                      <a16:colId xmlns:a16="http://schemas.microsoft.com/office/drawing/2014/main" val="1443714591"/>
                    </a:ext>
                  </a:extLst>
                </a:gridCol>
              </a:tblGrid>
              <a:tr h="528441">
                <a:tc>
                  <a:txBody>
                    <a:bodyPr/>
                    <a:lstStyle/>
                    <a:p>
                      <a:pPr algn="ctr">
                        <a:lnSpc>
                          <a:spcPct val="115000"/>
                        </a:lnSpc>
                        <a:spcBef>
                          <a:spcPts val="600"/>
                        </a:spcBef>
                        <a:spcAft>
                          <a:spcPts val="600"/>
                        </a:spcAft>
                      </a:pPr>
                      <a:r>
                        <a:rPr lang="vi-VN" sz="2800" b="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STT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pPr>
                      <a:r>
                        <a:rPr lang="vi-VN" sz="28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Tiêu chí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pPr>
                      <a:r>
                        <a:rPr lang="en-US" sz="2800" b="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Đạt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Bef>
                          <a:spcPts val="600"/>
                        </a:spcBef>
                        <a:spcAft>
                          <a:spcPts val="600"/>
                        </a:spcAft>
                      </a:pPr>
                      <a:r>
                        <a:rPr lang="en-US" sz="2800" b="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Chưa đạt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829078940"/>
                  </a:ext>
                </a:extLst>
              </a:tr>
              <a:tr h="528441">
                <a:tc>
                  <a:txBody>
                    <a:bodyPr/>
                    <a:lstStyle/>
                    <a:p>
                      <a:pPr algn="ctr">
                        <a:lnSpc>
                          <a:spcPct val="115000"/>
                        </a:lnSpc>
                        <a:spcBef>
                          <a:spcPts val="600"/>
                        </a:spcBef>
                        <a:spcAft>
                          <a:spcPts val="600"/>
                        </a:spcAft>
                      </a:pPr>
                      <a:r>
                        <a:rPr lang="vi-VN" sz="2800" b="1" dirty="0">
                          <a:effectLst/>
                          <a:latin typeface="Times New Roman" panose="02020603050405020304" pitchFamily="18" charset="0"/>
                          <a:ea typeface="Calibri" panose="020F0502020204030204" pitchFamily="34" charset="0"/>
                          <a:cs typeface="Times New Roman" panose="02020603050405020304" pitchFamily="18" charset="0"/>
                        </a:rPr>
                        <a:t>1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vi-VN" sz="2800">
                          <a:effectLst/>
                          <a:latin typeface="Times New Roman" panose="02020603050405020304" pitchFamily="18" charset="0"/>
                          <a:ea typeface="Calibri" panose="020F0502020204030204" pitchFamily="34" charset="0"/>
                          <a:cs typeface="Times New Roman" panose="02020603050405020304" pitchFamily="18" charset="0"/>
                        </a:rPr>
                        <a:t>Bản </a:t>
                      </a:r>
                      <a:r>
                        <a:rPr lang="en-US" sz="2800">
                          <a:effectLst/>
                          <a:latin typeface="Times New Roman" panose="02020603050405020304" pitchFamily="18" charset="0"/>
                          <a:ea typeface="Calibri" panose="020F0502020204030204" pitchFamily="34" charset="0"/>
                          <a:cs typeface="Times New Roman" panose="02020603050405020304" pitchFamily="18" charset="0"/>
                        </a:rPr>
                        <a:t>kể lại</a:t>
                      </a:r>
                      <a:r>
                        <a:rPr lang="vi-VN" sz="2800">
                          <a:effectLst/>
                          <a:latin typeface="Times New Roman" panose="02020603050405020304" pitchFamily="18" charset="0"/>
                          <a:ea typeface="Calibri" panose="020F0502020204030204" pitchFamily="34" charset="0"/>
                          <a:cs typeface="Times New Roman" panose="02020603050405020304" pitchFamily="18" charset="0"/>
                        </a:rPr>
                        <a:t> trung thành với văn bản gốc.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15324255"/>
                  </a:ext>
                </a:extLst>
              </a:tr>
              <a:tr h="528441">
                <a:tc>
                  <a:txBody>
                    <a:bodyPr/>
                    <a:lstStyle/>
                    <a:p>
                      <a:pPr algn="ctr">
                        <a:lnSpc>
                          <a:spcPct val="115000"/>
                        </a:lnSpc>
                        <a:spcBef>
                          <a:spcPts val="600"/>
                        </a:spcBef>
                        <a:spcAft>
                          <a:spcPts val="600"/>
                        </a:spcAft>
                      </a:pPr>
                      <a:r>
                        <a:rPr lang="vi-VN" sz="2800" b="1">
                          <a:effectLst/>
                          <a:latin typeface="Times New Roman" panose="02020603050405020304" pitchFamily="18" charset="0"/>
                          <a:ea typeface="Calibri" panose="020F0502020204030204" pitchFamily="34" charset="0"/>
                          <a:cs typeface="Times New Roman" panose="02020603050405020304" pitchFamily="18" charset="0"/>
                        </a:rPr>
                        <a:t>2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Bản kể đảm bảo tính ngắn gọn (3-5 câu)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256480387"/>
                  </a:ext>
                </a:extLst>
              </a:tr>
              <a:tr h="1056884">
                <a:tc>
                  <a:txBody>
                    <a:bodyPr/>
                    <a:lstStyle/>
                    <a:p>
                      <a:pPr algn="ctr">
                        <a:lnSpc>
                          <a:spcPct val="115000"/>
                        </a:lnSpc>
                        <a:spcBef>
                          <a:spcPts val="600"/>
                        </a:spcBef>
                        <a:spcAft>
                          <a:spcPts val="600"/>
                        </a:spcAft>
                      </a:pPr>
                      <a:r>
                        <a:rPr lang="vi-VN" sz="2800" b="1" dirty="0">
                          <a:effectLst/>
                          <a:latin typeface="Times New Roman" panose="02020603050405020304" pitchFamily="18" charset="0"/>
                          <a:ea typeface="Calibri" panose="020F0502020204030204" pitchFamily="34" charset="0"/>
                          <a:cs typeface="Times New Roman" panose="02020603050405020304" pitchFamily="18" charset="0"/>
                        </a:rPr>
                        <a:t>3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Bản kể tập trung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(4)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183114072"/>
                  </a:ext>
                </a:extLst>
              </a:tr>
              <a:tr h="528441">
                <a:tc>
                  <a:txBody>
                    <a:bodyPr/>
                    <a:lstStyle/>
                    <a:p>
                      <a:pPr algn="ctr">
                        <a:lnSpc>
                          <a:spcPct val="115000"/>
                        </a:lnSpc>
                        <a:spcBef>
                          <a:spcPts val="600"/>
                        </a:spcBef>
                        <a:spcAft>
                          <a:spcPts val="600"/>
                        </a:spcAft>
                      </a:pPr>
                      <a:r>
                        <a:rPr lang="en-US" sz="2800" b="1">
                          <a:effectLst/>
                          <a:latin typeface="Times New Roman" panose="02020603050405020304" pitchFamily="18" charset="0"/>
                          <a:ea typeface="Calibri" panose="020F0502020204030204" pitchFamily="34"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ngôi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3</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Bef>
                          <a:spcPts val="600"/>
                        </a:spcBef>
                        <a:spcAft>
                          <a:spcPts val="600"/>
                        </a:spcAft>
                      </a:pPr>
                      <a:r>
                        <a:rPr lang="vi-VN" sz="2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ct val="115000"/>
                        </a:lnSpc>
                        <a:spcBef>
                          <a:spcPts val="600"/>
                        </a:spcBef>
                        <a:spcAft>
                          <a:spcPts val="600"/>
                        </a:spcAft>
                      </a:pPr>
                      <a:r>
                        <a:rPr lang="vi-VN" sz="2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20975754"/>
                  </a:ext>
                </a:extLst>
              </a:tr>
              <a:tr h="528441">
                <a:tc>
                  <a:txBody>
                    <a:bodyPr/>
                    <a:lstStyle/>
                    <a:p>
                      <a:pPr algn="ctr">
                        <a:lnSpc>
                          <a:spcPct val="115000"/>
                        </a:lnSpc>
                        <a:spcBef>
                          <a:spcPts val="600"/>
                        </a:spcBef>
                        <a:spcAft>
                          <a:spcPts val="600"/>
                        </a:spcAft>
                      </a:pPr>
                      <a:r>
                        <a:rPr lang="vi-VN" sz="2800" b="1">
                          <a:effectLst/>
                          <a:latin typeface="Times New Roman" panose="02020603050405020304" pitchFamily="18" charset="0"/>
                          <a:ea typeface="Calibri" panose="020F0502020204030204" pitchFamily="34"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Bản kể đảm bảo các yêu cầu về tính liên kết của văn bản.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64842150"/>
                  </a:ext>
                </a:extLst>
              </a:tr>
              <a:tr h="528441">
                <a:tc>
                  <a:txBody>
                    <a:bodyPr/>
                    <a:lstStyle/>
                    <a:p>
                      <a:pPr algn="ctr">
                        <a:lnSpc>
                          <a:spcPct val="115000"/>
                        </a:lnSpc>
                        <a:spcBef>
                          <a:spcPts val="600"/>
                        </a:spcBef>
                        <a:spcAft>
                          <a:spcPts val="600"/>
                        </a:spcAft>
                      </a:pPr>
                      <a:r>
                        <a:rPr lang="vi-VN" sz="2800" b="1">
                          <a:effectLst/>
                          <a:latin typeface="Times New Roman" panose="02020603050405020304" pitchFamily="18" charset="0"/>
                          <a:ea typeface="Calibri" panose="020F0502020204030204" pitchFamily="34"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Bef>
                          <a:spcPts val="600"/>
                        </a:spcBef>
                        <a:spcAft>
                          <a:spcPts val="600"/>
                        </a:spcAft>
                      </a:pPr>
                      <a:r>
                        <a:rPr lang="vi-VN" sz="2800">
                          <a:effectLst/>
                          <a:latin typeface="Times New Roman" panose="02020603050405020304" pitchFamily="18" charset="0"/>
                          <a:ea typeface="Calibri" panose="020F0502020204030204" pitchFamily="34" charset="0"/>
                          <a:cs typeface="Times New Roman" panose="02020603050405020304" pitchFamily="18" charset="0"/>
                        </a:rPr>
                        <a:t>Bản tóm tắt đảm bảo các yêu cầu về sử dụng từ ngữ</a:t>
                      </a:r>
                      <a:r>
                        <a:rPr lang="en-US" sz="2800">
                          <a:effectLst/>
                          <a:latin typeface="Times New Roman" panose="02020603050405020304" pitchFamily="18" charset="0"/>
                          <a:ea typeface="Calibri" panose="020F0502020204030204" pitchFamily="34" charset="0"/>
                          <a:cs typeface="Times New Roman" panose="02020603050405020304" pitchFamily="18" charset="0"/>
                        </a:rPr>
                        <a:t>, ngữ pháp, chính tả</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pPr>
                      <a:endParaRPr lang="en-US" sz="2800"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37907626"/>
                  </a:ext>
                </a:extLst>
              </a:tr>
            </a:tbl>
          </a:graphicData>
        </a:graphic>
      </p:graphicFrame>
    </p:spTree>
    <p:extLst>
      <p:ext uri="{BB962C8B-B14F-4D97-AF65-F5344CB8AC3E}">
        <p14:creationId xmlns:p14="http://schemas.microsoft.com/office/powerpoint/2010/main" val="200530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255594"/>
            <a:ext cx="11668836" cy="470910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88961" y="1849538"/>
            <a:ext cx="11382233" cy="3521220"/>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Mát-xcơ-va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gửi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khẩn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khoản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nhờ</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kính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rõ</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540282" y="298544"/>
            <a:ext cx="3512500" cy="548099"/>
          </a:xfrm>
          <a:prstGeom prst="rect">
            <a:avLst/>
          </a:prstGeom>
        </p:spPr>
        <p:txBody>
          <a:bodyPr wrap="non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1" i="0"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tham</a:t>
            </a:r>
            <a:r>
              <a:rPr kumimoji="0" lang="en-US" sz="2800" b="1" i="0"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khảo</a:t>
            </a:r>
            <a:r>
              <a:rPr kumimoji="0" lang="en-US" sz="2800" b="1" i="0"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138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59307" y="1978925"/>
            <a:ext cx="11668836" cy="257942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5785" y="2715904"/>
            <a:ext cx="11409528" cy="1179554"/>
          </a:xfrm>
          <a:prstGeom prst="rect">
            <a:avLst/>
          </a:prstGeom>
        </p:spPr>
        <p:txBody>
          <a:bodyPr wrap="square">
            <a:spAutoFit/>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kumimoji="0" lang="en-US" sz="32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02: </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ngắn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khoảng</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5-7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32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474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154745" y="697228"/>
            <a:ext cx="11759751" cy="598492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19752" y="825579"/>
            <a:ext cx="11285561" cy="6032421"/>
          </a:xfrm>
          <a:prstGeom prst="rect">
            <a:avLst/>
          </a:prstGeom>
        </p:spPr>
        <p:txBody>
          <a:bodyPr wrap="square">
            <a:spAutoFit/>
          </a:bodyPr>
          <a:lstStyle/>
          <a:p>
            <a:pPr marL="0" marR="0" lvl="0" indent="0" algn="just"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Mở</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thiệu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chung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Thân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bày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bản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ấn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tượng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endParaRPr>
          </a:p>
          <a:p>
            <a:pPr marL="457200" marR="0" lvl="0" indent="-457200" algn="just" defTabSz="457200" rtl="0" eaLnBrk="1" fontAlgn="auto" latinLnBrk="0" hangingPunct="1">
              <a:lnSpc>
                <a:spcPct val="100000"/>
              </a:lnSpc>
              <a:spcBef>
                <a:spcPts val="600"/>
              </a:spcBef>
              <a:spcAft>
                <a:spcPts val="600"/>
              </a:spcAft>
              <a:buClrTx/>
              <a:buSzTx/>
              <a:buFontTx/>
              <a:buChar char="-"/>
              <a:tabLst>
                <a:tab pos="1386840" algn="l"/>
              </a:tabLst>
              <a:defRPr/>
            </a:pP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thích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(HS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chọn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rút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Kết</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Khẳng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định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xúc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ảnh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bản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ý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nghĩa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bản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001324" y="109833"/>
            <a:ext cx="2066591" cy="523220"/>
          </a:xfrm>
          <a:prstGeom prst="rect">
            <a:avLst/>
          </a:prstGeom>
        </p:spPr>
        <p:txBody>
          <a:bodyPr wrap="none">
            <a:spAutoFit/>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1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209822"/>
            <a:ext cx="11668836" cy="430471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684627" y="2083248"/>
            <a:ext cx="11061895" cy="2219838"/>
          </a:xfrm>
          <a:prstGeom prst="rect">
            <a:avLst/>
          </a:prstGeom>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0" lang="pt-BR"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kumimoji="0" lang="pt-BR" sz="3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 dụng của việc thay đổi người kể chuyện ở các phần của đoạn trích</a:t>
            </a:r>
            <a:r>
              <a:rPr kumimoji="0" lang="pt-BR"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soi</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trở</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phú</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hấp</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đựng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71086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189" y="550697"/>
            <a:ext cx="6062878" cy="613245"/>
          </a:xfrm>
          <a:prstGeom prst="rect">
            <a:avLst/>
          </a:prstGeom>
        </p:spPr>
        <p:txBody>
          <a:bodyPr wrap="none">
            <a:spAutoFit/>
          </a:bodyPr>
          <a:lstStyle/>
          <a:p>
            <a:pPr marL="0" marR="0" lvl="0" indent="0" algn="just" defTabSz="457200" rtl="0" eaLnBrk="1" fontAlgn="auto" latinLnBrk="0" hangingPunct="1">
              <a:lnSpc>
                <a:spcPct val="115000"/>
              </a:lnSpc>
              <a:spcBef>
                <a:spcPts val="600"/>
              </a:spcBef>
              <a:spcAft>
                <a:spcPts val="600"/>
              </a:spcAft>
              <a:buClrTx/>
              <a:buSzTx/>
              <a:buFontTx/>
              <a:buNone/>
              <a:tabLst>
                <a:tab pos="1386840" algn="l"/>
              </a:tabLst>
              <a:defRPr/>
            </a:pP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Bảng</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kiểm</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kĩ</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năng</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nvGraphicFramePr>
        <p:xfrm>
          <a:off x="494820" y="1716259"/>
          <a:ext cx="11125093" cy="4881488"/>
        </p:xfrm>
        <a:graphic>
          <a:graphicData uri="http://schemas.openxmlformats.org/drawingml/2006/table">
            <a:tbl>
              <a:tblPr firstRow="1" firstCol="1" bandRow="1" bandCol="1"/>
              <a:tblGrid>
                <a:gridCol w="8663248">
                  <a:extLst>
                    <a:ext uri="{9D8B030D-6E8A-4147-A177-3AD203B41FA5}">
                      <a16:colId xmlns:a16="http://schemas.microsoft.com/office/drawing/2014/main" val="3295718935"/>
                    </a:ext>
                  </a:extLst>
                </a:gridCol>
                <a:gridCol w="2461845">
                  <a:extLst>
                    <a:ext uri="{9D8B030D-6E8A-4147-A177-3AD203B41FA5}">
                      <a16:colId xmlns:a16="http://schemas.microsoft.com/office/drawing/2014/main" val="2877094196"/>
                    </a:ext>
                  </a:extLst>
                </a:gridCol>
              </a:tblGrid>
              <a:tr h="707038">
                <a:tc>
                  <a:txBody>
                    <a:bodyPr/>
                    <a:lstStyle/>
                    <a:p>
                      <a:pPr algn="ctr">
                        <a:lnSpc>
                          <a:spcPct val="115000"/>
                        </a:lnSpc>
                        <a:spcBef>
                          <a:spcPts val="600"/>
                        </a:spcBef>
                        <a:spcAft>
                          <a:spcPts val="600"/>
                        </a:spcAft>
                        <a:tabLst>
                          <a:tab pos="400050" algn="l"/>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Tiêu chí</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algn="ctr">
                        <a:lnSpc>
                          <a:spcPct val="115000"/>
                        </a:lnSpc>
                        <a:spcBef>
                          <a:spcPts val="600"/>
                        </a:spcBef>
                        <a:spcAft>
                          <a:spcPts val="600"/>
                        </a:spcAft>
                        <a:tabLst>
                          <a:tab pos="400050" algn="l"/>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Đạt/Không đạt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val="516443531"/>
                  </a:ext>
                </a:extLst>
              </a:tr>
              <a:tr h="1346296">
                <a:tc>
                  <a:txBody>
                    <a:bodyPr/>
                    <a:lstStyle/>
                    <a:p>
                      <a:pPr>
                        <a:lnSpc>
                          <a:spcPct val="115000"/>
                        </a:lnSpc>
                        <a:spcBef>
                          <a:spcPts val="600"/>
                        </a:spcBef>
                        <a:spcAft>
                          <a:spcPts val="600"/>
                        </a:spcAft>
                        <a:tabLst>
                          <a:tab pos="400050" algn="l"/>
                          <a:tab pos="1386840" algn="l"/>
                        </a:tabLst>
                      </a:pP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Nội</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dung: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Bef>
                          <a:spcPts val="600"/>
                        </a:spcBef>
                        <a:spcAft>
                          <a:spcPts val="600"/>
                        </a:spcAft>
                        <a:tabLst>
                          <a:tab pos="400050" algn="l"/>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60704436"/>
                  </a:ext>
                </a:extLst>
              </a:tr>
              <a:tr h="1414078">
                <a:tc>
                  <a:txBody>
                    <a:bodyPr/>
                    <a:lstStyle/>
                    <a:p>
                      <a:pPr>
                        <a:lnSpc>
                          <a:spcPct val="115000"/>
                        </a:lnSpc>
                        <a:spcBef>
                          <a:spcPts val="600"/>
                        </a:spcBef>
                        <a:spcAft>
                          <a:spcPts val="600"/>
                        </a:spcAft>
                        <a:tabLst>
                          <a:tab pos="400050" algn="l"/>
                          <a:tab pos="1386840" algn="l"/>
                        </a:tabLst>
                      </a:pP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Hình</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thức</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Đoạn</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văn</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khoảng</a:t>
                      </a:r>
                      <a:r>
                        <a:rPr lang="en-US" sz="2800" dirty="0">
                          <a:solidFill>
                            <a:srgbClr val="0D0D0D"/>
                          </a:solidFill>
                          <a:effectLst/>
                          <a:latin typeface="Times New Roman" panose="02020603050405020304" pitchFamily="18" charset="0"/>
                          <a:ea typeface="MS Mincho"/>
                          <a:cs typeface="Times New Roman" panose="02020603050405020304" pitchFamily="18" charset="0"/>
                        </a:rPr>
                        <a:t> 5-7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dòng</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kết</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hợp</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biểu</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cảm</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với</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các</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phương</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thức</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biểu</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đạt</a:t>
                      </a:r>
                      <a:r>
                        <a:rPr lang="en-US" sz="2800" dirty="0">
                          <a:solidFill>
                            <a:srgbClr val="0D0D0D"/>
                          </a:solidFill>
                          <a:effectLst/>
                          <a:latin typeface="Times New Roman" panose="02020603050405020304" pitchFamily="18" charset="0"/>
                          <a:ea typeface="MS Mincho"/>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a:cs typeface="Times New Roman" panose="02020603050405020304" pitchFamily="18" charset="0"/>
                        </a:rPr>
                        <a:t>khác</a:t>
                      </a:r>
                      <a:r>
                        <a:rPr lang="en-US" sz="2800" dirty="0">
                          <a:solidFill>
                            <a:srgbClr val="0D0D0D"/>
                          </a:solidFill>
                          <a:effectLst/>
                          <a:latin typeface="Times New Roman" panose="02020603050405020304" pitchFamily="18" charset="0"/>
                          <a:ea typeface="MS Mincho"/>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Bef>
                          <a:spcPts val="600"/>
                        </a:spcBef>
                        <a:spcAft>
                          <a:spcPts val="600"/>
                        </a:spcAft>
                        <a:tabLst>
                          <a:tab pos="400050" algn="l"/>
                          <a:tab pos="1386840" algn="l"/>
                        </a:tabLst>
                      </a:pP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45120080"/>
                  </a:ext>
                </a:extLst>
              </a:tr>
              <a:tr h="707038">
                <a:tc>
                  <a:txBody>
                    <a:bodyPr/>
                    <a:lstStyle/>
                    <a:p>
                      <a:pPr>
                        <a:lnSpc>
                          <a:spcPct val="115000"/>
                        </a:lnSpc>
                        <a:spcBef>
                          <a:spcPts val="600"/>
                        </a:spcBef>
                        <a:spcAft>
                          <a:spcPts val="600"/>
                        </a:spcAft>
                        <a:tabLst>
                          <a:tab pos="400050" algn="l"/>
                          <a:tab pos="1386840" algn="l"/>
                        </a:tabLst>
                      </a:pPr>
                      <a:r>
                        <a:rPr lang="en-US" sz="2800" b="1">
                          <a:solidFill>
                            <a:srgbClr val="0D0D0D"/>
                          </a:solidFill>
                          <a:effectLst/>
                          <a:latin typeface="Times New Roman" panose="02020603050405020304" pitchFamily="18" charset="0"/>
                          <a:ea typeface="MS Mincho"/>
                          <a:cs typeface="Times New Roman" panose="02020603050405020304" pitchFamily="18" charset="0"/>
                        </a:rPr>
                        <a:t>Cảm xúc của người viết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Bef>
                          <a:spcPts val="600"/>
                        </a:spcBef>
                        <a:spcAft>
                          <a:spcPts val="600"/>
                        </a:spcAft>
                        <a:tabLst>
                          <a:tab pos="400050" algn="l"/>
                          <a:tab pos="1386840" algn="l"/>
                        </a:tabLst>
                      </a:pP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35843262"/>
                  </a:ext>
                </a:extLst>
              </a:tr>
              <a:tr h="707038">
                <a:tc>
                  <a:txBody>
                    <a:bodyPr/>
                    <a:lstStyle/>
                    <a:p>
                      <a:pPr>
                        <a:lnSpc>
                          <a:spcPct val="115000"/>
                        </a:lnSpc>
                        <a:spcBef>
                          <a:spcPts val="600"/>
                        </a:spcBef>
                        <a:spcAft>
                          <a:spcPts val="600"/>
                        </a:spcAft>
                        <a:tabLst>
                          <a:tab pos="400050" algn="l"/>
                          <a:tab pos="1386840" algn="l"/>
                        </a:tabLst>
                      </a:pP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Lỗi</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chính</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tả</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lỗi</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cấu</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trúc</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ngữ</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pháp</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Bef>
                          <a:spcPts val="600"/>
                        </a:spcBef>
                        <a:spcAft>
                          <a:spcPts val="600"/>
                        </a:spcAft>
                        <a:tabLst>
                          <a:tab pos="400050" algn="l"/>
                          <a:tab pos="1386840" algn="l"/>
                        </a:tabLst>
                      </a:pP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81240627"/>
                  </a:ext>
                </a:extLst>
              </a:tr>
            </a:tbl>
          </a:graphicData>
        </a:graphic>
      </p:graphicFrame>
    </p:spTree>
    <p:extLst>
      <p:ext uri="{BB962C8B-B14F-4D97-AF65-F5344CB8AC3E}">
        <p14:creationId xmlns:p14="http://schemas.microsoft.com/office/powerpoint/2010/main" val="777707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337480"/>
            <a:ext cx="11668836" cy="484495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01986" y="1605522"/>
            <a:ext cx="11262384" cy="4308872"/>
          </a:xfrm>
          <a:prstGeom prst="rect">
            <a:avLst/>
          </a:prstGeom>
        </p:spPr>
        <p:txBody>
          <a:bodyPr wrap="square">
            <a:spAutoFit/>
          </a:bodyPr>
          <a:lstStyle/>
          <a:p>
            <a:pPr marL="0" marR="0" lvl="0" indent="0" algn="just" defTabSz="457200" rtl="0" eaLnBrk="1" fontAlgn="auto" latinLnBrk="0" hangingPunct="1">
              <a:lnSpc>
                <a:spcPct val="100000"/>
              </a:lnSpc>
              <a:spcBef>
                <a:spcPts val="600"/>
              </a:spcBef>
              <a:spcAft>
                <a:spcPts val="60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just" defTabSz="457200" rtl="0" eaLnBrk="1" fontAlgn="auto" latinLnBrk="0" hangingPunct="1">
              <a:lnSpc>
                <a:spcPct val="100000"/>
              </a:lnSpc>
              <a:spcBef>
                <a:spcPts val="600"/>
              </a:spcBef>
              <a:spcAft>
                <a:spcPts val="600"/>
              </a:spcAft>
              <a:buClrTx/>
              <a:buSzTx/>
              <a:buFont typeface="+mj-lt"/>
              <a:buAutoNum type="alphaLcPeriod"/>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Ngôn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ngữ</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đối</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thoại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457200" rtl="0" eaLnBrk="1" fontAlgn="auto" latinLnBrk="0" hangingPunct="1">
              <a:lnSpc>
                <a:spcPct val="100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Đuy-sen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thuyết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just" defTabSz="457200" rtl="0" eaLnBrk="1" fontAlgn="auto" latinLnBrk="0" hangingPunct="1">
              <a:lnSpc>
                <a:spcPct val="100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=&gt;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nói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Đuy-sen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gũi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thương</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01986" y="317837"/>
            <a:ext cx="5025543" cy="523220"/>
          </a:xfrm>
          <a:prstGeom prst="rect">
            <a:avLst/>
          </a:prstGeom>
        </p:spPr>
        <p:txBody>
          <a:bodyPr wrap="none">
            <a:spAutoFit/>
          </a:bodyPr>
          <a:lstStyle/>
          <a:p>
            <a:pPr marL="0" marR="0" lvl="0" indent="0" algn="l" defTabSz="457200" rtl="0" eaLnBrk="1" fontAlgn="auto" latinLnBrk="0" hangingPunct="1">
              <a:lnSpc>
                <a:spcPct val="100000"/>
              </a:lnSpc>
              <a:spcBef>
                <a:spcPts val="600"/>
              </a:spcBef>
              <a:spcAft>
                <a:spcPts val="600"/>
              </a:spcAft>
              <a:buClrTx/>
              <a:buSzTx/>
              <a:buFontTx/>
              <a:buNone/>
              <a:tabLst>
                <a:tab pos="1386840" algn="l"/>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II. KIẾN THỨC TRỌNG TÂM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24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818866"/>
            <a:ext cx="11668836" cy="51458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28851" y="1173520"/>
            <a:ext cx="11102454" cy="4632294"/>
          </a:xfrm>
          <a:prstGeom prst="rect">
            <a:avLst/>
          </a:prstGeom>
        </p:spPr>
        <p:txBody>
          <a:bodyPr wrap="square">
            <a:spAutoFit/>
          </a:bodyPr>
          <a:lstStyle/>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b.Cử</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chỉ</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hành</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động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sang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đắp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sưởi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lót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nền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just"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buốt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p>
          <a:p>
            <a:pPr marL="342900" marR="0" lvl="0" indent="-342900" algn="just"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lăng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giễu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just"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đắp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ụ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35711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245660" y="1255594"/>
            <a:ext cx="11668836" cy="470910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09515" y="1999864"/>
            <a:ext cx="11213911" cy="3487365"/>
          </a:xfrm>
          <a:prstGeom prst="rect">
            <a:avLst/>
          </a:prstGeom>
        </p:spPr>
        <p:txBody>
          <a:bodyPr wrap="square">
            <a:spAutoFit/>
          </a:bodyPr>
          <a:lstStyle/>
          <a:p>
            <a:pPr marL="342900" marR="0" lvl="0" indent="-342900" algn="just"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sóc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rút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just"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lgn="just" defTabSz="457200" rtl="0" eaLnBrk="1" fontAlgn="auto" latinLnBrk="0" hangingPunct="1">
              <a:lnSpc>
                <a:spcPct val="115000"/>
              </a:lnSpc>
              <a:spcBef>
                <a:spcPts val="600"/>
              </a:spcBef>
              <a:spcAft>
                <a:spcPts val="600"/>
              </a:spcAft>
              <a:buClrTx/>
              <a:buSzPts val="1400"/>
              <a:buFont typeface="Times New Roman" panose="02020603050405020304" pitchFamily="18" charset="0"/>
              <a:buChar char="-"/>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just" defTabSz="4572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=&gt;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động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Đuy-sen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vô</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ấm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áp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lo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quan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tâm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đến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học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13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6515</Words>
  <PresentationFormat>Widescreen</PresentationFormat>
  <Paragraphs>267</Paragraphs>
  <Slides>60</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60</vt:i4>
      </vt:variant>
    </vt:vector>
  </HeadingPairs>
  <TitlesOfParts>
    <vt:vector size="67" baseType="lpstr">
      <vt:lpstr>Arial</vt:lpstr>
      <vt:lpstr>Calibri</vt:lpstr>
      <vt:lpstr>Calibri Light</vt:lpstr>
      <vt:lpstr>Times New Roman</vt:lpstr>
      <vt:lpstr>Office Theme</vt:lpstr>
      <vt:lpstr>2_Office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2022-07-16T04:27:03Z</dcterms:created>
  <dcterms:modified xsi:type="dcterms:W3CDTF">2022-08-21T15:36:24Z</dcterms:modified>
</cp:coreProperties>
</file>