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3"/>
  </p:notesMasterIdLst>
  <p:sldIdLst>
    <p:sldId id="328" r:id="rId2"/>
    <p:sldId id="329" r:id="rId3"/>
    <p:sldId id="335" r:id="rId4"/>
    <p:sldId id="412" r:id="rId5"/>
    <p:sldId id="413" r:id="rId6"/>
    <p:sldId id="399" r:id="rId7"/>
    <p:sldId id="408" r:id="rId8"/>
    <p:sldId id="415" r:id="rId9"/>
    <p:sldId id="410" r:id="rId10"/>
    <p:sldId id="414" r:id="rId11"/>
    <p:sldId id="330" r:id="rId12"/>
    <p:sldId id="276" r:id="rId13"/>
    <p:sldId id="416" r:id="rId14"/>
    <p:sldId id="411" r:id="rId15"/>
    <p:sldId id="334" r:id="rId16"/>
    <p:sldId id="417" r:id="rId17"/>
    <p:sldId id="419" r:id="rId18"/>
    <p:sldId id="302" r:id="rId19"/>
    <p:sldId id="331" r:id="rId20"/>
    <p:sldId id="332" r:id="rId21"/>
    <p:sldId id="333" r:id="rId22"/>
  </p:sldIdLst>
  <p:sldSz cx="12192000" cy="6858000"/>
  <p:notesSz cx="6858000" cy="9144000"/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AYYJ+CqvYrdf855CZJbdxdgcP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0000FF"/>
    <a:srgbClr val="FF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3741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17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5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97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13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45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203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8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67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1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4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4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SG"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3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0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A6248-9075-44F6-BABA-ACCDFFA54742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A7C2-3364-4B6C-B187-A7ABF31AEE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7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694" r:id="rId4"/>
    <p:sldLayoutId id="2147483695" r:id="rId5"/>
    <p:sldLayoutId id="2147483713" r:id="rId6"/>
    <p:sldLayoutId id="2147483714" r:id="rId7"/>
    <p:sldLayoutId id="214748371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601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4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1280625"/>
            <a:ext cx="12666846" cy="348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7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22: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33: Hai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song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song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9983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4CAF003-6366-77B6-3653-014639CF9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766481" y="477151"/>
            <a:ext cx="10931993" cy="1024103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thẳng song song khác với hai đường thẳng vuông góc ở điểm nào?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34522-CDAB-DB52-A668-C05B0DE15A2D}"/>
              </a:ext>
            </a:extLst>
          </p:cNvPr>
          <p:cNvSpPr txBox="1"/>
          <p:nvPr/>
        </p:nvSpPr>
        <p:spPr>
          <a:xfrm>
            <a:off x="1035637" y="4235766"/>
            <a:ext cx="10419679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đường thẳng như thế nào là hai đường thẳng song song?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68A80-01CD-07E2-5EB0-2B211FE72EBF}"/>
              </a:ext>
            </a:extLst>
          </p:cNvPr>
          <p:cNvSpPr txBox="1"/>
          <p:nvPr/>
        </p:nvSpPr>
        <p:spPr>
          <a:xfrm>
            <a:off x="792480" y="5090160"/>
            <a:ext cx="1087619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9B2CF-4552-3A05-2140-642F8DD36E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978"/>
          <a:stretch/>
        </p:blipFill>
        <p:spPr bwMode="auto">
          <a:xfrm>
            <a:off x="792480" y="1651380"/>
            <a:ext cx="10662836" cy="2415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272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3" grpId="0"/>
      <p:bldP spid="3" grpId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27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669A9B-CE51-3EE0-8885-F7472A2D18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39" t="27876" r="18636" b="6155"/>
          <a:stretch/>
        </p:blipFill>
        <p:spPr bwMode="auto">
          <a:xfrm>
            <a:off x="792480" y="392920"/>
            <a:ext cx="11033760" cy="5614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669A9B-CE51-3EE0-8885-F7472A2D18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39" t="41379" r="18636" b="6155"/>
          <a:stretch/>
        </p:blipFill>
        <p:spPr bwMode="auto">
          <a:xfrm>
            <a:off x="1795390" y="406569"/>
            <a:ext cx="8320301" cy="3346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56665-F062-E8A2-DBB7-F1DBD9A8B6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42" t="27876" r="76017" b="64554"/>
          <a:stretch/>
        </p:blipFill>
        <p:spPr bwMode="auto">
          <a:xfrm>
            <a:off x="805217" y="392921"/>
            <a:ext cx="805218" cy="644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7B10A9-1E40-3A2C-E024-9047C619A9FD}"/>
              </a:ext>
            </a:extLst>
          </p:cNvPr>
          <p:cNvSpPr txBox="1"/>
          <p:nvPr/>
        </p:nvSpPr>
        <p:spPr>
          <a:xfrm>
            <a:off x="1500968" y="3976666"/>
            <a:ext cx="919006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nl-NL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Cặp đường thẳng EG ; HI song song với nhau.</a:t>
            </a:r>
            <a:endParaRPr lang="en-US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nl-NL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Cặp đường thẳng ST ; XY song song với nhau.</a:t>
            </a:r>
            <a:endParaRPr lang="en-US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nl-NL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Cặp đường thẳng AB, CD không song song với nhau.</a:t>
            </a:r>
            <a:endParaRPr lang="en-US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nl-NL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Cặp đường thẳng MN; PQ không song song với nhau.</a:t>
            </a:r>
            <a:endParaRPr lang="en-US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4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113276" y="0"/>
            <a:ext cx="12192000" cy="6400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01530E-806F-2D57-D45D-913403C3C505}"/>
              </a:ext>
            </a:extLst>
          </p:cNvPr>
          <p:cNvSpPr txBox="1"/>
          <p:nvPr/>
        </p:nvSpPr>
        <p:spPr>
          <a:xfrm>
            <a:off x="890516" y="1240093"/>
            <a:ext cx="10637520" cy="3032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kern="1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nl-NL" sz="3200" b="1" kern="1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 luận:</a:t>
            </a:r>
            <a:endParaRPr lang="en-US" sz="3200" kern="1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kern="1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Hai đường thẳng song song là hai dường thẳng không bao giờ cắt nhau.</a:t>
            </a:r>
            <a:endParaRPr lang="en-US" sz="3200" kern="1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+ Hai đường thẳng không song song là hai đường thẳng cắt nhau tại một điểm.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84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50B81D0-831D-FE91-957E-2EB8E0B16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-114299" y="-339437"/>
            <a:ext cx="12306300" cy="67732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DD1019-D6F3-1AA5-F00F-E3D4D308D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9" t="29601" r="21744" b="39235"/>
          <a:stretch/>
        </p:blipFill>
        <p:spPr bwMode="auto">
          <a:xfrm>
            <a:off x="594243" y="151465"/>
            <a:ext cx="8729740" cy="2602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CF43B-A015-CFCB-05D7-1623581A5E99}"/>
              </a:ext>
            </a:extLst>
          </p:cNvPr>
          <p:cNvSpPr txBox="1"/>
          <p:nvPr/>
        </p:nvSpPr>
        <p:spPr>
          <a:xfrm>
            <a:off x="584718" y="2625809"/>
            <a:ext cx="11022564" cy="380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400" b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Những cặp cạnh song song với nhau: Cạnh MG song song với cạnh KI;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400" b="1" kern="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nl-NL" sz="2400" b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Cạnh GI</a:t>
            </a:r>
            <a:r>
              <a:rPr lang="nl-NL" sz="2400" b="1" kern="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song song với</a:t>
            </a:r>
            <a:r>
              <a:rPr lang="nl-NL" sz="2400" b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cạnh MK</a:t>
            </a:r>
            <a:endParaRPr lang="en-US" sz="2400" b="1" kern="1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400" b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 Những cặp cạnh vuông góc với nhau:</a:t>
            </a:r>
            <a:r>
              <a:rPr lang="en-US" sz="2400" b="1" kern="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b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Cạnh MG vuông góc cạnh MK; </a:t>
            </a:r>
            <a:endParaRPr lang="en-US" sz="2400" b="1" kern="1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400" b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Cạnh KM vuông góc cạnh KI; </a:t>
            </a:r>
            <a:endParaRPr lang="en-US" sz="2400" b="1" kern="1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400" b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Cạnh IK vuông góc cạnh IG; </a:t>
            </a:r>
            <a:endParaRPr lang="en-US" sz="2400" b="1" kern="1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400" b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Cạnh GI vuông góc cạnh GM; </a:t>
            </a:r>
            <a:endParaRPr lang="en-US" sz="2400" b="1" kern="1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400" b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Cạnh HI vuông góc cạnh HG; </a:t>
            </a:r>
            <a:endParaRPr lang="en-US" sz="2400" b="1" kern="1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50B81D0-831D-FE91-957E-2EB8E0B16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-57150" y="-509452"/>
            <a:ext cx="12306300" cy="6773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740DA4-A2CC-C331-9585-D7E1F9E682C1}"/>
              </a:ext>
            </a:extLst>
          </p:cNvPr>
          <p:cNvSpPr txBox="1"/>
          <p:nvPr/>
        </p:nvSpPr>
        <p:spPr>
          <a:xfrm>
            <a:off x="1036320" y="1005840"/>
            <a:ext cx="10264026" cy="187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b="1" kern="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nl-NL" sz="3200" b="1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 luận:</a:t>
            </a:r>
            <a:endParaRPr lang="en-US" sz="3200" kern="1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dirty="0">
                <a:effectLst/>
                <a:latin typeface="+mn-lt"/>
                <a:ea typeface="Calibri" panose="020F0502020204030204" pitchFamily="34" charset="0"/>
              </a:rPr>
              <a:t>Hai đường thẳng song song thì không bao giờ cắt nhau ( nghĩa là chúng không có điểm chung). 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406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3944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0" y="0"/>
            <a:ext cx="12192000" cy="6391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D5937-7E4E-A958-9A4F-2CB194A4E0E4}"/>
              </a:ext>
            </a:extLst>
          </p:cNvPr>
          <p:cNvSpPr txBox="1"/>
          <p:nvPr/>
        </p:nvSpPr>
        <p:spPr>
          <a:xfrm>
            <a:off x="837063" y="466825"/>
            <a:ext cx="9906000" cy="1176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nl-NL" sz="3200" dirty="0">
                <a:latin typeface="+mn-lt"/>
              </a:rPr>
              <a:t>Em hãy tìm trong cuộc sống các đồ vật có hai đường thẳng song song.</a:t>
            </a:r>
            <a:endParaRPr lang="en-US" sz="32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D6F2D-0FA2-97B4-03F7-F53F97D4A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49" t="31971" r="45710" b="9551"/>
          <a:stretch/>
        </p:blipFill>
        <p:spPr>
          <a:xfrm>
            <a:off x="725538" y="1624083"/>
            <a:ext cx="4088413" cy="4375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226CB-D5FE-E305-5D72-CCC1DC905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28" y="1563122"/>
            <a:ext cx="6843580" cy="46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0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ADA04F-F9D5-4C4E-8769-FE440794A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22976"/>
            <a:ext cx="12045696" cy="6693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42E43-1FE3-4375-B84F-15FC06509ABA}"/>
              </a:ext>
            </a:extLst>
          </p:cNvPr>
          <p:cNvSpPr txBox="1"/>
          <p:nvPr/>
        </p:nvSpPr>
        <p:spPr>
          <a:xfrm>
            <a:off x="2524836" y="3238259"/>
            <a:ext cx="743803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2868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931124" y="3258774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8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654499" y="265135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29482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516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9AC7C33C-50BE-29BA-8717-7D25867BD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2108509"/>
            <a:ext cx="1666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344" tIns="41172" rIns="82344" bIns="41172">
            <a:spAutoFit/>
          </a:bodyPr>
          <a:lstStyle>
            <a:lvl1pPr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defRPr/>
            </a:pPr>
            <a:endParaRPr lang="en-US" altLang="en-US" sz="2155"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8CDEE42-5BE9-433C-DD1A-A4BCCCD6C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25370" r="1090" b="51760"/>
          <a:stretch/>
        </p:blipFill>
        <p:spPr>
          <a:xfrm>
            <a:off x="1937982" y="140419"/>
            <a:ext cx="8366078" cy="87673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8B86F50-6E90-9320-952C-930667391632}"/>
              </a:ext>
            </a:extLst>
          </p:cNvPr>
          <p:cNvSpPr txBox="1"/>
          <p:nvPr/>
        </p:nvSpPr>
        <p:spPr>
          <a:xfrm>
            <a:off x="2598738" y="182222"/>
            <a:ext cx="7132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Ai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nhanh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hơn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2AB4F6BA-53F6-DD9D-5E37-718AD8F4B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2043" y="1740254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141CFE99-922B-DD42-F031-5DB1A6937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043" y="2862616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52AB0ECB-C715-594E-EBCA-D80F2ED8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043" y="263401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C074AF79-75EB-269E-D70A-5E237C96B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443" y="263401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B47A395-F6C4-F30C-04ED-ADE159D41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3443" y="286261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88CE815A-33D5-B6D0-BB19-AF84BCA12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043" y="286261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id="{545A84DE-0D23-8131-6DAF-06FDC5F95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843" y="217681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1</a:t>
            </a:r>
          </a:p>
        </p:txBody>
      </p:sp>
      <p:sp>
        <p:nvSpPr>
          <p:cNvPr id="41" name="Text Box 19">
            <a:extLst>
              <a:ext uri="{FF2B5EF4-FFF2-40B4-BE49-F238E27FC236}">
                <a16:creationId xmlns:a16="http://schemas.microsoft.com/office/drawing/2014/main" id="{4AAB67E6-836E-A21F-D446-0578F5E4E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443" y="217681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2</a:t>
            </a:r>
          </a:p>
        </p:txBody>
      </p:sp>
      <p:sp>
        <p:nvSpPr>
          <p:cNvPr id="42" name="Text Box 20">
            <a:extLst>
              <a:ext uri="{FF2B5EF4-FFF2-40B4-BE49-F238E27FC236}">
                <a16:creationId xmlns:a16="http://schemas.microsoft.com/office/drawing/2014/main" id="{80DDF8DB-A145-C20C-7109-E799149AD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243" y="309121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3</a:t>
            </a:r>
          </a:p>
        </p:txBody>
      </p:sp>
      <p:sp>
        <p:nvSpPr>
          <p:cNvPr id="43" name="Text Box 21">
            <a:extLst>
              <a:ext uri="{FF2B5EF4-FFF2-40B4-BE49-F238E27FC236}">
                <a16:creationId xmlns:a16="http://schemas.microsoft.com/office/drawing/2014/main" id="{145757AC-9750-CDFE-FB33-440DB798C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843" y="309121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44" name="Text Box 24">
            <a:extLst>
              <a:ext uri="{FF2B5EF4-FFF2-40B4-BE49-F238E27FC236}">
                <a16:creationId xmlns:a16="http://schemas.microsoft.com/office/drawing/2014/main" id="{62FCD549-A199-B431-2E62-4E617F5E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77" y="4168084"/>
            <a:ext cx="109693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Hai </a:t>
            </a:r>
            <a:r>
              <a:rPr lang="en-US" altLang="en-US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hlin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5" name="Text Box 19">
            <a:extLst>
              <a:ext uri="{FF2B5EF4-FFF2-40B4-BE49-F238E27FC236}">
                <a16:creationId xmlns:a16="http://schemas.microsoft.com/office/drawing/2014/main" id="{3AC42559-A452-8856-83A9-C24941F3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30001"/>
            <a:ext cx="10358650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dirty="0" err="1">
                <a:latin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4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góc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33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0134F-71EE-58CD-6009-F156C9F1B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-57065" y="0"/>
            <a:ext cx="12476162" cy="6974099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07" y="5562180"/>
            <a:ext cx="894493" cy="8737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DF62D0-1864-886B-C306-48B370CE65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25370" r="1090" b="51760"/>
          <a:stretch/>
        </p:blipFill>
        <p:spPr>
          <a:xfrm>
            <a:off x="-57065" y="274774"/>
            <a:ext cx="7510415" cy="8767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868668-2462-6C3A-0712-57035AAD2DBB}"/>
              </a:ext>
            </a:extLst>
          </p:cNvPr>
          <p:cNvSpPr txBox="1"/>
          <p:nvPr/>
        </p:nvSpPr>
        <p:spPr>
          <a:xfrm>
            <a:off x="598267" y="329419"/>
            <a:ext cx="616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Ai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nhanh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B99F0A7-1C30-DEA7-6436-FAACB9B1D6CB}"/>
              </a:ext>
            </a:extLst>
          </p:cNvPr>
          <p:cNvSpPr/>
          <p:nvPr/>
        </p:nvSpPr>
        <p:spPr>
          <a:xfrm>
            <a:off x="917308" y="1310449"/>
            <a:ext cx="10337324" cy="1217989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*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Hãy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vẽ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hình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chữ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nhật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và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đặt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tên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cho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hình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vừa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vẽ</a:t>
            </a:r>
            <a:r>
              <a:rPr lang="en-US" altLang="en-US" sz="32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US" sz="3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10BC4C5-396E-0A5F-4965-0089F0C05ACB}"/>
              </a:ext>
            </a:extLst>
          </p:cNvPr>
          <p:cNvSpPr/>
          <p:nvPr/>
        </p:nvSpPr>
        <p:spPr>
          <a:xfrm>
            <a:off x="917308" y="1264424"/>
            <a:ext cx="10337324" cy="1217989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latin typeface="Times New Roman" panose="02020603050405020304" pitchFamily="18" charset="0"/>
              </a:rPr>
              <a:t>*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B789216-C32B-4C17-F265-ECEBA7071AE8}"/>
              </a:ext>
            </a:extLst>
          </p:cNvPr>
          <p:cNvSpPr/>
          <p:nvPr/>
        </p:nvSpPr>
        <p:spPr>
          <a:xfrm>
            <a:off x="917308" y="1264423"/>
            <a:ext cx="10337324" cy="1217989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latin typeface="Times New Roman" panose="02020603050405020304" pitchFamily="18" charset="0"/>
              </a:rPr>
              <a:t>* </a:t>
            </a:r>
            <a:r>
              <a:rPr lang="en-US" sz="3200" dirty="0"/>
              <a:t>Em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cặp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60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9FD62F-655D-781F-87A3-657A64C1C3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7"/>
          <a:stretch/>
        </p:blipFill>
        <p:spPr>
          <a:xfrm>
            <a:off x="-57065" y="0"/>
            <a:ext cx="12476162" cy="6974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84A141-5FE1-3402-DA48-D2F071A1BA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4" t="26686" r="4829"/>
          <a:stretch/>
        </p:blipFill>
        <p:spPr>
          <a:xfrm>
            <a:off x="668742" y="257175"/>
            <a:ext cx="11259402" cy="645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432605-0050-BF81-6050-89F4E9676486}"/>
              </a:ext>
            </a:extLst>
          </p:cNvPr>
          <p:cNvSpPr/>
          <p:nvPr/>
        </p:nvSpPr>
        <p:spPr>
          <a:xfrm>
            <a:off x="1091821" y="5895759"/>
            <a:ext cx="8980227" cy="805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B10F8B-D97E-378D-D7BE-DB8D9A6B6C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2725656" y="2159912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A9DABA70-5143-92EE-88C2-C7A7C126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700" y="1280960"/>
            <a:ext cx="3309938" cy="1724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8CBD58CD-28D1-5AB2-F909-49C12FA96B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5694" y="1267306"/>
            <a:ext cx="7148511" cy="956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34B18AC7-7C69-B78E-84B2-0E605AE2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300" y="982510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D28C7BDD-60E2-61E3-D994-5C04751CF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900" y="982510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B27A99A5-C485-FD15-592A-C6D85B26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038" y="2968472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6221997F-EF31-F4B8-4B1C-248A64E98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300" y="2973235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id="{34FEE985-3ABA-8F3C-F29B-68B52062F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03" y="3601982"/>
            <a:ext cx="109281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70C0"/>
                </a:solidFill>
                <a:latin typeface="+mj-lt"/>
              </a:rPr>
              <a:t>*  </a:t>
            </a:r>
            <a:r>
              <a:rPr lang="nl-NL" sz="3200" dirty="0">
                <a:solidFill>
                  <a:srgbClr val="0070C0"/>
                </a:solidFill>
                <a:latin typeface="+mj-lt"/>
              </a:rPr>
              <a:t>Khi kéo dài hai đường thẳng trên các em có thấy hai đường thẳng này cắt nhau tại điểm nào không?</a:t>
            </a:r>
            <a:endParaRPr lang="en-US" altLang="en-US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" name="Picture 25" descr="ButChi">
            <a:extLst>
              <a:ext uri="{FF2B5EF4-FFF2-40B4-BE49-F238E27FC236}">
                <a16:creationId xmlns:a16="http://schemas.microsoft.com/office/drawing/2014/main" id="{B380AC11-B4EA-328F-3833-21F53BE1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543">
            <a:off x="7112877" y="35426"/>
            <a:ext cx="1298233" cy="12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5" descr="ButChi">
            <a:extLst>
              <a:ext uri="{FF2B5EF4-FFF2-40B4-BE49-F238E27FC236}">
                <a16:creationId xmlns:a16="http://schemas.microsoft.com/office/drawing/2014/main" id="{3CB318F4-D839-6673-9873-8F3E0F6D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543">
            <a:off x="3869683" y="7007"/>
            <a:ext cx="1275860" cy="12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585EF0-E53B-C1A2-3570-A7FA263CBFAC}"/>
              </a:ext>
            </a:extLst>
          </p:cNvPr>
          <p:cNvCxnSpPr/>
          <p:nvPr/>
        </p:nvCxnSpPr>
        <p:spPr>
          <a:xfrm flipV="1">
            <a:off x="7297300" y="1271392"/>
            <a:ext cx="1933575" cy="9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F0BD25-3B47-4631-41F0-CDC2FA92F008}"/>
              </a:ext>
            </a:extLst>
          </p:cNvPr>
          <p:cNvCxnSpPr/>
          <p:nvPr/>
        </p:nvCxnSpPr>
        <p:spPr>
          <a:xfrm flipV="1">
            <a:off x="2065694" y="1271516"/>
            <a:ext cx="1933575" cy="9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B34AD57A-A217-108E-2327-3E19A448C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51115" r="4288" b="40416"/>
          <a:stretch/>
        </p:blipFill>
        <p:spPr bwMode="auto">
          <a:xfrm>
            <a:off x="1774210" y="1294602"/>
            <a:ext cx="8024814" cy="8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D5C44F-2D17-D470-B3C6-0CAF47C27E5C}"/>
              </a:ext>
            </a:extLst>
          </p:cNvPr>
          <p:cNvCxnSpPr/>
          <p:nvPr/>
        </p:nvCxnSpPr>
        <p:spPr>
          <a:xfrm flipV="1">
            <a:off x="7330637" y="2995417"/>
            <a:ext cx="1933575" cy="9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25" descr="ButChi">
            <a:extLst>
              <a:ext uri="{FF2B5EF4-FFF2-40B4-BE49-F238E27FC236}">
                <a16:creationId xmlns:a16="http://schemas.microsoft.com/office/drawing/2014/main" id="{0AE16408-D191-3870-3BB1-76D402CF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543">
            <a:off x="7201824" y="1746239"/>
            <a:ext cx="1298233" cy="12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7DB4AF-CC52-31D1-5EB1-242CAF5CCE94}"/>
              </a:ext>
            </a:extLst>
          </p:cNvPr>
          <p:cNvCxnSpPr/>
          <p:nvPr/>
        </p:nvCxnSpPr>
        <p:spPr>
          <a:xfrm flipV="1">
            <a:off x="2087125" y="3006557"/>
            <a:ext cx="1933575" cy="9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25" descr="ButChi">
            <a:extLst>
              <a:ext uri="{FF2B5EF4-FFF2-40B4-BE49-F238E27FC236}">
                <a16:creationId xmlns:a16="http://schemas.microsoft.com/office/drawing/2014/main" id="{390AC462-6ACF-60AA-B4D6-61AE9D33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543">
            <a:off x="3912531" y="1730324"/>
            <a:ext cx="1275860" cy="12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10">
            <a:extLst>
              <a:ext uri="{FF2B5EF4-FFF2-40B4-BE49-F238E27FC236}">
                <a16:creationId xmlns:a16="http://schemas.microsoft.com/office/drawing/2014/main" id="{560AB727-04B2-A508-E5B6-FCB98494DF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01413" y="3003495"/>
            <a:ext cx="7148511" cy="956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Text Box 29">
            <a:extLst>
              <a:ext uri="{FF2B5EF4-FFF2-40B4-BE49-F238E27FC236}">
                <a16:creationId xmlns:a16="http://schemas.microsoft.com/office/drawing/2014/main" id="{C7BFEC02-067D-3A9B-A010-60970205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03" y="3502424"/>
            <a:ext cx="1092819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Kéo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dài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hai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cạnh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AB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DC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chữ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nhật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ABCD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hai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phía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nl-NL" sz="3200" dirty="0">
                <a:solidFill>
                  <a:srgbClr val="002060"/>
                </a:solidFill>
                <a:latin typeface="+mj-lt"/>
              </a:rPr>
              <a:t>thì chúng sẽ không cắt nhau, tức là chúng không có điểm chung với nhau.  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T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a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hai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thẳng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AB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CD song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song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với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altLang="en-US" sz="32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15859 -0.0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0301 L -0.15794 -0.003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6.25E-7 0.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15859 -0.0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8 -0.00301 L -0.15795 -0.003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30" grpId="0"/>
      <p:bldP spid="31" grpId="0"/>
      <p:bldP spid="32" grpId="0"/>
      <p:bldP spid="33" grpId="0"/>
      <p:bldP spid="43" grpId="0"/>
      <p:bldP spid="43" grpId="1"/>
      <p:bldP spid="43" grpId="2"/>
      <p:bldP spid="43" grpId="3"/>
      <p:bldP spid="18" grpId="0" animBg="1"/>
      <p:bldP spid="45" grpId="0"/>
      <p:bldP spid="45" grpId="1"/>
      <p:bldP spid="4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3BAAB9-B36F-9475-A07F-46015EF3E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75E008-5C84-7F61-AE18-DC723A8DD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1" r="4250"/>
          <a:stretch/>
        </p:blipFill>
        <p:spPr>
          <a:xfrm>
            <a:off x="731520" y="1749926"/>
            <a:ext cx="11247120" cy="3980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4CB4D1-ECA7-7235-4E85-701186AD46A9}"/>
              </a:ext>
            </a:extLst>
          </p:cNvPr>
          <p:cNvSpPr txBox="1"/>
          <p:nvPr/>
        </p:nvSpPr>
        <p:spPr>
          <a:xfrm>
            <a:off x="1419366" y="700603"/>
            <a:ext cx="986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Vậy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hai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thẳng</a:t>
            </a:r>
            <a:r>
              <a:rPr lang="en-US" sz="2800" dirty="0">
                <a:solidFill>
                  <a:srgbClr val="002060"/>
                </a:solidFill>
              </a:rPr>
              <a:t> song </a:t>
            </a:r>
            <a:r>
              <a:rPr lang="en-US" sz="2800" dirty="0" err="1">
                <a:solidFill>
                  <a:srgbClr val="002060"/>
                </a:solidFill>
              </a:rPr>
              <a:t>song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nhau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đặc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gì</a:t>
            </a:r>
            <a:r>
              <a:rPr lang="en-US" sz="2800" dirty="0">
                <a:solidFill>
                  <a:srgbClr val="00206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404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4CAF003-6366-77B6-3653-014639CF9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-349544"/>
            <a:ext cx="12192000" cy="6858000"/>
          </a:xfrm>
          <a:prstGeom prst="rect">
            <a:avLst/>
          </a:prstGeom>
        </p:spPr>
      </p:pic>
      <p:sp>
        <p:nvSpPr>
          <p:cNvPr id="72" name="Flowchart: Alternate Process 71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996287" y="158475"/>
            <a:ext cx="10672549" cy="1545608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3200" dirty="0"/>
              <a:t>Hãy quan sát đồ dùng học tập, quan sát lớp học để tìm một số đồ vật có dạng hai đường thẳng song song.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79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353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</TotalTime>
  <Words>528</Words>
  <PresentationFormat>Widescreen</PresentationFormat>
  <Paragraphs>61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.VnTime</vt:lpstr>
      <vt:lpstr>Arial</vt:lpstr>
      <vt:lpstr>Calibri</vt:lpstr>
      <vt:lpstr>Segoe UI Semilight</vt:lpstr>
      <vt:lpstr>Tahoma</vt:lpstr>
      <vt:lpstr>Times New Roman</vt:lpstr>
      <vt:lpstr>UTM Avo</vt:lpstr>
      <vt:lpstr>Office Theme</vt:lpstr>
      <vt:lpstr>Tuần 7 Bài 22:  Tiết 33: Hai đường thẳng song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2021-02-20T02:56:00Z</dcterms:created>
  <dcterms:modified xsi:type="dcterms:W3CDTF">2023-08-29T16:00:20Z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