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62" r:id="rId5"/>
    <p:sldId id="270" r:id="rId6"/>
    <p:sldId id="271" r:id="rId7"/>
    <p:sldId id="264" r:id="rId8"/>
    <p:sldId id="268" r:id="rId9"/>
    <p:sldId id="269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4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371DF-DA25-4ED3-A8D5-FA233CDF0E5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DAD82-6303-4977-B532-551B0723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9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BCB4A-C594-4CB1-9E5E-A377DD219D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2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81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8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1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55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9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89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61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18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6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49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90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4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3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3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74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99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0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81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07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69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78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2FC755-3934-4006-8A1C-42D269BD1A04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C77530-1C9B-485A-966B-AB0D957B15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95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25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38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05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7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5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8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74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3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06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715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2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44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70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2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99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097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268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196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3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8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36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0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C755-3934-4006-8A1C-42D269BD1A04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7530-1C9B-485A-966B-AB0D957B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6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96" r:id="rId9"/>
    <p:sldLayoutId id="2147483695" r:id="rId10"/>
    <p:sldLayoutId id="2147483694" r:id="rId11"/>
    <p:sldLayoutId id="2147483693" r:id="rId12"/>
    <p:sldLayoutId id="2147483692" r:id="rId13"/>
    <p:sldLayoutId id="2147483691" r:id="rId14"/>
    <p:sldLayoutId id="2147483690" r:id="rId15"/>
    <p:sldLayoutId id="2147483689" r:id="rId16"/>
    <p:sldLayoutId id="2147483688" r:id="rId17"/>
    <p:sldLayoutId id="2147483687" r:id="rId18"/>
    <p:sldLayoutId id="2147483686" r:id="rId19"/>
    <p:sldLayoutId id="2147483685" r:id="rId20"/>
    <p:sldLayoutId id="2147483684" r:id="rId21"/>
    <p:sldLayoutId id="2147483683" r:id="rId22"/>
    <p:sldLayoutId id="2147483682" r:id="rId23"/>
    <p:sldLayoutId id="2147483681" r:id="rId24"/>
    <p:sldLayoutId id="2147483680" r:id="rId25"/>
    <p:sldLayoutId id="2147483679" r:id="rId26"/>
    <p:sldLayoutId id="2147483678" r:id="rId27"/>
    <p:sldLayoutId id="2147483677" r:id="rId28"/>
    <p:sldLayoutId id="2147483676" r:id="rId29"/>
    <p:sldLayoutId id="2147483675" r:id="rId30"/>
    <p:sldLayoutId id="2147483674" r:id="rId31"/>
    <p:sldLayoutId id="2147483673" r:id="rId32"/>
    <p:sldLayoutId id="2147483672" r:id="rId33"/>
    <p:sldLayoutId id="2147483671" r:id="rId34"/>
    <p:sldLayoutId id="2147483670" r:id="rId35"/>
    <p:sldLayoutId id="2147483669" r:id="rId36"/>
    <p:sldLayoutId id="2147483668" r:id="rId37"/>
    <p:sldLayoutId id="2147483667" r:id="rId38"/>
    <p:sldLayoutId id="2147483666" r:id="rId39"/>
    <p:sldLayoutId id="2147483665" r:id="rId40"/>
    <p:sldLayoutId id="2147483664" r:id="rId41"/>
    <p:sldLayoutId id="2147483663" r:id="rId42"/>
    <p:sldLayoutId id="2147483662" r:id="rId43"/>
    <p:sldLayoutId id="2147483661" r:id="rId44"/>
    <p:sldLayoutId id="2147483656" r:id="rId45"/>
    <p:sldLayoutId id="2147483657" r:id="rId46"/>
    <p:sldLayoutId id="2147483658" r:id="rId47"/>
    <p:sldLayoutId id="2147483659" r:id="rId4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>
                <a:solidFill>
                  <a:srgbClr val="FFC000"/>
                </a:solidFill>
                <a:latin typeface="Calibri" panose="020F0502020204030204" pitchFamily="34" charset="0"/>
              </a:rPr>
              <a:t>VẬT LÍ 11</a:t>
            </a:r>
            <a:endParaRPr lang="en-US" sz="8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err="1">
                <a:solidFill>
                  <a:schemeClr val="bg1"/>
                </a:solidFill>
                <a:latin typeface="Calibri" panose="020F0502020204030204" pitchFamily="34" charset="0"/>
              </a:rPr>
              <a:t>Bài</a:t>
            </a:r>
            <a:r>
              <a:rPr lang="en-US" sz="3600" b="1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3600" b="1" smtClean="0">
                <a:solidFill>
                  <a:schemeClr val="bg1"/>
                </a:solidFill>
                <a:latin typeface="Calibri" panose="020F0502020204030204" pitchFamily="34" charset="0"/>
              </a:rPr>
              <a:t>5: </a:t>
            </a:r>
            <a:r>
              <a:rPr lang="en-US" sz="3600" b="1" err="1" smtClean="0">
                <a:solidFill>
                  <a:schemeClr val="bg1"/>
                </a:solidFill>
                <a:latin typeface="Calibri" panose="020F0502020204030204" pitchFamily="34" charset="0"/>
              </a:rPr>
              <a:t>Điện</a:t>
            </a:r>
            <a:r>
              <a:rPr lang="en-US" sz="3600" b="1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3600" b="1" err="1" smtClean="0">
                <a:solidFill>
                  <a:schemeClr val="bg1"/>
                </a:solidFill>
                <a:latin typeface="Calibri" panose="020F0502020204030204" pitchFamily="34" charset="0"/>
              </a:rPr>
              <a:t>thế</a:t>
            </a:r>
            <a:r>
              <a:rPr lang="en-US" sz="3600" b="1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r>
              <a:rPr lang="en-US" sz="3600" b="1" err="1" smtClean="0">
                <a:solidFill>
                  <a:schemeClr val="bg1"/>
                </a:solidFill>
                <a:latin typeface="Calibri" panose="020F0502020204030204" pitchFamily="34" charset="0"/>
              </a:rPr>
              <a:t>Hiệu</a:t>
            </a:r>
            <a:r>
              <a:rPr lang="en-US" sz="3600" b="1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3600" b="1" err="1" smtClean="0">
                <a:solidFill>
                  <a:schemeClr val="bg1"/>
                </a:solidFill>
                <a:latin typeface="Calibri" panose="020F0502020204030204" pitchFamily="34" charset="0"/>
              </a:rPr>
              <a:t>điện</a:t>
            </a:r>
            <a:r>
              <a:rPr lang="en-US" sz="3600" b="1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3600" b="1" err="1" smtClean="0">
                <a:solidFill>
                  <a:schemeClr val="bg1"/>
                </a:solidFill>
                <a:latin typeface="Calibri" panose="020F0502020204030204" pitchFamily="34" charset="0"/>
              </a:rPr>
              <a:t>thế</a:t>
            </a:r>
            <a:endParaRPr lang="en-US" sz="3600" b="1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3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63FFA6E1-A0AC-49CF-836B-3D9D5FAB728D}"/>
              </a:ext>
            </a:extLst>
          </p:cNvPr>
          <p:cNvSpPr/>
          <p:nvPr/>
        </p:nvSpPr>
        <p:spPr>
          <a:xfrm>
            <a:off x="1138513" y="1033361"/>
            <a:ext cx="5139098" cy="3513191"/>
          </a:xfrm>
          <a:custGeom>
            <a:avLst/>
            <a:gdLst>
              <a:gd name="connsiteX0" fmla="*/ 0 w 4209894"/>
              <a:gd name="connsiteY0" fmla="*/ 2103120 h 4206240"/>
              <a:gd name="connsiteX1" fmla="*/ 2104947 w 4209894"/>
              <a:gd name="connsiteY1" fmla="*/ 0 h 4206240"/>
              <a:gd name="connsiteX2" fmla="*/ 4209894 w 4209894"/>
              <a:gd name="connsiteY2" fmla="*/ 2103120 h 4206240"/>
              <a:gd name="connsiteX3" fmla="*/ 2104947 w 4209894"/>
              <a:gd name="connsiteY3" fmla="*/ 4206240 h 4206240"/>
              <a:gd name="connsiteX4" fmla="*/ 0 w 4209894"/>
              <a:gd name="connsiteY4" fmla="*/ 2103120 h 4206240"/>
              <a:gd name="connsiteX0" fmla="*/ 331462 w 4541356"/>
              <a:gd name="connsiteY0" fmla="*/ 2116183 h 4219303"/>
              <a:gd name="connsiteX1" fmla="*/ 751301 w 4541356"/>
              <a:gd name="connsiteY1" fmla="*/ 0 h 4219303"/>
              <a:gd name="connsiteX2" fmla="*/ 4541356 w 4541356"/>
              <a:gd name="connsiteY2" fmla="*/ 2116183 h 4219303"/>
              <a:gd name="connsiteX3" fmla="*/ 2436409 w 4541356"/>
              <a:gd name="connsiteY3" fmla="*/ 4219303 h 4219303"/>
              <a:gd name="connsiteX4" fmla="*/ 331462 w 4541356"/>
              <a:gd name="connsiteY4" fmla="*/ 2116183 h 4219303"/>
              <a:gd name="connsiteX0" fmla="*/ 201836 w 4947308"/>
              <a:gd name="connsiteY0" fmla="*/ 2122000 h 4227657"/>
              <a:gd name="connsiteX1" fmla="*/ 621675 w 4947308"/>
              <a:gd name="connsiteY1" fmla="*/ 5817 h 4227657"/>
              <a:gd name="connsiteX2" fmla="*/ 4947308 w 4947308"/>
              <a:gd name="connsiteY2" fmla="*/ 1690926 h 4227657"/>
              <a:gd name="connsiteX3" fmla="*/ 2306783 w 4947308"/>
              <a:gd name="connsiteY3" fmla="*/ 4225120 h 4227657"/>
              <a:gd name="connsiteX4" fmla="*/ 201836 w 4947308"/>
              <a:gd name="connsiteY4" fmla="*/ 2122000 h 4227657"/>
              <a:gd name="connsiteX0" fmla="*/ 291679 w 5037151"/>
              <a:gd name="connsiteY0" fmla="*/ 2122000 h 4201568"/>
              <a:gd name="connsiteX1" fmla="*/ 711518 w 5037151"/>
              <a:gd name="connsiteY1" fmla="*/ 5817 h 4201568"/>
              <a:gd name="connsiteX2" fmla="*/ 5037151 w 5037151"/>
              <a:gd name="connsiteY2" fmla="*/ 1690926 h 4201568"/>
              <a:gd name="connsiteX3" fmla="*/ 3650660 w 5037151"/>
              <a:gd name="connsiteY3" fmla="*/ 4198994 h 4201568"/>
              <a:gd name="connsiteX4" fmla="*/ 291679 w 5037151"/>
              <a:gd name="connsiteY4" fmla="*/ 2122000 h 4201568"/>
              <a:gd name="connsiteX0" fmla="*/ 247020 w 5162309"/>
              <a:gd name="connsiteY0" fmla="*/ 2512408 h 4221617"/>
              <a:gd name="connsiteX1" fmla="*/ 836676 w 5162309"/>
              <a:gd name="connsiteY1" fmla="*/ 17403 h 4221617"/>
              <a:gd name="connsiteX2" fmla="*/ 5162309 w 5162309"/>
              <a:gd name="connsiteY2" fmla="*/ 1702512 h 4221617"/>
              <a:gd name="connsiteX3" fmla="*/ 3775818 w 5162309"/>
              <a:gd name="connsiteY3" fmla="*/ 4210580 h 4221617"/>
              <a:gd name="connsiteX4" fmla="*/ 247020 w 5162309"/>
              <a:gd name="connsiteY4" fmla="*/ 2512408 h 4221617"/>
              <a:gd name="connsiteX0" fmla="*/ 223809 w 5139098"/>
              <a:gd name="connsiteY0" fmla="*/ 2512408 h 3513191"/>
              <a:gd name="connsiteX1" fmla="*/ 813465 w 5139098"/>
              <a:gd name="connsiteY1" fmla="*/ 17403 h 3513191"/>
              <a:gd name="connsiteX2" fmla="*/ 5139098 w 5139098"/>
              <a:gd name="connsiteY2" fmla="*/ 1702512 h 3513191"/>
              <a:gd name="connsiteX3" fmla="*/ 3439099 w 5139098"/>
              <a:gd name="connsiteY3" fmla="*/ 3492123 h 3513191"/>
              <a:gd name="connsiteX4" fmla="*/ 223809 w 5139098"/>
              <a:gd name="connsiteY4" fmla="*/ 2512408 h 351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9098" h="3513191">
                <a:moveTo>
                  <a:pt x="223809" y="2512408"/>
                </a:moveTo>
                <a:cubicBezTo>
                  <a:pt x="-213797" y="1933288"/>
                  <a:pt x="-5750" y="152386"/>
                  <a:pt x="813465" y="17403"/>
                </a:cubicBezTo>
                <a:cubicBezTo>
                  <a:pt x="1632680" y="-117580"/>
                  <a:pt x="5139098" y="540991"/>
                  <a:pt x="5139098" y="1702512"/>
                </a:cubicBezTo>
                <a:cubicBezTo>
                  <a:pt x="5139098" y="2864033"/>
                  <a:pt x="4258314" y="3357140"/>
                  <a:pt x="3439099" y="3492123"/>
                </a:cubicBezTo>
                <a:cubicBezTo>
                  <a:pt x="2619884" y="3627106"/>
                  <a:pt x="661415" y="3091528"/>
                  <a:pt x="223809" y="2512408"/>
                </a:cubicBezTo>
                <a:close/>
              </a:path>
            </a:pathLst>
          </a:custGeom>
          <a:gradFill flip="none" rotWithShape="1">
            <a:gsLst>
              <a:gs pos="62000">
                <a:srgbClr val="00434C">
                  <a:alpha val="63000"/>
                  <a:lumMod val="100000"/>
                </a:srgbClr>
              </a:gs>
              <a:gs pos="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73629" y="129209"/>
            <a:ext cx="5638697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vi-VN" sz="3200" b="1" u="sng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CÔNG THỨC ĐIỆN THẾ</a:t>
            </a:r>
            <a:endParaRPr lang="en-US" sz="3200" b="1" u="sng">
              <a:solidFill>
                <a:srgbClr val="FFFF00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5FF4ABD-E8AD-4886-A6A2-3E0D9A88C41A}"/>
              </a:ext>
            </a:extLst>
          </p:cNvPr>
          <p:cNvGrpSpPr/>
          <p:nvPr/>
        </p:nvGrpSpPr>
        <p:grpSpPr>
          <a:xfrm>
            <a:off x="3402208" y="2521858"/>
            <a:ext cx="598166" cy="717320"/>
            <a:chOff x="3160133" y="3002063"/>
            <a:chExt cx="598166" cy="717320"/>
          </a:xfrm>
        </p:grpSpPr>
        <p:sp>
          <p:nvSpPr>
            <p:cNvPr id="26" name="Oval 89">
              <a:extLst>
                <a:ext uri="{FF2B5EF4-FFF2-40B4-BE49-F238E27FC236}">
                  <a16:creationId xmlns:a16="http://schemas.microsoft.com/office/drawing/2014/main" id="{69D7E5B0-34C2-4024-BC3F-EFBA65849C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>
              <a:off x="3483979" y="3002063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Text Box 86">
              <a:extLst>
                <a:ext uri="{FF2B5EF4-FFF2-40B4-BE49-F238E27FC236}">
                  <a16:creationId xmlns:a16="http://schemas.microsoft.com/office/drawing/2014/main" id="{94C641F7-92ED-47E3-BEE6-0566378CD0E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160133" y="3196163"/>
              <a:ext cx="5654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 b="1">
                  <a:solidFill>
                    <a:schemeClr val="bg1"/>
                  </a:solidFill>
                  <a:cs typeface="Times New Roman" pitchFamily="18" charset="0"/>
                </a:rPr>
                <a:t>q</a:t>
              </a:r>
              <a:endParaRPr lang="el-GR" sz="2800" b="1" i="1" baseline="-2500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BE4ED31-1B0C-414E-BBB5-B5152AB68497}"/>
              </a:ext>
            </a:extLst>
          </p:cNvPr>
          <p:cNvGrpSpPr/>
          <p:nvPr/>
        </p:nvGrpSpPr>
        <p:grpSpPr>
          <a:xfrm>
            <a:off x="3867603" y="2206302"/>
            <a:ext cx="1253273" cy="492443"/>
            <a:chOff x="3625527" y="2686507"/>
            <a:chExt cx="1253273" cy="492443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1BB667C-94F5-448E-BCE5-1AE8BF06AE6A}"/>
                </a:ext>
              </a:extLst>
            </p:cNvPr>
            <p:cNvGrpSpPr/>
            <p:nvPr/>
          </p:nvGrpSpPr>
          <p:grpSpPr>
            <a:xfrm>
              <a:off x="4358429" y="2686507"/>
              <a:ext cx="520371" cy="492443"/>
              <a:chOff x="2956332" y="1218020"/>
              <a:chExt cx="520371" cy="492443"/>
            </a:xfrm>
          </p:grpSpPr>
          <p:sp>
            <p:nvSpPr>
              <p:cNvPr id="31" name="Text Box 94">
                <a:extLst>
                  <a:ext uri="{FF2B5EF4-FFF2-40B4-BE49-F238E27FC236}">
                    <a16:creationId xmlns:a16="http://schemas.microsoft.com/office/drawing/2014/main" id="{3BBC9E92-7F2D-4DC3-BB5F-865C6D7C55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7358" y="1218020"/>
                <a:ext cx="499345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r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600" b="1">
                    <a:solidFill>
                      <a:srgbClr val="FFFF00"/>
                    </a:solidFill>
                    <a:cs typeface="Times New Roman" pitchFamily="18" charset="0"/>
                  </a:rPr>
                  <a:t>F</a:t>
                </a:r>
                <a:endParaRPr lang="el-GR" sz="2600" b="1" i="1" baseline="-25000">
                  <a:solidFill>
                    <a:srgbClr val="FFFF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32" name="Line 95">
                <a:extLst>
                  <a:ext uri="{FF2B5EF4-FFF2-40B4-BE49-F238E27FC236}">
                    <a16:creationId xmlns:a16="http://schemas.microsoft.com/office/drawing/2014/main" id="{B92231E2-7CEA-4DB9-8A8F-CCDEE05505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6332" y="1324325"/>
                <a:ext cx="249673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 sz="2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Line 87">
              <a:extLst>
                <a:ext uri="{FF2B5EF4-FFF2-40B4-BE49-F238E27FC236}">
                  <a16:creationId xmlns:a16="http://schemas.microsoft.com/office/drawing/2014/main" id="{584F29AB-D8F1-4A75-B0DC-1B5E15E079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5527" y="3137715"/>
              <a:ext cx="1082238" cy="664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oval"/>
              <a:tailEnd type="stealth" w="lg" len="lg"/>
            </a:ln>
          </p:spPr>
          <p:txBody>
            <a:bodyPr/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34" name="Text Box 2700">
            <a:extLst>
              <a:ext uri="{FF2B5EF4-FFF2-40B4-BE49-F238E27FC236}">
                <a16:creationId xmlns:a16="http://schemas.microsoft.com/office/drawing/2014/main" id="{ACC3BC85-D438-40DA-81CD-C89C8DB98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808" y="5701705"/>
            <a:ext cx="7312902" cy="92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600"/>
              </a:spcAft>
            </a:pPr>
            <a:r>
              <a:rPr lang="vi-VN" sz="2400" b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 đại lượng đặc trưng cho điện trường về phương diện</a:t>
            </a:r>
          </a:p>
          <a:p>
            <a:pPr>
              <a:spcAft>
                <a:spcPts val="600"/>
              </a:spcAft>
            </a:pPr>
            <a:r>
              <a:rPr lang="vi-VN" sz="2400" b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 lũy năng </a:t>
            </a:r>
            <a:r>
              <a:rPr lang="vi-VN" sz="2400" b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(khả năng sinh công).</a:t>
            </a:r>
            <a:endParaRPr lang="vi-VN" sz="2400" b="1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700">
            <a:extLst>
              <a:ext uri="{FF2B5EF4-FFF2-40B4-BE49-F238E27FC236}">
                <a16:creationId xmlns:a16="http://schemas.microsoft.com/office/drawing/2014/main" id="{81870123-01CF-42F6-B403-04570B0F8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1215" y="4098329"/>
            <a:ext cx="245849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600"/>
              </a:spcAft>
            </a:pPr>
            <a:r>
              <a:rPr lang="vi-VN" sz="2400" b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[V] = J/C = </a:t>
            </a:r>
            <a:r>
              <a:rPr lang="vi-VN" sz="2400" b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400" b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vi-VN" sz="2400" b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vi-VN" sz="2400" b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2700">
            <a:extLst>
              <a:ext uri="{FF2B5EF4-FFF2-40B4-BE49-F238E27FC236}">
                <a16:creationId xmlns:a16="http://schemas.microsoft.com/office/drawing/2014/main" id="{053C42A8-F7FC-439B-8760-FB9F35E23FC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9592321" y="2854448"/>
            <a:ext cx="1151011" cy="37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r>
              <a:rPr lang="vi-VN" sz="24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 Thế</a:t>
            </a:r>
            <a:endParaRPr lang="en-US" sz="240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96E2A66-F75C-4480-B384-408328D881E5}"/>
              </a:ext>
            </a:extLst>
          </p:cNvPr>
          <p:cNvGrpSpPr/>
          <p:nvPr/>
        </p:nvGrpSpPr>
        <p:grpSpPr>
          <a:xfrm>
            <a:off x="6671216" y="2601507"/>
            <a:ext cx="2540632" cy="884238"/>
            <a:chOff x="4114916" y="2497636"/>
            <a:chExt cx="2539616" cy="884238"/>
          </a:xfrm>
        </p:grpSpPr>
        <p:graphicFrame>
          <p:nvGraphicFramePr>
            <p:cNvPr id="43" name="Object 42">
              <a:extLst>
                <a:ext uri="{FF2B5EF4-FFF2-40B4-BE49-F238E27FC236}">
                  <a16:creationId xmlns:a16="http://schemas.microsoft.com/office/drawing/2014/main" id="{4CD069C5-9BFD-4132-B661-886DF587A7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7659056"/>
                </p:ext>
              </p:extLst>
            </p:nvPr>
          </p:nvGraphicFramePr>
          <p:xfrm>
            <a:off x="4412428" y="2497636"/>
            <a:ext cx="1975648" cy="884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3" imgW="825480" imgH="368280" progId="Equation.DSMT4">
                    <p:embed/>
                  </p:oleObj>
                </mc:Choice>
                <mc:Fallback>
                  <p:oleObj name="Equation" r:id="rId3" imgW="825480" imgH="368280" progId="Equation.DSMT4">
                    <p:embed/>
                    <p:pic>
                      <p:nvPicPr>
                        <p:cNvPr id="43" name="Object 42">
                          <a:extLst>
                            <a:ext uri="{FF2B5EF4-FFF2-40B4-BE49-F238E27FC236}">
                              <a16:creationId xmlns:a16="http://schemas.microsoft.com/office/drawing/2014/main" id="{4CD069C5-9BFD-4132-B661-886DF587A78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412428" y="2497636"/>
                          <a:ext cx="1975648" cy="8842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ECFFEF99-87D1-4F79-A1EC-8A80599B5D69}"/>
                </a:ext>
              </a:extLst>
            </p:cNvPr>
            <p:cNvSpPr/>
            <p:nvPr/>
          </p:nvSpPr>
          <p:spPr>
            <a:xfrm>
              <a:off x="4114916" y="2544789"/>
              <a:ext cx="2539616" cy="822960"/>
            </a:xfrm>
            <a:prstGeom prst="roundRect">
              <a:avLst>
                <a:gd name="adj" fmla="val 6013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B90C94F-62C3-45F6-A77B-AB03965B63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106530"/>
              </p:ext>
            </p:extLst>
          </p:nvPr>
        </p:nvGraphicFramePr>
        <p:xfrm>
          <a:off x="6671216" y="1685426"/>
          <a:ext cx="1676400" cy="50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634680" imgH="190440" progId="Equation.DSMT4">
                  <p:embed/>
                </p:oleObj>
              </mc:Choice>
              <mc:Fallback>
                <p:oleObj name="Equation" r:id="rId5" imgW="634680" imgH="1904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B90C94F-62C3-45F6-A77B-AB03965B63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71216" y="1685426"/>
                        <a:ext cx="1676400" cy="502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85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1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>
            <a:extLst>
              <a:ext uri="{FF2B5EF4-FFF2-40B4-BE49-F238E27FC236}">
                <a16:creationId xmlns:a16="http://schemas.microsoft.com/office/drawing/2014/main" id="{D19CFF94-DC3F-403C-8610-E9A42F4BCDAC}"/>
              </a:ext>
            </a:extLst>
          </p:cNvPr>
          <p:cNvSpPr/>
          <p:nvPr/>
        </p:nvSpPr>
        <p:spPr>
          <a:xfrm>
            <a:off x="1076095" y="1449389"/>
            <a:ext cx="4914133" cy="3206767"/>
          </a:xfrm>
          <a:custGeom>
            <a:avLst/>
            <a:gdLst>
              <a:gd name="connsiteX0" fmla="*/ 0 w 4209894"/>
              <a:gd name="connsiteY0" fmla="*/ 2103120 h 4206240"/>
              <a:gd name="connsiteX1" fmla="*/ 2104947 w 4209894"/>
              <a:gd name="connsiteY1" fmla="*/ 0 h 4206240"/>
              <a:gd name="connsiteX2" fmla="*/ 4209894 w 4209894"/>
              <a:gd name="connsiteY2" fmla="*/ 2103120 h 4206240"/>
              <a:gd name="connsiteX3" fmla="*/ 2104947 w 4209894"/>
              <a:gd name="connsiteY3" fmla="*/ 4206240 h 4206240"/>
              <a:gd name="connsiteX4" fmla="*/ 0 w 4209894"/>
              <a:gd name="connsiteY4" fmla="*/ 2103120 h 4206240"/>
              <a:gd name="connsiteX0" fmla="*/ 117660 w 4327554"/>
              <a:gd name="connsiteY0" fmla="*/ 1698171 h 3801291"/>
              <a:gd name="connsiteX1" fmla="*/ 1007761 w 4327554"/>
              <a:gd name="connsiteY1" fmla="*/ 0 h 3801291"/>
              <a:gd name="connsiteX2" fmla="*/ 4327554 w 4327554"/>
              <a:gd name="connsiteY2" fmla="*/ 1698171 h 3801291"/>
              <a:gd name="connsiteX3" fmla="*/ 2222607 w 4327554"/>
              <a:gd name="connsiteY3" fmla="*/ 3801291 h 3801291"/>
              <a:gd name="connsiteX4" fmla="*/ 117660 w 4327554"/>
              <a:gd name="connsiteY4" fmla="*/ 1698171 h 3801291"/>
              <a:gd name="connsiteX0" fmla="*/ 140874 w 4350768"/>
              <a:gd name="connsiteY0" fmla="*/ 1698171 h 3161211"/>
              <a:gd name="connsiteX1" fmla="*/ 1030975 w 4350768"/>
              <a:gd name="connsiteY1" fmla="*/ 0 h 3161211"/>
              <a:gd name="connsiteX2" fmla="*/ 4350768 w 4350768"/>
              <a:gd name="connsiteY2" fmla="*/ 1698171 h 3161211"/>
              <a:gd name="connsiteX3" fmla="*/ 2559330 w 4350768"/>
              <a:gd name="connsiteY3" fmla="*/ 3161211 h 3161211"/>
              <a:gd name="connsiteX4" fmla="*/ 140874 w 4350768"/>
              <a:gd name="connsiteY4" fmla="*/ 1698171 h 3161211"/>
              <a:gd name="connsiteX0" fmla="*/ 49158 w 4664000"/>
              <a:gd name="connsiteY0" fmla="*/ 2390141 h 3194359"/>
              <a:gd name="connsiteX1" fmla="*/ 1344207 w 4664000"/>
              <a:gd name="connsiteY1" fmla="*/ 12701 h 3194359"/>
              <a:gd name="connsiteX2" fmla="*/ 4664000 w 4664000"/>
              <a:gd name="connsiteY2" fmla="*/ 1710872 h 3194359"/>
              <a:gd name="connsiteX3" fmla="*/ 2872562 w 4664000"/>
              <a:gd name="connsiteY3" fmla="*/ 3173912 h 3194359"/>
              <a:gd name="connsiteX4" fmla="*/ 49158 w 4664000"/>
              <a:gd name="connsiteY4" fmla="*/ 2390141 h 3194359"/>
              <a:gd name="connsiteX0" fmla="*/ 51096 w 4914133"/>
              <a:gd name="connsiteY0" fmla="*/ 2396828 h 3206767"/>
              <a:gd name="connsiteX1" fmla="*/ 1346145 w 4914133"/>
              <a:gd name="connsiteY1" fmla="*/ 19388 h 3206767"/>
              <a:gd name="connsiteX2" fmla="*/ 4914133 w 4914133"/>
              <a:gd name="connsiteY2" fmla="*/ 1599993 h 3206767"/>
              <a:gd name="connsiteX3" fmla="*/ 2874500 w 4914133"/>
              <a:gd name="connsiteY3" fmla="*/ 3180599 h 3206767"/>
              <a:gd name="connsiteX4" fmla="*/ 51096 w 4914133"/>
              <a:gd name="connsiteY4" fmla="*/ 2396828 h 3206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4133" h="3206767">
                <a:moveTo>
                  <a:pt x="51096" y="2396828"/>
                </a:moveTo>
                <a:cubicBezTo>
                  <a:pt x="-203630" y="1869960"/>
                  <a:pt x="535639" y="152194"/>
                  <a:pt x="1346145" y="19388"/>
                </a:cubicBezTo>
                <a:cubicBezTo>
                  <a:pt x="2156651" y="-113418"/>
                  <a:pt x="4914133" y="438472"/>
                  <a:pt x="4914133" y="1599993"/>
                </a:cubicBezTo>
                <a:cubicBezTo>
                  <a:pt x="4914133" y="2761514"/>
                  <a:pt x="3685006" y="3047793"/>
                  <a:pt x="2874500" y="3180599"/>
                </a:cubicBezTo>
                <a:cubicBezTo>
                  <a:pt x="2063994" y="3313405"/>
                  <a:pt x="305822" y="2923696"/>
                  <a:pt x="51096" y="2396828"/>
                </a:cubicBezTo>
                <a:close/>
              </a:path>
            </a:pathLst>
          </a:custGeom>
          <a:gradFill flip="none" rotWithShape="1">
            <a:gsLst>
              <a:gs pos="62000">
                <a:srgbClr val="00434C">
                  <a:alpha val="63000"/>
                  <a:lumMod val="100000"/>
                </a:srgbClr>
              </a:gs>
              <a:gs pos="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73628" y="129209"/>
            <a:ext cx="3215994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vi-VN" sz="3200" b="1" u="sng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HIỆU ĐIỆN THẾ</a:t>
            </a:r>
            <a:endParaRPr lang="en-US" sz="3200" b="1" u="sng">
              <a:solidFill>
                <a:srgbClr val="FFFF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D528206-F66F-4569-B9D0-2ACD9C584D4C}"/>
              </a:ext>
            </a:extLst>
          </p:cNvPr>
          <p:cNvGrpSpPr/>
          <p:nvPr/>
        </p:nvGrpSpPr>
        <p:grpSpPr>
          <a:xfrm>
            <a:off x="6240329" y="2761053"/>
            <a:ext cx="1905927" cy="583437"/>
            <a:chOff x="4693281" y="2520303"/>
            <a:chExt cx="1905927" cy="583437"/>
          </a:xfrm>
        </p:grpSpPr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E394D884-85FC-42CC-BADD-F26B4AB6F2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7880993"/>
                </p:ext>
              </p:extLst>
            </p:nvPr>
          </p:nvGraphicFramePr>
          <p:xfrm>
            <a:off x="4799777" y="2602463"/>
            <a:ext cx="1795463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9" name="Equation" r:id="rId3" imgW="749160" imgH="190440" progId="Equation.DSMT4">
                    <p:embed/>
                  </p:oleObj>
                </mc:Choice>
                <mc:Fallback>
                  <p:oleObj name="Equation" r:id="rId3" imgW="749160" imgH="190440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E394D884-85FC-42CC-BADD-F26B4AB6F27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99777" y="2602463"/>
                          <a:ext cx="1795463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E9B643ED-90A7-4DC0-90BC-2FE039F8991F}"/>
                </a:ext>
              </a:extLst>
            </p:cNvPr>
            <p:cNvSpPr/>
            <p:nvPr/>
          </p:nvSpPr>
          <p:spPr>
            <a:xfrm>
              <a:off x="4693281" y="2520303"/>
              <a:ext cx="1905927" cy="583437"/>
            </a:xfrm>
            <a:prstGeom prst="roundRect">
              <a:avLst>
                <a:gd name="adj" fmla="val 6013"/>
              </a:avLst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121D251-2081-4B7B-9D0C-502371522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827799"/>
              </p:ext>
            </p:extLst>
          </p:nvPr>
        </p:nvGraphicFramePr>
        <p:xfrm>
          <a:off x="7589838" y="3865563"/>
          <a:ext cx="11128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5" imgW="533160" imgH="368280" progId="Equation.DSMT4">
                  <p:embed/>
                </p:oleObj>
              </mc:Choice>
              <mc:Fallback>
                <p:oleObj name="Equation" r:id="rId5" imgW="533160" imgH="368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121D251-2081-4B7B-9D0C-5023715229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89838" y="3865563"/>
                        <a:ext cx="1112837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34C8D6F-78EC-492F-9B9A-621359320B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18386"/>
              </p:ext>
            </p:extLst>
          </p:nvPr>
        </p:nvGraphicFramePr>
        <p:xfrm>
          <a:off x="7483475" y="1479550"/>
          <a:ext cx="11668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7" imgW="558720" imgH="368280" progId="Equation.DSMT4">
                  <p:embed/>
                </p:oleObj>
              </mc:Choice>
              <mc:Fallback>
                <p:oleObj name="Equation" r:id="rId7" imgW="558720" imgH="3682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34C8D6F-78EC-492F-9B9A-621359320B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83475" y="1479550"/>
                        <a:ext cx="1166813" cy="769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2700">
            <a:extLst>
              <a:ext uri="{FF2B5EF4-FFF2-40B4-BE49-F238E27FC236}">
                <a16:creationId xmlns:a16="http://schemas.microsoft.com/office/drawing/2014/main" id="{368EAEC1-9B2F-476A-96BC-501A60D3097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82412" y="2872406"/>
            <a:ext cx="1785257" cy="37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r>
              <a:rPr lang="vi-VN" sz="220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Điện Thế</a:t>
            </a:r>
            <a:endParaRPr lang="en-US" sz="220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295525" y="2395538"/>
            <a:ext cx="193675" cy="20857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89200" y="2262514"/>
            <a:ext cx="1043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49634" y="3557068"/>
            <a:ext cx="1043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</a:rPr>
              <a:t>N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796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85185E-6 L 0.16211 0.1849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9" y="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3" grpId="0" animBg="1"/>
      <p:bldP spid="3" grpId="1" animBg="1"/>
      <p:bldP spid="4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>
            <a:extLst>
              <a:ext uri="{FF2B5EF4-FFF2-40B4-BE49-F238E27FC236}">
                <a16:creationId xmlns:a16="http://schemas.microsoft.com/office/drawing/2014/main" id="{D19CFF94-DC3F-403C-8610-E9A42F4BCDAC}"/>
              </a:ext>
            </a:extLst>
          </p:cNvPr>
          <p:cNvSpPr/>
          <p:nvPr/>
        </p:nvSpPr>
        <p:spPr>
          <a:xfrm>
            <a:off x="589099" y="1781322"/>
            <a:ext cx="5361939" cy="3070895"/>
          </a:xfrm>
          <a:custGeom>
            <a:avLst/>
            <a:gdLst>
              <a:gd name="connsiteX0" fmla="*/ 0 w 4209894"/>
              <a:gd name="connsiteY0" fmla="*/ 2103120 h 4206240"/>
              <a:gd name="connsiteX1" fmla="*/ 2104947 w 4209894"/>
              <a:gd name="connsiteY1" fmla="*/ 0 h 4206240"/>
              <a:gd name="connsiteX2" fmla="*/ 4209894 w 4209894"/>
              <a:gd name="connsiteY2" fmla="*/ 2103120 h 4206240"/>
              <a:gd name="connsiteX3" fmla="*/ 2104947 w 4209894"/>
              <a:gd name="connsiteY3" fmla="*/ 4206240 h 4206240"/>
              <a:gd name="connsiteX4" fmla="*/ 0 w 4209894"/>
              <a:gd name="connsiteY4" fmla="*/ 2103120 h 4206240"/>
              <a:gd name="connsiteX0" fmla="*/ 4004 w 4213898"/>
              <a:gd name="connsiteY0" fmla="*/ 1645920 h 3749040"/>
              <a:gd name="connsiteX1" fmla="*/ 1743191 w 4213898"/>
              <a:gd name="connsiteY1" fmla="*/ 0 h 3749040"/>
              <a:gd name="connsiteX2" fmla="*/ 4213898 w 4213898"/>
              <a:gd name="connsiteY2" fmla="*/ 1645920 h 3749040"/>
              <a:gd name="connsiteX3" fmla="*/ 2108951 w 4213898"/>
              <a:gd name="connsiteY3" fmla="*/ 3749040 h 3749040"/>
              <a:gd name="connsiteX4" fmla="*/ 4004 w 4213898"/>
              <a:gd name="connsiteY4" fmla="*/ 1645920 h 3749040"/>
              <a:gd name="connsiteX0" fmla="*/ 1361 w 5295472"/>
              <a:gd name="connsiteY0" fmla="*/ 1347793 h 3753176"/>
              <a:gd name="connsiteX1" fmla="*/ 2824765 w 5295472"/>
              <a:gd name="connsiteY1" fmla="*/ 2319 h 3753176"/>
              <a:gd name="connsiteX2" fmla="*/ 5295472 w 5295472"/>
              <a:gd name="connsiteY2" fmla="*/ 1648239 h 3753176"/>
              <a:gd name="connsiteX3" fmla="*/ 3190525 w 5295472"/>
              <a:gd name="connsiteY3" fmla="*/ 3751359 h 3753176"/>
              <a:gd name="connsiteX4" fmla="*/ 1361 w 5295472"/>
              <a:gd name="connsiteY4" fmla="*/ 1347793 h 3753176"/>
              <a:gd name="connsiteX0" fmla="*/ 31570 w 5325681"/>
              <a:gd name="connsiteY0" fmla="*/ 1347613 h 3336185"/>
              <a:gd name="connsiteX1" fmla="*/ 2854974 w 5325681"/>
              <a:gd name="connsiteY1" fmla="*/ 2139 h 3336185"/>
              <a:gd name="connsiteX2" fmla="*/ 5325681 w 5325681"/>
              <a:gd name="connsiteY2" fmla="*/ 1648059 h 3336185"/>
              <a:gd name="connsiteX3" fmla="*/ 1587877 w 5325681"/>
              <a:gd name="connsiteY3" fmla="*/ 3333168 h 3336185"/>
              <a:gd name="connsiteX4" fmla="*/ 31570 w 5325681"/>
              <a:gd name="connsiteY4" fmla="*/ 1347613 h 3336185"/>
              <a:gd name="connsiteX0" fmla="*/ 706 w 5294817"/>
              <a:gd name="connsiteY0" fmla="*/ 1347613 h 3336185"/>
              <a:gd name="connsiteX1" fmla="*/ 2824110 w 5294817"/>
              <a:gd name="connsiteY1" fmla="*/ 2139 h 3336185"/>
              <a:gd name="connsiteX2" fmla="*/ 5294817 w 5294817"/>
              <a:gd name="connsiteY2" fmla="*/ 1648059 h 3336185"/>
              <a:gd name="connsiteX3" fmla="*/ 3085367 w 5294817"/>
              <a:gd name="connsiteY3" fmla="*/ 3333168 h 3336185"/>
              <a:gd name="connsiteX4" fmla="*/ 706 w 5294817"/>
              <a:gd name="connsiteY4" fmla="*/ 1347613 h 3336185"/>
              <a:gd name="connsiteX0" fmla="*/ 717 w 5503834"/>
              <a:gd name="connsiteY0" fmla="*/ 1346675 h 3333753"/>
              <a:gd name="connsiteX1" fmla="*/ 2824121 w 5503834"/>
              <a:gd name="connsiteY1" fmla="*/ 1201 h 3333753"/>
              <a:gd name="connsiteX2" fmla="*/ 5503834 w 5503834"/>
              <a:gd name="connsiteY2" fmla="*/ 1568744 h 3333753"/>
              <a:gd name="connsiteX3" fmla="*/ 3085378 w 5503834"/>
              <a:gd name="connsiteY3" fmla="*/ 3332230 h 3333753"/>
              <a:gd name="connsiteX4" fmla="*/ 717 w 5503834"/>
              <a:gd name="connsiteY4" fmla="*/ 1346675 h 3333753"/>
              <a:gd name="connsiteX0" fmla="*/ 907 w 5007635"/>
              <a:gd name="connsiteY0" fmla="*/ 1712177 h 3332360"/>
              <a:gd name="connsiteX1" fmla="*/ 2327922 w 5007635"/>
              <a:gd name="connsiteY1" fmla="*/ 943 h 3332360"/>
              <a:gd name="connsiteX2" fmla="*/ 5007635 w 5007635"/>
              <a:gd name="connsiteY2" fmla="*/ 1568486 h 3332360"/>
              <a:gd name="connsiteX3" fmla="*/ 2589179 w 5007635"/>
              <a:gd name="connsiteY3" fmla="*/ 3331972 h 3332360"/>
              <a:gd name="connsiteX4" fmla="*/ 907 w 5007635"/>
              <a:gd name="connsiteY4" fmla="*/ 1712177 h 3332360"/>
              <a:gd name="connsiteX0" fmla="*/ 907 w 5007635"/>
              <a:gd name="connsiteY0" fmla="*/ 1452048 h 3072217"/>
              <a:gd name="connsiteX1" fmla="*/ 2327922 w 5007635"/>
              <a:gd name="connsiteY1" fmla="*/ 2071 h 3072217"/>
              <a:gd name="connsiteX2" fmla="*/ 5007635 w 5007635"/>
              <a:gd name="connsiteY2" fmla="*/ 1308357 h 3072217"/>
              <a:gd name="connsiteX3" fmla="*/ 2589179 w 5007635"/>
              <a:gd name="connsiteY3" fmla="*/ 3071843 h 3072217"/>
              <a:gd name="connsiteX4" fmla="*/ 907 w 5007635"/>
              <a:gd name="connsiteY4" fmla="*/ 1452048 h 3072217"/>
              <a:gd name="connsiteX0" fmla="*/ 1326 w 4411154"/>
              <a:gd name="connsiteY0" fmla="*/ 1400139 h 3070885"/>
              <a:gd name="connsiteX1" fmla="*/ 1731441 w 4411154"/>
              <a:gd name="connsiteY1" fmla="*/ 962 h 3070885"/>
              <a:gd name="connsiteX2" fmla="*/ 4411154 w 4411154"/>
              <a:gd name="connsiteY2" fmla="*/ 1307248 h 3070885"/>
              <a:gd name="connsiteX3" fmla="*/ 1992698 w 4411154"/>
              <a:gd name="connsiteY3" fmla="*/ 3070734 h 3070885"/>
              <a:gd name="connsiteX4" fmla="*/ 1326 w 4411154"/>
              <a:gd name="connsiteY4" fmla="*/ 1400139 h 3070885"/>
              <a:gd name="connsiteX0" fmla="*/ 766 w 5350394"/>
              <a:gd name="connsiteY0" fmla="*/ 1400139 h 3070885"/>
              <a:gd name="connsiteX1" fmla="*/ 2670681 w 5350394"/>
              <a:gd name="connsiteY1" fmla="*/ 962 h 3070885"/>
              <a:gd name="connsiteX2" fmla="*/ 5350394 w 5350394"/>
              <a:gd name="connsiteY2" fmla="*/ 1307248 h 3070885"/>
              <a:gd name="connsiteX3" fmla="*/ 2931938 w 5350394"/>
              <a:gd name="connsiteY3" fmla="*/ 3070734 h 3070885"/>
              <a:gd name="connsiteX4" fmla="*/ 766 w 5350394"/>
              <a:gd name="connsiteY4" fmla="*/ 1400139 h 3070885"/>
              <a:gd name="connsiteX0" fmla="*/ 12311 w 5361939"/>
              <a:gd name="connsiteY0" fmla="*/ 1400139 h 3070895"/>
              <a:gd name="connsiteX1" fmla="*/ 2682226 w 5361939"/>
              <a:gd name="connsiteY1" fmla="*/ 962 h 3070895"/>
              <a:gd name="connsiteX2" fmla="*/ 5361939 w 5361939"/>
              <a:gd name="connsiteY2" fmla="*/ 1307248 h 3070895"/>
              <a:gd name="connsiteX3" fmla="*/ 2943483 w 5361939"/>
              <a:gd name="connsiteY3" fmla="*/ 3070734 h 3070895"/>
              <a:gd name="connsiteX4" fmla="*/ 12311 w 5361939"/>
              <a:gd name="connsiteY4" fmla="*/ 1400139 h 307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1939" h="3070895">
                <a:moveTo>
                  <a:pt x="12311" y="1400139"/>
                </a:moveTo>
                <a:cubicBezTo>
                  <a:pt x="210068" y="812310"/>
                  <a:pt x="1790621" y="16444"/>
                  <a:pt x="2682226" y="962"/>
                </a:cubicBezTo>
                <a:cubicBezTo>
                  <a:pt x="3573831" y="-14520"/>
                  <a:pt x="5361939" y="145727"/>
                  <a:pt x="5361939" y="1307248"/>
                </a:cubicBezTo>
                <a:cubicBezTo>
                  <a:pt x="5361939" y="2468769"/>
                  <a:pt x="3835088" y="3055252"/>
                  <a:pt x="2943483" y="3070734"/>
                </a:cubicBezTo>
                <a:cubicBezTo>
                  <a:pt x="2051878" y="3086216"/>
                  <a:pt x="-185446" y="1987968"/>
                  <a:pt x="12311" y="1400139"/>
                </a:cubicBezTo>
                <a:close/>
              </a:path>
            </a:pathLst>
          </a:custGeom>
          <a:gradFill flip="none" rotWithShape="1">
            <a:gsLst>
              <a:gs pos="62000">
                <a:srgbClr val="00434C">
                  <a:alpha val="63000"/>
                  <a:lumMod val="100000"/>
                </a:srgbClr>
              </a:gs>
              <a:gs pos="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73628" y="129209"/>
            <a:ext cx="3215994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vi-VN" sz="3200" b="1" u="sng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HIỆU ĐIỆN THẾ</a:t>
            </a:r>
            <a:endParaRPr lang="en-US" sz="3200" b="1" u="sng">
              <a:solidFill>
                <a:srgbClr val="FFFF00"/>
              </a:solidFill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6682C10-A978-4908-A1C6-94D7D5C3DBD7}"/>
              </a:ext>
            </a:extLst>
          </p:cNvPr>
          <p:cNvGrpSpPr/>
          <p:nvPr/>
        </p:nvGrpSpPr>
        <p:grpSpPr>
          <a:xfrm>
            <a:off x="4024706" y="3616072"/>
            <a:ext cx="637148" cy="730979"/>
            <a:chOff x="3483979" y="2545404"/>
            <a:chExt cx="637148" cy="730979"/>
          </a:xfrm>
        </p:grpSpPr>
        <p:sp>
          <p:nvSpPr>
            <p:cNvPr id="56" name="Oval 89">
              <a:extLst>
                <a:ext uri="{FF2B5EF4-FFF2-40B4-BE49-F238E27FC236}">
                  <a16:creationId xmlns:a16="http://schemas.microsoft.com/office/drawing/2014/main" id="{541D0A0B-A889-4249-B27A-B9D00FF0EC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>
              <a:off x="3483979" y="3002063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Text Box 86">
              <a:extLst>
                <a:ext uri="{FF2B5EF4-FFF2-40B4-BE49-F238E27FC236}">
                  <a16:creationId xmlns:a16="http://schemas.microsoft.com/office/drawing/2014/main" id="{15083D76-A99B-45B9-85F3-535805203F5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555640" y="2545404"/>
              <a:ext cx="5654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q</a:t>
              </a:r>
              <a:endParaRPr lang="el-GR" sz="2800" b="1" i="1" baseline="-25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B679F54-0B38-4772-8DF3-BF065DE91E23}"/>
              </a:ext>
            </a:extLst>
          </p:cNvPr>
          <p:cNvGrpSpPr/>
          <p:nvPr/>
        </p:nvGrpSpPr>
        <p:grpSpPr>
          <a:xfrm>
            <a:off x="4166254" y="4215031"/>
            <a:ext cx="1262528" cy="513585"/>
            <a:chOff x="3625527" y="3144363"/>
            <a:chExt cx="1262528" cy="513585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64875553-DA37-44DC-8840-CABFA375DB16}"/>
                </a:ext>
              </a:extLst>
            </p:cNvPr>
            <p:cNvGrpSpPr/>
            <p:nvPr/>
          </p:nvGrpSpPr>
          <p:grpSpPr>
            <a:xfrm>
              <a:off x="4289814" y="3165505"/>
              <a:ext cx="598241" cy="492443"/>
              <a:chOff x="2887717" y="1697018"/>
              <a:chExt cx="598241" cy="492443"/>
            </a:xfrm>
          </p:grpSpPr>
          <p:sp>
            <p:nvSpPr>
              <p:cNvPr id="61" name="Text Box 94">
                <a:extLst>
                  <a:ext uri="{FF2B5EF4-FFF2-40B4-BE49-F238E27FC236}">
                    <a16:creationId xmlns:a16="http://schemas.microsoft.com/office/drawing/2014/main" id="{841F9525-4258-458A-85B6-9E20C5AAB7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7318" y="1697018"/>
                <a:ext cx="548640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600" b="1" smtClean="0">
                    <a:solidFill>
                      <a:srgbClr val="FFFF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:r>
                  <a:rPr lang="en-US" sz="2600" b="1" baseline="-25000" smtClean="0">
                    <a:solidFill>
                      <a:srgbClr val="FFFF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  <a:endParaRPr lang="el-GR" sz="2600" b="1" i="1" baseline="-2500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2" name="Line 95">
                <a:extLst>
                  <a:ext uri="{FF2B5EF4-FFF2-40B4-BE49-F238E27FC236}">
                    <a16:creationId xmlns:a16="http://schemas.microsoft.com/office/drawing/2014/main" id="{AE4FC38B-9BB1-4E3A-8BEF-6AB41109B8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7717" y="1756049"/>
                <a:ext cx="274320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 sz="260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0" name="Line 87">
              <a:extLst>
                <a:ext uri="{FF2B5EF4-FFF2-40B4-BE49-F238E27FC236}">
                  <a16:creationId xmlns:a16="http://schemas.microsoft.com/office/drawing/2014/main" id="{7937D134-7673-4EBF-845E-DC44BA268D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5527" y="3144363"/>
              <a:ext cx="623485" cy="33310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oval"/>
              <a:tailEnd type="stealth" w="lg" len="lg"/>
            </a:ln>
          </p:spPr>
          <p:txBody>
            <a:bodyPr/>
            <a:lstStyle/>
            <a:p>
              <a:endParaRPr lang="fr-FR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3C0F02A-91F8-45CD-8975-41C523916769}"/>
              </a:ext>
            </a:extLst>
          </p:cNvPr>
          <p:cNvGrpSpPr/>
          <p:nvPr/>
        </p:nvGrpSpPr>
        <p:grpSpPr>
          <a:xfrm>
            <a:off x="2758308" y="1763742"/>
            <a:ext cx="565487" cy="855070"/>
            <a:chOff x="3250194" y="2421313"/>
            <a:chExt cx="565487" cy="855070"/>
          </a:xfrm>
        </p:grpSpPr>
        <p:sp>
          <p:nvSpPr>
            <p:cNvPr id="66" name="Oval 89">
              <a:extLst>
                <a:ext uri="{FF2B5EF4-FFF2-40B4-BE49-F238E27FC236}">
                  <a16:creationId xmlns:a16="http://schemas.microsoft.com/office/drawing/2014/main" id="{7A36665D-7FF1-4917-91B4-8E78FA8724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>
              <a:off x="3483979" y="3002063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Text Box 86">
              <a:extLst>
                <a:ext uri="{FF2B5EF4-FFF2-40B4-BE49-F238E27FC236}">
                  <a16:creationId xmlns:a16="http://schemas.microsoft.com/office/drawing/2014/main" id="{083D9A72-6E19-4084-A731-B8A9AF2EF4A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250194" y="2421313"/>
              <a:ext cx="5654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vi-VN" sz="28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q</a:t>
              </a:r>
              <a:endParaRPr lang="el-GR" sz="2800" b="1" i="1" baseline="-25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F6ED34A-AE3A-49F5-9C86-0F743E23D683}"/>
              </a:ext>
            </a:extLst>
          </p:cNvPr>
          <p:cNvGrpSpPr/>
          <p:nvPr/>
        </p:nvGrpSpPr>
        <p:grpSpPr>
          <a:xfrm>
            <a:off x="3138891" y="1381793"/>
            <a:ext cx="1708902" cy="1093195"/>
            <a:chOff x="3468048" y="2301670"/>
            <a:chExt cx="1708902" cy="1093195"/>
          </a:xfrm>
        </p:grpSpPr>
        <p:sp>
          <p:nvSpPr>
            <p:cNvPr id="69" name="Line 87">
              <a:extLst>
                <a:ext uri="{FF2B5EF4-FFF2-40B4-BE49-F238E27FC236}">
                  <a16:creationId xmlns:a16="http://schemas.microsoft.com/office/drawing/2014/main" id="{6E8DDC57-5AD0-467D-95BD-A1C737F5BD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8048" y="2547892"/>
              <a:ext cx="1027489" cy="846973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oval"/>
              <a:tailEnd type="stealth" w="lg" len="lg"/>
            </a:ln>
          </p:spPr>
          <p:txBody>
            <a:bodyPr/>
            <a:lstStyle/>
            <a:p>
              <a:endParaRPr lang="fr-FR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Text Box 94">
              <a:extLst>
                <a:ext uri="{FF2B5EF4-FFF2-40B4-BE49-F238E27FC236}">
                  <a16:creationId xmlns:a16="http://schemas.microsoft.com/office/drawing/2014/main" id="{053FEA48-35BB-4698-AEB8-560904A5B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8310" y="2301670"/>
              <a:ext cx="54864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600" b="1" smtClean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en-US" sz="2600" b="1" baseline="-25000" smtClean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</a:t>
              </a:r>
              <a:endParaRPr lang="el-GR" sz="2600" b="1" i="1" baseline="-250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Line 95">
              <a:extLst>
                <a:ext uri="{FF2B5EF4-FFF2-40B4-BE49-F238E27FC236}">
                  <a16:creationId xmlns:a16="http://schemas.microsoft.com/office/drawing/2014/main" id="{1C4A083D-8E69-4002-8289-D10ACC504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8234" y="2351176"/>
              <a:ext cx="274320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 sz="26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1DEB319-37FD-4F85-B80A-F626E1592821}"/>
              </a:ext>
            </a:extLst>
          </p:cNvPr>
          <p:cNvSpPr/>
          <p:nvPr/>
        </p:nvSpPr>
        <p:spPr>
          <a:xfrm rot="21074009">
            <a:off x="3264081" y="1351105"/>
            <a:ext cx="1610659" cy="3959525"/>
          </a:xfrm>
          <a:custGeom>
            <a:avLst/>
            <a:gdLst>
              <a:gd name="connsiteX0" fmla="*/ 480599 w 1610659"/>
              <a:gd name="connsiteY0" fmla="*/ 0 h 3959525"/>
              <a:gd name="connsiteX1" fmla="*/ 57905 w 1610659"/>
              <a:gd name="connsiteY1" fmla="*/ 1630393 h 3959525"/>
              <a:gd name="connsiteX2" fmla="*/ 1610659 w 1610659"/>
              <a:gd name="connsiteY2" fmla="*/ 3959525 h 39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0659" h="3959525">
                <a:moveTo>
                  <a:pt x="480599" y="0"/>
                </a:moveTo>
                <a:cubicBezTo>
                  <a:pt x="175080" y="485236"/>
                  <a:pt x="-130438" y="970472"/>
                  <a:pt x="57905" y="1630393"/>
                </a:cubicBezTo>
                <a:cubicBezTo>
                  <a:pt x="246248" y="2290314"/>
                  <a:pt x="928453" y="3124919"/>
                  <a:pt x="1610659" y="3959525"/>
                </a:cubicBezTo>
              </a:path>
            </a:pathLst>
          </a:custGeom>
          <a:noFill/>
          <a:ln w="19050"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242D0B5-959F-4013-94D4-EF4D932F0D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755"/>
              </p:ext>
            </p:extLst>
          </p:nvPr>
        </p:nvGraphicFramePr>
        <p:xfrm>
          <a:off x="2249488" y="5962650"/>
          <a:ext cx="4359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3" imgW="1815840" imgH="190440" progId="Equation.DSMT4">
                  <p:embed/>
                </p:oleObj>
              </mc:Choice>
              <mc:Fallback>
                <p:oleObj name="Equation" r:id="rId3" imgW="1815840" imgH="1904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242D0B5-959F-4013-94D4-EF4D932F0D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9488" y="5962650"/>
                        <a:ext cx="43592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>
            <a:extLst>
              <a:ext uri="{FF2B5EF4-FFF2-40B4-BE49-F238E27FC236}">
                <a16:creationId xmlns:a16="http://schemas.microsoft.com/office/drawing/2014/main" id="{E28EAAAD-F772-4CCC-81A6-834EF3EB53A3}"/>
              </a:ext>
            </a:extLst>
          </p:cNvPr>
          <p:cNvGrpSpPr/>
          <p:nvPr/>
        </p:nvGrpSpPr>
        <p:grpSpPr>
          <a:xfrm>
            <a:off x="2870096" y="2476854"/>
            <a:ext cx="365339" cy="975573"/>
            <a:chOff x="3644357" y="1167789"/>
            <a:chExt cx="365339" cy="97557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890BEE7-6F4C-4535-ABC2-95ADF3E7F621}"/>
                </a:ext>
              </a:extLst>
            </p:cNvPr>
            <p:cNvGrpSpPr/>
            <p:nvPr/>
          </p:nvGrpSpPr>
          <p:grpSpPr>
            <a:xfrm>
              <a:off x="3644357" y="1818346"/>
              <a:ext cx="365339" cy="325016"/>
              <a:chOff x="2114365" y="3128107"/>
              <a:chExt cx="369422" cy="310105"/>
            </a:xfrm>
          </p:grpSpPr>
          <p:sp>
            <p:nvSpPr>
              <p:cNvPr id="34" name="Text Box 2700">
                <a:extLst>
                  <a:ext uri="{FF2B5EF4-FFF2-40B4-BE49-F238E27FC236}">
                    <a16:creationId xmlns:a16="http://schemas.microsoft.com/office/drawing/2014/main" id="{73F0FE8E-38ED-4807-8DED-2A995814615D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2151468" y="3128107"/>
                <a:ext cx="332319" cy="310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lumMod val="100000"/>
                        <a:lumOff val="0"/>
                      </a:schemeClr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r>
                  <a:rPr lang="en-US" sz="2000" b="1" smtClean="0">
                    <a:solidFill>
                      <a:schemeClr val="bg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</a:t>
                </a:r>
                <a:r>
                  <a:rPr lang="en-US" sz="2000" b="1" baseline="-25000" smtClean="0">
                    <a:solidFill>
                      <a:schemeClr val="bg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</a:t>
                </a:r>
                <a:endParaRPr lang="en-US" sz="2000" b="1" baseline="-25000">
                  <a:solidFill>
                    <a:schemeClr val="bg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65392FE2-4063-4B23-B514-80208B531751}"/>
                  </a:ext>
                </a:extLst>
              </p:cNvPr>
              <p:cNvCxnSpPr/>
              <p:nvPr/>
            </p:nvCxnSpPr>
            <p:spPr>
              <a:xfrm>
                <a:off x="2114365" y="3155002"/>
                <a:ext cx="228600" cy="0"/>
              </a:xfrm>
              <a:prstGeom prst="straightConnector1">
                <a:avLst/>
              </a:prstGeom>
              <a:ln w="15875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1DF97D4-3457-4D29-A019-120D90B84E4B}"/>
                </a:ext>
              </a:extLst>
            </p:cNvPr>
            <p:cNvCxnSpPr>
              <a:cxnSpLocks/>
            </p:cNvCxnSpPr>
            <p:nvPr/>
          </p:nvCxnSpPr>
          <p:spPr>
            <a:xfrm>
              <a:off x="3907123" y="1167789"/>
              <a:ext cx="59681" cy="791393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oval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FFB6C4D-10C2-4C93-8410-D1DB7CB9D9ED}"/>
              </a:ext>
            </a:extLst>
          </p:cNvPr>
          <p:cNvGrpSpPr/>
          <p:nvPr/>
        </p:nvGrpSpPr>
        <p:grpSpPr>
          <a:xfrm>
            <a:off x="4154595" y="4218061"/>
            <a:ext cx="909706" cy="1268738"/>
            <a:chOff x="3099990" y="874624"/>
            <a:chExt cx="909706" cy="1268738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3BBAE5CF-CF6E-4039-B41E-F50F14D3A6CE}"/>
                </a:ext>
              </a:extLst>
            </p:cNvPr>
            <p:cNvGrpSpPr/>
            <p:nvPr/>
          </p:nvGrpSpPr>
          <p:grpSpPr>
            <a:xfrm>
              <a:off x="3644357" y="1818346"/>
              <a:ext cx="365339" cy="325016"/>
              <a:chOff x="2114365" y="3128107"/>
              <a:chExt cx="369422" cy="310105"/>
            </a:xfrm>
          </p:grpSpPr>
          <p:sp>
            <p:nvSpPr>
              <p:cNvPr id="45" name="Text Box 2700">
                <a:extLst>
                  <a:ext uri="{FF2B5EF4-FFF2-40B4-BE49-F238E27FC236}">
                    <a16:creationId xmlns:a16="http://schemas.microsoft.com/office/drawing/2014/main" id="{735C03FD-5602-41D9-86F3-774E14D020B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2151468" y="3128107"/>
                <a:ext cx="332319" cy="310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lumMod val="100000"/>
                        <a:lumOff val="0"/>
                      </a:schemeClr>
                    </a:solidFill>
                  </a14:hiddenFill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r>
                  <a:rPr lang="en-US" sz="2000" b="1" smtClean="0">
                    <a:solidFill>
                      <a:schemeClr val="bg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</a:t>
                </a:r>
                <a:r>
                  <a:rPr lang="en-US" sz="2000" b="1" baseline="-25000">
                    <a:solidFill>
                      <a:schemeClr val="bg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</a:t>
                </a:r>
              </a:p>
            </p:txBody>
          </p: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997FDE2E-C71C-47D3-96A1-64E0314EE0FB}"/>
                  </a:ext>
                </a:extLst>
              </p:cNvPr>
              <p:cNvCxnSpPr/>
              <p:nvPr/>
            </p:nvCxnSpPr>
            <p:spPr>
              <a:xfrm>
                <a:off x="2114365" y="3155002"/>
                <a:ext cx="228600" cy="0"/>
              </a:xfrm>
              <a:prstGeom prst="straightConnector1">
                <a:avLst/>
              </a:prstGeom>
              <a:ln w="15875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ABBEB83-93ED-48DA-8FE3-F28B1B0BE02D}"/>
                </a:ext>
              </a:extLst>
            </p:cNvPr>
            <p:cNvCxnSpPr>
              <a:cxnSpLocks/>
            </p:cNvCxnSpPr>
            <p:nvPr/>
          </p:nvCxnSpPr>
          <p:spPr>
            <a:xfrm>
              <a:off x="3099990" y="874624"/>
              <a:ext cx="866385" cy="89613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oval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A2D3432-EFDF-435A-86A7-4CBEF70285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613347"/>
              </p:ext>
            </p:extLst>
          </p:nvPr>
        </p:nvGraphicFramePr>
        <p:xfrm>
          <a:off x="6686551" y="5962650"/>
          <a:ext cx="2530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5" imgW="1054080" imgH="190440" progId="Equation.DSMT4">
                  <p:embed/>
                </p:oleObj>
              </mc:Choice>
              <mc:Fallback>
                <p:oleObj name="Equation" r:id="rId5" imgW="1054080" imgH="1904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A2D3432-EFDF-435A-86A7-4CBEF70285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86551" y="5962650"/>
                        <a:ext cx="25304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7644479A-0082-49B6-8376-05DB87F03421}"/>
              </a:ext>
            </a:extLst>
          </p:cNvPr>
          <p:cNvGrpSpPr/>
          <p:nvPr/>
        </p:nvGrpSpPr>
        <p:grpSpPr>
          <a:xfrm>
            <a:off x="8472542" y="5161783"/>
            <a:ext cx="1273175" cy="769393"/>
            <a:chOff x="6682319" y="5165575"/>
            <a:chExt cx="1273175" cy="769393"/>
          </a:xfrm>
        </p:grpSpPr>
        <p:sp>
          <p:nvSpPr>
            <p:cNvPr id="49" name="Text Box 2700">
              <a:extLst>
                <a:ext uri="{FF2B5EF4-FFF2-40B4-BE49-F238E27FC236}">
                  <a16:creationId xmlns:a16="http://schemas.microsoft.com/office/drawing/2014/main" id="{FDF6068B-5F76-43AF-BE1A-DED614139F9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82319" y="5165575"/>
              <a:ext cx="1273175" cy="37835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r>
                <a:rPr lang="vi-VN" sz="2200">
                  <a:solidFill>
                    <a:srgbClr val="FFFF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Đo </a:t>
              </a:r>
              <a:r>
                <a:rPr lang="vi-VN" sz="2200" smtClean="0">
                  <a:solidFill>
                    <a:srgbClr val="FFFF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endParaRPr lang="en-US" sz="220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C2DA72D8-BEBB-4F6E-B568-62890902EFAF}"/>
                </a:ext>
              </a:extLst>
            </p:cNvPr>
            <p:cNvSpPr/>
            <p:nvPr/>
          </p:nvSpPr>
          <p:spPr>
            <a:xfrm>
              <a:off x="6728608" y="5656070"/>
              <a:ext cx="163902" cy="278898"/>
            </a:xfrm>
            <a:prstGeom prst="downArrow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D528206-F66F-4569-B9D0-2ACD9C584D4C}"/>
              </a:ext>
            </a:extLst>
          </p:cNvPr>
          <p:cNvGrpSpPr/>
          <p:nvPr/>
        </p:nvGrpSpPr>
        <p:grpSpPr>
          <a:xfrm>
            <a:off x="6240329" y="2761053"/>
            <a:ext cx="1905927" cy="583437"/>
            <a:chOff x="4693281" y="2520303"/>
            <a:chExt cx="1905927" cy="583437"/>
          </a:xfrm>
        </p:grpSpPr>
        <p:graphicFrame>
          <p:nvGraphicFramePr>
            <p:cNvPr id="74" name="Object 73">
              <a:extLst>
                <a:ext uri="{FF2B5EF4-FFF2-40B4-BE49-F238E27FC236}">
                  <a16:creationId xmlns:a16="http://schemas.microsoft.com/office/drawing/2014/main" id="{E394D884-85FC-42CC-BADD-F26B4AB6F2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293183"/>
                </p:ext>
              </p:extLst>
            </p:nvPr>
          </p:nvGraphicFramePr>
          <p:xfrm>
            <a:off x="4799777" y="2602463"/>
            <a:ext cx="1795463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9" name="Equation" r:id="rId7" imgW="749160" imgH="190440" progId="Equation.DSMT4">
                    <p:embed/>
                  </p:oleObj>
                </mc:Choice>
                <mc:Fallback>
                  <p:oleObj name="Equation" r:id="rId7" imgW="749160" imgH="190440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E394D884-85FC-42CC-BADD-F26B4AB6F27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799777" y="2602463"/>
                          <a:ext cx="1795463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Rectangle: Rounded Corners 46">
              <a:extLst>
                <a:ext uri="{FF2B5EF4-FFF2-40B4-BE49-F238E27FC236}">
                  <a16:creationId xmlns:a16="http://schemas.microsoft.com/office/drawing/2014/main" id="{E9B643ED-90A7-4DC0-90BC-2FE039F8991F}"/>
                </a:ext>
              </a:extLst>
            </p:cNvPr>
            <p:cNvSpPr/>
            <p:nvPr/>
          </p:nvSpPr>
          <p:spPr>
            <a:xfrm>
              <a:off x="4693281" y="2520303"/>
              <a:ext cx="1905927" cy="583437"/>
            </a:xfrm>
            <a:prstGeom prst="roundRect">
              <a:avLst>
                <a:gd name="adj" fmla="val 6013"/>
              </a:avLst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7121D251-2081-4B7B-9D0C-502371522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262853"/>
              </p:ext>
            </p:extLst>
          </p:nvPr>
        </p:nvGraphicFramePr>
        <p:xfrm>
          <a:off x="7589838" y="3865563"/>
          <a:ext cx="11128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9" imgW="533160" imgH="368280" progId="Equation.DSMT4">
                  <p:embed/>
                </p:oleObj>
              </mc:Choice>
              <mc:Fallback>
                <p:oleObj name="Equation" r:id="rId9" imgW="533160" imgH="368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121D251-2081-4B7B-9D0C-5023715229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89838" y="3865563"/>
                        <a:ext cx="1112837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>
            <a:extLst>
              <a:ext uri="{FF2B5EF4-FFF2-40B4-BE49-F238E27FC236}">
                <a16:creationId xmlns:a16="http://schemas.microsoft.com/office/drawing/2014/main" id="{434C8D6F-78EC-492F-9B9A-621359320B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727643"/>
              </p:ext>
            </p:extLst>
          </p:nvPr>
        </p:nvGraphicFramePr>
        <p:xfrm>
          <a:off x="7483475" y="1479550"/>
          <a:ext cx="11668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11" imgW="558720" imgH="368280" progId="Equation.DSMT4">
                  <p:embed/>
                </p:oleObj>
              </mc:Choice>
              <mc:Fallback>
                <p:oleObj name="Equation" r:id="rId11" imgW="558720" imgH="3682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34C8D6F-78EC-492F-9B9A-621359320B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483475" y="1479550"/>
                        <a:ext cx="1166813" cy="769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2700">
            <a:extLst>
              <a:ext uri="{FF2B5EF4-FFF2-40B4-BE49-F238E27FC236}">
                <a16:creationId xmlns:a16="http://schemas.microsoft.com/office/drawing/2014/main" id="{368EAEC1-9B2F-476A-96BC-501A60D3097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82412" y="2872406"/>
            <a:ext cx="1785257" cy="37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r>
              <a:rPr lang="vi-VN" sz="220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Điện Thế</a:t>
            </a:r>
            <a:endParaRPr lang="en-US" sz="220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49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990600" y="60960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838200" y="12954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066800" y="609600"/>
            <a:ext cx="647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smtClean="0">
                <a:solidFill>
                  <a:srgbClr val="FFFF00"/>
                </a:solidFill>
              </a:rPr>
              <a:t>ĐO HIỆU ĐIỆN THẾ</a:t>
            </a:r>
            <a:endParaRPr lang="en-US" altLang="en-US" sz="3200" b="1">
              <a:solidFill>
                <a:srgbClr val="FFFF00"/>
              </a:solidFill>
            </a:endParaRP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5029200" y="2300288"/>
            <a:ext cx="2716213" cy="1957387"/>
            <a:chOff x="3168" y="1449"/>
            <a:chExt cx="1711" cy="1233"/>
          </a:xfrm>
        </p:grpSpPr>
        <p:grpSp>
          <p:nvGrpSpPr>
            <p:cNvPr id="7" name="Group 42"/>
            <p:cNvGrpSpPr>
              <a:grpSpLocks/>
            </p:cNvGrpSpPr>
            <p:nvPr/>
          </p:nvGrpSpPr>
          <p:grpSpPr bwMode="auto">
            <a:xfrm rot="5400000">
              <a:off x="3624" y="1272"/>
              <a:ext cx="800" cy="1711"/>
              <a:chOff x="3520" y="1553"/>
              <a:chExt cx="800" cy="1711"/>
            </a:xfrm>
          </p:grpSpPr>
          <p:sp>
            <p:nvSpPr>
              <p:cNvPr id="11" name="Rectangle 33"/>
              <p:cNvSpPr>
                <a:spLocks noChangeArrowheads="1"/>
              </p:cNvSpPr>
              <p:nvPr/>
            </p:nvSpPr>
            <p:spPr bwMode="auto">
              <a:xfrm>
                <a:off x="3520" y="1553"/>
                <a:ext cx="80" cy="1711"/>
              </a:xfrm>
              <a:prstGeom prst="rect">
                <a:avLst/>
              </a:pr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Rectangle 34"/>
              <p:cNvSpPr>
                <a:spLocks noChangeArrowheads="1"/>
              </p:cNvSpPr>
              <p:nvPr/>
            </p:nvSpPr>
            <p:spPr bwMode="auto">
              <a:xfrm flipH="1">
                <a:off x="4240" y="1553"/>
                <a:ext cx="80" cy="1711"/>
              </a:xfrm>
              <a:prstGeom prst="rect">
                <a:avLst/>
              </a:pr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43"/>
            <p:cNvGrpSpPr>
              <a:grpSpLocks/>
            </p:cNvGrpSpPr>
            <p:nvPr/>
          </p:nvGrpSpPr>
          <p:grpSpPr bwMode="auto">
            <a:xfrm>
              <a:off x="3888" y="1449"/>
              <a:ext cx="480" cy="1233"/>
              <a:chOff x="3888" y="1449"/>
              <a:chExt cx="480" cy="1233"/>
            </a:xfrm>
          </p:grpSpPr>
          <p:sp>
            <p:nvSpPr>
              <p:cNvPr id="9" name="Text Box 35"/>
              <p:cNvSpPr txBox="1">
                <a:spLocks noChangeArrowheads="1"/>
              </p:cNvSpPr>
              <p:nvPr/>
            </p:nvSpPr>
            <p:spPr bwMode="auto">
              <a:xfrm>
                <a:off x="3888" y="1449"/>
                <a:ext cx="48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8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0" name="Text Box 36"/>
              <p:cNvSpPr txBox="1">
                <a:spLocks noChangeArrowheads="1"/>
              </p:cNvSpPr>
              <p:nvPr/>
            </p:nvSpPr>
            <p:spPr bwMode="auto">
              <a:xfrm>
                <a:off x="3936" y="2355"/>
                <a:ext cx="4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800">
                    <a:solidFill>
                      <a:schemeClr val="bg1"/>
                    </a:solidFill>
                  </a:rPr>
                  <a:t>_</a:t>
                </a:r>
              </a:p>
            </p:txBody>
          </p:sp>
        </p:grpSp>
      </p:grpSp>
      <p:sp>
        <p:nvSpPr>
          <p:cNvPr id="13" name="Freeform 44"/>
          <p:cNvSpPr>
            <a:spLocks/>
          </p:cNvSpPr>
          <p:nvPr/>
        </p:nvSpPr>
        <p:spPr bwMode="auto">
          <a:xfrm>
            <a:off x="3048000" y="4027488"/>
            <a:ext cx="1984375" cy="631825"/>
          </a:xfrm>
          <a:custGeom>
            <a:avLst/>
            <a:gdLst>
              <a:gd name="T0" fmla="*/ 1248 w 1250"/>
              <a:gd name="T1" fmla="*/ 0 h 398"/>
              <a:gd name="T2" fmla="*/ 1234 w 1250"/>
              <a:gd name="T3" fmla="*/ 178 h 398"/>
              <a:gd name="T4" fmla="*/ 1193 w 1250"/>
              <a:gd name="T5" fmla="*/ 192 h 398"/>
              <a:gd name="T6" fmla="*/ 1083 w 1250"/>
              <a:gd name="T7" fmla="*/ 233 h 398"/>
              <a:gd name="T8" fmla="*/ 1056 w 1250"/>
              <a:gd name="T9" fmla="*/ 274 h 398"/>
              <a:gd name="T10" fmla="*/ 987 w 1250"/>
              <a:gd name="T11" fmla="*/ 315 h 398"/>
              <a:gd name="T12" fmla="*/ 933 w 1250"/>
              <a:gd name="T13" fmla="*/ 398 h 398"/>
              <a:gd name="T14" fmla="*/ 795 w 1250"/>
              <a:gd name="T15" fmla="*/ 315 h 398"/>
              <a:gd name="T16" fmla="*/ 494 w 1250"/>
              <a:gd name="T17" fmla="*/ 302 h 398"/>
              <a:gd name="T18" fmla="*/ 480 w 1250"/>
              <a:gd name="T19" fmla="*/ 260 h 398"/>
              <a:gd name="T20" fmla="*/ 329 w 1250"/>
              <a:gd name="T21" fmla="*/ 315 h 398"/>
              <a:gd name="T22" fmla="*/ 110 w 1250"/>
              <a:gd name="T23" fmla="*/ 233 h 398"/>
              <a:gd name="T24" fmla="*/ 55 w 1250"/>
              <a:gd name="T25" fmla="*/ 178 h 398"/>
              <a:gd name="T26" fmla="*/ 27 w 1250"/>
              <a:gd name="T27" fmla="*/ 151 h 398"/>
              <a:gd name="T28" fmla="*/ 69 w 1250"/>
              <a:gd name="T29" fmla="*/ 55 h 398"/>
              <a:gd name="T30" fmla="*/ 0 w 1250"/>
              <a:gd name="T31" fmla="*/ 11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50" h="398">
                <a:moveTo>
                  <a:pt x="1248" y="0"/>
                </a:moveTo>
                <a:cubicBezTo>
                  <a:pt x="1243" y="59"/>
                  <a:pt x="1250" y="121"/>
                  <a:pt x="1234" y="178"/>
                </a:cubicBezTo>
                <a:cubicBezTo>
                  <a:pt x="1230" y="192"/>
                  <a:pt x="1207" y="188"/>
                  <a:pt x="1193" y="192"/>
                </a:cubicBezTo>
                <a:cubicBezTo>
                  <a:pt x="1104" y="218"/>
                  <a:pt x="1170" y="190"/>
                  <a:pt x="1083" y="233"/>
                </a:cubicBezTo>
                <a:cubicBezTo>
                  <a:pt x="1074" y="247"/>
                  <a:pt x="1069" y="264"/>
                  <a:pt x="1056" y="274"/>
                </a:cubicBezTo>
                <a:cubicBezTo>
                  <a:pt x="986" y="330"/>
                  <a:pt x="1040" y="244"/>
                  <a:pt x="987" y="315"/>
                </a:cubicBezTo>
                <a:cubicBezTo>
                  <a:pt x="967" y="341"/>
                  <a:pt x="933" y="398"/>
                  <a:pt x="933" y="398"/>
                </a:cubicBezTo>
                <a:cubicBezTo>
                  <a:pt x="873" y="352"/>
                  <a:pt x="867" y="333"/>
                  <a:pt x="795" y="315"/>
                </a:cubicBezTo>
                <a:cubicBezTo>
                  <a:pt x="660" y="325"/>
                  <a:pt x="607" y="338"/>
                  <a:pt x="494" y="302"/>
                </a:cubicBezTo>
                <a:cubicBezTo>
                  <a:pt x="489" y="288"/>
                  <a:pt x="494" y="266"/>
                  <a:pt x="480" y="260"/>
                </a:cubicBezTo>
                <a:cubicBezTo>
                  <a:pt x="459" y="252"/>
                  <a:pt x="357" y="306"/>
                  <a:pt x="329" y="315"/>
                </a:cubicBezTo>
                <a:cubicBezTo>
                  <a:pt x="251" y="300"/>
                  <a:pt x="173" y="287"/>
                  <a:pt x="110" y="233"/>
                </a:cubicBezTo>
                <a:cubicBezTo>
                  <a:pt x="90" y="216"/>
                  <a:pt x="73" y="196"/>
                  <a:pt x="55" y="178"/>
                </a:cubicBezTo>
                <a:cubicBezTo>
                  <a:pt x="46" y="169"/>
                  <a:pt x="27" y="151"/>
                  <a:pt x="27" y="151"/>
                </a:cubicBezTo>
                <a:cubicBezTo>
                  <a:pt x="7" y="88"/>
                  <a:pt x="2" y="76"/>
                  <a:pt x="69" y="55"/>
                </a:cubicBezTo>
                <a:cubicBezTo>
                  <a:pt x="50" y="128"/>
                  <a:pt x="74" y="110"/>
                  <a:pt x="0" y="11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Freeform 45"/>
          <p:cNvSpPr>
            <a:spLocks/>
          </p:cNvSpPr>
          <p:nvPr/>
        </p:nvSpPr>
        <p:spPr bwMode="auto">
          <a:xfrm>
            <a:off x="2678113" y="1755775"/>
            <a:ext cx="2330450" cy="1096963"/>
          </a:xfrm>
          <a:custGeom>
            <a:avLst/>
            <a:gdLst>
              <a:gd name="T0" fmla="*/ 0 w 1468"/>
              <a:gd name="T1" fmla="*/ 225 h 691"/>
              <a:gd name="T2" fmla="*/ 69 w 1468"/>
              <a:gd name="T3" fmla="*/ 156 h 691"/>
              <a:gd name="T4" fmla="*/ 110 w 1468"/>
              <a:gd name="T5" fmla="*/ 87 h 691"/>
              <a:gd name="T6" fmla="*/ 206 w 1468"/>
              <a:gd name="T7" fmla="*/ 5 h 691"/>
              <a:gd name="T8" fmla="*/ 343 w 1468"/>
              <a:gd name="T9" fmla="*/ 19 h 691"/>
              <a:gd name="T10" fmla="*/ 357 w 1468"/>
              <a:gd name="T11" fmla="*/ 74 h 691"/>
              <a:gd name="T12" fmla="*/ 370 w 1468"/>
              <a:gd name="T13" fmla="*/ 197 h 691"/>
              <a:gd name="T14" fmla="*/ 535 w 1468"/>
              <a:gd name="T15" fmla="*/ 430 h 691"/>
              <a:gd name="T16" fmla="*/ 796 w 1468"/>
              <a:gd name="T17" fmla="*/ 458 h 691"/>
              <a:gd name="T18" fmla="*/ 809 w 1468"/>
              <a:gd name="T19" fmla="*/ 540 h 691"/>
              <a:gd name="T20" fmla="*/ 1015 w 1468"/>
              <a:gd name="T21" fmla="*/ 554 h 691"/>
              <a:gd name="T22" fmla="*/ 1180 w 1468"/>
              <a:gd name="T23" fmla="*/ 595 h 691"/>
              <a:gd name="T24" fmla="*/ 1248 w 1468"/>
              <a:gd name="T25" fmla="*/ 691 h 691"/>
              <a:gd name="T26" fmla="*/ 1344 w 1468"/>
              <a:gd name="T27" fmla="*/ 677 h 691"/>
              <a:gd name="T28" fmla="*/ 1372 w 1468"/>
              <a:gd name="T29" fmla="*/ 650 h 691"/>
              <a:gd name="T30" fmla="*/ 1468 w 1468"/>
              <a:gd name="T31" fmla="*/ 650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68" h="691">
                <a:moveTo>
                  <a:pt x="0" y="225"/>
                </a:moveTo>
                <a:cubicBezTo>
                  <a:pt x="23" y="202"/>
                  <a:pt x="59" y="187"/>
                  <a:pt x="69" y="156"/>
                </a:cubicBezTo>
                <a:cubicBezTo>
                  <a:pt x="86" y="102"/>
                  <a:pt x="72" y="125"/>
                  <a:pt x="110" y="87"/>
                </a:cubicBezTo>
                <a:cubicBezTo>
                  <a:pt x="131" y="26"/>
                  <a:pt x="147" y="25"/>
                  <a:pt x="206" y="5"/>
                </a:cubicBezTo>
                <a:cubicBezTo>
                  <a:pt x="252" y="10"/>
                  <a:pt x="301" y="0"/>
                  <a:pt x="343" y="19"/>
                </a:cubicBezTo>
                <a:cubicBezTo>
                  <a:pt x="360" y="27"/>
                  <a:pt x="354" y="55"/>
                  <a:pt x="357" y="74"/>
                </a:cubicBezTo>
                <a:cubicBezTo>
                  <a:pt x="363" y="115"/>
                  <a:pt x="366" y="156"/>
                  <a:pt x="370" y="197"/>
                </a:cubicBezTo>
                <a:cubicBezTo>
                  <a:pt x="729" y="161"/>
                  <a:pt x="255" y="162"/>
                  <a:pt x="535" y="430"/>
                </a:cubicBezTo>
                <a:cubicBezTo>
                  <a:pt x="598" y="490"/>
                  <a:pt x="709" y="449"/>
                  <a:pt x="796" y="458"/>
                </a:cubicBezTo>
                <a:cubicBezTo>
                  <a:pt x="800" y="485"/>
                  <a:pt x="784" y="529"/>
                  <a:pt x="809" y="540"/>
                </a:cubicBezTo>
                <a:cubicBezTo>
                  <a:pt x="872" y="568"/>
                  <a:pt x="947" y="547"/>
                  <a:pt x="1015" y="554"/>
                </a:cubicBezTo>
                <a:cubicBezTo>
                  <a:pt x="1069" y="560"/>
                  <a:pt x="1127" y="584"/>
                  <a:pt x="1180" y="595"/>
                </a:cubicBezTo>
                <a:cubicBezTo>
                  <a:pt x="1212" y="691"/>
                  <a:pt x="1180" y="668"/>
                  <a:pt x="1248" y="691"/>
                </a:cubicBezTo>
                <a:cubicBezTo>
                  <a:pt x="1280" y="686"/>
                  <a:pt x="1313" y="687"/>
                  <a:pt x="1344" y="677"/>
                </a:cubicBezTo>
                <a:cubicBezTo>
                  <a:pt x="1356" y="673"/>
                  <a:pt x="1359" y="653"/>
                  <a:pt x="1372" y="650"/>
                </a:cubicBezTo>
                <a:cubicBezTo>
                  <a:pt x="1403" y="643"/>
                  <a:pt x="1436" y="650"/>
                  <a:pt x="1468" y="6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Line 46"/>
          <p:cNvSpPr>
            <a:spLocks noChangeShapeType="1"/>
          </p:cNvSpPr>
          <p:nvPr/>
        </p:nvSpPr>
        <p:spPr bwMode="auto">
          <a:xfrm flipV="1">
            <a:off x="2447925" y="2984500"/>
            <a:ext cx="250825" cy="102235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6" name="Group 51"/>
          <p:cNvGrpSpPr>
            <a:grpSpLocks/>
          </p:cNvGrpSpPr>
          <p:nvPr/>
        </p:nvGrpSpPr>
        <p:grpSpPr bwMode="auto">
          <a:xfrm>
            <a:off x="1600200" y="2057400"/>
            <a:ext cx="1860550" cy="3189288"/>
            <a:chOff x="1008" y="1296"/>
            <a:chExt cx="1172" cy="2009"/>
          </a:xfrm>
        </p:grpSpPr>
        <p:grpSp>
          <p:nvGrpSpPr>
            <p:cNvPr id="17" name="Group 14"/>
            <p:cNvGrpSpPr>
              <a:grpSpLocks/>
            </p:cNvGrpSpPr>
            <p:nvPr/>
          </p:nvGrpSpPr>
          <p:grpSpPr bwMode="auto">
            <a:xfrm>
              <a:off x="1008" y="1296"/>
              <a:ext cx="1172" cy="2009"/>
              <a:chOff x="7152" y="850"/>
              <a:chExt cx="1611" cy="3068"/>
            </a:xfrm>
          </p:grpSpPr>
          <p:grpSp>
            <p:nvGrpSpPr>
              <p:cNvPr id="19" name="Group 15"/>
              <p:cNvGrpSpPr>
                <a:grpSpLocks noChangeAspect="1"/>
              </p:cNvGrpSpPr>
              <p:nvPr/>
            </p:nvGrpSpPr>
            <p:grpSpPr bwMode="auto">
              <a:xfrm>
                <a:off x="7152" y="1458"/>
                <a:ext cx="1611" cy="2460"/>
                <a:chOff x="7820" y="400"/>
                <a:chExt cx="1598" cy="2440"/>
              </a:xfrm>
            </p:grpSpPr>
            <p:sp>
              <p:nvSpPr>
                <p:cNvPr id="32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8558" y="1960"/>
                  <a:ext cx="140" cy="604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" name="AutoShape 1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7820" y="400"/>
                  <a:ext cx="1598" cy="1598"/>
                </a:xfrm>
                <a:custGeom>
                  <a:avLst/>
                  <a:gdLst>
                    <a:gd name="G0" fmla="+- 8821 0 0"/>
                    <a:gd name="G1" fmla="+- -9322706 0 0"/>
                    <a:gd name="G2" fmla="+- 0 0 -9322706"/>
                    <a:gd name="T0" fmla="*/ 0 256 1"/>
                    <a:gd name="T1" fmla="*/ 180 256 1"/>
                    <a:gd name="G3" fmla="+- -9322706 T0 T1"/>
                    <a:gd name="T2" fmla="*/ 0 256 1"/>
                    <a:gd name="T3" fmla="*/ 90 256 1"/>
                    <a:gd name="G4" fmla="+- -9322706 T2 T3"/>
                    <a:gd name="G5" fmla="*/ G4 2 1"/>
                    <a:gd name="T4" fmla="*/ 90 256 1"/>
                    <a:gd name="T5" fmla="*/ 0 256 1"/>
                    <a:gd name="G6" fmla="+- -9322706 T4 T5"/>
                    <a:gd name="G7" fmla="*/ G6 2 1"/>
                    <a:gd name="G8" fmla="abs -9322706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8821"/>
                    <a:gd name="G18" fmla="*/ 8821 1 2"/>
                    <a:gd name="G19" fmla="+- G18 5400 0"/>
                    <a:gd name="G20" fmla="cos G19 -9322706"/>
                    <a:gd name="G21" fmla="sin G19 -9322706"/>
                    <a:gd name="G22" fmla="+- G20 10800 0"/>
                    <a:gd name="G23" fmla="+- G21 10800 0"/>
                    <a:gd name="G24" fmla="+- 10800 0 G20"/>
                    <a:gd name="G25" fmla="+- 8821 10800 0"/>
                    <a:gd name="G26" fmla="?: G9 G17 G25"/>
                    <a:gd name="G27" fmla="?: G9 0 21600"/>
                    <a:gd name="G28" fmla="cos 10800 -9322706"/>
                    <a:gd name="G29" fmla="sin 10800 -9322706"/>
                    <a:gd name="G30" fmla="sin 8821 -9322706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-9322706 G34 0"/>
                    <a:gd name="G36" fmla="?: G6 G35 G31"/>
                    <a:gd name="G37" fmla="+- 21600 0 G36"/>
                    <a:gd name="G38" fmla="?: G4 0 G33"/>
                    <a:gd name="G39" fmla="?: -9322706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3042 w 21600"/>
                    <a:gd name="T15" fmla="*/ 4793 h 21600"/>
                    <a:gd name="T16" fmla="*/ 10800 w 21600"/>
                    <a:gd name="T17" fmla="*/ 1979 h 21600"/>
                    <a:gd name="T18" fmla="*/ 18558 w 21600"/>
                    <a:gd name="T19" fmla="*/ 4793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3825" y="5400"/>
                      </a:moveTo>
                      <a:cubicBezTo>
                        <a:pt x="5495" y="3242"/>
                        <a:pt x="8070" y="1979"/>
                        <a:pt x="10800" y="1979"/>
                      </a:cubicBezTo>
                      <a:cubicBezTo>
                        <a:pt x="13529" y="1979"/>
                        <a:pt x="16104" y="3242"/>
                        <a:pt x="17774" y="5400"/>
                      </a:cubicBezTo>
                      <a:lnTo>
                        <a:pt x="19339" y="4188"/>
                      </a:lnTo>
                      <a:cubicBezTo>
                        <a:pt x="17294" y="1546"/>
                        <a:pt x="14141" y="0"/>
                        <a:pt x="10799" y="0"/>
                      </a:cubicBezTo>
                      <a:cubicBezTo>
                        <a:pt x="7458" y="0"/>
                        <a:pt x="4305" y="1546"/>
                        <a:pt x="2260" y="418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34" name="Group 18"/>
                <p:cNvGrpSpPr>
                  <a:grpSpLocks noChangeAspect="1"/>
                </p:cNvGrpSpPr>
                <p:nvPr/>
              </p:nvGrpSpPr>
              <p:grpSpPr bwMode="auto">
                <a:xfrm>
                  <a:off x="8038" y="2564"/>
                  <a:ext cx="1240" cy="276"/>
                  <a:chOff x="4220" y="2124"/>
                  <a:chExt cx="1240" cy="276"/>
                </a:xfrm>
              </p:grpSpPr>
              <p:sp>
                <p:nvSpPr>
                  <p:cNvPr id="35" name="Rectangle 1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20" y="2260"/>
                    <a:ext cx="1240" cy="14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36" name="AutoShape 20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4340" y="2124"/>
                    <a:ext cx="944" cy="136"/>
                  </a:xfrm>
                  <a:prstGeom prst="flowChartManualOperation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7969" y="1142"/>
                <a:ext cx="28" cy="1587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Oval 22"/>
              <p:cNvSpPr>
                <a:spLocks noChangeArrowheads="1"/>
              </p:cNvSpPr>
              <p:nvPr/>
            </p:nvSpPr>
            <p:spPr bwMode="auto">
              <a:xfrm>
                <a:off x="7834" y="850"/>
                <a:ext cx="295" cy="29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Oval 23"/>
              <p:cNvSpPr>
                <a:spLocks noChangeArrowheads="1"/>
              </p:cNvSpPr>
              <p:nvPr/>
            </p:nvSpPr>
            <p:spPr bwMode="auto">
              <a:xfrm>
                <a:off x="7256" y="1476"/>
                <a:ext cx="1434" cy="1434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B2B2B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AutoShape 24"/>
              <p:cNvSpPr>
                <a:spLocks noChangeArrowheads="1"/>
              </p:cNvSpPr>
              <p:nvPr/>
            </p:nvSpPr>
            <p:spPr bwMode="auto">
              <a:xfrm>
                <a:off x="7854" y="1418"/>
                <a:ext cx="258" cy="138"/>
              </a:xfrm>
              <a:prstGeom prst="flowChartManualOperat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4" name="Group 25"/>
              <p:cNvGrpSpPr>
                <a:grpSpLocks noChangeAspect="1"/>
              </p:cNvGrpSpPr>
              <p:nvPr/>
            </p:nvGrpSpPr>
            <p:grpSpPr bwMode="auto">
              <a:xfrm>
                <a:off x="7343" y="2312"/>
                <a:ext cx="646" cy="567"/>
                <a:chOff x="1415" y="1736"/>
                <a:chExt cx="985" cy="864"/>
              </a:xfrm>
            </p:grpSpPr>
            <p:sp>
              <p:nvSpPr>
                <p:cNvPr id="25" name="Line 2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400" y="2400"/>
                  <a:ext cx="0" cy="2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" name="Line 2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011" y="2337"/>
                  <a:ext cx="77" cy="18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" name="Line 2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756" y="2212"/>
                  <a:ext cx="129" cy="15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8" name="Line 2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587" y="2065"/>
                  <a:ext cx="162" cy="11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" name="Line 3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87" y="1927"/>
                  <a:ext cx="183" cy="8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" name="Line 3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36" y="1814"/>
                  <a:ext cx="193" cy="5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1" name="Line 3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15" y="1736"/>
                  <a:ext cx="197" cy="3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18" name="Oval 50"/>
            <p:cNvSpPr>
              <a:spLocks noChangeArrowheads="1"/>
            </p:cNvSpPr>
            <p:nvPr/>
          </p:nvSpPr>
          <p:spPr bwMode="auto">
            <a:xfrm>
              <a:off x="1564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5877987" y="5273674"/>
            <a:ext cx="4855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https://www.youtube.com/watch?v=z5J3jR7SaNA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8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57200" y="316925"/>
            <a:ext cx="838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smtClean="0">
                <a:solidFill>
                  <a:srgbClr val="FFFF00"/>
                </a:solidFill>
              </a:rPr>
              <a:t>HỆ THỨC U - E</a:t>
            </a:r>
            <a:endParaRPr lang="en-US" altLang="en-US" sz="3200" b="1">
              <a:solidFill>
                <a:srgbClr val="FFFF00"/>
              </a:solidFill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762750" y="630241"/>
            <a:ext cx="193675" cy="46482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 flipH="1">
            <a:off x="10447501" y="630241"/>
            <a:ext cx="193675" cy="46482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6726899" y="738251"/>
            <a:ext cx="4656270" cy="472083"/>
            <a:chOff x="4111" y="741"/>
            <a:chExt cx="1154" cy="117"/>
          </a:xfrm>
        </p:grpSpPr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111" y="759"/>
              <a:ext cx="288" cy="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5025" y="741"/>
              <a:ext cx="240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 smtClean="0">
                  <a:solidFill>
                    <a:schemeClr val="bg1"/>
                  </a:solidFill>
                </a:rPr>
                <a:t>-</a:t>
              </a:r>
              <a:endParaRPr lang="en-US" alt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1747674" y="1934882"/>
            <a:ext cx="3048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</a:rPr>
              <a:t>  q.E.d     với d = MN</a:t>
            </a:r>
          </a:p>
        </p:txBody>
      </p: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7986875" y="990929"/>
            <a:ext cx="1355725" cy="524536"/>
            <a:chOff x="4704" y="1265"/>
            <a:chExt cx="336" cy="130"/>
          </a:xfrm>
        </p:grpSpPr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4704" y="1265"/>
              <a:ext cx="336" cy="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4716" y="1279"/>
              <a:ext cx="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3074111" y="3732275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</a:rPr>
              <a:t>( V/m )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1015713" y="1940107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</a:rPr>
              <a:t>A</a:t>
            </a:r>
            <a:r>
              <a:rPr lang="en-US" altLang="en-US" sz="2400" baseline="-25000">
                <a:solidFill>
                  <a:schemeClr val="bg1"/>
                </a:solidFill>
              </a:rPr>
              <a:t>MN</a:t>
            </a:r>
            <a:r>
              <a:rPr lang="en-US" altLang="en-US" sz="240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27" name="Text Box 36"/>
          <p:cNvSpPr txBox="1">
            <a:spLocks noChangeArrowheads="1"/>
          </p:cNvSpPr>
          <p:nvPr/>
        </p:nvSpPr>
        <p:spPr bwMode="auto">
          <a:xfrm>
            <a:off x="7134799" y="2550661"/>
            <a:ext cx="1355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q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6991349" y="1395655"/>
            <a:ext cx="3423445" cy="3657358"/>
            <a:chOff x="6991349" y="1395655"/>
            <a:chExt cx="3423445" cy="3657358"/>
          </a:xfrm>
        </p:grpSpPr>
        <p:sp>
          <p:nvSpPr>
            <p:cNvPr id="28" name="Line 45"/>
            <p:cNvSpPr>
              <a:spLocks noChangeShapeType="1"/>
            </p:cNvSpPr>
            <p:nvPr/>
          </p:nvSpPr>
          <p:spPr bwMode="auto">
            <a:xfrm>
              <a:off x="6991349" y="1395655"/>
              <a:ext cx="3423445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6991349" y="2309995"/>
              <a:ext cx="3423445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1" name="Line 45"/>
            <p:cNvSpPr>
              <a:spLocks noChangeShapeType="1"/>
            </p:cNvSpPr>
            <p:nvPr/>
          </p:nvSpPr>
          <p:spPr bwMode="auto">
            <a:xfrm>
              <a:off x="6991349" y="3224335"/>
              <a:ext cx="3423445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2" name="Line 45"/>
            <p:cNvSpPr>
              <a:spLocks noChangeShapeType="1"/>
            </p:cNvSpPr>
            <p:nvPr/>
          </p:nvSpPr>
          <p:spPr bwMode="auto">
            <a:xfrm>
              <a:off x="6991349" y="4138675"/>
              <a:ext cx="3423445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3" name="Line 45"/>
            <p:cNvSpPr>
              <a:spLocks noChangeShapeType="1"/>
            </p:cNvSpPr>
            <p:nvPr/>
          </p:nvSpPr>
          <p:spPr bwMode="auto">
            <a:xfrm>
              <a:off x="6991349" y="5053013"/>
              <a:ext cx="3423445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Group 40"/>
          <p:cNvGrpSpPr>
            <a:grpSpLocks/>
          </p:cNvGrpSpPr>
          <p:nvPr/>
        </p:nvGrpSpPr>
        <p:grpSpPr bwMode="auto">
          <a:xfrm>
            <a:off x="6981419" y="3063275"/>
            <a:ext cx="907854" cy="831188"/>
            <a:chOff x="4216" y="2148"/>
            <a:chExt cx="225" cy="206"/>
          </a:xfrm>
        </p:grpSpPr>
        <p:sp>
          <p:nvSpPr>
            <p:cNvPr id="61" name="Text Box 13"/>
            <p:cNvSpPr txBox="1">
              <a:spLocks noChangeArrowheads="1"/>
            </p:cNvSpPr>
            <p:nvPr/>
          </p:nvSpPr>
          <p:spPr bwMode="auto">
            <a:xfrm>
              <a:off x="4216" y="2148"/>
              <a:ext cx="225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altLang="en-US" sz="2400" smtClean="0">
                <a:solidFill>
                  <a:schemeClr val="bg1"/>
                </a:solidFill>
              </a:endParaRPr>
            </a:p>
            <a:p>
              <a:r>
                <a:rPr lang="en-US" altLang="en-US" sz="2400" b="1" smtClean="0">
                  <a:solidFill>
                    <a:schemeClr val="bg1"/>
                  </a:solidFill>
                </a:rPr>
                <a:t>M</a:t>
              </a:r>
              <a:endParaRPr lang="en-US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62" name="AutoShape 15"/>
            <p:cNvSpPr>
              <a:spLocks noChangeArrowheads="1"/>
            </p:cNvSpPr>
            <p:nvPr/>
          </p:nvSpPr>
          <p:spPr bwMode="auto">
            <a:xfrm>
              <a:off x="4254" y="2168"/>
              <a:ext cx="48" cy="48"/>
            </a:xfrm>
            <a:prstGeom prst="flowChartConnector">
              <a:avLst/>
            </a:prstGeom>
            <a:solidFill>
              <a:srgbClr val="E9173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Group 41"/>
          <p:cNvGrpSpPr>
            <a:grpSpLocks/>
          </p:cNvGrpSpPr>
          <p:nvPr/>
        </p:nvGrpSpPr>
        <p:grpSpPr bwMode="auto">
          <a:xfrm>
            <a:off x="9568104" y="3127428"/>
            <a:ext cx="476118" cy="500326"/>
            <a:chOff x="5005" y="2154"/>
            <a:chExt cx="118" cy="124"/>
          </a:xfrm>
        </p:grpSpPr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5005" y="2164"/>
              <a:ext cx="95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65" name="AutoShape 16"/>
            <p:cNvSpPr>
              <a:spLocks noChangeArrowheads="1"/>
            </p:cNvSpPr>
            <p:nvPr/>
          </p:nvSpPr>
          <p:spPr bwMode="auto">
            <a:xfrm>
              <a:off x="5075" y="2154"/>
              <a:ext cx="48" cy="48"/>
            </a:xfrm>
            <a:prstGeom prst="flowChartConnector">
              <a:avLst/>
            </a:prstGeom>
            <a:solidFill>
              <a:srgbClr val="E9173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66" name="Oval 48"/>
          <p:cNvSpPr>
            <a:spLocks noChangeArrowheads="1"/>
          </p:cNvSpPr>
          <p:nvPr/>
        </p:nvSpPr>
        <p:spPr bwMode="auto">
          <a:xfrm>
            <a:off x="7045193" y="3057956"/>
            <a:ext cx="387350" cy="38735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1120695" y="3386050"/>
            <a:ext cx="1731170" cy="1154113"/>
            <a:chOff x="943018" y="3763863"/>
            <a:chExt cx="1731170" cy="1154113"/>
          </a:xfrm>
        </p:grpSpPr>
        <p:sp>
          <p:nvSpPr>
            <p:cNvPr id="32" name="AutoShape 49"/>
            <p:cNvSpPr>
              <a:spLocks noChangeAspect="1" noChangeArrowheads="1" noTextEdit="1"/>
            </p:cNvSpPr>
            <p:nvPr/>
          </p:nvSpPr>
          <p:spPr bwMode="auto">
            <a:xfrm>
              <a:off x="943018" y="3763863"/>
              <a:ext cx="1731170" cy="1154113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963956" y="3949048"/>
                  <a:ext cx="1616225" cy="7837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𝐄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𝐔</m:t>
                            </m:r>
                          </m:num>
                          <m:den>
                            <m:r>
                              <a:rPr lang="en-US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𝐝</m:t>
                            </m:r>
                          </m:den>
                        </m:f>
                      </m:oMath>
                    </m:oMathPara>
                  </a14:m>
                  <a:endParaRPr lang="en-US" sz="2400" b="1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3956" y="3949048"/>
                  <a:ext cx="1616225" cy="78374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48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5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07407E-6 L 0.22148 -0.0071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68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9" grpId="0"/>
      <p:bldP spid="20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8719" y="386858"/>
            <a:ext cx="781247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b="1" u="sng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 DỤ</a:t>
            </a:r>
            <a:r>
              <a:rPr lang="vi-VN" sz="2400" b="1" u="sng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vi-VN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Tính công mà lực điện tác dụng lên một electron sinh ra khi nó chuyển động từ điểm A đến điểm N. Biết hiệu điện thế U</a:t>
            </a:r>
            <a:r>
              <a:rPr lang="en-US" sz="2400" b="1" baseline="-250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MN</a:t>
            </a:r>
            <a:r>
              <a:rPr lang="en-US" sz="2400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50V</a:t>
            </a:r>
            <a:endParaRPr lang="en-US" sz="2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774862" y="312479"/>
            <a:ext cx="8005371" cy="1381700"/>
          </a:xfrm>
          <a:prstGeom prst="roundRect">
            <a:avLst>
              <a:gd name="adj" fmla="val 1806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7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>
            <a:extLst>
              <a:ext uri="{FF2B5EF4-FFF2-40B4-BE49-F238E27FC236}">
                <a16:creationId xmlns:a16="http://schemas.microsoft.com/office/drawing/2014/main" id="{D19CFF94-DC3F-403C-8610-E9A42F4BCDAC}"/>
              </a:ext>
            </a:extLst>
          </p:cNvPr>
          <p:cNvSpPr/>
          <p:nvPr/>
        </p:nvSpPr>
        <p:spPr>
          <a:xfrm>
            <a:off x="1076095" y="1449389"/>
            <a:ext cx="4914133" cy="3206767"/>
          </a:xfrm>
          <a:custGeom>
            <a:avLst/>
            <a:gdLst>
              <a:gd name="connsiteX0" fmla="*/ 0 w 4209894"/>
              <a:gd name="connsiteY0" fmla="*/ 2103120 h 4206240"/>
              <a:gd name="connsiteX1" fmla="*/ 2104947 w 4209894"/>
              <a:gd name="connsiteY1" fmla="*/ 0 h 4206240"/>
              <a:gd name="connsiteX2" fmla="*/ 4209894 w 4209894"/>
              <a:gd name="connsiteY2" fmla="*/ 2103120 h 4206240"/>
              <a:gd name="connsiteX3" fmla="*/ 2104947 w 4209894"/>
              <a:gd name="connsiteY3" fmla="*/ 4206240 h 4206240"/>
              <a:gd name="connsiteX4" fmla="*/ 0 w 4209894"/>
              <a:gd name="connsiteY4" fmla="*/ 2103120 h 4206240"/>
              <a:gd name="connsiteX0" fmla="*/ 117660 w 4327554"/>
              <a:gd name="connsiteY0" fmla="*/ 1698171 h 3801291"/>
              <a:gd name="connsiteX1" fmla="*/ 1007761 w 4327554"/>
              <a:gd name="connsiteY1" fmla="*/ 0 h 3801291"/>
              <a:gd name="connsiteX2" fmla="*/ 4327554 w 4327554"/>
              <a:gd name="connsiteY2" fmla="*/ 1698171 h 3801291"/>
              <a:gd name="connsiteX3" fmla="*/ 2222607 w 4327554"/>
              <a:gd name="connsiteY3" fmla="*/ 3801291 h 3801291"/>
              <a:gd name="connsiteX4" fmla="*/ 117660 w 4327554"/>
              <a:gd name="connsiteY4" fmla="*/ 1698171 h 3801291"/>
              <a:gd name="connsiteX0" fmla="*/ 140874 w 4350768"/>
              <a:gd name="connsiteY0" fmla="*/ 1698171 h 3161211"/>
              <a:gd name="connsiteX1" fmla="*/ 1030975 w 4350768"/>
              <a:gd name="connsiteY1" fmla="*/ 0 h 3161211"/>
              <a:gd name="connsiteX2" fmla="*/ 4350768 w 4350768"/>
              <a:gd name="connsiteY2" fmla="*/ 1698171 h 3161211"/>
              <a:gd name="connsiteX3" fmla="*/ 2559330 w 4350768"/>
              <a:gd name="connsiteY3" fmla="*/ 3161211 h 3161211"/>
              <a:gd name="connsiteX4" fmla="*/ 140874 w 4350768"/>
              <a:gd name="connsiteY4" fmla="*/ 1698171 h 3161211"/>
              <a:gd name="connsiteX0" fmla="*/ 49158 w 4664000"/>
              <a:gd name="connsiteY0" fmla="*/ 2390141 h 3194359"/>
              <a:gd name="connsiteX1" fmla="*/ 1344207 w 4664000"/>
              <a:gd name="connsiteY1" fmla="*/ 12701 h 3194359"/>
              <a:gd name="connsiteX2" fmla="*/ 4664000 w 4664000"/>
              <a:gd name="connsiteY2" fmla="*/ 1710872 h 3194359"/>
              <a:gd name="connsiteX3" fmla="*/ 2872562 w 4664000"/>
              <a:gd name="connsiteY3" fmla="*/ 3173912 h 3194359"/>
              <a:gd name="connsiteX4" fmla="*/ 49158 w 4664000"/>
              <a:gd name="connsiteY4" fmla="*/ 2390141 h 3194359"/>
              <a:gd name="connsiteX0" fmla="*/ 51096 w 4914133"/>
              <a:gd name="connsiteY0" fmla="*/ 2396828 h 3206767"/>
              <a:gd name="connsiteX1" fmla="*/ 1346145 w 4914133"/>
              <a:gd name="connsiteY1" fmla="*/ 19388 h 3206767"/>
              <a:gd name="connsiteX2" fmla="*/ 4914133 w 4914133"/>
              <a:gd name="connsiteY2" fmla="*/ 1599993 h 3206767"/>
              <a:gd name="connsiteX3" fmla="*/ 2874500 w 4914133"/>
              <a:gd name="connsiteY3" fmla="*/ 3180599 h 3206767"/>
              <a:gd name="connsiteX4" fmla="*/ 51096 w 4914133"/>
              <a:gd name="connsiteY4" fmla="*/ 2396828 h 3206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4133" h="3206767">
                <a:moveTo>
                  <a:pt x="51096" y="2396828"/>
                </a:moveTo>
                <a:cubicBezTo>
                  <a:pt x="-203630" y="1869960"/>
                  <a:pt x="535639" y="152194"/>
                  <a:pt x="1346145" y="19388"/>
                </a:cubicBezTo>
                <a:cubicBezTo>
                  <a:pt x="2156651" y="-113418"/>
                  <a:pt x="4914133" y="438472"/>
                  <a:pt x="4914133" y="1599993"/>
                </a:cubicBezTo>
                <a:cubicBezTo>
                  <a:pt x="4914133" y="2761514"/>
                  <a:pt x="3685006" y="3047793"/>
                  <a:pt x="2874500" y="3180599"/>
                </a:cubicBezTo>
                <a:cubicBezTo>
                  <a:pt x="2063994" y="3313405"/>
                  <a:pt x="305822" y="2923696"/>
                  <a:pt x="51096" y="2396828"/>
                </a:cubicBezTo>
                <a:close/>
              </a:path>
            </a:pathLst>
          </a:custGeom>
          <a:gradFill flip="none" rotWithShape="1">
            <a:gsLst>
              <a:gs pos="62000">
                <a:srgbClr val="00434C">
                  <a:alpha val="63000"/>
                  <a:lumMod val="100000"/>
                </a:srgbClr>
              </a:gs>
              <a:gs pos="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73628" y="129209"/>
            <a:ext cx="3215994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vi-VN" sz="3200" b="1" u="sng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HIỆU ĐIỆN THẾ</a:t>
            </a:r>
            <a:endParaRPr lang="en-US" sz="3200" b="1" u="sng">
              <a:solidFill>
                <a:srgbClr val="FFFF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D528206-F66F-4569-B9D0-2ACD9C584D4C}"/>
              </a:ext>
            </a:extLst>
          </p:cNvPr>
          <p:cNvGrpSpPr/>
          <p:nvPr/>
        </p:nvGrpSpPr>
        <p:grpSpPr>
          <a:xfrm>
            <a:off x="6240922" y="2749139"/>
            <a:ext cx="1905927" cy="583437"/>
            <a:chOff x="4693281" y="2520303"/>
            <a:chExt cx="1905927" cy="583437"/>
          </a:xfrm>
        </p:grpSpPr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E394D884-85FC-42CC-BADD-F26B4AB6F27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75098" y="2602203"/>
            <a:ext cx="1643624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8" name="Equation" r:id="rId3" imgW="685800" imgH="190440" progId="Equation.DSMT4">
                    <p:embed/>
                  </p:oleObj>
                </mc:Choice>
                <mc:Fallback>
                  <p:oleObj name="Equation" r:id="rId3" imgW="685800" imgH="190440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E394D884-85FC-42CC-BADD-F26B4AB6F27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875098" y="2602203"/>
                          <a:ext cx="1643624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E9B643ED-90A7-4DC0-90BC-2FE039F8991F}"/>
                </a:ext>
              </a:extLst>
            </p:cNvPr>
            <p:cNvSpPr/>
            <p:nvPr/>
          </p:nvSpPr>
          <p:spPr>
            <a:xfrm>
              <a:off x="4693281" y="2520303"/>
              <a:ext cx="1905927" cy="583437"/>
            </a:xfrm>
            <a:prstGeom prst="roundRect">
              <a:avLst>
                <a:gd name="adj" fmla="val 6013"/>
              </a:avLst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121D251-2081-4B7B-9D0C-502371522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671699"/>
              </p:ext>
            </p:extLst>
          </p:nvPr>
        </p:nvGraphicFramePr>
        <p:xfrm>
          <a:off x="7589838" y="3852863"/>
          <a:ext cx="1112837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5" imgW="533160" imgH="380880" progId="Equation.DSMT4">
                  <p:embed/>
                </p:oleObj>
              </mc:Choice>
              <mc:Fallback>
                <p:oleObj name="Equation" r:id="rId5" imgW="533160" imgH="380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121D251-2081-4B7B-9D0C-5023715229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89838" y="3852863"/>
                        <a:ext cx="1112837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34C8D6F-78EC-492F-9B9A-621359320B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675170"/>
              </p:ext>
            </p:extLst>
          </p:nvPr>
        </p:nvGraphicFramePr>
        <p:xfrm>
          <a:off x="7522644" y="1467177"/>
          <a:ext cx="1087437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7" imgW="520560" imgH="380880" progId="Equation.DSMT4">
                  <p:embed/>
                </p:oleObj>
              </mc:Choice>
              <mc:Fallback>
                <p:oleObj name="Equation" r:id="rId7" imgW="520560" imgH="3808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34C8D6F-78EC-492F-9B9A-621359320B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22644" y="1467177"/>
                        <a:ext cx="1087437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2700">
            <a:extLst>
              <a:ext uri="{FF2B5EF4-FFF2-40B4-BE49-F238E27FC236}">
                <a16:creationId xmlns:a16="http://schemas.microsoft.com/office/drawing/2014/main" id="{368EAEC1-9B2F-476A-96BC-501A60D3097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82412" y="13716000"/>
            <a:ext cx="1785257" cy="37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r>
              <a:rPr lang="vi-VN" sz="220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Điện Thế</a:t>
            </a:r>
            <a:endParaRPr lang="en-US" sz="220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95525" y="2262514"/>
            <a:ext cx="1237636" cy="400110"/>
            <a:chOff x="2295525" y="2262514"/>
            <a:chExt cx="1237636" cy="400110"/>
          </a:xfrm>
        </p:grpSpPr>
        <p:sp>
          <p:nvSpPr>
            <p:cNvPr id="3" name="Oval 2"/>
            <p:cNvSpPr/>
            <p:nvPr/>
          </p:nvSpPr>
          <p:spPr>
            <a:xfrm>
              <a:off x="2295525" y="2395538"/>
              <a:ext cx="193675" cy="20857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89200" y="2262514"/>
              <a:ext cx="10439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M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711700" y="3366568"/>
            <a:ext cx="1043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</a:rPr>
              <a:t>N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78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1474 0.165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0" y="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>
            <a:extLst>
              <a:ext uri="{FF2B5EF4-FFF2-40B4-BE49-F238E27FC236}">
                <a16:creationId xmlns:a16="http://schemas.microsoft.com/office/drawing/2014/main" id="{D19CFF94-DC3F-403C-8610-E9A42F4BCDAC}"/>
              </a:ext>
            </a:extLst>
          </p:cNvPr>
          <p:cNvSpPr/>
          <p:nvPr/>
        </p:nvSpPr>
        <p:spPr>
          <a:xfrm>
            <a:off x="1076095" y="1449389"/>
            <a:ext cx="4914133" cy="3206767"/>
          </a:xfrm>
          <a:custGeom>
            <a:avLst/>
            <a:gdLst>
              <a:gd name="connsiteX0" fmla="*/ 0 w 4209894"/>
              <a:gd name="connsiteY0" fmla="*/ 2103120 h 4206240"/>
              <a:gd name="connsiteX1" fmla="*/ 2104947 w 4209894"/>
              <a:gd name="connsiteY1" fmla="*/ 0 h 4206240"/>
              <a:gd name="connsiteX2" fmla="*/ 4209894 w 4209894"/>
              <a:gd name="connsiteY2" fmla="*/ 2103120 h 4206240"/>
              <a:gd name="connsiteX3" fmla="*/ 2104947 w 4209894"/>
              <a:gd name="connsiteY3" fmla="*/ 4206240 h 4206240"/>
              <a:gd name="connsiteX4" fmla="*/ 0 w 4209894"/>
              <a:gd name="connsiteY4" fmla="*/ 2103120 h 4206240"/>
              <a:gd name="connsiteX0" fmla="*/ 117660 w 4327554"/>
              <a:gd name="connsiteY0" fmla="*/ 1698171 h 3801291"/>
              <a:gd name="connsiteX1" fmla="*/ 1007761 w 4327554"/>
              <a:gd name="connsiteY1" fmla="*/ 0 h 3801291"/>
              <a:gd name="connsiteX2" fmla="*/ 4327554 w 4327554"/>
              <a:gd name="connsiteY2" fmla="*/ 1698171 h 3801291"/>
              <a:gd name="connsiteX3" fmla="*/ 2222607 w 4327554"/>
              <a:gd name="connsiteY3" fmla="*/ 3801291 h 3801291"/>
              <a:gd name="connsiteX4" fmla="*/ 117660 w 4327554"/>
              <a:gd name="connsiteY4" fmla="*/ 1698171 h 3801291"/>
              <a:gd name="connsiteX0" fmla="*/ 140874 w 4350768"/>
              <a:gd name="connsiteY0" fmla="*/ 1698171 h 3161211"/>
              <a:gd name="connsiteX1" fmla="*/ 1030975 w 4350768"/>
              <a:gd name="connsiteY1" fmla="*/ 0 h 3161211"/>
              <a:gd name="connsiteX2" fmla="*/ 4350768 w 4350768"/>
              <a:gd name="connsiteY2" fmla="*/ 1698171 h 3161211"/>
              <a:gd name="connsiteX3" fmla="*/ 2559330 w 4350768"/>
              <a:gd name="connsiteY3" fmla="*/ 3161211 h 3161211"/>
              <a:gd name="connsiteX4" fmla="*/ 140874 w 4350768"/>
              <a:gd name="connsiteY4" fmla="*/ 1698171 h 3161211"/>
              <a:gd name="connsiteX0" fmla="*/ 49158 w 4664000"/>
              <a:gd name="connsiteY0" fmla="*/ 2390141 h 3194359"/>
              <a:gd name="connsiteX1" fmla="*/ 1344207 w 4664000"/>
              <a:gd name="connsiteY1" fmla="*/ 12701 h 3194359"/>
              <a:gd name="connsiteX2" fmla="*/ 4664000 w 4664000"/>
              <a:gd name="connsiteY2" fmla="*/ 1710872 h 3194359"/>
              <a:gd name="connsiteX3" fmla="*/ 2872562 w 4664000"/>
              <a:gd name="connsiteY3" fmla="*/ 3173912 h 3194359"/>
              <a:gd name="connsiteX4" fmla="*/ 49158 w 4664000"/>
              <a:gd name="connsiteY4" fmla="*/ 2390141 h 3194359"/>
              <a:gd name="connsiteX0" fmla="*/ 51096 w 4914133"/>
              <a:gd name="connsiteY0" fmla="*/ 2396828 h 3206767"/>
              <a:gd name="connsiteX1" fmla="*/ 1346145 w 4914133"/>
              <a:gd name="connsiteY1" fmla="*/ 19388 h 3206767"/>
              <a:gd name="connsiteX2" fmla="*/ 4914133 w 4914133"/>
              <a:gd name="connsiteY2" fmla="*/ 1599993 h 3206767"/>
              <a:gd name="connsiteX3" fmla="*/ 2874500 w 4914133"/>
              <a:gd name="connsiteY3" fmla="*/ 3180599 h 3206767"/>
              <a:gd name="connsiteX4" fmla="*/ 51096 w 4914133"/>
              <a:gd name="connsiteY4" fmla="*/ 2396828 h 3206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4133" h="3206767">
                <a:moveTo>
                  <a:pt x="51096" y="2396828"/>
                </a:moveTo>
                <a:cubicBezTo>
                  <a:pt x="-203630" y="1869960"/>
                  <a:pt x="535639" y="152194"/>
                  <a:pt x="1346145" y="19388"/>
                </a:cubicBezTo>
                <a:cubicBezTo>
                  <a:pt x="2156651" y="-113418"/>
                  <a:pt x="4914133" y="438472"/>
                  <a:pt x="4914133" y="1599993"/>
                </a:cubicBezTo>
                <a:cubicBezTo>
                  <a:pt x="4914133" y="2761514"/>
                  <a:pt x="3685006" y="3047793"/>
                  <a:pt x="2874500" y="3180599"/>
                </a:cubicBezTo>
                <a:cubicBezTo>
                  <a:pt x="2063994" y="3313405"/>
                  <a:pt x="305822" y="2923696"/>
                  <a:pt x="51096" y="2396828"/>
                </a:cubicBezTo>
                <a:close/>
              </a:path>
            </a:pathLst>
          </a:custGeom>
          <a:gradFill flip="none" rotWithShape="1">
            <a:gsLst>
              <a:gs pos="62000">
                <a:srgbClr val="00434C">
                  <a:alpha val="63000"/>
                  <a:lumMod val="100000"/>
                </a:srgbClr>
              </a:gs>
              <a:gs pos="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73628" y="129209"/>
            <a:ext cx="3215994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vi-VN" sz="3200" b="1" u="sng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HIỆU ĐIỆN THẾ</a:t>
            </a:r>
            <a:endParaRPr lang="en-US" sz="3200" b="1" u="sng">
              <a:solidFill>
                <a:srgbClr val="FFFF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D528206-F66F-4569-B9D0-2ACD9C584D4C}"/>
              </a:ext>
            </a:extLst>
          </p:cNvPr>
          <p:cNvGrpSpPr/>
          <p:nvPr/>
        </p:nvGrpSpPr>
        <p:grpSpPr>
          <a:xfrm>
            <a:off x="6240922" y="2749139"/>
            <a:ext cx="1905927" cy="583437"/>
            <a:chOff x="4693281" y="2520303"/>
            <a:chExt cx="1905927" cy="583437"/>
          </a:xfrm>
        </p:grpSpPr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E394D884-85FC-42CC-BADD-F26B4AB6F27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75098" y="2602203"/>
            <a:ext cx="1643624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2" name="Equation" r:id="rId3" imgW="685800" imgH="190440" progId="Equation.DSMT4">
                    <p:embed/>
                  </p:oleObj>
                </mc:Choice>
                <mc:Fallback>
                  <p:oleObj name="Equation" r:id="rId3" imgW="685800" imgH="190440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E394D884-85FC-42CC-BADD-F26B4AB6F27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875098" y="2602203"/>
                          <a:ext cx="1643624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E9B643ED-90A7-4DC0-90BC-2FE039F8991F}"/>
                </a:ext>
              </a:extLst>
            </p:cNvPr>
            <p:cNvSpPr/>
            <p:nvPr/>
          </p:nvSpPr>
          <p:spPr>
            <a:xfrm>
              <a:off x="4693281" y="2520303"/>
              <a:ext cx="1905927" cy="583437"/>
            </a:xfrm>
            <a:prstGeom prst="roundRect">
              <a:avLst>
                <a:gd name="adj" fmla="val 6013"/>
              </a:avLst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121D251-2081-4B7B-9D0C-50237152294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589838" y="3852863"/>
          <a:ext cx="1112837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5" imgW="533160" imgH="380880" progId="Equation.DSMT4">
                  <p:embed/>
                </p:oleObj>
              </mc:Choice>
              <mc:Fallback>
                <p:oleObj name="Equation" r:id="rId5" imgW="533160" imgH="380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121D251-2081-4B7B-9D0C-5023715229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89838" y="3852863"/>
                        <a:ext cx="1112837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34C8D6F-78EC-492F-9B9A-621359320B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22644" y="1467177"/>
          <a:ext cx="1087437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7" imgW="520560" imgH="380880" progId="Equation.DSMT4">
                  <p:embed/>
                </p:oleObj>
              </mc:Choice>
              <mc:Fallback>
                <p:oleObj name="Equation" r:id="rId7" imgW="520560" imgH="3808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34C8D6F-78EC-492F-9B9A-621359320B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22644" y="1467177"/>
                        <a:ext cx="1087437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2700">
            <a:extLst>
              <a:ext uri="{FF2B5EF4-FFF2-40B4-BE49-F238E27FC236}">
                <a16:creationId xmlns:a16="http://schemas.microsoft.com/office/drawing/2014/main" id="{368EAEC1-9B2F-476A-96BC-501A60D3097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82412" y="2872406"/>
            <a:ext cx="1785257" cy="37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r>
              <a:rPr lang="vi-VN" sz="220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Điện Thế</a:t>
            </a:r>
            <a:endParaRPr lang="en-US" sz="220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95525" y="2262514"/>
            <a:ext cx="1237636" cy="400110"/>
            <a:chOff x="2295525" y="2262514"/>
            <a:chExt cx="1237636" cy="400110"/>
          </a:xfrm>
        </p:grpSpPr>
        <p:sp>
          <p:nvSpPr>
            <p:cNvPr id="3" name="Oval 2"/>
            <p:cNvSpPr/>
            <p:nvPr/>
          </p:nvSpPr>
          <p:spPr>
            <a:xfrm>
              <a:off x="2295525" y="2395538"/>
              <a:ext cx="193675" cy="20857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89200" y="2262514"/>
              <a:ext cx="10439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M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711700" y="3366568"/>
            <a:ext cx="1043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</a:rPr>
              <a:t>N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16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1474 0.165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0" y="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79296262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162</Words>
  <Application>Microsoft Office PowerPoint</Application>
  <PresentationFormat>Widescreen</PresentationFormat>
  <Paragraphs>48</Paragraphs>
  <Slides>9</Slides>
  <Notes>1</Notes>
  <HiddenSlides>2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Equation</vt:lpstr>
      <vt:lpstr>VẬT LÍ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VẬT LÍ 11</dc:title>
  <dc:creator>Văn Đức Lê</dc:creator>
  <cp:lastModifiedBy>Văn Đức Lê</cp:lastModifiedBy>
  <cp:revision>11</cp:revision>
  <dcterms:created xsi:type="dcterms:W3CDTF">2021-09-06T09:45:35Z</dcterms:created>
  <dcterms:modified xsi:type="dcterms:W3CDTF">2021-09-12T13:11:54Z</dcterms:modified>
</cp:coreProperties>
</file>