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17"/>
  </p:notesMasterIdLst>
  <p:sldIdLst>
    <p:sldId id="313" r:id="rId3"/>
    <p:sldId id="301" r:id="rId4"/>
    <p:sldId id="323" r:id="rId5"/>
    <p:sldId id="335" r:id="rId6"/>
    <p:sldId id="324" r:id="rId7"/>
    <p:sldId id="337" r:id="rId8"/>
    <p:sldId id="317" r:id="rId9"/>
    <p:sldId id="326" r:id="rId10"/>
    <p:sldId id="327" r:id="rId11"/>
    <p:sldId id="328" r:id="rId12"/>
    <p:sldId id="341" r:id="rId13"/>
    <p:sldId id="329" r:id="rId14"/>
    <p:sldId id="331" r:id="rId15"/>
    <p:sldId id="333" r:id="rId16"/>
  </p:sldIdLst>
  <p:sldSz cx="24384000" cy="13716000"/>
  <p:notesSz cx="6858000" cy="9144000"/>
  <p:custDataLst>
    <p:tags r:id="rId18"/>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7F7FF"/>
    <a:srgbClr val="D6F7FE"/>
    <a:srgbClr val="EEF7E9"/>
    <a:srgbClr val="135F82"/>
    <a:srgbClr val="FFFFFF"/>
    <a:srgbClr val="008000"/>
    <a:srgbClr val="242452"/>
    <a:srgbClr val="270F6B"/>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98" autoAdjust="0"/>
    <p:restoredTop sz="94139" autoAdjust="0"/>
  </p:normalViewPr>
  <p:slideViewPr>
    <p:cSldViewPr>
      <p:cViewPr varScale="1">
        <p:scale>
          <a:sx n="41" d="100"/>
          <a:sy n="41" d="100"/>
        </p:scale>
        <p:origin x="182" y="24"/>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5/6/2022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5/6/2022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5/6/2022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5/6/2022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5/6/2022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5/6/2022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5/6/2022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5/6/2022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5/6/2022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5/6/2022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5/6/2022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30.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27.png"/><Relationship Id="rId5" Type="http://schemas.openxmlformats.org/officeDocument/2006/relationships/image" Target="../media/image26.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6.png"/><Relationship Id="rId7" Type="http://schemas.openxmlformats.org/officeDocument/2006/relationships/image" Target="../media/image42.png"/><Relationship Id="rId2" Type="http://schemas.openxmlformats.org/officeDocument/2006/relationships/image" Target="../media/image15.jpeg"/><Relationship Id="rId1" Type="http://schemas.openxmlformats.org/officeDocument/2006/relationships/slideLayout" Target="../slideLayouts/slideLayout1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3FF6797-9084-4088-B03C-F68BB0D6D29D}"/>
              </a:ext>
            </a:extLst>
          </p:cNvPr>
          <p:cNvGrpSpPr/>
          <p:nvPr/>
        </p:nvGrpSpPr>
        <p:grpSpPr>
          <a:xfrm>
            <a:off x="9677400" y="1676400"/>
            <a:ext cx="13944600" cy="11181523"/>
            <a:chOff x="9851187" y="2126503"/>
            <a:chExt cx="13944600" cy="11181523"/>
          </a:xfrm>
        </p:grpSpPr>
        <p:grpSp>
          <p:nvGrpSpPr>
            <p:cNvPr id="8" name="Group 7"/>
            <p:cNvGrpSpPr/>
            <p:nvPr/>
          </p:nvGrpSpPr>
          <p:grpSpPr>
            <a:xfrm>
              <a:off x="9851187" y="2126503"/>
              <a:ext cx="13944600" cy="11181523"/>
              <a:chOff x="1339699" y="3448230"/>
              <a:chExt cx="13944600" cy="11181523"/>
            </a:xfrm>
          </p:grpSpPr>
          <p:sp>
            <p:nvSpPr>
              <p:cNvPr id="10" name="Right Triangle 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339699" y="3448230"/>
                <a:ext cx="13944600" cy="11181523"/>
                <a:chOff x="1339699" y="3448230"/>
                <a:chExt cx="13944600" cy="11181523"/>
              </a:xfrm>
            </p:grpSpPr>
            <p:sp>
              <p:nvSpPr>
                <p:cNvPr id="12" name="Rounded Rectangle 11"/>
                <p:cNvSpPr/>
                <p:nvPr/>
              </p:nvSpPr>
              <p:spPr>
                <a:xfrm>
                  <a:off x="1339699" y="3696072"/>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4" name="TextBox 13"/>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15" name="Right Triangle 14"/>
            <p:cNvSpPr/>
            <p:nvPr/>
          </p:nvSpPr>
          <p:spPr>
            <a:xfrm flipH="1">
              <a:off x="11477625" y="216481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flipV="1">
              <a:off x="11671001" y="2164811"/>
              <a:ext cx="10807999" cy="1333291"/>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p:cNvSpPr>
              <a:spLocks noChangeArrowheads="1"/>
            </p:cNvSpPr>
            <p:nvPr/>
          </p:nvSpPr>
          <p:spPr bwMode="auto">
            <a:xfrm>
              <a:off x="10116799" y="3468887"/>
              <a:ext cx="13413376" cy="9334151"/>
            </a:xfrm>
            <a:prstGeom prst="rect">
              <a:avLst/>
            </a:prstGeom>
            <a:noFill/>
            <a:ln w="9525">
              <a:noFill/>
              <a:miter lim="800000"/>
              <a:headEnd/>
              <a:tailEnd/>
            </a:ln>
            <a:effectLst/>
          </p:spPr>
          <p:txBody>
            <a:bodyPr/>
            <a:lstStyle/>
            <a:p>
              <a:pPr algn="just">
                <a:lnSpc>
                  <a:spcPct val="150000"/>
                </a:lnSpc>
                <a:spcBef>
                  <a:spcPct val="20000"/>
                </a:spcBef>
                <a:defRPr/>
              </a:pPr>
              <a:r>
                <a:rPr lang="en-US" sz="5800" b="1" dirty="0">
                  <a:solidFill>
                    <a:srgbClr val="FF0000"/>
                  </a:solidFill>
                  <a:latin typeface="Tahoma" pitchFamily="34" charset="0"/>
                  <a:ea typeface="Tahoma" pitchFamily="34" charset="0"/>
                  <a:cs typeface="Tahoma" pitchFamily="34" charset="0"/>
                </a:rPr>
                <a:t>§7. </a:t>
              </a:r>
              <a:r>
                <a:rPr lang="en-US" sz="5800" b="1" dirty="0" err="1">
                  <a:solidFill>
                    <a:srgbClr val="FF0000"/>
                  </a:solidFill>
                  <a:latin typeface="Tahoma" pitchFamily="34" charset="0"/>
                  <a:ea typeface="Tahoma" pitchFamily="34" charset="0"/>
                  <a:cs typeface="Tahoma" pitchFamily="34" charset="0"/>
                </a:rPr>
                <a:t>Các</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khái</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niệm</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mở</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đầu</a:t>
              </a:r>
              <a:endParaRPr lang="en-US" sz="5800" b="1" dirty="0">
                <a:solidFill>
                  <a:srgbClr val="FF0000"/>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a:solidFill>
                    <a:srgbClr val="0000FF"/>
                  </a:solidFill>
                  <a:latin typeface="Tahoma" pitchFamily="34" charset="0"/>
                  <a:ea typeface="Tahoma" pitchFamily="34" charset="0"/>
                  <a:cs typeface="Tahoma" pitchFamily="34" charset="0"/>
                </a:rPr>
                <a:t>§8. </a:t>
              </a:r>
              <a:r>
                <a:rPr lang="en-US" sz="5800" b="1" dirty="0" err="1">
                  <a:solidFill>
                    <a:srgbClr val="0000FF"/>
                  </a:solidFill>
                  <a:latin typeface="Tahoma" pitchFamily="34" charset="0"/>
                  <a:ea typeface="Tahoma" pitchFamily="34" charset="0"/>
                  <a:cs typeface="Tahoma" pitchFamily="34" charset="0"/>
                </a:rPr>
                <a:t>Tổng</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và</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hiệu</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của</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hai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vectơ</a:t>
              </a:r>
              <a:endParaRPr lang="en-US" sz="5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a:solidFill>
                    <a:srgbClr val="0000FF"/>
                  </a:solidFill>
                  <a:latin typeface="Tahoma" pitchFamily="34" charset="0"/>
                  <a:ea typeface="Tahoma" pitchFamily="34" charset="0"/>
                  <a:cs typeface="Tahoma" pitchFamily="34" charset="0"/>
                </a:rPr>
                <a:t>§9. </a:t>
              </a:r>
              <a:r>
                <a:rPr lang="en-US" sz="5800" b="1" dirty="0" err="1">
                  <a:solidFill>
                    <a:srgbClr val="0000FF"/>
                  </a:solidFill>
                  <a:latin typeface="Tahoma" pitchFamily="34" charset="0"/>
                  <a:ea typeface="Tahoma" pitchFamily="34" charset="0"/>
                  <a:cs typeface="Tahoma" pitchFamily="34" charset="0"/>
                </a:rPr>
                <a:t>Tích</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của</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một</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vectơ</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với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một</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số</a:t>
              </a:r>
              <a:endParaRPr lang="en-US" sz="5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a:solidFill>
                    <a:srgbClr val="0000FF"/>
                  </a:solidFill>
                  <a:latin typeface="Tahoma" pitchFamily="34" charset="0"/>
                  <a:ea typeface="Tahoma" pitchFamily="34" charset="0"/>
                  <a:cs typeface="Tahoma" pitchFamily="34" charset="0"/>
                </a:rPr>
                <a:t>§10. </a:t>
              </a:r>
              <a:r>
                <a:rPr lang="en-US" sz="5800" b="1" dirty="0" err="1">
                  <a:solidFill>
                    <a:srgbClr val="0000FF"/>
                  </a:solidFill>
                  <a:latin typeface="Tahoma" pitchFamily="34" charset="0"/>
                  <a:ea typeface="Tahoma" pitchFamily="34" charset="0"/>
                  <a:cs typeface="Tahoma" pitchFamily="34" charset="0"/>
                </a:rPr>
                <a:t>Vectơ</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trong</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mặt</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phẳng</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tọa</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độ</a:t>
              </a:r>
              <a:endParaRPr lang="en-US" sz="5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a:solidFill>
                    <a:srgbClr val="0000FF"/>
                  </a:solidFill>
                  <a:latin typeface="Tahoma" pitchFamily="34" charset="0"/>
                  <a:ea typeface="Tahoma" pitchFamily="34" charset="0"/>
                  <a:cs typeface="Tahoma" pitchFamily="34" charset="0"/>
                </a:rPr>
                <a:t>§11. </a:t>
              </a:r>
              <a:r>
                <a:rPr lang="en-US" sz="5800" b="1" dirty="0" err="1">
                  <a:solidFill>
                    <a:srgbClr val="0000FF"/>
                  </a:solidFill>
                  <a:latin typeface="Tahoma" pitchFamily="34" charset="0"/>
                  <a:ea typeface="Tahoma" pitchFamily="34" charset="0"/>
                  <a:cs typeface="Tahoma" pitchFamily="34" charset="0"/>
                </a:rPr>
                <a:t>Tích</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vô</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hướng</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của</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hai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vectơ</a:t>
              </a:r>
              <a:endParaRPr lang="en-US" sz="5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err="1">
                  <a:solidFill>
                    <a:srgbClr val="0000FF"/>
                  </a:solidFill>
                  <a:latin typeface="Tahoma" pitchFamily="34" charset="0"/>
                  <a:ea typeface="Tahoma" pitchFamily="34" charset="0"/>
                  <a:cs typeface="Tahoma" pitchFamily="34" charset="0"/>
                </a:rPr>
                <a:t>Bài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tập</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cuối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chương</a:t>
              </a:r>
              <a:r>
                <a:rPr lang="en-US" sz="5800" b="1" dirty="0">
                  <a:solidFill>
                    <a:srgbClr val="0000FF"/>
                  </a:solidFill>
                  <a:latin typeface="Tahoma" pitchFamily="34" charset="0"/>
                  <a:ea typeface="Tahoma" pitchFamily="34" charset="0"/>
                  <a:cs typeface="Tahoma" pitchFamily="34" charset="0"/>
                </a:rPr>
                <a:t> 4</a:t>
              </a:r>
            </a:p>
          </p:txBody>
        </p:sp>
        <p:sp>
          <p:nvSpPr>
            <p:cNvPr id="2" name="TextBox 1"/>
            <p:cNvSpPr txBox="1"/>
            <p:nvPr/>
          </p:nvSpPr>
          <p:spPr>
            <a:xfrm>
              <a:off x="11912450" y="2428363"/>
              <a:ext cx="10325100" cy="830997"/>
            </a:xfrm>
            <a:prstGeom prst="rect">
              <a:avLst/>
            </a:prstGeom>
            <a:noFill/>
          </p:spPr>
          <p:txBody>
            <a:bodyPr wrap="square" rtlCol="0">
              <a:spAutoFit/>
            </a:bodyPr>
            <a:lstStyle/>
            <a:p>
              <a:pPr algn="ctr"/>
              <a: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a:t>CHƯƠNG I</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V</a:t>
              </a:r>
              <a: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VECTƠ</a:t>
              </a:r>
              <a:endPar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pic>
        <p:nvPicPr>
          <p:cNvPr id="3" name="Picture 2">
            <a:extLst>
              <a:ext uri="{FF2B5EF4-FFF2-40B4-BE49-F238E27FC236}">
                <a16:creationId xmlns:a16="http://schemas.microsoft.com/office/drawing/2014/main" id="{54FF52DF-8AC8-4DAD-B751-39601E57B279}"/>
              </a:ext>
            </a:extLst>
          </p:cNvPr>
          <p:cNvPicPr>
            <a:picLocks noChangeAspect="1"/>
          </p:cNvPicPr>
          <p:nvPr/>
        </p:nvPicPr>
        <p:blipFill>
          <a:blip r:embed="rId2"/>
          <a:stretch>
            <a:fillRect/>
          </a:stretch>
        </p:blipFill>
        <p:spPr>
          <a:xfrm>
            <a:off x="776134" y="1924240"/>
            <a:ext cx="8813299" cy="10933681"/>
          </a:xfrm>
          <a:prstGeom prst="rect">
            <a:avLst/>
          </a:prstGeom>
        </p:spPr>
      </p:pic>
    </p:spTree>
    <p:extLst>
      <p:ext uri="{BB962C8B-B14F-4D97-AF65-F5344CB8AC3E}">
        <p14:creationId xmlns:p14="http://schemas.microsoft.com/office/powerpoint/2010/main" val="351405188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41D9E673-1023-41EB-BBA1-91755744EB14}"/>
              </a:ext>
            </a:extLst>
          </p:cNvPr>
          <p:cNvGrpSpPr/>
          <p:nvPr/>
        </p:nvGrpSpPr>
        <p:grpSpPr>
          <a:xfrm>
            <a:off x="-72643" y="2064603"/>
            <a:ext cx="21180043" cy="1569660"/>
            <a:chOff x="-288923" y="1975702"/>
            <a:chExt cx="19659598" cy="1569658"/>
          </a:xfrm>
        </p:grpSpPr>
        <p:sp>
          <p:nvSpPr>
            <p:cNvPr id="33" name="Rounded Rectangle 2">
              <a:extLst>
                <a:ext uri="{FF2B5EF4-FFF2-40B4-BE49-F238E27FC236}">
                  <a16:creationId xmlns:a16="http://schemas.microsoft.com/office/drawing/2014/main" id="{49E8CB22-AA2B-4D95-B5BC-BF713C5319ED}"/>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II</a:t>
              </a:r>
            </a:p>
          </p:txBody>
        </p:sp>
        <p:sp>
          <p:nvSpPr>
            <p:cNvPr id="35" name="TextBox 34">
              <a:extLst>
                <a:ext uri="{FF2B5EF4-FFF2-40B4-BE49-F238E27FC236}">
                  <a16:creationId xmlns:a16="http://schemas.microsoft.com/office/drawing/2014/main" id="{9A70EBAC-3BBB-4F06-A851-6E16F9BE36D3}"/>
                </a:ext>
              </a:extLst>
            </p:cNvPr>
            <p:cNvSpPr txBox="1"/>
            <p:nvPr/>
          </p:nvSpPr>
          <p:spPr>
            <a:xfrm>
              <a:off x="2087562" y="1975702"/>
              <a:ext cx="17283113" cy="1569658"/>
            </a:xfrm>
            <a:prstGeom prst="rect">
              <a:avLst/>
            </a:prstGeom>
            <a:noFill/>
          </p:spPr>
          <p:txBody>
            <a:bodyPr wrap="square" rtlCol="0">
              <a:spAutoFit/>
            </a:bodyPr>
            <a:lstStyle/>
            <a:p>
              <a:r>
                <a:rPr lang="vi-VN" sz="4800" b="1" dirty="0">
                  <a:solidFill>
                    <a:srgbClr val="145F82"/>
                  </a:solidFill>
                  <a:latin typeface="Tahoma" panose="020B0604030504040204" pitchFamily="34" charset="0"/>
                  <a:ea typeface="Tahoma" panose="020B0604030504040204" pitchFamily="34" charset="0"/>
                  <a:cs typeface="Tahoma" panose="020B0604030504040204" pitchFamily="34" charset="0"/>
                </a:rPr>
                <a:t>HAI VECTƠ CÙNG PHƯƠNG, CÙNG HƯỚNG, BẰNG NHAU</a:t>
              </a:r>
              <a:endParaRPr lang="en-US" sz="4800" b="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grpSp>
      <p:sp>
        <p:nvSpPr>
          <p:cNvPr id="6" name="TextBox 5">
            <a:extLst>
              <a:ext uri="{FF2B5EF4-FFF2-40B4-BE49-F238E27FC236}">
                <a16:creationId xmlns:a16="http://schemas.microsoft.com/office/drawing/2014/main" id="{42360F78-86B1-464E-B611-67F5A3DAFDD7}"/>
              </a:ext>
            </a:extLst>
          </p:cNvPr>
          <p:cNvSpPr txBox="1"/>
          <p:nvPr/>
        </p:nvSpPr>
        <p:spPr>
          <a:xfrm>
            <a:off x="320040" y="3178550"/>
            <a:ext cx="13173415" cy="3477875"/>
          </a:xfrm>
          <a:prstGeom prst="rect">
            <a:avLst/>
          </a:prstGeom>
          <a:solidFill>
            <a:schemeClr val="accent2">
              <a:lumMod val="20000"/>
              <a:lumOff val="80000"/>
            </a:schemeClr>
          </a:solidFill>
        </p:spPr>
        <p:txBody>
          <a:bodyPr wrap="square">
            <a:spAutoFit/>
          </a:bodyPr>
          <a:lstStyle/>
          <a:p>
            <a:pPr marL="571500" indent="-571500">
              <a:buFont typeface="Arial" panose="020B0604020202020204" pitchFamily="34" charset="0"/>
              <a:buChar char="•"/>
            </a:pPr>
            <a:r>
              <a:rPr lang="vi-VN" sz="4400" b="1" dirty="0">
                <a:latin typeface="Tahoma" panose="020B0604030504040204" pitchFamily="34" charset="0"/>
                <a:ea typeface="Tahoma" panose="020B0604030504040204" pitchFamily="34" charset="0"/>
                <a:cs typeface="Tahoma" panose="020B0604030504040204" pitchFamily="34" charset="0"/>
              </a:rPr>
              <a:t>Đường thẳng đi qua điểm đầu và điểm cuối của một vectơ được gọi là </a:t>
            </a: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giá</a:t>
            </a:r>
            <a:r>
              <a:rPr lang="vi-VN" sz="4400" b="1" dirty="0">
                <a:latin typeface="Tahoma" panose="020B0604030504040204" pitchFamily="34" charset="0"/>
                <a:ea typeface="Tahoma" panose="020B0604030504040204" pitchFamily="34" charset="0"/>
                <a:cs typeface="Tahoma" panose="020B0604030504040204" pitchFamily="34" charset="0"/>
              </a:rPr>
              <a:t> của vectơ đó.</a:t>
            </a:r>
            <a:endParaRPr lang="en-US" sz="4400" b="1" dirty="0">
              <a:latin typeface="Tahoma" panose="020B0604030504040204" pitchFamily="34" charset="0"/>
              <a:ea typeface="Tahoma" panose="020B0604030504040204" pitchFamily="34" charset="0"/>
              <a:cs typeface="Tahoma" panose="020B0604030504040204" pitchFamily="34" charset="0"/>
            </a:endParaRPr>
          </a:p>
          <a:p>
            <a:endParaRPr lang="vi-VN" sz="4400" b="1" dirty="0">
              <a:latin typeface="Tahoma" panose="020B0604030504040204" pitchFamily="34" charset="0"/>
              <a:ea typeface="Tahoma" panose="020B0604030504040204" pitchFamily="34" charset="0"/>
              <a:cs typeface="Tahoma" panose="020B0604030504040204" pitchFamily="34" charset="0"/>
            </a:endParaRPr>
          </a:p>
          <a:p>
            <a:pPr marL="571500" indent="-571500">
              <a:buFont typeface="Arial" panose="020B0604020202020204" pitchFamily="34" charset="0"/>
              <a:buChar char="•"/>
            </a:pPr>
            <a:r>
              <a:rPr lang="vi-VN" sz="4400" b="1" dirty="0">
                <a:latin typeface="Tahoma" panose="020B0604030504040204" pitchFamily="34" charset="0"/>
                <a:ea typeface="Tahoma" panose="020B0604030504040204" pitchFamily="34" charset="0"/>
                <a:cs typeface="Tahoma" panose="020B0604030504040204" pitchFamily="34" charset="0"/>
              </a:rPr>
              <a:t>Hai vectơ được gọi là </a:t>
            </a: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cùng phương </a:t>
            </a:r>
            <a:r>
              <a:rPr lang="vi-VN" sz="4400" b="1" dirty="0">
                <a:latin typeface="Tahoma" panose="020B0604030504040204" pitchFamily="34" charset="0"/>
                <a:ea typeface="Tahoma" panose="020B0604030504040204" pitchFamily="34" charset="0"/>
                <a:cs typeface="Tahoma" panose="020B0604030504040204" pitchFamily="34" charset="0"/>
              </a:rPr>
              <a:t>nếu chúng có giá song song hoặc trùng nhau.</a:t>
            </a:r>
          </a:p>
        </p:txBody>
      </p:sp>
      <p:pic>
        <p:nvPicPr>
          <p:cNvPr id="7" name="Picture 6" descr="Chart, line chart&#10;&#10;Description automatically generated">
            <a:extLst>
              <a:ext uri="{FF2B5EF4-FFF2-40B4-BE49-F238E27FC236}">
                <a16:creationId xmlns:a16="http://schemas.microsoft.com/office/drawing/2014/main" id="{D7ADB8B5-5E69-405A-A92E-8EEA5A89E0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4199" y="3249168"/>
            <a:ext cx="9278209" cy="4305300"/>
          </a:xfrm>
          <a:prstGeom prst="rect">
            <a:avLst/>
          </a:prstGeom>
          <a:ln w="28575">
            <a:solidFill>
              <a:schemeClr val="tx1"/>
            </a:solidFill>
          </a:ln>
        </p:spPr>
      </p:pic>
      <p:pic>
        <p:nvPicPr>
          <p:cNvPr id="12" name="Picture 11" descr="Chart, line chart, scatter chart&#10;&#10;Description automatically generated">
            <a:extLst>
              <a:ext uri="{FF2B5EF4-FFF2-40B4-BE49-F238E27FC236}">
                <a16:creationId xmlns:a16="http://schemas.microsoft.com/office/drawing/2014/main" id="{7E9B25D3-EF64-4AA2-AADF-FD9D8FB63B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36599" y="7895114"/>
            <a:ext cx="9278208" cy="5143436"/>
          </a:xfrm>
          <a:prstGeom prst="rect">
            <a:avLst/>
          </a:prstGeom>
          <a:ln w="28575">
            <a:solidFill>
              <a:schemeClr val="tx1"/>
            </a:solidFill>
          </a:ln>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6409141-CD7C-4A51-82A3-B9E0E4C3208A}"/>
                  </a:ext>
                </a:extLst>
              </p:cNvPr>
              <p:cNvSpPr txBox="1"/>
              <p:nvPr/>
            </p:nvSpPr>
            <p:spPr>
              <a:xfrm>
                <a:off x="569193" y="7943348"/>
                <a:ext cx="12924262" cy="3847335"/>
              </a:xfrm>
              <a:prstGeom prst="rect">
                <a:avLst/>
              </a:prstGeom>
              <a:noFill/>
              <a:ln>
                <a:solidFill>
                  <a:srgbClr val="FFC000"/>
                </a:solidFill>
              </a:ln>
            </p:spPr>
            <p:txBody>
              <a:bodyPr wrap="square">
                <a:spAutoFit/>
              </a:bodyPr>
              <a:lstStyle/>
              <a:p>
                <a:pPr marL="0" marR="0" algn="just">
                  <a:lnSpc>
                    <a:spcPct val="107000"/>
                  </a:lnSpc>
                  <a:spcBef>
                    <a:spcPts val="0"/>
                  </a:spcBef>
                  <a:spcAft>
                    <a:spcPts val="0"/>
                  </a:spcAft>
                </a:pP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Trong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cùng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Hình</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4.7,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mỗi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cặp</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vectơ</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trong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các</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vectơ</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𝒚</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𝒛</m:t>
                        </m:r>
                      </m:e>
                    </m:acc>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đều</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cùng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phương</a:t>
                </a:r>
                <a:r>
                  <a:rPr lang="en-US" sz="4400" b="1" dirty="0">
                    <a:effectLst/>
                    <a:latin typeface="Tahoma" panose="020B0604030504040204" pitchFamily="34" charset="0"/>
                    <a:ea typeface="Tahoma" panose="020B0604030504040204" pitchFamily="34" charset="0"/>
                    <a:cs typeface="Tahoma" panose="020B0604030504040204" pitchFamily="34" charset="0"/>
                  </a:rPr>
                  <a:t>,</a:t>
                </a:r>
              </a:p>
              <a:p>
                <a:pPr marL="0" marR="0" algn="just">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nhưng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vectơ</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𝒃</m:t>
                        </m:r>
                      </m:e>
                    </m:acc>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không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cùng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ph</a:t>
                </a:r>
                <a:r>
                  <a:rPr lang="vi-VN" sz="4400" b="1" dirty="0">
                    <a:effectLst/>
                    <a:latin typeface="Tahoma" panose="020B0604030504040204" pitchFamily="34" charset="0"/>
                    <a:ea typeface="Tahoma" panose="020B0604030504040204" pitchFamily="34" charset="0"/>
                    <a:cs typeface="Tahoma" panose="020B0604030504040204" pitchFamily="34" charset="0"/>
                  </a:rPr>
                  <a:t>ương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với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mỗi</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0" marR="0" algn="just">
                  <a:lnSpc>
                    <a:spcPct val="107000"/>
                  </a:lnSpc>
                  <a:spcBef>
                    <a:spcPts val="0"/>
                  </a:spcBef>
                  <a:spcAft>
                    <a:spcPts val="0"/>
                  </a:spcAft>
                </a:pPr>
                <a:r>
                  <a:rPr lang="en-US" sz="4400" b="1" dirty="0" err="1">
                    <a:effectLst/>
                    <a:latin typeface="Tahoma" panose="020B0604030504040204" pitchFamily="34" charset="0"/>
                    <a:ea typeface="Tahoma" panose="020B0604030504040204" pitchFamily="34" charset="0"/>
                    <a:cs typeface="Tahoma" panose="020B0604030504040204" pitchFamily="34" charset="0"/>
                  </a:rPr>
                  <a:t>vectơ</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trên</a:t>
                </a:r>
                <a:r>
                  <a:rPr lang="en-US" sz="4400" b="1" dirty="0">
                    <a:effectLst/>
                    <a:latin typeface="Tahoma" panose="020B0604030504040204" pitchFamily="34" charset="0"/>
                    <a:ea typeface="Tahoma" panose="020B0604030504040204" pitchFamily="34" charset="0"/>
                    <a:cs typeface="Tahoma" panose="020B0604030504040204" pitchFamily="34" charset="0"/>
                  </a:rPr>
                  <a:t>. </a:t>
                </a:r>
              </a:p>
              <a:p>
                <a:pPr marL="0" marR="0" algn="just">
                  <a:lnSpc>
                    <a:spcPct val="107000"/>
                  </a:lnSpc>
                  <a:spcBef>
                    <a:spcPts val="0"/>
                  </a:spcBef>
                  <a:spcAft>
                    <a:spcPts val="0"/>
                  </a:spcAft>
                </a:pP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 name="TextBox 16">
                <a:extLst>
                  <a:ext uri="{FF2B5EF4-FFF2-40B4-BE49-F238E27FC236}">
                    <a16:creationId xmlns:a16="http://schemas.microsoft.com/office/drawing/2014/main" id="{46409141-CD7C-4A51-82A3-B9E0E4C3208A}"/>
                  </a:ext>
                </a:extLst>
              </p:cNvPr>
              <p:cNvSpPr txBox="1">
                <a:spLocks noRot="1" noChangeAspect="1" noMove="1" noResize="1" noEditPoints="1" noAdjustHandles="1" noChangeArrowheads="1" noChangeShapeType="1" noTextEdit="1"/>
              </p:cNvSpPr>
              <p:nvPr/>
            </p:nvSpPr>
            <p:spPr>
              <a:xfrm>
                <a:off x="569193" y="7943348"/>
                <a:ext cx="12924262" cy="3847335"/>
              </a:xfrm>
              <a:prstGeom prst="rect">
                <a:avLst/>
              </a:prstGeom>
              <a:blipFill>
                <a:blip r:embed="rId4"/>
                <a:stretch>
                  <a:fillRect l="-1838" t="-3476" r="-1885"/>
                </a:stretch>
              </a:blipFill>
              <a:ln>
                <a:solidFill>
                  <a:srgbClr val="FFC000"/>
                </a:solidFill>
              </a:ln>
            </p:spPr>
            <p:txBody>
              <a:bodyPr/>
              <a:lstStyle/>
              <a:p>
                <a:r>
                  <a:rPr lang="en-US">
                    <a:noFill/>
                  </a:rPr>
                  <a:t> </a:t>
                </a:r>
              </a:p>
            </p:txBody>
          </p:sp>
        </mc:Fallback>
      </mc:AlternateContent>
    </p:spTree>
    <p:extLst>
      <p:ext uri="{BB962C8B-B14F-4D97-AF65-F5344CB8AC3E}">
        <p14:creationId xmlns:p14="http://schemas.microsoft.com/office/powerpoint/2010/main" val="9068251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par>
                                <p:cTn id="27" presetID="42" presetClass="entr" presetSubtype="0" fill="hold" nodeType="with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1000"/>
                                        <p:tgtEl>
                                          <p:spTgt spid="6">
                                            <p:txEl>
                                              <p:pRg st="2" end="2"/>
                                            </p:txEl>
                                          </p:spTgt>
                                        </p:tgtEl>
                                      </p:cBhvr>
                                    </p:animEffect>
                                    <p:anim calcmode="lin" valueType="num">
                                      <p:cBhvr>
                                        <p:cTn id="3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C464FFC-D7AA-4EE4-A18C-5B96B293B026}"/>
              </a:ext>
            </a:extLst>
          </p:cNvPr>
          <p:cNvGrpSpPr/>
          <p:nvPr/>
        </p:nvGrpSpPr>
        <p:grpSpPr>
          <a:xfrm>
            <a:off x="-72643" y="1799113"/>
            <a:ext cx="19656043" cy="830997"/>
            <a:chOff x="-288923" y="1892298"/>
            <a:chExt cx="19659598" cy="830996"/>
          </a:xfrm>
        </p:grpSpPr>
        <p:sp>
          <p:nvSpPr>
            <p:cNvPr id="11" name="Rounded Rectangle 2">
              <a:extLst>
                <a:ext uri="{FF2B5EF4-FFF2-40B4-BE49-F238E27FC236}">
                  <a16:creationId xmlns:a16="http://schemas.microsoft.com/office/drawing/2014/main" id="{C8F03B41-3643-4402-B918-AC7C7F6BCAEB}"/>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060C7706-5C0D-4F4C-8E5E-4ABB25106163}"/>
                </a:ext>
              </a:extLst>
            </p:cNvPr>
            <p:cNvSpPr txBox="1"/>
            <p:nvPr/>
          </p:nvSpPr>
          <p:spPr>
            <a:xfrm>
              <a:off x="1082674" y="1922269"/>
              <a:ext cx="184764" cy="754052"/>
            </a:xfrm>
            <a:prstGeom prst="rect">
              <a:avLst/>
            </a:prstGeom>
            <a:noFill/>
          </p:spPr>
          <p:txBody>
            <a:bodyPr wrap="none" rtlCol="0">
              <a:spAutoFit/>
            </a:bodyPr>
            <a:lstStyle/>
            <a:p>
              <a:endParaRPr lang="en-US"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3" name="TextBox 12">
              <a:extLst>
                <a:ext uri="{FF2B5EF4-FFF2-40B4-BE49-F238E27FC236}">
                  <a16:creationId xmlns:a16="http://schemas.microsoft.com/office/drawing/2014/main" id="{C67630B0-85DC-42AE-9ABE-6C76CAAB8186}"/>
                </a:ext>
              </a:extLst>
            </p:cNvPr>
            <p:cNvSpPr txBox="1"/>
            <p:nvPr/>
          </p:nvSpPr>
          <p:spPr>
            <a:xfrm>
              <a:off x="2087562" y="1892298"/>
              <a:ext cx="17283113" cy="830996"/>
            </a:xfrm>
            <a:prstGeom prst="rect">
              <a:avLst/>
            </a:prstGeom>
            <a:noFill/>
          </p:spPr>
          <p:txBody>
            <a:bodyPr wrap="square" rtlCol="0">
              <a:spAutoFit/>
            </a:bodyPr>
            <a:lstStyle/>
            <a:p>
              <a:r>
                <a:rPr lang="vi-VN" sz="4800" b="1" dirty="0">
                  <a:solidFill>
                    <a:srgbClr val="145F82"/>
                  </a:solidFill>
                  <a:latin typeface="Tahoma" panose="020B0604030504040204" pitchFamily="34" charset="0"/>
                  <a:ea typeface="Tahoma" panose="020B0604030504040204" pitchFamily="34" charset="0"/>
                  <a:cs typeface="Tahoma" panose="020B0604030504040204" pitchFamily="34" charset="0"/>
                </a:rPr>
                <a:t>KHÁI NIỆM VECTƠ</a:t>
              </a:r>
              <a:endParaRPr lang="en-US" sz="4800" b="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grpSp>
      <p:sp>
        <p:nvSpPr>
          <p:cNvPr id="14" name="TextBox 13">
            <a:extLst>
              <a:ext uri="{FF2B5EF4-FFF2-40B4-BE49-F238E27FC236}">
                <a16:creationId xmlns:a16="http://schemas.microsoft.com/office/drawing/2014/main" id="{9DDA19EF-1153-4B94-B97D-273EEB1EF409}"/>
              </a:ext>
            </a:extLst>
          </p:cNvPr>
          <p:cNvSpPr txBox="1"/>
          <p:nvPr/>
        </p:nvSpPr>
        <p:spPr>
          <a:xfrm>
            <a:off x="935100" y="1912947"/>
            <a:ext cx="450765" cy="754053"/>
          </a:xfrm>
          <a:prstGeom prst="rect">
            <a:avLst/>
          </a:prstGeom>
          <a:noFill/>
        </p:spPr>
        <p:txBody>
          <a:bodyPr wrap="none" rtlCol="0">
            <a:spAutoFit/>
          </a:bodyPr>
          <a:lstStyle/>
          <a:p>
            <a:pPr algn="ctr"/>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p:sp>
        <p:nvSpPr>
          <p:cNvPr id="16" name="TextBox 15">
            <a:extLst>
              <a:ext uri="{FF2B5EF4-FFF2-40B4-BE49-F238E27FC236}">
                <a16:creationId xmlns:a16="http://schemas.microsoft.com/office/drawing/2014/main" id="{9DC4D010-1F39-4805-8E52-CF935D1C876B}"/>
              </a:ext>
            </a:extLst>
          </p:cNvPr>
          <p:cNvSpPr txBox="1"/>
          <p:nvPr/>
        </p:nvSpPr>
        <p:spPr>
          <a:xfrm>
            <a:off x="434390" y="9381181"/>
            <a:ext cx="23514848" cy="2405787"/>
          </a:xfrm>
          <a:prstGeom prst="rect">
            <a:avLst/>
          </a:prstGeom>
          <a:solidFill>
            <a:schemeClr val="accent6">
              <a:lumMod val="20000"/>
              <a:lumOff val="80000"/>
            </a:schemeClr>
          </a:solidFill>
        </p:spPr>
        <p:txBody>
          <a:bodyPr wrap="square">
            <a:spAutoFit/>
          </a:bodyPr>
          <a:lstStyle/>
          <a:p>
            <a:pPr marL="0" marR="0">
              <a:lnSpc>
                <a:spcPct val="107000"/>
              </a:lnSpc>
              <a:spcBef>
                <a:spcPts val="0"/>
              </a:spcBef>
              <a:spcAft>
                <a:spcPts val="800"/>
              </a:spcAft>
            </a:pP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800"/>
              </a:spcAft>
            </a:pPr>
            <a:endParaRPr lang="en-US" sz="4400" b="1" dirty="0">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800"/>
              </a:spcAft>
            </a:pP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7" name="Group 5">
            <a:extLst>
              <a:ext uri="{FF2B5EF4-FFF2-40B4-BE49-F238E27FC236}">
                <a16:creationId xmlns:a16="http://schemas.microsoft.com/office/drawing/2014/main" id="{C4EBF7F1-F04A-4B5E-BFF1-F27193DC2A25}"/>
              </a:ext>
            </a:extLst>
          </p:cNvPr>
          <p:cNvGrpSpPr/>
          <p:nvPr/>
        </p:nvGrpSpPr>
        <p:grpSpPr>
          <a:xfrm>
            <a:off x="434389" y="8399405"/>
            <a:ext cx="3546490" cy="900000"/>
            <a:chOff x="410517" y="4550497"/>
            <a:chExt cx="3995373" cy="1177176"/>
          </a:xfrm>
          <a:solidFill>
            <a:srgbClr val="C9E2B8"/>
          </a:solidFill>
        </p:grpSpPr>
        <p:sp>
          <p:nvSpPr>
            <p:cNvPr id="18" name="Freeform 20">
              <a:extLst>
                <a:ext uri="{FF2B5EF4-FFF2-40B4-BE49-F238E27FC236}">
                  <a16:creationId xmlns:a16="http://schemas.microsoft.com/office/drawing/2014/main" id="{308662D1-4A4A-4C70-90F1-AD5BE12790D7}"/>
                </a:ext>
              </a:extLst>
            </p:cNvPr>
            <p:cNvSpPr>
              <a:spLocks/>
            </p:cNvSpPr>
            <p:nvPr/>
          </p:nvSpPr>
          <p:spPr bwMode="auto">
            <a:xfrm rot="16200000" flipV="1">
              <a:off x="2389113" y="3679398"/>
              <a:ext cx="1037149"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9" name="TextBox 7">
              <a:extLst>
                <a:ext uri="{FF2B5EF4-FFF2-40B4-BE49-F238E27FC236}">
                  <a16:creationId xmlns:a16="http://schemas.microsoft.com/office/drawing/2014/main" id="{5DFDA47F-2680-4961-9F95-496EE8101F83}"/>
                </a:ext>
              </a:extLst>
            </p:cNvPr>
            <p:cNvSpPr txBox="1"/>
            <p:nvPr/>
          </p:nvSpPr>
          <p:spPr>
            <a:xfrm>
              <a:off x="1431846" y="4637898"/>
              <a:ext cx="2872840" cy="800219"/>
            </a:xfrm>
            <a:prstGeom prst="rect">
              <a:avLst/>
            </a:prstGeom>
            <a:noFill/>
          </p:spPr>
          <p:txBody>
            <a:bodyPr wrap="square" rtlCol="0">
              <a:spAutoFit/>
            </a:bodyPr>
            <a:lstStyle/>
            <a:p>
              <a:pPr algn="ctr"/>
              <a:r>
                <a:rPr lang="vi-VN" sz="4600" b="1" dirty="0">
                  <a:solidFill>
                    <a:schemeClr val="accent6">
                      <a:lumMod val="75000"/>
                    </a:schemeClr>
                  </a:solidFill>
                  <a:latin typeface="Tahoma" pitchFamily="34" charset="0"/>
                  <a:ea typeface="Tahoma" pitchFamily="34" charset="0"/>
                  <a:cs typeface="Tahoma" pitchFamily="34" charset="0"/>
                </a:rPr>
                <a:t>Bài giải</a:t>
              </a:r>
              <a:endParaRPr lang="en-US" sz="4600" b="1" dirty="0">
                <a:solidFill>
                  <a:schemeClr val="accent6">
                    <a:lumMod val="75000"/>
                  </a:schemeClr>
                </a:solidFill>
                <a:latin typeface="Tahoma" pitchFamily="34" charset="0"/>
                <a:ea typeface="Tahoma" pitchFamily="34" charset="0"/>
                <a:cs typeface="Tahoma" pitchFamily="34" charset="0"/>
              </a:endParaRPr>
            </a:p>
          </p:txBody>
        </p:sp>
        <p:pic>
          <p:nvPicPr>
            <p:cNvPr id="20" name="Picture 8">
              <a:extLst>
                <a:ext uri="{FF2B5EF4-FFF2-40B4-BE49-F238E27FC236}">
                  <a16:creationId xmlns:a16="http://schemas.microsoft.com/office/drawing/2014/main" id="{535C7251-8FC4-4FE5-B11B-07FEFA4BB0B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950" t="14860" r="18922" b="25555"/>
            <a:stretch/>
          </p:blipFill>
          <p:spPr>
            <a:xfrm>
              <a:off x="410517" y="4550497"/>
              <a:ext cx="1058947" cy="1177176"/>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sp>
        <p:nvSpPr>
          <p:cNvPr id="4" name="Thought Bubble: Cloud 3">
            <a:extLst>
              <a:ext uri="{FF2B5EF4-FFF2-40B4-BE49-F238E27FC236}">
                <a16:creationId xmlns:a16="http://schemas.microsoft.com/office/drawing/2014/main" id="{0B74E8B3-608C-4715-837D-6E2AD1B7C654}"/>
              </a:ext>
            </a:extLst>
          </p:cNvPr>
          <p:cNvSpPr/>
          <p:nvPr/>
        </p:nvSpPr>
        <p:spPr>
          <a:xfrm>
            <a:off x="0" y="2011607"/>
            <a:ext cx="15141193" cy="6043979"/>
          </a:xfrm>
          <a:prstGeom prst="cloudCallout">
            <a:avLst>
              <a:gd name="adj1" fmla="val -60100"/>
              <a:gd name="adj2" fmla="val 4209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335E67F-4F86-4F0C-A909-9F3BB1E26E1D}"/>
                  </a:ext>
                </a:extLst>
              </p:cNvPr>
              <p:cNvSpPr txBox="1"/>
              <p:nvPr/>
            </p:nvSpPr>
            <p:spPr>
              <a:xfrm>
                <a:off x="1202816" y="3269468"/>
                <a:ext cx="13741480" cy="3483198"/>
              </a:xfrm>
              <a:prstGeom prst="rect">
                <a:avLst/>
              </a:prstGeom>
              <a:noFill/>
            </p:spPr>
            <p:txBody>
              <a:bodyPr wrap="square">
                <a:spAutoFit/>
              </a:bodyPr>
              <a:lstStyle/>
              <a:p>
                <a:r>
                  <a:rPr lang="en-US" b="1" dirty="0">
                    <a:latin typeface="Tahoma" panose="020B0604030504040204" pitchFamily="34" charset="0"/>
                    <a:ea typeface="Tahoma" panose="020B0604030504040204" pitchFamily="34" charset="0"/>
                    <a:cs typeface="Tahoma" panose="020B0604030504040204" pitchFamily="34" charset="0"/>
                  </a:rPr>
                  <a:t>HĐ3:  </a:t>
                </a:r>
                <a:r>
                  <a:rPr lang="en-US" b="1" dirty="0" err="1">
                    <a:latin typeface="Tahoma" panose="020B0604030504040204" pitchFamily="34" charset="0"/>
                    <a:ea typeface="Tahoma" panose="020B0604030504040204" pitchFamily="34" charset="0"/>
                    <a:cs typeface="Tahoma" panose="020B0604030504040204" pitchFamily="34" charset="0"/>
                  </a:rPr>
                  <a:t>Xét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cùng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phương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Hình</a:t>
                </a:r>
                <a:r>
                  <a:rPr lang="en-US" b="1" dirty="0">
                    <a:latin typeface="Tahoma" panose="020B0604030504040204" pitchFamily="34" charset="0"/>
                    <a:ea typeface="Tahoma" panose="020B0604030504040204" pitchFamily="34" charset="0"/>
                    <a:cs typeface="Tahoma" panose="020B0604030504040204" pitchFamily="34" charset="0"/>
                  </a:rPr>
                  <a:t> 4.7. Hai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𝒂</m:t>
                        </m:r>
                      </m:e>
                    </m:acc>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được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gọi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cùng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hướng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còn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𝒂</m:t>
                        </m:r>
                      </m:e>
                    </m:acc>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𝒙</m:t>
                        </m:r>
                      </m:e>
                    </m:acc>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được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gọi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ngược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hướng</a:t>
                </a:r>
                <a:r>
                  <a:rPr lang="en-US" b="1" dirty="0">
                    <a:latin typeface="Tahoma" panose="020B0604030504040204" pitchFamily="34" charset="0"/>
                    <a:ea typeface="Tahoma" panose="020B0604030504040204" pitchFamily="34" charset="0"/>
                    <a:cs typeface="Tahoma" panose="020B0604030504040204" pitchFamily="34" charset="0"/>
                  </a:rPr>
                  <a:t>. </a:t>
                </a:r>
              </a:p>
              <a:p>
                <a:pPr marL="0" indent="0">
                  <a:buNone/>
                </a:pPr>
                <a:r>
                  <a:rPr lang="en-US" b="1" dirty="0" err="1">
                    <a:latin typeface="Tahoma" panose="020B0604030504040204" pitchFamily="34" charset="0"/>
                    <a:ea typeface="Tahoma" panose="020B0604030504040204" pitchFamily="34" charset="0"/>
                    <a:cs typeface="Tahoma" panose="020B0604030504040204" pitchFamily="34" charset="0"/>
                  </a:rPr>
                  <a:t>Hãy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chỉ</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ra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cùng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hướng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𝒂</m:t>
                        </m:r>
                      </m:e>
                    </m:acc>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ngược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hướng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𝒂</m:t>
                        </m:r>
                      </m:e>
                    </m:acc>
                  </m:oMath>
                </a14:m>
                <a:r>
                  <a:rPr lang="en-US"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5" name="TextBox 14">
                <a:extLst>
                  <a:ext uri="{FF2B5EF4-FFF2-40B4-BE49-F238E27FC236}">
                    <a16:creationId xmlns:a16="http://schemas.microsoft.com/office/drawing/2014/main" id="{F335E67F-4F86-4F0C-A909-9F3BB1E26E1D}"/>
                  </a:ext>
                </a:extLst>
              </p:cNvPr>
              <p:cNvSpPr txBox="1">
                <a:spLocks noRot="1" noChangeAspect="1" noMove="1" noResize="1" noEditPoints="1" noAdjustHandles="1" noChangeArrowheads="1" noChangeShapeType="1" noTextEdit="1"/>
              </p:cNvSpPr>
              <p:nvPr/>
            </p:nvSpPr>
            <p:spPr>
              <a:xfrm>
                <a:off x="1202816" y="3269468"/>
                <a:ext cx="13741480" cy="3483198"/>
              </a:xfrm>
              <a:prstGeom prst="rect">
                <a:avLst/>
              </a:prstGeom>
              <a:blipFill>
                <a:blip r:embed="rId3"/>
                <a:stretch>
                  <a:fillRect l="-1730" t="-3497" r="-1908" b="-6993"/>
                </a:stretch>
              </a:blipFill>
            </p:spPr>
            <p:txBody>
              <a:bodyPr/>
              <a:lstStyle/>
              <a:p>
                <a:r>
                  <a:rPr lang="en-US">
                    <a:noFill/>
                  </a:rPr>
                  <a:t> </a:t>
                </a:r>
              </a:p>
            </p:txBody>
          </p:sp>
        </mc:Fallback>
      </mc:AlternateContent>
      <p:pic>
        <p:nvPicPr>
          <p:cNvPr id="21" name="Picture 20" descr="Chart, line chart, scatter chart&#10;&#10;Description automatically generated">
            <a:extLst>
              <a:ext uri="{FF2B5EF4-FFF2-40B4-BE49-F238E27FC236}">
                <a16:creationId xmlns:a16="http://schemas.microsoft.com/office/drawing/2014/main" id="{E3FA3C3F-4A6E-4AF2-B15D-0EE383D2BD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44296" y="1944494"/>
            <a:ext cx="9278208" cy="51434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49780F53-5601-479A-99FD-CD6EC3BF9463}"/>
                  </a:ext>
                </a:extLst>
              </p:cNvPr>
              <p:cNvSpPr txBox="1"/>
              <p:nvPr/>
            </p:nvSpPr>
            <p:spPr>
              <a:xfrm>
                <a:off x="3891045" y="9593364"/>
                <a:ext cx="19202398" cy="1431161"/>
              </a:xfrm>
              <a:prstGeom prst="rect">
                <a:avLst/>
              </a:prstGeom>
              <a:noFill/>
            </p:spPr>
            <p:txBody>
              <a:bodyPr wrap="square">
                <a:spAutoFit/>
              </a:bodyPr>
              <a:lstStyle/>
              <a:p>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cùng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hướng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vectơ</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𝒂</m:t>
                        </m:r>
                      </m:e>
                    </m:acc>
                  </m:oMath>
                </a14:m>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𝒚</m:t>
                        </m:r>
                      </m:e>
                    </m:acc>
                  </m:oMath>
                </a14:m>
                <a:r>
                  <a:rPr lang="en-US" b="1" dirty="0">
                    <a:latin typeface="Tahoma" panose="020B0604030504040204" pitchFamily="34" charset="0"/>
                    <a:ea typeface="Tahoma" panose="020B0604030504040204" pitchFamily="34" charset="0"/>
                    <a:cs typeface="Tahoma" panose="020B0604030504040204" pitchFamily="34" charset="0"/>
                  </a:rPr>
                  <a:t>.</a:t>
                </a:r>
              </a:p>
              <a:p>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49780F53-5601-479A-99FD-CD6EC3BF9463}"/>
                  </a:ext>
                </a:extLst>
              </p:cNvPr>
              <p:cNvSpPr txBox="1">
                <a:spLocks noRot="1" noChangeAspect="1" noMove="1" noResize="1" noEditPoints="1" noAdjustHandles="1" noChangeArrowheads="1" noChangeShapeType="1" noTextEdit="1"/>
              </p:cNvSpPr>
              <p:nvPr/>
            </p:nvSpPr>
            <p:spPr>
              <a:xfrm>
                <a:off x="3891045" y="9593364"/>
                <a:ext cx="19202398" cy="1431161"/>
              </a:xfrm>
              <a:prstGeom prst="rect">
                <a:avLst/>
              </a:prstGeom>
              <a:blipFill>
                <a:blip r:embed="rId5"/>
                <a:stretch>
                  <a:fillRect l="-1238" t="-94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398363F-B6D2-4B5D-A5D3-AC66744C2754}"/>
                  </a:ext>
                </a:extLst>
              </p:cNvPr>
              <p:cNvSpPr txBox="1"/>
              <p:nvPr/>
            </p:nvSpPr>
            <p:spPr>
              <a:xfrm>
                <a:off x="3874318" y="10414645"/>
                <a:ext cx="12690088" cy="977704"/>
              </a:xfrm>
              <a:prstGeom prst="rect">
                <a:avLst/>
              </a:prstGeom>
              <a:noFill/>
            </p:spPr>
            <p:txBody>
              <a:bodyPr wrap="square">
                <a:spAutoFit/>
              </a:bodyPr>
              <a:lstStyle/>
              <a:p>
                <a:pPr algn="just">
                  <a:lnSpc>
                    <a:spcPct val="150000"/>
                  </a:lnSpc>
                  <a:spcAft>
                    <a:spcPts val="800"/>
                  </a:spcAft>
                </a:pPr>
                <a:r>
                  <a:rPr lang="en-US" sz="4400" b="1" dirty="0">
                    <a:effectLst/>
                    <a:latin typeface="Tahoma" panose="020B0604030504040204" pitchFamily="34" charset="0"/>
                    <a:ea typeface="Tahoma" panose="020B0604030504040204" pitchFamily="34" charset="0"/>
                    <a:cs typeface="Tahoma" panose="020B0604030504040204" pitchFamily="34" charset="0"/>
                  </a:rPr>
                  <a:t>các </a:t>
                </a:r>
                <a:r>
                  <a:rPr lang="en-US" sz="4400" b="1" dirty="0" err="1">
                    <a:effectLst/>
                    <a:latin typeface="Tahoma" panose="020B0604030504040204" pitchFamily="34" charset="0"/>
                    <a:ea typeface="Tahoma" panose="020B0604030504040204" pitchFamily="34" charset="0"/>
                    <a:cs typeface="Tahoma" panose="020B0604030504040204" pitchFamily="34" charset="0"/>
                  </a:rPr>
                  <a:t>vectơ</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ngược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hướng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với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vectơ</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e>
                    </m:acc>
                  </m:oMath>
                </a14:m>
                <a:r>
                  <a:rPr lang="en-US" sz="4400" b="1" dirty="0">
                    <a:effectLst/>
                    <a:latin typeface="Tahoma" panose="020B0604030504040204" pitchFamily="34" charset="0"/>
                    <a:ea typeface="Tahoma" panose="020B0604030504040204" pitchFamily="34" charset="0"/>
                    <a:cs typeface="Tahoma" panose="020B0604030504040204" pitchFamily="34" charset="0"/>
                  </a:rPr>
                  <a:t> là: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latin typeface="Cambria Math" panose="02040503050406030204" pitchFamily="18" charset="0"/>
                          </a:rPr>
                        </m:ctrlPr>
                      </m:accPr>
                      <m:e>
                        <m:r>
                          <a:rPr lang="en-US" sz="4400" b="1" i="1">
                            <a:latin typeface="Cambria Math" panose="02040503050406030204" pitchFamily="18" charset="0"/>
                          </a:rPr>
                          <m:t>𝒙</m:t>
                        </m:r>
                      </m:e>
                    </m:acc>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0" smtClean="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𝒛</m:t>
                        </m:r>
                      </m:e>
                    </m:acc>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TextBox 24">
                <a:extLst>
                  <a:ext uri="{FF2B5EF4-FFF2-40B4-BE49-F238E27FC236}">
                    <a16:creationId xmlns:a16="http://schemas.microsoft.com/office/drawing/2014/main" id="{D398363F-B6D2-4B5D-A5D3-AC66744C2754}"/>
                  </a:ext>
                </a:extLst>
              </p:cNvPr>
              <p:cNvSpPr txBox="1">
                <a:spLocks noRot="1" noChangeAspect="1" noMove="1" noResize="1" noEditPoints="1" noAdjustHandles="1" noChangeArrowheads="1" noChangeShapeType="1" noTextEdit="1"/>
              </p:cNvSpPr>
              <p:nvPr/>
            </p:nvSpPr>
            <p:spPr>
              <a:xfrm>
                <a:off x="3874318" y="10414645"/>
                <a:ext cx="12690088" cy="977704"/>
              </a:xfrm>
              <a:prstGeom prst="rect">
                <a:avLst/>
              </a:prstGeom>
              <a:blipFill>
                <a:blip r:embed="rId6"/>
                <a:stretch>
                  <a:fillRect l="-1970" b="-27950"/>
                </a:stretch>
              </a:blipFill>
            </p:spPr>
            <p:txBody>
              <a:bodyPr/>
              <a:lstStyle/>
              <a:p>
                <a:r>
                  <a:rPr lang="en-US">
                    <a:noFill/>
                  </a:rPr>
                  <a:t> </a:t>
                </a:r>
              </a:p>
            </p:txBody>
          </p:sp>
        </mc:Fallback>
      </mc:AlternateContent>
    </p:spTree>
    <p:extLst>
      <p:ext uri="{BB962C8B-B14F-4D97-AF65-F5344CB8AC3E}">
        <p14:creationId xmlns:p14="http://schemas.microsoft.com/office/powerpoint/2010/main" val="29818517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5">
                                            <p:txEl>
                                              <p:pRg st="0" end="0"/>
                                            </p:txEl>
                                          </p:spTgt>
                                        </p:tgtEl>
                                        <p:attrNameLst>
                                          <p:attrName>style.visibility</p:attrName>
                                        </p:attrNameLst>
                                      </p:cBhvr>
                                      <p:to>
                                        <p:strVal val="visible"/>
                                      </p:to>
                                    </p:set>
                                    <p:animEffect transition="in" filter="fade">
                                      <p:cBhvr>
                                        <p:cTn id="20" dur="1000"/>
                                        <p:tgtEl>
                                          <p:spTgt spid="15">
                                            <p:txEl>
                                              <p:pRg st="0" end="0"/>
                                            </p:txEl>
                                          </p:spTgt>
                                        </p:tgtEl>
                                      </p:cBhvr>
                                    </p:animEffect>
                                    <p:anim calcmode="lin" valueType="num">
                                      <p:cBhvr>
                                        <p:cTn id="21"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5">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5">
                                            <p:txEl>
                                              <p:pRg st="1" end="1"/>
                                            </p:txEl>
                                          </p:spTgt>
                                        </p:tgtEl>
                                        <p:attrNameLst>
                                          <p:attrName>style.visibility</p:attrName>
                                        </p:attrNameLst>
                                      </p:cBhvr>
                                      <p:to>
                                        <p:strVal val="visible"/>
                                      </p:to>
                                    </p:set>
                                    <p:animEffect transition="in" filter="fade">
                                      <p:cBhvr>
                                        <p:cTn id="25" dur="1000"/>
                                        <p:tgtEl>
                                          <p:spTgt spid="15">
                                            <p:txEl>
                                              <p:pRg st="1" end="1"/>
                                            </p:txEl>
                                          </p:spTgt>
                                        </p:tgtEl>
                                      </p:cBhvr>
                                    </p:animEffect>
                                    <p:anim calcmode="lin" valueType="num">
                                      <p:cBhvr>
                                        <p:cTn id="26"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nodePh="1">
                                  <p:stCondLst>
                                    <p:cond delay="0"/>
                                  </p:stCondLst>
                                  <p:endCondLst>
                                    <p:cond evt="begin" delay="0">
                                      <p:tn val="44"/>
                                    </p:cond>
                                  </p:endCondLst>
                                  <p:childTnLst>
                                    <p:set>
                                      <p:cBhvr>
                                        <p:cTn id="45" dur="1" fill="hold">
                                          <p:stCondLst>
                                            <p:cond delay="0"/>
                                          </p:stCondLst>
                                        </p:cTn>
                                        <p:tgtEl>
                                          <p:spTgt spid="16">
                                            <p:txEl>
                                              <p:pRg st="0" end="0"/>
                                            </p:txEl>
                                          </p:spTgt>
                                        </p:tgtEl>
                                        <p:attrNameLst>
                                          <p:attrName>style.visibility</p:attrName>
                                        </p:attrNameLst>
                                      </p:cBhvr>
                                      <p:to>
                                        <p:strVal val="visible"/>
                                      </p:to>
                                    </p:set>
                                    <p:animEffect transition="in" filter="barn(inVertical)">
                                      <p:cBhvr>
                                        <p:cTn id="46" dur="500"/>
                                        <p:tgtEl>
                                          <p:spTgt spid="16">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1000"/>
                                        <p:tgtEl>
                                          <p:spTgt spid="25"/>
                                        </p:tgtEl>
                                      </p:cBhvr>
                                    </p:animEffect>
                                    <p:anim calcmode="lin" valueType="num">
                                      <p:cBhvr>
                                        <p:cTn id="59" dur="1000" fill="hold"/>
                                        <p:tgtEl>
                                          <p:spTgt spid="25"/>
                                        </p:tgtEl>
                                        <p:attrNameLst>
                                          <p:attrName>ppt_x</p:attrName>
                                        </p:attrNameLst>
                                      </p:cBhvr>
                                      <p:tavLst>
                                        <p:tav tm="0">
                                          <p:val>
                                            <p:strVal val="#ppt_x"/>
                                          </p:val>
                                        </p:tav>
                                        <p:tav tm="100000">
                                          <p:val>
                                            <p:strVal val="#ppt_x"/>
                                          </p:val>
                                        </p:tav>
                                      </p:tavLst>
                                    </p:anim>
                                    <p:anim calcmode="lin" valueType="num">
                                      <p:cBhvr>
                                        <p:cTn id="6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animBg="1"/>
      <p:bldP spid="23"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Rectangle: Rounded Corners 12">
                <a:extLst>
                  <a:ext uri="{FF2B5EF4-FFF2-40B4-BE49-F238E27FC236}">
                    <a16:creationId xmlns:a16="http://schemas.microsoft.com/office/drawing/2014/main" id="{4ED6884B-A0FE-43C8-B272-FD08591767E5}"/>
                  </a:ext>
                </a:extLst>
              </p:cNvPr>
              <p:cNvSpPr/>
              <p:nvPr/>
            </p:nvSpPr>
            <p:spPr>
              <a:xfrm>
                <a:off x="624691" y="8153400"/>
                <a:ext cx="12710309" cy="3124200"/>
              </a:xfrm>
              <a:prstGeom prst="roundRect">
                <a:avLst/>
              </a:prstGeom>
              <a:solidFill>
                <a:schemeClr val="accent2">
                  <a:lumMod val="20000"/>
                  <a:lumOff val="80000"/>
                </a:schemeClr>
              </a:solidFill>
              <a:ln w="76200">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Hai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vec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tơ</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schemeClr val="tx1"/>
                            </a:solidFill>
                            <a:latin typeface="Cambria Math" panose="02040503050406030204" pitchFamily="18" charset="0"/>
                          </a:rPr>
                        </m:ctrlPr>
                      </m:accPr>
                      <m:e>
                        <m:r>
                          <a:rPr lang="en-US" sz="4400" b="1" i="1">
                            <a:solidFill>
                              <a:schemeClr val="tx1"/>
                            </a:solidFill>
                            <a:latin typeface="Cambria Math" panose="02040503050406030204" pitchFamily="18" charset="0"/>
                          </a:rPr>
                          <m:t>𝒂</m:t>
                        </m:r>
                      </m:e>
                    </m:acc>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schemeClr val="tx1"/>
                            </a:solidFill>
                            <a:latin typeface="Cambria Math" panose="02040503050406030204" pitchFamily="18" charset="0"/>
                          </a:rPr>
                        </m:ctrlPr>
                      </m:accPr>
                      <m:e>
                        <m:r>
                          <a:rPr lang="en-US" sz="4400" b="1" i="1">
                            <a:solidFill>
                              <a:schemeClr val="tx1"/>
                            </a:solidFill>
                            <a:latin typeface="Cambria Math" panose="02040503050406030204" pitchFamily="18" charset="0"/>
                          </a:rPr>
                          <m:t>𝒃</m:t>
                        </m:r>
                      </m:e>
                    </m:acc>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được</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gọi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nhau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kí</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hiệu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solidFill>
                              <a:schemeClr val="tx1"/>
                            </a:solidFill>
                            <a:latin typeface="Cambria Math" panose="02040503050406030204" pitchFamily="18" charset="0"/>
                          </a:rPr>
                        </m:ctrlPr>
                      </m:accPr>
                      <m:e>
                        <m:r>
                          <a:rPr lang="en-US" sz="4400" b="1" i="1">
                            <a:solidFill>
                              <a:schemeClr val="tx1"/>
                            </a:solidFill>
                            <a:latin typeface="Cambria Math" panose="02040503050406030204" pitchFamily="18" charset="0"/>
                          </a:rPr>
                          <m:t>𝒂</m:t>
                        </m:r>
                      </m:e>
                    </m:acc>
                    <m:r>
                      <a:rPr lang="en-US" sz="4400" b="1" i="1">
                        <a:solidFill>
                          <a:schemeClr val="tx1"/>
                        </a:solidFill>
                        <a:latin typeface="Cambria Math" panose="02040503050406030204" pitchFamily="18" charset="0"/>
                      </a:rPr>
                      <m:t>=</m:t>
                    </m:r>
                    <m:acc>
                      <m:accPr>
                        <m:chr m:val="⃗"/>
                        <m:ctrlPr>
                          <a:rPr lang="en-US" sz="4400" b="1" i="1">
                            <a:solidFill>
                              <a:schemeClr val="tx1"/>
                            </a:solidFill>
                            <a:latin typeface="Cambria Math" panose="02040503050406030204" pitchFamily="18" charset="0"/>
                          </a:rPr>
                        </m:ctrlPr>
                      </m:accPr>
                      <m:e>
                        <m:r>
                          <a:rPr lang="en-US" sz="4400" b="1" i="1">
                            <a:solidFill>
                              <a:schemeClr val="tx1"/>
                            </a:solidFill>
                            <a:latin typeface="Cambria Math" panose="02040503050406030204" pitchFamily="18" charset="0"/>
                          </a:rPr>
                          <m:t>𝒃</m:t>
                        </m:r>
                      </m:e>
                    </m:acc>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nếu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chúng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cùng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độ</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dài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cùng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hướng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3" name="Rectangle: Rounded Corners 12">
                <a:extLst>
                  <a:ext uri="{FF2B5EF4-FFF2-40B4-BE49-F238E27FC236}">
                    <a16:creationId xmlns:a16="http://schemas.microsoft.com/office/drawing/2014/main" id="{4ED6884B-A0FE-43C8-B272-FD08591767E5}"/>
                  </a:ext>
                </a:extLst>
              </p:cNvPr>
              <p:cNvSpPr>
                <a:spLocks noRot="1" noChangeAspect="1" noMove="1" noResize="1" noEditPoints="1" noAdjustHandles="1" noChangeArrowheads="1" noChangeShapeType="1" noTextEdit="1"/>
              </p:cNvSpPr>
              <p:nvPr/>
            </p:nvSpPr>
            <p:spPr>
              <a:xfrm>
                <a:off x="624691" y="8153400"/>
                <a:ext cx="12710309" cy="3124200"/>
              </a:xfrm>
              <a:prstGeom prst="roundRect">
                <a:avLst/>
              </a:prstGeom>
              <a:blipFill>
                <a:blip r:embed="rId3"/>
                <a:stretch>
                  <a:fillRect/>
                </a:stretch>
              </a:blipFill>
              <a:ln w="76200">
                <a:solidFill>
                  <a:schemeClr val="tx1"/>
                </a:solidFill>
              </a:ln>
            </p:spPr>
            <p:txBody>
              <a:bodyPr/>
              <a:lstStyle/>
              <a:p>
                <a:r>
                  <a:rPr lang="en-US">
                    <a:noFill/>
                  </a:rPr>
                  <a:t> </a:t>
                </a:r>
              </a:p>
            </p:txBody>
          </p:sp>
        </mc:Fallback>
      </mc:AlternateContent>
      <p:sp>
        <p:nvSpPr>
          <p:cNvPr id="5" name="Rectangle: Rounded Corners 4">
            <a:extLst>
              <a:ext uri="{FF2B5EF4-FFF2-40B4-BE49-F238E27FC236}">
                <a16:creationId xmlns:a16="http://schemas.microsoft.com/office/drawing/2014/main" id="{CA632BD8-954C-49DD-867A-4582C3671934}"/>
              </a:ext>
            </a:extLst>
          </p:cNvPr>
          <p:cNvSpPr/>
          <p:nvPr/>
        </p:nvSpPr>
        <p:spPr>
          <a:xfrm>
            <a:off x="581791" y="3505200"/>
            <a:ext cx="12448409" cy="2667000"/>
          </a:xfrm>
          <a:prstGeom prst="roundRect">
            <a:avLst/>
          </a:prstGeom>
          <a:solidFill>
            <a:schemeClr val="accent2">
              <a:lumMod val="20000"/>
              <a:lumOff val="80000"/>
            </a:schemeClr>
          </a:solidFill>
          <a:ln w="76200">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41D9E673-1023-41EB-BBA1-91755744EB14}"/>
              </a:ext>
            </a:extLst>
          </p:cNvPr>
          <p:cNvGrpSpPr/>
          <p:nvPr/>
        </p:nvGrpSpPr>
        <p:grpSpPr>
          <a:xfrm>
            <a:off x="-72643" y="2064603"/>
            <a:ext cx="20570443" cy="1569660"/>
            <a:chOff x="-288923" y="1975702"/>
            <a:chExt cx="19659598" cy="1569658"/>
          </a:xfrm>
        </p:grpSpPr>
        <p:sp>
          <p:nvSpPr>
            <p:cNvPr id="33" name="Rounded Rectangle 2">
              <a:extLst>
                <a:ext uri="{FF2B5EF4-FFF2-40B4-BE49-F238E27FC236}">
                  <a16:creationId xmlns:a16="http://schemas.microsoft.com/office/drawing/2014/main" id="{49E8CB22-AA2B-4D95-B5BC-BF713C5319ED}"/>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II</a:t>
              </a:r>
            </a:p>
          </p:txBody>
        </p:sp>
        <p:sp>
          <p:nvSpPr>
            <p:cNvPr id="35" name="TextBox 34">
              <a:extLst>
                <a:ext uri="{FF2B5EF4-FFF2-40B4-BE49-F238E27FC236}">
                  <a16:creationId xmlns:a16="http://schemas.microsoft.com/office/drawing/2014/main" id="{9A70EBAC-3BBB-4F06-A851-6E16F9BE36D3}"/>
                </a:ext>
              </a:extLst>
            </p:cNvPr>
            <p:cNvSpPr txBox="1"/>
            <p:nvPr/>
          </p:nvSpPr>
          <p:spPr>
            <a:xfrm>
              <a:off x="2087562" y="1975702"/>
              <a:ext cx="17283113" cy="1569658"/>
            </a:xfrm>
            <a:prstGeom prst="rect">
              <a:avLst/>
            </a:prstGeom>
            <a:noFill/>
          </p:spPr>
          <p:txBody>
            <a:bodyPr wrap="square" rtlCol="0">
              <a:spAutoFit/>
            </a:bodyPr>
            <a:lstStyle/>
            <a:p>
              <a:r>
                <a:rPr lang="vi-VN" sz="4800" b="1" dirty="0">
                  <a:solidFill>
                    <a:srgbClr val="145F82"/>
                  </a:solidFill>
                  <a:latin typeface="Tahoma" panose="020B0604030504040204" pitchFamily="34" charset="0"/>
                  <a:ea typeface="Tahoma" panose="020B0604030504040204" pitchFamily="34" charset="0"/>
                  <a:cs typeface="Tahoma" panose="020B0604030504040204" pitchFamily="34" charset="0"/>
                </a:rPr>
                <a:t>HAI VECTƠ CÙNG PHƯƠNG, CÙNG HƯỚNG, BẰNG NHAU</a:t>
              </a:r>
              <a:endParaRPr lang="en-US" sz="4800" b="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grpSp>
      <p:graphicFrame>
        <p:nvGraphicFramePr>
          <p:cNvPr id="2" name="Object 1">
            <a:extLst>
              <a:ext uri="{FF2B5EF4-FFF2-40B4-BE49-F238E27FC236}">
                <a16:creationId xmlns:a16="http://schemas.microsoft.com/office/drawing/2014/main" id="{3F10D5EA-263C-46AE-84C6-2D585F9A1D03}"/>
              </a:ext>
            </a:extLst>
          </p:cNvPr>
          <p:cNvGraphicFramePr>
            <a:graphicFrameLocks noChangeAspect="1"/>
          </p:cNvGraphicFramePr>
          <p:nvPr>
            <p:extLst>
              <p:ext uri="{D42A27DB-BD31-4B8C-83A1-F6EECF244321}">
                <p14:modId xmlns:p14="http://schemas.microsoft.com/office/powerpoint/2010/main" val="4068300771"/>
              </p:ext>
            </p:extLst>
          </p:nvPr>
        </p:nvGraphicFramePr>
        <p:xfrm>
          <a:off x="10582914" y="6243638"/>
          <a:ext cx="127752" cy="166688"/>
        </p:xfrm>
        <a:graphic>
          <a:graphicData uri="http://schemas.openxmlformats.org/presentationml/2006/ole">
            <mc:AlternateContent xmlns:mc="http://schemas.openxmlformats.org/markup-compatibility/2006">
              <mc:Choice xmlns:v="urn:schemas-microsoft-com:vml" Requires="v">
                <p:oleObj spid="_x0000_s8217" name="Equation" r:id="rId4" imgW="123783" imgH="162232" progId="Equation.DSMT4">
                  <p:embed/>
                </p:oleObj>
              </mc:Choice>
              <mc:Fallback>
                <p:oleObj name="Equation" r:id="rId4" imgW="123783" imgH="162232" progId="Equation.DSMT4">
                  <p:embed/>
                  <p:pic>
                    <p:nvPicPr>
                      <p:cNvPr id="0" name=""/>
                      <p:cNvPicPr/>
                      <p:nvPr/>
                    </p:nvPicPr>
                    <p:blipFill>
                      <a:blip r:embed="rId5"/>
                      <a:stretch>
                        <a:fillRect/>
                      </a:stretch>
                    </p:blipFill>
                    <p:spPr>
                      <a:xfrm>
                        <a:off x="10582914" y="6243638"/>
                        <a:ext cx="127752" cy="166688"/>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1191868C-24D3-462F-AE22-68818DC81380}"/>
              </a:ext>
            </a:extLst>
          </p:cNvPr>
          <p:cNvSpPr txBox="1"/>
          <p:nvPr/>
        </p:nvSpPr>
        <p:spPr>
          <a:xfrm>
            <a:off x="875488" y="3758351"/>
            <a:ext cx="11861014" cy="2308324"/>
          </a:xfrm>
          <a:prstGeom prst="rect">
            <a:avLst/>
          </a:prstGeom>
          <a:noFill/>
        </p:spPr>
        <p:txBody>
          <a:bodyPr wrap="square">
            <a:spAutoFit/>
          </a:bodyPr>
          <a:lstStyle/>
          <a:p>
            <a:r>
              <a:rPr lang="vi-VN" sz="4800" b="1" dirty="0">
                <a:latin typeface="Tahoma" panose="020B0604030504040204" pitchFamily="34" charset="0"/>
                <a:ea typeface="Tahoma" panose="020B0604030504040204" pitchFamily="34" charset="0"/>
                <a:cs typeface="Tahoma" panose="020B0604030504040204" pitchFamily="34" charset="0"/>
              </a:rPr>
              <a:t>Đối với hai vectơ </a:t>
            </a:r>
            <a:r>
              <a:rPr lang="vi-VN" sz="4800" b="1" i="1" dirty="0">
                <a:solidFill>
                  <a:srgbClr val="FF0000"/>
                </a:solidFill>
                <a:latin typeface="Tahoma" panose="020B0604030504040204" pitchFamily="34" charset="0"/>
                <a:ea typeface="Tahoma" panose="020B0604030504040204" pitchFamily="34" charset="0"/>
                <a:cs typeface="Tahoma" panose="020B0604030504040204" pitchFamily="34" charset="0"/>
              </a:rPr>
              <a:t>cùng phương </a:t>
            </a:r>
            <a:r>
              <a:rPr lang="vi-VN" sz="4800" b="1" dirty="0">
                <a:latin typeface="Tahoma" panose="020B0604030504040204" pitchFamily="34" charset="0"/>
                <a:ea typeface="Tahoma" panose="020B0604030504040204" pitchFamily="34" charset="0"/>
                <a:cs typeface="Tahoma" panose="020B0604030504040204" pitchFamily="34" charset="0"/>
              </a:rPr>
              <a:t>thì chúng </a:t>
            </a:r>
            <a:r>
              <a:rPr lang="vi-VN" sz="4800" b="1" dirty="0">
                <a:solidFill>
                  <a:srgbClr val="FF0000"/>
                </a:solidFill>
                <a:latin typeface="Tahoma" panose="020B0604030504040204" pitchFamily="34" charset="0"/>
                <a:ea typeface="Tahoma" panose="020B0604030504040204" pitchFamily="34" charset="0"/>
                <a:cs typeface="Tahoma" panose="020B0604030504040204" pitchFamily="34" charset="0"/>
              </a:rPr>
              <a:t>cùng hướng </a:t>
            </a:r>
            <a:r>
              <a:rPr lang="vi-VN" sz="4800" b="1" dirty="0">
                <a:latin typeface="Tahoma" panose="020B0604030504040204" pitchFamily="34" charset="0"/>
                <a:ea typeface="Tahoma" panose="020B0604030504040204" pitchFamily="34" charset="0"/>
                <a:cs typeface="Tahoma" panose="020B0604030504040204" pitchFamily="34" charset="0"/>
              </a:rPr>
              <a:t>hoặc </a:t>
            </a:r>
            <a:r>
              <a:rPr lang="vi-VN" sz="4800" b="1" dirty="0">
                <a:solidFill>
                  <a:srgbClr val="FF0000"/>
                </a:solidFill>
                <a:latin typeface="Tahoma" panose="020B0604030504040204" pitchFamily="34" charset="0"/>
                <a:ea typeface="Tahoma" panose="020B0604030504040204" pitchFamily="34" charset="0"/>
                <a:cs typeface="Tahoma" panose="020B0604030504040204" pitchFamily="34" charset="0"/>
              </a:rPr>
              <a:t>ngược hướng.</a:t>
            </a:r>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DCD4C45D-1C42-4BAA-9EEE-8D079D30FD3A}"/>
              </a:ext>
            </a:extLst>
          </p:cNvPr>
          <p:cNvPicPr>
            <a:picLocks noChangeAspect="1"/>
          </p:cNvPicPr>
          <p:nvPr/>
        </p:nvPicPr>
        <p:blipFill>
          <a:blip r:embed="rId6"/>
          <a:stretch>
            <a:fillRect/>
          </a:stretch>
        </p:blipFill>
        <p:spPr>
          <a:xfrm>
            <a:off x="13544483" y="3505200"/>
            <a:ext cx="10127169" cy="6576538"/>
          </a:xfrm>
          <a:prstGeom prst="rect">
            <a:avLst/>
          </a:prstGeom>
        </p:spPr>
      </p:pic>
    </p:spTree>
    <p:extLst>
      <p:ext uri="{BB962C8B-B14F-4D97-AF65-F5344CB8AC3E}">
        <p14:creationId xmlns:p14="http://schemas.microsoft.com/office/powerpoint/2010/main" val="42936628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41D9E673-1023-41EB-BBA1-91755744EB14}"/>
              </a:ext>
            </a:extLst>
          </p:cNvPr>
          <p:cNvGrpSpPr/>
          <p:nvPr/>
        </p:nvGrpSpPr>
        <p:grpSpPr>
          <a:xfrm>
            <a:off x="-72643" y="2064603"/>
            <a:ext cx="20570443" cy="1569660"/>
            <a:chOff x="-288923" y="1975702"/>
            <a:chExt cx="19659598" cy="1569658"/>
          </a:xfrm>
        </p:grpSpPr>
        <p:sp>
          <p:nvSpPr>
            <p:cNvPr id="33" name="Rounded Rectangle 2">
              <a:extLst>
                <a:ext uri="{FF2B5EF4-FFF2-40B4-BE49-F238E27FC236}">
                  <a16:creationId xmlns:a16="http://schemas.microsoft.com/office/drawing/2014/main" id="{49E8CB22-AA2B-4D95-B5BC-BF713C5319ED}"/>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II</a:t>
              </a:r>
            </a:p>
          </p:txBody>
        </p:sp>
        <p:sp>
          <p:nvSpPr>
            <p:cNvPr id="35" name="TextBox 34">
              <a:extLst>
                <a:ext uri="{FF2B5EF4-FFF2-40B4-BE49-F238E27FC236}">
                  <a16:creationId xmlns:a16="http://schemas.microsoft.com/office/drawing/2014/main" id="{9A70EBAC-3BBB-4F06-A851-6E16F9BE36D3}"/>
                </a:ext>
              </a:extLst>
            </p:cNvPr>
            <p:cNvSpPr txBox="1"/>
            <p:nvPr/>
          </p:nvSpPr>
          <p:spPr>
            <a:xfrm>
              <a:off x="2087562" y="1975702"/>
              <a:ext cx="17283113" cy="1569658"/>
            </a:xfrm>
            <a:prstGeom prst="rect">
              <a:avLst/>
            </a:prstGeom>
            <a:noFill/>
          </p:spPr>
          <p:txBody>
            <a:bodyPr wrap="square" rtlCol="0">
              <a:spAutoFit/>
            </a:bodyPr>
            <a:lstStyle/>
            <a:p>
              <a:r>
                <a:rPr lang="vi-VN" sz="4800" b="1" dirty="0">
                  <a:solidFill>
                    <a:srgbClr val="145F82"/>
                  </a:solidFill>
                  <a:latin typeface="Tahoma" panose="020B0604030504040204" pitchFamily="34" charset="0"/>
                  <a:ea typeface="Tahoma" panose="020B0604030504040204" pitchFamily="34" charset="0"/>
                  <a:cs typeface="Tahoma" panose="020B0604030504040204" pitchFamily="34" charset="0"/>
                </a:rPr>
                <a:t>HAI VECTƠ CÙNG PHƯƠNG, CÙNG HƯỚNG, BẰNG NHAU</a:t>
              </a:r>
              <a:endParaRPr lang="en-US" sz="4800" b="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grpSp>
      <p:sp>
        <p:nvSpPr>
          <p:cNvPr id="15" name="TextBox 14">
            <a:extLst>
              <a:ext uri="{FF2B5EF4-FFF2-40B4-BE49-F238E27FC236}">
                <a16:creationId xmlns:a16="http://schemas.microsoft.com/office/drawing/2014/main" id="{1343EC39-8936-4D35-A91B-9842C7084307}"/>
              </a:ext>
            </a:extLst>
          </p:cNvPr>
          <p:cNvSpPr txBox="1"/>
          <p:nvPr/>
        </p:nvSpPr>
        <p:spPr>
          <a:xfrm>
            <a:off x="571606" y="2760534"/>
            <a:ext cx="12750278" cy="1754326"/>
          </a:xfrm>
          <a:prstGeom prst="rect">
            <a:avLst/>
          </a:prstGeom>
          <a:noFill/>
        </p:spPr>
        <p:txBody>
          <a:bodyPr wrap="square">
            <a:spAutoFit/>
          </a:bodyPr>
          <a:lstStyle/>
          <a:p>
            <a:r>
              <a:rPr lang="vi-VN" sz="6000" b="1" i="1" dirty="0">
                <a:solidFill>
                  <a:srgbClr val="FF0000"/>
                </a:solidFill>
                <a:latin typeface="Tahoma" panose="020B0604030504040204" pitchFamily="34" charset="0"/>
                <a:ea typeface="Tahoma" panose="020B0604030504040204" pitchFamily="34" charset="0"/>
                <a:cs typeface="Tahoma" panose="020B0604030504040204" pitchFamily="34" charset="0"/>
              </a:rPr>
              <a:t>Chú ý</a:t>
            </a:r>
            <a:r>
              <a:rPr lang="en-US" sz="6000" b="1" i="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endParaRPr lang="vi-VN" sz="4800"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DA73E8F-F54B-4B33-B752-640CC73F9735}"/>
                  </a:ext>
                </a:extLst>
              </p:cNvPr>
              <p:cNvSpPr txBox="1"/>
              <p:nvPr/>
            </p:nvSpPr>
            <p:spPr>
              <a:xfrm>
                <a:off x="208050" y="3865200"/>
                <a:ext cx="13136136" cy="2393219"/>
              </a:xfrm>
              <a:prstGeom prst="rect">
                <a:avLst/>
              </a:prstGeom>
              <a:solidFill>
                <a:schemeClr val="accent2">
                  <a:lumMod val="20000"/>
                  <a:lumOff val="80000"/>
                </a:schemeClr>
              </a:solidFill>
              <a:ln>
                <a:solidFill>
                  <a:srgbClr val="FF0000"/>
                </a:solidFill>
              </a:ln>
            </p:spPr>
            <p:txBody>
              <a:bodyPr wrap="square">
                <a:spAutoFit/>
              </a:bodyPr>
              <a:lstStyle/>
              <a:p>
                <a:pPr marL="0" marR="0">
                  <a:lnSpc>
                    <a:spcPct val="107000"/>
                  </a:lnSpc>
                  <a:spcBef>
                    <a:spcPts val="0"/>
                  </a:spcBef>
                  <a:spcAft>
                    <a:spcPts val="800"/>
                  </a:spcAft>
                </a:pPr>
                <a:r>
                  <a:rPr lang="en-US" sz="4400" b="1" dirty="0">
                    <a:effectLst/>
                    <a:latin typeface="Tahoma" panose="020B0604030504040204" pitchFamily="34" charset="0"/>
                    <a:ea typeface="Tahoma" panose="020B0604030504040204" pitchFamily="34" charset="0"/>
                    <a:cs typeface="Tahoma" panose="020B0604030504040204" pitchFamily="34" charset="0"/>
                  </a:rPr>
                  <a:t>● Ta </a:t>
                </a:r>
                <a:r>
                  <a:rPr lang="en-US" sz="4400" b="1" dirty="0" err="1">
                    <a:effectLst/>
                    <a:latin typeface="Tahoma" panose="020B0604030504040204" pitchFamily="34" charset="0"/>
                    <a:ea typeface="Tahoma" panose="020B0604030504040204" pitchFamily="34" charset="0"/>
                    <a:cs typeface="Tahoma" panose="020B0604030504040204" pitchFamily="34" charset="0"/>
                  </a:rPr>
                  <a:t>cũng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xét</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vectơ</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điểm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đầu</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điểm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cuối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trùng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nhau</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chẳng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hạn</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𝑨𝑨</m:t>
                        </m:r>
                      </m:e>
                    </m:acc>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𝑩𝑩</m:t>
                        </m:r>
                      </m:e>
                    </m:acc>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𝑴𝑴</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a:t>
                </a:r>
              </a:p>
              <a:p>
                <a:pPr marL="0" marR="0">
                  <a:lnSpc>
                    <a:spcPct val="107000"/>
                  </a:lnSpc>
                  <a:spcBef>
                    <a:spcPts val="0"/>
                  </a:spcBef>
                  <a:spcAft>
                    <a:spcPts val="800"/>
                  </a:spcAft>
                </a:pP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gọi</a:t>
                </a:r>
                <a:r>
                  <a:rPr lang="fr-FR" sz="4400" b="1" dirty="0">
                    <a:effectLst/>
                    <a:latin typeface="Tahoma" panose="020B0604030504040204" pitchFamily="34" charset="0"/>
                    <a:ea typeface="Tahoma" panose="020B0604030504040204" pitchFamily="34" charset="0"/>
                    <a:cs typeface="Tahoma" panose="020B0604030504040204" pitchFamily="34" charset="0"/>
                  </a:rPr>
                  <a:t> là </a:t>
                </a:r>
                <a:r>
                  <a:rPr lang="fr-FR" sz="4400" b="1" dirty="0" err="1">
                    <a:effectLst/>
                    <a:latin typeface="Tahoma" panose="020B0604030504040204" pitchFamily="34" charset="0"/>
                    <a:ea typeface="Tahoma" panose="020B0604030504040204" pitchFamily="34" charset="0"/>
                    <a:cs typeface="Tahoma" panose="020B0604030504040204" pitchFamily="34" charset="0"/>
                  </a:rPr>
                  <a:t>các</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vectơ-không</a:t>
                </a:r>
                <a:r>
                  <a:rPr lang="fr-FR"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a:t>
                </a:r>
                <a:endPar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 name="TextBox 15">
                <a:extLst>
                  <a:ext uri="{FF2B5EF4-FFF2-40B4-BE49-F238E27FC236}">
                    <a16:creationId xmlns:a16="http://schemas.microsoft.com/office/drawing/2014/main" id="{BDA73E8F-F54B-4B33-B752-640CC73F9735}"/>
                  </a:ext>
                </a:extLst>
              </p:cNvPr>
              <p:cNvSpPr txBox="1">
                <a:spLocks noRot="1" noChangeAspect="1" noMove="1" noResize="1" noEditPoints="1" noAdjustHandles="1" noChangeArrowheads="1" noChangeShapeType="1" noTextEdit="1"/>
              </p:cNvSpPr>
              <p:nvPr/>
            </p:nvSpPr>
            <p:spPr>
              <a:xfrm>
                <a:off x="208050" y="3865200"/>
                <a:ext cx="13136136" cy="2393219"/>
              </a:xfrm>
              <a:prstGeom prst="rect">
                <a:avLst/>
              </a:prstGeom>
              <a:blipFill>
                <a:blip r:embed="rId3"/>
                <a:stretch>
                  <a:fillRect l="-1808" t="-5570" b="-10886"/>
                </a:stretch>
              </a:blipFill>
              <a:ln>
                <a:solidFill>
                  <a:srgbClr val="FF0000"/>
                </a:solidFill>
              </a:ln>
            </p:spPr>
            <p:txBody>
              <a:bodyPr/>
              <a:lstStyle/>
              <a:p>
                <a:r>
                  <a:rPr lang="en-US">
                    <a:noFill/>
                  </a:rPr>
                  <a:t> </a:t>
                </a:r>
              </a:p>
            </p:txBody>
          </p:sp>
        </mc:Fallback>
      </mc:AlternateContent>
      <p:sp>
        <p:nvSpPr>
          <p:cNvPr id="21" name="TextBox 20">
            <a:extLst>
              <a:ext uri="{FF2B5EF4-FFF2-40B4-BE49-F238E27FC236}">
                <a16:creationId xmlns:a16="http://schemas.microsoft.com/office/drawing/2014/main" id="{44C58D70-26DC-4F56-BEEE-DF959340C3FC}"/>
              </a:ext>
            </a:extLst>
          </p:cNvPr>
          <p:cNvSpPr txBox="1"/>
          <p:nvPr/>
        </p:nvSpPr>
        <p:spPr>
          <a:xfrm>
            <a:off x="297080" y="6454737"/>
            <a:ext cx="13136136" cy="2200602"/>
          </a:xfrm>
          <a:prstGeom prst="rect">
            <a:avLst/>
          </a:prstGeom>
          <a:solidFill>
            <a:schemeClr val="accent2">
              <a:lumMod val="40000"/>
              <a:lumOff val="60000"/>
            </a:schemeClr>
          </a:solidFill>
        </p:spPr>
        <p:txBody>
          <a:bodyPr wrap="square">
            <a:spAutoFit/>
          </a:bodyPr>
          <a:lstStyle/>
          <a:p>
            <a:pPr marL="0" marR="0">
              <a:lnSpc>
                <a:spcPct val="107000"/>
              </a:lnSpc>
              <a:spcBef>
                <a:spcPts val="0"/>
              </a:spcBef>
              <a:spcAft>
                <a:spcPts val="800"/>
              </a:spcAft>
            </a:pPr>
            <a:r>
              <a:rPr lang="fr-FR" sz="4400" b="1" dirty="0">
                <a:effectLst/>
                <a:latin typeface="Tahoma" panose="020B0604030504040204" pitchFamily="34" charset="0"/>
                <a:ea typeface="Tahoma" panose="020B0604030504040204" pitchFamily="34" charset="0"/>
                <a:cs typeface="Tahoma" panose="020B0604030504040204" pitchFamily="34" charset="0"/>
              </a:rPr>
              <a:t>● Ta </a:t>
            </a:r>
            <a:r>
              <a:rPr lang="fr-FR" sz="4400" b="1" dirty="0" err="1">
                <a:effectLst/>
                <a:latin typeface="Tahoma" panose="020B0604030504040204" pitchFamily="34" charset="0"/>
                <a:ea typeface="Tahoma" panose="020B0604030504040204" pitchFamily="34" charset="0"/>
                <a:cs typeface="Tahoma" panose="020B0604030504040204" pitchFamily="34" charset="0"/>
              </a:rPr>
              <a:t>quy</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ước</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vectơ-không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có</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độ</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dài</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bằng</a:t>
            </a:r>
            <a:r>
              <a:rPr lang="fr-FR" sz="4400" b="1" dirty="0">
                <a:effectLst/>
                <a:latin typeface="Tahoma" panose="020B0604030504040204" pitchFamily="34" charset="0"/>
                <a:ea typeface="Tahoma" panose="020B0604030504040204" pitchFamily="34" charset="0"/>
                <a:cs typeface="Tahoma" panose="020B0604030504040204" pitchFamily="34" charset="0"/>
              </a:rPr>
              <a:t> 0, </a:t>
            </a:r>
            <a:r>
              <a:rPr lang="fr-FR" sz="4400" b="1" dirty="0" err="1">
                <a:effectLst/>
                <a:latin typeface="Tahoma" panose="020B0604030504040204" pitchFamily="34" charset="0"/>
                <a:ea typeface="Tahoma" panose="020B0604030504040204" pitchFamily="34" charset="0"/>
                <a:cs typeface="Tahoma" panose="020B0604030504040204" pitchFamily="34" charset="0"/>
              </a:rPr>
              <a:t>cùng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hướng</a:t>
            </a:r>
            <a:r>
              <a:rPr lang="fr-FR" sz="4400" b="1" dirty="0">
                <a:effectLst/>
                <a:latin typeface="Tahoma" panose="020B0604030504040204" pitchFamily="34" charset="0"/>
                <a:ea typeface="Tahoma" panose="020B0604030504040204" pitchFamily="34" charset="0"/>
                <a:cs typeface="Tahoma" panose="020B0604030504040204" pitchFamily="34" charset="0"/>
              </a:rPr>
              <a:t> (do </a:t>
            </a:r>
            <a:r>
              <a:rPr lang="fr-FR" sz="4400" b="1" dirty="0" err="1">
                <a:effectLst/>
                <a:latin typeface="Tahoma" panose="020B0604030504040204" pitchFamily="34" charset="0"/>
                <a:ea typeface="Tahoma" panose="020B0604030504040204" pitchFamily="34" charset="0"/>
                <a:cs typeface="Tahoma" panose="020B0604030504040204" pitchFamily="34" charset="0"/>
              </a:rPr>
              <a:t>đó</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cùng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phương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với</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mọi</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vectơ</a:t>
            </a:r>
            <a:r>
              <a:rPr lang="fr-FR"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C4BB377-AA9F-478E-B583-C3AE422E1D75}"/>
                  </a:ext>
                </a:extLst>
              </p:cNvPr>
              <p:cNvSpPr txBox="1"/>
              <p:nvPr/>
            </p:nvSpPr>
            <p:spPr>
              <a:xfrm>
                <a:off x="208050" y="8951714"/>
                <a:ext cx="13314197" cy="2279598"/>
              </a:xfrm>
              <a:prstGeom prst="rect">
                <a:avLst/>
              </a:prstGeom>
              <a:solidFill>
                <a:schemeClr val="accent1">
                  <a:lumMod val="20000"/>
                  <a:lumOff val="80000"/>
                </a:schemeClr>
              </a:solidFill>
            </p:spPr>
            <p:txBody>
              <a:bodyPr wrap="square">
                <a:spAutoFit/>
              </a:bodyPr>
              <a:lstStyle/>
              <a:p>
                <a:pPr marL="0" marR="0">
                  <a:lnSpc>
                    <a:spcPct val="107000"/>
                  </a:lnSpc>
                  <a:spcBef>
                    <a:spcPts val="0"/>
                  </a:spcBef>
                  <a:spcAft>
                    <a:spcPts val="800"/>
                  </a:spcAft>
                </a:pP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Các</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vectơ-không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có</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cùng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độ</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dài</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và</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cùng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hướng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nên</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bằng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nhau</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và</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được</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kí</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hiệu</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chung</a:t>
                </a:r>
                <a:r>
                  <a:rPr lang="fr-FR" sz="4400" b="1" dirty="0">
                    <a:effectLst/>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𝟎</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2" name="TextBox 21">
                <a:extLst>
                  <a:ext uri="{FF2B5EF4-FFF2-40B4-BE49-F238E27FC236}">
                    <a16:creationId xmlns:a16="http://schemas.microsoft.com/office/drawing/2014/main" id="{6C4BB377-AA9F-478E-B583-C3AE422E1D75}"/>
                  </a:ext>
                </a:extLst>
              </p:cNvPr>
              <p:cNvSpPr txBox="1">
                <a:spLocks noRot="1" noChangeAspect="1" noMove="1" noResize="1" noEditPoints="1" noAdjustHandles="1" noChangeArrowheads="1" noChangeShapeType="1" noTextEdit="1"/>
              </p:cNvSpPr>
              <p:nvPr/>
            </p:nvSpPr>
            <p:spPr>
              <a:xfrm>
                <a:off x="208050" y="8951714"/>
                <a:ext cx="13314197" cy="2279598"/>
              </a:xfrm>
              <a:prstGeom prst="rect">
                <a:avLst/>
              </a:prstGeom>
              <a:blipFill>
                <a:blip r:embed="rId4"/>
                <a:stretch>
                  <a:fillRect l="-1832" t="-6150" b="-114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8C85BFC-FF43-4E12-AB18-D90B82B394EC}"/>
                  </a:ext>
                </a:extLst>
              </p:cNvPr>
              <p:cNvSpPr txBox="1"/>
              <p:nvPr/>
            </p:nvSpPr>
            <p:spPr>
              <a:xfrm>
                <a:off x="208050" y="11478614"/>
                <a:ext cx="13279350" cy="1555106"/>
              </a:xfrm>
              <a:prstGeom prst="rect">
                <a:avLst/>
              </a:prstGeom>
              <a:solidFill>
                <a:schemeClr val="accent1">
                  <a:lumMod val="40000"/>
                  <a:lumOff val="60000"/>
                </a:schemeClr>
              </a:solidFill>
            </p:spPr>
            <p:txBody>
              <a:bodyPr wrap="square">
                <a:spAutoFit/>
              </a:bodyPr>
              <a:lstStyle/>
              <a:p>
                <a:pPr marL="0" marR="0">
                  <a:lnSpc>
                    <a:spcPct val="107000"/>
                  </a:lnSpc>
                  <a:spcBef>
                    <a:spcPts val="0"/>
                  </a:spcBef>
                  <a:spcAft>
                    <a:spcPts val="800"/>
                  </a:spcAft>
                </a:pP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Với</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mỗi</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điểm</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𝑶</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và</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vectơ</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e>
                    </m:acc>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cho</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trước</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có</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duy</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nhất</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điểm</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sao</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cho</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𝑶𝑨</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(H.4.8).</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TextBox 24">
                <a:extLst>
                  <a:ext uri="{FF2B5EF4-FFF2-40B4-BE49-F238E27FC236}">
                    <a16:creationId xmlns:a16="http://schemas.microsoft.com/office/drawing/2014/main" id="{08C85BFC-FF43-4E12-AB18-D90B82B394EC}"/>
                  </a:ext>
                </a:extLst>
              </p:cNvPr>
              <p:cNvSpPr txBox="1">
                <a:spLocks noRot="1" noChangeAspect="1" noMove="1" noResize="1" noEditPoints="1" noAdjustHandles="1" noChangeArrowheads="1" noChangeShapeType="1" noTextEdit="1"/>
              </p:cNvSpPr>
              <p:nvPr/>
            </p:nvSpPr>
            <p:spPr>
              <a:xfrm>
                <a:off x="208050" y="11478614"/>
                <a:ext cx="13279350" cy="1555106"/>
              </a:xfrm>
              <a:prstGeom prst="rect">
                <a:avLst/>
              </a:prstGeom>
              <a:blipFill>
                <a:blip r:embed="rId5"/>
                <a:stretch>
                  <a:fillRect l="-1836" t="-9412" b="-17255"/>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81B95B38-8DB8-A77D-C0A6-101FD9F10117}"/>
              </a:ext>
            </a:extLst>
          </p:cNvPr>
          <p:cNvPicPr>
            <a:picLocks noChangeAspect="1"/>
          </p:cNvPicPr>
          <p:nvPr/>
        </p:nvPicPr>
        <p:blipFill rotWithShape="1">
          <a:blip r:embed="rId6"/>
          <a:srcRect l="17591" t="31964" r="45591" b="17102"/>
          <a:stretch/>
        </p:blipFill>
        <p:spPr>
          <a:xfrm>
            <a:off x="14166496" y="3850332"/>
            <a:ext cx="9226904" cy="7033737"/>
          </a:xfrm>
          <a:prstGeom prst="rect">
            <a:avLst/>
          </a:prstGeom>
        </p:spPr>
      </p:pic>
      <p:cxnSp>
        <p:nvCxnSpPr>
          <p:cNvPr id="5" name="Straight Arrow Connector 4">
            <a:extLst>
              <a:ext uri="{FF2B5EF4-FFF2-40B4-BE49-F238E27FC236}">
                <a16:creationId xmlns:a16="http://schemas.microsoft.com/office/drawing/2014/main" id="{8EAF045C-0612-6F96-02E8-8F2D448821BF}"/>
              </a:ext>
            </a:extLst>
          </p:cNvPr>
          <p:cNvCxnSpPr>
            <a:cxnSpLocks/>
          </p:cNvCxnSpPr>
          <p:nvPr/>
        </p:nvCxnSpPr>
        <p:spPr>
          <a:xfrm flipV="1">
            <a:off x="16230600" y="5898861"/>
            <a:ext cx="3048000" cy="3052853"/>
          </a:xfrm>
          <a:prstGeom prst="straightConnector1">
            <a:avLst/>
          </a:prstGeom>
          <a:ln w="13652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6C1582F-4384-C2EA-5F6D-26223EF9A1F4}"/>
              </a:ext>
            </a:extLst>
          </p:cNvPr>
          <p:cNvCxnSpPr>
            <a:cxnSpLocks/>
          </p:cNvCxnSpPr>
          <p:nvPr/>
        </p:nvCxnSpPr>
        <p:spPr>
          <a:xfrm flipV="1">
            <a:off x="19202400" y="5943600"/>
            <a:ext cx="3048000" cy="3052853"/>
          </a:xfrm>
          <a:prstGeom prst="straightConnector1">
            <a:avLst/>
          </a:prstGeom>
          <a:ln w="136525">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506C7E2D-B16A-DD19-AE59-A5FACC491292}"/>
                  </a:ext>
                </a:extLst>
              </p:cNvPr>
              <p:cNvSpPr txBox="1"/>
              <p:nvPr/>
            </p:nvSpPr>
            <p:spPr>
              <a:xfrm>
                <a:off x="16687800" y="6400800"/>
                <a:ext cx="1524000" cy="1446550"/>
              </a:xfrm>
              <a:prstGeom prst="rect">
                <a:avLst/>
              </a:prstGeom>
              <a:noFill/>
            </p:spPr>
            <p:txBody>
              <a:bodyPr wrap="square" rtlCol="0">
                <a:spAutoFit/>
              </a:bodyPr>
              <a:lstStyle/>
              <a:p>
                <a:r>
                  <a:rPr lang="fr-FR" sz="4000" b="1" dirty="0">
                    <a:solidFill>
                      <a:srgbClr val="00B0F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8800" b="1" i="1" smtClean="0">
                            <a:solidFill>
                              <a:schemeClr val="accent5">
                                <a:lumMod val="75000"/>
                              </a:schemeClr>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8800" b="1" i="1">
                            <a:solidFill>
                              <a:schemeClr val="accent5">
                                <a:lumMod val="75000"/>
                              </a:schemeClr>
                            </a:solidFill>
                            <a:effectLst/>
                            <a:latin typeface="Cambria Math" panose="02040503050406030204" pitchFamily="18" charset="0"/>
                            <a:ea typeface="Calibri" panose="020F0502020204030204" pitchFamily="34" charset="0"/>
                            <a:cs typeface="Times New Roman" panose="02020603050405020304" pitchFamily="18" charset="0"/>
                          </a:rPr>
                          <m:t>𝒂</m:t>
                        </m:r>
                      </m:e>
                    </m:acc>
                  </m:oMath>
                </a14:m>
                <a:endParaRPr lang="en-US" sz="8800" dirty="0">
                  <a:solidFill>
                    <a:srgbClr val="00B0F0"/>
                  </a:solidFill>
                </a:endParaRPr>
              </a:p>
            </p:txBody>
          </p:sp>
        </mc:Choice>
        <mc:Fallback>
          <p:sp>
            <p:nvSpPr>
              <p:cNvPr id="8" name="TextBox 7">
                <a:extLst>
                  <a:ext uri="{FF2B5EF4-FFF2-40B4-BE49-F238E27FC236}">
                    <a16:creationId xmlns:a16="http://schemas.microsoft.com/office/drawing/2014/main" id="{506C7E2D-B16A-DD19-AE59-A5FACC491292}"/>
                  </a:ext>
                </a:extLst>
              </p:cNvPr>
              <p:cNvSpPr txBox="1">
                <a:spLocks noRot="1" noChangeAspect="1" noMove="1" noResize="1" noEditPoints="1" noAdjustHandles="1" noChangeArrowheads="1" noChangeShapeType="1" noTextEdit="1"/>
              </p:cNvSpPr>
              <p:nvPr/>
            </p:nvSpPr>
            <p:spPr>
              <a:xfrm>
                <a:off x="16687800" y="6400800"/>
                <a:ext cx="1524000" cy="1446550"/>
              </a:xfrm>
              <a:prstGeom prst="rect">
                <a:avLst/>
              </a:prstGeom>
              <a:blipFill>
                <a:blip r:embed="rId7"/>
                <a:stretch>
                  <a:fillRect/>
                </a:stretch>
              </a:blipFill>
            </p:spPr>
            <p:txBody>
              <a:bodyPr/>
              <a:lstStyle/>
              <a:p>
                <a:r>
                  <a:rPr lang="en-US">
                    <a:noFill/>
                  </a:rPr>
                  <a:t> </a:t>
                </a:r>
              </a:p>
            </p:txBody>
          </p:sp>
        </mc:Fallback>
      </mc:AlternateContent>
      <p:sp>
        <p:nvSpPr>
          <p:cNvPr id="23" name="TextBox 22">
            <a:extLst>
              <a:ext uri="{FF2B5EF4-FFF2-40B4-BE49-F238E27FC236}">
                <a16:creationId xmlns:a16="http://schemas.microsoft.com/office/drawing/2014/main" id="{BB773C41-0FA2-BBAB-532B-C2AE096092AC}"/>
              </a:ext>
            </a:extLst>
          </p:cNvPr>
          <p:cNvSpPr txBox="1"/>
          <p:nvPr/>
        </p:nvSpPr>
        <p:spPr>
          <a:xfrm>
            <a:off x="19050000" y="8563451"/>
            <a:ext cx="1410730" cy="1723549"/>
          </a:xfrm>
          <a:prstGeom prst="rect">
            <a:avLst/>
          </a:prstGeom>
          <a:noFill/>
        </p:spPr>
        <p:txBody>
          <a:bodyPr wrap="square">
            <a:spAutoFit/>
          </a:bodyPr>
          <a:lstStyle/>
          <a:p>
            <a:r>
              <a:rPr lang="fr-FR" sz="4000" b="1" dirty="0">
                <a:effectLst/>
                <a:latin typeface="Times New Roman" panose="02020603050405020304" pitchFamily="18" charset="0"/>
                <a:ea typeface="Tahoma" panose="020B0604030504040204" pitchFamily="34" charset="0"/>
                <a:cs typeface="Times New Roman" panose="02020603050405020304" pitchFamily="18" charset="0"/>
              </a:rPr>
              <a:t>●</a:t>
            </a:r>
          </a:p>
          <a:p>
            <a:r>
              <a:rPr lang="fr-FR" sz="6600" b="1" dirty="0">
                <a:solidFill>
                  <a:schemeClr val="accent5">
                    <a:lumMod val="75000"/>
                  </a:schemeClr>
                </a:solidFill>
                <a:latin typeface="Times New Roman" panose="02020603050405020304" pitchFamily="18" charset="0"/>
                <a:ea typeface="Tahoma" panose="020B0604030504040204" pitchFamily="34" charset="0"/>
                <a:cs typeface="Times New Roman" panose="02020603050405020304" pitchFamily="18" charset="0"/>
              </a:rPr>
              <a:t>O</a:t>
            </a:r>
            <a:endParaRPr lang="en-US" sz="66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28A9FE41-A8C7-5AC6-7CB5-E22CDF498DF4}"/>
              </a:ext>
            </a:extLst>
          </p:cNvPr>
          <p:cNvSpPr txBox="1"/>
          <p:nvPr/>
        </p:nvSpPr>
        <p:spPr>
          <a:xfrm>
            <a:off x="22250400" y="5597604"/>
            <a:ext cx="1902579" cy="1107996"/>
          </a:xfrm>
          <a:prstGeom prst="rect">
            <a:avLst/>
          </a:prstGeom>
          <a:noFill/>
        </p:spPr>
        <p:txBody>
          <a:bodyPr wrap="square">
            <a:spAutoFit/>
          </a:bodyPr>
          <a:lstStyle/>
          <a:p>
            <a:r>
              <a:rPr lang="fr-FR" sz="6600" b="1" dirty="0">
                <a:solidFill>
                  <a:schemeClr val="accent5">
                    <a:lumMod val="75000"/>
                  </a:schemeClr>
                </a:solidFill>
                <a:latin typeface="Times New Roman" panose="02020603050405020304" pitchFamily="18" charset="0"/>
                <a:ea typeface="Tahoma" panose="020B0604030504040204" pitchFamily="34" charset="0"/>
                <a:cs typeface="Times New Roman" panose="02020603050405020304" pitchFamily="18" charset="0"/>
              </a:rPr>
              <a:t>A</a:t>
            </a:r>
            <a:endParaRPr lang="en-US" sz="66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27869F8-6CA6-E8DB-3BD8-02056B033F2D}"/>
              </a:ext>
            </a:extLst>
          </p:cNvPr>
          <p:cNvSpPr txBox="1"/>
          <p:nvPr/>
        </p:nvSpPr>
        <p:spPr>
          <a:xfrm>
            <a:off x="17449800" y="10275051"/>
            <a:ext cx="3352800" cy="754053"/>
          </a:xfrm>
          <a:prstGeom prst="rect">
            <a:avLst/>
          </a:prstGeom>
          <a:noFill/>
        </p:spPr>
        <p:txBody>
          <a:bodyPr wrap="square" rtlCol="0">
            <a:spAutoFit/>
          </a:bodyPr>
          <a:lstStyle/>
          <a:p>
            <a:r>
              <a:rPr lang="en-US" b="1">
                <a:solidFill>
                  <a:srgbClr val="C00000"/>
                </a:solidFill>
              </a:rPr>
              <a:t>Hình 4.8</a:t>
            </a:r>
          </a:p>
        </p:txBody>
      </p:sp>
    </p:spTree>
    <p:extLst>
      <p:ext uri="{BB962C8B-B14F-4D97-AF65-F5344CB8AC3E}">
        <p14:creationId xmlns:p14="http://schemas.microsoft.com/office/powerpoint/2010/main" val="18548949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inVertic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ppt_x"/>
                                          </p:val>
                                        </p:tav>
                                        <p:tav tm="100000">
                                          <p:val>
                                            <p:strVal val="#ppt_x"/>
                                          </p:val>
                                        </p:tav>
                                      </p:tavLst>
                                    </p:anim>
                                    <p:anim calcmode="lin" valueType="num">
                                      <p:cBhvr additive="base">
                                        <p:cTn id="2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0"/>
                                        <p:tgtEl>
                                          <p:spTgt spid="25"/>
                                        </p:tgtEl>
                                      </p:cBhvr>
                                    </p:animEffect>
                                  </p:childTnLst>
                                </p:cTn>
                              </p:par>
                              <p:par>
                                <p:cTn id="33" presetID="22" presetClass="entr" presetSubtype="4"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down)">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2000"/>
                                        <p:tgtEl>
                                          <p:spTgt spid="5"/>
                                        </p:tgtEl>
                                      </p:cBhvr>
                                    </p:animEffect>
                                  </p:childTnLst>
                                </p:cTn>
                              </p:par>
                              <p:par>
                                <p:cTn id="41" presetID="22" presetClass="entr" presetSubtype="4" fill="hold" grpId="0" nodeType="withEffect">
                                  <p:stCondLst>
                                    <p:cond delay="100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2000"/>
                                        <p:tgtEl>
                                          <p:spTgt spid="8"/>
                                        </p:tgtEl>
                                      </p:cBhvr>
                                    </p:animEffect>
                                  </p:childTnLst>
                                </p:cTn>
                              </p:par>
                              <p:par>
                                <p:cTn id="44" presetID="22" presetClass="entr" presetSubtype="4" fill="hold" grpId="0" nodeType="withEffect">
                                  <p:stCondLst>
                                    <p:cond delay="1500"/>
                                  </p:stCondLst>
                                  <p:childTnLst>
                                    <p:set>
                                      <p:cBhvr>
                                        <p:cTn id="45" dur="1" fill="hold">
                                          <p:stCondLst>
                                            <p:cond delay="0"/>
                                          </p:stCondLst>
                                        </p:cTn>
                                        <p:tgtEl>
                                          <p:spTgt spid="23"/>
                                        </p:tgtEl>
                                        <p:attrNameLst>
                                          <p:attrName>style.visibility</p:attrName>
                                        </p:attrNameLst>
                                      </p:cBhvr>
                                      <p:to>
                                        <p:strVal val="visible"/>
                                      </p:to>
                                    </p:set>
                                    <p:animEffect transition="in" filter="wipe(down)">
                                      <p:cBhvr>
                                        <p:cTn id="46" dur="20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2000"/>
                                        <p:tgtEl>
                                          <p:spTgt spid="17"/>
                                        </p:tgtEl>
                                      </p:cBhvr>
                                    </p:animEffect>
                                  </p:childTnLst>
                                </p:cTn>
                              </p:par>
                              <p:par>
                                <p:cTn id="52" presetID="22" presetClass="entr" presetSubtype="4" fill="hold" grpId="0" nodeType="withEffect">
                                  <p:stCondLst>
                                    <p:cond delay="1000"/>
                                  </p:stCondLst>
                                  <p:childTnLst>
                                    <p:set>
                                      <p:cBhvr>
                                        <p:cTn id="53" dur="1" fill="hold">
                                          <p:stCondLst>
                                            <p:cond delay="0"/>
                                          </p:stCondLst>
                                        </p:cTn>
                                        <p:tgtEl>
                                          <p:spTgt spid="26"/>
                                        </p:tgtEl>
                                        <p:attrNameLst>
                                          <p:attrName>style.visibility</p:attrName>
                                        </p:attrNameLst>
                                      </p:cBhvr>
                                      <p:to>
                                        <p:strVal val="visible"/>
                                      </p:to>
                                    </p:set>
                                    <p:animEffect transition="in" filter="wipe(down)">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1000"/>
                                  </p:stCondLst>
                                  <p:childTnLst>
                                    <p:set>
                                      <p:cBhvr>
                                        <p:cTn id="58" dur="1" fill="hold">
                                          <p:stCondLst>
                                            <p:cond delay="0"/>
                                          </p:stCondLst>
                                        </p:cTn>
                                        <p:tgtEl>
                                          <p:spTgt spid="11"/>
                                        </p:tgtEl>
                                        <p:attrNameLst>
                                          <p:attrName>style.visibility</p:attrName>
                                        </p:attrNameLst>
                                      </p:cBhvr>
                                      <p:to>
                                        <p:strVal val="visible"/>
                                      </p:to>
                                    </p:set>
                                    <p:animEffect transition="in" filter="wipe(down)">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22" grpId="0" animBg="1"/>
      <p:bldP spid="25" grpId="0" animBg="1"/>
      <p:bldP spid="8" grpId="0"/>
      <p:bldP spid="23" grpId="0"/>
      <p:bldP spid="26"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D313519-0C89-483D-A08E-CF6067282148}"/>
              </a:ext>
            </a:extLst>
          </p:cNvPr>
          <p:cNvGrpSpPr/>
          <p:nvPr/>
        </p:nvGrpSpPr>
        <p:grpSpPr>
          <a:xfrm>
            <a:off x="-34293" y="5020991"/>
            <a:ext cx="24307800" cy="8686800"/>
            <a:chOff x="48567" y="4381499"/>
            <a:chExt cx="23448451" cy="7619998"/>
          </a:xfrm>
          <a:solidFill>
            <a:srgbClr val="DAE3F3"/>
          </a:solidFill>
        </p:grpSpPr>
        <p:sp>
          <p:nvSpPr>
            <p:cNvPr id="3" name="Rounded Rectangle 52">
              <a:extLst>
                <a:ext uri="{FF2B5EF4-FFF2-40B4-BE49-F238E27FC236}">
                  <a16:creationId xmlns:a16="http://schemas.microsoft.com/office/drawing/2014/main" id="{5B1AB244-3D78-416D-AEF1-35CC4562B7A3}"/>
                </a:ext>
              </a:extLst>
            </p:cNvPr>
            <p:cNvSpPr/>
            <p:nvPr/>
          </p:nvSpPr>
          <p:spPr>
            <a:xfrm>
              <a:off x="385312" y="4941555"/>
              <a:ext cx="23111706" cy="705994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3">
              <a:extLst>
                <a:ext uri="{FF2B5EF4-FFF2-40B4-BE49-F238E27FC236}">
                  <a16:creationId xmlns:a16="http://schemas.microsoft.com/office/drawing/2014/main" id="{B6FC852D-338F-4593-BDAE-4432C24EAC82}"/>
                </a:ext>
              </a:extLst>
            </p:cNvPr>
            <p:cNvGrpSpPr/>
            <p:nvPr/>
          </p:nvGrpSpPr>
          <p:grpSpPr>
            <a:xfrm>
              <a:off x="48567" y="4381499"/>
              <a:ext cx="3991940" cy="1079474"/>
              <a:chOff x="410517" y="4648199"/>
              <a:chExt cx="3991940" cy="1079474"/>
            </a:xfrm>
            <a:grpFill/>
          </p:grpSpPr>
          <p:sp>
            <p:nvSpPr>
              <p:cNvPr id="5" name="Freeform 20">
                <a:extLst>
                  <a:ext uri="{FF2B5EF4-FFF2-40B4-BE49-F238E27FC236}">
                    <a16:creationId xmlns:a16="http://schemas.microsoft.com/office/drawing/2014/main" id="{20085AD8-BD87-4A35-B6D4-9AE383128185}"/>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F08C0313-9358-457E-845F-D4B035AC31D3}"/>
                  </a:ext>
                </a:extLst>
              </p:cNvPr>
              <p:cNvSpPr txBox="1"/>
              <p:nvPr/>
            </p:nvSpPr>
            <p:spPr>
              <a:xfrm>
                <a:off x="1406054" y="4732063"/>
                <a:ext cx="2872839" cy="800219"/>
              </a:xfrm>
              <a:prstGeom prst="rect">
                <a:avLst/>
              </a:prstGeom>
              <a:grpFill/>
            </p:spPr>
            <p:txBody>
              <a:bodyPr wrap="square" rtlCol="0">
                <a:spAutoFit/>
              </a:bodyPr>
              <a:lstStyle/>
              <a:p>
                <a:pPr algn="ctr"/>
                <a:r>
                  <a:rPr lang="vi-VN" sz="4600" b="1" dirty="0">
                    <a:solidFill>
                      <a:prstClr val="black"/>
                    </a:solidFill>
                    <a:latin typeface="Tahoma" pitchFamily="34" charset="0"/>
                    <a:ea typeface="Tahoma" pitchFamily="34" charset="0"/>
                    <a:cs typeface="Tahoma" pitchFamily="34" charset="0"/>
                  </a:rPr>
                  <a:t>Bài giải</a:t>
                </a:r>
                <a:endParaRPr lang="en-US" sz="4600" b="1" dirty="0">
                  <a:solidFill>
                    <a:prstClr val="black"/>
                  </a:solidFill>
                  <a:latin typeface="Tahoma" pitchFamily="34" charset="0"/>
                  <a:ea typeface="Tahoma" pitchFamily="34" charset="0"/>
                  <a:cs typeface="Tahoma" pitchFamily="34" charset="0"/>
                </a:endParaRPr>
              </a:p>
            </p:txBody>
          </p:sp>
          <p:pic>
            <p:nvPicPr>
              <p:cNvPr id="7" name="Picture 6">
                <a:extLst>
                  <a:ext uri="{FF2B5EF4-FFF2-40B4-BE49-F238E27FC236}">
                    <a16:creationId xmlns:a16="http://schemas.microsoft.com/office/drawing/2014/main" id="{AB75B5B9-D442-4C6E-96A9-9A573FE06D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8" name="Group 17">
            <a:extLst>
              <a:ext uri="{FF2B5EF4-FFF2-40B4-BE49-F238E27FC236}">
                <a16:creationId xmlns:a16="http://schemas.microsoft.com/office/drawing/2014/main" id="{8F06450E-ACA8-42F7-B878-4360BA0CBA71}"/>
              </a:ext>
            </a:extLst>
          </p:cNvPr>
          <p:cNvGrpSpPr/>
          <p:nvPr/>
        </p:nvGrpSpPr>
        <p:grpSpPr>
          <a:xfrm>
            <a:off x="-121852" y="2222720"/>
            <a:ext cx="24130981" cy="2848625"/>
            <a:chOff x="923003" y="3917552"/>
            <a:chExt cx="23943880" cy="4005783"/>
          </a:xfrm>
        </p:grpSpPr>
        <p:sp>
          <p:nvSpPr>
            <p:cNvPr id="19" name="Rounded Rectangle 41">
              <a:extLst>
                <a:ext uri="{FF2B5EF4-FFF2-40B4-BE49-F238E27FC236}">
                  <a16:creationId xmlns:a16="http://schemas.microsoft.com/office/drawing/2014/main" id="{CC866FB0-B137-49F3-A47E-0B1A18FC432E}"/>
                </a:ext>
              </a:extLst>
            </p:cNvPr>
            <p:cNvSpPr/>
            <p:nvPr/>
          </p:nvSpPr>
          <p:spPr>
            <a:xfrm>
              <a:off x="1272211" y="4426857"/>
              <a:ext cx="23594672" cy="3496478"/>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a:extLst>
                <a:ext uri="{FF2B5EF4-FFF2-40B4-BE49-F238E27FC236}">
                  <a16:creationId xmlns:a16="http://schemas.microsoft.com/office/drawing/2014/main" id="{61E96746-B33C-4D41-836E-CA7E0074841E}"/>
                </a:ext>
              </a:extLst>
            </p:cNvPr>
            <p:cNvGrpSpPr/>
            <p:nvPr/>
          </p:nvGrpSpPr>
          <p:grpSpPr>
            <a:xfrm>
              <a:off x="923003" y="3917552"/>
              <a:ext cx="3999224" cy="1374829"/>
              <a:chOff x="923003" y="3917552"/>
              <a:chExt cx="3999224" cy="1374829"/>
            </a:xfrm>
          </p:grpSpPr>
          <p:grpSp>
            <p:nvGrpSpPr>
              <p:cNvPr id="21" name="Group 20">
                <a:extLst>
                  <a:ext uri="{FF2B5EF4-FFF2-40B4-BE49-F238E27FC236}">
                    <a16:creationId xmlns:a16="http://schemas.microsoft.com/office/drawing/2014/main" id="{7719E236-B0D7-442E-8A08-3228625765BF}"/>
                  </a:ext>
                </a:extLst>
              </p:cNvPr>
              <p:cNvGrpSpPr/>
              <p:nvPr/>
            </p:nvGrpSpPr>
            <p:grpSpPr>
              <a:xfrm>
                <a:off x="1362044" y="4056327"/>
                <a:ext cx="3560183" cy="1236054"/>
                <a:chOff x="2028794" y="4418277"/>
                <a:chExt cx="3560183" cy="1236054"/>
              </a:xfrm>
            </p:grpSpPr>
            <p:sp>
              <p:nvSpPr>
                <p:cNvPr id="23" name="Freeform 20">
                  <a:extLst>
                    <a:ext uri="{FF2B5EF4-FFF2-40B4-BE49-F238E27FC236}">
                      <a16:creationId xmlns:a16="http://schemas.microsoft.com/office/drawing/2014/main" id="{B393AAC4-D254-453D-8479-B404D455FFB8}"/>
                    </a:ext>
                  </a:extLst>
                </p:cNvPr>
                <p:cNvSpPr>
                  <a:spLocks/>
                </p:cNvSpPr>
                <p:nvPr/>
              </p:nvSpPr>
              <p:spPr bwMode="auto">
                <a:xfrm rot="5400000">
                  <a:off x="3162297" y="3284774"/>
                  <a:ext cx="123605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4" name="TextBox 23">
                  <a:extLst>
                    <a:ext uri="{FF2B5EF4-FFF2-40B4-BE49-F238E27FC236}">
                      <a16:creationId xmlns:a16="http://schemas.microsoft.com/office/drawing/2014/main" id="{7641E29D-906E-4634-ADED-96B1E8DA8216}"/>
                    </a:ext>
                  </a:extLst>
                </p:cNvPr>
                <p:cNvSpPr txBox="1"/>
                <p:nvPr/>
              </p:nvSpPr>
              <p:spPr>
                <a:xfrm>
                  <a:off x="2693579" y="4510040"/>
                  <a:ext cx="2895398" cy="929984"/>
                </a:xfrm>
                <a:prstGeom prst="rect">
                  <a:avLst/>
                </a:prstGeom>
                <a:noFill/>
              </p:spPr>
              <p:txBody>
                <a:bodyPr wrap="square" rtlCol="0">
                  <a:spAutoFit/>
                </a:bodyPr>
                <a:lstStyle/>
                <a:p>
                  <a:pPr algn="ctr"/>
                  <a:r>
                    <a:rPr lang="en-US" sz="4600" b="1" dirty="0" err="1">
                      <a:solidFill>
                        <a:prstClr val="black"/>
                      </a:solidFill>
                      <a:latin typeface="Tahoma" pitchFamily="34" charset="0"/>
                      <a:ea typeface="Tahoma" pitchFamily="34" charset="0"/>
                      <a:cs typeface="Tahoma" pitchFamily="34" charset="0"/>
                    </a:rPr>
                    <a:t>Ví</a:t>
                  </a:r>
                  <a:r>
                    <a:rPr lang="en-US" sz="4600" b="1" dirty="0">
                      <a:solidFill>
                        <a:prstClr val="black"/>
                      </a:solidFill>
                      <a:latin typeface="Tahoma" pitchFamily="34" charset="0"/>
                      <a:ea typeface="Tahoma" pitchFamily="34" charset="0"/>
                      <a:cs typeface="Tahoma" pitchFamily="34" charset="0"/>
                    </a:rPr>
                    <a:t> </a:t>
                  </a:r>
                  <a:r>
                    <a:rPr lang="en-US" sz="4600" b="1" dirty="0" err="1">
                      <a:solidFill>
                        <a:prstClr val="black"/>
                      </a:solidFill>
                      <a:latin typeface="Tahoma" pitchFamily="34" charset="0"/>
                      <a:ea typeface="Tahoma" pitchFamily="34" charset="0"/>
                      <a:cs typeface="Tahoma" pitchFamily="34" charset="0"/>
                    </a:rPr>
                    <a:t>dụ</a:t>
                  </a:r>
                  <a:r>
                    <a:rPr lang="en-US" sz="4600" b="1" dirty="0">
                      <a:solidFill>
                        <a:prstClr val="black"/>
                      </a:solidFill>
                      <a:latin typeface="Tahoma" pitchFamily="34" charset="0"/>
                      <a:ea typeface="Tahoma" pitchFamily="34" charset="0"/>
                      <a:cs typeface="Tahoma" pitchFamily="34" charset="0"/>
                    </a:rPr>
                    <a:t> 2.</a:t>
                  </a:r>
                  <a:r>
                    <a:rPr lang="vi-VN" sz="4600" b="1" dirty="0">
                      <a:solidFill>
                        <a:prstClr val="black"/>
                      </a:solidFill>
                      <a:latin typeface="Tahoma" pitchFamily="34" charset="0"/>
                      <a:ea typeface="Tahoma" pitchFamily="34" charset="0"/>
                      <a:cs typeface="Tahoma" pitchFamily="34" charset="0"/>
                    </a:rPr>
                    <a:t> </a:t>
                  </a:r>
                  <a:endParaRPr lang="en-US" sz="4600" b="1" dirty="0">
                    <a:solidFill>
                      <a:prstClr val="black"/>
                    </a:solidFill>
                    <a:latin typeface="Tahoma" pitchFamily="34" charset="0"/>
                    <a:ea typeface="Tahoma" pitchFamily="34" charset="0"/>
                    <a:cs typeface="Tahoma" pitchFamily="34" charset="0"/>
                  </a:endParaRPr>
                </a:p>
              </p:txBody>
            </p:sp>
          </p:grpSp>
          <p:pic>
            <p:nvPicPr>
              <p:cNvPr id="22" name="Picture 21">
                <a:extLst>
                  <a:ext uri="{FF2B5EF4-FFF2-40B4-BE49-F238E27FC236}">
                    <a16:creationId xmlns:a16="http://schemas.microsoft.com/office/drawing/2014/main" id="{6650C43C-37F7-4A87-880E-749F8F158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23003" y="3917552"/>
                <a:ext cx="1076356" cy="1374829"/>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32" name="Group 31">
            <a:extLst>
              <a:ext uri="{FF2B5EF4-FFF2-40B4-BE49-F238E27FC236}">
                <a16:creationId xmlns:a16="http://schemas.microsoft.com/office/drawing/2014/main" id="{E718B1F5-EE43-4B60-897A-BD21867EE450}"/>
              </a:ext>
            </a:extLst>
          </p:cNvPr>
          <p:cNvGrpSpPr/>
          <p:nvPr/>
        </p:nvGrpSpPr>
        <p:grpSpPr>
          <a:xfrm>
            <a:off x="264171" y="1598148"/>
            <a:ext cx="19656043" cy="830997"/>
            <a:chOff x="-288923" y="1892299"/>
            <a:chExt cx="19659598" cy="830996"/>
          </a:xfrm>
        </p:grpSpPr>
        <p:sp>
          <p:nvSpPr>
            <p:cNvPr id="33" name="Rounded Rectangle 2">
              <a:extLst>
                <a:ext uri="{FF2B5EF4-FFF2-40B4-BE49-F238E27FC236}">
                  <a16:creationId xmlns:a16="http://schemas.microsoft.com/office/drawing/2014/main" id="{269CBA1C-D09E-4495-BD00-A2BFE9B6C92B}"/>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4" name="TextBox 33">
              <a:extLst>
                <a:ext uri="{FF2B5EF4-FFF2-40B4-BE49-F238E27FC236}">
                  <a16:creationId xmlns:a16="http://schemas.microsoft.com/office/drawing/2014/main" id="{037CA457-5F11-4914-AEAF-2B272EFA6408}"/>
                </a:ext>
              </a:extLst>
            </p:cNvPr>
            <p:cNvSpPr txBox="1"/>
            <p:nvPr/>
          </p:nvSpPr>
          <p:spPr>
            <a:xfrm>
              <a:off x="1082674" y="1922269"/>
              <a:ext cx="184764" cy="754052"/>
            </a:xfrm>
            <a:prstGeom prst="rect">
              <a:avLst/>
            </a:prstGeom>
            <a:noFill/>
          </p:spPr>
          <p:txBody>
            <a:bodyPr wrap="none" rtlCol="0">
              <a:spAutoFit/>
            </a:bodyPr>
            <a:lstStyle/>
            <a:p>
              <a:endParaRPr lang="en-US"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5" name="TextBox 34">
              <a:extLst>
                <a:ext uri="{FF2B5EF4-FFF2-40B4-BE49-F238E27FC236}">
                  <a16:creationId xmlns:a16="http://schemas.microsoft.com/office/drawing/2014/main" id="{DC18C383-E706-4201-9A97-CB50DDD490C5}"/>
                </a:ext>
              </a:extLst>
            </p:cNvPr>
            <p:cNvSpPr txBox="1"/>
            <p:nvPr/>
          </p:nvSpPr>
          <p:spPr>
            <a:xfrm>
              <a:off x="2087562" y="1892299"/>
              <a:ext cx="17283113" cy="830996"/>
            </a:xfrm>
            <a:prstGeom prst="rect">
              <a:avLst/>
            </a:prstGeom>
            <a:noFill/>
          </p:spPr>
          <p:txBody>
            <a:bodyPr wrap="square" rtlCol="0">
              <a:spAutoFit/>
            </a:bodyPr>
            <a:lstStyle/>
            <a:p>
              <a:r>
                <a:rPr lang="vi-VN" sz="4800" b="1" dirty="0">
                  <a:solidFill>
                    <a:srgbClr val="145F82"/>
                  </a:solidFill>
                  <a:latin typeface="Tahoma" pitchFamily="34" charset="0"/>
                  <a:ea typeface="Tahoma" pitchFamily="34" charset="0"/>
                  <a:cs typeface="Tahoma" pitchFamily="34" charset="0"/>
                </a:rPr>
                <a:t>KHÁI NIỆM VECTƠ</a:t>
              </a:r>
              <a:endParaRPr lang="en-US" sz="4800" b="1" dirty="0">
                <a:solidFill>
                  <a:srgbClr val="145F82"/>
                </a:solidFill>
                <a:latin typeface="Tahoma" pitchFamily="34" charset="0"/>
                <a:ea typeface="Tahoma" pitchFamily="34" charset="0"/>
                <a:cs typeface="Tahoma" pitchFamily="34" charset="0"/>
              </a:endParaRPr>
            </a:p>
          </p:txBody>
        </p:sp>
      </p:grpSp>
      <p:sp>
        <p:nvSpPr>
          <p:cNvPr id="36" name="TextBox 35">
            <a:extLst>
              <a:ext uri="{FF2B5EF4-FFF2-40B4-BE49-F238E27FC236}">
                <a16:creationId xmlns:a16="http://schemas.microsoft.com/office/drawing/2014/main" id="{234BE95B-A443-4558-9DA1-9F9F7F1CFF1F}"/>
              </a:ext>
            </a:extLst>
          </p:cNvPr>
          <p:cNvSpPr txBox="1"/>
          <p:nvPr/>
        </p:nvSpPr>
        <p:spPr>
          <a:xfrm>
            <a:off x="1294109" y="1808955"/>
            <a:ext cx="139013" cy="754053"/>
          </a:xfrm>
          <a:prstGeom prst="rect">
            <a:avLst/>
          </a:prstGeom>
          <a:noFill/>
        </p:spPr>
        <p:txBody>
          <a:bodyPr wrap="square" rtlCol="0">
            <a:spAutoFit/>
          </a:bodyPr>
          <a:lstStyle/>
          <a:p>
            <a:pPr algn="ctr"/>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p:pic>
        <p:nvPicPr>
          <p:cNvPr id="58" name="Picture 57" descr="Shape, square, polygon&#10;&#10;Description automatically generated">
            <a:extLst>
              <a:ext uri="{FF2B5EF4-FFF2-40B4-BE49-F238E27FC236}">
                <a16:creationId xmlns:a16="http://schemas.microsoft.com/office/drawing/2014/main" id="{D68139E8-AB95-4DE2-8AAA-E1FC996417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11831" y="7208683"/>
            <a:ext cx="6922413" cy="5516717"/>
          </a:xfrm>
          <a:prstGeom prst="rect">
            <a:avLst/>
          </a:prstGeom>
        </p:spPr>
      </p:pic>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CCEA52B6-A9B0-4702-88A4-5D197DB475B9}"/>
                  </a:ext>
                </a:extLst>
              </p:cNvPr>
              <p:cNvSpPr txBox="1"/>
              <p:nvPr/>
            </p:nvSpPr>
            <p:spPr>
              <a:xfrm>
                <a:off x="3823737" y="2786131"/>
                <a:ext cx="19583400" cy="2395912"/>
              </a:xfrm>
              <a:prstGeom prst="rect">
                <a:avLst/>
              </a:prstGeom>
              <a:noFill/>
            </p:spPr>
            <p:txBody>
              <a:bodyPr wrap="square">
                <a:spAutoFit/>
              </a:bodyPr>
              <a:lstStyle/>
              <a:p>
                <a:pPr marL="0" marR="0">
                  <a:lnSpc>
                    <a:spcPct val="107000"/>
                  </a:lnSpc>
                  <a:spcBef>
                    <a:spcPts val="0"/>
                  </a:spcBef>
                  <a:spcAft>
                    <a:spcPts val="800"/>
                  </a:spcAft>
                </a:pPr>
                <a:r>
                  <a:rPr lang="fr-FR" sz="4400" b="1" dirty="0">
                    <a:effectLst/>
                    <a:latin typeface="Tahoma" panose="020B0604030504040204" pitchFamily="34" charset="0"/>
                    <a:ea typeface="Tahoma" panose="020B0604030504040204" pitchFamily="34" charset="0"/>
                    <a:cs typeface="Tahoma" panose="020B0604030504040204" pitchFamily="34" charset="0"/>
                  </a:rPr>
                  <a:t>Cho </a:t>
                </a:r>
                <a:r>
                  <a:rPr lang="fr-FR" sz="4400" b="1" dirty="0" err="1">
                    <a:effectLst/>
                    <a:latin typeface="Tahoma" panose="020B0604030504040204" pitchFamily="34" charset="0"/>
                    <a:ea typeface="Tahoma" panose="020B0604030504040204" pitchFamily="34" charset="0"/>
                    <a:cs typeface="Tahoma" panose="020B0604030504040204" pitchFamily="34" charset="0"/>
                  </a:rPr>
                  <a:t>hình</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chữ</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nhật</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𝑨𝑩𝑪𝑫</m:t>
                    </m:r>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Hãy</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chỉ</a:t>
                </a:r>
                <a:r>
                  <a:rPr lang="fr-FR" sz="4400" b="1" dirty="0">
                    <a:effectLst/>
                    <a:latin typeface="Tahoma" panose="020B0604030504040204" pitchFamily="34" charset="0"/>
                    <a:ea typeface="Tahoma" panose="020B0604030504040204" pitchFamily="34" charset="0"/>
                    <a:cs typeface="Tahoma" panose="020B0604030504040204" pitchFamily="34" charset="0"/>
                  </a:rPr>
                  <a:t> ra </a:t>
                </a:r>
                <a:r>
                  <a:rPr lang="fr-FR" sz="4400" b="1" dirty="0" err="1">
                    <a:effectLst/>
                    <a:latin typeface="Tahoma" panose="020B0604030504040204" pitchFamily="34" charset="0"/>
                    <a:ea typeface="Tahoma" panose="020B0604030504040204" pitchFamily="34" charset="0"/>
                    <a:cs typeface="Tahoma" panose="020B0604030504040204" pitchFamily="34" charset="0"/>
                  </a:rPr>
                  <a:t>mối</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quan</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hệ</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về</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độ</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dài</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phương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hướng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giữa</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các</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cặp</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vectơ</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𝑨𝑫</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và</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𝑩𝑪</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và</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𝑪𝑫</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𝑨𝑪</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và</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𝑩𝑫</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p>
              <a:p>
                <a:pPr marL="0" marR="0">
                  <a:lnSpc>
                    <a:spcPct val="107000"/>
                  </a:lnSpc>
                  <a:spcBef>
                    <a:spcPts val="0"/>
                  </a:spcBef>
                  <a:spcAft>
                    <a:spcPts val="800"/>
                  </a:spcAft>
                </a:pPr>
                <a:r>
                  <a:rPr lang="fr-FR" sz="4400" b="1" dirty="0" err="1">
                    <a:effectLst/>
                    <a:latin typeface="Tahoma" panose="020B0604030504040204" pitchFamily="34" charset="0"/>
                    <a:ea typeface="Tahoma" panose="020B0604030504040204" pitchFamily="34" charset="0"/>
                    <a:cs typeface="Tahoma" panose="020B0604030504040204" pitchFamily="34" charset="0"/>
                  </a:rPr>
                  <a:t>Những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cặp</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vectơ</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nào</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trong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các</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cặp</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vectơ</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trên</a:t>
                </a:r>
                <a:r>
                  <a:rPr lang="fr-FR" sz="4400" b="1" dirty="0">
                    <a:effectLst/>
                    <a:latin typeface="Tahoma" panose="020B0604030504040204" pitchFamily="34" charset="0"/>
                    <a:ea typeface="Tahoma" panose="020B0604030504040204" pitchFamily="34" charset="0"/>
                    <a:cs typeface="Tahoma" panose="020B0604030504040204" pitchFamily="34" charset="0"/>
                  </a:rPr>
                  <a:t> là </a:t>
                </a:r>
                <a:r>
                  <a:rPr lang="fr-FR" sz="4400" b="1" dirty="0" err="1">
                    <a:effectLst/>
                    <a:latin typeface="Tahoma" panose="020B0604030504040204" pitchFamily="34" charset="0"/>
                    <a:ea typeface="Tahoma" panose="020B0604030504040204" pitchFamily="34" charset="0"/>
                    <a:cs typeface="Tahoma" panose="020B0604030504040204" pitchFamily="34" charset="0"/>
                  </a:rPr>
                  <a:t>bằng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nhau</a:t>
                </a:r>
                <a:r>
                  <a:rPr lang="fr-FR"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1" name="TextBox 40">
                <a:extLst>
                  <a:ext uri="{FF2B5EF4-FFF2-40B4-BE49-F238E27FC236}">
                    <a16:creationId xmlns:a16="http://schemas.microsoft.com/office/drawing/2014/main" id="{CCEA52B6-A9B0-4702-88A4-5D197DB475B9}"/>
                  </a:ext>
                </a:extLst>
              </p:cNvPr>
              <p:cNvSpPr txBox="1">
                <a:spLocks noRot="1" noChangeAspect="1" noMove="1" noResize="1" noEditPoints="1" noAdjustHandles="1" noChangeArrowheads="1" noChangeShapeType="1" noTextEdit="1"/>
              </p:cNvSpPr>
              <p:nvPr/>
            </p:nvSpPr>
            <p:spPr>
              <a:xfrm>
                <a:off x="3823737" y="2786131"/>
                <a:ext cx="19583400" cy="2395912"/>
              </a:xfrm>
              <a:prstGeom prst="rect">
                <a:avLst/>
              </a:prstGeom>
              <a:blipFill>
                <a:blip r:embed="rId5"/>
                <a:stretch>
                  <a:fillRect l="-1245" t="-5852" r="-31" b="-111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A215F084-296F-42CB-8107-E46371532B9F}"/>
                  </a:ext>
                </a:extLst>
              </p:cNvPr>
              <p:cNvSpPr txBox="1"/>
              <p:nvPr/>
            </p:nvSpPr>
            <p:spPr>
              <a:xfrm>
                <a:off x="836232" y="6073062"/>
                <a:ext cx="14476980" cy="1647823"/>
              </a:xfrm>
              <a:prstGeom prst="rect">
                <a:avLst/>
              </a:prstGeom>
              <a:noFill/>
            </p:spPr>
            <p:txBody>
              <a:bodyPr wrap="square">
                <a:spAutoFit/>
              </a:bodyPr>
              <a:lstStyle/>
              <a:p>
                <a:pPr marL="0" marR="0" algn="just">
                  <a:lnSpc>
                    <a:spcPct val="107000"/>
                  </a:lnSpc>
                  <a:spcBef>
                    <a:spcPts val="0"/>
                  </a:spcBef>
                  <a:spcAft>
                    <a:spcPts val="0"/>
                  </a:spcAft>
                </a:pPr>
                <a:r>
                  <a:rPr lang="fr-FR"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Hai </a:t>
                </a:r>
                <a:r>
                  <a:rPr lang="fr-FR"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vectơ</a:t>
                </a:r>
                <a:r>
                  <a:rPr lang="fr-FR"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𝑨𝑫</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và</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𝑩𝑪</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có</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cùng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độ</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dài</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và</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cùng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hướng</a:t>
                </a:r>
                <a:r>
                  <a:rPr lang="fr-FR" sz="4400" b="1" dirty="0">
                    <a:effectLst/>
                    <a:latin typeface="Tahoma" panose="020B0604030504040204" pitchFamily="34" charset="0"/>
                    <a:ea typeface="Tahoma" panose="020B0604030504040204" pitchFamily="34" charset="0"/>
                    <a:cs typeface="Tahoma" panose="020B0604030504040204" pitchFamily="34" charset="0"/>
                  </a:rPr>
                  <a:t>. Do </a:t>
                </a:r>
                <a:r>
                  <a:rPr lang="fr-FR" sz="4400" b="1" dirty="0" err="1">
                    <a:effectLst/>
                    <a:latin typeface="Tahoma" panose="020B0604030504040204" pitchFamily="34" charset="0"/>
                    <a:ea typeface="Tahoma" panose="020B0604030504040204" pitchFamily="34" charset="0"/>
                    <a:cs typeface="Tahoma" panose="020B0604030504040204" pitchFamily="34" charset="0"/>
                  </a:rPr>
                  <a:t>đó</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hai</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vectơ</a:t>
                </a:r>
                <a14:m>
                  <m:oMath xmlns:m="http://schemas.openxmlformats.org/officeDocument/2006/math">
                    <m:r>
                      <a:rPr lang="en-US" sz="4400" b="1" i="0" smtClean="0">
                        <a:effectLst/>
                        <a:latin typeface="Cambria Math" panose="02040503050406030204" pitchFamily="18" charset="0"/>
                        <a:ea typeface="Calibri" panose="020F0502020204030204" pitchFamily="34" charset="0"/>
                        <a:cs typeface="Times New Roman" panose="02020603050405020304" pitchFamily="18" charset="0"/>
                      </a:rPr>
                      <m:t> </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𝑨𝑫</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và</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𝑩𝑪</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bằng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nhau</a:t>
                </a:r>
                <a:r>
                  <a:rPr lang="fr-FR"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4" name="TextBox 43">
                <a:extLst>
                  <a:ext uri="{FF2B5EF4-FFF2-40B4-BE49-F238E27FC236}">
                    <a16:creationId xmlns:a16="http://schemas.microsoft.com/office/drawing/2014/main" id="{A215F084-296F-42CB-8107-E46371532B9F}"/>
                  </a:ext>
                </a:extLst>
              </p:cNvPr>
              <p:cNvSpPr txBox="1">
                <a:spLocks noRot="1" noChangeAspect="1" noMove="1" noResize="1" noEditPoints="1" noAdjustHandles="1" noChangeArrowheads="1" noChangeShapeType="1" noTextEdit="1"/>
              </p:cNvSpPr>
              <p:nvPr/>
            </p:nvSpPr>
            <p:spPr>
              <a:xfrm>
                <a:off x="836232" y="6073062"/>
                <a:ext cx="14476980" cy="1647823"/>
              </a:xfrm>
              <a:prstGeom prst="rect">
                <a:avLst/>
              </a:prstGeom>
              <a:blipFill>
                <a:blip r:embed="rId6"/>
                <a:stretch>
                  <a:fillRect l="-1684" t="-4059" r="-1726" b="-158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51E9C2EE-2637-4C99-A510-23006C5D447A}"/>
                  </a:ext>
                </a:extLst>
              </p:cNvPr>
              <p:cNvSpPr txBox="1"/>
              <p:nvPr/>
            </p:nvSpPr>
            <p:spPr>
              <a:xfrm>
                <a:off x="615694" y="7783897"/>
                <a:ext cx="15046012" cy="1647823"/>
              </a:xfrm>
              <a:prstGeom prst="rect">
                <a:avLst/>
              </a:prstGeom>
              <a:noFill/>
            </p:spPr>
            <p:txBody>
              <a:bodyPr wrap="square">
                <a:spAutoFit/>
              </a:bodyPr>
              <a:lstStyle/>
              <a:p>
                <a:pPr marL="0" marR="0" algn="just">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 Hai </a:t>
                </a:r>
                <a:r>
                  <a:rPr lang="en-US" sz="4400" b="1" dirty="0" err="1">
                    <a:effectLst/>
                    <a:latin typeface="Tahoma" panose="020B0604030504040204" pitchFamily="34" charset="0"/>
                    <a:ea typeface="Tahoma" panose="020B0604030504040204" pitchFamily="34" charset="0"/>
                    <a:cs typeface="Tahoma" panose="020B0604030504040204" pitchFamily="34" charset="0"/>
                  </a:rPr>
                  <a:t>vectơ</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m:t>
                        </m:r>
                      </m:e>
                    </m:acc>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𝑪𝑫</m:t>
                        </m:r>
                      </m:e>
                    </m:acc>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cùng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độ</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dài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ngược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hướng</a:t>
                </a:r>
                <a:r>
                  <a:rPr lang="en-US" sz="4400" b="1" dirty="0">
                    <a:effectLst/>
                    <a:latin typeface="Tahoma" panose="020B0604030504040204" pitchFamily="34" charset="0"/>
                    <a:ea typeface="Tahoma" panose="020B0604030504040204" pitchFamily="34" charset="0"/>
                    <a:cs typeface="Tahoma" panose="020B0604030504040204" pitchFamily="34" charset="0"/>
                  </a:rPr>
                  <a:t>, Do </a:t>
                </a:r>
                <a:r>
                  <a:rPr lang="en-US" sz="4400" b="1" dirty="0" err="1">
                    <a:effectLst/>
                    <a:latin typeface="Tahoma" panose="020B0604030504040204" pitchFamily="34" charset="0"/>
                    <a:ea typeface="Tahoma" panose="020B0604030504040204" pitchFamily="34" charset="0"/>
                    <a:cs typeface="Tahoma" panose="020B0604030504040204" pitchFamily="34" charset="0"/>
                  </a:rPr>
                  <a:t>đó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hai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vectơ</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m:t>
                        </m:r>
                      </m:e>
                    </m:acc>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𝑪𝑫</m:t>
                        </m:r>
                      </m:e>
                    </m:acc>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không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bằng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nhau</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7" name="TextBox 46">
                <a:extLst>
                  <a:ext uri="{FF2B5EF4-FFF2-40B4-BE49-F238E27FC236}">
                    <a16:creationId xmlns:a16="http://schemas.microsoft.com/office/drawing/2014/main" id="{51E9C2EE-2637-4C99-A510-23006C5D447A}"/>
                  </a:ext>
                </a:extLst>
              </p:cNvPr>
              <p:cNvSpPr txBox="1">
                <a:spLocks noRot="1" noChangeAspect="1" noMove="1" noResize="1" noEditPoints="1" noAdjustHandles="1" noChangeArrowheads="1" noChangeShapeType="1" noTextEdit="1"/>
              </p:cNvSpPr>
              <p:nvPr/>
            </p:nvSpPr>
            <p:spPr>
              <a:xfrm>
                <a:off x="615694" y="7783897"/>
                <a:ext cx="15046012" cy="1647823"/>
              </a:xfrm>
              <a:prstGeom prst="rect">
                <a:avLst/>
              </a:prstGeom>
              <a:blipFill>
                <a:blip r:embed="rId7"/>
                <a:stretch>
                  <a:fillRect l="-1621" t="-4444" r="-1621" b="-162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6D9B676B-0AC9-4645-B1C4-A369FC910FC4}"/>
                  </a:ext>
                </a:extLst>
              </p:cNvPr>
              <p:cNvSpPr txBox="1"/>
              <p:nvPr/>
            </p:nvSpPr>
            <p:spPr>
              <a:xfrm>
                <a:off x="657361" y="9544169"/>
                <a:ext cx="15669605" cy="2461508"/>
              </a:xfrm>
              <a:prstGeom prst="rect">
                <a:avLst/>
              </a:prstGeom>
              <a:noFill/>
            </p:spPr>
            <p:txBody>
              <a:bodyPr wrap="square">
                <a:spAutoFit/>
              </a:bodyPr>
              <a:lstStyle/>
              <a:p>
                <a:pPr marL="0" marR="0" algn="just">
                  <a:lnSpc>
                    <a:spcPct val="107000"/>
                  </a:lnSpc>
                  <a:spcBef>
                    <a:spcPts val="0"/>
                  </a:spcBef>
                  <a:spcAft>
                    <a:spcPts val="0"/>
                  </a:spcAft>
                </a:pPr>
                <a:r>
                  <a:rPr lang="fr-FR"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Hai </a:t>
                </a:r>
                <a:r>
                  <a:rPr lang="fr-FR"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vectơ</a:t>
                </a:r>
                <a:r>
                  <a:rPr lang="fr-FR"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𝑨𝑪</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và</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𝑩𝑫</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có</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cùng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độ</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dài</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nhưng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không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cùng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phương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nên</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không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cùng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hướng</a:t>
                </a:r>
                <a:r>
                  <a:rPr lang="fr-FR" sz="4400" b="1" dirty="0">
                    <a:effectLst/>
                    <a:latin typeface="Tahoma" panose="020B0604030504040204" pitchFamily="34" charset="0"/>
                    <a:ea typeface="Tahoma" panose="020B0604030504040204" pitchFamily="34" charset="0"/>
                    <a:cs typeface="Tahoma" panose="020B0604030504040204" pitchFamily="34" charset="0"/>
                  </a:rPr>
                  <a:t>. Do </a:t>
                </a:r>
                <a:r>
                  <a:rPr lang="fr-FR" sz="4400" b="1" dirty="0" err="1">
                    <a:effectLst/>
                    <a:latin typeface="Tahoma" panose="020B0604030504040204" pitchFamily="34" charset="0"/>
                    <a:ea typeface="Tahoma" panose="020B0604030504040204" pitchFamily="34" charset="0"/>
                    <a:cs typeface="Tahoma" panose="020B0604030504040204" pitchFamily="34" charset="0"/>
                  </a:rPr>
                  <a:t>đó</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hai</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vectơ</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𝑨𝑪</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và</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𝑩𝑫</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không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bằng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nhau</a:t>
                </a:r>
                <a:r>
                  <a:rPr lang="fr-FR"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0" name="TextBox 49">
                <a:extLst>
                  <a:ext uri="{FF2B5EF4-FFF2-40B4-BE49-F238E27FC236}">
                    <a16:creationId xmlns:a16="http://schemas.microsoft.com/office/drawing/2014/main" id="{6D9B676B-0AC9-4645-B1C4-A369FC910FC4}"/>
                  </a:ext>
                </a:extLst>
              </p:cNvPr>
              <p:cNvSpPr txBox="1">
                <a:spLocks noRot="1" noChangeAspect="1" noMove="1" noResize="1" noEditPoints="1" noAdjustHandles="1" noChangeArrowheads="1" noChangeShapeType="1" noTextEdit="1"/>
              </p:cNvSpPr>
              <p:nvPr/>
            </p:nvSpPr>
            <p:spPr>
              <a:xfrm>
                <a:off x="657361" y="9544169"/>
                <a:ext cx="15669605" cy="2461508"/>
              </a:xfrm>
              <a:prstGeom prst="rect">
                <a:avLst/>
              </a:prstGeom>
              <a:blipFill>
                <a:blip r:embed="rId8"/>
                <a:stretch>
                  <a:fillRect l="-1595" t="-2978" r="-1556" b="-10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24327DC0-501B-4E12-AFB0-68796E4D6EBE}"/>
                  </a:ext>
                </a:extLst>
              </p:cNvPr>
              <p:cNvSpPr txBox="1"/>
              <p:nvPr/>
            </p:nvSpPr>
            <p:spPr>
              <a:xfrm>
                <a:off x="514585" y="12087882"/>
                <a:ext cx="23003814" cy="2444067"/>
              </a:xfrm>
              <a:prstGeom prst="rect">
                <a:avLst/>
              </a:prstGeom>
              <a:noFill/>
            </p:spPr>
            <p:txBody>
              <a:bodyPr wrap="square">
                <a:spAutoFit/>
              </a:bodyPr>
              <a:lstStyle/>
              <a:p>
                <a:pPr marL="0" marR="0" algn="just">
                  <a:lnSpc>
                    <a:spcPct val="107000"/>
                  </a:lnSpc>
                  <a:spcBef>
                    <a:spcPts val="0"/>
                  </a:spcBef>
                  <a:spcAft>
                    <a:spcPts val="0"/>
                  </a:spcAft>
                </a:pPr>
                <a:r>
                  <a:rPr lang="fr-FR" sz="4400" b="1" dirty="0" err="1">
                    <a:effectLst/>
                    <a:latin typeface="Tahoma" panose="020B0604030504040204" pitchFamily="34" charset="0"/>
                    <a:ea typeface="Tahoma" panose="020B0604030504040204" pitchFamily="34" charset="0"/>
                    <a:cs typeface="Tahoma" panose="020B0604030504040204" pitchFamily="34" charset="0"/>
                  </a:rPr>
                  <a:t>Vậy</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trong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các</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cặp</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vectơ</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đang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xét</a:t>
                </a:r>
                <a:r>
                  <a:rPr lang="fr-FR" sz="4400" b="1" dirty="0">
                    <a:effectLst/>
                    <a:latin typeface="Tahoma" panose="020B0604030504040204" pitchFamily="34" charset="0"/>
                    <a:ea typeface="Tahoma" panose="020B0604030504040204" pitchFamily="34" charset="0"/>
                    <a:cs typeface="Tahoma" panose="020B0604030504040204" pitchFamily="34" charset="0"/>
                  </a:rPr>
                  <a:t>, </a:t>
                </a:r>
              </a:p>
              <a:p>
                <a:pPr marL="0" marR="0" algn="just">
                  <a:lnSpc>
                    <a:spcPct val="107000"/>
                  </a:lnSpc>
                  <a:spcBef>
                    <a:spcPts val="0"/>
                  </a:spcBef>
                  <a:spcAft>
                    <a:spcPts val="0"/>
                  </a:spcAft>
                </a:pPr>
                <a:r>
                  <a:rPr lang="fr-FR" sz="4400" b="1" dirty="0" err="1">
                    <a:effectLst/>
                    <a:latin typeface="Tahoma" panose="020B0604030504040204" pitchFamily="34" charset="0"/>
                    <a:ea typeface="Tahoma" panose="020B0604030504040204" pitchFamily="34" charset="0"/>
                    <a:cs typeface="Tahoma" panose="020B0604030504040204" pitchFamily="34" charset="0"/>
                  </a:rPr>
                  <a:t>chỉ</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có</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cặp</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vectơ</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𝑨𝑫</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và</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𝑩𝑪</m:t>
                        </m:r>
                      </m:e>
                    </m:acc>
                  </m:oMath>
                </a14:m>
                <a:r>
                  <a:rPr lang="fr-FR" sz="4400" b="1" dirty="0">
                    <a:effectLst/>
                    <a:latin typeface="Tahoma" panose="020B0604030504040204" pitchFamily="34" charset="0"/>
                    <a:ea typeface="Tahoma" panose="020B0604030504040204" pitchFamily="34" charset="0"/>
                    <a:cs typeface="Tahoma" panose="020B0604030504040204" pitchFamily="34" charset="0"/>
                  </a:rPr>
                  <a:t> là </a:t>
                </a:r>
                <a:r>
                  <a:rPr lang="fr-FR" sz="4400" b="1" dirty="0" err="1">
                    <a:effectLst/>
                    <a:latin typeface="Tahoma" panose="020B0604030504040204" pitchFamily="34" charset="0"/>
                    <a:ea typeface="Tahoma" panose="020B0604030504040204" pitchFamily="34" charset="0"/>
                    <a:cs typeface="Tahoma" panose="020B0604030504040204" pitchFamily="34" charset="0"/>
                  </a:rPr>
                  <a:t>bằng</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nhau</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𝑨𝑫</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𝑩𝑪</m:t>
                            </m:r>
                          </m:e>
                        </m:acc>
                      </m:e>
                    </m:d>
                  </m:oMath>
                </a14:m>
                <a:r>
                  <a:rPr lang="fr-FR"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0" marR="0" algn="just">
                  <a:lnSpc>
                    <a:spcPct val="107000"/>
                  </a:lnSpc>
                  <a:spcBef>
                    <a:spcPts val="0"/>
                  </a:spcBef>
                  <a:spcAft>
                    <a:spcPts val="0"/>
                  </a:spcAft>
                </a:pPr>
                <a:r>
                  <a:rPr lang="fr-FR"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9" name="TextBox 58">
                <a:extLst>
                  <a:ext uri="{FF2B5EF4-FFF2-40B4-BE49-F238E27FC236}">
                    <a16:creationId xmlns:a16="http://schemas.microsoft.com/office/drawing/2014/main" id="{24327DC0-501B-4E12-AFB0-68796E4D6EBE}"/>
                  </a:ext>
                </a:extLst>
              </p:cNvPr>
              <p:cNvSpPr txBox="1">
                <a:spLocks noRot="1" noChangeAspect="1" noMove="1" noResize="1" noEditPoints="1" noAdjustHandles="1" noChangeArrowheads="1" noChangeShapeType="1" noTextEdit="1"/>
              </p:cNvSpPr>
              <p:nvPr/>
            </p:nvSpPr>
            <p:spPr>
              <a:xfrm>
                <a:off x="514585" y="12087882"/>
                <a:ext cx="23003814" cy="2444067"/>
              </a:xfrm>
              <a:prstGeom prst="rect">
                <a:avLst/>
              </a:prstGeom>
              <a:blipFill>
                <a:blip r:embed="rId9"/>
                <a:stretch>
                  <a:fillRect l="-1060" t="-5985"/>
                </a:stretch>
              </a:blipFill>
            </p:spPr>
            <p:txBody>
              <a:bodyPr/>
              <a:lstStyle/>
              <a:p>
                <a:r>
                  <a:rPr lang="en-US">
                    <a:noFill/>
                  </a:rPr>
                  <a:t> </a:t>
                </a:r>
              </a:p>
            </p:txBody>
          </p:sp>
        </mc:Fallback>
      </mc:AlternateContent>
    </p:spTree>
    <p:extLst>
      <p:ext uri="{BB962C8B-B14F-4D97-AF65-F5344CB8AC3E}">
        <p14:creationId xmlns:p14="http://schemas.microsoft.com/office/powerpoint/2010/main" val="4559745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iterate type="wd">
                                    <p:tmPct val="10000"/>
                                  </p:iterate>
                                  <p:childTnLst>
                                    <p:set>
                                      <p:cBhvr>
                                        <p:cTn id="6" dur="1" fill="hold">
                                          <p:stCondLst>
                                            <p:cond delay="0"/>
                                          </p:stCondLst>
                                        </p:cTn>
                                        <p:tgtEl>
                                          <p:spTgt spid="41">
                                            <p:txEl>
                                              <p:pRg st="0" end="0"/>
                                            </p:txEl>
                                          </p:spTgt>
                                        </p:tgtEl>
                                        <p:attrNameLst>
                                          <p:attrName>style.visibility</p:attrName>
                                        </p:attrNameLst>
                                      </p:cBhvr>
                                      <p:to>
                                        <p:strVal val="visible"/>
                                      </p:to>
                                    </p:set>
                                    <p:animEffect transition="in" filter="wipe(up)">
                                      <p:cBhvr>
                                        <p:cTn id="7" dur="2000"/>
                                        <p:tgtEl>
                                          <p:spTgt spid="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iterate type="wd">
                                    <p:tmPct val="10000"/>
                                  </p:iterate>
                                  <p:childTnLst>
                                    <p:set>
                                      <p:cBhvr>
                                        <p:cTn id="11" dur="1" fill="hold">
                                          <p:stCondLst>
                                            <p:cond delay="0"/>
                                          </p:stCondLst>
                                        </p:cTn>
                                        <p:tgtEl>
                                          <p:spTgt spid="41">
                                            <p:txEl>
                                              <p:pRg st="1" end="1"/>
                                            </p:txEl>
                                          </p:spTgt>
                                        </p:tgtEl>
                                        <p:attrNameLst>
                                          <p:attrName>style.visibility</p:attrName>
                                        </p:attrNameLst>
                                      </p:cBhvr>
                                      <p:to>
                                        <p:strVal val="visible"/>
                                      </p:to>
                                    </p:set>
                                    <p:animEffect transition="in" filter="wipe(up)">
                                      <p:cBhvr>
                                        <p:cTn id="12" dur="3000"/>
                                        <p:tgtEl>
                                          <p:spTgt spid="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1000"/>
                                        <p:tgtEl>
                                          <p:spTgt spid="58"/>
                                        </p:tgtEl>
                                      </p:cBhvr>
                                    </p:animEffect>
                                    <p:anim calcmode="lin" valueType="num">
                                      <p:cBhvr>
                                        <p:cTn id="18" dur="1000" fill="hold"/>
                                        <p:tgtEl>
                                          <p:spTgt spid="58"/>
                                        </p:tgtEl>
                                        <p:attrNameLst>
                                          <p:attrName>ppt_x</p:attrName>
                                        </p:attrNameLst>
                                      </p:cBhvr>
                                      <p:tavLst>
                                        <p:tav tm="0">
                                          <p:val>
                                            <p:strVal val="#ppt_x"/>
                                          </p:val>
                                        </p:tav>
                                        <p:tav tm="100000">
                                          <p:val>
                                            <p:strVal val="#ppt_x"/>
                                          </p:val>
                                        </p:tav>
                                      </p:tavLst>
                                    </p:anim>
                                    <p:anim calcmode="lin" valueType="num">
                                      <p:cBhvr>
                                        <p:cTn id="19"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fade">
                                      <p:cBhvr>
                                        <p:cTn id="29" dur="1000"/>
                                        <p:tgtEl>
                                          <p:spTgt spid="44"/>
                                        </p:tgtEl>
                                      </p:cBhvr>
                                    </p:animEffect>
                                    <p:anim calcmode="lin" valueType="num">
                                      <p:cBhvr>
                                        <p:cTn id="30" dur="1000" fill="hold"/>
                                        <p:tgtEl>
                                          <p:spTgt spid="44"/>
                                        </p:tgtEl>
                                        <p:attrNameLst>
                                          <p:attrName>ppt_x</p:attrName>
                                        </p:attrNameLst>
                                      </p:cBhvr>
                                      <p:tavLst>
                                        <p:tav tm="0">
                                          <p:val>
                                            <p:strVal val="#ppt_x"/>
                                          </p:val>
                                        </p:tav>
                                        <p:tav tm="100000">
                                          <p:val>
                                            <p:strVal val="#ppt_x"/>
                                          </p:val>
                                        </p:tav>
                                      </p:tavLst>
                                    </p:anim>
                                    <p:anim calcmode="lin" valueType="num">
                                      <p:cBhvr>
                                        <p:cTn id="3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1000"/>
                                        <p:tgtEl>
                                          <p:spTgt spid="47"/>
                                        </p:tgtEl>
                                      </p:cBhvr>
                                    </p:animEffect>
                                    <p:anim calcmode="lin" valueType="num">
                                      <p:cBhvr>
                                        <p:cTn id="37" dur="1000" fill="hold"/>
                                        <p:tgtEl>
                                          <p:spTgt spid="47"/>
                                        </p:tgtEl>
                                        <p:attrNameLst>
                                          <p:attrName>ppt_x</p:attrName>
                                        </p:attrNameLst>
                                      </p:cBhvr>
                                      <p:tavLst>
                                        <p:tav tm="0">
                                          <p:val>
                                            <p:strVal val="#ppt_x"/>
                                          </p:val>
                                        </p:tav>
                                        <p:tav tm="100000">
                                          <p:val>
                                            <p:strVal val="#ppt_x"/>
                                          </p:val>
                                        </p:tav>
                                      </p:tavLst>
                                    </p:anim>
                                    <p:anim calcmode="lin" valueType="num">
                                      <p:cBhvr>
                                        <p:cTn id="38"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1000"/>
                                        <p:tgtEl>
                                          <p:spTgt spid="50"/>
                                        </p:tgtEl>
                                      </p:cBhvr>
                                    </p:animEffect>
                                    <p:anim calcmode="lin" valueType="num">
                                      <p:cBhvr>
                                        <p:cTn id="44" dur="1000" fill="hold"/>
                                        <p:tgtEl>
                                          <p:spTgt spid="50"/>
                                        </p:tgtEl>
                                        <p:attrNameLst>
                                          <p:attrName>ppt_x</p:attrName>
                                        </p:attrNameLst>
                                      </p:cBhvr>
                                      <p:tavLst>
                                        <p:tav tm="0">
                                          <p:val>
                                            <p:strVal val="#ppt_x"/>
                                          </p:val>
                                        </p:tav>
                                        <p:tav tm="100000">
                                          <p:val>
                                            <p:strVal val="#ppt_x"/>
                                          </p:val>
                                        </p:tav>
                                      </p:tavLst>
                                    </p:anim>
                                    <p:anim calcmode="lin" valueType="num">
                                      <p:cBhvr>
                                        <p:cTn id="4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barn(inVertical)">
                                      <p:cBhvr>
                                        <p:cTn id="5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7" grpId="0"/>
      <p:bldP spid="50"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p:cNvGrpSpPr/>
          <p:nvPr/>
        </p:nvGrpSpPr>
        <p:grpSpPr>
          <a:xfrm>
            <a:off x="1118674" y="1812915"/>
            <a:ext cx="22680054" cy="9943600"/>
            <a:chOff x="-3538955" y="3448230"/>
            <a:chExt cx="22680054" cy="10637748"/>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71" name="Group 70"/>
            <p:cNvGrpSpPr/>
            <p:nvPr/>
          </p:nvGrpSpPr>
          <p:grpSpPr>
            <a:xfrm>
              <a:off x="-3538955" y="3448230"/>
              <a:ext cx="22680054" cy="10637748"/>
              <a:chOff x="-3538955" y="3448230"/>
              <a:chExt cx="22680054" cy="10637748"/>
            </a:xfrm>
          </p:grpSpPr>
          <p:sp>
            <p:nvSpPr>
              <p:cNvPr id="72" name="Rounded Rectangle 71"/>
              <p:cNvSpPr/>
              <p:nvPr/>
            </p:nvSpPr>
            <p:spPr>
              <a:xfrm>
                <a:off x="-3538955" y="3592713"/>
                <a:ext cx="22680054" cy="10493265"/>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anose="020B0604030504040204" pitchFamily="34" charset="0"/>
                  <a:ea typeface="Tahoma" panose="020B0604030504040204" pitchFamily="34" charset="0"/>
                  <a:cs typeface="Tahoma" panose="020B0604030504040204" pitchFamily="34" charset="0"/>
                </a:endParaRPr>
              </a:p>
            </p:txBody>
          </p:sp>
          <p:sp>
            <p:nvSpPr>
              <p:cNvPr id="73" name="TextBox 72"/>
              <p:cNvSpPr txBox="1"/>
              <p:nvPr/>
            </p:nvSpPr>
            <p:spPr>
              <a:xfrm>
                <a:off x="5759299" y="3448230"/>
                <a:ext cx="3890809" cy="987786"/>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anose="020B0604030504040204" pitchFamily="34" charset="0"/>
                    <a:ea typeface="Tahoma" panose="020B0604030504040204" pitchFamily="34" charset="0"/>
                    <a:cs typeface="Tahoma" panose="020B0604030504040204" pitchFamily="34" charset="0"/>
                  </a:rPr>
                  <a:t>CHƯƠNG I</a:t>
                </a:r>
              </a:p>
            </p:txBody>
          </p:sp>
        </p:grpSp>
      </p:grpSp>
      <p:sp>
        <p:nvSpPr>
          <p:cNvPr id="74" name="Right Triangle 73"/>
          <p:cNvSpPr/>
          <p:nvPr/>
        </p:nvSpPr>
        <p:spPr>
          <a:xfrm flipH="1">
            <a:off x="7464189" y="1809823"/>
            <a:ext cx="193377" cy="198486"/>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6" name="Round Same Side Corner Rectangle 95"/>
          <p:cNvSpPr/>
          <p:nvPr/>
        </p:nvSpPr>
        <p:spPr>
          <a:xfrm flipV="1">
            <a:off x="7657565" y="1809817"/>
            <a:ext cx="10807999" cy="1104180"/>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8" name="TextBox 97"/>
          <p:cNvSpPr txBox="1"/>
          <p:nvPr/>
        </p:nvSpPr>
        <p:spPr>
          <a:xfrm>
            <a:off x="7657564" y="1959485"/>
            <a:ext cx="10808000" cy="830997"/>
          </a:xfrm>
          <a:prstGeom prst="rect">
            <a:avLst/>
          </a:prstGeom>
          <a:noFill/>
        </p:spPr>
        <p:txBody>
          <a:bodyPr wrap="square" rtlCol="0">
            <a:spAutoFit/>
          </a:bodyPr>
          <a:lstStyle/>
          <a:p>
            <a:pPr algn="ctr"/>
            <a:r>
              <a:rPr lang="vi-VN" sz="4800" b="1" dirty="0">
                <a:solidFill>
                  <a:srgbClr val="C00000"/>
                </a:solidFill>
                <a:latin typeface="Tahoma" panose="020B0604030504040204" pitchFamily="34" charset="0"/>
                <a:ea typeface="Tahoma" panose="020B0604030504040204" pitchFamily="34" charset="0"/>
                <a:cs typeface="Tahoma" panose="020B0604030504040204" pitchFamily="34" charset="0"/>
              </a:rPr>
              <a:t>CHƯƠNG I</a:t>
            </a:r>
            <a:r>
              <a:rPr lang="en-US" sz="4800" b="1" dirty="0">
                <a:solidFill>
                  <a:srgbClr val="C00000"/>
                </a:solidFill>
                <a:latin typeface="Tahoma" panose="020B0604030504040204" pitchFamily="34" charset="0"/>
                <a:ea typeface="Tahoma" panose="020B0604030504040204" pitchFamily="34" charset="0"/>
                <a:cs typeface="Tahoma" panose="020B0604030504040204" pitchFamily="34" charset="0"/>
              </a:rPr>
              <a:t>V</a:t>
            </a:r>
            <a:r>
              <a:rPr lang="vi-VN" sz="48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800" b="1" dirty="0">
                <a:solidFill>
                  <a:srgbClr val="C00000"/>
                </a:solidFill>
                <a:latin typeface="Tahoma" panose="020B0604030504040204" pitchFamily="34" charset="0"/>
                <a:ea typeface="Tahoma" panose="020B0604030504040204" pitchFamily="34" charset="0"/>
                <a:cs typeface="Tahoma" panose="020B0604030504040204" pitchFamily="34" charset="0"/>
              </a:rPr>
              <a:t>VECTƠ</a:t>
            </a:r>
            <a:endParaRPr lang="vi-VN" sz="48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4031" y="2913998"/>
            <a:ext cx="1495424" cy="1397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010345" y="3978621"/>
            <a:ext cx="13632086" cy="7788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981493" y="5753242"/>
            <a:ext cx="7464662" cy="830086"/>
            <a:chOff x="7450558" y="7834555"/>
            <a:chExt cx="7465528" cy="888135"/>
          </a:xfrm>
        </p:grpSpPr>
        <p:sp>
          <p:nvSpPr>
            <p:cNvPr id="57" name="Rectangle 56"/>
            <p:cNvSpPr/>
            <p:nvPr/>
          </p:nvSpPr>
          <p:spPr>
            <a:xfrm>
              <a:off x="9073745" y="7850045"/>
              <a:ext cx="5842341" cy="872645"/>
            </a:xfrm>
            <a:prstGeom prst="rect">
              <a:avLst/>
            </a:prstGeom>
          </p:spPr>
          <p:txBody>
            <a:bodyPr wrap="none">
              <a:spAutoFit/>
            </a:bodyPr>
            <a:lstStyle/>
            <a:p>
              <a:pPr>
                <a:lnSpc>
                  <a:spcPct val="100000"/>
                </a:lnSpc>
                <a:spcBef>
                  <a:spcPct val="0"/>
                </a:spcBef>
                <a:buFontTx/>
                <a:buNone/>
                <a:defRPr/>
              </a:pPr>
              <a:r>
                <a:rPr lang="vi-VN" sz="4700" b="1" dirty="0">
                  <a:solidFill>
                    <a:srgbClr val="242452"/>
                  </a:solidFill>
                  <a:latin typeface="Tahoma" panose="020B0604030504040204" pitchFamily="34" charset="0"/>
                  <a:ea typeface="Tahoma" panose="020B0604030504040204" pitchFamily="34" charset="0"/>
                  <a:cs typeface="Tahoma" panose="020B0604030504040204" pitchFamily="34" charset="0"/>
                </a:rPr>
                <a:t>KHÁI NIỆM VECTƠ</a:t>
              </a:r>
              <a:endPar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58" name="Group 26"/>
            <p:cNvGrpSpPr/>
            <p:nvPr/>
          </p:nvGrpSpPr>
          <p:grpSpPr>
            <a:xfrm>
              <a:off x="7450558" y="7834555"/>
              <a:ext cx="1383018" cy="826254"/>
              <a:chOff x="7450631" y="8291755"/>
              <a:chExt cx="1371600" cy="826254"/>
            </a:xfrm>
          </p:grpSpPr>
          <p:sp>
            <p:nvSpPr>
              <p:cNvPr id="59" name="Isosceles Triangle 44"/>
              <p:cNvSpPr/>
              <p:nvPr/>
            </p:nvSpPr>
            <p:spPr>
              <a:xfrm rot="16200000">
                <a:off x="7469936" y="828148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50631" y="8356987"/>
                <a:ext cx="1371600" cy="761022"/>
                <a:chOff x="7450631" y="8356987"/>
                <a:chExt cx="1371600" cy="761022"/>
              </a:xfrm>
            </p:grpSpPr>
            <p:sp>
              <p:nvSpPr>
                <p:cNvPr id="61" name="Round Same Side Corner Rectangle 60"/>
                <p:cNvSpPr/>
                <p:nvPr/>
              </p:nvSpPr>
              <p:spPr>
                <a:xfrm rot="5400000">
                  <a:off x="7770671" y="8036947"/>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79204" y="8360620"/>
                  <a:ext cx="429606" cy="757389"/>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p:grpSp>
        </p:grpSp>
      </p:grpSp>
      <p:grpSp>
        <p:nvGrpSpPr>
          <p:cNvPr id="63" name="Group 67"/>
          <p:cNvGrpSpPr/>
          <p:nvPr/>
        </p:nvGrpSpPr>
        <p:grpSpPr>
          <a:xfrm>
            <a:off x="990606" y="7106584"/>
            <a:ext cx="17971707" cy="1557626"/>
            <a:chOff x="7459672" y="7170625"/>
            <a:chExt cx="17973770" cy="1666548"/>
          </a:xfrm>
        </p:grpSpPr>
        <p:sp>
          <p:nvSpPr>
            <p:cNvPr id="75" name="Rectangle 74"/>
            <p:cNvSpPr/>
            <p:nvPr/>
          </p:nvSpPr>
          <p:spPr>
            <a:xfrm>
              <a:off x="9111075" y="7964528"/>
              <a:ext cx="16322367" cy="872645"/>
            </a:xfrm>
            <a:prstGeom prst="rect">
              <a:avLst/>
            </a:prstGeom>
          </p:spPr>
          <p:txBody>
            <a:bodyPr wrap="none">
              <a:spAutoFit/>
            </a:bodyPr>
            <a:lstStyle/>
            <a:p>
              <a:pPr>
                <a:lnSpc>
                  <a:spcPct val="100000"/>
                </a:lnSpc>
                <a:spcBef>
                  <a:spcPct val="0"/>
                </a:spcBef>
                <a:buNone/>
                <a:defRPr/>
              </a:pPr>
              <a:r>
                <a:rPr lang="vi-VN"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HAI VECTƠ CÙNG PHƯƠNG, CÙNG HƯỚNG, BẰNG NHAU</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76" name="Group 32"/>
            <p:cNvGrpSpPr/>
            <p:nvPr/>
          </p:nvGrpSpPr>
          <p:grpSpPr>
            <a:xfrm>
              <a:off x="7459672" y="7170625"/>
              <a:ext cx="1411235" cy="1582071"/>
              <a:chOff x="7459669" y="6189930"/>
              <a:chExt cx="1399584" cy="1582071"/>
            </a:xfrm>
          </p:grpSpPr>
          <p:sp>
            <p:nvSpPr>
              <p:cNvPr id="77" name="Isosceles Triangle 44"/>
              <p:cNvSpPr/>
              <p:nvPr/>
            </p:nvSpPr>
            <p:spPr>
              <a:xfrm rot="16200000">
                <a:off x="7469936" y="617966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87653" y="7010980"/>
                <a:ext cx="1371600" cy="761021"/>
                <a:chOff x="7487653" y="7010980"/>
                <a:chExt cx="1371600" cy="761021"/>
              </a:xfrm>
            </p:grpSpPr>
            <p:sp>
              <p:nvSpPr>
                <p:cNvPr id="79" name="Round Same Side Corner Rectangle 78"/>
                <p:cNvSpPr/>
                <p:nvPr/>
              </p:nvSpPr>
              <p:spPr>
                <a:xfrm rot="5400000">
                  <a:off x="7807692" y="6690941"/>
                  <a:ext cx="731522"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893002" y="7014613"/>
                  <a:ext cx="676048" cy="75738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II</a:t>
                  </a:r>
                </a:p>
              </p:txBody>
            </p:sp>
          </p:grpSp>
        </p:grpSp>
      </p:grpSp>
      <p:grpSp>
        <p:nvGrpSpPr>
          <p:cNvPr id="49" name="Group 32"/>
          <p:cNvGrpSpPr/>
          <p:nvPr/>
        </p:nvGrpSpPr>
        <p:grpSpPr>
          <a:xfrm>
            <a:off x="990596" y="8451733"/>
            <a:ext cx="1014917" cy="816794"/>
            <a:chOff x="7459669" y="6460865"/>
            <a:chExt cx="1301372" cy="873913"/>
          </a:xfrm>
        </p:grpSpPr>
        <p:sp>
          <p:nvSpPr>
            <p:cNvPr id="50" name="Isosceles Triangle 44"/>
            <p:cNvSpPr/>
            <p:nvPr/>
          </p:nvSpPr>
          <p:spPr>
            <a:xfrm rot="16200000">
              <a:off x="7469936" y="645059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104942" y="6577389"/>
              <a:ext cx="656099" cy="757389"/>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03" name="Google Shape;122;p14">
            <a:extLst>
              <a:ext uri="{FF2B5EF4-FFF2-40B4-BE49-F238E27FC236}">
                <a16:creationId xmlns:a16="http://schemas.microsoft.com/office/drawing/2014/main" id="{FAF7E6E7-D68E-4774-9801-54F6529B128E}"/>
              </a:ext>
            </a:extLst>
          </p:cNvPr>
          <p:cNvSpPr/>
          <p:nvPr/>
        </p:nvSpPr>
        <p:spPr>
          <a:xfrm>
            <a:off x="2708091" y="2946462"/>
            <a:ext cx="4418523" cy="825042"/>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a:solidFill>
                  <a:srgbClr val="FF0000"/>
                </a:solidFill>
                <a:effectLst>
                  <a:glow rad="76200">
                    <a:srgbClr val="FFFF00">
                      <a:alpha val="47000"/>
                    </a:srgbClr>
                  </a:glow>
                  <a:outerShdw blurRad="50800" dist="38100" dir="18900000" algn="bl" rotWithShape="0">
                    <a:srgbClr val="0000CC">
                      <a:alpha val="40000"/>
                    </a:srgbClr>
                  </a:outerShdw>
                </a:effectLst>
                <a:latin typeface="Tahoma" panose="020B0604030504040204" pitchFamily="34" charset="0"/>
                <a:ea typeface="Tahoma" panose="020B0604030504040204" pitchFamily="34" charset="0"/>
                <a:cs typeface="Tahoma" panose="020B0604030504040204"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Tahoma" panose="020B0604030504040204" pitchFamily="34" charset="0"/>
              <a:ea typeface="Tahoma" panose="020B0604030504040204" pitchFamily="34" charset="0"/>
              <a:cs typeface="Tahoma" panose="020B0604030504040204"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5538616" y="3706350"/>
            <a:ext cx="1316269" cy="1323399"/>
            <a:chOff x="4935906" y="2844181"/>
            <a:chExt cx="1316269" cy="1415783"/>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35906" y="2844181"/>
              <a:ext cx="1316269" cy="1415783"/>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dirty="0">
                  <a:solidFill>
                    <a:schemeClr val="bg1"/>
                  </a:solidFill>
                  <a:latin typeface="Tahoma" panose="020B0604030504040204" pitchFamily="34" charset="0"/>
                  <a:ea typeface="Tahoma" panose="020B0604030504040204" pitchFamily="34" charset="0"/>
                  <a:cs typeface="Tahoma" panose="020B0604030504040204" pitchFamily="34" charset="0"/>
                </a:rPr>
                <a:t>➉</a:t>
              </a:r>
              <a:endParaRPr sz="8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9" name="Group 8">
            <a:extLst>
              <a:ext uri="{FF2B5EF4-FFF2-40B4-BE49-F238E27FC236}">
                <a16:creationId xmlns:a16="http://schemas.microsoft.com/office/drawing/2014/main" id="{439786C1-301C-402F-B908-633A570E2C52}"/>
              </a:ext>
            </a:extLst>
          </p:cNvPr>
          <p:cNvGrpSpPr/>
          <p:nvPr/>
        </p:nvGrpSpPr>
        <p:grpSpPr>
          <a:xfrm>
            <a:off x="7007312" y="3313402"/>
            <a:ext cx="16791416" cy="1309627"/>
            <a:chOff x="7007312" y="3313402"/>
            <a:chExt cx="16791416" cy="1309627"/>
          </a:xfrm>
        </p:grpSpPr>
        <p:grpSp>
          <p:nvGrpSpPr>
            <p:cNvPr id="112" name="Group 111">
              <a:extLst>
                <a:ext uri="{FF2B5EF4-FFF2-40B4-BE49-F238E27FC236}">
                  <a16:creationId xmlns:a16="http://schemas.microsoft.com/office/drawing/2014/main" id="{1F6311BF-A4CF-4E55-85D0-0A86514BB33B}"/>
                </a:ext>
              </a:extLst>
            </p:cNvPr>
            <p:cNvGrpSpPr/>
            <p:nvPr/>
          </p:nvGrpSpPr>
          <p:grpSpPr>
            <a:xfrm>
              <a:off x="7007312" y="3330718"/>
              <a:ext cx="11110067" cy="1292311"/>
              <a:chOff x="-84747" y="97578"/>
              <a:chExt cx="6395438" cy="883658"/>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4"/>
              <a:stretch>
                <a:fillRect/>
              </a:stretch>
            </p:blipFill>
            <p:spPr>
              <a:xfrm>
                <a:off x="-84747" y="97578"/>
                <a:ext cx="6395438" cy="824094"/>
              </a:xfrm>
              <a:prstGeom prst="rect">
                <a:avLst/>
              </a:prstGeom>
            </p:spPr>
          </p:pic>
          <p:sp>
            <p:nvSpPr>
              <p:cNvPr id="115" name="TextBox 321">
                <a:extLst>
                  <a:ext uri="{FF2B5EF4-FFF2-40B4-BE49-F238E27FC236}">
                    <a16:creationId xmlns:a16="http://schemas.microsoft.com/office/drawing/2014/main" id="{EFE5FD9A-8DAE-41E9-BE5B-4B8636094028}"/>
                  </a:ext>
                </a:extLst>
              </p:cNvPr>
              <p:cNvSpPr txBox="1"/>
              <p:nvPr/>
            </p:nvSpPr>
            <p:spPr>
              <a:xfrm>
                <a:off x="180215"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dirty="0">
                    <a:solidFill>
                      <a:srgbClr val="FFFFFF"/>
                    </a:solidFill>
                    <a:latin typeface="Tahoma" panose="020B0604030504040204" pitchFamily="34" charset="0"/>
                    <a:ea typeface="Tahoma" panose="020B0604030504040204" pitchFamily="34" charset="0"/>
                    <a:cs typeface="Tahoma" panose="020B0604030504040204" pitchFamily="34" charset="0"/>
                  </a:rPr>
                  <a:t>7</a:t>
                </a:r>
                <a:endParaRPr lang="en-US" sz="6000" dirty="0">
                  <a:effectLst/>
                  <a:latin typeface="Tahoma" panose="020B0604030504040204" pitchFamily="34" charset="0"/>
                  <a:ea typeface="Tahoma" panose="020B0604030504040204" pitchFamily="34" charset="0"/>
                  <a:cs typeface="Tahoma" panose="020B0604030504040204" pitchFamily="34" charset="0"/>
                </a:endParaRPr>
              </a:p>
            </p:txBody>
          </p:sp>
        </p:grpSp>
        <p:pic>
          <p:nvPicPr>
            <p:cNvPr id="7" name="Picture 6">
              <a:extLst>
                <a:ext uri="{FF2B5EF4-FFF2-40B4-BE49-F238E27FC236}">
                  <a16:creationId xmlns:a16="http://schemas.microsoft.com/office/drawing/2014/main" id="{593D231A-4F31-4CD1-BF95-3B25C6FBCE4B}"/>
                </a:ext>
              </a:extLst>
            </p:cNvPr>
            <p:cNvPicPr>
              <a:picLocks noChangeAspect="1"/>
            </p:cNvPicPr>
            <p:nvPr/>
          </p:nvPicPr>
          <p:blipFill>
            <a:blip r:embed="rId5"/>
            <a:stretch>
              <a:fillRect/>
            </a:stretch>
          </p:blipFill>
          <p:spPr>
            <a:xfrm>
              <a:off x="15925800" y="3313402"/>
              <a:ext cx="7872928" cy="1222516"/>
            </a:xfrm>
            <a:prstGeom prst="rect">
              <a:avLst/>
            </a:prstGeom>
          </p:spPr>
        </p:pic>
      </p:grpSp>
      <p:sp>
        <p:nvSpPr>
          <p:cNvPr id="10" name="TextBox 9">
            <a:extLst>
              <a:ext uri="{FF2B5EF4-FFF2-40B4-BE49-F238E27FC236}">
                <a16:creationId xmlns:a16="http://schemas.microsoft.com/office/drawing/2014/main" id="{EB80CDAB-FCA9-4E95-8F6A-72A9575E1286}"/>
              </a:ext>
            </a:extLst>
          </p:cNvPr>
          <p:cNvSpPr txBox="1"/>
          <p:nvPr/>
        </p:nvSpPr>
        <p:spPr>
          <a:xfrm>
            <a:off x="9829800" y="3434715"/>
            <a:ext cx="12359781" cy="984885"/>
          </a:xfrm>
          <a:prstGeom prst="rect">
            <a:avLst/>
          </a:prstGeom>
          <a:noFill/>
        </p:spPr>
        <p:txBody>
          <a:bodyPr wrap="square" rtlCol="0">
            <a:spAutoFit/>
          </a:bodyPr>
          <a:lstStyle/>
          <a:p>
            <a:r>
              <a:rPr lang="en-US" sz="5800" b="1" dirty="0">
                <a:solidFill>
                  <a:schemeClr val="bg1"/>
                </a:solidFill>
                <a:latin typeface="Tahoma" panose="020B0604030504040204" pitchFamily="34" charset="0"/>
                <a:ea typeface="Tahoma" panose="020B0604030504040204" pitchFamily="34" charset="0"/>
                <a:cs typeface="Tahoma" panose="020B0604030504040204" pitchFamily="34" charset="0"/>
              </a:rPr>
              <a:t>CÁC KHÁI NIỆM MỞ ĐẦU</a:t>
            </a:r>
          </a:p>
        </p:txBody>
      </p:sp>
    </p:spTree>
    <p:extLst>
      <p:ext uri="{BB962C8B-B14F-4D97-AF65-F5344CB8AC3E}">
        <p14:creationId xmlns:p14="http://schemas.microsoft.com/office/powerpoint/2010/main" val="22184254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barn(inVertical)">
                                      <p:cBhvr>
                                        <p:cTn id="10" dur="500"/>
                                        <p:tgtEl>
                                          <p:spTgt spid="9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8"/>
                                        </p:tgtEl>
                                        <p:attrNameLst>
                                          <p:attrName>style.visibility</p:attrName>
                                        </p:attrNameLst>
                                      </p:cBhvr>
                                      <p:to>
                                        <p:strVal val="visible"/>
                                      </p:to>
                                    </p:set>
                                    <p:animEffect transition="in" filter="barn(inVertical)">
                                      <p:cBhvr>
                                        <p:cTn id="16" dur="500"/>
                                        <p:tgtEl>
                                          <p:spTgt spid="9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wipe(down)">
                                      <p:cBhvr>
                                        <p:cTn id="21" dur="500"/>
                                        <p:tgtEl>
                                          <p:spTgt spid="5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wipe(down)">
                                      <p:cBhvr>
                                        <p:cTn id="26" dur="500"/>
                                        <p:tgtEl>
                                          <p:spTgt spid="63"/>
                                        </p:tgtEl>
                                      </p:cBhvr>
                                    </p:animEffect>
                                  </p:childTnLst>
                                </p:cTn>
                              </p:par>
                              <p:par>
                                <p:cTn id="27" presetID="22" presetClass="entr" presetSubtype="4"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CD659862-B510-4A3A-9E5C-2AEF60BB2922}"/>
              </a:ext>
            </a:extLst>
          </p:cNvPr>
          <p:cNvGraphicFramePr>
            <a:graphicFrameLocks noGrp="1"/>
          </p:cNvGraphicFramePr>
          <p:nvPr>
            <p:extLst>
              <p:ext uri="{D42A27DB-BD31-4B8C-83A1-F6EECF244321}">
                <p14:modId xmlns:p14="http://schemas.microsoft.com/office/powerpoint/2010/main" val="1857251867"/>
              </p:ext>
            </p:extLst>
          </p:nvPr>
        </p:nvGraphicFramePr>
        <p:xfrm>
          <a:off x="685800" y="1295401"/>
          <a:ext cx="22707600" cy="11810999"/>
        </p:xfrm>
        <a:graphic>
          <a:graphicData uri="http://schemas.openxmlformats.org/drawingml/2006/table">
            <a:tbl>
              <a:tblPr firstRow="1" firstCol="1" bandRow="1">
                <a:noFill/>
                <a:tableStyleId>{5C22544A-7EE6-4342-B048-85BDC9FD1C3A}</a:tableStyleId>
              </a:tblPr>
              <a:tblGrid>
                <a:gridCol w="7554161">
                  <a:extLst>
                    <a:ext uri="{9D8B030D-6E8A-4147-A177-3AD203B41FA5}">
                      <a16:colId xmlns:a16="http://schemas.microsoft.com/office/drawing/2014/main" val="1889663491"/>
                    </a:ext>
                  </a:extLst>
                </a:gridCol>
                <a:gridCol w="15153439">
                  <a:extLst>
                    <a:ext uri="{9D8B030D-6E8A-4147-A177-3AD203B41FA5}">
                      <a16:colId xmlns:a16="http://schemas.microsoft.com/office/drawing/2014/main" val="2577390737"/>
                    </a:ext>
                  </a:extLst>
                </a:gridCol>
              </a:tblGrid>
              <a:tr h="1894764">
                <a:tc>
                  <a:txBody>
                    <a:bodyPr/>
                    <a:lstStyle/>
                    <a:p>
                      <a:pPr marL="0" marR="0" algn="ctr">
                        <a:lnSpc>
                          <a:spcPct val="107000"/>
                        </a:lnSpc>
                        <a:spcBef>
                          <a:spcPts val="0"/>
                        </a:spcBef>
                        <a:spcAft>
                          <a:spcPts val="0"/>
                        </a:spcAft>
                      </a:pPr>
                      <a:r>
                        <a:rPr lang="en-US" sz="3300" b="1">
                          <a:solidFill>
                            <a:srgbClr val="FFFFFF"/>
                          </a:solidFill>
                          <a:effectLst/>
                          <a:latin typeface="Tahoma" panose="020B0604030504040204" pitchFamily="34" charset="0"/>
                          <a:ea typeface="Tahoma" panose="020B0604030504040204" pitchFamily="34" charset="0"/>
                          <a:cs typeface="Tahoma" panose="020B0604030504040204" pitchFamily="34" charset="0"/>
                        </a:rPr>
                        <a:t>THUẬT NGỮ</a:t>
                      </a:r>
                    </a:p>
                  </a:txBody>
                  <a:tcPr marL="471488" marR="282893" marT="282893" marB="282893" anchor="ctr">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marL="0" marR="0" algn="ctr">
                        <a:lnSpc>
                          <a:spcPct val="107000"/>
                        </a:lnSpc>
                        <a:spcBef>
                          <a:spcPts val="0"/>
                        </a:spcBef>
                        <a:spcAft>
                          <a:spcPts val="0"/>
                        </a:spcAft>
                      </a:pPr>
                      <a:r>
                        <a:rPr lang="en-US" sz="33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KIẾN THỨC, KĨ NĂNG</a:t>
                      </a:r>
                    </a:p>
                  </a:txBody>
                  <a:tcPr marL="471488" marR="282893" marT="282893" marB="282893" anchor="ctr">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3929430928"/>
                  </a:ext>
                </a:extLst>
              </a:tr>
              <a:tr h="9916235">
                <a:tc>
                  <a:txBody>
                    <a:bodyPr/>
                    <a:lstStyle/>
                    <a:p>
                      <a:pPr marL="0" marR="0">
                        <a:lnSpc>
                          <a:spcPct val="107000"/>
                        </a:lnSpc>
                        <a:spcBef>
                          <a:spcPts val="0"/>
                        </a:spcBef>
                        <a:spcAft>
                          <a:spcPts val="0"/>
                        </a:spcAft>
                      </a:pPr>
                      <a:r>
                        <a:rPr lang="en-US" sz="36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Vectơ</a:t>
                      </a:r>
                      <a:endPar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0"/>
                        </a:spcAft>
                      </a:pP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Vectơ-không</a:t>
                      </a:r>
                      <a:endPar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0"/>
                        </a:spcAft>
                      </a:pP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Độ</a:t>
                      </a: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dài</a:t>
                      </a: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của</a:t>
                      </a: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vectơ</a:t>
                      </a:r>
                      <a:endPar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0"/>
                        </a:spcAft>
                      </a:pP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Hai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vectơ</a:t>
                      </a: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cùng</a:t>
                      </a: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phương</a:t>
                      </a:r>
                      <a:endPar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0"/>
                        </a:spcAft>
                      </a:pP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Hai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vectơ</a:t>
                      </a: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cùng</a:t>
                      </a: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hướng</a:t>
                      </a:r>
                      <a:endPar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0"/>
                        </a:spcAft>
                      </a:pP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Hai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vectơ</a:t>
                      </a: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bằng</a:t>
                      </a:r>
                      <a:r>
                        <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FFFF"/>
                          </a:solidFill>
                          <a:effectLst/>
                          <a:latin typeface="Tahoma" panose="020B0604030504040204" pitchFamily="34" charset="0"/>
                          <a:ea typeface="Tahoma" panose="020B0604030504040204" pitchFamily="34" charset="0"/>
                          <a:cs typeface="Tahoma" panose="020B0604030504040204" pitchFamily="34" charset="0"/>
                        </a:rPr>
                        <a:t>nhau</a:t>
                      </a:r>
                      <a:endParaRPr lang="en-US" sz="4400" b="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txBody>
                  <a:tcPr marL="471488" marR="282893" marT="282893" marB="282893">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noFill/>
                      <a:prstDash val="solid"/>
                    </a:lnB>
                    <a:solidFill>
                      <a:srgbClr val="636B68">
                        <a:alpha val="69804"/>
                      </a:srgbClr>
                    </a:solidFill>
                  </a:tcPr>
                </a:tc>
                <a:tc>
                  <a:txBody>
                    <a:bodyPr/>
                    <a:lstStyle/>
                    <a:p>
                      <a:pPr marL="0" marR="0">
                        <a:lnSpc>
                          <a:spcPct val="107000"/>
                        </a:lnSpc>
                        <a:spcBef>
                          <a:spcPts val="0"/>
                        </a:spcBef>
                        <a:spcAft>
                          <a:spcPts val="0"/>
                        </a:spcAft>
                      </a:pP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Nhận</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biết</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khái</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niệm</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vectơ</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hai</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vectơ</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cùng</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phương</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hai</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vectơ</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cùng</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hướng</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hai</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vectơ</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nhau</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vectơ-không</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a:t>
                      </a:r>
                    </a:p>
                    <a:p>
                      <a:pPr marL="0" marR="0">
                        <a:lnSpc>
                          <a:spcPct val="107000"/>
                        </a:lnSpc>
                        <a:spcBef>
                          <a:spcPts val="0"/>
                        </a:spcBef>
                        <a:spcAft>
                          <a:spcPts val="0"/>
                        </a:spcAft>
                      </a:pPr>
                      <a:endPar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0"/>
                        </a:spcAft>
                      </a:pP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Biểu</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thị</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số</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đại</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lượng</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như</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lực</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vận</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tốc</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bằng</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vectơ</a:t>
                      </a:r>
                      <a:r>
                        <a:rPr lang="en-US" sz="4400" b="1"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rPr>
                        <a:t>.</a:t>
                      </a:r>
                    </a:p>
                  </a:txBody>
                  <a:tcPr marL="471488" marR="282893" marT="282893" marB="282893">
                    <a:lnL w="38100" cap="flat" cmpd="sng" algn="ctr">
                      <a:solidFill>
                        <a:srgbClr val="FFFFFF"/>
                      </a:solidFill>
                      <a:prstDash val="solid"/>
                    </a:lnL>
                    <a:lnR w="38100" cap="flat" cmpd="sng" algn="ctr">
                      <a:noFill/>
                      <a:prstDash val="solid"/>
                    </a:lnR>
                    <a:lnT w="38100" cap="flat" cmpd="sng" algn="ctr">
                      <a:solidFill>
                        <a:srgbClr val="FFFFFF"/>
                      </a:solidFill>
                      <a:prstDash val="solid"/>
                    </a:lnT>
                    <a:lnB w="12700" cmpd="sng">
                      <a:noFill/>
                      <a:prstDash val="solid"/>
                    </a:lnB>
                    <a:solidFill>
                      <a:srgbClr val="878E8B">
                        <a:alpha val="14902"/>
                      </a:srgbClr>
                    </a:solidFill>
                  </a:tcPr>
                </a:tc>
                <a:extLst>
                  <a:ext uri="{0D108BD9-81ED-4DB2-BD59-A6C34878D82A}">
                    <a16:rowId xmlns:a16="http://schemas.microsoft.com/office/drawing/2014/main" val="2837775753"/>
                  </a:ext>
                </a:extLst>
              </a:tr>
            </a:tbl>
          </a:graphicData>
        </a:graphic>
      </p:graphicFrame>
    </p:spTree>
    <p:extLst>
      <p:ext uri="{BB962C8B-B14F-4D97-AF65-F5344CB8AC3E}">
        <p14:creationId xmlns:p14="http://schemas.microsoft.com/office/powerpoint/2010/main" val="29075217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tile tx="0" ty="0" sx="100000" sy="100000" flip="none" algn="tl"/>
        </a:blip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E7B9E584-F1B4-47CC-9F28-AA1688BDAE44}"/>
              </a:ext>
            </a:extLst>
          </p:cNvPr>
          <p:cNvSpPr/>
          <p:nvPr/>
        </p:nvSpPr>
        <p:spPr>
          <a:xfrm>
            <a:off x="-304800" y="12877800"/>
            <a:ext cx="25146000" cy="1676400"/>
          </a:xfrm>
          <a:prstGeom prst="ellipse">
            <a:avLst/>
          </a:prstGeom>
          <a:solidFill>
            <a:schemeClr val="tx1">
              <a:lumMod val="85000"/>
              <a:lumOff val="15000"/>
            </a:schemeClr>
          </a:solidFill>
          <a:ln>
            <a:solidFill>
              <a:schemeClr val="tx1">
                <a:lumMod val="75000"/>
                <a:lumOff val="2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2C119557-07E2-4B27-8851-ED30FBB595DF}"/>
              </a:ext>
            </a:extLst>
          </p:cNvPr>
          <p:cNvSpPr/>
          <p:nvPr/>
        </p:nvSpPr>
        <p:spPr>
          <a:xfrm>
            <a:off x="891652" y="2259955"/>
            <a:ext cx="11326368" cy="10515600"/>
          </a:xfrm>
          <a:prstGeom prst="roundRect">
            <a:avLst/>
          </a:prstGeom>
          <a:solidFill>
            <a:schemeClr val="tx2">
              <a:lumMod val="40000"/>
              <a:lumOff val="60000"/>
            </a:schemeClr>
          </a:solidFill>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b="1" dirty="0">
              <a:ln w="12700">
                <a:solidFill>
                  <a:schemeClr val="accent5"/>
                </a:solidFill>
                <a:prstDash val="solid"/>
              </a:ln>
              <a:pattFill prst="ltDnDiag">
                <a:fgClr>
                  <a:schemeClr val="accent5">
                    <a:lumMod val="60000"/>
                    <a:lumOff val="40000"/>
                  </a:schemeClr>
                </a:fgClr>
                <a:bgClr>
                  <a:schemeClr val="bg1"/>
                </a:bgClr>
              </a:pattFill>
            </a:endParaRPr>
          </a:p>
        </p:txBody>
      </p:sp>
      <p:sp>
        <p:nvSpPr>
          <p:cNvPr id="2" name="TextBox 1">
            <a:extLst>
              <a:ext uri="{FF2B5EF4-FFF2-40B4-BE49-F238E27FC236}">
                <a16:creationId xmlns:a16="http://schemas.microsoft.com/office/drawing/2014/main" id="{DB4C03BC-A8CC-42A8-92A0-46898A228797}"/>
              </a:ext>
            </a:extLst>
          </p:cNvPr>
          <p:cNvSpPr txBox="1"/>
          <p:nvPr/>
        </p:nvSpPr>
        <p:spPr>
          <a:xfrm>
            <a:off x="503682" y="2209800"/>
            <a:ext cx="10610850" cy="10110909"/>
          </a:xfrm>
          <a:prstGeom prst="rect">
            <a:avLst/>
          </a:prstGeom>
          <a:noFill/>
          <a:ln>
            <a:solidFill>
              <a:srgbClr val="FFC000"/>
            </a:solidFill>
          </a:ln>
        </p:spPr>
        <p:txBody>
          <a:bodyPr wrap="square">
            <a:spAutoFit/>
          </a:bodyPr>
          <a:lstStyle/>
          <a:p>
            <a:pPr algn="just">
              <a:lnSpc>
                <a:spcPct val="150000"/>
              </a:lnSpc>
            </a:pPr>
            <a:r>
              <a:rPr lang="vi-VN" sz="4400" b="1" dirty="0">
                <a:latin typeface="Tahoma" panose="020B0604030504040204" pitchFamily="34" charset="0"/>
                <a:ea typeface="Tahoma" panose="020B0604030504040204" pitchFamily="34" charset="0"/>
                <a:cs typeface="Tahoma" panose="020B0604030504040204" pitchFamily="34" charset="0"/>
              </a:rPr>
              <a:t>Nhiệt độ và gió là hai yếu tố luôn cùng được đề cập trong các bản tin dự báo thời tiết. Tuy nhiên, nhiệt độ là đại lượng chỉ có độ lớn, còn gió có cả hướng và độ lớn. Với một đơn vị đo, ta có thể dùng số để biểu diễn nhiệt độ. Đối với các đại lượng gồm hướng và độ lớn như vận tốc gió thì sao? Ta có thể dùng đối tượng toán học nào để biểu diễn chúng?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7AF06AB4-BC0D-4036-9B2A-57EE18A7E567}"/>
              </a:ext>
            </a:extLst>
          </p:cNvPr>
          <p:cNvPicPr>
            <a:picLocks noChangeAspect="1"/>
          </p:cNvPicPr>
          <p:nvPr/>
        </p:nvPicPr>
        <p:blipFill>
          <a:blip r:embed="rId3"/>
          <a:stretch>
            <a:fillRect/>
          </a:stretch>
        </p:blipFill>
        <p:spPr>
          <a:xfrm>
            <a:off x="10591800" y="2157710"/>
            <a:ext cx="11326368" cy="10720090"/>
          </a:xfrm>
          <a:prstGeom prst="rect">
            <a:avLst/>
          </a:prstGeom>
          <a:ln w="57150">
            <a:solidFill>
              <a:schemeClr val="accent6">
                <a:lumMod val="60000"/>
                <a:lumOff val="40000"/>
              </a:schemeClr>
            </a:solidFill>
          </a:ln>
          <a:effectLst>
            <a:outerShdw blurRad="292100" dist="139700" dir="2700000" algn="tl" rotWithShape="0">
              <a:srgbClr val="333333">
                <a:alpha val="65000"/>
              </a:srgbClr>
            </a:outerShdw>
          </a:effectLst>
          <a:scene3d>
            <a:camera prst="perspectiveLeft"/>
            <a:lightRig rig="threePt" dir="t"/>
          </a:scene3d>
        </p:spPr>
      </p:pic>
    </p:spTree>
    <p:extLst>
      <p:ext uri="{BB962C8B-B14F-4D97-AF65-F5344CB8AC3E}">
        <p14:creationId xmlns:p14="http://schemas.microsoft.com/office/powerpoint/2010/main" val="4500579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C464FFC-D7AA-4EE4-A18C-5B96B293B026}"/>
              </a:ext>
            </a:extLst>
          </p:cNvPr>
          <p:cNvGrpSpPr/>
          <p:nvPr/>
        </p:nvGrpSpPr>
        <p:grpSpPr>
          <a:xfrm>
            <a:off x="-129795" y="1797818"/>
            <a:ext cx="14455395" cy="830997"/>
            <a:chOff x="-288923" y="1892298"/>
            <a:chExt cx="19659598" cy="830996"/>
          </a:xfrm>
        </p:grpSpPr>
        <p:sp>
          <p:nvSpPr>
            <p:cNvPr id="11" name="Rounded Rectangle 2">
              <a:extLst>
                <a:ext uri="{FF2B5EF4-FFF2-40B4-BE49-F238E27FC236}">
                  <a16:creationId xmlns:a16="http://schemas.microsoft.com/office/drawing/2014/main" id="{C8F03B41-3643-4402-B918-AC7C7F6BCAEB}"/>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060C7706-5C0D-4F4C-8E5E-4ABB25106163}"/>
                </a:ext>
              </a:extLst>
            </p:cNvPr>
            <p:cNvSpPr txBox="1"/>
            <p:nvPr/>
          </p:nvSpPr>
          <p:spPr>
            <a:xfrm>
              <a:off x="1082674" y="1922269"/>
              <a:ext cx="184764" cy="754052"/>
            </a:xfrm>
            <a:prstGeom prst="rect">
              <a:avLst/>
            </a:prstGeom>
            <a:noFill/>
          </p:spPr>
          <p:txBody>
            <a:bodyPr wrap="none" rtlCol="0">
              <a:spAutoFit/>
            </a:bodyPr>
            <a:lstStyle/>
            <a:p>
              <a:endParaRPr lang="en-US"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3" name="TextBox 12">
              <a:extLst>
                <a:ext uri="{FF2B5EF4-FFF2-40B4-BE49-F238E27FC236}">
                  <a16:creationId xmlns:a16="http://schemas.microsoft.com/office/drawing/2014/main" id="{C67630B0-85DC-42AE-9ABE-6C76CAAB8186}"/>
                </a:ext>
              </a:extLst>
            </p:cNvPr>
            <p:cNvSpPr txBox="1"/>
            <p:nvPr/>
          </p:nvSpPr>
          <p:spPr>
            <a:xfrm>
              <a:off x="2087562" y="1892298"/>
              <a:ext cx="17283113" cy="830996"/>
            </a:xfrm>
            <a:prstGeom prst="rect">
              <a:avLst/>
            </a:prstGeom>
            <a:noFill/>
          </p:spPr>
          <p:txBody>
            <a:bodyPr wrap="square" rtlCol="0">
              <a:spAutoFit/>
            </a:bodyPr>
            <a:lstStyle/>
            <a:p>
              <a:r>
                <a:rPr lang="vi-VN" sz="4800" b="1" dirty="0">
                  <a:solidFill>
                    <a:srgbClr val="145F82"/>
                  </a:solidFill>
                  <a:latin typeface="Tahoma" panose="020B0604030504040204" pitchFamily="34" charset="0"/>
                  <a:ea typeface="Tahoma" panose="020B0604030504040204" pitchFamily="34" charset="0"/>
                  <a:cs typeface="Tahoma" panose="020B0604030504040204" pitchFamily="34" charset="0"/>
                </a:rPr>
                <a:t>KHÁI NIỆM VECTƠ</a:t>
              </a:r>
              <a:endParaRPr lang="en-US" sz="4800" b="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grpSp>
      <p:sp>
        <p:nvSpPr>
          <p:cNvPr id="14" name="TextBox 13">
            <a:extLst>
              <a:ext uri="{FF2B5EF4-FFF2-40B4-BE49-F238E27FC236}">
                <a16:creationId xmlns:a16="http://schemas.microsoft.com/office/drawing/2014/main" id="{9DDA19EF-1153-4B94-B97D-273EEB1EF409}"/>
              </a:ext>
            </a:extLst>
          </p:cNvPr>
          <p:cNvSpPr txBox="1"/>
          <p:nvPr/>
        </p:nvSpPr>
        <p:spPr>
          <a:xfrm>
            <a:off x="935100" y="1912947"/>
            <a:ext cx="450765" cy="754053"/>
          </a:xfrm>
          <a:prstGeom prst="rect">
            <a:avLst/>
          </a:prstGeom>
          <a:noFill/>
        </p:spPr>
        <p:txBody>
          <a:bodyPr wrap="none" rtlCol="0">
            <a:spAutoFit/>
          </a:bodyPr>
          <a:lstStyle/>
          <a:p>
            <a:pPr algn="ctr"/>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9DC4D010-1F39-4805-8E52-CF935D1C876B}"/>
                  </a:ext>
                </a:extLst>
              </p:cNvPr>
              <p:cNvSpPr txBox="1"/>
              <p:nvPr/>
            </p:nvSpPr>
            <p:spPr>
              <a:xfrm>
                <a:off x="434390" y="9382436"/>
                <a:ext cx="23591048" cy="4036939"/>
              </a:xfrm>
              <a:prstGeom prst="rect">
                <a:avLst/>
              </a:prstGeom>
              <a:solidFill>
                <a:schemeClr val="accent6">
                  <a:lumMod val="20000"/>
                  <a:lumOff val="80000"/>
                </a:schemeClr>
              </a:solidFill>
            </p:spPr>
            <p:txBody>
              <a:bodyPr wrap="square">
                <a:spAutoFit/>
              </a:bodyPr>
              <a:lstStyle/>
              <a:p>
                <a:pPr marL="0" marR="0">
                  <a:lnSpc>
                    <a:spcPct val="107000"/>
                  </a:lnSpc>
                  <a:spcBef>
                    <a:spcPts val="0"/>
                  </a:spcBef>
                  <a:spcAft>
                    <a:spcPts val="800"/>
                  </a:spcAft>
                </a:pPr>
                <a:r>
                  <a:rPr lang="en-US" sz="4400" b="1" dirty="0">
                    <a:effectLst/>
                    <a:latin typeface="Tahoma" panose="020B0604030504040204" pitchFamily="34" charset="0"/>
                    <a:ea typeface="Tahoma" panose="020B0604030504040204" pitchFamily="34" charset="0"/>
                    <a:cs typeface="Tahoma" panose="020B0604030504040204" pitchFamily="34" charset="0"/>
                  </a:rPr>
                  <a:t>Nếu </a:t>
                </a:r>
                <a:r>
                  <a:rPr lang="en-US" sz="4400" b="1" dirty="0" err="1">
                    <a:effectLst/>
                    <a:latin typeface="Tahoma" panose="020B0604030504040204" pitchFamily="34" charset="0"/>
                    <a:ea typeface="Tahoma" panose="020B0604030504040204" pitchFamily="34" charset="0"/>
                    <a:cs typeface="Tahoma" panose="020B0604030504040204" pitchFamily="34" charset="0"/>
                  </a:rPr>
                  <a:t>từ</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đảo</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tàu</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thẳng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không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đổi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hướng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tới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đảo</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𝑩</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thì</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phải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theo</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hướng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đông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nam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quãng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đường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phải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là</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sSup>
                          <m:s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𝟎</m:t>
                            </m:r>
                          </m:e>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sSup>
                          <m:s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𝟎</m:t>
                            </m:r>
                          </m:e>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sup>
                        </m:sSup>
                      </m:e>
                    </m:rad>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𝟏𝟎</m:t>
                    </m:r>
                    <m:rad>
                      <m:radPr>
                        <m:degHide m:val="on"/>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e>
                    </m:rad>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r>
                          <m:rPr>
                            <m:nor/>
                          </m:rPr>
                          <a:rPr lang="en-US" sz="4400" b="1">
                            <a:effectLst/>
                            <a:latin typeface="Tahoma" panose="020B0604030504040204" pitchFamily="34" charset="0"/>
                            <a:ea typeface="Tahoma" panose="020B0604030504040204" pitchFamily="34" charset="0"/>
                            <a:cs typeface="Tahoma" panose="020B0604030504040204" pitchFamily="34" charset="0"/>
                          </a:rPr>
                          <m:t>km</m:t>
                        </m:r>
                      </m:e>
                    </m:d>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a:p>
                <a:pPr marL="0" marR="0">
                  <a:lnSpc>
                    <a:spcPct val="107000"/>
                  </a:lnSpc>
                  <a:spcBef>
                    <a:spcPts val="0"/>
                  </a:spcBef>
                  <a:spcAft>
                    <a:spcPts val="800"/>
                  </a:spcAft>
                </a:pPr>
                <a:r>
                  <a:rPr lang="en-US" sz="4400" b="1" dirty="0">
                    <a:effectLst/>
                    <a:latin typeface="Tahoma" panose="020B0604030504040204" pitchFamily="34" charset="0"/>
                    <a:ea typeface="Tahoma" panose="020B0604030504040204" pitchFamily="34" charset="0"/>
                    <a:cs typeface="Tahoma" panose="020B0604030504040204" pitchFamily="34" charset="0"/>
                  </a:rPr>
                  <a:t>Ta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thể</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gắn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cho</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quãng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đường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thẳng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từ</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đảo</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tới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đảo</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𝑩</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đồng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thời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hai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yếu</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tố</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độ</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dài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hướng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hướng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thẳng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từ</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đảo</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tới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đảo</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𝑩</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p>
              <a:p>
                <a:pPr marL="0" marR="0">
                  <a:lnSpc>
                    <a:spcPct val="107000"/>
                  </a:lnSpc>
                  <a:spcBef>
                    <a:spcPts val="0"/>
                  </a:spcBef>
                  <a:spcAft>
                    <a:spcPts val="800"/>
                  </a:spcAft>
                </a:pP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6" name="TextBox 15">
                <a:extLst>
                  <a:ext uri="{FF2B5EF4-FFF2-40B4-BE49-F238E27FC236}">
                    <a16:creationId xmlns:a16="http://schemas.microsoft.com/office/drawing/2014/main" id="{9DC4D010-1F39-4805-8E52-CF935D1C876B}"/>
                  </a:ext>
                </a:extLst>
              </p:cNvPr>
              <p:cNvSpPr txBox="1">
                <a:spLocks noRot="1" noChangeAspect="1" noMove="1" noResize="1" noEditPoints="1" noAdjustHandles="1" noChangeArrowheads="1" noChangeShapeType="1" noTextEdit="1"/>
              </p:cNvSpPr>
              <p:nvPr/>
            </p:nvSpPr>
            <p:spPr>
              <a:xfrm>
                <a:off x="434390" y="9382436"/>
                <a:ext cx="23591048" cy="4036939"/>
              </a:xfrm>
              <a:prstGeom prst="rect">
                <a:avLst/>
              </a:prstGeom>
              <a:blipFill>
                <a:blip r:embed="rId2"/>
                <a:stretch>
                  <a:fillRect l="-1034" t="-3474" r="-568"/>
                </a:stretch>
              </a:blipFill>
            </p:spPr>
            <p:txBody>
              <a:bodyPr/>
              <a:lstStyle/>
              <a:p>
                <a:r>
                  <a:rPr lang="en-US">
                    <a:noFill/>
                  </a:rPr>
                  <a:t> </a:t>
                </a:r>
              </a:p>
            </p:txBody>
          </p:sp>
        </mc:Fallback>
      </mc:AlternateContent>
      <p:grpSp>
        <p:nvGrpSpPr>
          <p:cNvPr id="17" name="Group 5">
            <a:extLst>
              <a:ext uri="{FF2B5EF4-FFF2-40B4-BE49-F238E27FC236}">
                <a16:creationId xmlns:a16="http://schemas.microsoft.com/office/drawing/2014/main" id="{C4EBF7F1-F04A-4B5E-BFF1-F27193DC2A25}"/>
              </a:ext>
            </a:extLst>
          </p:cNvPr>
          <p:cNvGrpSpPr/>
          <p:nvPr/>
        </p:nvGrpSpPr>
        <p:grpSpPr>
          <a:xfrm>
            <a:off x="434389" y="8399405"/>
            <a:ext cx="3546490" cy="900000"/>
            <a:chOff x="410517" y="4550497"/>
            <a:chExt cx="3995373" cy="1177176"/>
          </a:xfrm>
          <a:solidFill>
            <a:srgbClr val="C9E2B8"/>
          </a:solidFill>
        </p:grpSpPr>
        <p:sp>
          <p:nvSpPr>
            <p:cNvPr id="18" name="Freeform 20">
              <a:extLst>
                <a:ext uri="{FF2B5EF4-FFF2-40B4-BE49-F238E27FC236}">
                  <a16:creationId xmlns:a16="http://schemas.microsoft.com/office/drawing/2014/main" id="{308662D1-4A4A-4C70-90F1-AD5BE12790D7}"/>
                </a:ext>
              </a:extLst>
            </p:cNvPr>
            <p:cNvSpPr>
              <a:spLocks/>
            </p:cNvSpPr>
            <p:nvPr/>
          </p:nvSpPr>
          <p:spPr bwMode="auto">
            <a:xfrm rot="16200000" flipV="1">
              <a:off x="2389113" y="3679398"/>
              <a:ext cx="1037149"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9" name="TextBox 7">
              <a:extLst>
                <a:ext uri="{FF2B5EF4-FFF2-40B4-BE49-F238E27FC236}">
                  <a16:creationId xmlns:a16="http://schemas.microsoft.com/office/drawing/2014/main" id="{5DFDA47F-2680-4961-9F95-496EE8101F83}"/>
                </a:ext>
              </a:extLst>
            </p:cNvPr>
            <p:cNvSpPr txBox="1"/>
            <p:nvPr/>
          </p:nvSpPr>
          <p:spPr>
            <a:xfrm>
              <a:off x="1431846" y="4637898"/>
              <a:ext cx="2872840" cy="800219"/>
            </a:xfrm>
            <a:prstGeom prst="rect">
              <a:avLst/>
            </a:prstGeom>
            <a:noFill/>
          </p:spPr>
          <p:txBody>
            <a:bodyPr wrap="square" rtlCol="0">
              <a:spAutoFit/>
            </a:bodyPr>
            <a:lstStyle/>
            <a:p>
              <a:pPr algn="ctr"/>
              <a:r>
                <a:rPr lang="vi-VN" sz="4600" b="1" dirty="0">
                  <a:solidFill>
                    <a:schemeClr val="accent6">
                      <a:lumMod val="75000"/>
                    </a:schemeClr>
                  </a:solidFill>
                  <a:latin typeface="Tahoma" pitchFamily="34" charset="0"/>
                  <a:ea typeface="Tahoma" pitchFamily="34" charset="0"/>
                  <a:cs typeface="Tahoma" pitchFamily="34" charset="0"/>
                </a:rPr>
                <a:t>Bài giải</a:t>
              </a:r>
              <a:endParaRPr lang="en-US" sz="4600" b="1" dirty="0">
                <a:solidFill>
                  <a:schemeClr val="accent6">
                    <a:lumMod val="75000"/>
                  </a:schemeClr>
                </a:solidFill>
                <a:latin typeface="Tahoma" pitchFamily="34" charset="0"/>
                <a:ea typeface="Tahoma" pitchFamily="34" charset="0"/>
                <a:cs typeface="Tahoma" pitchFamily="34" charset="0"/>
              </a:endParaRPr>
            </a:p>
          </p:txBody>
        </p:sp>
        <p:pic>
          <p:nvPicPr>
            <p:cNvPr id="20" name="Picture 8">
              <a:extLst>
                <a:ext uri="{FF2B5EF4-FFF2-40B4-BE49-F238E27FC236}">
                  <a16:creationId xmlns:a16="http://schemas.microsoft.com/office/drawing/2014/main" id="{535C7251-8FC4-4FE5-B11B-07FEFA4BB0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0517" y="4550497"/>
              <a:ext cx="1058947" cy="1177176"/>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sp>
        <p:nvSpPr>
          <p:cNvPr id="4" name="Thought Bubble: Cloud 3">
            <a:extLst>
              <a:ext uri="{FF2B5EF4-FFF2-40B4-BE49-F238E27FC236}">
                <a16:creationId xmlns:a16="http://schemas.microsoft.com/office/drawing/2014/main" id="{0B74E8B3-608C-4715-837D-6E2AD1B7C654}"/>
              </a:ext>
            </a:extLst>
          </p:cNvPr>
          <p:cNvSpPr/>
          <p:nvPr/>
        </p:nvSpPr>
        <p:spPr>
          <a:xfrm>
            <a:off x="-53594" y="2584585"/>
            <a:ext cx="14931335" cy="6379832"/>
          </a:xfrm>
          <a:prstGeom prst="cloudCallout">
            <a:avLst>
              <a:gd name="adj1" fmla="val -60100"/>
              <a:gd name="adj2" fmla="val 4209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E160A1A-FC9D-404D-A654-CF2A7EAD0A2A}"/>
                  </a:ext>
                </a:extLst>
              </p:cNvPr>
              <p:cNvSpPr txBox="1"/>
              <p:nvPr/>
            </p:nvSpPr>
            <p:spPr>
              <a:xfrm>
                <a:off x="992379" y="3535539"/>
                <a:ext cx="12753974" cy="4832092"/>
              </a:xfrm>
              <a:prstGeom prst="rect">
                <a:avLst/>
              </a:prstGeom>
              <a:noFill/>
            </p:spPr>
            <p:txBody>
              <a:bodyPr wrap="square">
                <a:spAutoFit/>
              </a:bodyPr>
              <a:lstStyle/>
              <a:p>
                <a:pPr algn="ctr"/>
                <a:r>
                  <a:rPr lang="en-US" b="1" dirty="0">
                    <a:solidFill>
                      <a:srgbClr val="FF0000"/>
                    </a:solidFill>
                  </a:rPr>
                  <a:t>HĐ1:</a:t>
                </a:r>
                <a:r>
                  <a:rPr lang="en-US" b="1" dirty="0">
                    <a:solidFill>
                      <a:schemeClr val="tx1"/>
                    </a:solidFill>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con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tàu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khỏi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hành</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từ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đảo</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chemeClr val="tx1"/>
                        </a:solidFill>
                        <a:latin typeface="Cambria Math" panose="02040503050406030204" pitchFamily="18" charset="0"/>
                      </a:rPr>
                      <m:t>𝑨</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thẳng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hướng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đông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chemeClr val="tx1"/>
                        </a:solidFill>
                        <a:latin typeface="Cambria Math" panose="02040503050406030204" pitchFamily="18" charset="0"/>
                      </a:rPr>
                      <m:t>𝟏𝟎</m:t>
                    </m:r>
                    <m:r>
                      <m:rPr>
                        <m:nor/>
                      </m:rPr>
                      <a:rPr lang="en-US" sz="4400" b="1">
                        <a:solidFill>
                          <a:schemeClr val="tx1"/>
                        </a:solidFill>
                        <a:latin typeface="Tahoma" panose="020B0604030504040204" pitchFamily="34" charset="0"/>
                        <a:ea typeface="Tahoma" panose="020B0604030504040204" pitchFamily="34" charset="0"/>
                        <a:cs typeface="Tahoma" panose="020B0604030504040204" pitchFamily="34" charset="0"/>
                      </a:rPr>
                      <m:t>km</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rồi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thẳng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tiếp</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chemeClr val="tx1"/>
                        </a:solidFill>
                        <a:latin typeface="Cambria Math" panose="02040503050406030204" pitchFamily="18" charset="0"/>
                      </a:rPr>
                      <m:t>𝟏𝟎</m:t>
                    </m:r>
                    <m:r>
                      <m:rPr>
                        <m:nor/>
                      </m:rPr>
                      <a:rPr lang="en-US" sz="4400" b="1">
                        <a:solidFill>
                          <a:schemeClr val="tx1"/>
                        </a:solidFill>
                        <a:latin typeface="Tahoma" panose="020B0604030504040204" pitchFamily="34" charset="0"/>
                        <a:ea typeface="Tahoma" panose="020B0604030504040204" pitchFamily="34" charset="0"/>
                        <a:cs typeface="Tahoma" panose="020B0604030504040204" pitchFamily="34" charset="0"/>
                      </a:rPr>
                      <m:t>km</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về</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hướng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nam</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thì</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đảo</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chemeClr val="tx1"/>
                        </a:solidFill>
                        <a:latin typeface="Cambria Math" panose="02040503050406030204" pitchFamily="18" charset="0"/>
                      </a:rPr>
                      <m:t>𝑩</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(H.4.2).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Nếu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từ</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đảo</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chemeClr val="tx1"/>
                        </a:solidFill>
                        <a:latin typeface="Cambria Math" panose="02040503050406030204" pitchFamily="18" charset="0"/>
                      </a:rPr>
                      <m:t>𝑨</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tàu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thẳng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không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đổi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hướng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tới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đảo</a:t>
                </a:r>
                <a14:m>
                  <m:oMath xmlns:m="http://schemas.openxmlformats.org/officeDocument/2006/math">
                    <m:r>
                      <a:rPr lang="en-US" sz="4400" b="1" i="0" smtClean="0">
                        <a:solidFill>
                          <a:schemeClr val="tx1"/>
                        </a:solidFill>
                        <a:latin typeface="Cambria Math" panose="02040503050406030204" pitchFamily="18" charset="0"/>
                      </a:rPr>
                      <m:t> </m:t>
                    </m:r>
                    <m:r>
                      <a:rPr lang="en-US" sz="4400" b="1" i="1">
                        <a:solidFill>
                          <a:schemeClr val="tx1"/>
                        </a:solidFill>
                        <a:latin typeface="Cambria Math" panose="02040503050406030204" pitchFamily="18" charset="0"/>
                      </a:rPr>
                      <m:t>𝑩</m:t>
                    </m:r>
                  </m:oMath>
                </a14:m>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thì</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phải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theo</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hướng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nào</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quãng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đường</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phải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đi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dài</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bao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nhiêu</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tx1"/>
                    </a:solidFill>
                    <a:latin typeface="Tahoma" panose="020B0604030504040204" pitchFamily="34" charset="0"/>
                    <a:ea typeface="Tahoma" panose="020B0604030504040204" pitchFamily="34" charset="0"/>
                    <a:cs typeface="Tahoma" panose="020B0604030504040204" pitchFamily="34" charset="0"/>
                  </a:rPr>
                  <a:t>kilômét</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2" name="TextBox 21">
                <a:extLst>
                  <a:ext uri="{FF2B5EF4-FFF2-40B4-BE49-F238E27FC236}">
                    <a16:creationId xmlns:a16="http://schemas.microsoft.com/office/drawing/2014/main" id="{CE160A1A-FC9D-404D-A654-CF2A7EAD0A2A}"/>
                  </a:ext>
                </a:extLst>
              </p:cNvPr>
              <p:cNvSpPr txBox="1">
                <a:spLocks noRot="1" noChangeAspect="1" noMove="1" noResize="1" noEditPoints="1" noAdjustHandles="1" noChangeArrowheads="1" noChangeShapeType="1" noTextEdit="1"/>
              </p:cNvSpPr>
              <p:nvPr/>
            </p:nvSpPr>
            <p:spPr>
              <a:xfrm>
                <a:off x="992379" y="3535539"/>
                <a:ext cx="12753974" cy="4832092"/>
              </a:xfrm>
              <a:prstGeom prst="rect">
                <a:avLst/>
              </a:prstGeom>
              <a:blipFill>
                <a:blip r:embed="rId4"/>
                <a:stretch>
                  <a:fillRect l="-1577" t="-3153" r="-1530" b="-5044"/>
                </a:stretch>
              </a:blipFill>
            </p:spPr>
            <p:txBody>
              <a:bodyPr/>
              <a:lstStyle/>
              <a:p>
                <a:r>
                  <a:rPr lang="en-US">
                    <a:noFill/>
                  </a:rPr>
                  <a:t> </a:t>
                </a:r>
              </a:p>
            </p:txBody>
          </p:sp>
        </mc:Fallback>
      </mc:AlternateContent>
      <p:cxnSp>
        <p:nvCxnSpPr>
          <p:cNvPr id="3" name="Straight Arrow Connector 2">
            <a:extLst>
              <a:ext uri="{FF2B5EF4-FFF2-40B4-BE49-F238E27FC236}">
                <a16:creationId xmlns:a16="http://schemas.microsoft.com/office/drawing/2014/main" id="{34E02EF2-4078-0C2C-3B75-3BF8800DD6F8}"/>
              </a:ext>
            </a:extLst>
          </p:cNvPr>
          <p:cNvCxnSpPr/>
          <p:nvPr/>
        </p:nvCxnSpPr>
        <p:spPr>
          <a:xfrm>
            <a:off x="16840200" y="3810000"/>
            <a:ext cx="0" cy="213360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B498474C-DFA0-F728-6CD2-F4789050DB28}"/>
              </a:ext>
            </a:extLst>
          </p:cNvPr>
          <p:cNvCxnSpPr/>
          <p:nvPr/>
        </p:nvCxnSpPr>
        <p:spPr>
          <a:xfrm>
            <a:off x="15544800" y="4876800"/>
            <a:ext cx="2590800"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4774978-3B75-DA0B-98BE-8DE12E343409}"/>
              </a:ext>
            </a:extLst>
          </p:cNvPr>
          <p:cNvSpPr txBox="1"/>
          <p:nvPr/>
        </p:nvSpPr>
        <p:spPr>
          <a:xfrm>
            <a:off x="14915847" y="4495800"/>
            <a:ext cx="705153" cy="754053"/>
          </a:xfrm>
          <a:prstGeom prst="rect">
            <a:avLst/>
          </a:prstGeom>
          <a:noFill/>
        </p:spPr>
        <p:txBody>
          <a:bodyPr wrap="square" rtlCol="0">
            <a:spAutoFit/>
          </a:bodyPr>
          <a:lstStyle/>
          <a:p>
            <a:r>
              <a:rPr lang="en-US" b="1" i="1">
                <a:solidFill>
                  <a:srgbClr val="00B0F0"/>
                </a:solidFill>
              </a:rPr>
              <a:t>W</a:t>
            </a:r>
          </a:p>
        </p:txBody>
      </p:sp>
      <p:sp>
        <p:nvSpPr>
          <p:cNvPr id="9" name="TextBox 8">
            <a:extLst>
              <a:ext uri="{FF2B5EF4-FFF2-40B4-BE49-F238E27FC236}">
                <a16:creationId xmlns:a16="http://schemas.microsoft.com/office/drawing/2014/main" id="{43824C28-9F37-FA9C-DBDA-DE4FF2D88E45}"/>
              </a:ext>
            </a:extLst>
          </p:cNvPr>
          <p:cNvSpPr txBox="1"/>
          <p:nvPr/>
        </p:nvSpPr>
        <p:spPr>
          <a:xfrm>
            <a:off x="16611600" y="3124200"/>
            <a:ext cx="533398" cy="754053"/>
          </a:xfrm>
          <a:prstGeom prst="rect">
            <a:avLst/>
          </a:prstGeom>
          <a:noFill/>
        </p:spPr>
        <p:txBody>
          <a:bodyPr wrap="square" rtlCol="0">
            <a:spAutoFit/>
          </a:bodyPr>
          <a:lstStyle/>
          <a:p>
            <a:r>
              <a:rPr lang="en-US" b="1" i="1">
                <a:solidFill>
                  <a:srgbClr val="00B0F0"/>
                </a:solidFill>
              </a:rPr>
              <a:t>N</a:t>
            </a:r>
          </a:p>
        </p:txBody>
      </p:sp>
      <p:sp>
        <p:nvSpPr>
          <p:cNvPr id="15" name="TextBox 14">
            <a:extLst>
              <a:ext uri="{FF2B5EF4-FFF2-40B4-BE49-F238E27FC236}">
                <a16:creationId xmlns:a16="http://schemas.microsoft.com/office/drawing/2014/main" id="{02DDA41D-52A5-BCF5-C435-9FB18E87DFAD}"/>
              </a:ext>
            </a:extLst>
          </p:cNvPr>
          <p:cNvSpPr txBox="1"/>
          <p:nvPr/>
        </p:nvSpPr>
        <p:spPr>
          <a:xfrm>
            <a:off x="18173705" y="4507501"/>
            <a:ext cx="609594" cy="754053"/>
          </a:xfrm>
          <a:prstGeom prst="rect">
            <a:avLst/>
          </a:prstGeom>
          <a:noFill/>
        </p:spPr>
        <p:txBody>
          <a:bodyPr wrap="square" rtlCol="0">
            <a:spAutoFit/>
          </a:bodyPr>
          <a:lstStyle/>
          <a:p>
            <a:r>
              <a:rPr lang="en-US" b="1" i="1">
                <a:solidFill>
                  <a:srgbClr val="00B0F0"/>
                </a:solidFill>
              </a:rPr>
              <a:t>E</a:t>
            </a:r>
          </a:p>
        </p:txBody>
      </p:sp>
      <p:sp>
        <p:nvSpPr>
          <p:cNvPr id="21" name="TextBox 20">
            <a:extLst>
              <a:ext uri="{FF2B5EF4-FFF2-40B4-BE49-F238E27FC236}">
                <a16:creationId xmlns:a16="http://schemas.microsoft.com/office/drawing/2014/main" id="{AFEDF6B8-1C32-A54B-E310-FC5F1D66C158}"/>
              </a:ext>
            </a:extLst>
          </p:cNvPr>
          <p:cNvSpPr txBox="1"/>
          <p:nvPr/>
        </p:nvSpPr>
        <p:spPr>
          <a:xfrm>
            <a:off x="16611600" y="6096000"/>
            <a:ext cx="533393" cy="762000"/>
          </a:xfrm>
          <a:prstGeom prst="rect">
            <a:avLst/>
          </a:prstGeom>
          <a:noFill/>
        </p:spPr>
        <p:txBody>
          <a:bodyPr wrap="square" rtlCol="0">
            <a:spAutoFit/>
          </a:bodyPr>
          <a:lstStyle/>
          <a:p>
            <a:r>
              <a:rPr lang="en-US" b="1" i="1">
                <a:solidFill>
                  <a:srgbClr val="00B0F0"/>
                </a:solidFill>
              </a:rPr>
              <a:t>S</a:t>
            </a:r>
          </a:p>
        </p:txBody>
      </p:sp>
      <p:sp>
        <p:nvSpPr>
          <p:cNvPr id="23" name="TextBox 22">
            <a:extLst>
              <a:ext uri="{FF2B5EF4-FFF2-40B4-BE49-F238E27FC236}">
                <a16:creationId xmlns:a16="http://schemas.microsoft.com/office/drawing/2014/main" id="{8C36CFB1-E14A-CF7B-F5CA-B3238ED3165C}"/>
              </a:ext>
            </a:extLst>
          </p:cNvPr>
          <p:cNvSpPr txBox="1"/>
          <p:nvPr/>
        </p:nvSpPr>
        <p:spPr>
          <a:xfrm>
            <a:off x="18669000" y="2245808"/>
            <a:ext cx="762000" cy="754053"/>
          </a:xfrm>
          <a:prstGeom prst="rect">
            <a:avLst/>
          </a:prstGeom>
          <a:noFill/>
        </p:spPr>
        <p:txBody>
          <a:bodyPr wrap="square" rtlCol="0">
            <a:spAutoFit/>
          </a:bodyPr>
          <a:lstStyle/>
          <a:p>
            <a:r>
              <a:rPr lang="en-US" b="1">
                <a:solidFill>
                  <a:srgbClr val="00B0F0"/>
                </a:solidFill>
              </a:rPr>
              <a:t>A</a:t>
            </a:r>
          </a:p>
        </p:txBody>
      </p:sp>
      <p:sp>
        <p:nvSpPr>
          <p:cNvPr id="25" name="TextBox 24">
            <a:extLst>
              <a:ext uri="{FF2B5EF4-FFF2-40B4-BE49-F238E27FC236}">
                <a16:creationId xmlns:a16="http://schemas.microsoft.com/office/drawing/2014/main" id="{EB92B742-3751-F852-EC1B-CEC87EFA71F9}"/>
              </a:ext>
            </a:extLst>
          </p:cNvPr>
          <p:cNvSpPr txBox="1"/>
          <p:nvPr/>
        </p:nvSpPr>
        <p:spPr>
          <a:xfrm>
            <a:off x="18592800" y="1868556"/>
            <a:ext cx="467142" cy="1569660"/>
          </a:xfrm>
          <a:prstGeom prst="rect">
            <a:avLst/>
          </a:prstGeom>
          <a:noFill/>
        </p:spPr>
        <p:txBody>
          <a:bodyPr wrap="square" rtlCol="0">
            <a:spAutoFit/>
          </a:bodyPr>
          <a:lstStyle/>
          <a:p>
            <a:r>
              <a:rPr lang="en-US" sz="9600">
                <a:solidFill>
                  <a:srgbClr val="FF0000"/>
                </a:solidFill>
              </a:rPr>
              <a:t>.</a:t>
            </a:r>
          </a:p>
        </p:txBody>
      </p:sp>
      <p:sp>
        <p:nvSpPr>
          <p:cNvPr id="26" name="TextBox 25">
            <a:extLst>
              <a:ext uri="{FF2B5EF4-FFF2-40B4-BE49-F238E27FC236}">
                <a16:creationId xmlns:a16="http://schemas.microsoft.com/office/drawing/2014/main" id="{79B4C896-E869-EB8D-EC34-00F80F6061C0}"/>
              </a:ext>
            </a:extLst>
          </p:cNvPr>
          <p:cNvSpPr txBox="1"/>
          <p:nvPr/>
        </p:nvSpPr>
        <p:spPr>
          <a:xfrm>
            <a:off x="21793203" y="4603648"/>
            <a:ext cx="533397" cy="1567651"/>
          </a:xfrm>
          <a:prstGeom prst="rect">
            <a:avLst/>
          </a:prstGeom>
          <a:noFill/>
        </p:spPr>
        <p:txBody>
          <a:bodyPr wrap="square" rtlCol="0">
            <a:spAutoFit/>
          </a:bodyPr>
          <a:lstStyle/>
          <a:p>
            <a:r>
              <a:rPr lang="en-US" sz="9600">
                <a:solidFill>
                  <a:srgbClr val="FF0000"/>
                </a:solidFill>
              </a:rPr>
              <a:t>.</a:t>
            </a:r>
          </a:p>
        </p:txBody>
      </p:sp>
      <p:cxnSp>
        <p:nvCxnSpPr>
          <p:cNvPr id="28" name="Straight Arrow Connector 27">
            <a:extLst>
              <a:ext uri="{FF2B5EF4-FFF2-40B4-BE49-F238E27FC236}">
                <a16:creationId xmlns:a16="http://schemas.microsoft.com/office/drawing/2014/main" id="{95FA6EBA-6EEB-9317-86FC-6CC8E8D975B8}"/>
              </a:ext>
            </a:extLst>
          </p:cNvPr>
          <p:cNvCxnSpPr>
            <a:cxnSpLocks/>
          </p:cNvCxnSpPr>
          <p:nvPr/>
        </p:nvCxnSpPr>
        <p:spPr>
          <a:xfrm>
            <a:off x="18897603" y="2960163"/>
            <a:ext cx="312916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336B186-31FE-6B18-2CF3-47B2175592A3}"/>
              </a:ext>
            </a:extLst>
          </p:cNvPr>
          <p:cNvCxnSpPr/>
          <p:nvPr/>
        </p:nvCxnSpPr>
        <p:spPr>
          <a:xfrm>
            <a:off x="22026771" y="2960163"/>
            <a:ext cx="0" cy="275483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BC9A4C8-EF51-702E-D8E6-DBDEDF3834D0}"/>
              </a:ext>
            </a:extLst>
          </p:cNvPr>
          <p:cNvSpPr txBox="1"/>
          <p:nvPr/>
        </p:nvSpPr>
        <p:spPr>
          <a:xfrm>
            <a:off x="22179168" y="5233567"/>
            <a:ext cx="762000" cy="754053"/>
          </a:xfrm>
          <a:prstGeom prst="rect">
            <a:avLst/>
          </a:prstGeom>
          <a:noFill/>
        </p:spPr>
        <p:txBody>
          <a:bodyPr wrap="square" rtlCol="0">
            <a:spAutoFit/>
          </a:bodyPr>
          <a:lstStyle/>
          <a:p>
            <a:r>
              <a:rPr lang="en-US" b="1">
                <a:solidFill>
                  <a:srgbClr val="00B0F0"/>
                </a:solidFill>
              </a:rPr>
              <a:t>B</a:t>
            </a:r>
          </a:p>
        </p:txBody>
      </p:sp>
      <p:sp>
        <p:nvSpPr>
          <p:cNvPr id="36" name="TextBox 35">
            <a:extLst>
              <a:ext uri="{FF2B5EF4-FFF2-40B4-BE49-F238E27FC236}">
                <a16:creationId xmlns:a16="http://schemas.microsoft.com/office/drawing/2014/main" id="{9FBF6E5B-F17F-E710-9F1B-3CD5C917C4F8}"/>
              </a:ext>
            </a:extLst>
          </p:cNvPr>
          <p:cNvSpPr txBox="1"/>
          <p:nvPr/>
        </p:nvSpPr>
        <p:spPr>
          <a:xfrm>
            <a:off x="19702673" y="2286000"/>
            <a:ext cx="1825489" cy="754053"/>
          </a:xfrm>
          <a:prstGeom prst="rect">
            <a:avLst/>
          </a:prstGeom>
          <a:noFill/>
        </p:spPr>
        <p:txBody>
          <a:bodyPr wrap="square" rtlCol="0">
            <a:spAutoFit/>
          </a:bodyPr>
          <a:lstStyle/>
          <a:p>
            <a:r>
              <a:rPr lang="en-US"/>
              <a:t>10 km</a:t>
            </a:r>
          </a:p>
        </p:txBody>
      </p:sp>
      <p:sp>
        <p:nvSpPr>
          <p:cNvPr id="37" name="TextBox 36">
            <a:extLst>
              <a:ext uri="{FF2B5EF4-FFF2-40B4-BE49-F238E27FC236}">
                <a16:creationId xmlns:a16="http://schemas.microsoft.com/office/drawing/2014/main" id="{F5BEC621-4932-4A71-842C-B7CA78E1A618}"/>
              </a:ext>
            </a:extLst>
          </p:cNvPr>
          <p:cNvSpPr txBox="1"/>
          <p:nvPr/>
        </p:nvSpPr>
        <p:spPr>
          <a:xfrm>
            <a:off x="22098000" y="3741747"/>
            <a:ext cx="1825489" cy="754053"/>
          </a:xfrm>
          <a:prstGeom prst="rect">
            <a:avLst/>
          </a:prstGeom>
          <a:noFill/>
        </p:spPr>
        <p:txBody>
          <a:bodyPr wrap="square" rtlCol="0">
            <a:spAutoFit/>
          </a:bodyPr>
          <a:lstStyle/>
          <a:p>
            <a:r>
              <a:rPr lang="en-US"/>
              <a:t>10 km</a:t>
            </a:r>
          </a:p>
        </p:txBody>
      </p:sp>
      <p:sp>
        <p:nvSpPr>
          <p:cNvPr id="38" name="TextBox 37">
            <a:extLst>
              <a:ext uri="{FF2B5EF4-FFF2-40B4-BE49-F238E27FC236}">
                <a16:creationId xmlns:a16="http://schemas.microsoft.com/office/drawing/2014/main" id="{092BBFAA-F395-2B6C-70E2-58E9500AA794}"/>
              </a:ext>
            </a:extLst>
          </p:cNvPr>
          <p:cNvSpPr txBox="1"/>
          <p:nvPr/>
        </p:nvSpPr>
        <p:spPr>
          <a:xfrm>
            <a:off x="19202401" y="6139284"/>
            <a:ext cx="3738768" cy="754053"/>
          </a:xfrm>
          <a:prstGeom prst="rect">
            <a:avLst/>
          </a:prstGeom>
          <a:noFill/>
        </p:spPr>
        <p:txBody>
          <a:bodyPr wrap="square" rtlCol="0">
            <a:spAutoFit/>
          </a:bodyPr>
          <a:lstStyle/>
          <a:p>
            <a:r>
              <a:rPr lang="en-US" i="1">
                <a:solidFill>
                  <a:srgbClr val="C00000"/>
                </a:solidFill>
              </a:rPr>
              <a:t>Hình 4.2</a:t>
            </a:r>
          </a:p>
        </p:txBody>
      </p:sp>
      <p:cxnSp>
        <p:nvCxnSpPr>
          <p:cNvPr id="40" name="Straight Arrow Connector 39">
            <a:extLst>
              <a:ext uri="{FF2B5EF4-FFF2-40B4-BE49-F238E27FC236}">
                <a16:creationId xmlns:a16="http://schemas.microsoft.com/office/drawing/2014/main" id="{60B5B2F8-6125-C880-8CBA-4D215089106A}"/>
              </a:ext>
            </a:extLst>
          </p:cNvPr>
          <p:cNvCxnSpPr>
            <a:cxnSpLocks/>
          </p:cNvCxnSpPr>
          <p:nvPr/>
        </p:nvCxnSpPr>
        <p:spPr>
          <a:xfrm>
            <a:off x="18878857" y="2960162"/>
            <a:ext cx="3147914" cy="2754838"/>
          </a:xfrm>
          <a:prstGeom prst="straightConnector1">
            <a:avLst/>
          </a:prstGeom>
          <a:ln w="762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4909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wd">
                                    <p:tmPct val="10000"/>
                                  </p:iterate>
                                  <p:childTnLst>
                                    <p:set>
                                      <p:cBhvr>
                                        <p:cTn id="6" dur="1" fill="hold">
                                          <p:stCondLst>
                                            <p:cond delay="0"/>
                                          </p:stCondLst>
                                        </p:cTn>
                                        <p:tgtEl>
                                          <p:spTgt spid="22"/>
                                        </p:tgtEl>
                                        <p:attrNameLst>
                                          <p:attrName>style.visibility</p:attrName>
                                        </p:attrNameLst>
                                      </p:cBhvr>
                                      <p:to>
                                        <p:strVal val="visible"/>
                                      </p:to>
                                    </p:set>
                                    <p:animEffect transition="in" filter="wipe(up)">
                                      <p:cBhvr>
                                        <p:cTn id="7" dur="3000"/>
                                        <p:tgtEl>
                                          <p:spTgt spid="2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2000"/>
                                        <p:tgtEl>
                                          <p:spTgt spid="3"/>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2000"/>
                                        <p:tgtEl>
                                          <p:spTgt spid="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0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20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2000"/>
                                        <p:tgtEl>
                                          <p:spTgt spid="2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2000"/>
                                        <p:tgtEl>
                                          <p:spTgt spid="15"/>
                                        </p:tgtEl>
                                      </p:cBhvr>
                                    </p:animEffect>
                                  </p:childTnLst>
                                </p:cTn>
                              </p:par>
                              <p:par>
                                <p:cTn id="29" presetID="22" presetClass="entr" presetSubtype="4" fill="hold" grpId="0" nodeType="withEffect">
                                  <p:stCondLst>
                                    <p:cond delay="10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2000"/>
                                        <p:tgtEl>
                                          <p:spTgt spid="23"/>
                                        </p:tgtEl>
                                      </p:cBhvr>
                                    </p:animEffect>
                                  </p:childTnLst>
                                </p:cTn>
                              </p:par>
                              <p:par>
                                <p:cTn id="32" presetID="22" presetClass="entr" presetSubtype="4" fill="hold" grpId="0" nodeType="withEffect">
                                  <p:stCondLst>
                                    <p:cond delay="1000"/>
                                  </p:stCondLst>
                                  <p:childTnLst>
                                    <p:set>
                                      <p:cBhvr>
                                        <p:cTn id="33" dur="1" fill="hold">
                                          <p:stCondLst>
                                            <p:cond delay="0"/>
                                          </p:stCondLst>
                                        </p:cTn>
                                        <p:tgtEl>
                                          <p:spTgt spid="25"/>
                                        </p:tgtEl>
                                        <p:attrNameLst>
                                          <p:attrName>style.visibility</p:attrName>
                                        </p:attrNameLst>
                                      </p:cBhvr>
                                      <p:to>
                                        <p:strVal val="visible"/>
                                      </p:to>
                                    </p:set>
                                    <p:animEffect transition="in" filter="wipe(down)">
                                      <p:cBhvr>
                                        <p:cTn id="34" dur="500"/>
                                        <p:tgtEl>
                                          <p:spTgt spid="25"/>
                                        </p:tgtEl>
                                      </p:cBhvr>
                                    </p:animEffect>
                                  </p:childTnLst>
                                </p:cTn>
                              </p:par>
                              <p:par>
                                <p:cTn id="35" presetID="22" presetClass="entr" presetSubtype="4" fill="hold" grpId="0" nodeType="withEffect">
                                  <p:stCondLst>
                                    <p:cond delay="100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2000"/>
                                        <p:tgtEl>
                                          <p:spTgt spid="26"/>
                                        </p:tgtEl>
                                      </p:cBhvr>
                                    </p:animEffect>
                                  </p:childTnLst>
                                </p:cTn>
                              </p:par>
                              <p:par>
                                <p:cTn id="38" presetID="22" presetClass="entr" presetSubtype="4" fill="hold" grpId="0" nodeType="withEffect">
                                  <p:stCondLst>
                                    <p:cond delay="100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2000"/>
                                        <p:tgtEl>
                                          <p:spTgt spid="33"/>
                                        </p:tgtEl>
                                      </p:cBhvr>
                                    </p:animEffect>
                                  </p:childTnLst>
                                </p:cTn>
                              </p:par>
                              <p:par>
                                <p:cTn id="41" presetID="22" presetClass="entr" presetSubtype="4" fill="hold" nodeType="withEffect">
                                  <p:stCondLst>
                                    <p:cond delay="400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2000"/>
                                        <p:tgtEl>
                                          <p:spTgt spid="28"/>
                                        </p:tgtEl>
                                      </p:cBhvr>
                                    </p:animEffect>
                                  </p:childTnLst>
                                </p:cTn>
                              </p:par>
                              <p:par>
                                <p:cTn id="44" presetID="22" presetClass="entr" presetSubtype="8" fill="hold" grpId="0" nodeType="withEffect">
                                  <p:stCondLst>
                                    <p:cond delay="4000"/>
                                  </p:stCondLst>
                                  <p:childTnLst>
                                    <p:set>
                                      <p:cBhvr>
                                        <p:cTn id="45" dur="1" fill="hold">
                                          <p:stCondLst>
                                            <p:cond delay="0"/>
                                          </p:stCondLst>
                                        </p:cTn>
                                        <p:tgtEl>
                                          <p:spTgt spid="36"/>
                                        </p:tgtEl>
                                        <p:attrNameLst>
                                          <p:attrName>style.visibility</p:attrName>
                                        </p:attrNameLst>
                                      </p:cBhvr>
                                      <p:to>
                                        <p:strVal val="visible"/>
                                      </p:to>
                                    </p:set>
                                    <p:animEffect transition="in" filter="wipe(left)">
                                      <p:cBhvr>
                                        <p:cTn id="46" dur="2000"/>
                                        <p:tgtEl>
                                          <p:spTgt spid="36"/>
                                        </p:tgtEl>
                                      </p:cBhvr>
                                    </p:animEffect>
                                  </p:childTnLst>
                                </p:cTn>
                              </p:par>
                              <p:par>
                                <p:cTn id="47" presetID="22" presetClass="entr" presetSubtype="1" fill="hold" nodeType="withEffect">
                                  <p:stCondLst>
                                    <p:cond delay="8000"/>
                                  </p:stCondLst>
                                  <p:childTnLst>
                                    <p:set>
                                      <p:cBhvr>
                                        <p:cTn id="48" dur="1" fill="hold">
                                          <p:stCondLst>
                                            <p:cond delay="0"/>
                                          </p:stCondLst>
                                        </p:cTn>
                                        <p:tgtEl>
                                          <p:spTgt spid="30"/>
                                        </p:tgtEl>
                                        <p:attrNameLst>
                                          <p:attrName>style.visibility</p:attrName>
                                        </p:attrNameLst>
                                      </p:cBhvr>
                                      <p:to>
                                        <p:strVal val="visible"/>
                                      </p:to>
                                    </p:set>
                                    <p:animEffect transition="in" filter="wipe(up)">
                                      <p:cBhvr>
                                        <p:cTn id="49" dur="2000"/>
                                        <p:tgtEl>
                                          <p:spTgt spid="30"/>
                                        </p:tgtEl>
                                      </p:cBhvr>
                                    </p:animEffect>
                                  </p:childTnLst>
                                </p:cTn>
                              </p:par>
                              <p:par>
                                <p:cTn id="50" presetID="22" presetClass="entr" presetSubtype="4" fill="hold" grpId="0" nodeType="withEffect">
                                  <p:stCondLst>
                                    <p:cond delay="8000"/>
                                  </p:stCondLst>
                                  <p:childTnLst>
                                    <p:set>
                                      <p:cBhvr>
                                        <p:cTn id="51" dur="1" fill="hold">
                                          <p:stCondLst>
                                            <p:cond delay="0"/>
                                          </p:stCondLst>
                                        </p:cTn>
                                        <p:tgtEl>
                                          <p:spTgt spid="37"/>
                                        </p:tgtEl>
                                        <p:attrNameLst>
                                          <p:attrName>style.visibility</p:attrName>
                                        </p:attrNameLst>
                                      </p:cBhvr>
                                      <p:to>
                                        <p:strVal val="visible"/>
                                      </p:to>
                                    </p:set>
                                    <p:animEffect transition="in" filter="wipe(down)">
                                      <p:cBhvr>
                                        <p:cTn id="52" dur="500"/>
                                        <p:tgtEl>
                                          <p:spTgt spid="37"/>
                                        </p:tgtEl>
                                      </p:cBhvr>
                                    </p:animEffect>
                                  </p:childTnLst>
                                </p:cTn>
                              </p:par>
                              <p:par>
                                <p:cTn id="53" presetID="22" presetClass="entr" presetSubtype="4" fill="hold" grpId="0" nodeType="withEffect">
                                  <p:stCondLst>
                                    <p:cond delay="150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2000"/>
                                        <p:tgtEl>
                                          <p:spTgt spid="38"/>
                                        </p:tgtEl>
                                      </p:cBhvr>
                                    </p:animEffect>
                                  </p:childTnLst>
                                </p:cTn>
                              </p:par>
                              <p:par>
                                <p:cTn id="56" presetID="22" presetClass="entr" presetSubtype="8" fill="hold" nodeType="withEffect">
                                  <p:stCondLst>
                                    <p:cond delay="18000"/>
                                  </p:stCondLst>
                                  <p:childTnLst>
                                    <p:set>
                                      <p:cBhvr>
                                        <p:cTn id="57" dur="1" fill="hold">
                                          <p:stCondLst>
                                            <p:cond delay="0"/>
                                          </p:stCondLst>
                                        </p:cTn>
                                        <p:tgtEl>
                                          <p:spTgt spid="40"/>
                                        </p:tgtEl>
                                        <p:attrNameLst>
                                          <p:attrName>style.visibility</p:attrName>
                                        </p:attrNameLst>
                                      </p:cBhvr>
                                      <p:to>
                                        <p:strVal val="visible"/>
                                      </p:to>
                                    </p:set>
                                    <p:animEffect transition="in" filter="wipe(left)">
                                      <p:cBhvr>
                                        <p:cTn id="58" dur="2000"/>
                                        <p:tgtEl>
                                          <p:spTgt spid="40"/>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anim calcmode="lin" valueType="num">
                                      <p:cBhvr>
                                        <p:cTn id="71" dur="1000" fill="hold"/>
                                        <p:tgtEl>
                                          <p:spTgt spid="16"/>
                                        </p:tgtEl>
                                        <p:attrNameLst>
                                          <p:attrName>ppt_x</p:attrName>
                                        </p:attrNameLst>
                                      </p:cBhvr>
                                      <p:tavLst>
                                        <p:tav tm="0">
                                          <p:val>
                                            <p:strVal val="#ppt_x"/>
                                          </p:val>
                                        </p:tav>
                                        <p:tav tm="100000">
                                          <p:val>
                                            <p:strVal val="#ppt_x"/>
                                          </p:val>
                                        </p:tav>
                                      </p:tavLst>
                                    </p:anim>
                                    <p:anim calcmode="lin" valueType="num">
                                      <p:cBhvr>
                                        <p:cTn id="7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16">
                                            <p:txEl>
                                              <p:pRg st="0" end="0"/>
                                            </p:txEl>
                                          </p:spTgt>
                                        </p:tgtEl>
                                        <p:attrNameLst>
                                          <p:attrName>style.visibility</p:attrName>
                                        </p:attrNameLst>
                                      </p:cBhvr>
                                      <p:to>
                                        <p:strVal val="visible"/>
                                      </p:to>
                                    </p:set>
                                    <p:animEffect transition="in" filter="barn(inVertical)">
                                      <p:cBhvr>
                                        <p:cTn id="77" dur="500"/>
                                        <p:tgtEl>
                                          <p:spTgt spid="16">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16">
                                            <p:txEl>
                                              <p:pRg st="1" end="1"/>
                                            </p:txEl>
                                          </p:spTgt>
                                        </p:tgtEl>
                                        <p:attrNameLst>
                                          <p:attrName>style.visibility</p:attrName>
                                        </p:attrNameLst>
                                      </p:cBhvr>
                                      <p:to>
                                        <p:strVal val="visible"/>
                                      </p:to>
                                    </p:set>
                                    <p:animEffect transition="in" filter="barn(inVertical)">
                                      <p:cBhvr>
                                        <p:cTn id="8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animBg="1"/>
      <p:bldP spid="22" grpId="0"/>
      <p:bldP spid="8" grpId="0"/>
      <p:bldP spid="9" grpId="0"/>
      <p:bldP spid="15" grpId="0"/>
      <p:bldP spid="21" grpId="0"/>
      <p:bldP spid="23" grpId="0"/>
      <p:bldP spid="25" grpId="0"/>
      <p:bldP spid="26" grpId="0"/>
      <p:bldP spid="33" grpId="0"/>
      <p:bldP spid="36" grpId="0"/>
      <p:bldP spid="37"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22F5B8-62B1-4118-8CF8-5C53E9694C6C}"/>
              </a:ext>
            </a:extLst>
          </p:cNvPr>
          <p:cNvSpPr txBox="1"/>
          <p:nvPr/>
        </p:nvSpPr>
        <p:spPr>
          <a:xfrm>
            <a:off x="663498" y="2372348"/>
            <a:ext cx="22631400" cy="2123658"/>
          </a:xfrm>
          <a:prstGeom prst="rect">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vi-VN" dirty="0">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Vectơ </a:t>
            </a:r>
            <a:r>
              <a:rPr lang="vi-VN" sz="4400" b="1" dirty="0">
                <a:latin typeface="Tahoma" panose="020B0604030504040204" pitchFamily="34" charset="0"/>
                <a:ea typeface="Tahoma" panose="020B0604030504040204" pitchFamily="34" charset="0"/>
                <a:cs typeface="Tahoma" panose="020B0604030504040204" pitchFamily="34" charset="0"/>
              </a:rPr>
              <a:t>là một đoạn thẳng có hướng, nghĩa là, trong hai điểm mút của đoạn thẳng, đã chỉ rõ điểm đầu, điểm cuối.</a:t>
            </a:r>
          </a:p>
          <a:p>
            <a:r>
              <a:rPr lang="vi-VN" sz="4400" b="1" dirty="0">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Độ dài của vectơ </a:t>
            </a:r>
            <a:r>
              <a:rPr lang="vi-VN" sz="4400" b="1" dirty="0">
                <a:latin typeface="Tahoma" panose="020B0604030504040204" pitchFamily="34" charset="0"/>
                <a:ea typeface="Tahoma" panose="020B0604030504040204" pitchFamily="34" charset="0"/>
                <a:cs typeface="Tahoma" panose="020B0604030504040204" pitchFamily="34" charset="0"/>
              </a:rPr>
              <a:t>là khoảng cách giữa điểm đầu và điểm cuối của vectơ đó.</a:t>
            </a:r>
          </a:p>
        </p:txBody>
      </p:sp>
      <p:sp>
        <p:nvSpPr>
          <p:cNvPr id="5" name="TextBox 4">
            <a:extLst>
              <a:ext uri="{FF2B5EF4-FFF2-40B4-BE49-F238E27FC236}">
                <a16:creationId xmlns:a16="http://schemas.microsoft.com/office/drawing/2014/main" id="{78F3CF27-1C1C-4C28-A18F-AA2B308833A9}"/>
              </a:ext>
            </a:extLst>
          </p:cNvPr>
          <p:cNvSpPr txBox="1"/>
          <p:nvPr/>
        </p:nvSpPr>
        <p:spPr>
          <a:xfrm>
            <a:off x="365872" y="1365372"/>
            <a:ext cx="13731127" cy="751616"/>
          </a:xfrm>
          <a:prstGeom prst="rect">
            <a:avLst/>
          </a:prstGeom>
          <a:noFill/>
        </p:spPr>
        <p:txBody>
          <a:bodyPr wrap="square">
            <a:spAutoFit/>
          </a:bodyPr>
          <a:lstStyle/>
          <a:p>
            <a:pPr marL="0" marR="0">
              <a:lnSpc>
                <a:spcPct val="107000"/>
              </a:lnSpc>
              <a:spcBef>
                <a:spcPts val="0"/>
              </a:spcBef>
              <a:spcAft>
                <a:spcPts val="800"/>
              </a:spcAft>
            </a:pPr>
            <a:r>
              <a:rPr lang="en-US" sz="4400" b="1" dirty="0" err="1">
                <a:effectLst/>
                <a:latin typeface="Tahoma" panose="020B0604030504040204" pitchFamily="34" charset="0"/>
                <a:ea typeface="Tahoma" panose="020B0604030504040204" pitchFamily="34" charset="0"/>
                <a:cs typeface="Tahoma" panose="020B0604030504040204" pitchFamily="34" charset="0"/>
              </a:rPr>
              <a:t>Từ</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thực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tế</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này</a:t>
            </a:r>
            <a:r>
              <a:rPr lang="en-US" sz="4400" b="1" dirty="0">
                <a:effectLst/>
                <a:latin typeface="Tahoma" panose="020B0604030504040204" pitchFamily="34" charset="0"/>
                <a:ea typeface="Tahoma" panose="020B0604030504040204" pitchFamily="34" charset="0"/>
                <a:cs typeface="Tahoma" panose="020B0604030504040204" pitchFamily="34" charset="0"/>
              </a:rPr>
              <a:t>, ta </a:t>
            </a:r>
            <a:r>
              <a:rPr lang="en-US" sz="4400" b="1" dirty="0" err="1">
                <a:effectLst/>
                <a:latin typeface="Tahoma" panose="020B0604030504040204" pitchFamily="34" charset="0"/>
                <a:ea typeface="Tahoma" panose="020B0604030504040204" pitchFamily="34" charset="0"/>
                <a:cs typeface="Tahoma" panose="020B0604030504040204" pitchFamily="34" charset="0"/>
              </a:rPr>
              <a:t>đi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tới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khái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niệm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toán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học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sau</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p:pic>
        <p:nvPicPr>
          <p:cNvPr id="15362" name="Picture 8">
            <a:extLst>
              <a:ext uri="{FF2B5EF4-FFF2-40B4-BE49-F238E27FC236}">
                <a16:creationId xmlns:a16="http://schemas.microsoft.com/office/drawing/2014/main" id="{CEE5A323-656F-4AAB-BA05-EC5940E0A5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904999" y="8354915"/>
            <a:ext cx="2774950" cy="4571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a:extLst>
              <a:ext uri="{FF2B5EF4-FFF2-40B4-BE49-F238E27FC236}">
                <a16:creationId xmlns:a16="http://schemas.microsoft.com/office/drawing/2014/main" id="{573685C3-CF69-4873-B863-58AD2406C781}"/>
              </a:ext>
            </a:extLst>
          </p:cNvPr>
          <p:cNvSpPr>
            <a:spLocks noChangeArrowheads="1"/>
          </p:cNvSpPr>
          <p:nvPr/>
        </p:nvSpPr>
        <p:spPr bwMode="auto">
          <a:xfrm>
            <a:off x="1904999" y="7330114"/>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400"/>
          </a:p>
        </p:txBody>
      </p:sp>
      <p:sp>
        <p:nvSpPr>
          <p:cNvPr id="10" name="Rectangle 6">
            <a:extLst>
              <a:ext uri="{FF2B5EF4-FFF2-40B4-BE49-F238E27FC236}">
                <a16:creationId xmlns:a16="http://schemas.microsoft.com/office/drawing/2014/main" id="{4A672D61-C915-4323-88AD-A3E9367A3BD3}"/>
              </a:ext>
            </a:extLst>
          </p:cNvPr>
          <p:cNvSpPr>
            <a:spLocks noChangeArrowheads="1"/>
          </p:cNvSpPr>
          <p:nvPr/>
        </p:nvSpPr>
        <p:spPr bwMode="auto">
          <a:xfrm flipV="1">
            <a:off x="14096999" y="8354915"/>
            <a:ext cx="0" cy="457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sz="4400"/>
          </a:p>
        </p:txBody>
      </p:sp>
      <p:sp>
        <p:nvSpPr>
          <p:cNvPr id="12" name="Rectangle 9">
            <a:extLst>
              <a:ext uri="{FF2B5EF4-FFF2-40B4-BE49-F238E27FC236}">
                <a16:creationId xmlns:a16="http://schemas.microsoft.com/office/drawing/2014/main" id="{B4287A91-0A5F-4CC4-ADA8-2626337FD82C}"/>
              </a:ext>
            </a:extLst>
          </p:cNvPr>
          <p:cNvSpPr>
            <a:spLocks noChangeArrowheads="1"/>
          </p:cNvSpPr>
          <p:nvPr/>
        </p:nvSpPr>
        <p:spPr bwMode="auto">
          <a:xfrm>
            <a:off x="722971" y="7727139"/>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40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BFF2C29-8BCD-4692-87E5-3E851708B5BD}"/>
                  </a:ext>
                </a:extLst>
              </p:cNvPr>
              <p:cNvSpPr txBox="1"/>
              <p:nvPr/>
            </p:nvSpPr>
            <p:spPr>
              <a:xfrm>
                <a:off x="1098395" y="5212396"/>
                <a:ext cx="14369470" cy="4464107"/>
              </a:xfrm>
              <a:prstGeom prst="rect">
                <a:avLst/>
              </a:prstGeom>
              <a:noFill/>
              <a:ln>
                <a:noFill/>
              </a:ln>
            </p:spPr>
            <p:txBody>
              <a:bodyPr wrap="square">
                <a:spAutoFit/>
              </a:bodyPr>
              <a:lstStyle/>
              <a:p>
                <a:pPr marL="0" marR="0" algn="just">
                  <a:lnSpc>
                    <a:spcPct val="107000"/>
                  </a:lnSpc>
                  <a:spcBef>
                    <a:spcPts val="0"/>
                  </a:spcBef>
                  <a:spcAft>
                    <a:spcPts val="0"/>
                  </a:spcAft>
                </a:pP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Chú</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ý</a:t>
                </a:r>
                <a:endParaRPr lang="en-US" sz="4400" dirty="0">
                  <a:effectLst/>
                  <a:latin typeface="Tahoma" panose="020B0604030504040204" pitchFamily="34" charset="0"/>
                  <a:ea typeface="Tahoma" panose="020B0604030504040204" pitchFamily="34" charset="0"/>
                  <a:cs typeface="Tahoma" panose="020B0604030504040204" pitchFamily="34" charset="0"/>
                </a:endParaRPr>
              </a:p>
              <a:p>
                <a:pPr marL="0" marR="0" algn="just">
                  <a:lnSpc>
                    <a:spcPct val="107000"/>
                  </a:lnSpc>
                  <a:spcBef>
                    <a:spcPts val="0"/>
                  </a:spcBef>
                  <a:spcAft>
                    <a:spcPts val="0"/>
                  </a:spcAft>
                </a:pP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Vectơ</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điểm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đầu</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điểm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cuối</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𝑩</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được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kí</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hiệu</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là</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m:t>
                        </m:r>
                      </m:e>
                    </m:acc>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đọc</a:t>
                </a:r>
                <a:r>
                  <a:rPr lang="fr-FR" sz="4400" b="1" dirty="0">
                    <a:effectLst/>
                    <a:latin typeface="Tahoma" panose="020B0604030504040204" pitchFamily="34" charset="0"/>
                    <a:ea typeface="Tahoma" panose="020B0604030504040204" pitchFamily="34" charset="0"/>
                    <a:cs typeface="Tahoma" panose="020B0604030504040204" pitchFamily="34" charset="0"/>
                  </a:rPr>
                  <a:t> là </a:t>
                </a:r>
                <a:r>
                  <a:rPr lang="fr-FR" sz="4400" b="1" dirty="0" err="1">
                    <a:effectLst/>
                    <a:latin typeface="Tahoma" panose="020B0604030504040204" pitchFamily="34" charset="0"/>
                    <a:ea typeface="Tahoma" panose="020B0604030504040204" pitchFamily="34" charset="0"/>
                    <a:cs typeface="Tahoma" panose="020B0604030504040204" pitchFamily="34" charset="0"/>
                  </a:rPr>
                  <a:t>vec</a:t>
                </a:r>
                <a:r>
                  <a:rPr lang="fr-FR" sz="4400" b="1" dirty="0">
                    <a:effectLst/>
                    <a:latin typeface="Tahoma" panose="020B0604030504040204" pitchFamily="34" charset="0"/>
                    <a:ea typeface="Tahoma" panose="020B0604030504040204" pitchFamily="34" charset="0"/>
                    <a:cs typeface="Tahoma" panose="020B0604030504040204" pitchFamily="34" charset="0"/>
                  </a:rPr>
                  <a:t> </a:t>
                </a:r>
                <a:r>
                  <a:rPr lang="fr-FR" sz="4400" b="1" dirty="0" err="1">
                    <a:effectLst/>
                    <a:latin typeface="Tahoma" panose="020B0604030504040204" pitchFamily="34" charset="0"/>
                    <a:ea typeface="Tahoma" panose="020B0604030504040204" pitchFamily="34" charset="0"/>
                    <a:cs typeface="Tahoma" panose="020B0604030504040204" pitchFamily="34" charset="0"/>
                  </a:rPr>
                  <a:t>tơ</a:t>
                </a:r>
                <a:r>
                  <a:rPr lang="fr-FR"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effectLst/>
                    <a:latin typeface="Tahoma" panose="020B0604030504040204" pitchFamily="34" charset="0"/>
                    <a:ea typeface="Tahoma" panose="020B0604030504040204" pitchFamily="34" charset="0"/>
                    <a:cs typeface="Tahoma" panose="020B0604030504040204" pitchFamily="34" charset="0"/>
                  </a:rPr>
                  <a:t>(H.4.3)</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0"/>
                  </a:spcAft>
                </a:pPr>
                <a:r>
                  <a:rPr lang="vi-VN" sz="4400" b="1" dirty="0">
                    <a:effectLst/>
                    <a:latin typeface="Tahoma" panose="020B0604030504040204" pitchFamily="34" charset="0"/>
                    <a:ea typeface="Tahoma" panose="020B0604030504040204" pitchFamily="34" charset="0"/>
                    <a:cs typeface="Tahoma" panose="020B0604030504040204" pitchFamily="34" charset="0"/>
                  </a:rPr>
                  <a:t>●</a:t>
                </a:r>
                <a:r>
                  <a:rPr lang="vi-VN"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Để vẽ một vectơ, ta vẽ đoạn thẳng nối điểm đầu và điểm cuối của nó, rồi đánh dấu mũi tên ở điểm cuối (H.4.3).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 name="TextBox 17">
                <a:extLst>
                  <a:ext uri="{FF2B5EF4-FFF2-40B4-BE49-F238E27FC236}">
                    <a16:creationId xmlns:a16="http://schemas.microsoft.com/office/drawing/2014/main" id="{EBFF2C29-8BCD-4692-87E5-3E851708B5BD}"/>
                  </a:ext>
                </a:extLst>
              </p:cNvPr>
              <p:cNvSpPr txBox="1">
                <a:spLocks noRot="1" noChangeAspect="1" noMove="1" noResize="1" noEditPoints="1" noAdjustHandles="1" noChangeArrowheads="1" noChangeShapeType="1" noTextEdit="1"/>
              </p:cNvSpPr>
              <p:nvPr/>
            </p:nvSpPr>
            <p:spPr>
              <a:xfrm>
                <a:off x="1098395" y="5212396"/>
                <a:ext cx="14369470" cy="4464107"/>
              </a:xfrm>
              <a:prstGeom prst="rect">
                <a:avLst/>
              </a:prstGeom>
              <a:blipFill>
                <a:blip r:embed="rId3"/>
                <a:stretch>
                  <a:fillRect l="-1697" t="-3142" r="-1739" b="-5601"/>
                </a:stretch>
              </a:blipFill>
              <a:ln>
                <a:noFill/>
              </a:ln>
            </p:spPr>
            <p:txBody>
              <a:bodyPr/>
              <a:lstStyle/>
              <a:p>
                <a:r>
                  <a:rPr lang="en-US">
                    <a:noFill/>
                  </a:rPr>
                  <a:t> </a:t>
                </a:r>
              </a:p>
            </p:txBody>
          </p:sp>
        </mc:Fallback>
      </mc:AlternateContent>
      <p:pic>
        <p:nvPicPr>
          <p:cNvPr id="19" name="Picture 18" descr="Diagram&#10;&#10;Description automatically generated with medium confidence">
            <a:extLst>
              <a:ext uri="{FF2B5EF4-FFF2-40B4-BE49-F238E27FC236}">
                <a16:creationId xmlns:a16="http://schemas.microsoft.com/office/drawing/2014/main" id="{9353EFBD-48D0-4F27-8A53-8412AC061C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74469" y="6178328"/>
            <a:ext cx="7453570" cy="2440915"/>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890CFBB2-7F64-4E16-93AD-EC77F6A9E130}"/>
                  </a:ext>
                </a:extLst>
              </p:cNvPr>
              <p:cNvSpPr txBox="1"/>
              <p:nvPr/>
            </p:nvSpPr>
            <p:spPr>
              <a:xfrm>
                <a:off x="1109546" y="10110976"/>
                <a:ext cx="13402038" cy="2573077"/>
              </a:xfrm>
              <a:prstGeom prst="rect">
                <a:avLst/>
              </a:prstGeom>
              <a:noFill/>
              <a:ln>
                <a:noFill/>
              </a:ln>
            </p:spPr>
            <p:txBody>
              <a:bodyPr wrap="square">
                <a:spAutoFit/>
              </a:bodyPr>
              <a:lstStyle/>
              <a:p>
                <a:pPr marL="0" marR="0" algn="just">
                  <a:lnSpc>
                    <a:spcPct val="107000"/>
                  </a:lnSpc>
                  <a:spcBef>
                    <a:spcPts val="0"/>
                  </a:spcBef>
                  <a:spcAft>
                    <a:spcPts val="0"/>
                  </a:spcAft>
                </a:pPr>
                <a:r>
                  <a:rPr lang="vi-VN" sz="4400" b="1" dirty="0">
                    <a:effectLst/>
                    <a:latin typeface="Tahoma" panose="020B0604030504040204" pitchFamily="34" charset="0"/>
                    <a:ea typeface="Tahoma" panose="020B0604030504040204" pitchFamily="34" charset="0"/>
                    <a:cs typeface="Tahoma" panose="020B0604030504040204" pitchFamily="34" charset="0"/>
                  </a:rPr>
                  <a:t>●</a:t>
                </a:r>
                <a:r>
                  <a:rPr lang="vi-VN"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Vectơ còn được kí hiệu là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𝒃</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𝒙</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𝒚</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(H.4.4).</a:t>
                </a:r>
                <a:r>
                  <a:rPr lang="vi-VN"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0" marR="0" algn="just">
                  <a:lnSpc>
                    <a:spcPct val="107000"/>
                  </a:lnSpc>
                  <a:spcBef>
                    <a:spcPts val="0"/>
                  </a:spcBef>
                  <a:spcAft>
                    <a:spcPts val="0"/>
                  </a:spcAft>
                  <a:tabLst>
                    <a:tab pos="3992880" algn="l"/>
                  </a:tabLst>
                </a:pPr>
                <a:r>
                  <a:rPr lang="vi-VN" sz="4400" b="1" dirty="0">
                    <a:effectLst/>
                    <a:latin typeface="Tahoma" panose="020B0604030504040204" pitchFamily="34" charset="0"/>
                    <a:ea typeface="Tahoma" panose="020B0604030504040204" pitchFamily="34" charset="0"/>
                    <a:cs typeface="Tahoma" panose="020B0604030504040204" pitchFamily="34" charset="0"/>
                  </a:rPr>
                  <a:t>● Độ dài của vectơ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m:t>
                        </m:r>
                      </m:e>
                    </m:acc>
                  </m:oMath>
                </a14:m>
                <a:r>
                  <a:rPr lang="vi-VN"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e>
                    </m:acc>
                  </m:oMath>
                </a14:m>
                <a:r>
                  <a:rPr lang="vi-VN" sz="4400" b="1" dirty="0">
                    <a:effectLst/>
                    <a:latin typeface="Tahoma" panose="020B0604030504040204" pitchFamily="34" charset="0"/>
                    <a:ea typeface="Tahoma" panose="020B0604030504040204" pitchFamily="34" charset="0"/>
                    <a:cs typeface="Tahoma" panose="020B0604030504040204" pitchFamily="34" charset="0"/>
                  </a:rPr>
                  <a:t> tương ứng được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0" marR="0" algn="just">
                  <a:lnSpc>
                    <a:spcPct val="107000"/>
                  </a:lnSpc>
                  <a:spcBef>
                    <a:spcPts val="0"/>
                  </a:spcBef>
                  <a:spcAft>
                    <a:spcPts val="0"/>
                  </a:spcAft>
                </a:pPr>
                <a:r>
                  <a:rPr lang="vi-VN" sz="4400" b="1" dirty="0">
                    <a:effectLst/>
                    <a:latin typeface="Tahoma" panose="020B0604030504040204" pitchFamily="34" charset="0"/>
                    <a:ea typeface="Tahoma" panose="020B0604030504040204" pitchFamily="34" charset="0"/>
                    <a:cs typeface="Tahoma" panose="020B0604030504040204" pitchFamily="34" charset="0"/>
                  </a:rPr>
                  <a:t>kí hiệu là </a:t>
                </a:r>
                <a14:m>
                  <m:oMath xmlns:m="http://schemas.openxmlformats.org/officeDocument/2006/math">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m:t>
                            </m:r>
                          </m:e>
                        </m:acc>
                      </m:e>
                    </m:d>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e>
                        </m:acc>
                      </m:e>
                    </m:d>
                  </m:oMath>
                </a14:m>
                <a:r>
                  <a:rPr lang="vi-VN"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2" name="TextBox 21">
                <a:extLst>
                  <a:ext uri="{FF2B5EF4-FFF2-40B4-BE49-F238E27FC236}">
                    <a16:creationId xmlns:a16="http://schemas.microsoft.com/office/drawing/2014/main" id="{890CFBB2-7F64-4E16-93AD-EC77F6A9E130}"/>
                  </a:ext>
                </a:extLst>
              </p:cNvPr>
              <p:cNvSpPr txBox="1">
                <a:spLocks noRot="1" noChangeAspect="1" noMove="1" noResize="1" noEditPoints="1" noAdjustHandles="1" noChangeArrowheads="1" noChangeShapeType="1" noTextEdit="1"/>
              </p:cNvSpPr>
              <p:nvPr/>
            </p:nvSpPr>
            <p:spPr>
              <a:xfrm>
                <a:off x="1109546" y="10110976"/>
                <a:ext cx="13402038" cy="2573077"/>
              </a:xfrm>
              <a:prstGeom prst="rect">
                <a:avLst/>
              </a:prstGeom>
              <a:blipFill>
                <a:blip r:embed="rId5"/>
                <a:stretch>
                  <a:fillRect l="-1819" t="-2607" b="-8057"/>
                </a:stretch>
              </a:blipFill>
              <a:ln>
                <a:noFill/>
              </a:ln>
            </p:spPr>
            <p:txBody>
              <a:bodyPr/>
              <a:lstStyle/>
              <a:p>
                <a:r>
                  <a:rPr lang="en-US">
                    <a:noFill/>
                  </a:rPr>
                  <a:t> </a:t>
                </a:r>
              </a:p>
            </p:txBody>
          </p:sp>
        </mc:Fallback>
      </mc:AlternateContent>
      <p:pic>
        <p:nvPicPr>
          <p:cNvPr id="23" name="Picture 22">
            <a:extLst>
              <a:ext uri="{FF2B5EF4-FFF2-40B4-BE49-F238E27FC236}">
                <a16:creationId xmlns:a16="http://schemas.microsoft.com/office/drawing/2014/main" id="{D5029B6D-2021-4BC2-B73F-2C2F9C4E173F}"/>
              </a:ext>
            </a:extLst>
          </p:cNvPr>
          <p:cNvPicPr>
            <a:picLocks noChangeAspect="1"/>
          </p:cNvPicPr>
          <p:nvPr/>
        </p:nvPicPr>
        <p:blipFill>
          <a:blip r:embed="rId2"/>
          <a:stretch>
            <a:fillRect/>
          </a:stretch>
        </p:blipFill>
        <p:spPr>
          <a:xfrm>
            <a:off x="14096999" y="9495815"/>
            <a:ext cx="9197899" cy="3091712"/>
          </a:xfrm>
          <a:prstGeom prst="rect">
            <a:avLst/>
          </a:prstGeom>
        </p:spPr>
      </p:pic>
    </p:spTree>
    <p:extLst>
      <p:ext uri="{BB962C8B-B14F-4D97-AF65-F5344CB8AC3E}">
        <p14:creationId xmlns:p14="http://schemas.microsoft.com/office/powerpoint/2010/main" val="32947793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8">
                                            <p:txEl>
                                              <p:pRg st="0" end="0"/>
                                            </p:txEl>
                                          </p:spTgt>
                                        </p:tgtEl>
                                        <p:attrNameLst>
                                          <p:attrName>style.visibility</p:attrName>
                                        </p:attrNameLst>
                                      </p:cBhvr>
                                      <p:to>
                                        <p:strVal val="visible"/>
                                      </p:to>
                                    </p:set>
                                    <p:anim calcmode="lin" valueType="num">
                                      <p:cBhvr>
                                        <p:cTn id="14"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18">
                                            <p:txEl>
                                              <p:pRg st="1" end="1"/>
                                            </p:txEl>
                                          </p:spTgt>
                                        </p:tgtEl>
                                        <p:attrNameLst>
                                          <p:attrName>style.visibility</p:attrName>
                                        </p:attrNameLst>
                                      </p:cBhvr>
                                      <p:to>
                                        <p:strVal val="visible"/>
                                      </p:to>
                                    </p:set>
                                    <p:animEffect transition="in" filter="wheel(1)">
                                      <p:cBhvr>
                                        <p:cTn id="21" dur="2000"/>
                                        <p:tgtEl>
                                          <p:spTgt spid="18">
                                            <p:txEl>
                                              <p:pRg st="1" end="1"/>
                                            </p:txEl>
                                          </p:spTgt>
                                        </p:tgtEl>
                                      </p:cBhvr>
                                    </p:animEffect>
                                  </p:childTnLst>
                                </p:cTn>
                              </p:par>
                              <p:par>
                                <p:cTn id="22" presetID="22" presetClass="entr" presetSubtype="4" fill="hold" nodeType="withEffect">
                                  <p:stCondLst>
                                    <p:cond delay="50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30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2">
                                            <p:txEl>
                                              <p:pRg st="0" end="0"/>
                                            </p:txEl>
                                          </p:spTgt>
                                        </p:tgtEl>
                                        <p:attrNameLst>
                                          <p:attrName>style.visibility</p:attrName>
                                        </p:attrNameLst>
                                      </p:cBhvr>
                                      <p:to>
                                        <p:strVal val="visible"/>
                                      </p:to>
                                    </p:set>
                                    <p:anim calcmode="lin" valueType="num">
                                      <p:cBhvr additive="base">
                                        <p:cTn id="3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35" presetID="22" presetClass="entr" presetSubtype="4" fill="hold" nodeType="withEffect">
                                  <p:stCondLst>
                                    <p:cond delay="50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30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2">
                                            <p:txEl>
                                              <p:pRg st="1" end="1"/>
                                            </p:txEl>
                                          </p:spTgt>
                                        </p:tgtEl>
                                        <p:attrNameLst>
                                          <p:attrName>style.visibility</p:attrName>
                                        </p:attrNameLst>
                                      </p:cBhvr>
                                      <p:to>
                                        <p:strVal val="visible"/>
                                      </p:to>
                                    </p:set>
                                    <p:animEffect transition="in" filter="fade">
                                      <p:cBhvr>
                                        <p:cTn id="42" dur="1000"/>
                                        <p:tgtEl>
                                          <p:spTgt spid="22">
                                            <p:txEl>
                                              <p:pRg st="1" end="1"/>
                                            </p:txEl>
                                          </p:spTgt>
                                        </p:tgtEl>
                                      </p:cBhvr>
                                    </p:animEffect>
                                    <p:anim calcmode="lin" valueType="num">
                                      <p:cBhvr>
                                        <p:cTn id="43"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22">
                                            <p:txEl>
                                              <p:pRg st="1" end="1"/>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2">
                                            <p:txEl>
                                              <p:pRg st="2" end="2"/>
                                            </p:txEl>
                                          </p:spTgt>
                                        </p:tgtEl>
                                        <p:attrNameLst>
                                          <p:attrName>style.visibility</p:attrName>
                                        </p:attrNameLst>
                                      </p:cBhvr>
                                      <p:to>
                                        <p:strVal val="visible"/>
                                      </p:to>
                                    </p:set>
                                    <p:animEffect transition="in" filter="fade">
                                      <p:cBhvr>
                                        <p:cTn id="47" dur="1000"/>
                                        <p:tgtEl>
                                          <p:spTgt spid="22">
                                            <p:txEl>
                                              <p:pRg st="2" end="2"/>
                                            </p:txEl>
                                          </p:spTgt>
                                        </p:tgtEl>
                                      </p:cBhvr>
                                    </p:animEffect>
                                    <p:anim calcmode="lin" valueType="num">
                                      <p:cBhvr>
                                        <p:cTn id="4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D313519-0C89-483D-A08E-CF6067282148}"/>
              </a:ext>
            </a:extLst>
          </p:cNvPr>
          <p:cNvGrpSpPr/>
          <p:nvPr/>
        </p:nvGrpSpPr>
        <p:grpSpPr>
          <a:xfrm>
            <a:off x="141341" y="6019800"/>
            <a:ext cx="23862374" cy="7240250"/>
            <a:chOff x="48567" y="4381499"/>
            <a:chExt cx="23018772" cy="7240249"/>
          </a:xfrm>
          <a:solidFill>
            <a:srgbClr val="DAE3F3"/>
          </a:solidFill>
        </p:grpSpPr>
        <p:sp>
          <p:nvSpPr>
            <p:cNvPr id="3" name="Rounded Rectangle 52">
              <a:extLst>
                <a:ext uri="{FF2B5EF4-FFF2-40B4-BE49-F238E27FC236}">
                  <a16:creationId xmlns:a16="http://schemas.microsoft.com/office/drawing/2014/main" id="{5B1AB244-3D78-416D-AEF1-35CC4562B7A3}"/>
                </a:ext>
              </a:extLst>
            </p:cNvPr>
            <p:cNvSpPr/>
            <p:nvPr/>
          </p:nvSpPr>
          <p:spPr>
            <a:xfrm>
              <a:off x="385312" y="4941556"/>
              <a:ext cx="22682027" cy="668019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3">
              <a:extLst>
                <a:ext uri="{FF2B5EF4-FFF2-40B4-BE49-F238E27FC236}">
                  <a16:creationId xmlns:a16="http://schemas.microsoft.com/office/drawing/2014/main" id="{B6FC852D-338F-4593-BDAE-4432C24EAC82}"/>
                </a:ext>
              </a:extLst>
            </p:cNvPr>
            <p:cNvGrpSpPr/>
            <p:nvPr/>
          </p:nvGrpSpPr>
          <p:grpSpPr>
            <a:xfrm>
              <a:off x="48567" y="4381499"/>
              <a:ext cx="3991940" cy="1079474"/>
              <a:chOff x="410517" y="4648199"/>
              <a:chExt cx="3991940" cy="1079474"/>
            </a:xfrm>
            <a:grpFill/>
          </p:grpSpPr>
          <p:sp>
            <p:nvSpPr>
              <p:cNvPr id="5" name="Freeform 20">
                <a:extLst>
                  <a:ext uri="{FF2B5EF4-FFF2-40B4-BE49-F238E27FC236}">
                    <a16:creationId xmlns:a16="http://schemas.microsoft.com/office/drawing/2014/main" id="{20085AD8-BD87-4A35-B6D4-9AE383128185}"/>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F08C0313-9358-457E-845F-D4B035AC31D3}"/>
                  </a:ext>
                </a:extLst>
              </p:cNvPr>
              <p:cNvSpPr txBox="1"/>
              <p:nvPr/>
            </p:nvSpPr>
            <p:spPr>
              <a:xfrm>
                <a:off x="1406054" y="4732063"/>
                <a:ext cx="2872839" cy="800219"/>
              </a:xfrm>
              <a:prstGeom prst="rect">
                <a:avLst/>
              </a:prstGeom>
              <a:grpFill/>
            </p:spPr>
            <p:txBody>
              <a:bodyPr wrap="square" rtlCol="0">
                <a:spAutoFit/>
              </a:bodyPr>
              <a:lstStyle/>
              <a:p>
                <a:pPr algn="ctr"/>
                <a:r>
                  <a:rPr lang="vi-VN" sz="4600" b="1" dirty="0">
                    <a:solidFill>
                      <a:prstClr val="black"/>
                    </a:solidFill>
                    <a:latin typeface="Tahoma" pitchFamily="34" charset="0"/>
                    <a:ea typeface="Tahoma" pitchFamily="34" charset="0"/>
                    <a:cs typeface="Tahoma" pitchFamily="34" charset="0"/>
                  </a:rPr>
                  <a:t>Bài giải</a:t>
                </a:r>
                <a:endParaRPr lang="en-US" sz="4600" b="1" dirty="0">
                  <a:solidFill>
                    <a:prstClr val="black"/>
                  </a:solidFill>
                  <a:latin typeface="Tahoma" pitchFamily="34" charset="0"/>
                  <a:ea typeface="Tahoma" pitchFamily="34" charset="0"/>
                  <a:cs typeface="Tahoma" pitchFamily="34" charset="0"/>
                </a:endParaRPr>
              </a:p>
            </p:txBody>
          </p:sp>
          <p:pic>
            <p:nvPicPr>
              <p:cNvPr id="7" name="Picture 6">
                <a:extLst>
                  <a:ext uri="{FF2B5EF4-FFF2-40B4-BE49-F238E27FC236}">
                    <a16:creationId xmlns:a16="http://schemas.microsoft.com/office/drawing/2014/main" id="{AB75B5B9-D442-4C6E-96A9-9A573FE06D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8" name="Group 17">
            <a:extLst>
              <a:ext uri="{FF2B5EF4-FFF2-40B4-BE49-F238E27FC236}">
                <a16:creationId xmlns:a16="http://schemas.microsoft.com/office/drawing/2014/main" id="{8F06450E-ACA8-42F7-B878-4360BA0CBA71}"/>
              </a:ext>
            </a:extLst>
          </p:cNvPr>
          <p:cNvGrpSpPr/>
          <p:nvPr/>
        </p:nvGrpSpPr>
        <p:grpSpPr>
          <a:xfrm>
            <a:off x="220060" y="2852271"/>
            <a:ext cx="23943880" cy="2819397"/>
            <a:chOff x="923003" y="3917552"/>
            <a:chExt cx="23943880" cy="3276596"/>
          </a:xfrm>
        </p:grpSpPr>
        <p:sp>
          <p:nvSpPr>
            <p:cNvPr id="19" name="Rounded Rectangle 41">
              <a:extLst>
                <a:ext uri="{FF2B5EF4-FFF2-40B4-BE49-F238E27FC236}">
                  <a16:creationId xmlns:a16="http://schemas.microsoft.com/office/drawing/2014/main" id="{CC866FB0-B137-49F3-A47E-0B1A18FC432E}"/>
                </a:ext>
              </a:extLst>
            </p:cNvPr>
            <p:cNvSpPr/>
            <p:nvPr/>
          </p:nvSpPr>
          <p:spPr>
            <a:xfrm>
              <a:off x="1272211" y="4426857"/>
              <a:ext cx="23594672" cy="276729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8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a:extLst>
                <a:ext uri="{FF2B5EF4-FFF2-40B4-BE49-F238E27FC236}">
                  <a16:creationId xmlns:a16="http://schemas.microsoft.com/office/drawing/2014/main" id="{61E96746-B33C-4D41-836E-CA7E0074841E}"/>
                </a:ext>
              </a:extLst>
            </p:cNvPr>
            <p:cNvGrpSpPr/>
            <p:nvPr/>
          </p:nvGrpSpPr>
          <p:grpSpPr>
            <a:xfrm>
              <a:off x="923003" y="3917552"/>
              <a:ext cx="3942102" cy="1040476"/>
              <a:chOff x="923003" y="3917552"/>
              <a:chExt cx="3942102" cy="1040476"/>
            </a:xfrm>
          </p:grpSpPr>
          <p:grpSp>
            <p:nvGrpSpPr>
              <p:cNvPr id="21" name="Group 20">
                <a:extLst>
                  <a:ext uri="{FF2B5EF4-FFF2-40B4-BE49-F238E27FC236}">
                    <a16:creationId xmlns:a16="http://schemas.microsoft.com/office/drawing/2014/main" id="{7719E236-B0D7-442E-8A08-3228625765BF}"/>
                  </a:ext>
                </a:extLst>
              </p:cNvPr>
              <p:cNvGrpSpPr/>
              <p:nvPr/>
            </p:nvGrpSpPr>
            <p:grpSpPr>
              <a:xfrm>
                <a:off x="1362045" y="4022855"/>
                <a:ext cx="3503060" cy="929984"/>
                <a:chOff x="2028795" y="4384805"/>
                <a:chExt cx="3503060" cy="929984"/>
              </a:xfrm>
            </p:grpSpPr>
            <p:sp>
              <p:nvSpPr>
                <p:cNvPr id="23" name="Freeform 20">
                  <a:extLst>
                    <a:ext uri="{FF2B5EF4-FFF2-40B4-BE49-F238E27FC236}">
                      <a16:creationId xmlns:a16="http://schemas.microsoft.com/office/drawing/2014/main" id="{B393AAC4-D254-453D-8479-B404D455FFB8}"/>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4" name="TextBox 23">
                  <a:extLst>
                    <a:ext uri="{FF2B5EF4-FFF2-40B4-BE49-F238E27FC236}">
                      <a16:creationId xmlns:a16="http://schemas.microsoft.com/office/drawing/2014/main" id="{7641E29D-906E-4634-ADED-96B1E8DA8216}"/>
                    </a:ext>
                  </a:extLst>
                </p:cNvPr>
                <p:cNvSpPr txBox="1"/>
                <p:nvPr/>
              </p:nvSpPr>
              <p:spPr>
                <a:xfrm>
                  <a:off x="2542253" y="4384805"/>
                  <a:ext cx="2895398" cy="929984"/>
                </a:xfrm>
                <a:prstGeom prst="rect">
                  <a:avLst/>
                </a:prstGeom>
                <a:noFill/>
              </p:spPr>
              <p:txBody>
                <a:bodyPr wrap="square" rtlCol="0">
                  <a:spAutoFit/>
                </a:bodyPr>
                <a:lstStyle/>
                <a:p>
                  <a:pPr algn="ctr"/>
                  <a:r>
                    <a:rPr lang="en-US" sz="4600" b="1" dirty="0" err="1">
                      <a:solidFill>
                        <a:prstClr val="black"/>
                      </a:solidFill>
                      <a:latin typeface="Tahoma" pitchFamily="34" charset="0"/>
                      <a:ea typeface="Tahoma" pitchFamily="34" charset="0"/>
                      <a:cs typeface="Tahoma" pitchFamily="34" charset="0"/>
                    </a:rPr>
                    <a:t>Ví</a:t>
                  </a:r>
                  <a:r>
                    <a:rPr lang="en-US" sz="4600" b="1" dirty="0">
                      <a:solidFill>
                        <a:prstClr val="black"/>
                      </a:solidFill>
                      <a:latin typeface="Tahoma" pitchFamily="34" charset="0"/>
                      <a:ea typeface="Tahoma" pitchFamily="34" charset="0"/>
                      <a:cs typeface="Tahoma" pitchFamily="34" charset="0"/>
                    </a:rPr>
                    <a:t> </a:t>
                  </a:r>
                  <a:r>
                    <a:rPr lang="en-US" sz="4600" b="1" dirty="0" err="1">
                      <a:solidFill>
                        <a:prstClr val="black"/>
                      </a:solidFill>
                      <a:latin typeface="Tahoma" pitchFamily="34" charset="0"/>
                      <a:ea typeface="Tahoma" pitchFamily="34" charset="0"/>
                      <a:cs typeface="Tahoma" pitchFamily="34" charset="0"/>
                    </a:rPr>
                    <a:t>dụ</a:t>
                  </a:r>
                  <a:r>
                    <a:rPr lang="en-US" sz="4600" b="1" dirty="0">
                      <a:solidFill>
                        <a:prstClr val="black"/>
                      </a:solidFill>
                      <a:latin typeface="Tahoma" pitchFamily="34" charset="0"/>
                      <a:ea typeface="Tahoma" pitchFamily="34" charset="0"/>
                      <a:cs typeface="Tahoma" pitchFamily="34" charset="0"/>
                    </a:rPr>
                    <a:t> 1.</a:t>
                  </a:r>
                  <a:r>
                    <a:rPr lang="vi-VN" sz="4600" b="1" dirty="0">
                      <a:solidFill>
                        <a:prstClr val="black"/>
                      </a:solidFill>
                      <a:latin typeface="Tahoma" pitchFamily="34" charset="0"/>
                      <a:ea typeface="Tahoma" pitchFamily="34" charset="0"/>
                      <a:cs typeface="Tahoma" pitchFamily="34" charset="0"/>
                    </a:rPr>
                    <a:t> </a:t>
                  </a:r>
                  <a:endParaRPr lang="en-US" sz="4600" b="1" dirty="0">
                    <a:solidFill>
                      <a:prstClr val="black"/>
                    </a:solidFill>
                    <a:latin typeface="Tahoma" pitchFamily="34" charset="0"/>
                    <a:ea typeface="Tahoma" pitchFamily="34" charset="0"/>
                    <a:cs typeface="Tahoma" pitchFamily="34" charset="0"/>
                  </a:endParaRPr>
                </a:p>
              </p:txBody>
            </p:sp>
          </p:grpSp>
          <p:pic>
            <p:nvPicPr>
              <p:cNvPr id="22" name="Picture 21">
                <a:extLst>
                  <a:ext uri="{FF2B5EF4-FFF2-40B4-BE49-F238E27FC236}">
                    <a16:creationId xmlns:a16="http://schemas.microsoft.com/office/drawing/2014/main" id="{6650C43C-37F7-4A87-880E-749F8F158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32" name="Group 31">
            <a:extLst>
              <a:ext uri="{FF2B5EF4-FFF2-40B4-BE49-F238E27FC236}">
                <a16:creationId xmlns:a16="http://schemas.microsoft.com/office/drawing/2014/main" id="{E718B1F5-EE43-4B60-897A-BD21867EE450}"/>
              </a:ext>
            </a:extLst>
          </p:cNvPr>
          <p:cNvGrpSpPr/>
          <p:nvPr/>
        </p:nvGrpSpPr>
        <p:grpSpPr>
          <a:xfrm>
            <a:off x="-72643" y="1981200"/>
            <a:ext cx="19656043" cy="830997"/>
            <a:chOff x="-288923" y="1892299"/>
            <a:chExt cx="19659598" cy="830996"/>
          </a:xfrm>
        </p:grpSpPr>
        <p:sp>
          <p:nvSpPr>
            <p:cNvPr id="33" name="Rounded Rectangle 2">
              <a:extLst>
                <a:ext uri="{FF2B5EF4-FFF2-40B4-BE49-F238E27FC236}">
                  <a16:creationId xmlns:a16="http://schemas.microsoft.com/office/drawing/2014/main" id="{269CBA1C-D09E-4495-BD00-A2BFE9B6C92B}"/>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4" name="TextBox 33">
              <a:extLst>
                <a:ext uri="{FF2B5EF4-FFF2-40B4-BE49-F238E27FC236}">
                  <a16:creationId xmlns:a16="http://schemas.microsoft.com/office/drawing/2014/main" id="{037CA457-5F11-4914-AEAF-2B272EFA6408}"/>
                </a:ext>
              </a:extLst>
            </p:cNvPr>
            <p:cNvSpPr txBox="1"/>
            <p:nvPr/>
          </p:nvSpPr>
          <p:spPr>
            <a:xfrm>
              <a:off x="1082674" y="1922269"/>
              <a:ext cx="184764" cy="754052"/>
            </a:xfrm>
            <a:prstGeom prst="rect">
              <a:avLst/>
            </a:prstGeom>
            <a:noFill/>
          </p:spPr>
          <p:txBody>
            <a:bodyPr wrap="none" rtlCol="0">
              <a:spAutoFit/>
            </a:bodyPr>
            <a:lstStyle/>
            <a:p>
              <a:endParaRPr lang="en-US"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5" name="TextBox 34">
              <a:extLst>
                <a:ext uri="{FF2B5EF4-FFF2-40B4-BE49-F238E27FC236}">
                  <a16:creationId xmlns:a16="http://schemas.microsoft.com/office/drawing/2014/main" id="{DC18C383-E706-4201-9A97-CB50DDD490C5}"/>
                </a:ext>
              </a:extLst>
            </p:cNvPr>
            <p:cNvSpPr txBox="1"/>
            <p:nvPr/>
          </p:nvSpPr>
          <p:spPr>
            <a:xfrm>
              <a:off x="2087562" y="1892299"/>
              <a:ext cx="17283113" cy="830996"/>
            </a:xfrm>
            <a:prstGeom prst="rect">
              <a:avLst/>
            </a:prstGeom>
            <a:noFill/>
          </p:spPr>
          <p:txBody>
            <a:bodyPr wrap="square" rtlCol="0">
              <a:spAutoFit/>
            </a:bodyPr>
            <a:lstStyle/>
            <a:p>
              <a:r>
                <a:rPr lang="vi-VN" sz="4800" b="1" dirty="0">
                  <a:solidFill>
                    <a:srgbClr val="145F82"/>
                  </a:solidFill>
                  <a:latin typeface="Tahoma" pitchFamily="34" charset="0"/>
                  <a:ea typeface="Tahoma" pitchFamily="34" charset="0"/>
                  <a:cs typeface="Tahoma" pitchFamily="34" charset="0"/>
                </a:rPr>
                <a:t>KHÁI NIỆM VECTƠ</a:t>
              </a:r>
              <a:endParaRPr lang="en-US" sz="4800" b="1" dirty="0">
                <a:solidFill>
                  <a:srgbClr val="145F82"/>
                </a:solidFill>
                <a:latin typeface="Tahoma" pitchFamily="34" charset="0"/>
                <a:ea typeface="Tahoma" pitchFamily="34" charset="0"/>
                <a:cs typeface="Tahoma" pitchFamily="34" charset="0"/>
              </a:endParaRPr>
            </a:p>
          </p:txBody>
        </p:sp>
      </p:grpSp>
      <p:sp>
        <p:nvSpPr>
          <p:cNvPr id="36" name="TextBox 35">
            <a:extLst>
              <a:ext uri="{FF2B5EF4-FFF2-40B4-BE49-F238E27FC236}">
                <a16:creationId xmlns:a16="http://schemas.microsoft.com/office/drawing/2014/main" id="{234BE95B-A443-4558-9DA1-9F9F7F1CFF1F}"/>
              </a:ext>
            </a:extLst>
          </p:cNvPr>
          <p:cNvSpPr txBox="1"/>
          <p:nvPr/>
        </p:nvSpPr>
        <p:spPr>
          <a:xfrm>
            <a:off x="935100" y="2095033"/>
            <a:ext cx="450764" cy="754053"/>
          </a:xfrm>
          <a:prstGeom prst="rect">
            <a:avLst/>
          </a:prstGeom>
          <a:noFill/>
        </p:spPr>
        <p:txBody>
          <a:bodyPr wrap="none" rtlCol="0">
            <a:spAutoFit/>
          </a:bodyPr>
          <a:lstStyle/>
          <a:p>
            <a:pPr algn="ctr"/>
            <a:r>
              <a:rPr lang="en-US"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p:sp>
        <p:nvSpPr>
          <p:cNvPr id="38" name="Rectangle 12">
            <a:extLst>
              <a:ext uri="{FF2B5EF4-FFF2-40B4-BE49-F238E27FC236}">
                <a16:creationId xmlns:a16="http://schemas.microsoft.com/office/drawing/2014/main" id="{3638E8CA-164B-4144-9CE4-E5315B40609B}"/>
              </a:ext>
            </a:extLst>
          </p:cNvPr>
          <p:cNvSpPr>
            <a:spLocks noChangeArrowheads="1"/>
          </p:cNvSpPr>
          <p:nvPr/>
        </p:nvSpPr>
        <p:spPr bwMode="auto">
          <a:xfrm>
            <a:off x="8305800" y="9087014"/>
            <a:ext cx="184731"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4" name="Rectangle 16">
            <a:extLst>
              <a:ext uri="{FF2B5EF4-FFF2-40B4-BE49-F238E27FC236}">
                <a16:creationId xmlns:a16="http://schemas.microsoft.com/office/drawing/2014/main" id="{02F149A9-4EA4-4ACE-9049-54D960E264DA}"/>
              </a:ext>
            </a:extLst>
          </p:cNvPr>
          <p:cNvSpPr>
            <a:spLocks noChangeArrowheads="1"/>
          </p:cNvSpPr>
          <p:nvPr/>
        </p:nvSpPr>
        <p:spPr bwMode="auto">
          <a:xfrm>
            <a:off x="2590800" y="9849013"/>
            <a:ext cx="184731"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45" name="Rectangle 17">
            <a:extLst>
              <a:ext uri="{FF2B5EF4-FFF2-40B4-BE49-F238E27FC236}">
                <a16:creationId xmlns:a16="http://schemas.microsoft.com/office/drawing/2014/main" id="{DA79F68F-0AC3-4646-BB44-0FAF7D792C9C}"/>
              </a:ext>
            </a:extLst>
          </p:cNvPr>
          <p:cNvSpPr>
            <a:spLocks noChangeArrowheads="1"/>
          </p:cNvSpPr>
          <p:nvPr/>
        </p:nvSpPr>
        <p:spPr bwMode="auto">
          <a:xfrm>
            <a:off x="14643178" y="10849540"/>
            <a:ext cx="2792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kumimoji="0" lang="en-US" altLang="en-US" sz="18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6" name="Rectangle 18">
            <a:extLst>
              <a:ext uri="{FF2B5EF4-FFF2-40B4-BE49-F238E27FC236}">
                <a16:creationId xmlns:a16="http://schemas.microsoft.com/office/drawing/2014/main" id="{B634D4E9-DCB4-48AB-B3E5-4934571F51C2}"/>
              </a:ext>
            </a:extLst>
          </p:cNvPr>
          <p:cNvSpPr>
            <a:spLocks noChangeArrowheads="1"/>
          </p:cNvSpPr>
          <p:nvPr/>
        </p:nvSpPr>
        <p:spPr bwMode="auto">
          <a:xfrm>
            <a:off x="14643178" y="11154340"/>
            <a:ext cx="2792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endParaRPr kumimoji="0" lang="en-US" altLang="en-US" sz="18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7" name="Rectangle 19">
            <a:extLst>
              <a:ext uri="{FF2B5EF4-FFF2-40B4-BE49-F238E27FC236}">
                <a16:creationId xmlns:a16="http://schemas.microsoft.com/office/drawing/2014/main" id="{DEE19000-1C95-4338-B92F-B993CE3EFF5E}"/>
              </a:ext>
            </a:extLst>
          </p:cNvPr>
          <p:cNvSpPr>
            <a:spLocks noChangeArrowheads="1"/>
          </p:cNvSpPr>
          <p:nvPr/>
        </p:nvSpPr>
        <p:spPr bwMode="auto">
          <a:xfrm>
            <a:off x="2590800" y="11320641"/>
            <a:ext cx="23115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16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48" name="Picture 47" descr="Shape, polygon&#10;&#10;Description automatically generated">
            <a:extLst>
              <a:ext uri="{FF2B5EF4-FFF2-40B4-BE49-F238E27FC236}">
                <a16:creationId xmlns:a16="http://schemas.microsoft.com/office/drawing/2014/main" id="{4C438798-4BDC-4938-AEC4-B268F2D9A1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86100" y="7017291"/>
            <a:ext cx="7162800" cy="5906985"/>
          </a:xfrm>
          <a:prstGeom prst="rect">
            <a:avLst/>
          </a:prstGeom>
        </p:spPr>
      </p:pic>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E8C68F56-CE3E-42A2-B6B5-DE65F0284758}"/>
                  </a:ext>
                </a:extLst>
              </p:cNvPr>
              <p:cNvSpPr txBox="1"/>
              <p:nvPr/>
            </p:nvSpPr>
            <p:spPr>
              <a:xfrm>
                <a:off x="4834394" y="3447835"/>
                <a:ext cx="19169321" cy="1524520"/>
              </a:xfrm>
              <a:prstGeom prst="rect">
                <a:avLst/>
              </a:prstGeom>
              <a:noFill/>
            </p:spPr>
            <p:txBody>
              <a:bodyPr wrap="square">
                <a:spAutoFit/>
              </a:bodyPr>
              <a:lstStyle/>
              <a:p>
                <a:r>
                  <a:rPr lang="vi-VN" sz="4400" b="1" dirty="0">
                    <a:effectLst/>
                    <a:latin typeface="Tahoma" panose="020B0604030504040204" pitchFamily="34" charset="0"/>
                    <a:ea typeface="Tahoma" panose="020B0604030504040204" pitchFamily="34" charset="0"/>
                    <a:cs typeface="Tahoma" panose="020B0604030504040204" pitchFamily="34" charset="0"/>
                  </a:rPr>
                  <a:t>Cho hình vuông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𝑨𝑩𝑪𝑫</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với cạnh có độ dài bằng 1.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r>
                  <a:rPr lang="en-US" sz="4400" b="1" dirty="0" err="1">
                    <a:effectLst/>
                    <a:latin typeface="Tahoma" panose="020B0604030504040204" pitchFamily="34" charset="0"/>
                    <a:ea typeface="Tahoma" panose="020B0604030504040204" pitchFamily="34" charset="0"/>
                    <a:cs typeface="Tahoma" panose="020B0604030504040204" pitchFamily="34" charset="0"/>
                  </a:rPr>
                  <a:t>Tính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độ</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dài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vectơ</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𝑨𝑪</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𝑪𝑨</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𝑩𝑫</m:t>
                        </m:r>
                      </m:e>
                    </m:acc>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0" name="TextBox 39">
                <a:extLst>
                  <a:ext uri="{FF2B5EF4-FFF2-40B4-BE49-F238E27FC236}">
                    <a16:creationId xmlns:a16="http://schemas.microsoft.com/office/drawing/2014/main" id="{E8C68F56-CE3E-42A2-B6B5-DE65F0284758}"/>
                  </a:ext>
                </a:extLst>
              </p:cNvPr>
              <p:cNvSpPr txBox="1">
                <a:spLocks noRot="1" noChangeAspect="1" noMove="1" noResize="1" noEditPoints="1" noAdjustHandles="1" noChangeArrowheads="1" noChangeShapeType="1" noTextEdit="1"/>
              </p:cNvSpPr>
              <p:nvPr/>
            </p:nvSpPr>
            <p:spPr>
              <a:xfrm>
                <a:off x="4834394" y="3447835"/>
                <a:ext cx="19169321" cy="1524520"/>
              </a:xfrm>
              <a:prstGeom prst="rect">
                <a:avLst/>
              </a:prstGeom>
              <a:blipFill>
                <a:blip r:embed="rId5"/>
                <a:stretch>
                  <a:fillRect l="-1272" t="-8800" b="-184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52E67541-1BD9-4E81-BB48-7B373F3B646E}"/>
                  </a:ext>
                </a:extLst>
              </p:cNvPr>
              <p:cNvSpPr txBox="1"/>
              <p:nvPr/>
            </p:nvSpPr>
            <p:spPr>
              <a:xfrm>
                <a:off x="1296415" y="7950535"/>
                <a:ext cx="14434869" cy="3172343"/>
              </a:xfrm>
              <a:prstGeom prst="rect">
                <a:avLst/>
              </a:prstGeom>
              <a:noFill/>
            </p:spPr>
            <p:txBody>
              <a:bodyPr wrap="square">
                <a:spAutoFit/>
              </a:bodyPr>
              <a:lstStyle/>
              <a:p>
                <a:pPr marL="0" marR="0" algn="just">
                  <a:lnSpc>
                    <a:spcPct val="107000"/>
                  </a:lnSpc>
                  <a:spcBef>
                    <a:spcPts val="0"/>
                  </a:spcBef>
                  <a:spcAft>
                    <a:spcPts val="0"/>
                  </a:spcAft>
                </a:pP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Vì</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cạnh</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của</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hình</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vuông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𝑨𝑩𝑪𝑫</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độ</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dài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bằng</a:t>
                </a:r>
                <a:r>
                  <a:rPr lang="en-US" sz="4400" b="1" dirty="0">
                    <a:effectLst/>
                    <a:latin typeface="Tahoma" panose="020B0604030504040204" pitchFamily="34" charset="0"/>
                    <a:ea typeface="Tahoma" panose="020B0604030504040204" pitchFamily="34" charset="0"/>
                    <a:cs typeface="Tahoma" panose="020B0604030504040204" pitchFamily="34" charset="0"/>
                  </a:rPr>
                  <a:t> 1 </a:t>
                </a:r>
                <a:r>
                  <a:rPr lang="en-US" sz="4400" b="1" dirty="0" err="1">
                    <a:effectLst/>
                    <a:latin typeface="Tahoma" panose="020B0604030504040204" pitchFamily="34" charset="0"/>
                    <a:ea typeface="Tahoma" panose="020B0604030504040204" pitchFamily="34" charset="0"/>
                    <a:cs typeface="Tahoma" panose="020B0604030504040204" pitchFamily="34" charset="0"/>
                  </a:rPr>
                  <a:t>nên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đường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chéo</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của</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hình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vuông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này</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độ</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dài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bằng</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ad>
                      <m:radPr>
                        <m:degHide m:val="on"/>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e>
                    </m:rad>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a:p>
                <a:pPr marL="0" marR="0" algn="just">
                  <a:lnSpc>
                    <a:spcPct val="107000"/>
                  </a:lnSpc>
                  <a:spcBef>
                    <a:spcPts val="0"/>
                  </a:spcBef>
                  <a:spcAft>
                    <a:spcPts val="0"/>
                  </a:spcAft>
                </a:pP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Vậy</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𝑨𝑪</m:t>
                            </m:r>
                          </m:e>
                        </m:acc>
                      </m:e>
                    </m:d>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𝑨𝑪</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e>
                    </m:rad>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𝑪𝑨</m:t>
                            </m:r>
                          </m:e>
                        </m:acc>
                      </m:e>
                    </m:d>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𝑪𝑨</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e>
                    </m:rad>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𝑩𝑫</m:t>
                            </m:r>
                          </m:e>
                        </m:acc>
                      </m:e>
                    </m:d>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𝑩𝑫</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e>
                    </m:rad>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9" name="TextBox 48">
                <a:extLst>
                  <a:ext uri="{FF2B5EF4-FFF2-40B4-BE49-F238E27FC236}">
                    <a16:creationId xmlns:a16="http://schemas.microsoft.com/office/drawing/2014/main" id="{52E67541-1BD9-4E81-BB48-7B373F3B646E}"/>
                  </a:ext>
                </a:extLst>
              </p:cNvPr>
              <p:cNvSpPr txBox="1">
                <a:spLocks noRot="1" noChangeAspect="1" noMove="1" noResize="1" noEditPoints="1" noAdjustHandles="1" noChangeArrowheads="1" noChangeShapeType="1" noTextEdit="1"/>
              </p:cNvSpPr>
              <p:nvPr/>
            </p:nvSpPr>
            <p:spPr>
              <a:xfrm>
                <a:off x="1296415" y="7950535"/>
                <a:ext cx="14434869" cy="3172343"/>
              </a:xfrm>
              <a:prstGeom prst="rect">
                <a:avLst/>
              </a:prstGeom>
              <a:blipFill>
                <a:blip r:embed="rId6"/>
                <a:stretch>
                  <a:fillRect l="-1731" t="-4415" r="-1689" b="-6142"/>
                </a:stretch>
              </a:blipFill>
            </p:spPr>
            <p:txBody>
              <a:bodyPr/>
              <a:lstStyle/>
              <a:p>
                <a:r>
                  <a:rPr lang="en-US">
                    <a:noFill/>
                  </a:rPr>
                  <a:t> </a:t>
                </a:r>
              </a:p>
            </p:txBody>
          </p:sp>
        </mc:Fallback>
      </mc:AlternateContent>
    </p:spTree>
    <p:extLst>
      <p:ext uri="{BB962C8B-B14F-4D97-AF65-F5344CB8AC3E}">
        <p14:creationId xmlns:p14="http://schemas.microsoft.com/office/powerpoint/2010/main" val="23664574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down)">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22" presetClass="entr" presetSubtype="4" fill="hold" grpId="0" nodeType="withEffect" nodePh="1">
                                  <p:stCondLst>
                                    <p:cond delay="0"/>
                                  </p:stCondLst>
                                  <p:endCondLst>
                                    <p:cond evt="begin" delay="0">
                                      <p:tn val="18"/>
                                    </p:cond>
                                  </p:endCondLst>
                                  <p:childTnLst>
                                    <p:set>
                                      <p:cBhvr>
                                        <p:cTn id="19" dur="1" fill="hold">
                                          <p:stCondLst>
                                            <p:cond delay="0"/>
                                          </p:stCondLst>
                                        </p:cTn>
                                        <p:tgtEl>
                                          <p:spTgt spid="38"/>
                                        </p:tgtEl>
                                        <p:attrNameLst>
                                          <p:attrName>style.visibility</p:attrName>
                                        </p:attrNameLst>
                                      </p:cBhvr>
                                      <p:to>
                                        <p:strVal val="visible"/>
                                      </p:to>
                                    </p:set>
                                    <p:animEffect transition="in" filter="wipe(down)">
                                      <p:cBhvr>
                                        <p:cTn id="20" dur="500"/>
                                        <p:tgtEl>
                                          <p:spTgt spid="38"/>
                                        </p:tgtEl>
                                      </p:cBhvr>
                                    </p:animEffect>
                                  </p:childTnLst>
                                </p:cTn>
                              </p:par>
                              <p:par>
                                <p:cTn id="21" presetID="22" presetClass="entr" presetSubtype="4" fill="hold" grpId="0" nodeType="withEffect" nodePh="1">
                                  <p:stCondLst>
                                    <p:cond delay="0"/>
                                  </p:stCondLst>
                                  <p:endCondLst>
                                    <p:cond evt="begin" delay="0">
                                      <p:tn val="21"/>
                                    </p:cond>
                                  </p:endCondLst>
                                  <p:childTnLst>
                                    <p:set>
                                      <p:cBhvr>
                                        <p:cTn id="22" dur="1" fill="hold">
                                          <p:stCondLst>
                                            <p:cond delay="0"/>
                                          </p:stCondLst>
                                        </p:cTn>
                                        <p:tgtEl>
                                          <p:spTgt spid="44"/>
                                        </p:tgtEl>
                                        <p:attrNameLst>
                                          <p:attrName>style.visibility</p:attrName>
                                        </p:attrNameLst>
                                      </p:cBhvr>
                                      <p:to>
                                        <p:strVal val="visible"/>
                                      </p:to>
                                    </p:set>
                                    <p:animEffect transition="in" filter="wipe(down)">
                                      <p:cBhvr>
                                        <p:cTn id="23" dur="500"/>
                                        <p:tgtEl>
                                          <p:spTgt spid="4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wipe(down)">
                                      <p:cBhvr>
                                        <p:cTn id="26" dur="500"/>
                                        <p:tgtEl>
                                          <p:spTgt spid="4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down)">
                                      <p:cBhvr>
                                        <p:cTn id="29" dur="500"/>
                                        <p:tgtEl>
                                          <p:spTgt spid="4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down)">
                                      <p:cBhvr>
                                        <p:cTn id="32" dur="500"/>
                                        <p:tgtEl>
                                          <p:spTgt spid="4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wipe(left)">
                                      <p:cBhvr>
                                        <p:cTn id="37" dur="500"/>
                                        <p:tgtEl>
                                          <p:spTgt spid="4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iterate type="wd">
                                    <p:tmPct val="10000"/>
                                  </p:iterate>
                                  <p:childTnLst>
                                    <p:set>
                                      <p:cBhvr>
                                        <p:cTn id="41" dur="1" fill="hold">
                                          <p:stCondLst>
                                            <p:cond delay="0"/>
                                          </p:stCondLst>
                                        </p:cTn>
                                        <p:tgtEl>
                                          <p:spTgt spid="49">
                                            <p:txEl>
                                              <p:pRg st="0" end="0"/>
                                            </p:txEl>
                                          </p:spTgt>
                                        </p:tgtEl>
                                        <p:attrNameLst>
                                          <p:attrName>style.visibility</p:attrName>
                                        </p:attrNameLst>
                                      </p:cBhvr>
                                      <p:to>
                                        <p:strVal val="visible"/>
                                      </p:to>
                                    </p:set>
                                    <p:animEffect transition="in" filter="wipe(up)">
                                      <p:cBhvr>
                                        <p:cTn id="42" dur="3000"/>
                                        <p:tgtEl>
                                          <p:spTgt spid="4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iterate type="wd">
                                    <p:tmPct val="10000"/>
                                  </p:iterate>
                                  <p:childTnLst>
                                    <p:set>
                                      <p:cBhvr>
                                        <p:cTn id="46" dur="1" fill="hold">
                                          <p:stCondLst>
                                            <p:cond delay="0"/>
                                          </p:stCondLst>
                                        </p:cTn>
                                        <p:tgtEl>
                                          <p:spTgt spid="49">
                                            <p:txEl>
                                              <p:pRg st="1" end="1"/>
                                            </p:txEl>
                                          </p:spTgt>
                                        </p:tgtEl>
                                        <p:attrNameLst>
                                          <p:attrName>style.visibility</p:attrName>
                                        </p:attrNameLst>
                                      </p:cBhvr>
                                      <p:to>
                                        <p:strVal val="visible"/>
                                      </p:to>
                                    </p:set>
                                    <p:animEffect transition="in" filter="wipe(up)">
                                      <p:cBhvr>
                                        <p:cTn id="47" dur="2000"/>
                                        <p:tgtEl>
                                          <p:spTgt spid="4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4" grpId="0"/>
      <p:bldP spid="45" grpId="0"/>
      <p:bldP spid="46" grpId="0"/>
      <p:bldP spid="47"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D313519-0C89-483D-A08E-CF6067282148}"/>
              </a:ext>
            </a:extLst>
          </p:cNvPr>
          <p:cNvGrpSpPr/>
          <p:nvPr/>
        </p:nvGrpSpPr>
        <p:grpSpPr>
          <a:xfrm>
            <a:off x="0" y="6624417"/>
            <a:ext cx="23847146" cy="6247713"/>
            <a:chOff x="48567" y="4381499"/>
            <a:chExt cx="23004082" cy="6247712"/>
          </a:xfrm>
          <a:solidFill>
            <a:srgbClr val="DAE3F3"/>
          </a:solidFill>
        </p:grpSpPr>
        <p:sp>
          <p:nvSpPr>
            <p:cNvPr id="3" name="Rounded Rectangle 52">
              <a:extLst>
                <a:ext uri="{FF2B5EF4-FFF2-40B4-BE49-F238E27FC236}">
                  <a16:creationId xmlns:a16="http://schemas.microsoft.com/office/drawing/2014/main" id="{5B1AB244-3D78-416D-AEF1-35CC4562B7A3}"/>
                </a:ext>
              </a:extLst>
            </p:cNvPr>
            <p:cNvSpPr/>
            <p:nvPr/>
          </p:nvSpPr>
          <p:spPr>
            <a:xfrm>
              <a:off x="370622" y="4864669"/>
              <a:ext cx="22682027" cy="576454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5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 name="Group 3">
              <a:extLst>
                <a:ext uri="{FF2B5EF4-FFF2-40B4-BE49-F238E27FC236}">
                  <a16:creationId xmlns:a16="http://schemas.microsoft.com/office/drawing/2014/main" id="{B6FC852D-338F-4593-BDAE-4432C24EAC82}"/>
                </a:ext>
              </a:extLst>
            </p:cNvPr>
            <p:cNvGrpSpPr/>
            <p:nvPr/>
          </p:nvGrpSpPr>
          <p:grpSpPr>
            <a:xfrm>
              <a:off x="48567" y="4381499"/>
              <a:ext cx="3991940" cy="1079474"/>
              <a:chOff x="410517" y="4648199"/>
              <a:chExt cx="3991940" cy="1079474"/>
            </a:xfrm>
            <a:grpFill/>
          </p:grpSpPr>
          <p:sp>
            <p:nvSpPr>
              <p:cNvPr id="5" name="Freeform 20">
                <a:extLst>
                  <a:ext uri="{FF2B5EF4-FFF2-40B4-BE49-F238E27FC236}">
                    <a16:creationId xmlns:a16="http://schemas.microsoft.com/office/drawing/2014/main" id="{20085AD8-BD87-4A35-B6D4-9AE383128185}"/>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F08C0313-9358-457E-845F-D4B035AC31D3}"/>
                  </a:ext>
                </a:extLst>
              </p:cNvPr>
              <p:cNvSpPr txBox="1"/>
              <p:nvPr/>
            </p:nvSpPr>
            <p:spPr>
              <a:xfrm>
                <a:off x="1406054" y="4732063"/>
                <a:ext cx="2872839" cy="830997"/>
              </a:xfrm>
              <a:prstGeom prst="rect">
                <a:avLst/>
              </a:prstGeom>
              <a:grpFill/>
            </p:spPr>
            <p:txBody>
              <a:bodyPr wrap="square" rtlCol="0">
                <a:spAutoFit/>
              </a:bodyPr>
              <a:lstStyle/>
              <a:p>
                <a:pPr algn="ct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Bài giải</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id="{AB75B5B9-D442-4C6E-96A9-9A573FE06D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grpSp>
        <p:nvGrpSpPr>
          <p:cNvPr id="18" name="Group 17">
            <a:extLst>
              <a:ext uri="{FF2B5EF4-FFF2-40B4-BE49-F238E27FC236}">
                <a16:creationId xmlns:a16="http://schemas.microsoft.com/office/drawing/2014/main" id="{8F06450E-ACA8-42F7-B878-4360BA0CBA71}"/>
              </a:ext>
            </a:extLst>
          </p:cNvPr>
          <p:cNvGrpSpPr/>
          <p:nvPr/>
        </p:nvGrpSpPr>
        <p:grpSpPr>
          <a:xfrm>
            <a:off x="141340" y="2895603"/>
            <a:ext cx="23943880" cy="3299502"/>
            <a:chOff x="923003" y="3917552"/>
            <a:chExt cx="23943880" cy="3834556"/>
          </a:xfrm>
        </p:grpSpPr>
        <p:sp>
          <p:nvSpPr>
            <p:cNvPr id="19" name="Rounded Rectangle 41">
              <a:extLst>
                <a:ext uri="{FF2B5EF4-FFF2-40B4-BE49-F238E27FC236}">
                  <a16:creationId xmlns:a16="http://schemas.microsoft.com/office/drawing/2014/main" id="{CC866FB0-B137-49F3-A47E-0B1A18FC432E}"/>
                </a:ext>
              </a:extLst>
            </p:cNvPr>
            <p:cNvSpPr/>
            <p:nvPr/>
          </p:nvSpPr>
          <p:spPr>
            <a:xfrm>
              <a:off x="1272211" y="4426857"/>
              <a:ext cx="23594672" cy="332525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54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a:extLst>
                <a:ext uri="{FF2B5EF4-FFF2-40B4-BE49-F238E27FC236}">
                  <a16:creationId xmlns:a16="http://schemas.microsoft.com/office/drawing/2014/main" id="{61E96746-B33C-4D41-836E-CA7E0074841E}"/>
                </a:ext>
              </a:extLst>
            </p:cNvPr>
            <p:cNvGrpSpPr/>
            <p:nvPr/>
          </p:nvGrpSpPr>
          <p:grpSpPr>
            <a:xfrm>
              <a:off x="923003" y="3917552"/>
              <a:ext cx="5573660" cy="1040476"/>
              <a:chOff x="923003" y="3917552"/>
              <a:chExt cx="5573660" cy="1040476"/>
            </a:xfrm>
          </p:grpSpPr>
          <p:grpSp>
            <p:nvGrpSpPr>
              <p:cNvPr id="21" name="Group 20">
                <a:extLst>
                  <a:ext uri="{FF2B5EF4-FFF2-40B4-BE49-F238E27FC236}">
                    <a16:creationId xmlns:a16="http://schemas.microsoft.com/office/drawing/2014/main" id="{7719E236-B0D7-442E-8A08-3228625765BF}"/>
                  </a:ext>
                </a:extLst>
              </p:cNvPr>
              <p:cNvGrpSpPr/>
              <p:nvPr/>
            </p:nvGrpSpPr>
            <p:grpSpPr>
              <a:xfrm>
                <a:off x="1362044" y="3980438"/>
                <a:ext cx="5134619" cy="898570"/>
                <a:chOff x="2028794" y="4342388"/>
                <a:chExt cx="5134619" cy="898570"/>
              </a:xfrm>
            </p:grpSpPr>
            <p:sp>
              <p:nvSpPr>
                <p:cNvPr id="23" name="Freeform 20">
                  <a:extLst>
                    <a:ext uri="{FF2B5EF4-FFF2-40B4-BE49-F238E27FC236}">
                      <a16:creationId xmlns:a16="http://schemas.microsoft.com/office/drawing/2014/main" id="{B393AAC4-D254-453D-8479-B404D455FFB8}"/>
                    </a:ext>
                  </a:extLst>
                </p:cNvPr>
                <p:cNvSpPr>
                  <a:spLocks/>
                </p:cNvSpPr>
                <p:nvPr/>
              </p:nvSpPr>
              <p:spPr bwMode="auto">
                <a:xfrm rot="5400000">
                  <a:off x="4184765" y="2262309"/>
                  <a:ext cx="822678" cy="5134619"/>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4" name="TextBox 23">
                  <a:extLst>
                    <a:ext uri="{FF2B5EF4-FFF2-40B4-BE49-F238E27FC236}">
                      <a16:creationId xmlns:a16="http://schemas.microsoft.com/office/drawing/2014/main" id="{7641E29D-906E-4634-ADED-96B1E8DA8216}"/>
                    </a:ext>
                  </a:extLst>
                </p:cNvPr>
                <p:cNvSpPr txBox="1"/>
                <p:nvPr/>
              </p:nvSpPr>
              <p:spPr>
                <a:xfrm>
                  <a:off x="2466053" y="4342388"/>
                  <a:ext cx="4468760" cy="894216"/>
                </a:xfrm>
                <a:prstGeom prst="rect">
                  <a:avLst/>
                </a:prstGeom>
                <a:noFill/>
              </p:spPr>
              <p:txBody>
                <a:bodyPr wrap="square" rtlCol="0">
                  <a:spAutoFit/>
                </a:bodyPr>
                <a:lstStyle/>
                <a:p>
                  <a:pPr algn="ct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Luyện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tập</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1.</a:t>
                  </a: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pic>
            <p:nvPicPr>
              <p:cNvPr id="22" name="Picture 21">
                <a:extLst>
                  <a:ext uri="{FF2B5EF4-FFF2-40B4-BE49-F238E27FC236}">
                    <a16:creationId xmlns:a16="http://schemas.microsoft.com/office/drawing/2014/main" id="{6650C43C-37F7-4A87-880E-749F8F158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32" name="Group 31">
            <a:extLst>
              <a:ext uri="{FF2B5EF4-FFF2-40B4-BE49-F238E27FC236}">
                <a16:creationId xmlns:a16="http://schemas.microsoft.com/office/drawing/2014/main" id="{E718B1F5-EE43-4B60-897A-BD21867EE450}"/>
              </a:ext>
            </a:extLst>
          </p:cNvPr>
          <p:cNvGrpSpPr/>
          <p:nvPr/>
        </p:nvGrpSpPr>
        <p:grpSpPr>
          <a:xfrm>
            <a:off x="-72643" y="1981200"/>
            <a:ext cx="19656043" cy="923330"/>
            <a:chOff x="-288923" y="1892299"/>
            <a:chExt cx="19659598" cy="923329"/>
          </a:xfrm>
        </p:grpSpPr>
        <p:sp>
          <p:nvSpPr>
            <p:cNvPr id="33" name="Rounded Rectangle 2">
              <a:extLst>
                <a:ext uri="{FF2B5EF4-FFF2-40B4-BE49-F238E27FC236}">
                  <a16:creationId xmlns:a16="http://schemas.microsoft.com/office/drawing/2014/main" id="{269CBA1C-D09E-4495-BD00-A2BFE9B6C92B}"/>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4" name="TextBox 33">
              <a:extLst>
                <a:ext uri="{FF2B5EF4-FFF2-40B4-BE49-F238E27FC236}">
                  <a16:creationId xmlns:a16="http://schemas.microsoft.com/office/drawing/2014/main" id="{037CA457-5F11-4914-AEAF-2B272EFA6408}"/>
                </a:ext>
              </a:extLst>
            </p:cNvPr>
            <p:cNvSpPr txBox="1"/>
            <p:nvPr/>
          </p:nvSpPr>
          <p:spPr>
            <a:xfrm>
              <a:off x="1082674" y="1922269"/>
              <a:ext cx="184764" cy="769440"/>
            </a:xfrm>
            <a:prstGeom prst="rect">
              <a:avLst/>
            </a:prstGeom>
            <a:noFill/>
          </p:spPr>
          <p:txBody>
            <a:bodyPr wrap="none" rtlCol="0">
              <a:spAutoFit/>
            </a:bodyPr>
            <a:lstStyle/>
            <a:p>
              <a:endParaRPr lang="en-US" sz="4400"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5" name="TextBox 34">
              <a:extLst>
                <a:ext uri="{FF2B5EF4-FFF2-40B4-BE49-F238E27FC236}">
                  <a16:creationId xmlns:a16="http://schemas.microsoft.com/office/drawing/2014/main" id="{DC18C383-E706-4201-9A97-CB50DDD490C5}"/>
                </a:ext>
              </a:extLst>
            </p:cNvPr>
            <p:cNvSpPr txBox="1"/>
            <p:nvPr/>
          </p:nvSpPr>
          <p:spPr>
            <a:xfrm>
              <a:off x="2087562" y="1892299"/>
              <a:ext cx="17283113" cy="923329"/>
            </a:xfrm>
            <a:prstGeom prst="rect">
              <a:avLst/>
            </a:prstGeom>
            <a:noFill/>
          </p:spPr>
          <p:txBody>
            <a:bodyPr wrap="square" rtlCol="0">
              <a:spAutoFit/>
            </a:bodyPr>
            <a:lstStyle/>
            <a:p>
              <a:r>
                <a:rPr lang="vi-VN" sz="5400" b="1" dirty="0">
                  <a:solidFill>
                    <a:srgbClr val="145F82"/>
                  </a:solidFill>
                  <a:latin typeface="Tahoma" panose="020B0604030504040204" pitchFamily="34" charset="0"/>
                  <a:ea typeface="Tahoma" panose="020B0604030504040204" pitchFamily="34" charset="0"/>
                  <a:cs typeface="Tahoma" panose="020B0604030504040204" pitchFamily="34" charset="0"/>
                </a:rPr>
                <a:t>KHÁI NIỆM VECTƠ</a:t>
              </a:r>
              <a:endParaRPr lang="en-US" sz="5400" b="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grpSp>
      <p:sp>
        <p:nvSpPr>
          <p:cNvPr id="36" name="TextBox 35">
            <a:extLst>
              <a:ext uri="{FF2B5EF4-FFF2-40B4-BE49-F238E27FC236}">
                <a16:creationId xmlns:a16="http://schemas.microsoft.com/office/drawing/2014/main" id="{234BE95B-A443-4558-9DA1-9F9F7F1CFF1F}"/>
              </a:ext>
            </a:extLst>
          </p:cNvPr>
          <p:cNvSpPr txBox="1"/>
          <p:nvPr/>
        </p:nvSpPr>
        <p:spPr>
          <a:xfrm>
            <a:off x="931893" y="2095033"/>
            <a:ext cx="457177" cy="769441"/>
          </a:xfrm>
          <a:prstGeom prst="rect">
            <a:avLst/>
          </a:prstGeom>
          <a:noFill/>
        </p:spPr>
        <p:txBody>
          <a:bodyPr wrap="none" rtlCol="0">
            <a:spAutoFit/>
          </a:bodyPr>
          <a:lstStyle/>
          <a:p>
            <a:pPr algn="ctr"/>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p:sp>
        <p:nvSpPr>
          <p:cNvPr id="38" name="Rectangle 12">
            <a:extLst>
              <a:ext uri="{FF2B5EF4-FFF2-40B4-BE49-F238E27FC236}">
                <a16:creationId xmlns:a16="http://schemas.microsoft.com/office/drawing/2014/main" id="{3638E8CA-164B-4144-9CE4-E5315B40609B}"/>
              </a:ext>
            </a:extLst>
          </p:cNvPr>
          <p:cNvSpPr>
            <a:spLocks noChangeArrowheads="1"/>
          </p:cNvSpPr>
          <p:nvPr/>
        </p:nvSpPr>
        <p:spPr bwMode="auto">
          <a:xfrm>
            <a:off x="8305800" y="9079320"/>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4" name="Rectangle 16">
            <a:extLst>
              <a:ext uri="{FF2B5EF4-FFF2-40B4-BE49-F238E27FC236}">
                <a16:creationId xmlns:a16="http://schemas.microsoft.com/office/drawing/2014/main" id="{02F149A9-4EA4-4ACE-9049-54D960E264DA}"/>
              </a:ext>
            </a:extLst>
          </p:cNvPr>
          <p:cNvSpPr>
            <a:spLocks noChangeArrowheads="1"/>
          </p:cNvSpPr>
          <p:nvPr/>
        </p:nvSpPr>
        <p:spPr bwMode="auto">
          <a:xfrm>
            <a:off x="2590800" y="9841319"/>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47" name="Rectangle 19">
            <a:extLst>
              <a:ext uri="{FF2B5EF4-FFF2-40B4-BE49-F238E27FC236}">
                <a16:creationId xmlns:a16="http://schemas.microsoft.com/office/drawing/2014/main" id="{DEE19000-1C95-4338-B92F-B993CE3EFF5E}"/>
              </a:ext>
            </a:extLst>
          </p:cNvPr>
          <p:cNvSpPr>
            <a:spLocks noChangeArrowheads="1"/>
          </p:cNvSpPr>
          <p:nvPr/>
        </p:nvSpPr>
        <p:spPr bwMode="auto">
          <a:xfrm>
            <a:off x="2590800" y="11289864"/>
            <a:ext cx="239168"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18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D3C17004-B676-4D42-8658-F6A094D11C97}"/>
                  </a:ext>
                </a:extLst>
              </p:cNvPr>
              <p:cNvSpPr txBox="1"/>
              <p:nvPr/>
            </p:nvSpPr>
            <p:spPr>
              <a:xfrm>
                <a:off x="3029415" y="3921358"/>
                <a:ext cx="20574000" cy="1483868"/>
              </a:xfrm>
              <a:prstGeom prst="rect">
                <a:avLst/>
              </a:prstGeom>
              <a:noFill/>
            </p:spPr>
            <p:txBody>
              <a:bodyPr wrap="square">
                <a:spAutoFit/>
              </a:bodyPr>
              <a:lstStyle/>
              <a:p>
                <a:pPr marL="0" marR="0" algn="just">
                  <a:lnSpc>
                    <a:spcPct val="107000"/>
                  </a:lnSpc>
                  <a:spcBef>
                    <a:spcPts val="0"/>
                  </a:spcBef>
                  <a:spcAft>
                    <a:spcPts val="0"/>
                  </a:spcAft>
                  <a:tabLst>
                    <a:tab pos="2340610" algn="l"/>
                  </a:tabLst>
                </a:pP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Cho tam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giác</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đều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𝑨𝑩𝑪</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với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cạnh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độ</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dài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bằng</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Hãy</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chỉ</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ra</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vectơ</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độ</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dài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bằng</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điểm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đầu</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điểm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cuối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đỉnh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của</a:t>
                </a:r>
                <a:r>
                  <a:rPr lang="en-US" sz="4400" b="1" dirty="0">
                    <a:effectLst/>
                    <a:latin typeface="Tahoma" panose="020B0604030504040204" pitchFamily="34" charset="0"/>
                    <a:ea typeface="Tahoma" panose="020B0604030504040204" pitchFamily="34" charset="0"/>
                    <a:cs typeface="Tahoma" panose="020B0604030504040204" pitchFamily="34" charset="0"/>
                  </a:rPr>
                  <a:t> tam </a:t>
                </a:r>
                <a:r>
                  <a:rPr lang="en-US" sz="4400" b="1" dirty="0" err="1">
                    <a:effectLst/>
                    <a:latin typeface="Tahoma" panose="020B0604030504040204" pitchFamily="34" charset="0"/>
                    <a:ea typeface="Tahoma" panose="020B0604030504040204" pitchFamily="34" charset="0"/>
                    <a:cs typeface="Tahoma" panose="020B0604030504040204" pitchFamily="34" charset="0"/>
                  </a:rPr>
                  <a:t>giác</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𝑨𝑩𝑪</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7" name="TextBox 36">
                <a:extLst>
                  <a:ext uri="{FF2B5EF4-FFF2-40B4-BE49-F238E27FC236}">
                    <a16:creationId xmlns:a16="http://schemas.microsoft.com/office/drawing/2014/main" id="{D3C17004-B676-4D42-8658-F6A094D11C97}"/>
                  </a:ext>
                </a:extLst>
              </p:cNvPr>
              <p:cNvSpPr txBox="1">
                <a:spLocks noRot="1" noChangeAspect="1" noMove="1" noResize="1" noEditPoints="1" noAdjustHandles="1" noChangeArrowheads="1" noChangeShapeType="1" noTextEdit="1"/>
              </p:cNvSpPr>
              <p:nvPr/>
            </p:nvSpPr>
            <p:spPr>
              <a:xfrm>
                <a:off x="3029415" y="3921358"/>
                <a:ext cx="20574000" cy="1483868"/>
              </a:xfrm>
              <a:prstGeom prst="rect">
                <a:avLst/>
              </a:prstGeom>
              <a:blipFill>
                <a:blip r:embed="rId4"/>
                <a:stretch>
                  <a:fillRect l="-1215" t="-9426" r="-1185" b="-180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11B2AFAF-E468-42AF-AC45-EA49DDA89816}"/>
                  </a:ext>
                </a:extLst>
              </p:cNvPr>
              <p:cNvSpPr txBox="1"/>
              <p:nvPr/>
            </p:nvSpPr>
            <p:spPr>
              <a:xfrm>
                <a:off x="2303412" y="8301767"/>
                <a:ext cx="19202398" cy="1555106"/>
              </a:xfrm>
              <a:prstGeom prst="rect">
                <a:avLst/>
              </a:prstGeom>
              <a:noFill/>
            </p:spPr>
            <p:txBody>
              <a:bodyPr wrap="square">
                <a:spAutoFit/>
              </a:bodyPr>
              <a:lstStyle/>
              <a:p>
                <a:pPr marL="0" marR="0" algn="just">
                  <a:lnSpc>
                    <a:spcPct val="107000"/>
                  </a:lnSpc>
                  <a:spcBef>
                    <a:spcPts val="0"/>
                  </a:spcBef>
                  <a:spcAft>
                    <a:spcPts val="0"/>
                  </a:spcAft>
                  <a:tabLst>
                    <a:tab pos="2340610" algn="l"/>
                  </a:tabLst>
                </a:pP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Các</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vectơ</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độ</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dài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bằng</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𝒂</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và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điểm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đầu</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điểm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cuối</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là</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đỉnh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của</a:t>
                </a:r>
                <a:r>
                  <a:rPr lang="en-US" sz="4400" b="1" dirty="0">
                    <a:effectLst/>
                    <a:latin typeface="Tahoma" panose="020B0604030504040204" pitchFamily="34" charset="0"/>
                    <a:ea typeface="Tahoma" panose="020B0604030504040204" pitchFamily="34" charset="0"/>
                    <a:cs typeface="Tahoma" panose="020B0604030504040204" pitchFamily="34" charset="0"/>
                  </a:rPr>
                  <a:t> tam </a:t>
                </a:r>
                <a:r>
                  <a:rPr lang="en-US" sz="4400" b="1" dirty="0" err="1">
                    <a:effectLst/>
                    <a:latin typeface="Tahoma" panose="020B0604030504040204" pitchFamily="34" charset="0"/>
                    <a:ea typeface="Tahoma" panose="020B0604030504040204" pitchFamily="34" charset="0"/>
                    <a:cs typeface="Tahoma" panose="020B0604030504040204" pitchFamily="34" charset="0"/>
                  </a:rPr>
                  <a:t>giác</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𝑨𝑩𝑪</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là: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𝑨𝑩</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𝑨𝑪</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𝑩𝑪</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𝑩𝑨</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𝑪𝑨</m:t>
                        </m:r>
                      </m:e>
                    </m:ac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𝑪𝑩</m:t>
                        </m:r>
                      </m:e>
                    </m:acc>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9" name="TextBox 38">
                <a:extLst>
                  <a:ext uri="{FF2B5EF4-FFF2-40B4-BE49-F238E27FC236}">
                    <a16:creationId xmlns:a16="http://schemas.microsoft.com/office/drawing/2014/main" id="{11B2AFAF-E468-42AF-AC45-EA49DDA89816}"/>
                  </a:ext>
                </a:extLst>
              </p:cNvPr>
              <p:cNvSpPr txBox="1">
                <a:spLocks noRot="1" noChangeAspect="1" noMove="1" noResize="1" noEditPoints="1" noAdjustHandles="1" noChangeArrowheads="1" noChangeShapeType="1" noTextEdit="1"/>
              </p:cNvSpPr>
              <p:nvPr/>
            </p:nvSpPr>
            <p:spPr>
              <a:xfrm>
                <a:off x="2303412" y="8301767"/>
                <a:ext cx="19202398" cy="1555106"/>
              </a:xfrm>
              <a:prstGeom prst="rect">
                <a:avLst/>
              </a:prstGeom>
              <a:blipFill>
                <a:blip r:embed="rId5"/>
                <a:stretch>
                  <a:fillRect l="-1302" t="-9412" r="-1270" b="-17255"/>
                </a:stretch>
              </a:blipFill>
            </p:spPr>
            <p:txBody>
              <a:bodyPr/>
              <a:lstStyle/>
              <a:p>
                <a:r>
                  <a:rPr lang="en-US">
                    <a:noFill/>
                  </a:rPr>
                  <a:t> </a:t>
                </a:r>
              </a:p>
            </p:txBody>
          </p:sp>
        </mc:Fallback>
      </mc:AlternateContent>
    </p:spTree>
    <p:extLst>
      <p:ext uri="{BB962C8B-B14F-4D97-AF65-F5344CB8AC3E}">
        <p14:creationId xmlns:p14="http://schemas.microsoft.com/office/powerpoint/2010/main" val="14275805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wd">
                                    <p:tmPct val="10000"/>
                                  </p:iterate>
                                  <p:childTnLst>
                                    <p:set>
                                      <p:cBhvr>
                                        <p:cTn id="6" dur="1" fill="hold">
                                          <p:stCondLst>
                                            <p:cond delay="0"/>
                                          </p:stCondLst>
                                        </p:cTn>
                                        <p:tgtEl>
                                          <p:spTgt spid="37"/>
                                        </p:tgtEl>
                                        <p:attrNameLst>
                                          <p:attrName>style.visibility</p:attrName>
                                        </p:attrNameLst>
                                      </p:cBhvr>
                                      <p:to>
                                        <p:strVal val="visible"/>
                                      </p:to>
                                    </p:set>
                                    <p:animEffect transition="in" filter="wipe(up)">
                                      <p:cBhvr>
                                        <p:cTn id="7" dur="20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nodePh="1">
                                  <p:stCondLst>
                                    <p:cond delay="0"/>
                                  </p:stCondLst>
                                  <p:endCondLst>
                                    <p:cond evt="begin" delay="0">
                                      <p:tn val="15"/>
                                    </p:cond>
                                  </p:end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anim calcmode="lin" valueType="num">
                                      <p:cBhvr>
                                        <p:cTn id="18" dur="1000" fill="hold"/>
                                        <p:tgtEl>
                                          <p:spTgt spid="44"/>
                                        </p:tgtEl>
                                        <p:attrNameLst>
                                          <p:attrName>ppt_x</p:attrName>
                                        </p:attrNameLst>
                                      </p:cBhvr>
                                      <p:tavLst>
                                        <p:tav tm="0">
                                          <p:val>
                                            <p:strVal val="#ppt_x"/>
                                          </p:val>
                                        </p:tav>
                                        <p:tav tm="100000">
                                          <p:val>
                                            <p:strVal val="#ppt_x"/>
                                          </p:val>
                                        </p:tav>
                                      </p:tavLst>
                                    </p:anim>
                                    <p:anim calcmode="lin" valueType="num">
                                      <p:cBhvr>
                                        <p:cTn id="1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iterate type="wd">
                                    <p:tmPct val="10000"/>
                                  </p:iterate>
                                  <p:childTnLst>
                                    <p:set>
                                      <p:cBhvr>
                                        <p:cTn id="23" dur="1" fill="hold">
                                          <p:stCondLst>
                                            <p:cond delay="0"/>
                                          </p:stCondLst>
                                        </p:cTn>
                                        <p:tgtEl>
                                          <p:spTgt spid="39"/>
                                        </p:tgtEl>
                                        <p:attrNameLst>
                                          <p:attrName>style.visibility</p:attrName>
                                        </p:attrNameLst>
                                      </p:cBhvr>
                                      <p:to>
                                        <p:strVal val="visible"/>
                                      </p:to>
                                    </p:set>
                                    <p:animEffect transition="in" filter="wipe(up)">
                                      <p:cBhvr>
                                        <p:cTn id="24"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37"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41D9E673-1023-41EB-BBA1-91755744EB14}"/>
              </a:ext>
            </a:extLst>
          </p:cNvPr>
          <p:cNvGrpSpPr/>
          <p:nvPr/>
        </p:nvGrpSpPr>
        <p:grpSpPr>
          <a:xfrm>
            <a:off x="-72643" y="2064603"/>
            <a:ext cx="21561043" cy="830997"/>
            <a:chOff x="-288923" y="1975702"/>
            <a:chExt cx="21564943" cy="830996"/>
          </a:xfrm>
        </p:grpSpPr>
        <p:sp>
          <p:nvSpPr>
            <p:cNvPr id="33" name="Rounded Rectangle 2">
              <a:extLst>
                <a:ext uri="{FF2B5EF4-FFF2-40B4-BE49-F238E27FC236}">
                  <a16:creationId xmlns:a16="http://schemas.microsoft.com/office/drawing/2014/main" id="{49E8CB22-AA2B-4D95-B5BC-BF713C5319ED}"/>
                </a:ext>
              </a:extLst>
            </p:cNvPr>
            <p:cNvSpPr/>
            <p:nvPr/>
          </p:nvSpPr>
          <p:spPr>
            <a:xfrm>
              <a:off x="-288923" y="2052547"/>
              <a:ext cx="2130429" cy="657125"/>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prstClr val="white"/>
                  </a:solidFill>
                  <a:latin typeface="Tahoma" panose="020B0604030504040204" pitchFamily="34" charset="0"/>
                  <a:ea typeface="Tahoma" panose="020B0604030504040204" pitchFamily="34" charset="0"/>
                  <a:cs typeface="Tahoma" panose="020B0604030504040204" pitchFamily="34" charset="0"/>
                </a:rPr>
                <a:t>II</a:t>
              </a:r>
            </a:p>
          </p:txBody>
        </p:sp>
        <p:sp>
          <p:nvSpPr>
            <p:cNvPr id="35" name="TextBox 34">
              <a:extLst>
                <a:ext uri="{FF2B5EF4-FFF2-40B4-BE49-F238E27FC236}">
                  <a16:creationId xmlns:a16="http://schemas.microsoft.com/office/drawing/2014/main" id="{9A70EBAC-3BBB-4F06-A851-6E16F9BE36D3}"/>
                </a:ext>
              </a:extLst>
            </p:cNvPr>
            <p:cNvSpPr txBox="1"/>
            <p:nvPr/>
          </p:nvSpPr>
          <p:spPr>
            <a:xfrm>
              <a:off x="2087562" y="1975702"/>
              <a:ext cx="19188458" cy="830996"/>
            </a:xfrm>
            <a:prstGeom prst="rect">
              <a:avLst/>
            </a:prstGeom>
            <a:noFill/>
          </p:spPr>
          <p:txBody>
            <a:bodyPr wrap="square" rtlCol="0">
              <a:spAutoFit/>
            </a:bodyPr>
            <a:lstStyle/>
            <a:p>
              <a:r>
                <a:rPr lang="vi-VN" sz="4800" b="1" dirty="0">
                  <a:solidFill>
                    <a:srgbClr val="145F82"/>
                  </a:solidFill>
                  <a:latin typeface="Tahoma" panose="020B0604030504040204" pitchFamily="34" charset="0"/>
                  <a:ea typeface="Tahoma" panose="020B0604030504040204" pitchFamily="34" charset="0"/>
                  <a:cs typeface="Tahoma" panose="020B0604030504040204" pitchFamily="34" charset="0"/>
                </a:rPr>
                <a:t>HAI VECTƠ CÙNG PHƯƠNG, CÙNG HƯỚNG, BẰNG NHAU</a:t>
              </a:r>
              <a:endParaRPr lang="en-US" sz="4800" b="1" dirty="0">
                <a:solidFill>
                  <a:srgbClr val="145F82"/>
                </a:solidFill>
                <a:latin typeface="Tahoma" panose="020B0604030504040204" pitchFamily="34" charset="0"/>
                <a:ea typeface="Tahoma" panose="020B0604030504040204" pitchFamily="34" charset="0"/>
                <a:cs typeface="Tahoma" panose="020B0604030504040204" pitchFamily="34" charset="0"/>
              </a:endParaRPr>
            </a:p>
          </p:txBody>
        </p:sp>
      </p:grpSp>
      <p:sp>
        <p:nvSpPr>
          <p:cNvPr id="29" name="Content Placeholder 2">
            <a:extLst>
              <a:ext uri="{FF2B5EF4-FFF2-40B4-BE49-F238E27FC236}">
                <a16:creationId xmlns:a16="http://schemas.microsoft.com/office/drawing/2014/main" id="{374DDC8A-6A43-4676-BD94-59D0D7A7AA63}"/>
              </a:ext>
            </a:extLst>
          </p:cNvPr>
          <p:cNvSpPr txBox="1">
            <a:spLocks/>
          </p:cNvSpPr>
          <p:nvPr/>
        </p:nvSpPr>
        <p:spPr>
          <a:xfrm>
            <a:off x="533400" y="3429000"/>
            <a:ext cx="23088600" cy="9906000"/>
          </a:xfrm>
          <a:prstGeom prst="rect">
            <a:avLst/>
          </a:prstGeom>
          <a:solidFill>
            <a:srgbClr val="D6F7FE"/>
          </a:solidFill>
          <a:ln w="57150">
            <a:solidFill>
              <a:schemeClr val="tx1"/>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HĐ2:</a:t>
            </a:r>
            <a:r>
              <a:rPr lang="vi-VN" sz="4400"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Quan sát các làn đường trong hình 4.5 và cho biết những nhận xét nào sau đây là đúng.</a:t>
            </a:r>
          </a:p>
          <a:p>
            <a:pPr marL="0" indent="0">
              <a:buNone/>
            </a:pPr>
            <a:r>
              <a:rPr lang="vi-VN" sz="4400" b="1" dirty="0">
                <a:latin typeface="Tahoma" panose="020B0604030504040204" pitchFamily="34" charset="0"/>
                <a:ea typeface="Tahoma" panose="020B0604030504040204" pitchFamily="34" charset="0"/>
                <a:cs typeface="Tahoma" panose="020B0604030504040204" pitchFamily="34" charset="0"/>
              </a:rPr>
              <a:t>a) Các làn đường song song với nhau.</a:t>
            </a:r>
          </a:p>
          <a:p>
            <a:pPr marL="0" indent="0">
              <a:buNone/>
            </a:pPr>
            <a:r>
              <a:rPr lang="vi-VN" sz="4400" b="1" dirty="0">
                <a:latin typeface="Tahoma" panose="020B0604030504040204" pitchFamily="34" charset="0"/>
                <a:ea typeface="Tahoma" panose="020B0604030504040204" pitchFamily="34" charset="0"/>
                <a:cs typeface="Tahoma" panose="020B0604030504040204" pitchFamily="34" charset="0"/>
              </a:rPr>
              <a:t>b) Các xe chạy theo cùng một hướng.</a:t>
            </a:r>
          </a:p>
          <a:p>
            <a:pPr marL="0" indent="0">
              <a:buNone/>
            </a:pPr>
            <a:r>
              <a:rPr lang="vi-VN" sz="4400" b="1" dirty="0">
                <a:latin typeface="Tahoma" panose="020B0604030504040204" pitchFamily="34" charset="0"/>
                <a:ea typeface="Tahoma" panose="020B0604030504040204" pitchFamily="34" charset="0"/>
                <a:cs typeface="Tahoma" panose="020B0604030504040204" pitchFamily="34" charset="0"/>
              </a:rPr>
              <a:t>c) Hai </a:t>
            </a:r>
            <a:r>
              <a:rPr lang="en-US" sz="4400" b="1" dirty="0">
                <a:latin typeface="Tahoma" panose="020B0604030504040204" pitchFamily="34" charset="0"/>
                <a:ea typeface="Tahoma" panose="020B0604030504040204" pitchFamily="34" charset="0"/>
                <a:cs typeface="Tahoma" panose="020B0604030504040204" pitchFamily="34" charset="0"/>
              </a:rPr>
              <a:t>x</a:t>
            </a:r>
            <a:r>
              <a:rPr lang="vi-VN" sz="4400" b="1" dirty="0">
                <a:latin typeface="Tahoma" panose="020B0604030504040204" pitchFamily="34" charset="0"/>
                <a:ea typeface="Tahoma" panose="020B0604030504040204" pitchFamily="34" charset="0"/>
                <a:cs typeface="Tahoma" panose="020B0604030504040204" pitchFamily="34" charset="0"/>
              </a:rPr>
              <a:t>e bất kì đ</a:t>
            </a:r>
            <a:r>
              <a:rPr lang="en-US" sz="4400" b="1" dirty="0" err="1">
                <a:latin typeface="Tahoma" panose="020B0604030504040204" pitchFamily="34" charset="0"/>
                <a:ea typeface="Tahoma" panose="020B0604030504040204" pitchFamily="34" charset="0"/>
                <a:cs typeface="Tahoma" panose="020B0604030504040204" pitchFamily="34" charset="0"/>
              </a:rPr>
              <a:t>ều</a:t>
            </a:r>
            <a:r>
              <a:rPr lang="vi-VN" sz="4400" b="1" dirty="0">
                <a:latin typeface="Tahoma" panose="020B0604030504040204" pitchFamily="34" charset="0"/>
                <a:ea typeface="Tahoma" panose="020B0604030504040204" pitchFamily="34" charset="0"/>
                <a:cs typeface="Tahoma" panose="020B0604030504040204" pitchFamily="34" charset="0"/>
              </a:rPr>
              <a:t> chạy theo cùng một hướng</a:t>
            </a: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hoặc</a:t>
            </a:r>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vi-VN" sz="4400" b="1" dirty="0">
                <a:latin typeface="Tahoma" panose="020B0604030504040204" pitchFamily="34" charset="0"/>
                <a:ea typeface="Tahoma" panose="020B0604030504040204" pitchFamily="34" charset="0"/>
                <a:cs typeface="Tahoma" panose="020B0604030504040204" pitchFamily="34" charset="0"/>
              </a:rPr>
              <a:t> hai</a:t>
            </a: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hướng ngược nhau.</a:t>
            </a:r>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Giải</a:t>
            </a:r>
          </a:p>
          <a:p>
            <a:pPr marL="0" indent="0">
              <a:buNone/>
            </a:pPr>
            <a:r>
              <a:rPr lang="vi-VN" sz="4400" b="1" dirty="0">
                <a:latin typeface="Tahoma" panose="020B0604030504040204" pitchFamily="34" charset="0"/>
                <a:ea typeface="Tahoma" panose="020B0604030504040204" pitchFamily="34" charset="0"/>
                <a:cs typeface="Tahoma" panose="020B0604030504040204" pitchFamily="34" charset="0"/>
              </a:rPr>
              <a:t>a) Các làn đường song song với nhau là nhận xét đúng.</a:t>
            </a:r>
          </a:p>
          <a:p>
            <a:pPr marL="0" indent="0">
              <a:buNone/>
            </a:pPr>
            <a:r>
              <a:rPr lang="vi-VN" sz="4400" b="1" dirty="0">
                <a:latin typeface="Tahoma" panose="020B0604030504040204" pitchFamily="34" charset="0"/>
                <a:ea typeface="Tahoma" panose="020B0604030504040204" pitchFamily="34" charset="0"/>
                <a:cs typeface="Tahoma" panose="020B0604030504040204" pitchFamily="34" charset="0"/>
              </a:rPr>
              <a:t>b) Các xe chạy theo cùng một hướng là nhận xét sai.</a:t>
            </a:r>
          </a:p>
          <a:p>
            <a:pPr marL="0" indent="0">
              <a:buNone/>
            </a:pPr>
            <a:r>
              <a:rPr lang="en-US" sz="4400" b="1" dirty="0">
                <a:latin typeface="Tahoma" panose="020B0604030504040204" pitchFamily="34" charset="0"/>
                <a:ea typeface="Tahoma" panose="020B0604030504040204" pitchFamily="34" charset="0"/>
                <a:cs typeface="Tahoma" panose="020B0604030504040204" pitchFamily="34" charset="0"/>
              </a:rPr>
              <a:t>C</a:t>
            </a:r>
            <a:r>
              <a:rPr lang="vi-VN" sz="4400" b="1" dirty="0">
                <a:latin typeface="Tahoma" panose="020B0604030504040204" pitchFamily="34" charset="0"/>
                <a:ea typeface="Tahoma" panose="020B0604030504040204" pitchFamily="34" charset="0"/>
                <a:cs typeface="Tahoma" panose="020B0604030504040204" pitchFamily="34" charset="0"/>
              </a:rPr>
              <a:t>) Hai xe bất kì đều chạy theo cùng một hướng hoặc</a:t>
            </a:r>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vi-VN" sz="4400" b="1" dirty="0">
                <a:latin typeface="Tahoma" panose="020B0604030504040204" pitchFamily="34" charset="0"/>
                <a:ea typeface="Tahoma" panose="020B0604030504040204" pitchFamily="34" charset="0"/>
                <a:cs typeface="Tahoma" panose="020B0604030504040204" pitchFamily="34" charset="0"/>
              </a:rPr>
              <a:t> hai hướng ngược nhau là nhận xét đúng.</a:t>
            </a:r>
          </a:p>
          <a:p>
            <a:pPr marL="0" indent="0">
              <a:buNone/>
            </a:pPr>
            <a:endParaRPr lang="vi-VN" sz="4400" dirty="0">
              <a:latin typeface="Tahoma" panose="020B0604030504040204" pitchFamily="34" charset="0"/>
              <a:ea typeface="Tahoma" panose="020B0604030504040204" pitchFamily="34" charset="0"/>
              <a:cs typeface="Tahoma" panose="020B0604030504040204" pitchFamily="34" charset="0"/>
            </a:endParaRPr>
          </a:p>
        </p:txBody>
      </p:sp>
      <p:pic>
        <p:nvPicPr>
          <p:cNvPr id="30" name="Picture 29" descr="Diagram, schematic&#10;&#10;Description automatically generated">
            <a:extLst>
              <a:ext uri="{FF2B5EF4-FFF2-40B4-BE49-F238E27FC236}">
                <a16:creationId xmlns:a16="http://schemas.microsoft.com/office/drawing/2014/main" id="{D4CD5977-78FA-45F3-A86E-E4E99BA8F345}"/>
              </a:ext>
            </a:extLst>
          </p:cNvPr>
          <p:cNvPicPr>
            <a:picLocks noChangeAspect="1"/>
          </p:cNvPicPr>
          <p:nvPr/>
        </p:nvPicPr>
        <p:blipFill>
          <a:blip r:embed="rId2"/>
          <a:stretch>
            <a:fillRect/>
          </a:stretch>
        </p:blipFill>
        <p:spPr>
          <a:xfrm>
            <a:off x="16154400" y="4214970"/>
            <a:ext cx="8001000" cy="7436427"/>
          </a:xfrm>
          <a:prstGeom prst="rect">
            <a:avLst/>
          </a:prstGeom>
        </p:spPr>
      </p:pic>
    </p:spTree>
    <p:extLst>
      <p:ext uri="{BB962C8B-B14F-4D97-AF65-F5344CB8AC3E}">
        <p14:creationId xmlns:p14="http://schemas.microsoft.com/office/powerpoint/2010/main" val="33784003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par>
                                <p:cTn id="8" presetID="22" presetClass="entr" presetSubtype="1"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up)">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iterate type="wd">
                                    <p:tmPct val="10000"/>
                                  </p:iterate>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wipe(up)">
                                      <p:cBhvr>
                                        <p:cTn id="15" dur="2000"/>
                                        <p:tgtEl>
                                          <p:spTgt spid="29">
                                            <p:txEl>
                                              <p:pRg st="0" end="0"/>
                                            </p:txEl>
                                          </p:spTgt>
                                        </p:tgtEl>
                                      </p:cBhvr>
                                    </p:animEffect>
                                  </p:childTnLst>
                                </p:cTn>
                              </p:par>
                              <p:par>
                                <p:cTn id="16" presetID="22" presetClass="entr" presetSubtype="1" fill="hold" nodeType="withEffect">
                                  <p:stCondLst>
                                    <p:cond delay="0"/>
                                  </p:stCondLst>
                                  <p:iterate type="wd">
                                    <p:tmPct val="10000"/>
                                  </p:iterate>
                                  <p:childTnLst>
                                    <p:set>
                                      <p:cBhvr>
                                        <p:cTn id="17" dur="1" fill="hold">
                                          <p:stCondLst>
                                            <p:cond delay="0"/>
                                          </p:stCondLst>
                                        </p:cTn>
                                        <p:tgtEl>
                                          <p:spTgt spid="29">
                                            <p:txEl>
                                              <p:pRg st="1" end="1"/>
                                            </p:txEl>
                                          </p:spTgt>
                                        </p:tgtEl>
                                        <p:attrNameLst>
                                          <p:attrName>style.visibility</p:attrName>
                                        </p:attrNameLst>
                                      </p:cBhvr>
                                      <p:to>
                                        <p:strVal val="visible"/>
                                      </p:to>
                                    </p:set>
                                    <p:animEffect transition="in" filter="wipe(up)">
                                      <p:cBhvr>
                                        <p:cTn id="18" dur="2000"/>
                                        <p:tgtEl>
                                          <p:spTgt spid="29">
                                            <p:txEl>
                                              <p:pRg st="1" end="1"/>
                                            </p:txEl>
                                          </p:spTgt>
                                        </p:tgtEl>
                                      </p:cBhvr>
                                    </p:animEffect>
                                  </p:childTnLst>
                                </p:cTn>
                              </p:par>
                              <p:par>
                                <p:cTn id="19" presetID="22" presetClass="entr" presetSubtype="1" fill="hold" nodeType="withEffect">
                                  <p:stCondLst>
                                    <p:cond delay="0"/>
                                  </p:stCondLst>
                                  <p:iterate type="wd">
                                    <p:tmPct val="10000"/>
                                  </p:iterate>
                                  <p:childTnLst>
                                    <p:set>
                                      <p:cBhvr>
                                        <p:cTn id="20" dur="1" fill="hold">
                                          <p:stCondLst>
                                            <p:cond delay="0"/>
                                          </p:stCondLst>
                                        </p:cTn>
                                        <p:tgtEl>
                                          <p:spTgt spid="29">
                                            <p:txEl>
                                              <p:pRg st="2" end="2"/>
                                            </p:txEl>
                                          </p:spTgt>
                                        </p:tgtEl>
                                        <p:attrNameLst>
                                          <p:attrName>style.visibility</p:attrName>
                                        </p:attrNameLst>
                                      </p:cBhvr>
                                      <p:to>
                                        <p:strVal val="visible"/>
                                      </p:to>
                                    </p:set>
                                    <p:animEffect transition="in" filter="wipe(up)">
                                      <p:cBhvr>
                                        <p:cTn id="21" dur="2000"/>
                                        <p:tgtEl>
                                          <p:spTgt spid="29">
                                            <p:txEl>
                                              <p:pRg st="2" end="2"/>
                                            </p:txEl>
                                          </p:spTgt>
                                        </p:tgtEl>
                                      </p:cBhvr>
                                    </p:animEffect>
                                  </p:childTnLst>
                                </p:cTn>
                              </p:par>
                              <p:par>
                                <p:cTn id="22" presetID="22" presetClass="entr" presetSubtype="1" fill="hold" nodeType="withEffect">
                                  <p:stCondLst>
                                    <p:cond delay="0"/>
                                  </p:stCondLst>
                                  <p:iterate type="wd">
                                    <p:tmPct val="10000"/>
                                  </p:iterate>
                                  <p:childTnLst>
                                    <p:set>
                                      <p:cBhvr>
                                        <p:cTn id="23" dur="1" fill="hold">
                                          <p:stCondLst>
                                            <p:cond delay="0"/>
                                          </p:stCondLst>
                                        </p:cTn>
                                        <p:tgtEl>
                                          <p:spTgt spid="29">
                                            <p:txEl>
                                              <p:pRg st="3" end="3"/>
                                            </p:txEl>
                                          </p:spTgt>
                                        </p:tgtEl>
                                        <p:attrNameLst>
                                          <p:attrName>style.visibility</p:attrName>
                                        </p:attrNameLst>
                                      </p:cBhvr>
                                      <p:to>
                                        <p:strVal val="visible"/>
                                      </p:to>
                                    </p:set>
                                    <p:animEffect transition="in" filter="wipe(up)">
                                      <p:cBhvr>
                                        <p:cTn id="24" dur="2000"/>
                                        <p:tgtEl>
                                          <p:spTgt spid="29">
                                            <p:txEl>
                                              <p:pRg st="3" end="3"/>
                                            </p:txEl>
                                          </p:spTgt>
                                        </p:tgtEl>
                                      </p:cBhvr>
                                    </p:animEffect>
                                  </p:childTnLst>
                                </p:cTn>
                              </p:par>
                              <p:par>
                                <p:cTn id="25" presetID="22" presetClass="entr" presetSubtype="1" fill="hold" nodeType="withEffect">
                                  <p:stCondLst>
                                    <p:cond delay="0"/>
                                  </p:stCondLst>
                                  <p:childTnLst>
                                    <p:set>
                                      <p:cBhvr>
                                        <p:cTn id="26" dur="1" fill="hold">
                                          <p:stCondLst>
                                            <p:cond delay="0"/>
                                          </p:stCondLst>
                                        </p:cTn>
                                        <p:tgtEl>
                                          <p:spTgt spid="29">
                                            <p:txEl>
                                              <p:pRg st="4" end="4"/>
                                            </p:txEl>
                                          </p:spTgt>
                                        </p:tgtEl>
                                        <p:attrNameLst>
                                          <p:attrName>style.visibility</p:attrName>
                                        </p:attrNameLst>
                                      </p:cBhvr>
                                      <p:to>
                                        <p:strVal val="visible"/>
                                      </p:to>
                                    </p:set>
                                    <p:animEffect transition="in" filter="wipe(up)">
                                      <p:cBhvr>
                                        <p:cTn id="27" dur="2000"/>
                                        <p:tgtEl>
                                          <p:spTgt spid="2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9">
                                            <p:txEl>
                                              <p:pRg st="5" end="5"/>
                                            </p:txEl>
                                          </p:spTgt>
                                        </p:tgtEl>
                                        <p:attrNameLst>
                                          <p:attrName>style.visibility</p:attrName>
                                        </p:attrNameLst>
                                      </p:cBhvr>
                                      <p:to>
                                        <p:strVal val="visible"/>
                                      </p:to>
                                    </p:set>
                                    <p:animEffect transition="in" filter="wipe(up)">
                                      <p:cBhvr>
                                        <p:cTn id="32" dur="500"/>
                                        <p:tgtEl>
                                          <p:spTgt spid="2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9">
                                            <p:txEl>
                                              <p:pRg st="6" end="6"/>
                                            </p:txEl>
                                          </p:spTgt>
                                        </p:tgtEl>
                                        <p:attrNameLst>
                                          <p:attrName>style.visibility</p:attrName>
                                        </p:attrNameLst>
                                      </p:cBhvr>
                                      <p:to>
                                        <p:strVal val="visible"/>
                                      </p:to>
                                    </p:set>
                                    <p:animEffect transition="in" filter="barn(inVertical)">
                                      <p:cBhvr>
                                        <p:cTn id="37" dur="500"/>
                                        <p:tgtEl>
                                          <p:spTgt spid="2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9">
                                            <p:txEl>
                                              <p:pRg st="7" end="7"/>
                                            </p:txEl>
                                          </p:spTgt>
                                        </p:tgtEl>
                                        <p:attrNameLst>
                                          <p:attrName>style.visibility</p:attrName>
                                        </p:attrNameLst>
                                      </p:cBhvr>
                                      <p:to>
                                        <p:strVal val="visible"/>
                                      </p:to>
                                    </p:set>
                                    <p:animEffect transition="in" filter="barn(inVertical)">
                                      <p:cBhvr>
                                        <p:cTn id="42" dur="500"/>
                                        <p:tgtEl>
                                          <p:spTgt spid="2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9">
                                            <p:txEl>
                                              <p:pRg st="8" end="8"/>
                                            </p:txEl>
                                          </p:spTgt>
                                        </p:tgtEl>
                                        <p:attrNameLst>
                                          <p:attrName>style.visibility</p:attrName>
                                        </p:attrNameLst>
                                      </p:cBhvr>
                                      <p:to>
                                        <p:strVal val="visible"/>
                                      </p:to>
                                    </p:set>
                                    <p:animEffect transition="in" filter="barn(inVertical)">
                                      <p:cBhvr>
                                        <p:cTn id="47" dur="500"/>
                                        <p:tgtEl>
                                          <p:spTgt spid="2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9">
                                            <p:txEl>
                                              <p:pRg st="9" end="9"/>
                                            </p:txEl>
                                          </p:spTgt>
                                        </p:tgtEl>
                                        <p:attrNameLst>
                                          <p:attrName>style.visibility</p:attrName>
                                        </p:attrNameLst>
                                      </p:cBhvr>
                                      <p:to>
                                        <p:strVal val="visible"/>
                                      </p:to>
                                    </p:set>
                                    <p:animEffect transition="in" filter="barn(inVertical)">
                                      <p:cBhvr>
                                        <p:cTn id="52" dur="500"/>
                                        <p:tgtEl>
                                          <p:spTgt spid="2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3873</TotalTime>
  <Words>1376</Words>
  <PresentationFormat>Custom</PresentationFormat>
  <Paragraphs>140</Paragraphs>
  <Slides>14</Slides>
  <Notes>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24" baseType="lpstr">
      <vt:lpstr>Arial</vt:lpstr>
      <vt:lpstr>Calibri</vt:lpstr>
      <vt:lpstr>Calibri Light</vt:lpstr>
      <vt:lpstr>Cambria Math</vt:lpstr>
      <vt:lpstr>Tahoma</vt:lpstr>
      <vt:lpstr>Times New Roman</vt:lpstr>
      <vt:lpstr>Tomaho</vt: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VnTeach.Com;</dc:title>
  <dc:creator>VnTeach.Com</dc:creator>
  <cp:keywords>VnTeach.Com</cp:keywords>
  <dcterms:created xsi:type="dcterms:W3CDTF">2013-08-31T11:42:51Z</dcterms:created>
  <dcterms:modified xsi:type="dcterms:W3CDTF">2022-05-06T05:37:22Z</dcterms:modified>
</cp:coreProperties>
</file>