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  <p:sldMasterId id="2147483711" r:id="rId3"/>
    <p:sldMasterId id="2147483735" r:id="rId4"/>
    <p:sldMasterId id="2147483759" r:id="rId5"/>
  </p:sldMasterIdLst>
  <p:notesMasterIdLst>
    <p:notesMasterId r:id="rId30"/>
  </p:notesMasterIdLst>
  <p:sldIdLst>
    <p:sldId id="320" r:id="rId6"/>
    <p:sldId id="322" r:id="rId7"/>
    <p:sldId id="324" r:id="rId8"/>
    <p:sldId id="312" r:id="rId9"/>
    <p:sldId id="321" r:id="rId10"/>
    <p:sldId id="316" r:id="rId11"/>
    <p:sldId id="343" r:id="rId12"/>
    <p:sldId id="344" r:id="rId13"/>
    <p:sldId id="340" r:id="rId14"/>
    <p:sldId id="345" r:id="rId15"/>
    <p:sldId id="346" r:id="rId16"/>
    <p:sldId id="327" r:id="rId17"/>
    <p:sldId id="328" r:id="rId18"/>
    <p:sldId id="329" r:id="rId19"/>
    <p:sldId id="330" r:id="rId20"/>
    <p:sldId id="347" r:id="rId21"/>
    <p:sldId id="334" r:id="rId22"/>
    <p:sldId id="341" r:id="rId23"/>
    <p:sldId id="342" r:id="rId24"/>
    <p:sldId id="335" r:id="rId25"/>
    <p:sldId id="336" r:id="rId26"/>
    <p:sldId id="337" r:id="rId27"/>
    <p:sldId id="338" r:id="rId28"/>
    <p:sldId id="309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CCFF"/>
    <a:srgbClr val="003399"/>
    <a:srgbClr val="00FF99"/>
    <a:srgbClr val="FF0066"/>
    <a:srgbClr val="FFFF0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6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9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853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038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54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4525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071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69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2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16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884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279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483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216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8329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10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622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857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0278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633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903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372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82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4099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506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3985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623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109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4656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287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22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0482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334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6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3902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839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9553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3815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530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9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0209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929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55312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7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2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518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28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84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9614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0421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21896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3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13242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33101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07634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33774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851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53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2490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5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4063" r:id="rId8"/>
    <p:sldLayoutId id="2147483988" r:id="rId9"/>
    <p:sldLayoutId id="2147483989" r:id="rId10"/>
    <p:sldLayoutId id="2147483990" r:id="rId11"/>
    <p:sldLayoutId id="21474839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64" r:id="rId8"/>
    <p:sldLayoutId id="2147484061" r:id="rId9"/>
    <p:sldLayoutId id="2147484000" r:id="rId10"/>
    <p:sldLayoutId id="2147484001" r:id="rId11"/>
    <p:sldLayoutId id="2147484002" r:id="rId12"/>
    <p:sldLayoutId id="21474840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65" r:id="rId3"/>
    <p:sldLayoutId id="2147484062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pPr>
                <a:defRPr/>
              </a:pPr>
              <a:t>19/08/2022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60" r:id="rId3"/>
    <p:sldLayoutId id="214748405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ekfveX92Mc" TargetMode="External"/><Relationship Id="rId2" Type="http://schemas.openxmlformats.org/officeDocument/2006/relationships/hyperlink" Target="https://zingnews.vn/video-thien-nhien-ky-thu-o-rung-amazon-post1140743.html" TargetMode="Externa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slide" Target="slide20.xml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ý: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6200" y="914400"/>
            <a:ext cx="89916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PHIẾU HỌC TẬP SỐ 2: PHÂN HÓA BẮC – NAM</a:t>
            </a:r>
            <a:endParaRPr lang="vi-VN" dirty="0"/>
          </a:p>
          <a:p>
            <a:pPr algn="ctr"/>
            <a:r>
              <a:rPr lang="vi-VN" i="1" dirty="0"/>
              <a:t>(Kết hợp hình 17.1,và kênh chữ trong SGK hoàn thành bảng thông tin)</a:t>
            </a:r>
            <a:endParaRPr lang="vi-VN" dirty="0"/>
          </a:p>
          <a:p>
            <a:pPr algn="ctr"/>
            <a:endParaRPr lang="vi-V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117261"/>
              </p:ext>
            </p:extLst>
          </p:nvPr>
        </p:nvGraphicFramePr>
        <p:xfrm>
          <a:off x="533401" y="2133593"/>
          <a:ext cx="8458198" cy="4495806"/>
        </p:xfrm>
        <a:graphic>
          <a:graphicData uri="http://schemas.openxmlformats.org/drawingml/2006/table">
            <a:tbl>
              <a:tblPr bandRow="1"/>
              <a:tblGrid>
                <a:gridCol w="2519911">
                  <a:extLst>
                    <a:ext uri="{9D8B030D-6E8A-4147-A177-3AD203B41FA5}">
                      <a16:colId xmlns:a16="http://schemas.microsoft.com/office/drawing/2014/main" val="2008052379"/>
                    </a:ext>
                  </a:extLst>
                </a:gridCol>
                <a:gridCol w="1386302">
                  <a:extLst>
                    <a:ext uri="{9D8B030D-6E8A-4147-A177-3AD203B41FA5}">
                      <a16:colId xmlns:a16="http://schemas.microsoft.com/office/drawing/2014/main" val="1696256045"/>
                    </a:ext>
                  </a:extLst>
                </a:gridCol>
                <a:gridCol w="2130343">
                  <a:extLst>
                    <a:ext uri="{9D8B030D-6E8A-4147-A177-3AD203B41FA5}">
                      <a16:colId xmlns:a16="http://schemas.microsoft.com/office/drawing/2014/main" val="462549988"/>
                    </a:ext>
                  </a:extLst>
                </a:gridCol>
                <a:gridCol w="2421642">
                  <a:extLst>
                    <a:ext uri="{9D8B030D-6E8A-4147-A177-3AD203B41FA5}">
                      <a16:colId xmlns:a16="http://schemas.microsoft.com/office/drawing/2014/main" val="1691756901"/>
                    </a:ext>
                  </a:extLst>
                </a:gridCol>
              </a:tblGrid>
              <a:tr h="749301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 </a:t>
                      </a: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 HẬU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 </a:t>
                      </a: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</a:t>
                      </a: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khí hậu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</a:t>
                      </a: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 cảnh quan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496997"/>
                  </a:ext>
                </a:extLst>
              </a:tr>
              <a:tr h="749301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Xích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 Cận xích đạo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8205069"/>
                  </a:ext>
                </a:extLst>
              </a:tr>
              <a:tr h="749301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 gió mùa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879758"/>
                  </a:ext>
                </a:extLst>
              </a:tr>
              <a:tr h="749301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 khô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406402"/>
                  </a:ext>
                </a:extLst>
              </a:tr>
              <a:tr h="749301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Cận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đới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467776"/>
                  </a:ext>
                </a:extLst>
              </a:tr>
              <a:tr h="749301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Ôn </a:t>
                      </a: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963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168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76200" y="914400"/>
            <a:ext cx="89916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PHIẾU HỌC TẬP SỐ 2: PHÂN HÓA BẮC – NAM</a:t>
            </a:r>
            <a:endParaRPr lang="vi-VN" dirty="0"/>
          </a:p>
          <a:p>
            <a:pPr algn="ctr"/>
            <a:r>
              <a:rPr lang="vi-VN" i="1" dirty="0"/>
              <a:t>(Kết hợp hình 17.1,và kênh chữ trong SGK hoàn thành bảng thông tin)</a:t>
            </a:r>
            <a:endParaRPr lang="vi-VN" dirty="0"/>
          </a:p>
          <a:p>
            <a:pPr algn="ctr"/>
            <a:endParaRPr lang="vi-V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492695"/>
              </p:ext>
            </p:extLst>
          </p:nvPr>
        </p:nvGraphicFramePr>
        <p:xfrm>
          <a:off x="381000" y="1981200"/>
          <a:ext cx="8610599" cy="4800600"/>
        </p:xfrm>
        <a:graphic>
          <a:graphicData uri="http://schemas.openxmlformats.org/drawingml/2006/table">
            <a:tbl>
              <a:tblPr bandRow="1"/>
              <a:tblGrid>
                <a:gridCol w="1187299">
                  <a:extLst>
                    <a:ext uri="{9D8B030D-6E8A-4147-A177-3AD203B41FA5}">
                      <a16:colId xmlns:a16="http://schemas.microsoft.com/office/drawing/2014/main" val="3350410538"/>
                    </a:ext>
                  </a:extLst>
                </a:gridCol>
                <a:gridCol w="3248085">
                  <a:extLst>
                    <a:ext uri="{9D8B030D-6E8A-4147-A177-3AD203B41FA5}">
                      <a16:colId xmlns:a16="http://schemas.microsoft.com/office/drawing/2014/main" val="3348957617"/>
                    </a:ext>
                  </a:extLst>
                </a:gridCol>
                <a:gridCol w="1634324">
                  <a:extLst>
                    <a:ext uri="{9D8B030D-6E8A-4147-A177-3AD203B41FA5}">
                      <a16:colId xmlns:a16="http://schemas.microsoft.com/office/drawing/2014/main" val="2333872336"/>
                    </a:ext>
                  </a:extLst>
                </a:gridCol>
                <a:gridCol w="2540891">
                  <a:extLst>
                    <a:ext uri="{9D8B030D-6E8A-4147-A177-3AD203B41FA5}">
                      <a16:colId xmlns:a16="http://schemas.microsoft.com/office/drawing/2014/main" val="224507488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 KHÍ HẬU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 </a:t>
                      </a:r>
                      <a:r>
                        <a:rPr lang="vi-VN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khí hậu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cảnh quan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81244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Xích đạo Cận xích đạo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Mê-hi-cô, eo đất Trung Mỹ, quần đảo Ăng-ti, sơn nguyên Guy-a-na và đồng bằng A-ma-dôn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cao quanh năm, mưa nhiều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 phát triển rậm rạp.</a:t>
                      </a:r>
                    </a:p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A-ma-dôn có rừng nhiệt đới bao phủ với hệ sinh thái rất phong phú.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10846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đới gió mùa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05966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đới khô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bằng duyên hải phía tây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Nóng, khô 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Thảm thực vật chủ yếu là xương rồng và cây bụi. 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78391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Cận nhiệt đới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bằng Pam-pa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mưa giảm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 nguyên phát triển.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071879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Ôn đới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nguyên Pa-ta-gô-ni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 khí hậu ôn đới, có lượng mưa ít,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Bán hoang mạc phát triển.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919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365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2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3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8600" y="990600"/>
            <a:ext cx="4114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</a:t>
            </a:r>
            <a:r>
              <a:rPr lang="en-US" dirty="0" smtClean="0"/>
              <a:t>3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8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91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39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8600" y="914400"/>
            <a:ext cx="8763000" cy="1143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PHIẾU HỌC TẬP</a:t>
            </a:r>
            <a:r>
              <a:rPr lang="en-GB" b="1" dirty="0"/>
              <a:t> 3</a:t>
            </a:r>
            <a:r>
              <a:rPr lang="vi-VN" b="1" dirty="0"/>
              <a:t>: PHÂN HÓA THEO CHIỀU CAO</a:t>
            </a:r>
            <a:endParaRPr lang="vi-VN" dirty="0"/>
          </a:p>
          <a:p>
            <a:pPr algn="ctr"/>
            <a:r>
              <a:rPr lang="vi-VN" i="1" dirty="0"/>
              <a:t>(Sử dụng hình 17.2, liệt kê các cảnh quan theo thứ tự từ trên cao xuống thấp và hoàn thành bảng thông tin)</a:t>
            </a:r>
            <a:endParaRPr lang="vi-V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31841"/>
              </p:ext>
            </p:extLst>
          </p:nvPr>
        </p:nvGraphicFramePr>
        <p:xfrm>
          <a:off x="381001" y="2133599"/>
          <a:ext cx="8458199" cy="4748634"/>
        </p:xfrm>
        <a:graphic>
          <a:graphicData uri="http://schemas.openxmlformats.org/drawingml/2006/table">
            <a:tbl>
              <a:tblPr bandRow="1"/>
              <a:tblGrid>
                <a:gridCol w="1148913">
                  <a:extLst>
                    <a:ext uri="{9D8B030D-6E8A-4147-A177-3AD203B41FA5}">
                      <a16:colId xmlns:a16="http://schemas.microsoft.com/office/drawing/2014/main" val="3265874836"/>
                    </a:ext>
                  </a:extLst>
                </a:gridCol>
                <a:gridCol w="2691039">
                  <a:extLst>
                    <a:ext uri="{9D8B030D-6E8A-4147-A177-3AD203B41FA5}">
                      <a16:colId xmlns:a16="http://schemas.microsoft.com/office/drawing/2014/main" val="3288322913"/>
                    </a:ext>
                  </a:extLst>
                </a:gridCol>
                <a:gridCol w="1409247">
                  <a:extLst>
                    <a:ext uri="{9D8B030D-6E8A-4147-A177-3AD203B41FA5}">
                      <a16:colId xmlns:a16="http://schemas.microsoft.com/office/drawing/2014/main" val="1285159700"/>
                    </a:ext>
                  </a:extLst>
                </a:gridCol>
                <a:gridCol w="3209000">
                  <a:extLst>
                    <a:ext uri="{9D8B030D-6E8A-4147-A177-3AD203B41FA5}">
                      <a16:colId xmlns:a16="http://schemas.microsoft.com/office/drawing/2014/main" val="3385308244"/>
                    </a:ext>
                  </a:extLst>
                </a:gridCol>
              </a:tblGrid>
              <a:tr h="252008">
                <a:tc grid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SƯỜN TÂY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SƯỜN ĐÔNG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823721"/>
                  </a:ext>
                </a:extLst>
              </a:tr>
              <a:tr h="525979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m)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 quan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m)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 quan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155684"/>
                  </a:ext>
                </a:extLst>
              </a:tr>
              <a:tr h="28157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6000-6500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6000-6500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436996"/>
                  </a:ext>
                </a:extLst>
              </a:tr>
              <a:tr h="28157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5000-6000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5000-6000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450268"/>
                  </a:ext>
                </a:extLst>
              </a:tr>
              <a:tr h="28157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4000-5000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4000-5000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637636"/>
                  </a:ext>
                </a:extLst>
              </a:tr>
              <a:tr h="28157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3000-4000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3000-4000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604188"/>
                  </a:ext>
                </a:extLst>
              </a:tr>
              <a:tr h="28157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2000-3000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2000-3000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79608"/>
                  </a:ext>
                </a:extLst>
              </a:tr>
              <a:tr h="28157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1300-2000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1300-2000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391793"/>
                  </a:ext>
                </a:extLst>
              </a:tr>
              <a:tr h="28157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1000-1300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1000-1300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029102"/>
                  </a:ext>
                </a:extLst>
              </a:tr>
              <a:tr h="252008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0-1000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74466"/>
                  </a:ext>
                </a:extLst>
              </a:tr>
              <a:tr h="1723389">
                <a:tc gridSpan="2"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 sự thay đổi: 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6391275" algn="r"/>
                        </a:tabLst>
                      </a:pPr>
                      <a:r>
                        <a:rPr lang="vi-VN" sz="1600" b="1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vi-VN" sz="1600" b="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12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6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425" marR="46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191204"/>
                  </a:ext>
                </a:extLst>
              </a:tr>
            </a:tbl>
          </a:graphicData>
        </a:graphic>
      </p:graphicFrame>
      <p:pic>
        <p:nvPicPr>
          <p:cNvPr id="6145" name="imag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257800"/>
            <a:ext cx="3094037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50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55123"/>
              </p:ext>
            </p:extLst>
          </p:nvPr>
        </p:nvGraphicFramePr>
        <p:xfrm>
          <a:off x="76200" y="914398"/>
          <a:ext cx="8991599" cy="5791201"/>
        </p:xfrm>
        <a:graphic>
          <a:graphicData uri="http://schemas.openxmlformats.org/drawingml/2006/table">
            <a:tbl>
              <a:tblPr bandRow="1"/>
              <a:tblGrid>
                <a:gridCol w="1694568">
                  <a:extLst>
                    <a:ext uri="{9D8B030D-6E8A-4147-A177-3AD203B41FA5}">
                      <a16:colId xmlns:a16="http://schemas.microsoft.com/office/drawing/2014/main" val="1399992384"/>
                    </a:ext>
                  </a:extLst>
                </a:gridCol>
                <a:gridCol w="2372221">
                  <a:extLst>
                    <a:ext uri="{9D8B030D-6E8A-4147-A177-3AD203B41FA5}">
                      <a16:colId xmlns:a16="http://schemas.microsoft.com/office/drawing/2014/main" val="1756439234"/>
                    </a:ext>
                  </a:extLst>
                </a:gridCol>
                <a:gridCol w="2462405">
                  <a:extLst>
                    <a:ext uri="{9D8B030D-6E8A-4147-A177-3AD203B41FA5}">
                      <a16:colId xmlns:a16="http://schemas.microsoft.com/office/drawing/2014/main" val="2749464828"/>
                    </a:ext>
                  </a:extLst>
                </a:gridCol>
                <a:gridCol w="2462405">
                  <a:extLst>
                    <a:ext uri="{9D8B030D-6E8A-4147-A177-3AD203B41FA5}">
                      <a16:colId xmlns:a16="http://schemas.microsoft.com/office/drawing/2014/main" val="593871157"/>
                    </a:ext>
                  </a:extLst>
                </a:gridCol>
              </a:tblGrid>
              <a:tr h="321733">
                <a:tc grid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SƯỜN TÂY</a:t>
                      </a:r>
                      <a:endParaRPr lang="vi-VN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SƯỜN ĐÔNG</a:t>
                      </a:r>
                      <a:endParaRPr lang="vi-VN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940395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vi-VN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m)</a:t>
                      </a:r>
                      <a:endParaRPr lang="vi-VN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 quan</a:t>
                      </a:r>
                      <a:endParaRPr lang="vi-VN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cao</a:t>
                      </a:r>
                      <a:endParaRPr lang="vi-VN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i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m)</a:t>
                      </a:r>
                      <a:endParaRPr lang="vi-VN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 quan</a:t>
                      </a:r>
                      <a:endParaRPr lang="vi-VN" sz="16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052493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6000-6500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Băng tuyết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6000-6500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Băng tuyết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066339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5000-6000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Băng tuyết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5000-6000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Băng tuyết + đồng cỏ núi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120331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4000-5000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cỏ núi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4000-5000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cỏ núi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177283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3000-4000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cỏ cây bụi + đồng cỏ núi cao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3000-4000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188514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cỏ cây bụi + xương rồng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2000-3000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 lá kim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60499"/>
                  </a:ext>
                </a:extLst>
              </a:tr>
              <a:tr h="643467">
                <a:tc row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1000-2000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 bụi xương rồng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1300-2000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 hỗn hợp: lá kim + lá rộng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702210"/>
                  </a:ext>
                </a:extLst>
              </a:tr>
              <a:tr h="321733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1000-1300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 lá rộng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483671"/>
                  </a:ext>
                </a:extLst>
              </a:tr>
              <a:tr h="643467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vật nửa hoang mạc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0-1000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 nhiệt đới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064179"/>
                  </a:ext>
                </a:extLst>
              </a:tr>
              <a:tr h="643467">
                <a:tc gridSpan="4">
                  <a:txBody>
                    <a:bodyPr/>
                    <a:lstStyle/>
                    <a:p>
                      <a:pPr marL="635" indent="-190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Nguyên nhân sự thay đổi: Càng lên cao, thiên nhiên càng thay đổi tương ứng với sự thay đổi của nhiệt độ và độ 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077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ĐẶC ĐIỂM RỪNG NHIỆT ĐỚI A-MA-DÔN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533400" y="2971800"/>
            <a:ext cx="5638800" cy="1600200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hlinkClick r:id="rId2"/>
              </a:rPr>
              <a:t>Thiên nhiên kỳ thú ở rừng Amazon - Địa điểm du lịch - ZINGNEWS.VN</a:t>
            </a:r>
            <a:endParaRPr lang="vi-VN" dirty="0"/>
          </a:p>
        </p:txBody>
      </p:sp>
      <p:sp>
        <p:nvSpPr>
          <p:cNvPr id="5" name="Flowchart: Terminator 4"/>
          <p:cNvSpPr/>
          <p:nvPr/>
        </p:nvSpPr>
        <p:spPr>
          <a:xfrm>
            <a:off x="3048000" y="4953000"/>
            <a:ext cx="5715000" cy="1524000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hlinkClick r:id="rId3"/>
              </a:rPr>
              <a:t>Rừng nhiệt đới Amazon ở Brazil - Cảnh quan Amazon - YouTube</a:t>
            </a:r>
            <a:endParaRPr lang="vi-VN" dirty="0"/>
          </a:p>
        </p:txBody>
      </p:sp>
      <p:sp>
        <p:nvSpPr>
          <p:cNvPr id="6" name="Flowchart: Terminator 5"/>
          <p:cNvSpPr/>
          <p:nvPr/>
        </p:nvSpPr>
        <p:spPr>
          <a:xfrm>
            <a:off x="1752600" y="990600"/>
            <a:ext cx="5638800" cy="16002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FF00"/>
                </a:solidFill>
              </a:rPr>
              <a:t>Xem video và cho biết những hiểu biết của em về rừng rậm A-ma-dôn?</a:t>
            </a:r>
            <a:endParaRPr lang="vi-V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08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ĐẶC ĐIỂM RỪNG NHIỆT ĐỚI A-MA-DÔN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276600" y="5105400"/>
            <a:ext cx="5715000" cy="1524000"/>
          </a:xfrm>
          <a:prstGeom prst="flowChartTermina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Em hãy đưa ra các biện pháp bảo vệ rừng A –ma-don?</a:t>
            </a:r>
            <a:endParaRPr lang="vi-VN" dirty="0"/>
          </a:p>
        </p:txBody>
      </p:sp>
      <p:sp>
        <p:nvSpPr>
          <p:cNvPr id="6" name="Flowchart: Terminator 5"/>
          <p:cNvSpPr/>
          <p:nvPr/>
        </p:nvSpPr>
        <p:spPr>
          <a:xfrm>
            <a:off x="152400" y="990600"/>
            <a:ext cx="8839200" cy="3810000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- </a:t>
            </a:r>
            <a:r>
              <a:rPr lang="en-US" dirty="0" err="1"/>
              <a:t>Rừng</a:t>
            </a:r>
            <a:r>
              <a:rPr lang="en-US" dirty="0"/>
              <a:t> Amazon </a:t>
            </a:r>
            <a:r>
              <a:rPr lang="en-US" dirty="0" err="1"/>
              <a:t>nằm</a:t>
            </a:r>
            <a:r>
              <a:rPr lang="en-US" dirty="0"/>
              <a:t> ở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Nam </a:t>
            </a:r>
            <a:r>
              <a:rPr lang="en-US" dirty="0" err="1"/>
              <a:t>Mĩ</a:t>
            </a:r>
            <a:r>
              <a:rPr lang="en-US" dirty="0"/>
              <a:t>,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đới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5,5 </a:t>
            </a:r>
            <a:r>
              <a:rPr lang="en-US" dirty="0" err="1"/>
              <a:t>triệu</a:t>
            </a:r>
            <a:r>
              <a:rPr lang="en-US" dirty="0"/>
              <a:t> km2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phong</a:t>
            </a:r>
            <a:r>
              <a:rPr lang="en-US" dirty="0"/>
              <a:t>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Hiện</a:t>
            </a:r>
            <a:r>
              <a:rPr lang="en-US" dirty="0"/>
              <a:t> nay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hẹp</a:t>
            </a:r>
            <a:r>
              <a:rPr lang="en-US" dirty="0"/>
              <a:t> do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do </a:t>
            </a:r>
            <a:r>
              <a:rPr lang="en-US" dirty="0" err="1"/>
              <a:t>nạn</a:t>
            </a:r>
            <a:r>
              <a:rPr lang="en-US" dirty="0"/>
              <a:t> </a:t>
            </a:r>
            <a:r>
              <a:rPr lang="en-US" dirty="0" err="1"/>
              <a:t>cháy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cực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ở </a:t>
            </a:r>
            <a:r>
              <a:rPr lang="en-US" dirty="0" err="1"/>
              <a:t>đây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4828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THẾ GIỚI QUANH TA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743200" cy="18478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9525" y="2639109"/>
            <a:ext cx="2401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dirty="0" err="1" smtClean="0">
                <a:solidFill>
                  <a:srgbClr val="FFFF00"/>
                </a:solidFill>
              </a:rPr>
              <a:t>Những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hình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ảnh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sau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thuộc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quốc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gia</a:t>
            </a:r>
            <a:r>
              <a:rPr lang="en-US" altLang="vi-VN" dirty="0" smtClean="0">
                <a:solidFill>
                  <a:srgbClr val="FFFF00"/>
                </a:solidFill>
              </a:rPr>
              <a:t> </a:t>
            </a:r>
            <a:r>
              <a:rPr lang="en-US" altLang="vi-VN" dirty="0" err="1" smtClean="0">
                <a:solidFill>
                  <a:srgbClr val="FFFF00"/>
                </a:solidFill>
              </a:rPr>
              <a:t>nào</a:t>
            </a:r>
            <a:r>
              <a:rPr lang="en-US" altLang="vi-VN" dirty="0" smtClean="0">
                <a:solidFill>
                  <a:srgbClr val="FFFF00"/>
                </a:solidFill>
              </a:rPr>
              <a:t>?</a:t>
            </a:r>
            <a:endParaRPr lang="en-US" altLang="vi-VN" dirty="0">
              <a:solidFill>
                <a:srgbClr val="FFFF00"/>
              </a:solidFill>
            </a:endParaRPr>
          </a:p>
        </p:txBody>
      </p:sp>
      <p:pic>
        <p:nvPicPr>
          <p:cNvPr id="250884" name="Picture 4" descr="Sân vận động Maracanã – Wikipedia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57084"/>
            <a:ext cx="4136231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Kinh nghiệm du lịch Rio de Janeiro 'trái tim' của Braz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4" y="3878825"/>
            <a:ext cx="4313238" cy="26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8" name="Picture 8" descr="Airports in Rio de Janeiro, Braz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26" y="3684280"/>
            <a:ext cx="3763374" cy="29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1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24400" y="25146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4876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64008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6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14400" y="38862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27432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4400" y="44196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14400" y="3314700"/>
            <a:ext cx="381000" cy="38100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10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THẾ GIỚI QUANH TA</a:t>
            </a:r>
            <a:endParaRPr lang="en-US" altLang="vi-VN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872063" y="1752600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838200"/>
            <a:ext cx="47379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0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17: ĐẶC ĐIỂM TỰ NHIÊN TRUNG VÀ NAM MỸ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1676400"/>
            <a:ext cx="4495800" cy="5181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731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42:THIÊN NHIÊN TRUNG VÀ NAM MĨ</a:t>
            </a:r>
          </a:p>
        </p:txBody>
      </p:sp>
      <p:sp>
        <p:nvSpPr>
          <p:cNvPr id="9" name="Rectangle: Rounded Corners 5">
            <a:extLst/>
          </p:cNvPr>
          <p:cNvSpPr/>
          <p:nvPr/>
        </p:nvSpPr>
        <p:spPr>
          <a:xfrm>
            <a:off x="3135313" y="34448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6">
            <a:extLst/>
          </p:cNvPr>
          <p:cNvSpPr/>
          <p:nvPr/>
        </p:nvSpPr>
        <p:spPr>
          <a:xfrm>
            <a:off x="3100388" y="22098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>
          <a:xfrm>
            <a:off x="2233613" y="22098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>
          <a:xfrm>
            <a:off x="2249488" y="34290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>
            <a:extLst/>
          </p:cNvPr>
          <p:cNvSpPr/>
          <p:nvPr/>
        </p:nvSpPr>
        <p:spPr>
          <a:xfrm>
            <a:off x="3095625" y="4687888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>
          <a:xfrm>
            <a:off x="2209800" y="4672013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: Rounded Corners 6">
            <a:extLst/>
          </p:cNvPr>
          <p:cNvSpPr/>
          <p:nvPr/>
        </p:nvSpPr>
        <p:spPr>
          <a:xfrm>
            <a:off x="3071659" y="5881637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Amadon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Connector 16">
            <a:extLst/>
          </p:cNvPr>
          <p:cNvSpPr/>
          <p:nvPr/>
        </p:nvSpPr>
        <p:spPr>
          <a:xfrm>
            <a:off x="2204884" y="5881637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ĐÔNG -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990600"/>
            <a:ext cx="3962400" cy="1219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1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362200"/>
            <a:ext cx="4276725" cy="419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ĐÔNG -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838200"/>
            <a:ext cx="84582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PHIẾU HỌC TẬP SỐ 1: PHÂN HÓA CHIỀU ĐÔNG-TÂY</a:t>
            </a:r>
            <a:endParaRPr lang="vi-VN" dirty="0"/>
          </a:p>
          <a:p>
            <a:pPr algn="ctr"/>
            <a:r>
              <a:rPr lang="vi-VN" i="1" dirty="0"/>
              <a:t>(Kết hợp hình 17.1,và kênh chữ trong SGK hoàn thành bảng thông tin)</a:t>
            </a:r>
            <a:endParaRPr lang="vi-V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86639"/>
              </p:ext>
            </p:extLst>
          </p:nvPr>
        </p:nvGraphicFramePr>
        <p:xfrm>
          <a:off x="609599" y="1870885"/>
          <a:ext cx="8305801" cy="4910915"/>
        </p:xfrm>
        <a:graphic>
          <a:graphicData uri="http://schemas.openxmlformats.org/drawingml/2006/table">
            <a:tbl>
              <a:tblPr bandRow="1"/>
              <a:tblGrid>
                <a:gridCol w="1562168">
                  <a:extLst>
                    <a:ext uri="{9D8B030D-6E8A-4147-A177-3AD203B41FA5}">
                      <a16:colId xmlns:a16="http://schemas.microsoft.com/office/drawing/2014/main" val="120417840"/>
                    </a:ext>
                  </a:extLst>
                </a:gridCol>
                <a:gridCol w="2062455">
                  <a:extLst>
                    <a:ext uri="{9D8B030D-6E8A-4147-A177-3AD203B41FA5}">
                      <a16:colId xmlns:a16="http://schemas.microsoft.com/office/drawing/2014/main" val="1250962705"/>
                    </a:ext>
                  </a:extLst>
                </a:gridCol>
                <a:gridCol w="2155759">
                  <a:extLst>
                    <a:ext uri="{9D8B030D-6E8A-4147-A177-3AD203B41FA5}">
                      <a16:colId xmlns:a16="http://schemas.microsoft.com/office/drawing/2014/main" val="1416512535"/>
                    </a:ext>
                  </a:extLst>
                </a:gridCol>
                <a:gridCol w="2525419">
                  <a:extLst>
                    <a:ext uri="{9D8B030D-6E8A-4147-A177-3AD203B41FA5}">
                      <a16:colId xmlns:a16="http://schemas.microsoft.com/office/drawing/2014/main" val="4112112901"/>
                    </a:ext>
                  </a:extLst>
                </a:gridCol>
              </a:tblGrid>
              <a:tr h="180300">
                <a:tc gridSpan="3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 Mỹ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 đồ lượng mưa Nam Mỹ (dữ liệu từ năm 1976-2009) </a:t>
                      </a: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92997"/>
                  </a:ext>
                </a:extLst>
              </a:tr>
              <a:tr h="180300">
                <a:tc grid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Đông và các đảo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39331"/>
                  </a:ext>
                </a:extLst>
              </a:tr>
              <a:tr h="1011654">
                <a:tc gridSpan="2"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449195" algn="r"/>
                        </a:tabLst>
                      </a:pP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784861"/>
                  </a:ext>
                </a:extLst>
              </a:tr>
              <a:tr h="180300">
                <a:tc gridSpan="3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 Mỹ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75363"/>
                  </a:ext>
                </a:extLst>
              </a:tr>
              <a:tr h="180300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Giữa</a:t>
                      </a:r>
                      <a:endParaRPr lang="vi-VN" sz="14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803600"/>
                  </a:ext>
                </a:extLst>
              </a:tr>
              <a:tr h="2917805"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b="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vi-VN" sz="14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b="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vi-VN" sz="14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b="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vi-VN" sz="14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b="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vi-VN" sz="14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b="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vi-VN" sz="14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endParaRPr lang="vi-VN" sz="14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b="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	</a:t>
                      </a:r>
                      <a:endParaRPr lang="vi-VN" sz="14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b="0" kern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1400" b="1" kern="0" dirty="0">
                        <a:solidFill>
                          <a:srgbClr val="00B05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1275715" algn="r"/>
                        </a:tabLst>
                      </a:pPr>
                      <a:r>
                        <a:rPr lang="vi-VN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76" marR="41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18800"/>
                  </a:ext>
                </a:extLst>
              </a:tr>
            </a:tbl>
          </a:graphicData>
        </a:graphic>
      </p:graphicFrame>
      <p:pic>
        <p:nvPicPr>
          <p:cNvPr id="2049" name="image9.gif" descr="File:South America Precipitation Map (data from 1976-2009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362200" cy="26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221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ĐÔNG -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838200"/>
            <a:ext cx="84582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/>
              <a:t>PHIẾU HỌC TẬP SỐ 1: PHÂN HÓA CHIỀU ĐÔNG-TÂY</a:t>
            </a:r>
            <a:endParaRPr lang="vi-VN" dirty="0"/>
          </a:p>
          <a:p>
            <a:pPr algn="ctr"/>
            <a:r>
              <a:rPr lang="vi-VN" i="1" dirty="0"/>
              <a:t>(Kết hợp hình 17.1,và kênh chữ trong SGK hoàn thành bảng thông tin)</a:t>
            </a:r>
            <a:endParaRPr lang="vi-V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287362"/>
              </p:ext>
            </p:extLst>
          </p:nvPr>
        </p:nvGraphicFramePr>
        <p:xfrm>
          <a:off x="380999" y="2057399"/>
          <a:ext cx="8534401" cy="4648202"/>
        </p:xfrm>
        <a:graphic>
          <a:graphicData uri="http://schemas.openxmlformats.org/drawingml/2006/table">
            <a:tbl>
              <a:tblPr bandRow="1"/>
              <a:tblGrid>
                <a:gridCol w="2403208">
                  <a:extLst>
                    <a:ext uri="{9D8B030D-6E8A-4147-A177-3AD203B41FA5}">
                      <a16:colId xmlns:a16="http://schemas.microsoft.com/office/drawing/2014/main" val="901860057"/>
                    </a:ext>
                  </a:extLst>
                </a:gridCol>
                <a:gridCol w="3052748">
                  <a:extLst>
                    <a:ext uri="{9D8B030D-6E8A-4147-A177-3AD203B41FA5}">
                      <a16:colId xmlns:a16="http://schemas.microsoft.com/office/drawing/2014/main" val="1275934159"/>
                    </a:ext>
                  </a:extLst>
                </a:gridCol>
                <a:gridCol w="3078445">
                  <a:extLst>
                    <a:ext uri="{9D8B030D-6E8A-4147-A177-3AD203B41FA5}">
                      <a16:colId xmlns:a16="http://schemas.microsoft.com/office/drawing/2014/main" val="2375293384"/>
                    </a:ext>
                  </a:extLst>
                </a:gridCol>
              </a:tblGrid>
              <a:tr h="422564">
                <a:tc gridSpan="3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 Mỹ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31461"/>
                  </a:ext>
                </a:extLst>
              </a:tr>
              <a:tr h="422564">
                <a:tc grid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Đông và các đảo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412123"/>
                  </a:ext>
                </a:extLst>
              </a:tr>
              <a:tr h="845127">
                <a:tc gridSpan="2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 ít, chủ yếu là xavan.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 mưa nhiều, rừng rậm nhiệt đới phát triển.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910466"/>
                  </a:ext>
                </a:extLst>
              </a:tr>
              <a:tr h="422564">
                <a:tc gridSpan="3"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 Mỹ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77685"/>
                  </a:ext>
                </a:extLst>
              </a:tr>
              <a:tr h="422564"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Tây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Giữa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Phía Đông</a:t>
                      </a:r>
                      <a:endParaRPr lang="vi-VN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60140"/>
                  </a:ext>
                </a:extLst>
              </a:tr>
              <a:tr h="2112819">
                <a:tc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Miền núi trẻ An-đét cao và đồ sộ nhất châu Mỹ. Thiên nhiên ở đây thay đổi rõ rệt giữa sườn đông và sườn tây.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đồng bằng như: La-nôt, A-ma-dôn, La Pla-ta và Pam-pa. Khu vực này trải rộng trên nhiều đới khí hậu nên có thiên nhiên phong phú và đa dạng.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indent="-19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sơn nguyên, đồi núi thấp xen các thung lũng. Do ảnh hưởng của dòng biển nóng, lượng mưa nhiều nên rừng rậm phát triển ở rìa phía đông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04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728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8600" y="990600"/>
            <a:ext cx="3733800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theo</a:t>
            </a:r>
            <a:r>
              <a:rPr lang="en-US" dirty="0" smtClean="0"/>
              <a:t> PHT </a:t>
            </a:r>
            <a:r>
              <a:rPr lang="en-US" dirty="0" smtClean="0"/>
              <a:t>2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191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79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37236832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3150</TotalTime>
  <Words>1154</Words>
  <PresentationFormat>On-screen Show (4:3)</PresentationFormat>
  <Paragraphs>251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Tahoma</vt:lpstr>
      <vt:lpstr>Times New Roman</vt:lpstr>
      <vt:lpstr>VNI-Helve-Condense</vt:lpstr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1601-01-01T00:00:00Z</cp:lastPrinted>
  <dcterms:created xsi:type="dcterms:W3CDTF">1601-01-01T00:00:00Z</dcterms:created>
  <dcterms:modified xsi:type="dcterms:W3CDTF">2022-08-19T14:39:36Z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