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3" r:id="rId2"/>
    <p:sldId id="256" r:id="rId3"/>
    <p:sldId id="302" r:id="rId4"/>
    <p:sldId id="279" r:id="rId5"/>
    <p:sldId id="316" r:id="rId6"/>
    <p:sldId id="347" r:id="rId7"/>
    <p:sldId id="349" r:id="rId8"/>
    <p:sldId id="348" r:id="rId9"/>
    <p:sldId id="283" r:id="rId10"/>
    <p:sldId id="350" r:id="rId11"/>
    <p:sldId id="351" r:id="rId12"/>
    <p:sldId id="352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3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58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22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8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18594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an interview with two students, Minh and Tom. Then tick the speaker of each sentence.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B4D1B71-D0B7-0AE8-4848-12F8E0B18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380728"/>
              </p:ext>
            </p:extLst>
          </p:nvPr>
        </p:nvGraphicFramePr>
        <p:xfrm>
          <a:off x="360144" y="2152231"/>
          <a:ext cx="10840851" cy="463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79819">
                  <a:extLst>
                    <a:ext uri="{9D8B030D-6E8A-4147-A177-3AD203B41FA5}">
                      <a16:colId xmlns:a16="http://schemas.microsoft.com/office/drawing/2014/main" val="3812372704"/>
                    </a:ext>
                  </a:extLst>
                </a:gridCol>
                <a:gridCol w="1233377">
                  <a:extLst>
                    <a:ext uri="{9D8B030D-6E8A-4147-A177-3AD203B41FA5}">
                      <a16:colId xmlns:a16="http://schemas.microsoft.com/office/drawing/2014/main" val="365485281"/>
                    </a:ext>
                  </a:extLst>
                </a:gridCol>
                <a:gridCol w="1227655">
                  <a:extLst>
                    <a:ext uri="{9D8B030D-6E8A-4147-A177-3AD203B41FA5}">
                      <a16:colId xmlns:a16="http://schemas.microsoft.com/office/drawing/2014/main" val="3365670671"/>
                    </a:ext>
                  </a:extLst>
                </a:gridCol>
              </a:tblGrid>
              <a:tr h="5093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W</a:t>
                      </a:r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ho says that…?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Minh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bg1"/>
                          </a:solidFill>
                        </a:rPr>
                        <a:t>Tom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03414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he sends voice messages to friends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0582759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calls his friends by using the Internet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4470497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 will be able to use telepathy in the future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8360980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4.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need a small device to send their thoughts to others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193525"/>
                  </a:ext>
                </a:extLst>
              </a:tr>
              <a:tr h="509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3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n-US" sz="3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 people can make use of telepathy to harm </a:t>
                      </a:r>
                      <a:r>
                        <a:rPr lang="en-VN" sz="3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others</a:t>
                      </a:r>
                      <a:endParaRPr lang="en-US" sz="30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VN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45780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F89546F-E3D0-7584-F30F-C1B650098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2511154"/>
            <a:ext cx="778414" cy="675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B146F-FCEF-F697-3156-F1773FAAE5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3091168"/>
            <a:ext cx="778414" cy="6756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F7739C-C131-48E8-38ED-F94B70937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77" y="3886973"/>
            <a:ext cx="778414" cy="6756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D5F8F0-6F37-C9EB-E8E4-55D2382E6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74" y="4897066"/>
            <a:ext cx="778414" cy="67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849058-8CCB-71C8-0E23-C63FDAC7A1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916" y="5896527"/>
            <a:ext cx="778414" cy="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131589" y="1712751"/>
            <a:ext cx="9879486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What is the interview mainly about?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</a:t>
            </a:r>
            <a:r>
              <a:rPr lang="en-US" sz="3200" dirty="0">
                <a:effectLst/>
              </a:rPr>
              <a:t> One way of future communication.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Voice chats and online calls.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Problems of telepathy. </a:t>
            </a:r>
          </a:p>
          <a:p>
            <a:endParaRPr lang="en-US" sz="3200" dirty="0">
              <a:effectLst/>
            </a:endParaRPr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2.</a:t>
            </a:r>
            <a:r>
              <a:rPr lang="en-US" sz="3200" dirty="0">
                <a:solidFill>
                  <a:schemeClr val="accent2"/>
                </a:solidFill>
                <a:effectLst/>
              </a:rPr>
              <a:t> </a:t>
            </a:r>
            <a:r>
              <a:rPr lang="en-US" sz="3200" dirty="0">
                <a:effectLst/>
              </a:rPr>
              <a:t>Which way of communication below is NOT mentioned in the interview?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Meeting face to face		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Writing an email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Telepathy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3D1AEE2-23A8-6990-B72C-3CD761FB3DD1}"/>
              </a:ext>
            </a:extLst>
          </p:cNvPr>
          <p:cNvSpPr/>
          <p:nvPr/>
        </p:nvSpPr>
        <p:spPr>
          <a:xfrm>
            <a:off x="1110323" y="225410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9C9E4A-6415-6E77-53C8-DE18984CA321}"/>
              </a:ext>
            </a:extLst>
          </p:cNvPr>
          <p:cNvSpPr/>
          <p:nvPr/>
        </p:nvSpPr>
        <p:spPr>
          <a:xfrm>
            <a:off x="1089058" y="5645888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66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1078803" y="1842466"/>
            <a:ext cx="11436097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effectLst/>
              </a:rPr>
              <a:t>3. </a:t>
            </a:r>
            <a:r>
              <a:rPr lang="en-US" sz="3200" dirty="0">
                <a:effectLst/>
              </a:rPr>
              <a:t>According to Tom, telepathy means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making phone calls via the Internet 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talking on tiny devices		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communicating by thoughts 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chemeClr val="accent2"/>
                </a:solidFill>
                <a:effectLst/>
              </a:rPr>
              <a:t>4. </a:t>
            </a:r>
            <a:r>
              <a:rPr lang="en-US" sz="3200" dirty="0">
                <a:effectLst/>
              </a:rPr>
              <a:t>The MC says that ______.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telepathy is perfect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not all people can do telepathy </a:t>
            </a:r>
          </a:p>
          <a:p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she disagrees with Minh’s opinion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924A33-3597-76F1-7710-4189FDAD9345}"/>
              </a:ext>
            </a:extLst>
          </p:cNvPr>
          <p:cNvSpPr/>
          <p:nvPr/>
        </p:nvSpPr>
        <p:spPr>
          <a:xfrm>
            <a:off x="1047284" y="3354571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D05587-1972-73FB-6FEB-88004603EAB6}"/>
              </a:ext>
            </a:extLst>
          </p:cNvPr>
          <p:cNvSpPr/>
          <p:nvPr/>
        </p:nvSpPr>
        <p:spPr>
          <a:xfrm>
            <a:off x="1035895" y="5263114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90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4819F-6048-F2BB-EE12-17D61417563A}"/>
              </a:ext>
            </a:extLst>
          </p:cNvPr>
          <p:cNvSpPr txBox="1"/>
          <p:nvPr/>
        </p:nvSpPr>
        <p:spPr>
          <a:xfrm>
            <a:off x="913995" y="1943657"/>
            <a:ext cx="10940717" cy="297068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5. </a:t>
            </a:r>
            <a:r>
              <a:rPr lang="en-US" sz="3200" dirty="0">
                <a:effectLst/>
              </a:rPr>
              <a:t>What does the MC think may be a problem with telepathy?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A. </a:t>
            </a:r>
            <a:r>
              <a:rPr lang="en-US" sz="3200" dirty="0">
                <a:effectLst/>
              </a:rPr>
              <a:t>People won’t want to meet each other.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F0"/>
                </a:solidFill>
                <a:effectLst/>
              </a:rPr>
              <a:t>B. </a:t>
            </a:r>
            <a:r>
              <a:rPr lang="en-US" sz="3200" dirty="0">
                <a:effectLst/>
              </a:rPr>
              <a:t>Telepathy devices can be expensive.</a:t>
            </a:r>
            <a:br>
              <a:rPr lang="en-US" sz="3200" dirty="0">
                <a:effectLst/>
              </a:rPr>
            </a:br>
            <a:r>
              <a:rPr lang="en-US" sz="3200" dirty="0">
                <a:solidFill>
                  <a:srgbClr val="00B0F0"/>
                </a:solidFill>
                <a:effectLst/>
              </a:rPr>
              <a:t>C. </a:t>
            </a:r>
            <a:r>
              <a:rPr lang="en-US" sz="3200" dirty="0">
                <a:effectLst/>
              </a:rPr>
              <a:t>Some people won’t want to talk anymore.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31BDB-9E8D-FB01-8D6F-32CFC5144E2A}"/>
              </a:ext>
            </a:extLst>
          </p:cNvPr>
          <p:cNvSpPr txBox="1"/>
          <p:nvPr/>
        </p:nvSpPr>
        <p:spPr>
          <a:xfrm>
            <a:off x="1131589" y="116815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Read the interview again. Choose the correct answer A, B, or C. </a:t>
            </a:r>
            <a:endParaRPr lang="en-US" sz="24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B6FB7B-8AD6-C0D9-0984-3F52DEB0EB47}"/>
              </a:ext>
            </a:extLst>
          </p:cNvPr>
          <p:cNvSpPr/>
          <p:nvPr/>
        </p:nvSpPr>
        <p:spPr>
          <a:xfrm>
            <a:off x="576198" y="115266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CAC88-32D7-BFAC-8167-46FAB9F38DDF}"/>
              </a:ext>
            </a:extLst>
          </p:cNvPr>
          <p:cNvSpPr txBox="1"/>
          <p:nvPr/>
        </p:nvSpPr>
        <p:spPr>
          <a:xfrm>
            <a:off x="628983" y="1050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CD5CEA-0F47-D9FA-D836-B8B795D1021E}"/>
              </a:ext>
            </a:extLst>
          </p:cNvPr>
          <p:cNvSpPr/>
          <p:nvPr/>
        </p:nvSpPr>
        <p:spPr>
          <a:xfrm>
            <a:off x="868930" y="4378392"/>
            <a:ext cx="525317" cy="5253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29738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the following ideas about online calls. Put the ideas in the correct column.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2223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1197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0A69831-4219-F89D-86E5-DA65DEFC2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48886"/>
              </p:ext>
            </p:extLst>
          </p:nvPr>
        </p:nvGraphicFramePr>
        <p:xfrm>
          <a:off x="6666863" y="2324539"/>
          <a:ext cx="5380894" cy="29729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0447">
                  <a:extLst>
                    <a:ext uri="{9D8B030D-6E8A-4147-A177-3AD203B41FA5}">
                      <a16:colId xmlns:a16="http://schemas.microsoft.com/office/drawing/2014/main" val="3725910287"/>
                    </a:ext>
                  </a:extLst>
                </a:gridCol>
                <a:gridCol w="2690447">
                  <a:extLst>
                    <a:ext uri="{9D8B030D-6E8A-4147-A177-3AD203B41FA5}">
                      <a16:colId xmlns:a16="http://schemas.microsoft.com/office/drawing/2014/main" val="990115311"/>
                    </a:ext>
                  </a:extLst>
                </a:gridCol>
              </a:tblGrid>
              <a:tr h="8659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Advantages </a:t>
                      </a:r>
                      <a:endParaRPr lang="en-VN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Disadvantages </a:t>
                      </a:r>
                      <a:endParaRPr lang="en-VN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551458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254865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34151"/>
                  </a:ext>
                </a:extLst>
              </a:tr>
              <a:tr h="702356"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839588"/>
                  </a:ext>
                </a:extLst>
              </a:tr>
            </a:tbl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F2BA404-DEDA-79A2-2DAF-983E1D9D0ADE}"/>
              </a:ext>
            </a:extLst>
          </p:cNvPr>
          <p:cNvSpPr/>
          <p:nvPr/>
        </p:nvSpPr>
        <p:spPr>
          <a:xfrm>
            <a:off x="7659006" y="3317663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8A6898E-9C7B-59E7-7DBD-2D7B1214C940}"/>
              </a:ext>
            </a:extLst>
          </p:cNvPr>
          <p:cNvSpPr/>
          <p:nvPr/>
        </p:nvSpPr>
        <p:spPr>
          <a:xfrm>
            <a:off x="10415856" y="3360000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07FC0B3-C186-D54A-71EE-10EF9CC0DF82}"/>
              </a:ext>
            </a:extLst>
          </p:cNvPr>
          <p:cNvSpPr/>
          <p:nvPr/>
        </p:nvSpPr>
        <p:spPr>
          <a:xfrm>
            <a:off x="7659004" y="3970373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6EBF4FF-2CB3-8F3D-CA63-947DF202519B}"/>
              </a:ext>
            </a:extLst>
          </p:cNvPr>
          <p:cNvSpPr/>
          <p:nvPr/>
        </p:nvSpPr>
        <p:spPr>
          <a:xfrm>
            <a:off x="10415855" y="4080039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d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8488673-DC6B-C9AC-0D73-1F4881AD8389}"/>
              </a:ext>
            </a:extLst>
          </p:cNvPr>
          <p:cNvSpPr/>
          <p:nvPr/>
        </p:nvSpPr>
        <p:spPr>
          <a:xfrm>
            <a:off x="7659005" y="4700935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E75F301-6EEC-A119-BB26-A42D5DB06619}"/>
              </a:ext>
            </a:extLst>
          </p:cNvPr>
          <p:cNvSpPr/>
          <p:nvPr/>
        </p:nvSpPr>
        <p:spPr>
          <a:xfrm>
            <a:off x="10415855" y="4784640"/>
            <a:ext cx="658149" cy="393700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4000" dirty="0">
                <a:solidFill>
                  <a:srgbClr val="C00000"/>
                </a:solidFill>
              </a:rPr>
              <a:t>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196C0-3CE1-C79B-E114-2625CD46A0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3447"/>
            <a:ext cx="6666863" cy="340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74937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Choose a way of communication and discuss its advantages and disadvantages. Then report your answers to the class.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7170" name="Picture 2" descr="Top 5 phần mềm thi thử IELTS Speaking Online - GLN">
            <a:extLst>
              <a:ext uri="{FF2B5EF4-FFF2-40B4-BE49-F238E27FC236}">
                <a16:creationId xmlns:a16="http://schemas.microsoft.com/office/drawing/2014/main" id="{E2C0AC8A-9C5D-6A12-F337-685665C93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34" y="2376750"/>
            <a:ext cx="4385084" cy="43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B050C2B4-6BE9-D7AB-ECE7-7A619D2CAEF2}"/>
              </a:ext>
            </a:extLst>
          </p:cNvPr>
          <p:cNvSpPr txBox="1"/>
          <p:nvPr/>
        </p:nvSpPr>
        <p:spPr>
          <a:xfrm>
            <a:off x="172572" y="2129044"/>
            <a:ext cx="832284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effectLst/>
              </a:rPr>
              <a:t>- To start a talk about advantages and disadvantages: </a:t>
            </a:r>
          </a:p>
          <a:p>
            <a:r>
              <a:rPr lang="en-US" sz="2800" dirty="0">
                <a:effectLst/>
              </a:rPr>
              <a:t>+ I think there are both advantages and disadvantages of online calls. </a:t>
            </a:r>
          </a:p>
          <a:p>
            <a:endParaRPr lang="en-US" sz="2800" dirty="0">
              <a:effectLst/>
            </a:endParaRPr>
          </a:p>
          <a:p>
            <a:r>
              <a:rPr lang="en-US" sz="2800" dirty="0">
                <a:solidFill>
                  <a:schemeClr val="accent2"/>
                </a:solidFill>
                <a:effectLst/>
              </a:rPr>
              <a:t>- To introduce the advantages:</a:t>
            </a:r>
          </a:p>
          <a:p>
            <a:r>
              <a:rPr lang="en-US" sz="2800" dirty="0">
                <a:effectLst/>
              </a:rPr>
              <a:t>+ In terms of the advantages / good points, ...</a:t>
            </a:r>
          </a:p>
          <a:p>
            <a:r>
              <a:rPr lang="en-US" sz="2800" dirty="0">
                <a:effectLst/>
              </a:rPr>
              <a:t>+... can be beneficial in many ways. First, ...</a:t>
            </a:r>
          </a:p>
          <a:p>
            <a:r>
              <a:rPr lang="en-US" sz="2800" dirty="0">
                <a:effectLst/>
              </a:rPr>
              <a:t/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chemeClr val="accent2"/>
                </a:solidFill>
                <a:effectLst/>
              </a:rPr>
              <a:t>- To introduce the disadvantages:</a:t>
            </a:r>
          </a:p>
          <a:p>
            <a:r>
              <a:rPr lang="en-US" sz="2800" dirty="0">
                <a:effectLst/>
              </a:rPr>
              <a:t>+ However, ... has some drawbacks. For example, ... 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564957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about telepathy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talk about future communication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8804" y="2104496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83" y="1570260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337645" y="1736117"/>
            <a:ext cx="3538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5</a:t>
            </a:r>
            <a:r>
              <a:rPr lang="en-US" sz="3200" b="1">
                <a:solidFill>
                  <a:schemeClr val="bg1"/>
                </a:solidFill>
              </a:rPr>
              <a:t>: </a:t>
            </a:r>
            <a:r>
              <a:rPr lang="en-US" sz="3200" b="1" smtClean="0">
                <a:solidFill>
                  <a:schemeClr val="bg1"/>
                </a:solidFill>
              </a:rPr>
              <a:t>SKILLS 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584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6185" y="109060"/>
            <a:ext cx="793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0EE6A97E-28D5-931C-0661-CEDAB120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245" y="2733665"/>
            <a:ext cx="5768950" cy="329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51320" y="259834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0642" y="400106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4448"/>
            <a:ext cx="575857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List </a:t>
            </a:r>
            <a:r>
              <a:rPr lang="en-US" dirty="0">
                <a:solidFill>
                  <a:schemeClr val="tx1"/>
                </a:solidFill>
              </a:rPr>
              <a:t>as many ways of communication as you can.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0310" y="2124253"/>
            <a:ext cx="5755112" cy="150110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*Vocabulary</a:t>
            </a:r>
            <a:endParaRPr lang="vi-VN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Task 2: Read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an interview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Minh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and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Tom. Tick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the speaker of each sentence.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Read the interview again.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3875943"/>
            <a:ext cx="5758577" cy="145314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Task </a:t>
            </a:r>
            <a:r>
              <a:rPr lang="vi-VN">
                <a:solidFill>
                  <a:schemeClr val="tx1"/>
                </a:solidFill>
                <a:cs typeface="Calibri" panose="020F0502020204030204" pitchFamily="34" charset="0"/>
              </a:rPr>
              <a:t>4</a:t>
            </a:r>
            <a:r>
              <a:rPr lang="vi-VN" smtClean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Read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ideas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about online calls. Put the ideas in the correct column.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Choose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a way of communication and discuss its advantages and disadvantages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Report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your answers to the class. 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8" idx="0"/>
          </p:cNvCxnSpPr>
          <p:nvPr/>
        </p:nvCxnSpPr>
        <p:spPr>
          <a:xfrm>
            <a:off x="2505075" y="1409153"/>
            <a:ext cx="1364202" cy="11891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1"/>
            <a:endCxn id="19" idx="0"/>
          </p:cNvCxnSpPr>
          <p:nvPr/>
        </p:nvCxnSpPr>
        <p:spPr>
          <a:xfrm rot="10800000" flipV="1">
            <a:off x="1668600" y="2899072"/>
            <a:ext cx="1282721" cy="110199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599233" y="5589533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3"/>
            <a:endCxn id="27" idx="0"/>
          </p:cNvCxnSpPr>
          <p:nvPr/>
        </p:nvCxnSpPr>
        <p:spPr>
          <a:xfrm>
            <a:off x="2586556" y="4301790"/>
            <a:ext cx="930634" cy="12877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93761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785281"/>
            <a:ext cx="5011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6D4762-4215-D7AF-0AD3-B7EEF99EA949}"/>
              </a:ext>
            </a:extLst>
          </p:cNvPr>
          <p:cNvSpPr txBox="1"/>
          <p:nvPr/>
        </p:nvSpPr>
        <p:spPr>
          <a:xfrm>
            <a:off x="5485940" y="1270058"/>
            <a:ext cx="5694632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/>
                <a:latin typeface="ChronicaPro"/>
              </a:rPr>
              <a:t>Work in pairs. List as many ways of communication as you can. </a:t>
            </a:r>
            <a:endParaRPr lang="en-US" sz="32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D5A2BF-2E65-F585-D414-59A453D41814}"/>
              </a:ext>
            </a:extLst>
          </p:cNvPr>
          <p:cNvSpPr/>
          <p:nvPr/>
        </p:nvSpPr>
        <p:spPr>
          <a:xfrm>
            <a:off x="4964680" y="13670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16794-85F8-0827-A30B-32C2D212E162}"/>
              </a:ext>
            </a:extLst>
          </p:cNvPr>
          <p:cNvSpPr txBox="1"/>
          <p:nvPr/>
        </p:nvSpPr>
        <p:spPr>
          <a:xfrm>
            <a:off x="5017465" y="12643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9AD32-0E12-759C-80C3-37F094332529}"/>
              </a:ext>
            </a:extLst>
          </p:cNvPr>
          <p:cNvSpPr txBox="1"/>
          <p:nvPr/>
        </p:nvSpPr>
        <p:spPr>
          <a:xfrm>
            <a:off x="5467286" y="3074981"/>
            <a:ext cx="58724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>
                <a:solidFill>
                  <a:srgbClr val="4CAFFF"/>
                </a:solidFill>
                <a:effectLst/>
                <a:latin typeface="ChronicaPro"/>
              </a:rPr>
              <a:t>Example: </a:t>
            </a:r>
            <a:r>
              <a:rPr lang="en-US" sz="3600" dirty="0">
                <a:effectLst/>
                <a:latin typeface="ChronicaPro"/>
              </a:rPr>
              <a:t>meeting face to face, sending letters, chatting online, </a:t>
            </a:r>
            <a:r>
              <a:rPr lang="en-US" sz="3600" dirty="0" err="1">
                <a:effectLst/>
                <a:latin typeface="ChronicaPro"/>
              </a:rPr>
              <a:t>etc</a:t>
            </a:r>
            <a:r>
              <a:rPr lang="en-US" sz="3600" dirty="0">
                <a:effectLst/>
                <a:latin typeface="ChronicaPro"/>
              </a:rPr>
              <a:t>….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06292" y="1228153"/>
            <a:ext cx="635466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telepathy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2583" y="4999092"/>
            <a:ext cx="5002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thần</a:t>
            </a:r>
            <a:r>
              <a:rPr lang="en-US" sz="4800" dirty="0"/>
              <a:t> </a:t>
            </a:r>
            <a:r>
              <a:rPr lang="en-US" sz="4800" dirty="0" err="1"/>
              <a:t>giao</a:t>
            </a:r>
            <a:r>
              <a:rPr lang="en-US" sz="4800" dirty="0"/>
              <a:t> </a:t>
            </a:r>
            <a:r>
              <a:rPr lang="en-US" sz="4800" dirty="0" err="1"/>
              <a:t>cách</a:t>
            </a:r>
            <a:r>
              <a:rPr lang="en-US" sz="4800" dirty="0"/>
              <a:t> </a:t>
            </a:r>
            <a:r>
              <a:rPr lang="en-US" sz="4800" dirty="0" err="1"/>
              <a:t>cảm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20224" y="3429000"/>
            <a:ext cx="2999539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təˈlepə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" name="Picture 2" descr="2,853 Telepathy Stock Photos, Pictures &amp; Royalty-Free Images - iStock |  Telepathy vector, Telepathy icon">
            <a:extLst>
              <a:ext uri="{FF2B5EF4-FFF2-40B4-BE49-F238E27FC236}">
                <a16:creationId xmlns:a16="http://schemas.microsoft.com/office/drawing/2014/main" id="{D94E8701-F219-257D-A74F-7B740C92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39" y="2537372"/>
            <a:ext cx="5768950" cy="329923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EA854B05-FCC5-8EDD-48A0-22BC774041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429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92766" y="1197741"/>
            <a:ext cx="824793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keep in contact</a:t>
            </a:r>
            <a:r>
              <a:rPr lang="en-US" sz="8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2872" y="49864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giữ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lạc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002046" y="3306215"/>
            <a:ext cx="47746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kiːp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ɪn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kənˈtækt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1026" name="Picture 2" descr="Keep in touch without touching by Harriet Leech on Dribbble">
            <a:extLst>
              <a:ext uri="{FF2B5EF4-FFF2-40B4-BE49-F238E27FC236}">
                <a16:creationId xmlns:a16="http://schemas.microsoft.com/office/drawing/2014/main" id="{56CA67BB-9D80-725C-4F65-DB1B7615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9" y="2041451"/>
            <a:ext cx="6370623" cy="47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2F0E14CA-1222-2BF8-4E8F-04EB980E4D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1948" y="33244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1308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thought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3085" y="502941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suy</a:t>
            </a:r>
            <a:r>
              <a:rPr lang="en-US" sz="4800" dirty="0"/>
              <a:t> </a:t>
            </a:r>
            <a:r>
              <a:rPr lang="en-US" sz="4800" dirty="0" err="1"/>
              <a:t>nghĩ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631183" y="3429000"/>
            <a:ext cx="1694696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el-GR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ɔːt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050" name="Picture 2" descr="Page 5 | Little boy thinking Vectors &amp; Illustrations for Free Download |  Freepik">
            <a:extLst>
              <a:ext uri="{FF2B5EF4-FFF2-40B4-BE49-F238E27FC236}">
                <a16:creationId xmlns:a16="http://schemas.microsoft.com/office/drawing/2014/main" id="{731ACAFF-0A06-4C72-5C3B-8FFED89D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328323"/>
            <a:ext cx="3685661" cy="508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A8B236DC-0A89-2B52-1F81-5B73912102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3925" y="346380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2967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tiny</a:t>
            </a:r>
            <a:r>
              <a:rPr lang="en-US" sz="6000" b="1" dirty="0">
                <a:solidFill>
                  <a:srgbClr val="AD4F0F"/>
                </a:solidFill>
              </a:rPr>
              <a:t> (a)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0149" y="52306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nhỏ</a:t>
            </a:r>
            <a:r>
              <a:rPr lang="en-US" sz="4800" dirty="0"/>
              <a:t> </a:t>
            </a:r>
            <a:r>
              <a:rPr lang="en-US" sz="4800" dirty="0" err="1"/>
              <a:t>bé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2272489" y="3539541"/>
            <a:ext cx="2086212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/ˈ</a:t>
            </a:r>
            <a:r>
              <a:rPr lang="en-US" sz="4800" b="1" kern="12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taɪni</a:t>
            </a:r>
            <a:r>
              <a:rPr lang="en-US" sz="4800" b="1" kern="12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3074" name="Picture 2" descr="Free About Cliparts, Download Free About Cliparts png images, Free ClipArts  on Clipart Library">
            <a:extLst>
              <a:ext uri="{FF2B5EF4-FFF2-40B4-BE49-F238E27FC236}">
                <a16:creationId xmlns:a16="http://schemas.microsoft.com/office/drawing/2014/main" id="{041E1E32-5C9E-D99C-981D-0B3F5F195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64" y="1615141"/>
            <a:ext cx="3359150" cy="403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94157D62-5C03-9F1D-FE56-424A602FC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70" y="35743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55004"/>
              </p:ext>
            </p:extLst>
          </p:nvPr>
        </p:nvGraphicFramePr>
        <p:xfrm>
          <a:off x="1183029" y="2037593"/>
          <a:ext cx="10417091" cy="335156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62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4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telepathy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təˈlepə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keep in contact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kiːp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ɪn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kənˈtækt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giữ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lạc</a:t>
                      </a:r>
                      <a:endParaRPr lang="en-US" sz="32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thought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l-GR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ɔːt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098046939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tiny (a)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taɪni</a:t>
                      </a:r>
                      <a:r>
                        <a:rPr lang="en-US" sz="32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926027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pic>
        <p:nvPicPr>
          <p:cNvPr id="2" name="telepathy__gb_1.mp3">
            <a:hlinkClick r:id="" action="ppaction://media"/>
            <a:extLst>
              <a:ext uri="{FF2B5EF4-FFF2-40B4-BE49-F238E27FC236}">
                <a16:creationId xmlns:a16="http://schemas.microsoft.com/office/drawing/2014/main" id="{9B9614A1-3557-3651-46C4-329A9988B3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2616200"/>
            <a:ext cx="812800" cy="812800"/>
          </a:xfrm>
          <a:prstGeom prst="rect">
            <a:avLst/>
          </a:prstGeom>
        </p:spPr>
      </p:pic>
      <p:pic>
        <p:nvPicPr>
          <p:cNvPr id="3" name="keep in contact.mp3">
            <a:hlinkClick r:id="" action="ppaction://media"/>
            <a:extLst>
              <a:ext uri="{FF2B5EF4-FFF2-40B4-BE49-F238E27FC236}">
                <a16:creationId xmlns:a16="http://schemas.microsoft.com/office/drawing/2014/main" id="{F1132DA3-6A97-6E46-4315-646C88F9B8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306119"/>
            <a:ext cx="812800" cy="812800"/>
          </a:xfrm>
          <a:prstGeom prst="rect">
            <a:avLst/>
          </a:prstGeom>
        </p:spPr>
      </p:pic>
      <p:pic>
        <p:nvPicPr>
          <p:cNvPr id="4" name="thought__gb_2.mp3">
            <a:hlinkClick r:id="" action="ppaction://media"/>
            <a:extLst>
              <a:ext uri="{FF2B5EF4-FFF2-40B4-BE49-F238E27FC236}">
                <a16:creationId xmlns:a16="http://schemas.microsoft.com/office/drawing/2014/main" id="{6B2F035D-A69E-6D1C-75CC-CD9564A3920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3996038"/>
            <a:ext cx="812800" cy="812800"/>
          </a:xfrm>
          <a:prstGeom prst="rect">
            <a:avLst/>
          </a:prstGeom>
        </p:spPr>
      </p:pic>
      <p:pic>
        <p:nvPicPr>
          <p:cNvPr id="5" name="tiny__gb_1.mp3">
            <a:hlinkClick r:id="" action="ppaction://media"/>
            <a:extLst>
              <a:ext uri="{FF2B5EF4-FFF2-40B4-BE49-F238E27FC236}">
                <a16:creationId xmlns:a16="http://schemas.microsoft.com/office/drawing/2014/main" id="{7DCD0328-7996-EAFB-6230-4A6D4C1309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681" y="4685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3667</TotalTime>
  <Words>584</Words>
  <PresentationFormat>Widescreen</PresentationFormat>
  <Paragraphs>144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ChronicaPro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2023-09-11T01:51:08Z</dcterms:modified>
</cp:coreProperties>
</file>