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9"/>
  </p:notesMasterIdLst>
  <p:sldIdLst>
    <p:sldId id="257" r:id="rId3"/>
    <p:sldId id="259" r:id="rId4"/>
    <p:sldId id="261" r:id="rId5"/>
    <p:sldId id="262" r:id="rId6"/>
    <p:sldId id="263" r:id="rId7"/>
    <p:sldId id="260" r:id="rId8"/>
    <p:sldId id="267" r:id="rId9"/>
    <p:sldId id="272" r:id="rId10"/>
    <p:sldId id="269" r:id="rId11"/>
    <p:sldId id="273" r:id="rId12"/>
    <p:sldId id="268" r:id="rId13"/>
    <p:sldId id="270" r:id="rId14"/>
    <p:sldId id="271" r:id="rId15"/>
    <p:sldId id="266" r:id="rId16"/>
    <p:sldId id="274" r:id="rId17"/>
    <p:sldId id="265"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624" y="-7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79327-8E65-4489-88CA-30FAAB1A0258}" type="datetimeFigureOut">
              <a:rPr lang="en-US" smtClean="0"/>
              <a:t>7/29/2022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5363C-CD01-4436-8E51-655F0A7C319A}" type="slidenum">
              <a:rPr lang="en-US" smtClean="0"/>
              <a:t>‹#›</a:t>
            </a:fld>
            <a:endParaRPr lang="en-US"/>
          </a:p>
        </p:txBody>
      </p:sp>
    </p:spTree>
    <p:extLst>
      <p:ext uri="{BB962C8B-B14F-4D97-AF65-F5344CB8AC3E}">
        <p14:creationId xmlns:p14="http://schemas.microsoft.com/office/powerpoint/2010/main" val="327729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AD8F34-004C-4478-9F6B-B60B6E7BB98F}"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02517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9</a:t>
            </a:fld>
            <a:endParaRPr lang="en-US"/>
          </a:p>
        </p:txBody>
      </p:sp>
    </p:spTree>
    <p:extLst>
      <p:ext uri="{BB962C8B-B14F-4D97-AF65-F5344CB8AC3E}">
        <p14:creationId xmlns:p14="http://schemas.microsoft.com/office/powerpoint/2010/main" val="2111112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https://www.youtube.com/watch?v=UKKzc_En4PY&amp;ab_channel=TheoD%C3%B2ngL%E1%BB%8BchS%E1%BB%AD</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https://www.youtube.com/watch?v=0_4OtXvj358&amp;ab_channel=Ng%C6%B0%E1%BB%9DiN%E1%BB%95iTi%E1%BA%BFng</a:t>
            </a:r>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10</a:t>
            </a:fld>
            <a:endParaRPr lang="en-US"/>
          </a:p>
        </p:txBody>
      </p:sp>
    </p:spTree>
    <p:extLst>
      <p:ext uri="{BB962C8B-B14F-4D97-AF65-F5344CB8AC3E}">
        <p14:creationId xmlns:p14="http://schemas.microsoft.com/office/powerpoint/2010/main" val="1055825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11</a:t>
            </a:fld>
            <a:endParaRPr lang="en-US"/>
          </a:p>
        </p:txBody>
      </p:sp>
    </p:spTree>
    <p:extLst>
      <p:ext uri="{BB962C8B-B14F-4D97-AF65-F5344CB8AC3E}">
        <p14:creationId xmlns:p14="http://schemas.microsoft.com/office/powerpoint/2010/main" val="1969186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https://www.youtube.com/watch?v=YIf4pgOkafA&amp;ab_channel=TheoD%C3%B2ngL%E1%BB%8BchS%E1%BB%AD</a:t>
            </a:r>
          </a:p>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12</a:t>
            </a:fld>
            <a:endParaRPr lang="en-US"/>
          </a:p>
        </p:txBody>
      </p:sp>
    </p:spTree>
    <p:extLst>
      <p:ext uri="{BB962C8B-B14F-4D97-AF65-F5344CB8AC3E}">
        <p14:creationId xmlns:p14="http://schemas.microsoft.com/office/powerpoint/2010/main" val="746218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3D94F1-869E-4C7D-8AD2-5B434708E3DF}"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66075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1113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1902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43"/>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90" y="274643"/>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764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82D360-E097-4269-8D02-D7FFE76DD817}"/>
              </a:ext>
            </a:extLst>
          </p:cNvPr>
          <p:cNvSpPr>
            <a:spLocks noGrp="1"/>
          </p:cNvSpPr>
          <p:nvPr>
            <p:ph type="ctrTitle"/>
          </p:nvPr>
        </p:nvSpPr>
        <p:spPr>
          <a:xfrm>
            <a:off x="1523637" y="1122363"/>
            <a:ext cx="9141619"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E9E9C9C-AE55-4677-95D1-220155470097}"/>
              </a:ext>
            </a:extLst>
          </p:cNvPr>
          <p:cNvSpPr>
            <a:spLocks noGrp="1"/>
          </p:cNvSpPr>
          <p:nvPr>
            <p:ph type="subTitle" idx="1"/>
          </p:nvPr>
        </p:nvSpPr>
        <p:spPr>
          <a:xfrm>
            <a:off x="1523637"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9D03F51-AF58-46C2-8B53-5E04A0B3717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5" name="Footer Placeholder 4">
            <a:extLst>
              <a:ext uri="{FF2B5EF4-FFF2-40B4-BE49-F238E27FC236}">
                <a16:creationId xmlns="" xmlns:a16="http://schemas.microsoft.com/office/drawing/2014/main" id="{7E0FE403-AC4D-4A74-BB31-884EACF40134}"/>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 xmlns:a16="http://schemas.microsoft.com/office/drawing/2014/main" id="{04584074-42F5-4192-9113-E21A7DABB437}"/>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5239103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050C27-D86C-442E-AEF9-FBA2AB1CF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2779166-CF3C-4B66-9591-8898C3135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8D1631B-A54D-47E1-B9F6-9740D9188450}"/>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5" name="Footer Placeholder 4">
            <a:extLst>
              <a:ext uri="{FF2B5EF4-FFF2-40B4-BE49-F238E27FC236}">
                <a16:creationId xmlns="" xmlns:a16="http://schemas.microsoft.com/office/drawing/2014/main" id="{F89C1D9F-1682-4039-8374-F320E50F9BB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 xmlns:a16="http://schemas.microsoft.com/office/drawing/2014/main" id="{A9553C94-1506-4965-BAC7-A260DB0E3BE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816079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511B0B-F767-4680-A77A-EAC21A588F56}"/>
              </a:ext>
            </a:extLst>
          </p:cNvPr>
          <p:cNvSpPr>
            <a:spLocks noGrp="1"/>
          </p:cNvSpPr>
          <p:nvPr>
            <p:ph type="title"/>
          </p:nvPr>
        </p:nvSpPr>
        <p:spPr>
          <a:xfrm>
            <a:off x="831633" y="1709807"/>
            <a:ext cx="1051286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188B0EE-E038-4C4A-8712-7904D746FC8C}"/>
              </a:ext>
            </a:extLst>
          </p:cNvPr>
          <p:cNvSpPr>
            <a:spLocks noGrp="1"/>
          </p:cNvSpPr>
          <p:nvPr>
            <p:ph type="body" idx="1"/>
          </p:nvPr>
        </p:nvSpPr>
        <p:spPr>
          <a:xfrm>
            <a:off x="831633" y="4589532"/>
            <a:ext cx="105128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238C6BD-9310-41DB-BE1C-AF19347DB59E}"/>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5" name="Footer Placeholder 4">
            <a:extLst>
              <a:ext uri="{FF2B5EF4-FFF2-40B4-BE49-F238E27FC236}">
                <a16:creationId xmlns="" xmlns:a16="http://schemas.microsoft.com/office/drawing/2014/main" id="{ACE6477F-1BFA-4201-8B4C-FABA9464D1C3}"/>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 xmlns:a16="http://schemas.microsoft.com/office/drawing/2014/main" id="{2B186570-3E39-444F-A09C-558D4BF70440}"/>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300953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A5283D-29E8-4F8F-AF30-4A447171C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1FD2F7A-42DA-4E09-89A4-10CA45A5E0B5}"/>
              </a:ext>
            </a:extLst>
          </p:cNvPr>
          <p:cNvSpPr>
            <a:spLocks noGrp="1"/>
          </p:cNvSpPr>
          <p:nvPr>
            <p:ph sz="half" idx="1"/>
          </p:nvPr>
        </p:nvSpPr>
        <p:spPr>
          <a:xfrm>
            <a:off x="838016"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1670767-8254-4A0E-A874-EC32E8578250}"/>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065A120-243E-48CC-8C90-1290EDA5B822}"/>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6" name="Footer Placeholder 5">
            <a:extLst>
              <a:ext uri="{FF2B5EF4-FFF2-40B4-BE49-F238E27FC236}">
                <a16:creationId xmlns="" xmlns:a16="http://schemas.microsoft.com/office/drawing/2014/main" id="{707A0D64-3563-4444-8EF3-CAD59DCEE7F5}"/>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 xmlns:a16="http://schemas.microsoft.com/office/drawing/2014/main" id="{3F3AD546-93BF-403F-9436-792B3582164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070443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F3C64B-F112-404D-AF69-684F41C77F5E}"/>
              </a:ext>
            </a:extLst>
          </p:cNvPr>
          <p:cNvSpPr>
            <a:spLocks noGrp="1"/>
          </p:cNvSpPr>
          <p:nvPr>
            <p:ph type="title"/>
          </p:nvPr>
        </p:nvSpPr>
        <p:spPr>
          <a:xfrm>
            <a:off x="839569" y="365129"/>
            <a:ext cx="10512862"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5AFBAD6-C10C-4F9E-93CA-E21BF19F3F63}"/>
              </a:ext>
            </a:extLst>
          </p:cNvPr>
          <p:cNvSpPr>
            <a:spLocks noGrp="1"/>
          </p:cNvSpPr>
          <p:nvPr>
            <p:ph type="body" idx="1"/>
          </p:nvPr>
        </p:nvSpPr>
        <p:spPr>
          <a:xfrm>
            <a:off x="839604" y="1681163"/>
            <a:ext cx="515644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D92167E-6E1A-4E7F-87FA-2CA8D40CB2DF}"/>
              </a:ext>
            </a:extLst>
          </p:cNvPr>
          <p:cNvSpPr>
            <a:spLocks noGrp="1"/>
          </p:cNvSpPr>
          <p:nvPr>
            <p:ph sz="half" idx="2"/>
          </p:nvPr>
        </p:nvSpPr>
        <p:spPr>
          <a:xfrm>
            <a:off x="839604"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97E218C-5101-4822-8F1C-4AC112530D07}"/>
              </a:ext>
            </a:extLst>
          </p:cNvPr>
          <p:cNvSpPr>
            <a:spLocks noGrp="1"/>
          </p:cNvSpPr>
          <p:nvPr>
            <p:ph type="body" sz="quarter" idx="3"/>
          </p:nvPr>
        </p:nvSpPr>
        <p:spPr>
          <a:xfrm>
            <a:off x="6170593" y="1681163"/>
            <a:ext cx="51818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3292729-264C-4CB0-BB36-A8DD774ECB5F}"/>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B9E06CC-9731-4C6E-81E2-0B52DEB9B3E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8" name="Footer Placeholder 7">
            <a:extLst>
              <a:ext uri="{FF2B5EF4-FFF2-40B4-BE49-F238E27FC236}">
                <a16:creationId xmlns="" xmlns:a16="http://schemas.microsoft.com/office/drawing/2014/main" id="{BD787387-D814-46CA-8340-6D9D0C0386B7}"/>
              </a:ext>
            </a:extLst>
          </p:cNvPr>
          <p:cNvSpPr>
            <a:spLocks noGrp="1"/>
          </p:cNvSpPr>
          <p:nvPr>
            <p:ph type="ftr" sz="quarter" idx="11"/>
          </p:nvPr>
        </p:nvSpPr>
        <p:spPr/>
        <p:txBody>
          <a:bodyPr/>
          <a:lstStyle/>
          <a:p>
            <a:endParaRPr lang="en-US">
              <a:solidFill>
                <a:srgbClr val="000099">
                  <a:tint val="75000"/>
                </a:srgbClr>
              </a:solidFill>
            </a:endParaRPr>
          </a:p>
        </p:txBody>
      </p:sp>
      <p:sp>
        <p:nvSpPr>
          <p:cNvPr id="9" name="Slide Number Placeholder 8">
            <a:extLst>
              <a:ext uri="{FF2B5EF4-FFF2-40B4-BE49-F238E27FC236}">
                <a16:creationId xmlns="" xmlns:a16="http://schemas.microsoft.com/office/drawing/2014/main" id="{364AD6A2-47D1-42B1-A63B-6DEA0D61999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9623282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4DEFBE-AEAF-4A39-8B7A-69EC04E656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334DFFF-979A-4219-93AC-419168E23018}"/>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4" name="Footer Placeholder 3">
            <a:extLst>
              <a:ext uri="{FF2B5EF4-FFF2-40B4-BE49-F238E27FC236}">
                <a16:creationId xmlns="" xmlns:a16="http://schemas.microsoft.com/office/drawing/2014/main" id="{B799AEE3-A905-4E15-83B7-52D30BD1869B}"/>
              </a:ext>
            </a:extLst>
          </p:cNvPr>
          <p:cNvSpPr>
            <a:spLocks noGrp="1"/>
          </p:cNvSpPr>
          <p:nvPr>
            <p:ph type="ftr" sz="quarter" idx="11"/>
          </p:nvPr>
        </p:nvSpPr>
        <p:spPr/>
        <p:txBody>
          <a:bodyPr/>
          <a:lstStyle/>
          <a:p>
            <a:endParaRPr lang="en-US">
              <a:solidFill>
                <a:srgbClr val="000099">
                  <a:tint val="75000"/>
                </a:srgbClr>
              </a:solidFill>
            </a:endParaRPr>
          </a:p>
        </p:txBody>
      </p:sp>
      <p:sp>
        <p:nvSpPr>
          <p:cNvPr id="5" name="Slide Number Placeholder 4">
            <a:extLst>
              <a:ext uri="{FF2B5EF4-FFF2-40B4-BE49-F238E27FC236}">
                <a16:creationId xmlns="" xmlns:a16="http://schemas.microsoft.com/office/drawing/2014/main" id="{C348527F-9E39-43B7-8EA2-01A3F0B57FD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4912013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1F38362-18DF-4A82-9B22-BD8E486744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3" name="Footer Placeholder 2">
            <a:extLst>
              <a:ext uri="{FF2B5EF4-FFF2-40B4-BE49-F238E27FC236}">
                <a16:creationId xmlns="" xmlns:a16="http://schemas.microsoft.com/office/drawing/2014/main" id="{6BF6A985-88B9-4006-A749-8AC3E2F1F6C1}"/>
              </a:ext>
            </a:extLst>
          </p:cNvPr>
          <p:cNvSpPr>
            <a:spLocks noGrp="1"/>
          </p:cNvSpPr>
          <p:nvPr>
            <p:ph type="ftr" sz="quarter" idx="11"/>
          </p:nvPr>
        </p:nvSpPr>
        <p:spPr/>
        <p:txBody>
          <a:bodyPr/>
          <a:lstStyle/>
          <a:p>
            <a:endParaRPr lang="en-US">
              <a:solidFill>
                <a:srgbClr val="000099">
                  <a:tint val="75000"/>
                </a:srgbClr>
              </a:solidFill>
            </a:endParaRPr>
          </a:p>
        </p:txBody>
      </p:sp>
      <p:sp>
        <p:nvSpPr>
          <p:cNvPr id="4" name="Slide Number Placeholder 3">
            <a:extLst>
              <a:ext uri="{FF2B5EF4-FFF2-40B4-BE49-F238E27FC236}">
                <a16:creationId xmlns="" xmlns:a16="http://schemas.microsoft.com/office/drawing/2014/main" id="{36966EBC-FFDF-46E2-AF3C-0C6C35E270D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pic>
        <p:nvPicPr>
          <p:cNvPr id="5" name="Picture 4">
            <a:extLst>
              <a:ext uri="{FF2B5EF4-FFF2-40B4-BE49-F238E27FC236}">
                <a16:creationId xmlns="" xmlns:a16="http://schemas.microsoft.com/office/drawing/2014/main" id="{E4550ED1-B4F9-4576-BCFB-7A4716073269}"/>
              </a:ext>
            </a:extLst>
          </p:cNvPr>
          <p:cNvPicPr>
            <a:picLocks noChangeAspect="1"/>
          </p:cNvPicPr>
          <p:nvPr userDrawn="1"/>
        </p:nvPicPr>
        <p:blipFill>
          <a:blip r:embed="rId2"/>
          <a:stretch>
            <a:fillRect/>
          </a:stretch>
        </p:blipFill>
        <p:spPr>
          <a:xfrm>
            <a:off x="-182831" y="-1"/>
            <a:ext cx="12371656" cy="6858001"/>
          </a:xfrm>
          <a:prstGeom prst="rect">
            <a:avLst/>
          </a:prstGeom>
        </p:spPr>
      </p:pic>
      <p:pic>
        <p:nvPicPr>
          <p:cNvPr id="7" name="Picture 6" descr="A picture containing drawing, food&#10;&#10;Description automatically generated">
            <a:extLst>
              <a:ext uri="{FF2B5EF4-FFF2-40B4-BE49-F238E27FC236}">
                <a16:creationId xmlns="" xmlns:a16="http://schemas.microsoft.com/office/drawing/2014/main" id="{CDF54B5E-6281-4DC7-AEA7-C74BDEC248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33710" y="6330855"/>
            <a:ext cx="655149" cy="527213"/>
          </a:xfrm>
          <a:prstGeom prst="rect">
            <a:avLst/>
          </a:prstGeom>
        </p:spPr>
      </p:pic>
    </p:spTree>
    <p:extLst>
      <p:ext uri="{BB962C8B-B14F-4D97-AF65-F5344CB8AC3E}">
        <p14:creationId xmlns:p14="http://schemas.microsoft.com/office/powerpoint/2010/main" val="4919854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1E41D7-6FE1-4912-BDB6-1F0C5F08D2BA}"/>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555A6E8-CCCF-4B6C-BD3C-0F95E44B947B}"/>
              </a:ext>
            </a:extLst>
          </p:cNvPr>
          <p:cNvSpPr>
            <a:spLocks noGrp="1"/>
          </p:cNvSpPr>
          <p:nvPr>
            <p:ph idx="1"/>
          </p:nvPr>
        </p:nvSpPr>
        <p:spPr>
          <a:xfrm>
            <a:off x="5181838" y="987494"/>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89BE36E-3C65-42A2-845F-9C1B784741A9}"/>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FFAEBEC-4FA8-4F7F-9BD1-7AF4CF167E1F}"/>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6" name="Footer Placeholder 5">
            <a:extLst>
              <a:ext uri="{FF2B5EF4-FFF2-40B4-BE49-F238E27FC236}">
                <a16:creationId xmlns="" xmlns:a16="http://schemas.microsoft.com/office/drawing/2014/main" id="{9C65442C-4EE5-46D5-9934-803D43FA7044}"/>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 xmlns:a16="http://schemas.microsoft.com/office/drawing/2014/main" id="{5CB946E2-366A-4EDC-ADFC-ACDE058BF18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18490252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78399"/>
      </p:ext>
    </p:extLst>
  </p:cSld>
  <p:clrMapOvr>
    <a:masterClrMapping/>
  </p:clrMapOvr>
  <p:transition spd="slow">
    <p:strips dir="l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D183D9-3EBD-43DF-A0DD-D9A617DEC327}"/>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AB3C899-2BCA-4C86-BFF5-47A41DAFC52E}"/>
              </a:ext>
            </a:extLst>
          </p:cNvPr>
          <p:cNvSpPr>
            <a:spLocks noGrp="1"/>
          </p:cNvSpPr>
          <p:nvPr>
            <p:ph type="pic" idx="1"/>
          </p:nvPr>
        </p:nvSpPr>
        <p:spPr>
          <a:xfrm>
            <a:off x="5181838" y="987494"/>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C20DA52-895C-4B29-B90C-AEC119EAAA4D}"/>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45A4604-2EAC-4E3A-A98D-82A2CF8E4DB9}"/>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6" name="Footer Placeholder 5">
            <a:extLst>
              <a:ext uri="{FF2B5EF4-FFF2-40B4-BE49-F238E27FC236}">
                <a16:creationId xmlns="" xmlns:a16="http://schemas.microsoft.com/office/drawing/2014/main" id="{9AD177CD-D38A-46E3-8E43-CEFCA8A5D52F}"/>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 xmlns:a16="http://schemas.microsoft.com/office/drawing/2014/main" id="{A922BA16-05ED-454A-B089-D4823CF782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47502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9F3C7B-C417-4C8E-AB71-86AEA98608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D7FB3D7-D15D-4A67-BC55-C32DA13456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DEA4DE-C12D-4B24-AC11-7465EE5796F3}"/>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5" name="Footer Placeholder 4">
            <a:extLst>
              <a:ext uri="{FF2B5EF4-FFF2-40B4-BE49-F238E27FC236}">
                <a16:creationId xmlns="" xmlns:a16="http://schemas.microsoft.com/office/drawing/2014/main" id="{EE290BF4-F9EC-42C7-9A3C-7EC6892F70A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 xmlns:a16="http://schemas.microsoft.com/office/drawing/2014/main" id="{7A699409-D370-4852-B927-2661B3C3EE8E}"/>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530137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2A79818-FC03-4828-950C-2EA342F79518}"/>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E7D0517-A078-49D7-BB4F-B5CF26E2FA11}"/>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9526A3B-A5EA-402D-8C12-C8DA5C5213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5" name="Footer Placeholder 4">
            <a:extLst>
              <a:ext uri="{FF2B5EF4-FFF2-40B4-BE49-F238E27FC236}">
                <a16:creationId xmlns="" xmlns:a16="http://schemas.microsoft.com/office/drawing/2014/main" id="{09E6BBB6-F88A-484E-B34B-6C498AF13C2C}"/>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 xmlns:a16="http://schemas.microsoft.com/office/drawing/2014/main" id="{6EA4E357-8E4D-472C-B85D-6908FC4DD6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604839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5"/>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1134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5"/>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5"/>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468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1767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129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3912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5"/>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5"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5303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724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5"/>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5"/>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5"/>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5"/>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6840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l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A4DE69F-234C-42BF-AB0B-60DF17EB457A}"/>
              </a:ext>
            </a:extLst>
          </p:cNvPr>
          <p:cNvSpPr>
            <a:spLocks noGrp="1"/>
          </p:cNvSpPr>
          <p:nvPr>
            <p:ph type="title"/>
          </p:nvPr>
        </p:nvSpPr>
        <p:spPr>
          <a:xfrm>
            <a:off x="837982" y="365129"/>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9EA87E2-F0F0-4512-9436-145713B3BBA9}"/>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2BA8BD1-93C5-4C8B-8C03-C88EE882F167}"/>
              </a:ext>
            </a:extLst>
          </p:cNvPr>
          <p:cNvSpPr>
            <a:spLocks noGrp="1"/>
          </p:cNvSpPr>
          <p:nvPr>
            <p:ph type="dt" sz="half" idx="2"/>
          </p:nvPr>
        </p:nvSpPr>
        <p:spPr>
          <a:xfrm>
            <a:off x="837982" y="6356419"/>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5" name="Footer Placeholder 4">
            <a:extLst>
              <a:ext uri="{FF2B5EF4-FFF2-40B4-BE49-F238E27FC236}">
                <a16:creationId xmlns="" xmlns:a16="http://schemas.microsoft.com/office/drawing/2014/main" id="{A78741EB-9D8C-490C-BD20-5406F2306C08}"/>
              </a:ext>
            </a:extLst>
          </p:cNvPr>
          <p:cNvSpPr>
            <a:spLocks noGrp="1"/>
          </p:cNvSpPr>
          <p:nvPr>
            <p:ph type="ftr" sz="quarter" idx="3"/>
          </p:nvPr>
        </p:nvSpPr>
        <p:spPr>
          <a:xfrm>
            <a:off x="4037549" y="6356419"/>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99">
                  <a:tint val="75000"/>
                </a:srgbClr>
              </a:solidFill>
            </a:endParaRPr>
          </a:p>
        </p:txBody>
      </p:sp>
      <p:sp>
        <p:nvSpPr>
          <p:cNvPr id="6" name="Slide Number Placeholder 5">
            <a:extLst>
              <a:ext uri="{FF2B5EF4-FFF2-40B4-BE49-F238E27FC236}">
                <a16:creationId xmlns="" xmlns:a16="http://schemas.microsoft.com/office/drawing/2014/main" id="{DCF61FE2-3AED-4F13-AF6A-DE8D226B041E}"/>
              </a:ext>
            </a:extLst>
          </p:cNvPr>
          <p:cNvSpPr>
            <a:spLocks noGrp="1"/>
          </p:cNvSpPr>
          <p:nvPr>
            <p:ph type="sldNum" sz="quarter" idx="4"/>
          </p:nvPr>
        </p:nvSpPr>
        <p:spPr>
          <a:xfrm>
            <a:off x="8608357" y="6356419"/>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0543194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EBFF"/>
        </a:solid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DEA9588-FE09-49B2-9891-2C4E72518EA5}"/>
              </a:ext>
            </a:extLst>
          </p:cNvPr>
          <p:cNvSpPr txBox="1"/>
          <p:nvPr/>
        </p:nvSpPr>
        <p:spPr>
          <a:xfrm>
            <a:off x="2208213" y="531786"/>
            <a:ext cx="8305800" cy="1661993"/>
          </a:xfrm>
          <a:prstGeom prst="rect">
            <a:avLst/>
          </a:prstGeom>
          <a:noFill/>
        </p:spPr>
        <p:txBody>
          <a:bodyPr wrap="square" lIns="0" tIns="0" rIns="0" bIns="0" rtlCol="0">
            <a:spAutoFit/>
          </a:bodyPr>
          <a:lstStyle/>
          <a:p>
            <a:pPr algn="ctr">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Chào mừng thầy cô và các em đến với tiết học Địa L</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í 7!</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5">
            <a:extLst>
              <a:ext uri="{FF2B5EF4-FFF2-40B4-BE49-F238E27FC236}">
                <a16:creationId xmlns="" xmlns:a16="http://schemas.microsoft.com/office/drawing/2014/main"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1908" y="1981202"/>
            <a:ext cx="4879504" cy="4880775"/>
          </a:xfrm>
          <a:prstGeom prst="rect">
            <a:avLst/>
          </a:prstGeom>
        </p:spPr>
      </p:pic>
    </p:spTree>
    <p:extLst>
      <p:ext uri="{BB962C8B-B14F-4D97-AF65-F5344CB8AC3E}">
        <p14:creationId xmlns:p14="http://schemas.microsoft.com/office/powerpoint/2010/main" val="3812034382"/>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153" y="697391"/>
            <a:ext cx="3657600" cy="1200329"/>
          </a:xfrm>
          <a:prstGeom prst="rect">
            <a:avLst/>
          </a:prstGeom>
        </p:spPr>
        <p:txBody>
          <a:bodyPr wrap="square">
            <a:spAutoFit/>
          </a:bodyPr>
          <a:lstStyle/>
          <a:p>
            <a:r>
              <a:rPr lang="en-US" dirty="0"/>
              <a:t>https://www.youtube.com/watch?v=UKKzc_En4PY&amp;ab_channel=TheoD%C3%B2ngL%E1%BB%8BchS%E1%BB%AD</a:t>
            </a:r>
          </a:p>
        </p:txBody>
      </p:sp>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i="1" dirty="0" smtClean="0">
                <a:solidFill>
                  <a:srgbClr val="00B0F0"/>
                </a:solidFill>
                <a:latin typeface="Times New Roman" pitchFamily="18" charset="0"/>
                <a:cs typeface="Times New Roman" pitchFamily="18" charset="0"/>
              </a:rPr>
              <a:t>(link video về 2 cuộc thám hiểm)</a:t>
            </a:r>
            <a:endParaRPr lang="en-US" sz="2800" i="1" dirty="0">
              <a:solidFill>
                <a:srgbClr val="00B0F0"/>
              </a:solidFill>
              <a:latin typeface="Times New Roman" pitchFamily="18" charset="0"/>
              <a:cs typeface="Times New Roman" pitchFamily="18"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94" y="2057400"/>
            <a:ext cx="3456919" cy="418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12" y="2971800"/>
            <a:ext cx="4694769" cy="327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96917" y="6304002"/>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7" name="Rectangle 6"/>
          <p:cNvSpPr/>
          <p:nvPr/>
        </p:nvSpPr>
        <p:spPr>
          <a:xfrm>
            <a:off x="7671253" y="6293507"/>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6094412" y="697391"/>
            <a:ext cx="4694769" cy="923330"/>
          </a:xfrm>
          <a:prstGeom prst="rect">
            <a:avLst/>
          </a:prstGeom>
        </p:spPr>
        <p:txBody>
          <a:bodyPr wrap="square">
            <a:spAutoFit/>
          </a:bodyPr>
          <a:lstStyle/>
          <a:p>
            <a:r>
              <a:rPr lang="en-US" dirty="0"/>
              <a:t>https://www.youtube.com/watch?v=0_4OtXvj358&amp;ab_channel=Ng%C6%B0%E1%BB%9DiN%E1%BB%95iTi%E1%BA%BFng</a:t>
            </a:r>
          </a:p>
        </p:txBody>
      </p:sp>
    </p:spTree>
    <p:extLst>
      <p:ext uri="{BB962C8B-B14F-4D97-AF65-F5344CB8AC3E}">
        <p14:creationId xmlns:p14="http://schemas.microsoft.com/office/powerpoint/2010/main" val="3830542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2" name="Rectangle 1"/>
          <p:cNvSpPr/>
          <p:nvPr/>
        </p:nvSpPr>
        <p:spPr>
          <a:xfrm>
            <a:off x="166899" y="762000"/>
            <a:ext cx="11871113" cy="3046988"/>
          </a:xfrm>
          <a:prstGeom prst="rect">
            <a:avLst/>
          </a:prstGeom>
        </p:spPr>
        <p:txBody>
          <a:bodyPr wrap="square">
            <a:spAutoFit/>
          </a:bodyPr>
          <a:lstStyle/>
          <a:p>
            <a:pPr algn="just"/>
            <a:r>
              <a:rPr lang="en-US" sz="2400" dirty="0" smtClean="0">
                <a:latin typeface="Times New Roman" pitchFamily="18" charset="0"/>
                <a:cs typeface="Times New Roman" pitchFamily="18" charset="0"/>
              </a:rPr>
              <a:t>- C</a:t>
            </a:r>
            <a:r>
              <a:rPr lang="en-US" sz="2400" dirty="0">
                <a:latin typeface="Times New Roman" pitchFamily="18" charset="0"/>
                <a:cs typeface="Times New Roman" pitchFamily="18" charset="0"/>
              </a:rPr>
              <a:t>. Cô-lôm-bô và cuộc thám hiềm tìm ra châu Mỹ (1492 – 1502</a:t>
            </a:r>
            <a:r>
              <a:rPr lang="en-US" sz="2400" dirty="0" smtClean="0">
                <a:latin typeface="Times New Roman" pitchFamily="18" charset="0"/>
                <a:cs typeface="Times New Roman" pitchFamily="18" charset="0"/>
              </a:rPr>
              <a:t>).</a:t>
            </a:r>
          </a:p>
          <a:p>
            <a:pPr algn="just"/>
            <a:r>
              <a:rPr lang="vi-VN" sz="2400" dirty="0" smtClean="0">
                <a:latin typeface="Times New Roman" pitchFamily="18" charset="0"/>
                <a:cs typeface="Times New Roman" pitchFamily="18" charset="0"/>
              </a:rPr>
              <a:t>- Cuộc </a:t>
            </a:r>
            <a:r>
              <a:rPr lang="vi-VN" sz="2400" dirty="0">
                <a:latin typeface="Times New Roman" pitchFamily="18" charset="0"/>
                <a:cs typeface="Times New Roman" pitchFamily="18" charset="0"/>
              </a:rPr>
              <a:t>thám hiếm vòng quanh Trái Đất của Ph. Ma-gien-lăng (1519 - 1522</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 Ý nghĩa cùa hai cuộc đại phát kiến địa lí:</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Hành trình của Cô-lôm-bô đã giúp ông và đoàn thuỷ thủ phát hiện ra vùng đất “Đông Ấn Độ”, nhưng thực chất là vùng đất mới - châu Mỹ. Ông được coi là người phát hiện ra châu lục này.</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Hành trình của Ma-gien-lăng và các thủy thủ đã chứng minh một cách thuyết phục nhất Trái Đất có dạng hình cầu</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612" y="3733800"/>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309" y="3733800"/>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54334" y="6488668"/>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9" name="Rectangle 8"/>
          <p:cNvSpPr/>
          <p:nvPr/>
        </p:nvSpPr>
        <p:spPr>
          <a:xfrm>
            <a:off x="7694612" y="6478173"/>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8900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292331" y="980234"/>
            <a:ext cx="11734800" cy="1578894"/>
          </a:xfrm>
          <a:prstGeom prst="rect">
            <a:avLst/>
          </a:prstGeom>
        </p:spPr>
        <p:txBody>
          <a:bodyPr wrap="square">
            <a:spAutoFit/>
          </a:bodyPr>
          <a:lstStyle/>
          <a:p>
            <a:pPr algn="ctr">
              <a:lnSpc>
                <a:spcPct val="115000"/>
              </a:lnSpc>
            </a:pPr>
            <a:r>
              <a:rPr lang="en-US" sz="2800" b="1" dirty="0" smtClean="0">
                <a:solidFill>
                  <a:srgbClr val="FF0000"/>
                </a:solidFill>
                <a:latin typeface="Times New Roman"/>
                <a:ea typeface="Calibri"/>
                <a:cs typeface="Times New Roman"/>
              </a:rPr>
              <a:t>HOẠT ĐỘNG NHÓM</a:t>
            </a:r>
          </a:p>
          <a:p>
            <a:pPr algn="just">
              <a:lnSpc>
                <a:spcPct val="115000"/>
              </a:lnSpc>
            </a:pPr>
            <a:r>
              <a:rPr lang="en-US" sz="2800" dirty="0">
                <a:solidFill>
                  <a:srgbClr val="FF0000"/>
                </a:solidFill>
                <a:latin typeface="Times New Roman"/>
                <a:ea typeface="Calibri"/>
                <a:cs typeface="Times New Roman"/>
              </a:rPr>
              <a:t>Đ</a:t>
            </a:r>
            <a:r>
              <a:rPr lang="en-US" sz="2800" dirty="0" smtClean="0">
                <a:solidFill>
                  <a:srgbClr val="FF0000"/>
                </a:solidFill>
                <a:latin typeface="Times New Roman"/>
                <a:ea typeface="Calibri"/>
                <a:cs typeface="Times New Roman"/>
              </a:rPr>
              <a:t>ọc </a:t>
            </a:r>
            <a:r>
              <a:rPr lang="en-US" sz="2800" dirty="0">
                <a:solidFill>
                  <a:srgbClr val="FF0000"/>
                </a:solidFill>
                <a:latin typeface="Times New Roman"/>
                <a:ea typeface="Calibri"/>
                <a:cs typeface="Times New Roman"/>
              </a:rPr>
              <a:t>thông </a:t>
            </a:r>
            <a:r>
              <a:rPr lang="en-US" sz="2800" dirty="0" smtClean="0">
                <a:solidFill>
                  <a:srgbClr val="FF0000"/>
                </a:solidFill>
                <a:latin typeface="Times New Roman"/>
                <a:ea typeface="Calibri"/>
                <a:cs typeface="Times New Roman"/>
              </a:rPr>
              <a:t>tin, quan sát sơ đồ 1, hình 1.7, 1.8, </a:t>
            </a:r>
            <a:r>
              <a:rPr lang="en-US" sz="2800" dirty="0" smtClean="0">
                <a:solidFill>
                  <a:srgbClr val="FF0000"/>
                </a:solidFill>
                <a:latin typeface="Times New Roman"/>
                <a:ea typeface="Calibri"/>
                <a:cs typeface="Times New Roman"/>
              </a:rPr>
              <a:t>xem video: </a:t>
            </a:r>
            <a:r>
              <a:rPr lang="en-US" sz="2800" b="1" i="1" dirty="0" smtClean="0">
                <a:solidFill>
                  <a:srgbClr val="FF0000"/>
                </a:solidFill>
                <a:latin typeface="Times New Roman"/>
                <a:ea typeface="Calibri"/>
                <a:cs typeface="Times New Roman"/>
              </a:rPr>
              <a:t>Phân </a:t>
            </a:r>
            <a:r>
              <a:rPr lang="en-US" sz="2800" b="1" i="1" dirty="0">
                <a:solidFill>
                  <a:srgbClr val="FF0000"/>
                </a:solidFill>
                <a:latin typeface="Times New Roman"/>
                <a:ea typeface="Calibri"/>
                <a:cs typeface="Times New Roman"/>
              </a:rPr>
              <a:t>tích những tác động của các cuộc đại phát kiến địa lí đối với tiến trình lịch sử.</a:t>
            </a:r>
            <a:endParaRPr lang="en-US" sz="2800" b="1" dirty="0">
              <a:solidFill>
                <a:srgbClr val="FF0000"/>
              </a:solidFill>
              <a:ea typeface="Calibri"/>
              <a:cs typeface="Times New Roman"/>
            </a:endParaRPr>
          </a:p>
        </p:txBody>
      </p:sp>
      <p:sp>
        <p:nvSpPr>
          <p:cNvPr id="7" name="Rectangle 6"/>
          <p:cNvSpPr/>
          <p:nvPr/>
        </p:nvSpPr>
        <p:spPr>
          <a:xfrm>
            <a:off x="7146614" y="46192"/>
            <a:ext cx="5027613" cy="923330"/>
          </a:xfrm>
          <a:prstGeom prst="rect">
            <a:avLst/>
          </a:prstGeom>
        </p:spPr>
        <p:txBody>
          <a:bodyPr wrap="square">
            <a:spAutoFit/>
          </a:bodyPr>
          <a:lstStyle/>
          <a:p>
            <a:r>
              <a:rPr lang="en-US" dirty="0"/>
              <a:t>https://www.youtube.com/watch?v=YIf4pgOkafA&amp;ab_channel=TheoD%C3%B2ngL%E1%BB%8BchS%E1%BB%AD</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2677885"/>
            <a:ext cx="5410200" cy="364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3180" y="2531250"/>
            <a:ext cx="3726832" cy="199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6612" y="4412320"/>
            <a:ext cx="3706734" cy="244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26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303212" y="714032"/>
            <a:ext cx="11734800" cy="3065455"/>
          </a:xfrm>
          <a:prstGeom prst="rect">
            <a:avLst/>
          </a:prstGeom>
        </p:spPr>
        <p:txBody>
          <a:bodyPr wrap="square">
            <a:spAutoFit/>
          </a:bodyPr>
          <a:lstStyle/>
          <a:p>
            <a:pPr algn="just">
              <a:lnSpc>
                <a:spcPct val="115000"/>
              </a:lnSpc>
            </a:pPr>
            <a:r>
              <a:rPr lang="vi-VN" sz="2400" dirty="0">
                <a:latin typeface="Times New Roman"/>
                <a:ea typeface="Calibri"/>
                <a:cs typeface="Times New Roman"/>
              </a:rPr>
              <a:t>- Về kinh tế, góp phần mở rộng phạm vi buôn bán trên thế giới, thúc đẩy sự phát triển nhanh chóng của thương nghiệp và công nghiệp. </a:t>
            </a:r>
          </a:p>
          <a:p>
            <a:pPr algn="just">
              <a:lnSpc>
                <a:spcPct val="115000"/>
              </a:lnSpc>
            </a:pPr>
            <a:r>
              <a:rPr lang="vi-VN" sz="2400" dirty="0">
                <a:latin typeface="Times New Roman"/>
                <a:ea typeface="Calibri"/>
                <a:cs typeface="Times New Roman"/>
              </a:rPr>
              <a:t>- Đem lại cho loài người hiểu biết vé những con đường mới, vùng đất mới,... Từ đó, sự giao lưu văn hoá giữa các dân tộc được tăng cường và mở rộng. Tuy nhiên, trong sự phát triển nhanh chóng của nền kinh tế, người lao động (nhất là nông dân) ngày càng bị </a:t>
            </a:r>
            <a:r>
              <a:rPr lang="vi-VN" sz="2400" dirty="0" smtClean="0">
                <a:latin typeface="Times New Roman"/>
                <a:ea typeface="Calibri"/>
                <a:cs typeface="Times New Roman"/>
              </a:rPr>
              <a:t>b</a:t>
            </a:r>
            <a:r>
              <a:rPr lang="en-US" sz="2400" dirty="0" smtClean="0">
                <a:latin typeface="Times New Roman"/>
                <a:ea typeface="Calibri"/>
                <a:cs typeface="Times New Roman"/>
              </a:rPr>
              <a:t>ầ</a:t>
            </a:r>
            <a:r>
              <a:rPr lang="vi-VN" sz="2400" dirty="0" smtClean="0">
                <a:latin typeface="Times New Roman"/>
                <a:ea typeface="Calibri"/>
                <a:cs typeface="Times New Roman"/>
              </a:rPr>
              <a:t>n </a:t>
            </a:r>
            <a:r>
              <a:rPr lang="vi-VN" sz="2400" dirty="0">
                <a:latin typeface="Times New Roman"/>
                <a:ea typeface="Calibri"/>
                <a:cs typeface="Times New Roman"/>
              </a:rPr>
              <a:t>cùng hoá.</a:t>
            </a:r>
          </a:p>
          <a:p>
            <a:pPr algn="just">
              <a:lnSpc>
                <a:spcPct val="115000"/>
              </a:lnSpc>
            </a:pPr>
            <a:r>
              <a:rPr lang="vi-VN" sz="2400" dirty="0">
                <a:latin typeface="Times New Roman"/>
                <a:ea typeface="Calibri"/>
                <a:cs typeface="Times New Roman"/>
              </a:rPr>
              <a:t>- Các cuộc phát kiến địa lí cũng đã dân đến nạn buôn bán nô lệ và làm nảy sinh quá trình cướp bóc thuộc địa.</a:t>
            </a:r>
            <a:endParaRPr lang="vi-VN" sz="2400" dirty="0" smtClean="0">
              <a:latin typeface="Times New Roman"/>
              <a:ea typeface="Calibri"/>
              <a:cs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10" y="3886200"/>
            <a:ext cx="4876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012" y="3381894"/>
            <a:ext cx="3726832" cy="199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2012" y="4376996"/>
            <a:ext cx="3706813"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027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61492" y="1046540"/>
            <a:ext cx="4879504" cy="4880775"/>
          </a:xfrm>
          <a:prstGeom prst="rect">
            <a:avLst/>
          </a:prstGeom>
        </p:spPr>
      </p:pic>
      <p:sp>
        <p:nvSpPr>
          <p:cNvPr id="4" name="TextBox 3"/>
          <p:cNvSpPr txBox="1"/>
          <p:nvPr/>
        </p:nvSpPr>
        <p:spPr>
          <a:xfrm>
            <a:off x="150812" y="152400"/>
            <a:ext cx="12038013" cy="646331"/>
          </a:xfrm>
          <a:prstGeom prst="rect">
            <a:avLst/>
          </a:prstGeom>
          <a:noFill/>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LUYỆN TẬP – VẬN DỤNG</a:t>
            </a:r>
            <a:endPar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828739886"/>
              </p:ext>
            </p:extLst>
          </p:nvPr>
        </p:nvGraphicFramePr>
        <p:xfrm>
          <a:off x="4037013" y="2188790"/>
          <a:ext cx="7848599" cy="1547622"/>
        </p:xfrm>
        <a:graphic>
          <a:graphicData uri="http://schemas.openxmlformats.org/drawingml/2006/table">
            <a:tbl>
              <a:tblPr firstRow="1" firstCol="1" bandRow="1">
                <a:tableStyleId>{5C22544A-7EE6-4342-B048-85BDC9FD1C3A}</a:tableStyleId>
              </a:tblPr>
              <a:tblGrid>
                <a:gridCol w="2411784"/>
                <a:gridCol w="2001336"/>
                <a:gridCol w="1880141"/>
                <a:gridCol w="1555338"/>
              </a:tblGrid>
              <a:tr h="432712">
                <a:tc>
                  <a:txBody>
                    <a:bodyPr/>
                    <a:lstStyle/>
                    <a:p>
                      <a:pPr algn="ctr">
                        <a:lnSpc>
                          <a:spcPct val="115000"/>
                        </a:lnSpc>
                        <a:spcAft>
                          <a:spcPts val="0"/>
                        </a:spcAft>
                      </a:pPr>
                      <a:r>
                        <a:rPr lang="en-US" sz="2400" dirty="0">
                          <a:effectLst/>
                          <a:latin typeface="Times New Roman" pitchFamily="18" charset="0"/>
                          <a:cs typeface="Times New Roman" pitchFamily="18" charset="0"/>
                        </a:rPr>
                        <a:t>Nhà hàng hải</a:t>
                      </a:r>
                      <a:endParaRPr lang="en-US" sz="24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en-US" sz="2400">
                          <a:effectLst/>
                          <a:latin typeface="Times New Roman" pitchFamily="18" charset="0"/>
                          <a:cs typeface="Times New Roman" pitchFamily="18" charset="0"/>
                        </a:rPr>
                        <a:t>Thời gian</a:t>
                      </a:r>
                      <a:endParaRPr lang="en-US" sz="240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en-US" sz="2400">
                          <a:effectLst/>
                          <a:latin typeface="Times New Roman" pitchFamily="18" charset="0"/>
                          <a:cs typeface="Times New Roman" pitchFamily="18" charset="0"/>
                        </a:rPr>
                        <a:t>Kết quả</a:t>
                      </a:r>
                      <a:endParaRPr lang="en-US" sz="240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en-US" sz="2400">
                          <a:effectLst/>
                          <a:latin typeface="Times New Roman" pitchFamily="18" charset="0"/>
                          <a:cs typeface="Times New Roman" pitchFamily="18" charset="0"/>
                        </a:rPr>
                        <a:t>Ý nghĩa</a:t>
                      </a:r>
                      <a:endParaRPr lang="en-US" sz="2400">
                        <a:effectLst/>
                        <a:latin typeface="Times New Roman" pitchFamily="18" charset="0"/>
                        <a:ea typeface="Calibri"/>
                        <a:cs typeface="Times New Roman" pitchFamily="18" charset="0"/>
                      </a:endParaRPr>
                    </a:p>
                  </a:txBody>
                  <a:tcPr marL="47625" marR="47625" marT="47625" marB="47625"/>
                </a:tc>
              </a:tr>
              <a:tr h="432712">
                <a:tc>
                  <a:txBody>
                    <a:bodyPr/>
                    <a:lstStyle/>
                    <a:p>
                      <a:pPr algn="ctr">
                        <a:lnSpc>
                          <a:spcPct val="115000"/>
                        </a:lnSpc>
                        <a:spcAft>
                          <a:spcPts val="0"/>
                        </a:spcAft>
                      </a:pPr>
                      <a:r>
                        <a:rPr lang="en-US" sz="2400" dirty="0">
                          <a:effectLst/>
                          <a:latin typeface="Times New Roman" pitchFamily="18" charset="0"/>
                          <a:cs typeface="Times New Roman" pitchFamily="18" charset="0"/>
                        </a:rPr>
                        <a:t>C.Cô-lôm-bô</a:t>
                      </a:r>
                      <a:endParaRPr lang="en-US" sz="24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en-US" sz="2400" dirty="0">
                          <a:effectLst/>
                          <a:latin typeface="Times New Roman" pitchFamily="18" charset="0"/>
                          <a:cs typeface="Times New Roman" pitchFamily="18" charset="0"/>
                        </a:rPr>
                        <a:t>?</a:t>
                      </a:r>
                      <a:endParaRPr lang="en-US" sz="24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en-US" sz="2400" dirty="0">
                          <a:effectLst/>
                          <a:latin typeface="Times New Roman" pitchFamily="18" charset="0"/>
                          <a:cs typeface="Times New Roman" pitchFamily="18" charset="0"/>
                        </a:rPr>
                        <a:t>?</a:t>
                      </a:r>
                      <a:endParaRPr lang="en-US" sz="24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en-US" sz="2400">
                          <a:effectLst/>
                          <a:latin typeface="Times New Roman" pitchFamily="18" charset="0"/>
                          <a:cs typeface="Times New Roman" pitchFamily="18" charset="0"/>
                        </a:rPr>
                        <a:t>?</a:t>
                      </a:r>
                      <a:endParaRPr lang="en-US" sz="2400">
                        <a:effectLst/>
                        <a:latin typeface="Times New Roman" pitchFamily="18" charset="0"/>
                        <a:ea typeface="Calibri"/>
                        <a:cs typeface="Times New Roman" pitchFamily="18" charset="0"/>
                      </a:endParaRPr>
                    </a:p>
                  </a:txBody>
                  <a:tcPr marL="47625" marR="47625" marT="47625" marB="47625"/>
                </a:tc>
              </a:tr>
              <a:tr h="432712">
                <a:tc>
                  <a:txBody>
                    <a:bodyPr/>
                    <a:lstStyle/>
                    <a:p>
                      <a:pPr algn="ctr">
                        <a:lnSpc>
                          <a:spcPct val="115000"/>
                        </a:lnSpc>
                        <a:spcAft>
                          <a:spcPts val="0"/>
                        </a:spcAft>
                      </a:pPr>
                      <a:r>
                        <a:rPr lang="en-US" sz="2400">
                          <a:effectLst/>
                          <a:latin typeface="Times New Roman" pitchFamily="18" charset="0"/>
                          <a:cs typeface="Times New Roman" pitchFamily="18" charset="0"/>
                        </a:rPr>
                        <a:t>Ph.Ma-gien-lăng</a:t>
                      </a:r>
                      <a:endParaRPr lang="en-US" sz="240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en-US" sz="2400">
                          <a:effectLst/>
                          <a:latin typeface="Times New Roman" pitchFamily="18" charset="0"/>
                          <a:cs typeface="Times New Roman" pitchFamily="18" charset="0"/>
                        </a:rPr>
                        <a:t>?</a:t>
                      </a:r>
                      <a:endParaRPr lang="en-US" sz="240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en-US" sz="2400">
                          <a:effectLst/>
                          <a:latin typeface="Times New Roman" pitchFamily="18" charset="0"/>
                          <a:cs typeface="Times New Roman" pitchFamily="18" charset="0"/>
                        </a:rPr>
                        <a:t>?</a:t>
                      </a:r>
                      <a:endParaRPr lang="en-US" sz="240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en-US" sz="2400" dirty="0">
                          <a:effectLst/>
                          <a:latin typeface="Times New Roman" pitchFamily="18" charset="0"/>
                          <a:cs typeface="Times New Roman" pitchFamily="18" charset="0"/>
                        </a:rPr>
                        <a:t>?</a:t>
                      </a:r>
                      <a:endParaRPr lang="en-US" sz="2400" dirty="0">
                        <a:effectLst/>
                        <a:latin typeface="Times New Roman" pitchFamily="18" charset="0"/>
                        <a:ea typeface="Calibri"/>
                        <a:cs typeface="Times New Roman" pitchFamily="18" charset="0"/>
                      </a:endParaRPr>
                    </a:p>
                  </a:txBody>
                  <a:tcPr marL="47625" marR="47625" marT="47625" marB="47625"/>
                </a:tc>
              </a:tr>
            </a:tbl>
          </a:graphicData>
        </a:graphic>
      </p:graphicFrame>
      <p:sp>
        <p:nvSpPr>
          <p:cNvPr id="9" name="Rectangle 1"/>
          <p:cNvSpPr>
            <a:spLocks noChangeArrowheads="1"/>
          </p:cNvSpPr>
          <p:nvPr/>
        </p:nvSpPr>
        <p:spPr bwMode="auto">
          <a:xfrm>
            <a:off x="3960812" y="813060"/>
            <a:ext cx="7924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Câu 1: Hãy lập bảng theo mẫu dưới đây để tóm tắt những nội dung cơ bản về hai cuộc phát kiến địa lí của C.Cô-lôm-bô và Ph.Ma-gien-lăng</a:t>
            </a: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10" name="Rectangle 9"/>
          <p:cNvSpPr/>
          <p:nvPr/>
        </p:nvSpPr>
        <p:spPr>
          <a:xfrm>
            <a:off x="3960812" y="4191000"/>
            <a:ext cx="7924800" cy="830997"/>
          </a:xfrm>
          <a:prstGeom prst="rect">
            <a:avLst/>
          </a:prstGeom>
        </p:spPr>
        <p:txBody>
          <a:bodyPr wrap="square">
            <a:spAutoFit/>
          </a:bodyPr>
          <a:lstStyle/>
          <a:p>
            <a:pPr lvl="0" algn="just" eaLnBrk="0" fontAlgn="base" hangingPunct="0">
              <a:spcBef>
                <a:spcPct val="0"/>
              </a:spcBef>
              <a:spcAft>
                <a:spcPct val="0"/>
              </a:spcAft>
            </a:pPr>
            <a:r>
              <a:rPr lang="en-US" sz="2400" b="1" i="1" dirty="0">
                <a:solidFill>
                  <a:srgbClr val="FF0000"/>
                </a:solidFill>
                <a:latin typeface="Times New Roman" pitchFamily="18" charset="0"/>
                <a:ea typeface="Calibri" pitchFamily="34" charset="0"/>
                <a:cs typeface="Times New Roman" pitchFamily="18" charset="0"/>
              </a:rPr>
              <a:t>Câu 2: Theo em, tác động nào của các cuộc đại phát kiến địa lí là quan trọng nhất? Vì sao?</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499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61492" y="1046540"/>
            <a:ext cx="4879504" cy="4880775"/>
          </a:xfrm>
          <a:prstGeom prst="rect">
            <a:avLst/>
          </a:prstGeom>
        </p:spPr>
      </p:pic>
      <p:sp>
        <p:nvSpPr>
          <p:cNvPr id="4" name="TextBox 3"/>
          <p:cNvSpPr txBox="1"/>
          <p:nvPr/>
        </p:nvSpPr>
        <p:spPr>
          <a:xfrm>
            <a:off x="150812" y="152400"/>
            <a:ext cx="12038013" cy="646331"/>
          </a:xfrm>
          <a:prstGeom prst="rect">
            <a:avLst/>
          </a:prstGeom>
          <a:noFill/>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LUYỆN TẬP – VẬN DỤNG</a:t>
            </a:r>
            <a:endPar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4113212" y="1970544"/>
            <a:ext cx="7239000" cy="2677656"/>
          </a:xfrm>
          <a:prstGeom prst="rect">
            <a:avLst/>
          </a:prstGeom>
        </p:spPr>
        <p:txBody>
          <a:bodyPr wrap="square">
            <a:spAutoFit/>
          </a:bodyPr>
          <a:lstStyle/>
          <a:p>
            <a:pPr algn="just"/>
            <a:r>
              <a:rPr lang="vi-VN" sz="2400" b="1" dirty="0">
                <a:solidFill>
                  <a:srgbClr val="FF0000"/>
                </a:solidFill>
                <a:latin typeface="Times New Roman" pitchFamily="18" charset="0"/>
                <a:cs typeface="Times New Roman" pitchFamily="18" charset="0"/>
              </a:rPr>
              <a:t>Câu 3: So với thế kỉ XV - XVI, ngày nay con người có thể đi vòng quanh Trái Đất bằng những con đường và phương tiện nào? Vì sao</a:t>
            </a:r>
            <a:r>
              <a:rPr lang="vi-VN" sz="2400" b="1" dirty="0" smtClean="0">
                <a:solidFill>
                  <a:srgbClr val="FF0000"/>
                </a:solidFill>
                <a:latin typeface="Times New Roman" pitchFamily="18" charset="0"/>
                <a:cs typeface="Times New Roman" pitchFamily="18" charset="0"/>
              </a:rPr>
              <a:t>?</a:t>
            </a:r>
            <a:endParaRPr lang="en-US" sz="2400" b="1" dirty="0" smtClean="0">
              <a:solidFill>
                <a:srgbClr val="FF0000"/>
              </a:solidFill>
              <a:latin typeface="Times New Roman" pitchFamily="18" charset="0"/>
              <a:cs typeface="Times New Roman" pitchFamily="18" charset="0"/>
            </a:endParaRPr>
          </a:p>
          <a:p>
            <a:pPr algn="just"/>
            <a:endParaRPr lang="vi-VN" sz="2400" b="1" dirty="0">
              <a:solidFill>
                <a:srgbClr val="FF0000"/>
              </a:solidFill>
              <a:latin typeface="Times New Roman" pitchFamily="18" charset="0"/>
              <a:cs typeface="Times New Roman" pitchFamily="18" charset="0"/>
            </a:endParaRPr>
          </a:p>
          <a:p>
            <a:pPr algn="just"/>
            <a:r>
              <a:rPr lang="vi-VN" sz="2400" b="1" dirty="0">
                <a:solidFill>
                  <a:srgbClr val="FF0000"/>
                </a:solidFill>
                <a:latin typeface="Times New Roman" pitchFamily="18" charset="0"/>
                <a:cs typeface="Times New Roman" pitchFamily="18" charset="0"/>
              </a:rPr>
              <a:t>Câu 4: Sưu tầm tư liệu, hình ảnh về C. Cô-lôm-bô, Ph. Ma-gien-lăng để giới thiệu với thầy cô và bạn cùng lớp.</a:t>
            </a:r>
          </a:p>
        </p:txBody>
      </p:sp>
    </p:spTree>
    <p:extLst>
      <p:ext uri="{BB962C8B-B14F-4D97-AF65-F5344CB8AC3E}">
        <p14:creationId xmlns:p14="http://schemas.microsoft.com/office/powerpoint/2010/main" val="429022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66D0299-1879-4863-9FC1-6CEC681B6D72}"/>
              </a:ext>
            </a:extLst>
          </p:cNvPr>
          <p:cNvSpPr>
            <a:spLocks noChangeArrowheads="1"/>
          </p:cNvSpPr>
          <p:nvPr/>
        </p:nvSpPr>
        <p:spPr bwMode="auto">
          <a:xfrm>
            <a:off x="370043" y="804085"/>
            <a:ext cx="111849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zh-CN" sz="7200">
                <a:solidFill>
                  <a:srgbClr val="C00000"/>
                </a:solidFill>
                <a:latin typeface="#9Slide05 FS Blonde Script" panose="03000503000000000000" pitchFamily="65" charset="0"/>
                <a:ea typeface="微软雅黑" panose="020B0503020204020204" pitchFamily="82" charset="2"/>
              </a:rPr>
              <a:t>Giờ học đã kết thúc! </a:t>
            </a:r>
          </a:p>
          <a:p>
            <a:pPr algn="ctr">
              <a:spcBef>
                <a:spcPct val="50000"/>
              </a:spcBef>
              <a:defRPr/>
            </a:pPr>
            <a:r>
              <a:rPr lang="en-US" altLang="zh-CN" sz="7200">
                <a:solidFill>
                  <a:srgbClr val="C00000"/>
                </a:solidFill>
                <a:latin typeface="#9Slide05 FS Blonde Script" panose="03000503000000000000" pitchFamily="65" charset="0"/>
                <a:ea typeface="微软雅黑" panose="020B0503020204020204" pitchFamily="82" charset="2"/>
              </a:rPr>
              <a:t>Chúc các em chăm ngoan, học giỏi</a:t>
            </a:r>
            <a:endParaRPr lang="zh-CN" altLang="en-US" sz="7200" dirty="0">
              <a:solidFill>
                <a:srgbClr val="C00000"/>
              </a:solidFill>
              <a:latin typeface="#9Slide05 FS Blonde Script" panose="03000503000000000000" pitchFamily="65" charset="0"/>
              <a:ea typeface="微软雅黑" panose="020B0503020204020204" pitchFamily="82" charset="2"/>
            </a:endParaRPr>
          </a:p>
        </p:txBody>
      </p:sp>
      <p:pic>
        <p:nvPicPr>
          <p:cNvPr id="11" name="Picture 2" descr="F:\未标题-1.png">
            <a:extLst>
              <a:ext uri="{FF2B5EF4-FFF2-40B4-BE49-F238E27FC236}">
                <a16:creationId xmlns:a16="http://schemas.microsoft.com/office/drawing/2014/main" xmlns="" id="{95939F3F-7D96-4DCA-9053-5B468411B7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45" t="-1" b="88650"/>
          <a:stretch/>
        </p:blipFill>
        <p:spPr bwMode="auto">
          <a:xfrm>
            <a:off x="24" y="5920353"/>
            <a:ext cx="12188825" cy="937648"/>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2">
            <a:extLst>
              <a:ext uri="{FF2B5EF4-FFF2-40B4-BE49-F238E27FC236}">
                <a16:creationId xmlns:a16="http://schemas.microsoft.com/office/drawing/2014/main" xmlns="" id="{B1B79EA1-2EE0-4506-8F60-058CB6459A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28213" y="3666458"/>
            <a:ext cx="4798057" cy="3165981"/>
          </a:xfrm>
          <a:prstGeom prst="rect">
            <a:avLst/>
          </a:prstGeom>
        </p:spPr>
      </p:pic>
      <p:pic>
        <p:nvPicPr>
          <p:cNvPr id="13" name="图片 3">
            <a:extLst>
              <a:ext uri="{FF2B5EF4-FFF2-40B4-BE49-F238E27FC236}">
                <a16:creationId xmlns:a16="http://schemas.microsoft.com/office/drawing/2014/main" xmlns="" id="{21C74BB6-709F-4830-A4AB-F1DA049E8C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067" y="4109671"/>
            <a:ext cx="3220873" cy="2279557"/>
          </a:xfrm>
          <a:prstGeom prst="rect">
            <a:avLst/>
          </a:prstGeom>
        </p:spPr>
      </p:pic>
    </p:spTree>
    <p:extLst>
      <p:ext uri="{BB962C8B-B14F-4D97-AF65-F5344CB8AC3E}">
        <p14:creationId xmlns:p14="http://schemas.microsoft.com/office/powerpoint/2010/main" val="253256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763" y="1752600"/>
            <a:ext cx="88773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0812" y="152400"/>
            <a:ext cx="12038013" cy="1384995"/>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Em hãy kể tên 6 châu lục trên Trái Đất.</a:t>
            </a:r>
          </a:p>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Hãy chia sẻ những điều em biết về một số cuộc phát kiến địa lí lớn và tác động của nó đối với tiến trình lịch sử.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3618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CHỦ ĐỀ 1. CÁC CUỘC ĐẠI PHÁT KIẾN ĐỊA LÍ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012" y="3858679"/>
            <a:ext cx="3886200" cy="262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4" y="3844809"/>
            <a:ext cx="3886200" cy="260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359" y="3844809"/>
            <a:ext cx="3886200" cy="261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015" y="866749"/>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712" y="866749"/>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73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ình tự do: Hình 10">
            <a:extLst>
              <a:ext uri="{FF2B5EF4-FFF2-40B4-BE49-F238E27FC236}">
                <a16:creationId xmlns="" xmlns:a16="http://schemas.microsoft.com/office/drawing/2014/main" id="{8D4E2DE8-78CC-4443-8991-0CD16CF6772C}"/>
              </a:ext>
            </a:extLst>
          </p:cNvPr>
          <p:cNvSpPr/>
          <p:nvPr/>
        </p:nvSpPr>
        <p:spPr>
          <a:xfrm>
            <a:off x="35" y="0"/>
            <a:ext cx="12188825" cy="6858000"/>
          </a:xfrm>
          <a:custGeom>
            <a:avLst/>
            <a:gdLst>
              <a:gd name="connsiteX0" fmla="*/ 159799 w 12192000"/>
              <a:gd name="connsiteY0" fmla="*/ 167936 h 6858000"/>
              <a:gd name="connsiteX1" fmla="*/ 159799 w 12192000"/>
              <a:gd name="connsiteY1" fmla="*/ 6690064 h 6858000"/>
              <a:gd name="connsiteX2" fmla="*/ 12020365 w 12192000"/>
              <a:gd name="connsiteY2" fmla="*/ 6690064 h 6858000"/>
              <a:gd name="connsiteX3" fmla="*/ 12020365 w 12192000"/>
              <a:gd name="connsiteY3" fmla="*/ 16793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59799" y="167936"/>
                </a:moveTo>
                <a:lnTo>
                  <a:pt x="159799" y="6690064"/>
                </a:lnTo>
                <a:lnTo>
                  <a:pt x="12020365" y="6690064"/>
                </a:lnTo>
                <a:lnTo>
                  <a:pt x="12020365" y="167936"/>
                </a:lnTo>
                <a:close/>
                <a:moveTo>
                  <a:pt x="0" y="0"/>
                </a:moveTo>
                <a:lnTo>
                  <a:pt x="12192000" y="0"/>
                </a:lnTo>
                <a:lnTo>
                  <a:pt x="12192000" y="6858000"/>
                </a:lnTo>
                <a:lnTo>
                  <a:pt x="0" y="6858000"/>
                </a:lnTo>
                <a:close/>
              </a:path>
            </a:pathLst>
          </a:custGeom>
          <a:solidFill>
            <a:schemeClr val="bg2"/>
          </a:solidFill>
          <a:ln w="25400" cap="rnd">
            <a:solidFill>
              <a:srgbClr val="2DA19A"/>
            </a:solidFill>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b="1">
              <a:solidFill>
                <a:prstClr val="white"/>
              </a:solidFill>
              <a:latin typeface="Times New Roman" pitchFamily="18" charset="0"/>
              <a:cs typeface="Times New Roman" pitchFamily="18" charset="0"/>
            </a:endParaRPr>
          </a:p>
        </p:txBody>
      </p:sp>
      <p:sp>
        <p:nvSpPr>
          <p:cNvPr id="17" name="TextBox 16">
            <a:extLst>
              <a:ext uri="{FF2B5EF4-FFF2-40B4-BE49-F238E27FC236}">
                <a16:creationId xmlns="" xmlns:a16="http://schemas.microsoft.com/office/drawing/2014/main" id="{A8F3E1D3-FC3D-43F5-895E-7391BA4F3325}"/>
              </a:ext>
            </a:extLst>
          </p:cNvPr>
          <p:cNvSpPr txBox="1"/>
          <p:nvPr/>
        </p:nvSpPr>
        <p:spPr>
          <a:xfrm>
            <a:off x="5459812" y="4175882"/>
            <a:ext cx="5587600" cy="522259"/>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Một số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sp>
        <p:nvSpPr>
          <p:cNvPr id="18" name="TextBox 17">
            <a:extLst>
              <a:ext uri="{FF2B5EF4-FFF2-40B4-BE49-F238E27FC236}">
                <a16:creationId xmlns="" xmlns:a16="http://schemas.microsoft.com/office/drawing/2014/main" id="{59A63B4A-099F-498C-9D93-A4B1F90ED9F6}"/>
              </a:ext>
            </a:extLst>
          </p:cNvPr>
          <p:cNvSpPr txBox="1"/>
          <p:nvPr/>
        </p:nvSpPr>
        <p:spPr>
          <a:xfrm>
            <a:off x="4782264" y="2411229"/>
            <a:ext cx="4855549" cy="1014380"/>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Nguyên nhân và điều kiện của các cuộc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14" name="Straight Connector 13">
            <a:extLst>
              <a:ext uri="{FF2B5EF4-FFF2-40B4-BE49-F238E27FC236}">
                <a16:creationId xmlns="" xmlns:a16="http://schemas.microsoft.com/office/drawing/2014/main" id="{2CE414E5-D41A-4DDA-A4B4-96A5C2EC4F4E}"/>
              </a:ext>
            </a:extLst>
          </p:cNvPr>
          <p:cNvCxnSpPr>
            <a:cxnSpLocks/>
          </p:cNvCxnSpPr>
          <p:nvPr/>
        </p:nvCxnSpPr>
        <p:spPr>
          <a:xfrm>
            <a:off x="4460459" y="3470373"/>
            <a:ext cx="5142456"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9CE727B3-1E38-49B8-8CD1-D988D38B9B27}"/>
              </a:ext>
            </a:extLst>
          </p:cNvPr>
          <p:cNvCxnSpPr>
            <a:cxnSpLocks/>
          </p:cNvCxnSpPr>
          <p:nvPr/>
        </p:nvCxnSpPr>
        <p:spPr>
          <a:xfrm>
            <a:off x="5044547" y="4697293"/>
            <a:ext cx="5850499" cy="0"/>
          </a:xfrm>
          <a:prstGeom prst="line">
            <a:avLst/>
          </a:prstGeom>
          <a:ln w="57150">
            <a:solidFill>
              <a:srgbClr val="2A20E8"/>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 xmlns:a16="http://schemas.microsoft.com/office/drawing/2014/main" id="{C283C628-DBF4-4B9F-87EC-BD0BA884DD97}"/>
              </a:ext>
            </a:extLst>
          </p:cNvPr>
          <p:cNvSpPr/>
          <p:nvPr/>
        </p:nvSpPr>
        <p:spPr>
          <a:xfrm>
            <a:off x="9343457" y="3425609"/>
            <a:ext cx="366300" cy="368598"/>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8" name="Oval 37">
            <a:extLst>
              <a:ext uri="{FF2B5EF4-FFF2-40B4-BE49-F238E27FC236}">
                <a16:creationId xmlns="" xmlns:a16="http://schemas.microsoft.com/office/drawing/2014/main" id="{0DB0DCCC-BF4C-4A75-AC96-F96524E91AB6}"/>
              </a:ext>
            </a:extLst>
          </p:cNvPr>
          <p:cNvSpPr/>
          <p:nvPr/>
        </p:nvSpPr>
        <p:spPr>
          <a:xfrm>
            <a:off x="10711862" y="4634098"/>
            <a:ext cx="366300" cy="368598"/>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0" name="Oval 29">
            <a:extLst>
              <a:ext uri="{FF2B5EF4-FFF2-40B4-BE49-F238E27FC236}">
                <a16:creationId xmlns="" xmlns:a16="http://schemas.microsoft.com/office/drawing/2014/main" id="{0BD4C7A8-1317-4174-BF05-8432CA65EE72}"/>
              </a:ext>
            </a:extLst>
          </p:cNvPr>
          <p:cNvSpPr/>
          <p:nvPr/>
        </p:nvSpPr>
        <p:spPr>
          <a:xfrm>
            <a:off x="4171598" y="2995018"/>
            <a:ext cx="555907" cy="524311"/>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itchFamily="18" charset="0"/>
                <a:cs typeface="Times New Roman" pitchFamily="18" charset="0"/>
              </a:rPr>
              <a:t>1</a:t>
            </a:r>
          </a:p>
        </p:txBody>
      </p:sp>
      <p:sp>
        <p:nvSpPr>
          <p:cNvPr id="33" name="Oval 32">
            <a:extLst>
              <a:ext uri="{FF2B5EF4-FFF2-40B4-BE49-F238E27FC236}">
                <a16:creationId xmlns="" xmlns:a16="http://schemas.microsoft.com/office/drawing/2014/main" id="{A0240EB6-8516-447C-958F-0607D0966330}"/>
              </a:ext>
            </a:extLst>
          </p:cNvPr>
          <p:cNvSpPr/>
          <p:nvPr/>
        </p:nvSpPr>
        <p:spPr>
          <a:xfrm>
            <a:off x="4685646" y="4221629"/>
            <a:ext cx="555907" cy="524311"/>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2</a:t>
            </a:r>
          </a:p>
        </p:txBody>
      </p:sp>
      <p:sp>
        <p:nvSpPr>
          <p:cNvPr id="39" name="Oval 38">
            <a:extLst>
              <a:ext uri="{FF2B5EF4-FFF2-40B4-BE49-F238E27FC236}">
                <a16:creationId xmlns="" xmlns:a16="http://schemas.microsoft.com/office/drawing/2014/main" id="{AAC900B7-EFDE-47C5-88C2-D454B2A57E0E}"/>
              </a:ext>
            </a:extLst>
          </p:cNvPr>
          <p:cNvSpPr/>
          <p:nvPr/>
        </p:nvSpPr>
        <p:spPr>
          <a:xfrm>
            <a:off x="384644" y="334400"/>
            <a:ext cx="479381" cy="485750"/>
          </a:xfrm>
          <a:prstGeom prst="ellipse">
            <a:avLst/>
          </a:prstGeom>
          <a:solidFill>
            <a:srgbClr val="2DA19A"/>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0" name="Oval 39">
            <a:extLst>
              <a:ext uri="{FF2B5EF4-FFF2-40B4-BE49-F238E27FC236}">
                <a16:creationId xmlns="" xmlns:a16="http://schemas.microsoft.com/office/drawing/2014/main" id="{C361FFBE-4C10-46CB-B937-27C383131DF3}"/>
              </a:ext>
            </a:extLst>
          </p:cNvPr>
          <p:cNvSpPr/>
          <p:nvPr/>
        </p:nvSpPr>
        <p:spPr>
          <a:xfrm>
            <a:off x="913020" y="325871"/>
            <a:ext cx="479381" cy="485750"/>
          </a:xfrm>
          <a:prstGeom prst="ellipse">
            <a:avLst/>
          </a:prstGeom>
          <a:solidFill>
            <a:srgbClr val="FA7E05"/>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1" name="Oval 40">
            <a:extLst>
              <a:ext uri="{FF2B5EF4-FFF2-40B4-BE49-F238E27FC236}">
                <a16:creationId xmlns="" xmlns:a16="http://schemas.microsoft.com/office/drawing/2014/main" id="{A9C3D5B7-20C8-43C7-9882-21BF59146137}"/>
              </a:ext>
            </a:extLst>
          </p:cNvPr>
          <p:cNvSpPr/>
          <p:nvPr/>
        </p:nvSpPr>
        <p:spPr>
          <a:xfrm>
            <a:off x="1455468" y="333978"/>
            <a:ext cx="479381" cy="485750"/>
          </a:xfrm>
          <a:prstGeom prst="ellipse">
            <a:avLst/>
          </a:prstGeom>
          <a:solidFill>
            <a:srgbClr val="8B566B"/>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2" name="Oval 41">
            <a:extLst>
              <a:ext uri="{FF2B5EF4-FFF2-40B4-BE49-F238E27FC236}">
                <a16:creationId xmlns="" xmlns:a16="http://schemas.microsoft.com/office/drawing/2014/main" id="{C5453984-3E98-4386-8198-84D85A7F2053}"/>
              </a:ext>
            </a:extLst>
          </p:cNvPr>
          <p:cNvSpPr/>
          <p:nvPr/>
        </p:nvSpPr>
        <p:spPr>
          <a:xfrm>
            <a:off x="369187" y="898423"/>
            <a:ext cx="479381" cy="485750"/>
          </a:xfrm>
          <a:prstGeom prst="ellipse">
            <a:avLst/>
          </a:prstGeom>
          <a:solidFill>
            <a:srgbClr val="FF0000"/>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DD6BAA9F-95AC-49CC-9A79-881A7B0636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80114" y="2193778"/>
            <a:ext cx="4879504" cy="4880775"/>
          </a:xfrm>
          <a:prstGeom prst="rect">
            <a:avLst/>
          </a:prstGeom>
        </p:spPr>
      </p:pic>
      <p:pic>
        <p:nvPicPr>
          <p:cNvPr id="23" name="Picture 22">
            <a:extLst>
              <a:ext uri="{FF2B5EF4-FFF2-40B4-BE49-F238E27FC236}">
                <a16:creationId xmlns="" xmlns:a16="http://schemas.microsoft.com/office/drawing/2014/main" id="{6257A5D0-8E8A-4C7C-9FB7-79C3DB4201E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9215" t="9956" r="17191" b="12029"/>
          <a:stretch/>
        </p:blipFill>
        <p:spPr>
          <a:xfrm>
            <a:off x="1541387" y="587925"/>
            <a:ext cx="1932017" cy="2048573"/>
          </a:xfrm>
          <a:prstGeom prst="rect">
            <a:avLst/>
          </a:prstGeom>
        </p:spPr>
      </p:pic>
      <p:sp>
        <p:nvSpPr>
          <p:cNvPr id="21" name="TextBox 20"/>
          <p:cNvSpPr txBox="1"/>
          <p:nvPr/>
        </p:nvSpPr>
        <p:spPr>
          <a:xfrm>
            <a:off x="3781038" y="570411"/>
            <a:ext cx="6858000" cy="1107539"/>
          </a:xfrm>
          <a:prstGeom prst="rect">
            <a:avLst/>
          </a:prstGeom>
          <a:noFill/>
          <a:ln w="57150">
            <a:noFill/>
          </a:ln>
        </p:spPr>
        <p:txBody>
          <a:bodyPr wrap="square" lIns="90988" tIns="45494" rIns="90988" bIns="45494" rtlCol="0">
            <a:spAutoFit/>
          </a:bodyPr>
          <a:lstStyle/>
          <a:p>
            <a:pPr algn="ctr">
              <a:spcBef>
                <a:spcPts val="597"/>
              </a:spcBef>
            </a:pPr>
            <a:r>
              <a:rPr lang="en-US" sz="6600" b="1" dirty="0">
                <a:solidFill>
                  <a:srgbClr val="FF0066"/>
                </a:solidFill>
                <a:latin typeface="Times New Roman" pitchFamily="18" charset="0"/>
                <a:ea typeface="Kids" pitchFamily="2" charset="0"/>
                <a:cs typeface="Times New Roman" pitchFamily="18" charset="0"/>
              </a:rPr>
              <a:t>Nội dung bài học: </a:t>
            </a:r>
          </a:p>
        </p:txBody>
      </p:sp>
      <p:sp>
        <p:nvSpPr>
          <p:cNvPr id="19" name="TextBox 18">
            <a:extLst>
              <a:ext uri="{FF2B5EF4-FFF2-40B4-BE49-F238E27FC236}">
                <a16:creationId xmlns="" xmlns:a16="http://schemas.microsoft.com/office/drawing/2014/main" id="{A8F3E1D3-FC3D-43F5-895E-7391BA4F3325}"/>
              </a:ext>
            </a:extLst>
          </p:cNvPr>
          <p:cNvSpPr txBox="1"/>
          <p:nvPr/>
        </p:nvSpPr>
        <p:spPr>
          <a:xfrm>
            <a:off x="5459812" y="5542643"/>
            <a:ext cx="6578200" cy="553357"/>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Tác động của các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20" name="Straight Connector 19">
            <a:extLst>
              <a:ext uri="{FF2B5EF4-FFF2-40B4-BE49-F238E27FC236}">
                <a16:creationId xmlns="" xmlns:a16="http://schemas.microsoft.com/office/drawing/2014/main" id="{9CE727B3-1E38-49B8-8CD1-D988D38B9B27}"/>
              </a:ext>
            </a:extLst>
          </p:cNvPr>
          <p:cNvCxnSpPr>
            <a:cxnSpLocks/>
            <a:endCxn id="22" idx="1"/>
          </p:cNvCxnSpPr>
          <p:nvPr/>
        </p:nvCxnSpPr>
        <p:spPr>
          <a:xfrm flipV="1">
            <a:off x="5196947" y="6076054"/>
            <a:ext cx="6330558" cy="19343"/>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 xmlns:a16="http://schemas.microsoft.com/office/drawing/2014/main" id="{0DB0DCCC-BF4C-4A75-AC96-F96524E91AB6}"/>
              </a:ext>
            </a:extLst>
          </p:cNvPr>
          <p:cNvSpPr/>
          <p:nvPr/>
        </p:nvSpPr>
        <p:spPr>
          <a:xfrm>
            <a:off x="11473862" y="6022074"/>
            <a:ext cx="366300" cy="368598"/>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24" name="Oval 23">
            <a:extLst>
              <a:ext uri="{FF2B5EF4-FFF2-40B4-BE49-F238E27FC236}">
                <a16:creationId xmlns="" xmlns:a16="http://schemas.microsoft.com/office/drawing/2014/main" id="{A0240EB6-8516-447C-958F-0607D0966330}"/>
              </a:ext>
            </a:extLst>
          </p:cNvPr>
          <p:cNvSpPr/>
          <p:nvPr/>
        </p:nvSpPr>
        <p:spPr>
          <a:xfrm>
            <a:off x="4838046" y="5619733"/>
            <a:ext cx="555907" cy="524311"/>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3</a:t>
            </a:r>
          </a:p>
        </p:txBody>
      </p:sp>
    </p:spTree>
    <p:extLst>
      <p:ext uri="{BB962C8B-B14F-4D97-AF65-F5344CB8AC3E}">
        <p14:creationId xmlns:p14="http://schemas.microsoft.com/office/powerpoint/2010/main" val="1599590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39"/>
                                        </p:tgtEl>
                                        <p:attrNameLst>
                                          <p:attrName>style.color</p:attrName>
                                        </p:attrNameLst>
                                      </p:cBhvr>
                                      <p:to>
                                        <a:schemeClr val="bg1"/>
                                      </p:to>
                                    </p:animClr>
                                    <p:animClr clrSpc="rgb" dir="cw">
                                      <p:cBhvr>
                                        <p:cTn id="7" dur="250" autoRev="1" fill="remove"/>
                                        <p:tgtEl>
                                          <p:spTgt spid="39"/>
                                        </p:tgtEl>
                                        <p:attrNameLst>
                                          <p:attrName>fillcolor</p:attrName>
                                        </p:attrNameLst>
                                      </p:cBhvr>
                                      <p:to>
                                        <a:schemeClr val="bg1"/>
                                      </p:to>
                                    </p:animClr>
                                    <p:set>
                                      <p:cBhvr>
                                        <p:cTn id="8" dur="250" autoRev="1" fill="remove"/>
                                        <p:tgtEl>
                                          <p:spTgt spid="39"/>
                                        </p:tgtEl>
                                        <p:attrNameLst>
                                          <p:attrName>fill.type</p:attrName>
                                        </p:attrNameLst>
                                      </p:cBhvr>
                                      <p:to>
                                        <p:strVal val="solid"/>
                                      </p:to>
                                    </p:set>
                                    <p:set>
                                      <p:cBhvr>
                                        <p:cTn id="9" dur="250" autoRev="1" fill="remove"/>
                                        <p:tgtEl>
                                          <p:spTgt spid="39"/>
                                        </p:tgtEl>
                                        <p:attrNameLst>
                                          <p:attrName>fill.on</p:attrName>
                                        </p:attrNameLst>
                                      </p:cBhvr>
                                      <p:to>
                                        <p:strVal val="true"/>
                                      </p:to>
                                    </p:set>
                                  </p:childTnLst>
                                </p:cTn>
                              </p:par>
                              <p:par>
                                <p:cTn id="10" presetID="27" presetClass="emph" presetSubtype="0" repeatCount="indefinite" fill="remove" grpId="0" nodeType="withEffect">
                                  <p:stCondLst>
                                    <p:cond delay="300"/>
                                  </p:stCondLst>
                                  <p:childTnLst>
                                    <p:animClr clrSpc="rgb" dir="cw">
                                      <p:cBhvr override="childStyle">
                                        <p:cTn id="11" dur="250" autoRev="1" fill="remove"/>
                                        <p:tgtEl>
                                          <p:spTgt spid="42"/>
                                        </p:tgtEl>
                                        <p:attrNameLst>
                                          <p:attrName>style.color</p:attrName>
                                        </p:attrNameLst>
                                      </p:cBhvr>
                                      <p:to>
                                        <a:schemeClr val="bg1"/>
                                      </p:to>
                                    </p:animClr>
                                    <p:animClr clrSpc="rgb" dir="cw">
                                      <p:cBhvr>
                                        <p:cTn id="12" dur="250" autoRev="1" fill="remove"/>
                                        <p:tgtEl>
                                          <p:spTgt spid="42"/>
                                        </p:tgtEl>
                                        <p:attrNameLst>
                                          <p:attrName>fillcolor</p:attrName>
                                        </p:attrNameLst>
                                      </p:cBhvr>
                                      <p:to>
                                        <a:schemeClr val="bg1"/>
                                      </p:to>
                                    </p:animClr>
                                    <p:set>
                                      <p:cBhvr>
                                        <p:cTn id="13" dur="250" autoRev="1" fill="remove"/>
                                        <p:tgtEl>
                                          <p:spTgt spid="42"/>
                                        </p:tgtEl>
                                        <p:attrNameLst>
                                          <p:attrName>fill.type</p:attrName>
                                        </p:attrNameLst>
                                      </p:cBhvr>
                                      <p:to>
                                        <p:strVal val="solid"/>
                                      </p:to>
                                    </p:set>
                                    <p:set>
                                      <p:cBhvr>
                                        <p:cTn id="14" dur="250" autoRev="1" fill="remove"/>
                                        <p:tgtEl>
                                          <p:spTgt spid="42"/>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250" autoRev="1" fill="remove"/>
                                        <p:tgtEl>
                                          <p:spTgt spid="40"/>
                                        </p:tgtEl>
                                        <p:attrNameLst>
                                          <p:attrName>style.color</p:attrName>
                                        </p:attrNameLst>
                                      </p:cBhvr>
                                      <p:to>
                                        <a:schemeClr val="bg1"/>
                                      </p:to>
                                    </p:animClr>
                                    <p:animClr clrSpc="rgb" dir="cw">
                                      <p:cBhvr>
                                        <p:cTn id="17" dur="250" autoRev="1" fill="remove"/>
                                        <p:tgtEl>
                                          <p:spTgt spid="40"/>
                                        </p:tgtEl>
                                        <p:attrNameLst>
                                          <p:attrName>fillcolor</p:attrName>
                                        </p:attrNameLst>
                                      </p:cBhvr>
                                      <p:to>
                                        <a:schemeClr val="bg1"/>
                                      </p:to>
                                    </p:animClr>
                                    <p:set>
                                      <p:cBhvr>
                                        <p:cTn id="18" dur="250" autoRev="1" fill="remove"/>
                                        <p:tgtEl>
                                          <p:spTgt spid="40"/>
                                        </p:tgtEl>
                                        <p:attrNameLst>
                                          <p:attrName>fill.type</p:attrName>
                                        </p:attrNameLst>
                                      </p:cBhvr>
                                      <p:to>
                                        <p:strVal val="solid"/>
                                      </p:to>
                                    </p:set>
                                    <p:set>
                                      <p:cBhvr>
                                        <p:cTn id="19" dur="250" autoRev="1" fill="remove"/>
                                        <p:tgtEl>
                                          <p:spTgt spid="40"/>
                                        </p:tgtEl>
                                        <p:attrNameLst>
                                          <p:attrName>fill.on</p:attrName>
                                        </p:attrNameLst>
                                      </p:cBhvr>
                                      <p:to>
                                        <p:strVal val="true"/>
                                      </p:to>
                                    </p:set>
                                  </p:childTnLst>
                                </p:cTn>
                              </p:par>
                              <p:par>
                                <p:cTn id="20" presetID="27" presetClass="emph" presetSubtype="0" repeatCount="indefinite" fill="remove" grpId="0" nodeType="withEffect">
                                  <p:stCondLst>
                                    <p:cond delay="600"/>
                                  </p:stCondLst>
                                  <p:childTnLst>
                                    <p:animClr clrSpc="rgb" dir="cw">
                                      <p:cBhvr override="childStyle">
                                        <p:cTn id="21" dur="250" autoRev="1" fill="remove"/>
                                        <p:tgtEl>
                                          <p:spTgt spid="41"/>
                                        </p:tgtEl>
                                        <p:attrNameLst>
                                          <p:attrName>style.color</p:attrName>
                                        </p:attrNameLst>
                                      </p:cBhvr>
                                      <p:to>
                                        <a:schemeClr val="bg1"/>
                                      </p:to>
                                    </p:animClr>
                                    <p:animClr clrSpc="rgb" dir="cw">
                                      <p:cBhvr>
                                        <p:cTn id="22" dur="250" autoRev="1" fill="remove"/>
                                        <p:tgtEl>
                                          <p:spTgt spid="41"/>
                                        </p:tgtEl>
                                        <p:attrNameLst>
                                          <p:attrName>fillcolor</p:attrName>
                                        </p:attrNameLst>
                                      </p:cBhvr>
                                      <p:to>
                                        <a:schemeClr val="bg1"/>
                                      </p:to>
                                    </p:animClr>
                                    <p:set>
                                      <p:cBhvr>
                                        <p:cTn id="23" dur="250" autoRev="1" fill="remove"/>
                                        <p:tgtEl>
                                          <p:spTgt spid="41"/>
                                        </p:tgtEl>
                                        <p:attrNameLst>
                                          <p:attrName>fill.type</p:attrName>
                                        </p:attrNameLst>
                                      </p:cBhvr>
                                      <p:to>
                                        <p:strVal val="solid"/>
                                      </p:to>
                                    </p:set>
                                    <p:set>
                                      <p:cBhvr>
                                        <p:cTn id="24" dur="250" autoRev="1" fill="remove"/>
                                        <p:tgtEl>
                                          <p:spTgt spid="41"/>
                                        </p:tgtEl>
                                        <p:attrNameLst>
                                          <p:attrName>fill.on</p:attrName>
                                        </p:attrNameLst>
                                      </p:cBhvr>
                                      <p:to>
                                        <p:strVal val="true"/>
                                      </p:to>
                                    </p:set>
                                  </p:childTnLst>
                                </p:cTn>
                              </p:par>
                              <p:par>
                                <p:cTn id="25" presetID="42" presetClass="entr" presetSubtype="0" fill="hold" nodeType="withEffect">
                                  <p:stCondLst>
                                    <p:cond delay="6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47749"/>
                                  </p:iterate>
                                  <p:childTnLst>
                                    <p:set>
                                      <p:cBhvr>
                                        <p:cTn id="33" dur="1" fill="hold">
                                          <p:stCondLst>
                                            <p:cond delay="0"/>
                                          </p:stCondLst>
                                        </p:cTn>
                                        <p:tgtEl>
                                          <p:spTgt spid="21"/>
                                        </p:tgtEl>
                                        <p:attrNameLst>
                                          <p:attrName>style.visibility</p:attrName>
                                        </p:attrNameLst>
                                      </p:cBhvr>
                                      <p:to>
                                        <p:strVal val="visible"/>
                                      </p:to>
                                    </p:set>
                                    <p:set>
                                      <p:cBhvr>
                                        <p:cTn id="34" dur="438" fill="hold">
                                          <p:stCondLst>
                                            <p:cond delay="0"/>
                                          </p:stCondLst>
                                        </p:cTn>
                                        <p:tgtEl>
                                          <p:spTgt spid="21"/>
                                        </p:tgtEl>
                                        <p:attrNameLst>
                                          <p:attrName>style.rotation</p:attrName>
                                        </p:attrNameLst>
                                      </p:cBhvr>
                                      <p:to>
                                        <p:strVal val="-45.0"/>
                                      </p:to>
                                    </p:set>
                                    <p:anim calcmode="lin" valueType="num">
                                      <p:cBhvr>
                                        <p:cTn id="35" dur="438" fill="hold">
                                          <p:stCondLst>
                                            <p:cond delay="438"/>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6" dur="438"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7" dur="2" decel="50000" autoRev="1" fill="hold">
                                          <p:stCondLst>
                                            <p:cond delay="438"/>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8" dur="1" fill="hold">
                                          <p:stCondLst>
                                            <p:cond delay="999"/>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outHorizontal)">
                                      <p:cBhvr>
                                        <p:cTn id="43" dur="500"/>
                                        <p:tgtEl>
                                          <p:spTgt spid="23"/>
                                        </p:tgtEl>
                                      </p:cBhvr>
                                    </p:animEffect>
                                  </p:childTnLst>
                                </p:cTn>
                              </p:par>
                              <p:par>
                                <p:cTn id="44" presetID="16" presetClass="entr" presetSubtype="37"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outVertical)">
                                      <p:cBhvr>
                                        <p:cTn id="46" dur="500"/>
                                        <p:tgtEl>
                                          <p:spTgt spid="14"/>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outVertical)">
                                      <p:cBhvr>
                                        <p:cTn id="49" dur="500"/>
                                        <p:tgtEl>
                                          <p:spTgt spid="36"/>
                                        </p:tgtEl>
                                      </p:cBhvr>
                                    </p:animEffect>
                                  </p:childTnLst>
                                </p:cTn>
                              </p:par>
                              <p:par>
                                <p:cTn id="50" presetID="16" presetClass="entr" presetSubtype="26" fill="hold" grpId="0" nodeType="withEffect">
                                  <p:stCondLst>
                                    <p:cond delay="0"/>
                                  </p:stCondLst>
                                  <p:iterate type="lt">
                                    <p:tmPct val="0"/>
                                  </p:iterate>
                                  <p:childTnLst>
                                    <p:set>
                                      <p:cBhvr>
                                        <p:cTn id="51" dur="1" fill="hold">
                                          <p:stCondLst>
                                            <p:cond delay="0"/>
                                          </p:stCondLst>
                                        </p:cTn>
                                        <p:tgtEl>
                                          <p:spTgt spid="30"/>
                                        </p:tgtEl>
                                        <p:attrNameLst>
                                          <p:attrName>style.visibility</p:attrName>
                                        </p:attrNameLst>
                                      </p:cBhvr>
                                      <p:to>
                                        <p:strVal val="visible"/>
                                      </p:to>
                                    </p:set>
                                    <p:animEffect transition="in" filter="barn(inHorizontal)">
                                      <p:cBhvr>
                                        <p:cTn id="52" dur="500"/>
                                        <p:tgtEl>
                                          <p:spTgt spid="3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par>
                                <p:cTn id="58" presetID="38" presetClass="entr" presetSubtype="0" accel="50000" fill="hold" grpId="1" nodeType="withEffect">
                                  <p:stCondLst>
                                    <p:cond delay="0"/>
                                  </p:stCondLst>
                                  <p:iterate type="lt">
                                    <p:tmPct val="50000"/>
                                  </p:iterate>
                                  <p:childTnLst>
                                    <p:set>
                                      <p:cBhvr>
                                        <p:cTn id="59" dur="1" fill="hold">
                                          <p:stCondLst>
                                            <p:cond delay="0"/>
                                          </p:stCondLst>
                                        </p:cTn>
                                        <p:tgtEl>
                                          <p:spTgt spid="30"/>
                                        </p:tgtEl>
                                        <p:attrNameLst>
                                          <p:attrName>style.visibility</p:attrName>
                                        </p:attrNameLst>
                                      </p:cBhvr>
                                      <p:to>
                                        <p:strVal val="visible"/>
                                      </p:to>
                                    </p:set>
                                    <p:set>
                                      <p:cBhvr>
                                        <p:cTn id="60" dur="455" fill="hold">
                                          <p:stCondLst>
                                            <p:cond delay="0"/>
                                          </p:stCondLst>
                                        </p:cTn>
                                        <p:tgtEl>
                                          <p:spTgt spid="30"/>
                                        </p:tgtEl>
                                        <p:attrNameLst>
                                          <p:attrName>style.rotation</p:attrName>
                                        </p:attrNameLst>
                                      </p:cBhvr>
                                      <p:to>
                                        <p:strVal val="-45.0"/>
                                      </p:to>
                                    </p:set>
                                    <p:anim calcmode="lin" valueType="num">
                                      <p:cBhvr>
                                        <p:cTn id="61" dur="455" fill="hold">
                                          <p:stCondLst>
                                            <p:cond delay="455"/>
                                          </p:stCondLst>
                                        </p:cTn>
                                        <p:tgtEl>
                                          <p:spTgt spid="30"/>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30"/>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30"/>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30"/>
                                        </p:tgtEl>
                                        <p:attrNameLst>
                                          <p:attrName>ppt_y</p:attrName>
                                        </p:attrNameLst>
                                      </p:cBhvr>
                                      <p:tavLst>
                                        <p:tav tm="0">
                                          <p:val>
                                            <p:strVal val="#ppt_y-(0.354*#ppt_w-0.172*#ppt_h)"/>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arn(inVertical)">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16" presetClass="entr" presetSubtype="21" fill="hold" grpId="0" nodeType="withEffect">
                                  <p:stCondLst>
                                    <p:cond delay="0"/>
                                  </p:stCondLst>
                                  <p:iterate type="lt">
                                    <p:tmPct val="0"/>
                                  </p:iterate>
                                  <p:childTnLst>
                                    <p:set>
                                      <p:cBhvr>
                                        <p:cTn id="79" dur="1" fill="hold">
                                          <p:stCondLst>
                                            <p:cond delay="0"/>
                                          </p:stCondLst>
                                        </p:cTn>
                                        <p:tgtEl>
                                          <p:spTgt spid="33"/>
                                        </p:tgtEl>
                                        <p:attrNameLst>
                                          <p:attrName>style.visibility</p:attrName>
                                        </p:attrNameLst>
                                      </p:cBhvr>
                                      <p:to>
                                        <p:strVal val="visible"/>
                                      </p:to>
                                    </p:set>
                                    <p:animEffect transition="in" filter="barn(inVertical)">
                                      <p:cBhvr>
                                        <p:cTn id="80" dur="500"/>
                                        <p:tgtEl>
                                          <p:spTgt spid="33"/>
                                        </p:tgtEl>
                                      </p:cBhvr>
                                    </p:animEffect>
                                  </p:childTnLst>
                                </p:cTn>
                              </p:par>
                              <p:par>
                                <p:cTn id="81" presetID="41" presetClass="entr" presetSubtype="0" fill="hold" grpId="1" nodeType="withEffect">
                                  <p:stCondLst>
                                    <p:cond delay="0"/>
                                  </p:stCondLst>
                                  <p:iterate type="lt">
                                    <p:tmPct val="10000"/>
                                  </p:iterate>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33"/>
                                        </p:tgtEl>
                                        <p:attrNameLst>
                                          <p:attrName>ppt_y</p:attrName>
                                        </p:attrNameLst>
                                      </p:cBhvr>
                                      <p:tavLst>
                                        <p:tav tm="0">
                                          <p:val>
                                            <p:strVal val="#ppt_y"/>
                                          </p:val>
                                        </p:tav>
                                        <p:tav tm="100000">
                                          <p:val>
                                            <p:strVal val="#ppt_y"/>
                                          </p:val>
                                        </p:tav>
                                      </p:tavLst>
                                    </p:anim>
                                    <p:anim calcmode="lin" valueType="num">
                                      <p:cBhvr>
                                        <p:cTn id="8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barn(inVertical)">
                                      <p:cBhvr>
                                        <p:cTn id="92" dur="500"/>
                                        <p:tgtEl>
                                          <p:spTgt spid="20"/>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arn(inVertical)">
                                      <p:cBhvr>
                                        <p:cTn id="95" dur="500"/>
                                        <p:tgtEl>
                                          <p:spTgt spid="2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Effect transition="in" filter="fade">
                                      <p:cBhvr>
                                        <p:cTn id="100" dur="500"/>
                                        <p:tgtEl>
                                          <p:spTgt spid="19"/>
                                        </p:tgtEl>
                                      </p:cBhvr>
                                    </p:animEffect>
                                  </p:childTnLst>
                                </p:cTn>
                              </p:par>
                              <p:par>
                                <p:cTn id="101" presetID="16" presetClass="entr" presetSubtype="21" fill="hold" grpId="0" nodeType="withEffect">
                                  <p:stCondLst>
                                    <p:cond delay="0"/>
                                  </p:stCondLst>
                                  <p:iterate type="lt">
                                    <p:tmPct val="0"/>
                                  </p:iterate>
                                  <p:childTnLst>
                                    <p:set>
                                      <p:cBhvr>
                                        <p:cTn id="102" dur="1" fill="hold">
                                          <p:stCondLst>
                                            <p:cond delay="0"/>
                                          </p:stCondLst>
                                        </p:cTn>
                                        <p:tgtEl>
                                          <p:spTgt spid="24"/>
                                        </p:tgtEl>
                                        <p:attrNameLst>
                                          <p:attrName>style.visibility</p:attrName>
                                        </p:attrNameLst>
                                      </p:cBhvr>
                                      <p:to>
                                        <p:strVal val="visible"/>
                                      </p:to>
                                    </p:set>
                                    <p:animEffect transition="in" filter="barn(inVertical)">
                                      <p:cBhvr>
                                        <p:cTn id="103" dur="500"/>
                                        <p:tgtEl>
                                          <p:spTgt spid="24"/>
                                        </p:tgtEl>
                                      </p:cBhvr>
                                    </p:animEffect>
                                  </p:childTnLst>
                                </p:cTn>
                              </p:par>
                              <p:par>
                                <p:cTn id="104" presetID="41" presetClass="entr" presetSubtype="0" fill="hold" grpId="1" nodeType="withEffect">
                                  <p:stCondLst>
                                    <p:cond delay="0"/>
                                  </p:stCondLst>
                                  <p:iterate type="lt">
                                    <p:tmPct val="10000"/>
                                  </p:iterate>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24"/>
                                        </p:tgtEl>
                                        <p:attrNameLst>
                                          <p:attrName>ppt_y</p:attrName>
                                        </p:attrNameLst>
                                      </p:cBhvr>
                                      <p:tavLst>
                                        <p:tav tm="0">
                                          <p:val>
                                            <p:strVal val="#ppt_y"/>
                                          </p:val>
                                        </p:tav>
                                        <p:tav tm="100000">
                                          <p:val>
                                            <p:strVal val="#ppt_y"/>
                                          </p:val>
                                        </p:tav>
                                      </p:tavLst>
                                    </p:anim>
                                    <p:anim calcmode="lin" valueType="num">
                                      <p:cBhvr>
                                        <p:cTn id="10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6" grpId="0" animBg="1"/>
      <p:bldP spid="38" grpId="0" animBg="1"/>
      <p:bldP spid="30" grpId="0" animBg="1"/>
      <p:bldP spid="30" grpId="1" animBg="1"/>
      <p:bldP spid="33" grpId="0" animBg="1"/>
      <p:bldP spid="33" grpId="1" animBg="1"/>
      <p:bldP spid="39" grpId="0" animBg="1"/>
      <p:bldP spid="40" grpId="0" animBg="1"/>
      <p:bldP spid="41" grpId="0" animBg="1"/>
      <p:bldP spid="42" grpId="0" animBg="1"/>
      <p:bldP spid="21" grpId="0"/>
      <p:bldP spid="19" grpId="0"/>
      <p:bldP spid="22" grpId="0" animBg="1"/>
      <p:bldP spid="24" grpId="0" animBg="1"/>
      <p:bldP spid="2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150812" y="838200"/>
            <a:ext cx="12038013" cy="1539139"/>
          </a:xfrm>
          <a:prstGeom prst="rect">
            <a:avLst/>
          </a:prstGeom>
        </p:spPr>
        <p:txBody>
          <a:bodyPr wrap="square">
            <a:spAutoFit/>
          </a:bodyPr>
          <a:lstStyle/>
          <a:p>
            <a:pPr algn="just">
              <a:lnSpc>
                <a:spcPct val="115000"/>
              </a:lnSpc>
            </a:pP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ea typeface="Calibri"/>
                <a:cs typeface="Times New Roman" pitchFamily="18" charset="0"/>
              </a:rPr>
              <a:t>Đọc thông tin và quan sát lược đồ 1.1, các hình từ 1.1 đến 1.4, hãy</a:t>
            </a:r>
            <a:r>
              <a:rPr lang="en-US" sz="2800" b="1" dirty="0" smtClean="0">
                <a:solidFill>
                  <a:srgbClr val="FF0000"/>
                </a:solidFill>
                <a:latin typeface="Times New Roman" pitchFamily="18" charset="0"/>
                <a:ea typeface="Calibri"/>
                <a:cs typeface="Times New Roman" pitchFamily="18" charset="0"/>
              </a:rPr>
              <a:t>:</a:t>
            </a:r>
          </a:p>
          <a:p>
            <a:pPr algn="just">
              <a:lnSpc>
                <a:spcPct val="115000"/>
              </a:lnSpc>
            </a:pPr>
            <a:r>
              <a:rPr lang="en-US" sz="2800" b="1" dirty="0" smtClean="0">
                <a:solidFill>
                  <a:srgbClr val="FF0000"/>
                </a:solidFill>
                <a:latin typeface="Times New Roman" pitchFamily="18" charset="0"/>
                <a:ea typeface="Calibri"/>
                <a:cs typeface="Times New Roman" pitchFamily="18" charset="0"/>
              </a:rPr>
              <a:t>- </a:t>
            </a:r>
            <a:r>
              <a:rPr lang="vi-VN" sz="2800" b="1" dirty="0" smtClean="0">
                <a:solidFill>
                  <a:srgbClr val="FF0000"/>
                </a:solidFill>
                <a:latin typeface="Times New Roman" pitchFamily="18" charset="0"/>
                <a:ea typeface="Calibri"/>
                <a:cs typeface="Times New Roman" pitchFamily="18" charset="0"/>
              </a:rPr>
              <a:t>Giải </a:t>
            </a:r>
            <a:r>
              <a:rPr lang="vi-VN" sz="2800" b="1" dirty="0">
                <a:solidFill>
                  <a:srgbClr val="FF0000"/>
                </a:solidFill>
                <a:latin typeface="Times New Roman" pitchFamily="18" charset="0"/>
                <a:ea typeface="Calibri"/>
                <a:cs typeface="Times New Roman" pitchFamily="18" charset="0"/>
              </a:rPr>
              <a:t>thích nguyên nhân dẫn tới các cuộc phát kiến địa </a:t>
            </a:r>
            <a:r>
              <a:rPr lang="vi-VN" sz="2800" b="1" dirty="0" smtClean="0">
                <a:solidFill>
                  <a:srgbClr val="FF0000"/>
                </a:solidFill>
                <a:latin typeface="Times New Roman" pitchFamily="18" charset="0"/>
                <a:ea typeface="Calibri"/>
                <a:cs typeface="Times New Roman" pitchFamily="18" charset="0"/>
              </a:rPr>
              <a:t>lí</a:t>
            </a:r>
            <a:endParaRPr lang="en-US" sz="2800" b="1" dirty="0" smtClean="0">
              <a:solidFill>
                <a:srgbClr val="FF0000"/>
              </a:solidFill>
              <a:latin typeface="Times New Roman" pitchFamily="18" charset="0"/>
              <a:ea typeface="Calibri"/>
              <a:cs typeface="Times New Roman" pitchFamily="18" charset="0"/>
            </a:endParaRPr>
          </a:p>
          <a:p>
            <a:pPr algn="just">
              <a:lnSpc>
                <a:spcPct val="115000"/>
              </a:lnSpc>
            </a:pPr>
            <a:r>
              <a:rPr lang="en-US" sz="2800" b="1" dirty="0" smtClean="0">
                <a:solidFill>
                  <a:srgbClr val="FF0000"/>
                </a:solidFill>
                <a:latin typeface="Times New Roman" pitchFamily="18" charset="0"/>
                <a:ea typeface="Calibri"/>
                <a:cs typeface="Times New Roman" pitchFamily="18" charset="0"/>
              </a:rPr>
              <a:t>- </a:t>
            </a:r>
            <a:r>
              <a:rPr lang="vi-VN" sz="2800" b="1" dirty="0" smtClean="0">
                <a:solidFill>
                  <a:srgbClr val="FF0000"/>
                </a:solidFill>
                <a:latin typeface="Times New Roman" pitchFamily="18" charset="0"/>
                <a:ea typeface="Calibri"/>
                <a:cs typeface="Times New Roman" pitchFamily="18" charset="0"/>
              </a:rPr>
              <a:t>Phân </a:t>
            </a:r>
            <a:r>
              <a:rPr lang="vi-VN" sz="2800" b="1" dirty="0">
                <a:solidFill>
                  <a:srgbClr val="FF0000"/>
                </a:solidFill>
                <a:latin typeface="Times New Roman" pitchFamily="18" charset="0"/>
                <a:ea typeface="Calibri"/>
                <a:cs typeface="Times New Roman" pitchFamily="18" charset="0"/>
              </a:rPr>
              <a:t>tích </a:t>
            </a:r>
            <a:r>
              <a:rPr lang="en-US" sz="2800" b="1" dirty="0" smtClean="0">
                <a:solidFill>
                  <a:srgbClr val="FF0000"/>
                </a:solidFill>
                <a:latin typeface="Times New Roman" pitchFamily="18" charset="0"/>
                <a:ea typeface="Calibri"/>
                <a:cs typeface="Times New Roman" pitchFamily="18" charset="0"/>
              </a:rPr>
              <a:t>điều kiện</a:t>
            </a:r>
            <a:r>
              <a:rPr lang="vi-VN" sz="2800" b="1" dirty="0" smtClean="0">
                <a:solidFill>
                  <a:srgbClr val="FF0000"/>
                </a:solidFill>
                <a:latin typeface="Times New Roman" pitchFamily="18" charset="0"/>
                <a:ea typeface="Calibri"/>
                <a:cs typeface="Times New Roman" pitchFamily="18" charset="0"/>
              </a:rPr>
              <a:t> </a:t>
            </a:r>
            <a:r>
              <a:rPr lang="vi-VN" sz="2800" b="1" dirty="0">
                <a:solidFill>
                  <a:srgbClr val="FF0000"/>
                </a:solidFill>
                <a:latin typeface="Times New Roman" pitchFamily="18" charset="0"/>
                <a:ea typeface="Calibri"/>
                <a:cs typeface="Times New Roman" pitchFamily="18" charset="0"/>
              </a:rPr>
              <a:t>tác động đến các cuộc phát kiến địa </a:t>
            </a:r>
            <a:r>
              <a:rPr lang="vi-VN" sz="2800" b="1" dirty="0" smtClean="0">
                <a:solidFill>
                  <a:srgbClr val="FF0000"/>
                </a:solidFill>
                <a:latin typeface="Times New Roman" pitchFamily="18" charset="0"/>
                <a:ea typeface="Calibri"/>
                <a:cs typeface="Times New Roman" pitchFamily="18" charset="0"/>
              </a:rPr>
              <a:t>lí.</a:t>
            </a:r>
            <a:endParaRPr lang="en-US" sz="2800" b="1" dirty="0">
              <a:solidFill>
                <a:srgbClr val="FF0000"/>
              </a:solidFill>
              <a:latin typeface="Times New Roman" pitchFamily="18" charset="0"/>
              <a:ea typeface="Calibri"/>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64" y="2672442"/>
            <a:ext cx="3911148" cy="298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2" y="2672443"/>
            <a:ext cx="33528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812" y="3380178"/>
            <a:ext cx="4035490" cy="228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5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612" y="861600"/>
            <a:ext cx="5943600" cy="596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89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graphicFrame>
        <p:nvGraphicFramePr>
          <p:cNvPr id="4" name="Table 3"/>
          <p:cNvGraphicFramePr>
            <a:graphicFrameLocks noGrp="1"/>
          </p:cNvGraphicFramePr>
          <p:nvPr>
            <p:extLst>
              <p:ext uri="{D42A27DB-BD31-4B8C-83A1-F6EECF244321}">
                <p14:modId xmlns:p14="http://schemas.microsoft.com/office/powerpoint/2010/main" val="210410565"/>
              </p:ext>
            </p:extLst>
          </p:nvPr>
        </p:nvGraphicFramePr>
        <p:xfrm>
          <a:off x="684212" y="720372"/>
          <a:ext cx="11277599" cy="2377440"/>
        </p:xfrm>
        <a:graphic>
          <a:graphicData uri="http://schemas.openxmlformats.org/drawingml/2006/table">
            <a:tbl>
              <a:tblPr firstRow="1" bandRow="1">
                <a:tableStyleId>{5C22544A-7EE6-4342-B048-85BDC9FD1C3A}</a:tableStyleId>
              </a:tblPr>
              <a:tblGrid>
                <a:gridCol w="4191000"/>
                <a:gridCol w="7086599"/>
              </a:tblGrid>
              <a:tr h="370840">
                <a:tc>
                  <a:txBody>
                    <a:bodyPr/>
                    <a:lstStyle/>
                    <a:p>
                      <a:pPr algn="ctr"/>
                      <a:r>
                        <a:rPr lang="en-US" sz="2400" dirty="0"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nhân</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Điều</a:t>
                      </a:r>
                      <a:r>
                        <a:rPr lang="en-US" sz="2400" baseline="0" dirty="0" smtClean="0">
                          <a:latin typeface="Times New Roman" pitchFamily="18" charset="0"/>
                          <a:cs typeface="Times New Roman" pitchFamily="18" charset="0"/>
                        </a:rPr>
                        <a:t> kiện</a:t>
                      </a:r>
                      <a:endParaRPr lang="en-US" sz="2400" dirty="0">
                        <a:latin typeface="Times New Roman" pitchFamily="18" charset="0"/>
                        <a:cs typeface="Times New Roman" pitchFamily="18" charset="0"/>
                      </a:endParaRPr>
                    </a:p>
                  </a:txBody>
                  <a:tcPr/>
                </a:tc>
              </a:tr>
              <a:tr h="370840">
                <a:tc>
                  <a:txBody>
                    <a:bodyPr/>
                    <a:lstStyle/>
                    <a:p>
                      <a:pPr algn="just"/>
                      <a:r>
                        <a:rPr lang="en-US" sz="2400" dirty="0" smtClean="0">
                          <a:latin typeface="Times New Roman" pitchFamily="18" charset="0"/>
                          <a:cs typeface="Times New Roman" pitchFamily="18" charset="0"/>
                        </a:rPr>
                        <a:t>- Do sự</a:t>
                      </a:r>
                      <a:r>
                        <a:rPr lang="en-US" sz="2400" baseline="0" dirty="0" smtClean="0">
                          <a:latin typeface="Times New Roman" pitchFamily="18" charset="0"/>
                          <a:cs typeface="Times New Roman" pitchFamily="18" charset="0"/>
                        </a:rPr>
                        <a:t> PT của nền sản xuất</a:t>
                      </a:r>
                    </a:p>
                    <a:p>
                      <a:pPr algn="just"/>
                      <a:r>
                        <a:rPr lang="en-US" sz="2400" dirty="0" smtClean="0">
                          <a:latin typeface="Times New Roman" pitchFamily="18" charset="0"/>
                          <a:cs typeface="Times New Roman" pitchFamily="18" charset="0"/>
                        </a:rPr>
                        <a:t>- Các</a:t>
                      </a:r>
                      <a:r>
                        <a:rPr lang="en-US" sz="2400" baseline="0" dirty="0" smtClean="0">
                          <a:latin typeface="Times New Roman" pitchFamily="18" charset="0"/>
                          <a:cs typeface="Times New Roman" pitchFamily="18" charset="0"/>
                        </a:rPr>
                        <a:t> con đường buôn bán truyền thống bị cướp đoạt vô lý</a:t>
                      </a:r>
                    </a:p>
                  </a:txBody>
                  <a:tcPr/>
                </a:tc>
                <a:tc>
                  <a:txBody>
                    <a:bodyPr/>
                    <a:lstStyle/>
                    <a:p>
                      <a:pPr algn="just"/>
                      <a:r>
                        <a:rPr lang="en-US" sz="2400" dirty="0" smtClean="0">
                          <a:latin typeface="Times New Roman" pitchFamily="18" charset="0"/>
                          <a:cs typeface="Times New Roman" pitchFamily="18" charset="0"/>
                        </a:rPr>
                        <a:t>- Từ</a:t>
                      </a:r>
                      <a:r>
                        <a:rPr lang="en-US" sz="2400" baseline="0" dirty="0" smtClean="0">
                          <a:latin typeface="Times New Roman" pitchFamily="18" charset="0"/>
                          <a:cs typeface="Times New Roman" pitchFamily="18" charset="0"/>
                        </a:rPr>
                        <a:t> các quan niệm đúng đắn về hình dạng TĐ và về các đại dương </a:t>
                      </a:r>
                      <a:r>
                        <a:rPr lang="en-US" sz="2400" baseline="0" dirty="0" smtClean="0">
                          <a:latin typeface="Times New Roman" pitchFamily="18" charset="0"/>
                          <a:cs typeface="Times New Roman" pitchFamily="18" charset="0"/>
                          <a:sym typeface="Wingdings" pitchFamily="2" charset="2"/>
                        </a:rPr>
                        <a:t> vẽ được bản đồ, hải đồ</a:t>
                      </a:r>
                    </a:p>
                    <a:p>
                      <a:pPr algn="just"/>
                      <a:r>
                        <a:rPr lang="en-US" sz="2400" dirty="0" smtClean="0">
                          <a:latin typeface="Times New Roman" pitchFamily="18" charset="0"/>
                          <a:cs typeface="Times New Roman" pitchFamily="18" charset="0"/>
                        </a:rPr>
                        <a:t>- Cuối</a:t>
                      </a:r>
                      <a:r>
                        <a:rPr lang="en-US" sz="2400" baseline="0" dirty="0" smtClean="0">
                          <a:latin typeface="Times New Roman" pitchFamily="18" charset="0"/>
                          <a:cs typeface="Times New Roman" pitchFamily="18" charset="0"/>
                        </a:rPr>
                        <a:t> TK XV, la bàn nam châm được sử dụng phổ biến</a:t>
                      </a:r>
                    </a:p>
                    <a:p>
                      <a:pPr algn="just"/>
                      <a:r>
                        <a:rPr lang="en-US" sz="2400" dirty="0" smtClean="0">
                          <a:latin typeface="Times New Roman" pitchFamily="18" charset="0"/>
                          <a:cs typeface="Times New Roman" pitchFamily="18" charset="0"/>
                        </a:rPr>
                        <a:t>- Kĩ</a:t>
                      </a:r>
                      <a:r>
                        <a:rPr lang="en-US" sz="2400" baseline="0" dirty="0" smtClean="0">
                          <a:latin typeface="Times New Roman" pitchFamily="18" charset="0"/>
                          <a:cs typeface="Times New Roman" pitchFamily="18" charset="0"/>
                        </a:rPr>
                        <a:t> thuật đóng tàu có những bước tiến mới</a:t>
                      </a:r>
                    </a:p>
                    <a:p>
                      <a:pPr algn="just"/>
                      <a:r>
                        <a:rPr lang="en-US" sz="2400" dirty="0" smtClean="0">
                          <a:latin typeface="Times New Roman" pitchFamily="18" charset="0"/>
                          <a:cs typeface="Times New Roman" pitchFamily="18" charset="0"/>
                        </a:rPr>
                        <a:t>- Sự</a:t>
                      </a:r>
                      <a:r>
                        <a:rPr lang="en-US" sz="2400" baseline="0" dirty="0" smtClean="0">
                          <a:latin typeface="Times New Roman" pitchFamily="18" charset="0"/>
                          <a:cs typeface="Times New Roman" pitchFamily="18" charset="0"/>
                        </a:rPr>
                        <a:t> bảo trợ của một số nhà nước phong kiến ở châu Âu</a:t>
                      </a:r>
                      <a:endParaRPr lang="en-US" sz="2400" dirty="0">
                        <a:latin typeface="Times New Roman" pitchFamily="18" charset="0"/>
                        <a:cs typeface="Times New Roman" pitchFamily="18" charset="0"/>
                      </a:endParaRPr>
                    </a:p>
                  </a:txBody>
                  <a:tcPr/>
                </a:tc>
              </a:tr>
            </a:tbl>
          </a:graphicData>
        </a:graphic>
      </p:graphicFrame>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1012" y="3111244"/>
            <a:ext cx="3810000" cy="3518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012" y="3168835"/>
            <a:ext cx="4522787" cy="34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81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152400"/>
            <a:ext cx="11734800" cy="2677656"/>
          </a:xfrm>
          <a:prstGeom prst="rect">
            <a:avLst/>
          </a:prstGeom>
        </p:spPr>
        <p:txBody>
          <a:bodyPr wrap="square">
            <a:spAutoFit/>
          </a:bodyPr>
          <a:lstStyle/>
          <a:p>
            <a:pPr algn="just"/>
            <a:r>
              <a:rPr lang="en-US" sz="2400" i="1" dirty="0">
                <a:latin typeface="Times New Roman" pitchFamily="18" charset="0"/>
                <a:cs typeface="Times New Roman" pitchFamily="18" charset="0"/>
              </a:rPr>
              <a:t>	</a:t>
            </a:r>
            <a:r>
              <a:rPr lang="vi-VN" sz="2400" i="1" dirty="0" smtClean="0">
                <a:latin typeface="Times New Roman" pitchFamily="18" charset="0"/>
                <a:cs typeface="Times New Roman" pitchFamily="18" charset="0"/>
              </a:rPr>
              <a:t>Tàu </a:t>
            </a:r>
            <a:r>
              <a:rPr lang="vi-VN" sz="2400" i="1" dirty="0">
                <a:latin typeface="Times New Roman" pitchFamily="18" charset="0"/>
                <a:cs typeface="Times New Roman" pitchFamily="18" charset="0"/>
              </a:rPr>
              <a:t>Ca-ra-ven </a:t>
            </a:r>
            <a:r>
              <a:rPr lang="vi-VN" sz="2400" i="1" dirty="0" smtClean="0">
                <a:latin typeface="Times New Roman" pitchFamily="18" charset="0"/>
                <a:cs typeface="Times New Roman" pitchFamily="18" charset="0"/>
              </a:rPr>
              <a:t>là </a:t>
            </a:r>
            <a:r>
              <a:rPr lang="vi-VN" sz="2400" i="1" dirty="0">
                <a:latin typeface="Times New Roman" pitchFamily="18" charset="0"/>
                <a:cs typeface="Times New Roman" pitchFamily="18" charset="0"/>
              </a:rPr>
              <a:t>loại tàu thám hiểm do vua Hen-ri </a:t>
            </a:r>
            <a:r>
              <a:rPr lang="vi-VN" sz="2400" i="1" dirty="0" smtClean="0">
                <a:latin typeface="Times New Roman" pitchFamily="18" charset="0"/>
                <a:cs typeface="Times New Roman" pitchFamily="18" charset="0"/>
              </a:rPr>
              <a:t>c</a:t>
            </a:r>
            <a:r>
              <a:rPr lang="en-US" sz="2400" i="1" dirty="0">
                <a:latin typeface="Times New Roman" pitchFamily="18" charset="0"/>
                <a:cs typeface="Times New Roman" pitchFamily="18" charset="0"/>
              </a:rPr>
              <a:t>ủ</a:t>
            </a:r>
            <a:r>
              <a:rPr lang="vi-VN" sz="2400" i="1" dirty="0" smtClean="0">
                <a:latin typeface="Times New Roman" pitchFamily="18" charset="0"/>
                <a:cs typeface="Times New Roman" pitchFamily="18" charset="0"/>
              </a:rPr>
              <a:t>a B</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Đào Nha phát minh. Loại tàu mới này có trọng tài hơn 150 </a:t>
            </a:r>
            <a:r>
              <a:rPr lang="vi-VN" sz="2400" i="1" dirty="0" smtClean="0">
                <a:latin typeface="Times New Roman" pitchFamily="18" charset="0"/>
                <a:cs typeface="Times New Roman" pitchFamily="18" charset="0"/>
              </a:rPr>
              <a:t>t</a:t>
            </a:r>
            <a:r>
              <a:rPr lang="en-US" sz="2400" i="1" dirty="0" smtClean="0">
                <a:latin typeface="Times New Roman" pitchFamily="18" charset="0"/>
                <a:cs typeface="Times New Roman" pitchFamily="18" charset="0"/>
              </a:rPr>
              <a:t>ấ</a:t>
            </a:r>
            <a:r>
              <a:rPr lang="vi-VN" sz="2400" i="1" dirty="0" smtClean="0">
                <a:latin typeface="Times New Roman" pitchFamily="18" charset="0"/>
                <a:cs typeface="Times New Roman" pitchFamily="18" charset="0"/>
              </a:rPr>
              <a:t>n</a:t>
            </a:r>
            <a:r>
              <a:rPr lang="vi-VN" sz="2400" i="1" dirty="0">
                <a:latin typeface="Times New Roman" pitchFamily="18" charset="0"/>
                <a:cs typeface="Times New Roman" pitchFamily="18" charset="0"/>
              </a:rPr>
              <a:t>, dùng </a:t>
            </a:r>
            <a:r>
              <a:rPr lang="vi-VN" sz="2400" i="1" dirty="0" smtClean="0">
                <a:latin typeface="Times New Roman" pitchFamily="18" charset="0"/>
                <a:cs typeface="Times New Roman" pitchFamily="18" charset="0"/>
              </a:rPr>
              <a:t>bu</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m </a:t>
            </a:r>
            <a:r>
              <a:rPr lang="vi-VN" sz="2400" i="1" dirty="0">
                <a:latin typeface="Times New Roman" pitchFamily="18" charset="0"/>
                <a:cs typeface="Times New Roman" pitchFamily="18" charset="0"/>
              </a:rPr>
              <a:t>hình tam giác </a:t>
            </a:r>
            <a:r>
              <a:rPr lang="vi-VN" sz="2400" i="1" dirty="0" smtClean="0">
                <a:latin typeface="Times New Roman" pitchFamily="18" charset="0"/>
                <a:cs typeface="Times New Roman" pitchFamily="18" charset="0"/>
              </a:rPr>
              <a:t>n</a:t>
            </a:r>
            <a:r>
              <a:rPr lang="en-US" sz="2400" i="1" dirty="0">
                <a:latin typeface="Times New Roman" pitchFamily="18" charset="0"/>
                <a:cs typeface="Times New Roman" pitchFamily="18" charset="0"/>
              </a:rPr>
              <a:t>ê</a:t>
            </a:r>
            <a:r>
              <a:rPr lang="vi-VN" sz="2400" i="1" dirty="0" smtClean="0">
                <a:latin typeface="Times New Roman" pitchFamily="18" charset="0"/>
                <a:cs typeface="Times New Roman" pitchFamily="18" charset="0"/>
              </a:rPr>
              <a:t>n d</a:t>
            </a:r>
            <a:r>
              <a:rPr lang="en-US" sz="2400" i="1" dirty="0" smtClean="0">
                <a:latin typeface="Times New Roman" pitchFamily="18" charset="0"/>
                <a:cs typeface="Times New Roman" pitchFamily="18" charset="0"/>
              </a:rPr>
              <a:t>ễ</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điều khiển hơn, có </a:t>
            </a:r>
            <a:r>
              <a:rPr lang="vi-VN" sz="2400" i="1" dirty="0"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ể</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đi ngược hướng gió.</a:t>
            </a:r>
          </a:p>
          <a:p>
            <a:pPr algn="just"/>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Hơn </a:t>
            </a:r>
            <a:r>
              <a:rPr lang="vi-VN" sz="2400" i="1" dirty="0">
                <a:latin typeface="Times New Roman" pitchFamily="18" charset="0"/>
                <a:cs typeface="Times New Roman" pitchFamily="18" charset="0"/>
              </a:rPr>
              <a:t>nữa, với kích thước nhỏ hơn và sống </a:t>
            </a:r>
            <a:r>
              <a:rPr lang="vi-VN" sz="2400" i="1" dirty="0" smtClean="0">
                <a:latin typeface="Times New Roman" pitchFamily="18" charset="0"/>
                <a:cs typeface="Times New Roman" pitchFamily="18" charset="0"/>
              </a:rPr>
              <a:t>thuy</a:t>
            </a:r>
            <a:r>
              <a:rPr lang="en-US" sz="2400" i="1" dirty="0" smtClean="0">
                <a:latin typeface="Times New Roman" pitchFamily="18" charset="0"/>
                <a:cs typeface="Times New Roman" pitchFamily="18" charset="0"/>
              </a:rPr>
              <a:t>ề</a:t>
            </a:r>
            <a:r>
              <a:rPr lang="vi-VN" sz="2400" i="1" dirty="0" smtClean="0">
                <a:latin typeface="Times New Roman" pitchFamily="18" charset="0"/>
                <a:cs typeface="Times New Roman" pitchFamily="18" charset="0"/>
              </a:rPr>
              <a:t>n </a:t>
            </a:r>
            <a:r>
              <a:rPr lang="vi-VN" sz="2400" i="1" dirty="0">
                <a:latin typeface="Times New Roman" pitchFamily="18" charset="0"/>
                <a:cs typeface="Times New Roman" pitchFamily="18" charset="0"/>
              </a:rPr>
              <a:t>nông hơn nên Ca-ra-ven có </a:t>
            </a:r>
            <a:r>
              <a:rPr lang="vi-VN" sz="2400" i="1" dirty="0"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ể</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di chuyển vào vùng nước cạn hoặc ngược dòng sông xa hơn lên thượng lưu. Từ </a:t>
            </a:r>
            <a:r>
              <a:rPr lang="vi-VN" sz="2400" i="1" dirty="0" smtClean="0">
                <a:latin typeface="Times New Roman" pitchFamily="18" charset="0"/>
                <a:cs typeface="Times New Roman" pitchFamily="18" charset="0"/>
              </a:rPr>
              <a:t>đ</a:t>
            </a:r>
            <a:r>
              <a:rPr lang="en-US" sz="2400" i="1" dirty="0">
                <a:latin typeface="Times New Roman" pitchFamily="18" charset="0"/>
                <a:cs typeface="Times New Roman" pitchFamily="18" charset="0"/>
              </a:rPr>
              <a:t>ó</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ngành hàng hải Âu châu phát triển mạnh cùng những chuyến thám hiểm của hai nước </a:t>
            </a:r>
            <a:r>
              <a:rPr lang="vi-VN" sz="2400" i="1" dirty="0" smtClean="0">
                <a:latin typeface="Times New Roman" pitchFamily="18" charset="0"/>
                <a:cs typeface="Times New Roman" pitchFamily="18" charset="0"/>
              </a:rPr>
              <a:t>B</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Đào Nha và Tây Ban Nha.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881" y="2560134"/>
            <a:ext cx="5362575" cy="409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78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303212" y="714032"/>
            <a:ext cx="11734800" cy="2215991"/>
          </a:xfrm>
          <a:prstGeom prst="rect">
            <a:avLst/>
          </a:prstGeom>
        </p:spPr>
        <p:txBody>
          <a:bodyPr wrap="square">
            <a:spAutoFit/>
          </a:bodyPr>
          <a:lstStyle/>
          <a:p>
            <a:pPr algn="ctr">
              <a:lnSpc>
                <a:spcPct val="115000"/>
              </a:lnSpc>
            </a:pPr>
            <a:r>
              <a:rPr lang="en-US" sz="2400" b="1" dirty="0" smtClean="0">
                <a:solidFill>
                  <a:srgbClr val="FF0000"/>
                </a:solidFill>
                <a:latin typeface="Times New Roman"/>
                <a:ea typeface="Calibri"/>
                <a:cs typeface="Times New Roman"/>
              </a:rPr>
              <a:t>HOẠT ĐỘNG NHÓM</a:t>
            </a:r>
          </a:p>
          <a:p>
            <a:pPr algn="just">
              <a:lnSpc>
                <a:spcPct val="115000"/>
              </a:lnSpc>
            </a:pPr>
            <a:r>
              <a:rPr lang="en-US" sz="2400" b="1" dirty="0" smtClean="0">
                <a:solidFill>
                  <a:srgbClr val="FF0000"/>
                </a:solidFill>
                <a:latin typeface="Times New Roman"/>
                <a:ea typeface="Calibri"/>
                <a:cs typeface="Times New Roman"/>
              </a:rPr>
              <a:t>Quan </a:t>
            </a:r>
            <a:r>
              <a:rPr lang="en-US" sz="2400" b="1" dirty="0">
                <a:solidFill>
                  <a:srgbClr val="FF0000"/>
                </a:solidFill>
                <a:latin typeface="Times New Roman"/>
                <a:ea typeface="Calibri"/>
                <a:cs typeface="Times New Roman"/>
              </a:rPr>
              <a:t>sát </a:t>
            </a:r>
            <a:r>
              <a:rPr lang="en-US" sz="2400" b="1" dirty="0" smtClean="0">
                <a:solidFill>
                  <a:srgbClr val="FF0000"/>
                </a:solidFill>
                <a:latin typeface="Times New Roman"/>
                <a:ea typeface="Calibri"/>
                <a:cs typeface="Times New Roman"/>
              </a:rPr>
              <a:t>lược</a:t>
            </a:r>
            <a:r>
              <a:rPr lang="en-US" sz="2400" b="1" dirty="0" smtClean="0">
                <a:solidFill>
                  <a:srgbClr val="FF0000"/>
                </a:solidFill>
                <a:latin typeface="Times New Roman"/>
                <a:ea typeface="Calibri"/>
                <a:cs typeface="Times New Roman"/>
              </a:rPr>
              <a:t> đồ 1.2, 1.3 </a:t>
            </a:r>
            <a:r>
              <a:rPr lang="en-US" sz="2400" b="1" dirty="0">
                <a:solidFill>
                  <a:srgbClr val="FF0000"/>
                </a:solidFill>
                <a:latin typeface="Times New Roman"/>
                <a:ea typeface="Calibri"/>
                <a:cs typeface="Times New Roman"/>
              </a:rPr>
              <a:t>(</a:t>
            </a:r>
            <a:r>
              <a:rPr lang="en-US" sz="2400" b="1" dirty="0" smtClean="0">
                <a:solidFill>
                  <a:srgbClr val="FF0000"/>
                </a:solidFill>
                <a:latin typeface="Times New Roman"/>
                <a:ea typeface="Calibri"/>
                <a:cs typeface="Times New Roman"/>
              </a:rPr>
              <a:t>tr 157, 158 </a:t>
            </a:r>
            <a:r>
              <a:rPr lang="en-US" sz="2400" b="1" dirty="0">
                <a:solidFill>
                  <a:srgbClr val="FF0000"/>
                </a:solidFill>
                <a:latin typeface="Times New Roman"/>
                <a:ea typeface="Calibri"/>
                <a:cs typeface="Times New Roman"/>
              </a:rPr>
              <a:t>SGK), đọc thông </a:t>
            </a:r>
            <a:r>
              <a:rPr lang="en-US" sz="2400" b="1" dirty="0" smtClean="0">
                <a:solidFill>
                  <a:srgbClr val="FF0000"/>
                </a:solidFill>
                <a:latin typeface="Times New Roman"/>
                <a:ea typeface="Calibri"/>
                <a:cs typeface="Times New Roman"/>
              </a:rPr>
              <a:t>tin mục 2: </a:t>
            </a:r>
            <a:r>
              <a:rPr lang="en-US" sz="2400" b="1" i="1" dirty="0">
                <a:solidFill>
                  <a:srgbClr val="FF0000"/>
                </a:solidFill>
                <a:latin typeface="Times New Roman"/>
                <a:ea typeface="Calibri"/>
                <a:cs typeface="Times New Roman"/>
              </a:rPr>
              <a:t>Mô tả hành trình các cuộc phát kiến địa lí của C. Cô-lôm-bô và Ph. Ma-gien-lăng</a:t>
            </a:r>
            <a:r>
              <a:rPr lang="en-US" sz="2400" b="1" i="1" dirty="0" smtClean="0">
                <a:solidFill>
                  <a:srgbClr val="FF0000"/>
                </a:solidFill>
                <a:latin typeface="Times New Roman"/>
                <a:ea typeface="Calibri"/>
                <a:cs typeface="Times New Roman"/>
              </a:rPr>
              <a:t>.</a:t>
            </a:r>
          </a:p>
          <a:p>
            <a:pPr algn="just">
              <a:lnSpc>
                <a:spcPct val="115000"/>
              </a:lnSpc>
            </a:pPr>
            <a:r>
              <a:rPr lang="en-US" sz="2400" b="1" i="1" dirty="0" smtClean="0">
                <a:solidFill>
                  <a:srgbClr val="FF0000"/>
                </a:solidFill>
                <a:latin typeface="Times New Roman"/>
                <a:ea typeface="Calibri"/>
                <a:cs typeface="Times New Roman"/>
              </a:rPr>
              <a:t>- Nhóm 1+2:</a:t>
            </a:r>
            <a:r>
              <a:rPr lang="en-US" sz="2400" b="1" i="1" dirty="0">
                <a:solidFill>
                  <a:srgbClr val="FF0000"/>
                </a:solidFill>
                <a:latin typeface="Times New Roman"/>
                <a:ea typeface="Calibri"/>
                <a:cs typeface="Times New Roman"/>
              </a:rPr>
              <a:t> Mô tả hành </a:t>
            </a:r>
            <a:r>
              <a:rPr lang="en-US" sz="2400" b="1" i="1" dirty="0" smtClean="0">
                <a:solidFill>
                  <a:srgbClr val="FF0000"/>
                </a:solidFill>
                <a:latin typeface="Times New Roman"/>
                <a:ea typeface="Calibri"/>
                <a:cs typeface="Times New Roman"/>
              </a:rPr>
              <a:t>trình </a:t>
            </a:r>
            <a:r>
              <a:rPr lang="en-US" sz="2400" b="1" i="1" dirty="0">
                <a:solidFill>
                  <a:srgbClr val="FF0000"/>
                </a:solidFill>
                <a:latin typeface="Times New Roman"/>
                <a:ea typeface="Calibri"/>
                <a:cs typeface="Times New Roman"/>
              </a:rPr>
              <a:t>cuộc phát kiến địa lí của C. </a:t>
            </a:r>
            <a:r>
              <a:rPr lang="en-US" sz="2400" b="1" i="1" dirty="0" smtClean="0">
                <a:solidFill>
                  <a:srgbClr val="FF0000"/>
                </a:solidFill>
                <a:latin typeface="Times New Roman"/>
                <a:ea typeface="Calibri"/>
                <a:cs typeface="Times New Roman"/>
              </a:rPr>
              <a:t>Cô-lôm-bô</a:t>
            </a:r>
          </a:p>
          <a:p>
            <a:pPr lvl="0" algn="just">
              <a:lnSpc>
                <a:spcPct val="115000"/>
              </a:lnSpc>
            </a:pPr>
            <a:r>
              <a:rPr lang="en-US" sz="2400" b="1" i="1" dirty="0">
                <a:solidFill>
                  <a:srgbClr val="FF0000"/>
                </a:solidFill>
                <a:latin typeface="Times New Roman"/>
                <a:ea typeface="Calibri"/>
                <a:cs typeface="Times New Roman"/>
              </a:rPr>
              <a:t>- Nhóm </a:t>
            </a:r>
            <a:r>
              <a:rPr lang="en-US" sz="2400" b="1" i="1" dirty="0" smtClean="0">
                <a:solidFill>
                  <a:srgbClr val="FF0000"/>
                </a:solidFill>
                <a:latin typeface="Times New Roman"/>
                <a:ea typeface="Calibri"/>
                <a:cs typeface="Times New Roman"/>
              </a:rPr>
              <a:t>3+4: </a:t>
            </a:r>
            <a:r>
              <a:rPr lang="en-US" sz="2400" b="1" i="1" dirty="0">
                <a:solidFill>
                  <a:srgbClr val="FF0000"/>
                </a:solidFill>
                <a:latin typeface="Times New Roman"/>
                <a:ea typeface="Calibri"/>
                <a:cs typeface="Times New Roman"/>
              </a:rPr>
              <a:t>Mô tả hành trình cuộc phát kiến địa lí của </a:t>
            </a:r>
            <a:r>
              <a:rPr lang="en-US" sz="2400" b="1" i="1" dirty="0" smtClean="0">
                <a:solidFill>
                  <a:srgbClr val="FF0000"/>
                </a:solidFill>
                <a:latin typeface="Times New Roman"/>
                <a:ea typeface="Calibri"/>
                <a:cs typeface="Times New Roman"/>
              </a:rPr>
              <a:t>Ph</a:t>
            </a:r>
            <a:r>
              <a:rPr lang="en-US" sz="2400" b="1" i="1" dirty="0">
                <a:solidFill>
                  <a:srgbClr val="FF0000"/>
                </a:solidFill>
                <a:latin typeface="Times New Roman"/>
                <a:ea typeface="Calibri"/>
                <a:cs typeface="Times New Roman"/>
              </a:rPr>
              <a:t>. </a:t>
            </a:r>
            <a:r>
              <a:rPr lang="en-US" sz="2400" b="1" i="1" dirty="0" smtClean="0">
                <a:solidFill>
                  <a:srgbClr val="FF0000"/>
                </a:solidFill>
                <a:latin typeface="Times New Roman"/>
                <a:ea typeface="Calibri"/>
                <a:cs typeface="Times New Roman"/>
              </a:rPr>
              <a:t>Ma-gien-lăng</a:t>
            </a:r>
            <a:endParaRPr lang="en-US" sz="2400" b="1" dirty="0">
              <a:solidFill>
                <a:srgbClr val="FF0000"/>
              </a:solidFill>
              <a:ea typeface="Calibri"/>
              <a:cs typeface="Times New Roman"/>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 y="3048000"/>
            <a:ext cx="5715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9818" y="3048000"/>
            <a:ext cx="578208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509615"/>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59">
      <a:dk1>
        <a:srgbClr val="000099"/>
      </a:dk1>
      <a:lt1>
        <a:sysClr val="window" lastClr="FFFFFF"/>
      </a:lt1>
      <a:dk2>
        <a:srgbClr val="44546A"/>
      </a:dk2>
      <a:lt2>
        <a:srgbClr val="E7E6E6"/>
      </a:lt2>
      <a:accent1>
        <a:srgbClr val="C55A1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
      <a:majorFont>
        <a:latin typeface="#9Slide03 SVNKelson Sans"/>
        <a:ea typeface=""/>
        <a:cs typeface=""/>
      </a:majorFont>
      <a:minorFont>
        <a:latin typeface="#9Slide05 Lobs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TotalTime>
  <Words>863</Words>
  <PresentationFormat>Custom</PresentationFormat>
  <Paragraphs>83</Paragraphs>
  <Slides>16</Slides>
  <Notes>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2022-07-25T03:13:08Z</dcterms:created>
  <dcterms:modified xsi:type="dcterms:W3CDTF">2022-07-28T17:24:11Z</dcterms:modified>
</cp:coreProperties>
</file>