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0" r:id="rId2"/>
    <p:sldId id="291" r:id="rId3"/>
    <p:sldId id="292" r:id="rId4"/>
    <p:sldId id="289" r:id="rId5"/>
    <p:sldId id="274" r:id="rId6"/>
    <p:sldId id="276" r:id="rId7"/>
    <p:sldId id="293" r:id="rId8"/>
    <p:sldId id="294" r:id="rId9"/>
    <p:sldId id="295" r:id="rId10"/>
    <p:sldId id="296" r:id="rId11"/>
    <p:sldId id="297" r:id="rId12"/>
    <p:sldId id="298" r:id="rId13"/>
    <p:sldId id="299" r:id="rId14"/>
    <p:sldId id="300" r:id="rId15"/>
    <p:sldId id="301" r:id="rId16"/>
    <p:sldId id="302" r:id="rId17"/>
    <p:sldId id="303" r:id="rId18"/>
    <p:sldId id="305" r:id="rId19"/>
    <p:sldId id="306"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00050"/>
    <a:srgbClr val="660066"/>
    <a:srgbClr val="0000CC"/>
    <a:srgbClr val="00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DA2D0-D6EA-BFF3-5674-375A8C375E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C79B153-AEBF-4021-84D3-A0AE0FEADC6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6490E3C-71D6-4897-8630-49D5473E8E47}" type="datetimeFigureOut">
              <a:rPr lang="en-US"/>
              <a:pPr>
                <a:defRPr/>
              </a:pPr>
              <a:t>11/7/2023</a:t>
            </a:fld>
            <a:endParaRPr lang="en-US"/>
          </a:p>
        </p:txBody>
      </p:sp>
      <p:sp>
        <p:nvSpPr>
          <p:cNvPr id="4" name="Slide Image Placeholder 3">
            <a:extLst>
              <a:ext uri="{FF2B5EF4-FFF2-40B4-BE49-F238E27FC236}">
                <a16:creationId xmlns:a16="http://schemas.microsoft.com/office/drawing/2014/main" id="{BF02C0CD-8E44-2FEA-2E2A-3107C7920C3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0879583-56E3-ACE6-487F-4350F6086D7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663424A-3AAF-9188-E048-C3B641F7BFB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3B29496-19C7-9FCD-6365-CC0F15927F0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6D1ED3E-9F33-4E1B-BBC5-75284C1276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48A9FEEF-80E3-83C4-E39F-B0B283CD3C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a:extLst>
              <a:ext uri="{FF2B5EF4-FFF2-40B4-BE49-F238E27FC236}">
                <a16:creationId xmlns:a16="http://schemas.microsoft.com/office/drawing/2014/main" id="{57E6F33E-F7C6-34C0-C514-2A068C691D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a:extLst>
              <a:ext uri="{FF2B5EF4-FFF2-40B4-BE49-F238E27FC236}">
                <a16:creationId xmlns:a16="http://schemas.microsoft.com/office/drawing/2014/main" id="{C5856D59-8DD4-A40D-4533-D2845D8A6E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D6D0DE7-EBC0-412E-8A3A-9D60B80C3A44}" type="slidenum">
              <a:rPr lang="zh-CN" altLang="en-US" sz="1200" smtClean="0"/>
              <a:pPr/>
              <a:t>18</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7516B7F5-3F71-906F-8953-8D1B868A69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BF6885-9092-8528-5223-3DAECB96BB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B54203-3BD7-00D8-6F8C-48288595480A}"/>
              </a:ext>
            </a:extLst>
          </p:cNvPr>
          <p:cNvSpPr>
            <a:spLocks noGrp="1" noChangeArrowheads="1"/>
          </p:cNvSpPr>
          <p:nvPr>
            <p:ph type="sldNum" sz="quarter" idx="12"/>
          </p:nvPr>
        </p:nvSpPr>
        <p:spPr>
          <a:ln/>
        </p:spPr>
        <p:txBody>
          <a:bodyPr/>
          <a:lstStyle>
            <a:lvl1pPr>
              <a:defRPr/>
            </a:lvl1pPr>
          </a:lstStyle>
          <a:p>
            <a:pPr>
              <a:defRPr/>
            </a:pPr>
            <a:fld id="{B03CFEBF-F5A3-4215-8C0E-D88602E9411D}" type="slidenum">
              <a:rPr lang="en-US" altLang="en-US"/>
              <a:pPr>
                <a:defRPr/>
              </a:pPr>
              <a:t>‹#›</a:t>
            </a:fld>
            <a:endParaRPr lang="en-US" altLang="en-US"/>
          </a:p>
        </p:txBody>
      </p:sp>
    </p:spTree>
    <p:extLst>
      <p:ext uri="{BB962C8B-B14F-4D97-AF65-F5344CB8AC3E}">
        <p14:creationId xmlns:p14="http://schemas.microsoft.com/office/powerpoint/2010/main" val="171593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1217B722-80B9-AA95-A2FE-2DCC2F6A76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7F9522-C18F-89DE-F31B-3D417F694D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9D8C87-41ED-188A-DF5C-4531F653523A}"/>
              </a:ext>
            </a:extLst>
          </p:cNvPr>
          <p:cNvSpPr>
            <a:spLocks noGrp="1" noChangeArrowheads="1"/>
          </p:cNvSpPr>
          <p:nvPr>
            <p:ph type="sldNum" sz="quarter" idx="12"/>
          </p:nvPr>
        </p:nvSpPr>
        <p:spPr>
          <a:ln/>
        </p:spPr>
        <p:txBody>
          <a:bodyPr/>
          <a:lstStyle>
            <a:lvl1pPr>
              <a:defRPr/>
            </a:lvl1pPr>
          </a:lstStyle>
          <a:p>
            <a:pPr>
              <a:defRPr/>
            </a:pPr>
            <a:fld id="{D3BACC2F-CA45-43F7-A8C3-A122A39A34AA}" type="slidenum">
              <a:rPr lang="en-US" altLang="en-US"/>
              <a:pPr>
                <a:defRPr/>
              </a:pPr>
              <a:t>‹#›</a:t>
            </a:fld>
            <a:endParaRPr lang="en-US" altLang="en-US"/>
          </a:p>
        </p:txBody>
      </p:sp>
    </p:spTree>
    <p:extLst>
      <p:ext uri="{BB962C8B-B14F-4D97-AF65-F5344CB8AC3E}">
        <p14:creationId xmlns:p14="http://schemas.microsoft.com/office/powerpoint/2010/main" val="7195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862A5059-CE6C-0345-02C4-8A59C43E0C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AA63A7-B214-8D09-BA09-9B7913EAF2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6C1A4F-93C4-FCE8-E1CB-D356F44859BE}"/>
              </a:ext>
            </a:extLst>
          </p:cNvPr>
          <p:cNvSpPr>
            <a:spLocks noGrp="1" noChangeArrowheads="1"/>
          </p:cNvSpPr>
          <p:nvPr>
            <p:ph type="sldNum" sz="quarter" idx="12"/>
          </p:nvPr>
        </p:nvSpPr>
        <p:spPr>
          <a:ln/>
        </p:spPr>
        <p:txBody>
          <a:bodyPr/>
          <a:lstStyle>
            <a:lvl1pPr>
              <a:defRPr/>
            </a:lvl1pPr>
          </a:lstStyle>
          <a:p>
            <a:pPr>
              <a:defRPr/>
            </a:pPr>
            <a:fld id="{3FD1F538-351A-4239-9E3D-38B7F64BEF86}" type="slidenum">
              <a:rPr lang="en-US" altLang="en-US"/>
              <a:pPr>
                <a:defRPr/>
              </a:pPr>
              <a:t>‹#›</a:t>
            </a:fld>
            <a:endParaRPr lang="en-US" altLang="en-US"/>
          </a:p>
        </p:txBody>
      </p:sp>
    </p:spTree>
    <p:extLst>
      <p:ext uri="{BB962C8B-B14F-4D97-AF65-F5344CB8AC3E}">
        <p14:creationId xmlns:p14="http://schemas.microsoft.com/office/powerpoint/2010/main" val="4224778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FD26BB8-72C4-80E1-04CE-DC2EC79D77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05832"/>
      </p:ext>
    </p:extLst>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58EEBAE4-7F8E-4B7B-5C2E-259ED0EE88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E0E603-7C0E-48A4-0FD5-4B1D4D2584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1A6216-77A4-BA9A-97FB-E1DE9167CB04}"/>
              </a:ext>
            </a:extLst>
          </p:cNvPr>
          <p:cNvSpPr>
            <a:spLocks noGrp="1" noChangeArrowheads="1"/>
          </p:cNvSpPr>
          <p:nvPr>
            <p:ph type="sldNum" sz="quarter" idx="12"/>
          </p:nvPr>
        </p:nvSpPr>
        <p:spPr>
          <a:ln/>
        </p:spPr>
        <p:txBody>
          <a:bodyPr/>
          <a:lstStyle>
            <a:lvl1pPr>
              <a:defRPr/>
            </a:lvl1pPr>
          </a:lstStyle>
          <a:p>
            <a:pPr>
              <a:defRPr/>
            </a:pPr>
            <a:fld id="{F5852EA5-4E6C-4C82-9D86-293F91789E5C}" type="slidenum">
              <a:rPr lang="en-US" altLang="en-US"/>
              <a:pPr>
                <a:defRPr/>
              </a:pPr>
              <a:t>‹#›</a:t>
            </a:fld>
            <a:endParaRPr lang="en-US" altLang="en-US"/>
          </a:p>
        </p:txBody>
      </p:sp>
    </p:spTree>
    <p:extLst>
      <p:ext uri="{BB962C8B-B14F-4D97-AF65-F5344CB8AC3E}">
        <p14:creationId xmlns:p14="http://schemas.microsoft.com/office/powerpoint/2010/main" val="379958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5CD43C1-9602-5687-76E1-7EEED65533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56001-44AD-B52A-B6EA-52BD2DC52E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5CCE6E4-0B28-86A1-DD49-097009ABB1A4}"/>
              </a:ext>
            </a:extLst>
          </p:cNvPr>
          <p:cNvSpPr>
            <a:spLocks noGrp="1" noChangeArrowheads="1"/>
          </p:cNvSpPr>
          <p:nvPr>
            <p:ph type="sldNum" sz="quarter" idx="12"/>
          </p:nvPr>
        </p:nvSpPr>
        <p:spPr>
          <a:ln/>
        </p:spPr>
        <p:txBody>
          <a:bodyPr/>
          <a:lstStyle>
            <a:lvl1pPr>
              <a:defRPr/>
            </a:lvl1pPr>
          </a:lstStyle>
          <a:p>
            <a:pPr>
              <a:defRPr/>
            </a:pPr>
            <a:fld id="{FD389BB7-A240-4135-88BE-79A5192FA417}" type="slidenum">
              <a:rPr lang="en-US" altLang="en-US"/>
              <a:pPr>
                <a:defRPr/>
              </a:pPr>
              <a:t>‹#›</a:t>
            </a:fld>
            <a:endParaRPr lang="en-US" altLang="en-US"/>
          </a:p>
        </p:txBody>
      </p:sp>
    </p:spTree>
    <p:extLst>
      <p:ext uri="{BB962C8B-B14F-4D97-AF65-F5344CB8AC3E}">
        <p14:creationId xmlns:p14="http://schemas.microsoft.com/office/powerpoint/2010/main" val="302152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49415EBF-B758-7B32-D3BE-5D1D69B61C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731003-E666-9C4A-5F29-52D9215E9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D7B404-8A31-814E-031A-EFEE07AB0FED}"/>
              </a:ext>
            </a:extLst>
          </p:cNvPr>
          <p:cNvSpPr>
            <a:spLocks noGrp="1" noChangeArrowheads="1"/>
          </p:cNvSpPr>
          <p:nvPr>
            <p:ph type="sldNum" sz="quarter" idx="12"/>
          </p:nvPr>
        </p:nvSpPr>
        <p:spPr>
          <a:ln/>
        </p:spPr>
        <p:txBody>
          <a:bodyPr/>
          <a:lstStyle>
            <a:lvl1pPr>
              <a:defRPr/>
            </a:lvl1pPr>
          </a:lstStyle>
          <a:p>
            <a:pPr>
              <a:defRPr/>
            </a:pPr>
            <a:fld id="{4CBB68CC-A1F9-4A45-AF26-308E64956074}" type="slidenum">
              <a:rPr lang="en-US" altLang="en-US"/>
              <a:pPr>
                <a:defRPr/>
              </a:pPr>
              <a:t>‹#›</a:t>
            </a:fld>
            <a:endParaRPr lang="en-US" altLang="en-US"/>
          </a:p>
        </p:txBody>
      </p:sp>
    </p:spTree>
    <p:extLst>
      <p:ext uri="{BB962C8B-B14F-4D97-AF65-F5344CB8AC3E}">
        <p14:creationId xmlns:p14="http://schemas.microsoft.com/office/powerpoint/2010/main" val="366401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BA23DCD9-1554-5136-9B9B-A65E60BD906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55F94D1-688C-5BBC-3FB8-327E13FC87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42DBE34-C3AE-E26A-7711-B11628BB376C}"/>
              </a:ext>
            </a:extLst>
          </p:cNvPr>
          <p:cNvSpPr>
            <a:spLocks noGrp="1" noChangeArrowheads="1"/>
          </p:cNvSpPr>
          <p:nvPr>
            <p:ph type="sldNum" sz="quarter" idx="12"/>
          </p:nvPr>
        </p:nvSpPr>
        <p:spPr>
          <a:ln/>
        </p:spPr>
        <p:txBody>
          <a:bodyPr/>
          <a:lstStyle>
            <a:lvl1pPr>
              <a:defRPr/>
            </a:lvl1pPr>
          </a:lstStyle>
          <a:p>
            <a:pPr>
              <a:defRPr/>
            </a:pPr>
            <a:fld id="{E1B0CC5F-5E53-4302-BD74-D60DBB80D057}" type="slidenum">
              <a:rPr lang="en-US" altLang="en-US"/>
              <a:pPr>
                <a:defRPr/>
              </a:pPr>
              <a:t>‹#›</a:t>
            </a:fld>
            <a:endParaRPr lang="en-US" altLang="en-US"/>
          </a:p>
        </p:txBody>
      </p:sp>
    </p:spTree>
    <p:extLst>
      <p:ext uri="{BB962C8B-B14F-4D97-AF65-F5344CB8AC3E}">
        <p14:creationId xmlns:p14="http://schemas.microsoft.com/office/powerpoint/2010/main" val="371894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98ED154C-376C-5D9A-BD07-86E70BDCA7A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E119314-E25C-4732-396F-3ADF578EF6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70A601F-4B8D-45E9-0846-AE8EFD04967B}"/>
              </a:ext>
            </a:extLst>
          </p:cNvPr>
          <p:cNvSpPr>
            <a:spLocks noGrp="1" noChangeArrowheads="1"/>
          </p:cNvSpPr>
          <p:nvPr>
            <p:ph type="sldNum" sz="quarter" idx="12"/>
          </p:nvPr>
        </p:nvSpPr>
        <p:spPr>
          <a:ln/>
        </p:spPr>
        <p:txBody>
          <a:bodyPr/>
          <a:lstStyle>
            <a:lvl1pPr>
              <a:defRPr/>
            </a:lvl1pPr>
          </a:lstStyle>
          <a:p>
            <a:pPr>
              <a:defRPr/>
            </a:pPr>
            <a:fld id="{7072D0FC-2DB4-41A7-8E9E-68C1D8503891}" type="slidenum">
              <a:rPr lang="en-US" altLang="en-US"/>
              <a:pPr>
                <a:defRPr/>
              </a:pPr>
              <a:t>‹#›</a:t>
            </a:fld>
            <a:endParaRPr lang="en-US" altLang="en-US"/>
          </a:p>
        </p:txBody>
      </p:sp>
    </p:spTree>
    <p:extLst>
      <p:ext uri="{BB962C8B-B14F-4D97-AF65-F5344CB8AC3E}">
        <p14:creationId xmlns:p14="http://schemas.microsoft.com/office/powerpoint/2010/main" val="318223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4F3772D-92CE-3A84-1130-198F56CD746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74B3D6F-7E84-64E4-D4FF-A70B74585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3386DF4-BFF0-1888-B545-6968561E66A3}"/>
              </a:ext>
            </a:extLst>
          </p:cNvPr>
          <p:cNvSpPr>
            <a:spLocks noGrp="1" noChangeArrowheads="1"/>
          </p:cNvSpPr>
          <p:nvPr>
            <p:ph type="sldNum" sz="quarter" idx="12"/>
          </p:nvPr>
        </p:nvSpPr>
        <p:spPr>
          <a:ln/>
        </p:spPr>
        <p:txBody>
          <a:bodyPr/>
          <a:lstStyle>
            <a:lvl1pPr>
              <a:defRPr/>
            </a:lvl1pPr>
          </a:lstStyle>
          <a:p>
            <a:pPr>
              <a:defRPr/>
            </a:pPr>
            <a:fld id="{0C1DDF33-0F41-4016-B8D2-A28FA32F482A}" type="slidenum">
              <a:rPr lang="en-US" altLang="en-US"/>
              <a:pPr>
                <a:defRPr/>
              </a:pPr>
              <a:t>‹#›</a:t>
            </a:fld>
            <a:endParaRPr lang="en-US" altLang="en-US"/>
          </a:p>
        </p:txBody>
      </p:sp>
    </p:spTree>
    <p:extLst>
      <p:ext uri="{BB962C8B-B14F-4D97-AF65-F5344CB8AC3E}">
        <p14:creationId xmlns:p14="http://schemas.microsoft.com/office/powerpoint/2010/main" val="208676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936B22-6B67-98A6-63F5-B2EFCF8561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81FBDF-0926-48AC-BFDA-D800F145BA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284DF6-6882-1657-C1E2-DD3DBC3ECE86}"/>
              </a:ext>
            </a:extLst>
          </p:cNvPr>
          <p:cNvSpPr>
            <a:spLocks noGrp="1" noChangeArrowheads="1"/>
          </p:cNvSpPr>
          <p:nvPr>
            <p:ph type="sldNum" sz="quarter" idx="12"/>
          </p:nvPr>
        </p:nvSpPr>
        <p:spPr>
          <a:ln/>
        </p:spPr>
        <p:txBody>
          <a:bodyPr/>
          <a:lstStyle>
            <a:lvl1pPr>
              <a:defRPr/>
            </a:lvl1pPr>
          </a:lstStyle>
          <a:p>
            <a:pPr>
              <a:defRPr/>
            </a:pPr>
            <a:fld id="{46B685DF-E3D2-4386-8227-3560C9854B95}" type="slidenum">
              <a:rPr lang="en-US" altLang="en-US"/>
              <a:pPr>
                <a:defRPr/>
              </a:pPr>
              <a:t>‹#›</a:t>
            </a:fld>
            <a:endParaRPr lang="en-US" altLang="en-US"/>
          </a:p>
        </p:txBody>
      </p:sp>
    </p:spTree>
    <p:extLst>
      <p:ext uri="{BB962C8B-B14F-4D97-AF65-F5344CB8AC3E}">
        <p14:creationId xmlns:p14="http://schemas.microsoft.com/office/powerpoint/2010/main" val="247710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9EA2EC-9A9F-6ECF-5A48-B728081A58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BE0512-257E-2014-A939-E96E5AD38D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B22082-DF2F-AD7A-4330-1A5D96D936F6}"/>
              </a:ext>
            </a:extLst>
          </p:cNvPr>
          <p:cNvSpPr>
            <a:spLocks noGrp="1" noChangeArrowheads="1"/>
          </p:cNvSpPr>
          <p:nvPr>
            <p:ph type="sldNum" sz="quarter" idx="12"/>
          </p:nvPr>
        </p:nvSpPr>
        <p:spPr>
          <a:ln/>
        </p:spPr>
        <p:txBody>
          <a:bodyPr/>
          <a:lstStyle>
            <a:lvl1pPr>
              <a:defRPr/>
            </a:lvl1pPr>
          </a:lstStyle>
          <a:p>
            <a:pPr>
              <a:defRPr/>
            </a:pPr>
            <a:fld id="{BB99F3FB-3337-44D2-B637-01C86F01C519}" type="slidenum">
              <a:rPr lang="en-US" altLang="en-US"/>
              <a:pPr>
                <a:defRPr/>
              </a:pPr>
              <a:t>‹#›</a:t>
            </a:fld>
            <a:endParaRPr lang="en-US" altLang="en-US"/>
          </a:p>
        </p:txBody>
      </p:sp>
    </p:spTree>
    <p:extLst>
      <p:ext uri="{BB962C8B-B14F-4D97-AF65-F5344CB8AC3E}">
        <p14:creationId xmlns:p14="http://schemas.microsoft.com/office/powerpoint/2010/main" val="274344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E39C8-BDB7-30B2-F6C6-9FB53394711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B2503E4-ACA1-07B0-6F5B-22230B92F47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B23FAC7-8D9F-E542-A4F9-F2F2300FE5B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3A13B078-9918-39A6-4FAA-D257E2B9B0C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5645A3B-2CC9-F628-4228-FF52277F086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3AC37A2-51C7-4632-8518-018F1E7CBE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file:///D:\My%20Documents\km%20vuong\Mariage%20d'amour.mp3" TargetMode="Externa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blogtailieu.com/?p=21647"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4098" name="Object 2">
            <a:extLst>
              <a:ext uri="{FF2B5EF4-FFF2-40B4-BE49-F238E27FC236}">
                <a16:creationId xmlns:a16="http://schemas.microsoft.com/office/drawing/2014/main" id="{30A4B6D8-2DC8-ACB2-20EC-5AC86BDB2B15}"/>
              </a:ext>
            </a:extLst>
          </p:cNvPr>
          <p:cNvGraphicFramePr>
            <a:graphicFrameLocks noChangeAspect="1"/>
          </p:cNvGraphicFramePr>
          <p:nvPr/>
        </p:nvGraphicFramePr>
        <p:xfrm>
          <a:off x="533400" y="838200"/>
          <a:ext cx="2009775" cy="5334000"/>
        </p:xfrm>
        <a:graphic>
          <a:graphicData uri="http://schemas.openxmlformats.org/presentationml/2006/ole">
            <mc:AlternateContent xmlns:mc="http://schemas.openxmlformats.org/markup-compatibility/2006">
              <mc:Choice xmlns:v="urn:schemas-microsoft-com:vml" Requires="v">
                <p:oleObj name="Clip" r:id="rId4" imgW="1060704" imgH="1335024" progId="MS_ClipArt_Gallery.2">
                  <p:embed/>
                </p:oleObj>
              </mc:Choice>
              <mc:Fallback>
                <p:oleObj name="Clip" r:id="rId4" imgW="1060704" imgH="1335024"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38200"/>
                        <a:ext cx="2009775" cy="53340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39" name="WordArt 3">
            <a:extLst>
              <a:ext uri="{FF2B5EF4-FFF2-40B4-BE49-F238E27FC236}">
                <a16:creationId xmlns:a16="http://schemas.microsoft.com/office/drawing/2014/main" id="{2BDADC00-CF9F-39EF-3158-30CC8737F627}"/>
              </a:ext>
            </a:extLst>
          </p:cNvPr>
          <p:cNvSpPr>
            <a:spLocks noChangeArrowheads="1" noChangeShapeType="1" noTextEdit="1"/>
          </p:cNvSpPr>
          <p:nvPr/>
        </p:nvSpPr>
        <p:spPr bwMode="auto">
          <a:xfrm>
            <a:off x="1905000" y="1524000"/>
            <a:ext cx="5908675"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hevron">
              <a:avLst>
                <a:gd name="adj" fmla="val 25000"/>
              </a:avLst>
            </a:prstTxWarp>
          </a:bodyPr>
          <a:lstStyle/>
          <a:p>
            <a:pPr algn="ctr"/>
            <a:r>
              <a:rPr lang="en-US" sz="3600" kern="10">
                <a:solidFill>
                  <a:srgbClr val="000099"/>
                </a:solidFill>
                <a:effectLst>
                  <a:outerShdw dist="45791" dir="2021404" algn="ctr" rotWithShape="0">
                    <a:srgbClr val="B2B2B2">
                      <a:alpha val="79999"/>
                    </a:srgbClr>
                  </a:outerShdw>
                </a:effectLst>
                <a:cs typeface="Arial" panose="020B0604020202020204" pitchFamily="34" charset="0"/>
              </a:rPr>
              <a:t>Kính chào quí thầy cô và các em học sinh</a:t>
            </a:r>
          </a:p>
        </p:txBody>
      </p:sp>
      <p:pic>
        <p:nvPicPr>
          <p:cNvPr id="4100" name="Picture 4" descr="Sach  dong 2">
            <a:extLst>
              <a:ext uri="{FF2B5EF4-FFF2-40B4-BE49-F238E27FC236}">
                <a16:creationId xmlns:a16="http://schemas.microsoft.com/office/drawing/2014/main" id="{04B1D0F6-2272-8318-83E0-0B95563D7D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819400"/>
            <a:ext cx="3276600"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Mariage d'amour.mp3">
            <a:hlinkClick r:id="" action="ppaction://media"/>
            <a:extLst>
              <a:ext uri="{FF2B5EF4-FFF2-40B4-BE49-F238E27FC236}">
                <a16:creationId xmlns:a16="http://schemas.microsoft.com/office/drawing/2014/main" id="{8DBB14D4-991C-3CAD-B036-B3615B7D577A}"/>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382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0">
            <a:extLst>
              <a:ext uri="{FF2B5EF4-FFF2-40B4-BE49-F238E27FC236}">
                <a16:creationId xmlns:a16="http://schemas.microsoft.com/office/drawing/2014/main" id="{BB60809E-D171-2104-C9F0-794612A8BF6C}"/>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0"/>
                                  </p:stCondLst>
                                  <p:endCondLst>
                                    <p:cond evt="onNext" delay="0">
                                      <p:tgtEl>
                                        <p:sldTgt/>
                                      </p:tgtEl>
                                    </p:cond>
                                  </p:endCondLst>
                                  <p:childTnLst>
                                    <p:animClr clrSpc="hsl" dir="cw">
                                      <p:cBhvr override="childStyle">
                                        <p:cTn id="6" dur="500" fill="hold"/>
                                        <p:tgtEl>
                                          <p:spTgt spid="39939"/>
                                        </p:tgtEl>
                                        <p:attrNameLst>
                                          <p:attrName>style.color</p:attrName>
                                        </p:attrNameLst>
                                      </p:cBhvr>
                                      <p:by>
                                        <p:hsl h="-7200000" s="0" l="0"/>
                                      </p:by>
                                    </p:animClr>
                                    <p:animClr clrSpc="hsl" dir="cw">
                                      <p:cBhvr>
                                        <p:cTn id="7" dur="500" fill="hold"/>
                                        <p:tgtEl>
                                          <p:spTgt spid="39939"/>
                                        </p:tgtEl>
                                        <p:attrNameLst>
                                          <p:attrName>fillcolor</p:attrName>
                                        </p:attrNameLst>
                                      </p:cBhvr>
                                      <p:by>
                                        <p:hsl h="-7200000" s="0" l="0"/>
                                      </p:by>
                                    </p:animClr>
                                    <p:animClr clrSpc="hsl" dir="cw">
                                      <p:cBhvr>
                                        <p:cTn id="8" dur="500" fill="hold"/>
                                        <p:tgtEl>
                                          <p:spTgt spid="39939"/>
                                        </p:tgtEl>
                                        <p:attrNameLst>
                                          <p:attrName>stroke.color</p:attrName>
                                        </p:attrNameLst>
                                      </p:cBhvr>
                                      <p:by>
                                        <p:hsl h="-7200000" s="0" l="0"/>
                                      </p:by>
                                    </p:animClr>
                                    <p:set>
                                      <p:cBhvr>
                                        <p:cTn id="9" dur="500" fill="hold"/>
                                        <p:tgtEl>
                                          <p:spTgt spid="39939"/>
                                        </p:tgtEl>
                                        <p:attrNameLst>
                                          <p:attrName>fill.type</p:attrName>
                                        </p:attrNameLst>
                                      </p:cBhvr>
                                      <p:to>
                                        <p:strVal val="solid"/>
                                      </p:to>
                                    </p:set>
                                  </p:childTnLst>
                                </p:cTn>
                              </p:par>
                            </p:childTnLst>
                          </p:cTn>
                        </p:par>
                        <p:par>
                          <p:cTn id="10" fill="hold" nodeType="afterGroup">
                            <p:stCondLst>
                              <p:cond delay="500"/>
                            </p:stCondLst>
                            <p:childTnLst>
                              <p:par>
                                <p:cTn id="11" presetID="1" presetClass="mediacall" presetSubtype="0" fill="hold" nodeType="afterEffect">
                                  <p:stCondLst>
                                    <p:cond delay="0"/>
                                  </p:stCondLst>
                                  <p:childTnLst>
                                    <p:cmd type="call" cmd="playFrom(0.0)">
                                      <p:cBhvr>
                                        <p:cTn id="12" dur="1" fill="hold"/>
                                        <p:tgtEl>
                                          <p:spTgt spid="39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3" repeatCount="indefinite" fill="hold" display="0">
                  <p:stCondLst>
                    <p:cond delay="indefinite"/>
                  </p:stCondLst>
                  <p:endCondLst>
                    <p:cond evt="onPrev" delay="0">
                      <p:tgtEl>
                        <p:sldTgt/>
                      </p:tgtEl>
                    </p:cond>
                    <p:cond evt="onStopAudio" delay="0">
                      <p:tgtEl>
                        <p:sldTgt/>
                      </p:tgtEl>
                    </p:cond>
                  </p:endCondLst>
                </p:cTn>
                <p:tgtEl>
                  <p:spTgt spid="3994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B0EA19-D42A-2DD4-FF28-7E19EDB602D2}"/>
              </a:ext>
            </a:extLst>
          </p:cNvPr>
          <p:cNvSpPr>
            <a:spLocks noChangeArrowheads="1"/>
          </p:cNvSpPr>
          <p:nvPr/>
        </p:nvSpPr>
        <p:spPr bwMode="auto">
          <a:xfrm>
            <a:off x="228600" y="76200"/>
            <a:ext cx="8534400"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000000"/>
                </a:solidFill>
                <a:cs typeface="Courier New" panose="02070309020205020404" pitchFamily="49" charset="0"/>
              </a:rPr>
              <a:t>BÁO CÁO THỰC HÀNH</a:t>
            </a:r>
          </a:p>
          <a:p>
            <a:pPr>
              <a:spcBef>
                <a:spcPct val="0"/>
              </a:spcBef>
              <a:buFontTx/>
              <a:buNone/>
            </a:pPr>
            <a:r>
              <a:rPr lang="en-US" altLang="en-US" sz="2400">
                <a:solidFill>
                  <a:srgbClr val="000000"/>
                </a:solidFill>
              </a:rPr>
              <a:t>Họ và tên:……….lớp:…</a:t>
            </a:r>
          </a:p>
          <a:p>
            <a:pPr>
              <a:spcBef>
                <a:spcPct val="0"/>
              </a:spcBef>
              <a:buFontTx/>
              <a:buAutoNum type="arabicPeriod"/>
            </a:pPr>
            <a:r>
              <a:rPr lang="en-US" altLang="en-US" sz="2400" b="1">
                <a:solidFill>
                  <a:srgbClr val="000000"/>
                </a:solidFill>
              </a:rPr>
              <a:t>Mục đích thí nghiệm</a:t>
            </a:r>
          </a:p>
          <a:p>
            <a:pPr>
              <a:spcBef>
                <a:spcPct val="0"/>
              </a:spcBef>
              <a:buFontTx/>
              <a:buNone/>
            </a:pPr>
            <a:r>
              <a:rPr lang="en-US" altLang="en-US" sz="2400" b="1">
                <a:solidFill>
                  <a:srgbClr val="000000"/>
                </a:solidFill>
              </a:rPr>
              <a:t>   </a:t>
            </a:r>
            <a:r>
              <a:rPr lang="en-US" altLang="en-US" sz="2400">
                <a:solidFill>
                  <a:srgbClr val="000000"/>
                </a:solidFill>
              </a:rPr>
              <a:t>Đo cường độ dòng điện và hiệu điện thế trong đoạn mạch đơn giản.</a:t>
            </a:r>
          </a:p>
          <a:p>
            <a:pPr>
              <a:spcBef>
                <a:spcPct val="0"/>
              </a:spcBef>
              <a:buFontTx/>
              <a:buNone/>
            </a:pPr>
            <a:r>
              <a:rPr lang="en-US" altLang="en-US" sz="2400" b="1">
                <a:solidFill>
                  <a:srgbClr val="000000"/>
                </a:solidFill>
              </a:rPr>
              <a:t>2. Chuẩn bị:</a:t>
            </a:r>
          </a:p>
          <a:p>
            <a:pPr>
              <a:spcBef>
                <a:spcPct val="0"/>
              </a:spcBef>
              <a:buFontTx/>
              <a:buNone/>
            </a:pPr>
            <a:r>
              <a:rPr lang="en-US" altLang="en-US" sz="2400">
                <a:solidFill>
                  <a:srgbClr val="000000"/>
                </a:solidFill>
              </a:rPr>
              <a:t>Dụng cụ thí nghiệm</a:t>
            </a:r>
          </a:p>
          <a:p>
            <a:pPr>
              <a:spcBef>
                <a:spcPct val="0"/>
              </a:spcBef>
              <a:buFontTx/>
              <a:buNone/>
            </a:pPr>
            <a:r>
              <a:rPr lang="en-US" altLang="en-US" sz="2400" b="1">
                <a:solidFill>
                  <a:srgbClr val="000000"/>
                </a:solidFill>
              </a:rPr>
              <a:t>3. Các bước tiến hành.</a:t>
            </a:r>
          </a:p>
          <a:p>
            <a:pPr>
              <a:spcBef>
                <a:spcPct val="0"/>
              </a:spcBef>
              <a:buFontTx/>
              <a:buNone/>
            </a:pPr>
            <a:r>
              <a:rPr lang="en-US" altLang="en-US" sz="2400">
                <a:solidFill>
                  <a:srgbClr val="000000"/>
                </a:solidFill>
              </a:rPr>
              <a:t>Mô tả các bước tiến hành</a:t>
            </a:r>
          </a:p>
          <a:p>
            <a:pPr>
              <a:spcBef>
                <a:spcPct val="0"/>
              </a:spcBef>
              <a:buFontTx/>
              <a:buNone/>
            </a:pPr>
            <a:r>
              <a:rPr lang="en-US" altLang="en-US" sz="2400" b="1">
                <a:solidFill>
                  <a:srgbClr val="000000"/>
                </a:solidFill>
              </a:rPr>
              <a:t>4. Kết quả thí nghiệm.</a:t>
            </a:r>
          </a:p>
          <a:p>
            <a:pPr>
              <a:spcBef>
                <a:spcPct val="0"/>
              </a:spcBef>
              <a:buFontTx/>
              <a:buNone/>
            </a:pPr>
            <a:r>
              <a:rPr lang="en-US" altLang="en-US" sz="2400">
                <a:solidFill>
                  <a:srgbClr val="000000"/>
                </a:solidFill>
              </a:rPr>
              <a:t>Bảng 25.1 và bảng 25.2</a:t>
            </a:r>
          </a:p>
          <a:p>
            <a:pPr>
              <a:spcBef>
                <a:spcPct val="0"/>
              </a:spcBef>
              <a:buFontTx/>
              <a:buNone/>
            </a:pPr>
            <a:r>
              <a:rPr lang="en-US" altLang="en-US" sz="2400">
                <a:solidFill>
                  <a:srgbClr val="000000"/>
                </a:solidFill>
              </a:rPr>
              <a:t>Nhận xét:</a:t>
            </a:r>
          </a:p>
          <a:p>
            <a:pPr>
              <a:spcBef>
                <a:spcPct val="0"/>
              </a:spcBef>
              <a:buFontTx/>
              <a:buNone/>
            </a:pPr>
            <a:r>
              <a:rPr lang="en-US" altLang="en-US" sz="2400"/>
              <a:t>1. Em có nhận xét gì về giá trị cường độ dòng điện tại các vị trí 1, 2?</a:t>
            </a:r>
          </a:p>
          <a:p>
            <a:pPr>
              <a:spcBef>
                <a:spcPct val="0"/>
              </a:spcBef>
              <a:buFontTx/>
              <a:buNone/>
            </a:pPr>
            <a:r>
              <a:rPr lang="en-US" altLang="en-US" sz="2400"/>
              <a:t>2. Em có nhận xét gì về giá trị của hiệu điện thế hai đầu bóng đèn và giá trị hiệu điện thế của nguồn? </a:t>
            </a:r>
          </a:p>
          <a:p>
            <a:pPr>
              <a:spcBef>
                <a:spcPct val="0"/>
              </a:spcBef>
              <a:buFontTx/>
              <a:buNone/>
            </a:pPr>
            <a:r>
              <a:rPr lang="en-US" altLang="en-US" sz="2400"/>
              <a:t>3. So sánh kết quả thí nghiệm giữa các nhóm, lí giải sự khác biệt về kết quả khác biệt giữa các nhóm?</a:t>
            </a:r>
          </a:p>
          <a:p>
            <a:pPr>
              <a:spcBef>
                <a:spcPct val="0"/>
              </a:spcBef>
              <a:buFontTx/>
              <a:buNone/>
            </a:pPr>
            <a:endParaRPr lang="en-US" altLang="en-US" sz="2400">
              <a:solidFill>
                <a:srgbClr val="000000"/>
              </a:solidFill>
            </a:endParaRPr>
          </a:p>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F8D6C3-A08B-8CB9-16D6-218C2647F22B}"/>
              </a:ext>
            </a:extLst>
          </p:cNvPr>
          <p:cNvSpPr>
            <a:spLocks noChangeArrowheads="1"/>
          </p:cNvSpPr>
          <p:nvPr/>
        </p:nvSpPr>
        <p:spPr bwMode="auto">
          <a:xfrm>
            <a:off x="228600" y="0"/>
            <a:ext cx="8763000" cy="1865313"/>
          </a:xfrm>
          <a:prstGeom prst="rect">
            <a:avLst/>
          </a:prstGeom>
          <a:noFill/>
          <a:ln>
            <a:noFill/>
          </a:ln>
        </p:spPr>
        <p:txBody>
          <a:bodyPr>
            <a:spAutoFit/>
          </a:bodyPr>
          <a:lstStyle>
            <a:lvl1pPr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Bef>
                <a:spcPct val="0"/>
              </a:spcBef>
              <a:buFontTx/>
              <a:buNone/>
              <a:defRPr/>
            </a:pPr>
            <a:r>
              <a:rPr lang="en-US" altLang="en-US" sz="2400" b="1" dirty="0">
                <a:solidFill>
                  <a:srgbClr val="000000"/>
                </a:solidFill>
                <a:latin typeface="+mj-lt"/>
                <a:cs typeface="Segoe UI" panose="020B0502040204020203" pitchFamily="34" charset="0"/>
              </a:rPr>
              <a:t>BÁO CÁO THỰC HÀNH</a:t>
            </a:r>
            <a:endParaRPr lang="en-US" altLang="en-US" sz="1400" b="1" dirty="0">
              <a:latin typeface="+mj-lt"/>
              <a:cs typeface="Segoe UI" panose="020B0502040204020203" pitchFamily="34" charset="0"/>
            </a:endParaRPr>
          </a:p>
          <a:p>
            <a:pPr>
              <a:lnSpc>
                <a:spcPct val="115000"/>
              </a:lnSpc>
              <a:spcBef>
                <a:spcPct val="0"/>
              </a:spcBef>
              <a:spcAft>
                <a:spcPts val="700"/>
              </a:spcAft>
              <a:buFontTx/>
              <a:buNone/>
              <a:defRPr/>
            </a:pPr>
            <a:r>
              <a:rPr lang="en-US" altLang="en-US" sz="2400" b="1" dirty="0">
                <a:solidFill>
                  <a:srgbClr val="000000"/>
                </a:solidFill>
                <a:latin typeface="+mj-lt"/>
                <a:cs typeface="Segoe UI" panose="020B0502040204020203" pitchFamily="34" charset="0"/>
              </a:rPr>
              <a:t>HS </a:t>
            </a:r>
            <a:r>
              <a:rPr lang="en-US" altLang="en-US" sz="2400" b="1" dirty="0" err="1">
                <a:solidFill>
                  <a:srgbClr val="000000"/>
                </a:solidFill>
                <a:latin typeface="+mj-lt"/>
                <a:cs typeface="Segoe UI" panose="020B0502040204020203" pitchFamily="34" charset="0"/>
              </a:rPr>
              <a:t>tự</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hoàn</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thành</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mục</a:t>
            </a:r>
            <a:r>
              <a:rPr lang="en-US" altLang="en-US" sz="2400" b="1" dirty="0">
                <a:solidFill>
                  <a:srgbClr val="000000"/>
                </a:solidFill>
                <a:latin typeface="+mj-lt"/>
                <a:cs typeface="Segoe UI" panose="020B0502040204020203" pitchFamily="34" charset="0"/>
              </a:rPr>
              <a:t> 1 và 2 </a:t>
            </a:r>
            <a:r>
              <a:rPr lang="en-US" altLang="en-US" sz="2400" b="1" dirty="0" err="1">
                <a:solidFill>
                  <a:srgbClr val="000000"/>
                </a:solidFill>
                <a:latin typeface="+mj-lt"/>
                <a:cs typeface="Segoe UI" panose="020B0502040204020203" pitchFamily="34" charset="0"/>
              </a:rPr>
              <a:t>trong</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báo</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cáo</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thực</a:t>
            </a:r>
            <a:r>
              <a:rPr lang="en-US" altLang="en-US" sz="2400" b="1" dirty="0">
                <a:solidFill>
                  <a:srgbClr val="000000"/>
                </a:solidFill>
                <a:latin typeface="+mj-lt"/>
                <a:cs typeface="Segoe UI" panose="020B0502040204020203" pitchFamily="34" charset="0"/>
              </a:rPr>
              <a:t> </a:t>
            </a:r>
            <a:r>
              <a:rPr lang="en-US" altLang="en-US" sz="2400" b="1" dirty="0" err="1">
                <a:solidFill>
                  <a:srgbClr val="000000"/>
                </a:solidFill>
                <a:latin typeface="+mj-lt"/>
                <a:cs typeface="Segoe UI" panose="020B0502040204020203" pitchFamily="34" charset="0"/>
              </a:rPr>
              <a:t>hành</a:t>
            </a:r>
            <a:r>
              <a:rPr lang="en-US" altLang="en-US" sz="2400" b="1" dirty="0">
                <a:solidFill>
                  <a:srgbClr val="000000"/>
                </a:solidFill>
                <a:latin typeface="+mj-lt"/>
                <a:cs typeface="Segoe UI" panose="020B0502040204020203" pitchFamily="34" charset="0"/>
              </a:rPr>
              <a:t>.</a:t>
            </a:r>
            <a:endParaRPr lang="en-US" altLang="en-US" sz="2400" b="1" dirty="0">
              <a:latin typeface="+mj-lt"/>
              <a:cs typeface="Segoe UI" panose="020B0502040204020203" pitchFamily="34" charset="0"/>
            </a:endParaRPr>
          </a:p>
          <a:p>
            <a:pPr>
              <a:lnSpc>
                <a:spcPct val="115000"/>
              </a:lnSpc>
              <a:spcBef>
                <a:spcPct val="0"/>
              </a:spcBef>
              <a:spcAft>
                <a:spcPts val="700"/>
              </a:spcAft>
              <a:buFontTx/>
              <a:buNone/>
              <a:defRPr/>
            </a:pPr>
            <a:r>
              <a:rPr lang="en-US" altLang="en-US" sz="2400" b="1" dirty="0">
                <a:solidFill>
                  <a:srgbClr val="000000"/>
                </a:solidFill>
                <a:latin typeface="+mj-lt"/>
                <a:cs typeface="Times New Roman" panose="02020603050405020304" pitchFamily="18" charset="0"/>
              </a:rPr>
              <a:t>3. </a:t>
            </a:r>
            <a:r>
              <a:rPr lang="en-US" altLang="en-US" sz="2400" b="1" dirty="0" err="1">
                <a:solidFill>
                  <a:srgbClr val="000000"/>
                </a:solidFill>
                <a:latin typeface="+mj-lt"/>
                <a:cs typeface="Times New Roman" panose="02020603050405020304" pitchFamily="18" charset="0"/>
              </a:rPr>
              <a:t>Các</a:t>
            </a:r>
            <a:r>
              <a:rPr lang="en-US" altLang="en-US" sz="2400" b="1" dirty="0">
                <a:solidFill>
                  <a:srgbClr val="000000"/>
                </a:solidFill>
                <a:latin typeface="+mj-lt"/>
                <a:cs typeface="Times New Roman" panose="02020603050405020304" pitchFamily="18" charset="0"/>
              </a:rPr>
              <a:t> </a:t>
            </a:r>
            <a:r>
              <a:rPr lang="en-US" altLang="en-US" sz="2400" b="1" dirty="0" err="1">
                <a:solidFill>
                  <a:srgbClr val="000000"/>
                </a:solidFill>
                <a:latin typeface="+mj-lt"/>
                <a:cs typeface="Times New Roman" panose="02020603050405020304" pitchFamily="18" charset="0"/>
              </a:rPr>
              <a:t>bước</a:t>
            </a:r>
            <a:r>
              <a:rPr lang="en-US" altLang="en-US" sz="2400" b="1" dirty="0">
                <a:solidFill>
                  <a:srgbClr val="000000"/>
                </a:solidFill>
                <a:latin typeface="+mj-lt"/>
                <a:cs typeface="Times New Roman" panose="02020603050405020304" pitchFamily="18" charset="0"/>
              </a:rPr>
              <a:t> </a:t>
            </a:r>
            <a:r>
              <a:rPr lang="en-US" altLang="en-US" sz="2400" b="1" dirty="0" err="1">
                <a:solidFill>
                  <a:srgbClr val="000000"/>
                </a:solidFill>
                <a:latin typeface="+mj-lt"/>
                <a:cs typeface="Times New Roman" panose="02020603050405020304" pitchFamily="18" charset="0"/>
              </a:rPr>
              <a:t>tiến</a:t>
            </a:r>
            <a:r>
              <a:rPr lang="en-US" altLang="en-US" sz="2400" b="1" dirty="0">
                <a:solidFill>
                  <a:srgbClr val="000000"/>
                </a:solidFill>
                <a:latin typeface="+mj-lt"/>
                <a:cs typeface="Times New Roman" panose="02020603050405020304" pitchFamily="18" charset="0"/>
              </a:rPr>
              <a:t> </a:t>
            </a:r>
            <a:r>
              <a:rPr lang="en-US" altLang="en-US" sz="2400" b="1" dirty="0" err="1">
                <a:solidFill>
                  <a:srgbClr val="000000"/>
                </a:solidFill>
                <a:latin typeface="+mj-lt"/>
                <a:cs typeface="Times New Roman" panose="02020603050405020304" pitchFamily="18" charset="0"/>
              </a:rPr>
              <a:t>hành</a:t>
            </a:r>
            <a:endParaRPr lang="en-US" altLang="en-US" sz="2400" b="1" dirty="0">
              <a:solidFill>
                <a:srgbClr val="000000"/>
              </a:solidFill>
              <a:latin typeface="+mj-lt"/>
              <a:cs typeface="Times New Roman" panose="02020603050405020304" pitchFamily="18" charset="0"/>
            </a:endParaRPr>
          </a:p>
          <a:p>
            <a:pPr>
              <a:lnSpc>
                <a:spcPct val="115000"/>
              </a:lnSpc>
              <a:spcBef>
                <a:spcPct val="0"/>
              </a:spcBef>
              <a:spcAft>
                <a:spcPts val="700"/>
              </a:spcAft>
              <a:buFontTx/>
              <a:buNone/>
              <a:defRPr/>
            </a:pPr>
            <a:endParaRPr lang="en-US" altLang="en-US" sz="1800" b="1" i="1" dirty="0">
              <a:solidFill>
                <a:srgbClr val="232323"/>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E82D14F-66C9-2D24-48F3-CD21A8AA0834}"/>
              </a:ext>
            </a:extLst>
          </p:cNvPr>
          <p:cNvGraphicFramePr>
            <a:graphicFrameLocks noGrp="1"/>
          </p:cNvGraphicFramePr>
          <p:nvPr/>
        </p:nvGraphicFramePr>
        <p:xfrm>
          <a:off x="381000" y="1524000"/>
          <a:ext cx="8610600" cy="550545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2377">
                <a:tc>
                  <a:txBody>
                    <a:bodyPr/>
                    <a:lstStyle>
                      <a:lvl1pPr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54000" algn="ctr"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dirty="0" err="1">
                          <a:ln>
                            <a:noFill/>
                          </a:ln>
                          <a:solidFill>
                            <a:srgbClr val="000000"/>
                          </a:solidFill>
                          <a:effectLst/>
                          <a:latin typeface="+mj-lt"/>
                          <a:cs typeface="Segoe UI" panose="020B0502040204020203" pitchFamily="34" charset="0"/>
                        </a:rPr>
                        <a:t>Đo</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cường</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độ</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dòng</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điện</a:t>
                      </a:r>
                      <a:endParaRPr kumimoji="0" lang="en-US" sz="2200" b="1" i="0" u="none" strike="noStrike" cap="none" normalizeH="0" baseline="0" dirty="0">
                        <a:ln>
                          <a:noFill/>
                        </a:ln>
                        <a:solidFill>
                          <a:srgbClr val="FFFFFF"/>
                        </a:solidFill>
                        <a:effectLst/>
                        <a:latin typeface="+mj-lt"/>
                        <a:cs typeface="Segoe UI" panose="020B0502040204020203" pitchFamily="34"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54000" algn="ctr"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dirty="0" err="1">
                          <a:ln>
                            <a:noFill/>
                          </a:ln>
                          <a:solidFill>
                            <a:srgbClr val="000000"/>
                          </a:solidFill>
                          <a:effectLst/>
                          <a:latin typeface="+mj-lt"/>
                          <a:cs typeface="Segoe UI" panose="020B0502040204020203" pitchFamily="34" charset="0"/>
                        </a:rPr>
                        <a:t>Đo</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hiệu</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điện</a:t>
                      </a:r>
                      <a:r>
                        <a:rPr kumimoji="0" lang="en-US" sz="2200" b="1" i="0" u="none" strike="noStrike" cap="none" normalizeH="0" baseline="0" dirty="0">
                          <a:ln>
                            <a:noFill/>
                          </a:ln>
                          <a:solidFill>
                            <a:srgbClr val="000000"/>
                          </a:solidFill>
                          <a:effectLst/>
                          <a:latin typeface="+mj-lt"/>
                          <a:cs typeface="Segoe UI" panose="020B0502040204020203" pitchFamily="34" charset="0"/>
                        </a:rPr>
                        <a:t> </a:t>
                      </a:r>
                      <a:r>
                        <a:rPr kumimoji="0" lang="en-US" sz="2200" b="1" i="0" u="none" strike="noStrike" cap="none" normalizeH="0" baseline="0" dirty="0" err="1">
                          <a:ln>
                            <a:noFill/>
                          </a:ln>
                          <a:solidFill>
                            <a:srgbClr val="000000"/>
                          </a:solidFill>
                          <a:effectLst/>
                          <a:latin typeface="+mj-lt"/>
                          <a:cs typeface="Segoe UI" panose="020B0502040204020203" pitchFamily="34" charset="0"/>
                        </a:rPr>
                        <a:t>thế</a:t>
                      </a:r>
                      <a:r>
                        <a:rPr kumimoji="0" lang="en-US" sz="2200" b="1" i="0" u="none" strike="noStrike" cap="none" normalizeH="0" baseline="0" dirty="0">
                          <a:ln>
                            <a:noFill/>
                          </a:ln>
                          <a:solidFill>
                            <a:srgbClr val="000000"/>
                          </a:solidFill>
                          <a:effectLst/>
                          <a:latin typeface="+mj-lt"/>
                          <a:cs typeface="Segoe UI" panose="020B0502040204020203" pitchFamily="34" charset="0"/>
                        </a:rPr>
                        <a:t> </a:t>
                      </a:r>
                      <a:endParaRPr kumimoji="0" lang="en-US" sz="2200" b="1" i="0" u="none" strike="noStrike" cap="none" normalizeH="0" baseline="0" dirty="0">
                        <a:ln>
                          <a:noFill/>
                        </a:ln>
                        <a:solidFill>
                          <a:srgbClr val="FFFFFF"/>
                        </a:solidFill>
                        <a:effectLst/>
                        <a:latin typeface="+mj-lt"/>
                        <a:cs typeface="Segoe UI" panose="020B0502040204020203" pitchFamily="34" charset="0"/>
                      </a:endParaRPr>
                    </a:p>
                  </a:txBody>
                  <a:tcPr marL="6350" marR="63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330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với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nguồn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là</a:t>
                      </a:r>
                      <a:r>
                        <a:rPr kumimoji="0" lang="en-US" sz="2200" b="0" i="0" u="none" strike="noStrike" cap="none" normalizeH="0" baseline="0" dirty="0">
                          <a:ln>
                            <a:noFill/>
                          </a:ln>
                          <a:solidFill>
                            <a:srgbClr val="000000"/>
                          </a:solidFill>
                          <a:effectLst/>
                          <a:latin typeface="+mj-lt"/>
                        </a:rPr>
                        <a:t> pin 1,5V </a:t>
                      </a:r>
                      <a:r>
                        <a:rPr kumimoji="0" lang="en-US" sz="2200" b="0" i="0" u="none" strike="noStrike" cap="none" normalizeH="0" baseline="0" dirty="0" err="1">
                          <a:ln>
                            <a:noFill/>
                          </a:ln>
                          <a:solidFill>
                            <a:srgbClr val="000000"/>
                          </a:solidFill>
                          <a:effectLst/>
                          <a:latin typeface="+mj-lt"/>
                        </a:rPr>
                        <a:t>theo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sơ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đồ</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Hình</a:t>
                      </a:r>
                      <a:r>
                        <a:rPr kumimoji="0" lang="en-US" sz="2200" b="0" i="0" u="none" strike="noStrike" cap="none" normalizeH="0" baseline="0" dirty="0">
                          <a:ln>
                            <a:noFill/>
                          </a:ln>
                          <a:solidFill>
                            <a:srgbClr val="000000"/>
                          </a:solidFill>
                          <a:effectLst/>
                          <a:latin typeface="+mj-lt"/>
                        </a:rPr>
                        <a:t> 25.1 SGK. </a:t>
                      </a:r>
                      <a:r>
                        <a:rPr kumimoji="0" lang="en-US" sz="2200" b="0" i="0" u="none" strike="noStrike" cap="none" normalizeH="0" baseline="0" dirty="0" err="1">
                          <a:ln>
                            <a:noFill/>
                          </a:ln>
                          <a:solidFill>
                            <a:srgbClr val="000000"/>
                          </a:solidFill>
                          <a:effectLst/>
                          <a:latin typeface="+mj-lt"/>
                        </a:rPr>
                        <a:t>Khi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đó</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đang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ngắt</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hở</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ampe</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kế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và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cường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độ</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dòng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I </a:t>
                      </a:r>
                      <a:r>
                        <a:rPr kumimoji="0" lang="en-US" sz="2200" b="0" i="0" u="none" strike="noStrike" cap="none" normalizeH="0" baseline="0" dirty="0" err="1">
                          <a:ln>
                            <a:noFill/>
                          </a:ln>
                          <a:solidFill>
                            <a:srgbClr val="000000"/>
                          </a:solidFill>
                          <a:effectLst/>
                          <a:latin typeface="+mj-lt"/>
                        </a:rPr>
                        <a:t>chạy</a:t>
                      </a:r>
                      <a:r>
                        <a:rPr kumimoji="0" lang="en-US" sz="2200" b="0" i="0" u="none" strike="noStrike" cap="none" normalizeH="0" baseline="0" dirty="0">
                          <a:ln>
                            <a:noFill/>
                          </a:ln>
                          <a:solidFill>
                            <a:srgbClr val="000000"/>
                          </a:solidFill>
                          <a:effectLst/>
                          <a:latin typeface="+mj-lt"/>
                        </a:rPr>
                        <a:t> qua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ở </a:t>
                      </a:r>
                      <a:r>
                        <a:rPr kumimoji="0" lang="en-US" sz="2200" b="0" i="0" u="none" strike="noStrike" cap="none" normalizeH="0" baseline="0" dirty="0" err="1">
                          <a:ln>
                            <a:noFill/>
                          </a:ln>
                          <a:solidFill>
                            <a:srgbClr val="000000"/>
                          </a:solidFill>
                          <a:effectLst/>
                          <a:latin typeface="+mj-lt"/>
                        </a:rPr>
                        <a:t>vị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trí</a:t>
                      </a:r>
                      <a:r>
                        <a:rPr kumimoji="0" lang="en-US" sz="2200" b="0" i="0" u="none" strike="noStrike" cap="none" normalizeH="0" baseline="0" dirty="0">
                          <a:ln>
                            <a:noFill/>
                          </a:ln>
                          <a:solidFill>
                            <a:srgbClr val="000000"/>
                          </a:solidFill>
                          <a:effectLst/>
                          <a:latin typeface="+mj-lt"/>
                        </a:rPr>
                        <a:t> (1) và </a:t>
                      </a:r>
                      <a:r>
                        <a:rPr kumimoji="0" lang="en-US" sz="2200" b="0" i="0" u="none" strike="noStrike" cap="none" normalizeH="0" baseline="0" dirty="0" err="1">
                          <a:ln>
                            <a:noFill/>
                          </a:ln>
                          <a:solidFill>
                            <a:srgbClr val="000000"/>
                          </a:solidFill>
                          <a:effectLst/>
                          <a:latin typeface="+mj-lt"/>
                        </a:rPr>
                        <a:t>ghi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bảng</a:t>
                      </a:r>
                      <a:r>
                        <a:rPr kumimoji="0" lang="en-US" sz="2200" b="0" i="0" u="none" strike="noStrike" cap="none" normalizeH="0" baseline="0" dirty="0">
                          <a:ln>
                            <a:noFill/>
                          </a:ln>
                          <a:solidFill>
                            <a:srgbClr val="000000"/>
                          </a:solidFill>
                          <a:effectLst/>
                          <a:latin typeface="+mj-lt"/>
                        </a:rPr>
                        <a:t> số </a:t>
                      </a:r>
                      <a:r>
                        <a:rPr kumimoji="0" lang="en-US" sz="2200" b="0" i="0" u="none" strike="noStrike" cap="none" normalizeH="0" baseline="0" dirty="0" err="1">
                          <a:ln>
                            <a:noFill/>
                          </a:ln>
                          <a:solidFill>
                            <a:srgbClr val="000000"/>
                          </a:solidFill>
                          <a:effectLst/>
                          <a:latin typeface="+mj-lt"/>
                        </a:rPr>
                        <a:t>liệu</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Lặp</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lại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thí</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nghiệm</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để</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cường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độ</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dòng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I, </a:t>
                      </a:r>
                      <a:r>
                        <a:rPr kumimoji="0" lang="en-US" sz="2200" b="0" i="0" u="none" strike="noStrike" cap="none" normalizeH="0" baseline="0" dirty="0" err="1">
                          <a:ln>
                            <a:noFill/>
                          </a:ln>
                          <a:solidFill>
                            <a:srgbClr val="000000"/>
                          </a:solidFill>
                          <a:effectLst/>
                          <a:latin typeface="+mj-lt"/>
                        </a:rPr>
                        <a:t>tại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trí</a:t>
                      </a:r>
                      <a:r>
                        <a:rPr kumimoji="0" lang="en-US" sz="2200" b="0" i="0" u="none" strike="noStrike" cap="none" normalizeH="0" baseline="0" dirty="0">
                          <a:ln>
                            <a:noFill/>
                          </a:ln>
                          <a:solidFill>
                            <a:srgbClr val="000000"/>
                          </a:solidFill>
                          <a:effectLst/>
                          <a:latin typeface="+mj-lt"/>
                        </a:rPr>
                        <a:t> (2) và </a:t>
                      </a:r>
                      <a:r>
                        <a:rPr kumimoji="0" lang="en-US" sz="2200" b="0" i="0" u="none" strike="noStrike" cap="none" normalizeH="0" baseline="0" dirty="0" err="1">
                          <a:ln>
                            <a:noFill/>
                          </a:ln>
                          <a:solidFill>
                            <a:srgbClr val="000000"/>
                          </a:solidFill>
                          <a:effectLst/>
                          <a:latin typeface="+mj-lt"/>
                        </a:rPr>
                        <a:t>ghi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bảng</a:t>
                      </a:r>
                      <a:r>
                        <a:rPr kumimoji="0" lang="en-US" sz="2200" b="0" i="0" u="none" strike="noStrike" cap="none" normalizeH="0" baseline="0" dirty="0">
                          <a:ln>
                            <a:noFill/>
                          </a:ln>
                          <a:solidFill>
                            <a:srgbClr val="000000"/>
                          </a:solidFill>
                          <a:effectLst/>
                          <a:latin typeface="+mj-lt"/>
                        </a:rPr>
                        <a:t> số </a:t>
                      </a:r>
                      <a:r>
                        <a:rPr kumimoji="0" lang="en-US" sz="2200" b="0" i="0" u="none" strike="noStrike" cap="none" normalizeH="0" baseline="0" dirty="0" err="1">
                          <a:ln>
                            <a:noFill/>
                          </a:ln>
                          <a:solidFill>
                            <a:srgbClr val="000000"/>
                          </a:solidFill>
                          <a:effectLst/>
                          <a:latin typeface="+mj-lt"/>
                        </a:rPr>
                        <a:t>liệu</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Thay</a:t>
                      </a:r>
                      <a:r>
                        <a:rPr kumimoji="0" lang="en-US" sz="2200" b="0" i="0" u="none" strike="noStrike" cap="none" normalizeH="0" baseline="0" dirty="0">
                          <a:ln>
                            <a:noFill/>
                          </a:ln>
                          <a:solidFill>
                            <a:srgbClr val="000000"/>
                          </a:solidFill>
                          <a:effectLst/>
                          <a:latin typeface="+mj-lt"/>
                        </a:rPr>
                        <a:t> pin 1,5V </a:t>
                      </a:r>
                      <a:r>
                        <a:rPr kumimoji="0" lang="en-US" sz="2200" b="0" i="0" u="none" strike="noStrike" cap="none" normalizeH="0" baseline="0" dirty="0" err="1">
                          <a:ln>
                            <a:noFill/>
                          </a:ln>
                          <a:solidFill>
                            <a:srgbClr val="000000"/>
                          </a:solidFill>
                          <a:effectLst/>
                          <a:latin typeface="+mj-lt"/>
                        </a:rPr>
                        <a:t>bằng</a:t>
                      </a:r>
                      <a:r>
                        <a:rPr kumimoji="0" lang="en-US" sz="2200" b="0" i="0" u="none" strike="noStrike" cap="none" normalizeH="0" baseline="0" dirty="0">
                          <a:ln>
                            <a:noFill/>
                          </a:ln>
                          <a:solidFill>
                            <a:srgbClr val="000000"/>
                          </a:solidFill>
                          <a:effectLst/>
                          <a:latin typeface="+mj-lt"/>
                        </a:rPr>
                        <a:t> pin 3V và pin 6V </a:t>
                      </a:r>
                      <a:r>
                        <a:rPr kumimoji="0" lang="en-US" sz="2200" b="0" i="0" u="none" strike="noStrike" cap="none" normalizeH="0" baseline="0" dirty="0" err="1">
                          <a:ln>
                            <a:noFill/>
                          </a:ln>
                          <a:solidFill>
                            <a:srgbClr val="000000"/>
                          </a:solidFill>
                          <a:effectLst/>
                          <a:latin typeface="+mj-lt"/>
                        </a:rPr>
                        <a:t>rồi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lặp</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lại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thí</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nghiệm</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rgbClr val="000000"/>
                        </a:solidFill>
                        <a:effectLst/>
                        <a:latin typeface="+mj-lt"/>
                      </a:endParaRPr>
                    </a:p>
                  </a:txBody>
                  <a:tcPr marT="45831" marB="458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của</a:t>
                      </a:r>
                      <a:r>
                        <a:rPr kumimoji="0" lang="en-US" sz="2200" b="0" i="0" u="none" strike="noStrike" cap="none" normalizeH="0" baseline="0" dirty="0">
                          <a:ln>
                            <a:noFill/>
                          </a:ln>
                          <a:solidFill>
                            <a:srgbClr val="000000"/>
                          </a:solidFill>
                          <a:effectLst/>
                          <a:latin typeface="+mj-lt"/>
                        </a:rPr>
                        <a:t> pin 1,5V </a:t>
                      </a:r>
                      <a:r>
                        <a:rPr kumimoji="0" lang="en-US" sz="2200" b="0" i="0" u="none" strike="noStrike" cap="none" normalizeH="0" baseline="0" dirty="0" err="1">
                          <a:ln>
                            <a:noFill/>
                          </a:ln>
                          <a:solidFill>
                            <a:srgbClr val="000000"/>
                          </a:solidFill>
                          <a:effectLst/>
                          <a:latin typeface="+mj-lt"/>
                        </a:rPr>
                        <a:t>và</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ghi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bảng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số</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liệu</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vôn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kế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để</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đo</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trên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hai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đầu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đèn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này</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chính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là</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giữa</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hai</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trí</a:t>
                      </a:r>
                      <a:r>
                        <a:rPr kumimoji="0" lang="en-US" sz="2200" b="0" i="0" u="none" strike="noStrike" cap="none" normalizeH="0" baseline="0" dirty="0">
                          <a:ln>
                            <a:noFill/>
                          </a:ln>
                          <a:solidFill>
                            <a:srgbClr val="000000"/>
                          </a:solidFill>
                          <a:effectLst/>
                          <a:latin typeface="+mj-lt"/>
                        </a:rPr>
                        <a:t> (1) </a:t>
                      </a:r>
                      <a:r>
                        <a:rPr kumimoji="0" lang="en-US" sz="2200" b="0" i="0" u="none" strike="noStrike" cap="none" normalizeH="0" baseline="0" dirty="0" err="1">
                          <a:ln>
                            <a:noFill/>
                          </a:ln>
                          <a:solidFill>
                            <a:srgbClr val="000000"/>
                          </a:solidFill>
                          <a:effectLst/>
                          <a:latin typeface="+mj-lt"/>
                        </a:rPr>
                        <a:t>và</a:t>
                      </a:r>
                      <a:r>
                        <a:rPr kumimoji="0" lang="en-US" sz="2200" b="0" i="0" u="none" strike="noStrike" cap="none" normalizeH="0" baseline="0" dirty="0">
                          <a:ln>
                            <a:noFill/>
                          </a:ln>
                          <a:solidFill>
                            <a:srgbClr val="000000"/>
                          </a:solidFill>
                          <a:effectLst/>
                          <a:latin typeface="+mj-lt"/>
                        </a:rPr>
                        <a:t> (2) (</a:t>
                      </a:r>
                      <a:r>
                        <a:rPr kumimoji="0" lang="en-US" sz="2200" b="0" i="0" u="none" strike="noStrike" cap="none" normalizeH="0" baseline="0" dirty="0" err="1">
                          <a:ln>
                            <a:noFill/>
                          </a:ln>
                          <a:solidFill>
                            <a:srgbClr val="000000"/>
                          </a:solidFill>
                          <a:effectLst/>
                          <a:latin typeface="+mj-lt"/>
                        </a:rPr>
                        <a:t>Hình</a:t>
                      </a:r>
                      <a:r>
                        <a:rPr kumimoji="0" lang="en-US" sz="2200" b="0" i="0" u="none" strike="noStrike" cap="none" normalizeH="0" baseline="0" dirty="0">
                          <a:ln>
                            <a:noFill/>
                          </a:ln>
                          <a:solidFill>
                            <a:srgbClr val="000000"/>
                          </a:solidFill>
                          <a:effectLst/>
                          <a:latin typeface="+mj-lt"/>
                        </a:rPr>
                        <a:t> 25.2 SGK).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ngắt</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và</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mạch</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hở</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công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tắc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đọc</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giá</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trị</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hiệu</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điện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thế</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trên</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bóng</a:t>
                      </a:r>
                      <a:r>
                        <a:rPr kumimoji="0" lang="en-US" sz="2200" b="0" i="0" u="none" strike="noStrike" cap="none" normalizeH="0" baseline="0" dirty="0">
                          <a:ln>
                            <a:noFill/>
                          </a:ln>
                          <a:solidFill>
                            <a:srgbClr val="000000"/>
                          </a:solidFill>
                          <a:effectLst/>
                          <a:latin typeface="+mj-lt"/>
                        </a:rPr>
                        <a:t> </a:t>
                      </a:r>
                      <a:r>
                        <a:rPr kumimoji="0" lang="en-US" sz="2200" b="0" i="0" u="none" strike="noStrike" cap="none" normalizeH="0" baseline="0" dirty="0" err="1">
                          <a:ln>
                            <a:noFill/>
                          </a:ln>
                          <a:solidFill>
                            <a:srgbClr val="000000"/>
                          </a:solidFill>
                          <a:effectLst/>
                          <a:latin typeface="+mj-lt"/>
                        </a:rPr>
                        <a:t>đèn</a:t>
                      </a:r>
                      <a:r>
                        <a:rPr kumimoji="0" lang="en-US" sz="2200" b="0" i="0" u="none" strike="noStrike" cap="none" normalizeH="0" baseline="0" dirty="0">
                          <a:ln>
                            <a:noFill/>
                          </a:ln>
                          <a:solidFill>
                            <a:srgbClr val="000000"/>
                          </a:solidFill>
                          <a:effectLst/>
                          <a:latin typeface="+mj-lt"/>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00"/>
                          </a:solidFill>
                          <a:effectLst/>
                          <a:latin typeface="+mj-lt"/>
                        </a:rPr>
                        <a:t>- </a:t>
                      </a:r>
                      <a:r>
                        <a:rPr kumimoji="0" lang="vi-VN" sz="2200" b="0" i="0" u="none" strike="noStrike" cap="none" normalizeH="0" baseline="0" dirty="0">
                          <a:ln>
                            <a:noFill/>
                          </a:ln>
                          <a:solidFill>
                            <a:srgbClr val="000000"/>
                          </a:solidFill>
                          <a:effectLst/>
                          <a:latin typeface="+mj-lt"/>
                        </a:rPr>
                        <a:t>Thay pin 1,5V bằng pin 3V và lặp lại thí nghiệm.</a:t>
                      </a:r>
                      <a:endParaRPr kumimoji="0" lang="en-US" sz="2200" b="0" i="0" u="none" strike="noStrike" cap="none" normalizeH="0" baseline="0" dirty="0">
                        <a:ln>
                          <a:noFill/>
                        </a:ln>
                        <a:solidFill>
                          <a:srgbClr val="000000"/>
                        </a:solidFill>
                        <a:effectLst/>
                        <a:latin typeface="+mj-lt"/>
                      </a:endParaRPr>
                    </a:p>
                  </a:txBody>
                  <a:tcPr marT="45831" marB="458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2609E6-9F88-594D-DD6B-136AC6C89911}"/>
              </a:ext>
            </a:extLst>
          </p:cNvPr>
          <p:cNvSpPr>
            <a:spLocks noChangeArrowheads="1"/>
          </p:cNvSpPr>
          <p:nvPr/>
        </p:nvSpPr>
        <p:spPr bwMode="auto">
          <a:xfrm>
            <a:off x="304800" y="228600"/>
            <a:ext cx="8686800" cy="7100888"/>
          </a:xfrm>
          <a:prstGeom prst="rect">
            <a:avLst/>
          </a:prstGeom>
          <a:noFill/>
          <a:ln>
            <a:noFill/>
          </a:ln>
        </p:spPr>
        <p:txBody>
          <a:bodyPr>
            <a:spAutoFit/>
          </a:bodyPr>
          <a:lstStyle>
            <a:lvl1pPr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buFontTx/>
              <a:buNone/>
              <a:defRPr/>
            </a:pPr>
            <a:r>
              <a:rPr lang="en-US" altLang="en-US" sz="2400" dirty="0">
                <a:solidFill>
                  <a:srgbClr val="000000"/>
                </a:solidFill>
                <a:latin typeface="Times New Roman" panose="02020603050405020304" pitchFamily="18" charset="0"/>
                <a:cs typeface="Courier New" panose="02070309020205020404" pitchFamily="49" charset="0"/>
              </a:rPr>
              <a:t> </a:t>
            </a:r>
            <a:r>
              <a:rPr lang="en-US" altLang="en-US" sz="2800" b="1" dirty="0">
                <a:solidFill>
                  <a:srgbClr val="000000"/>
                </a:solidFill>
                <a:latin typeface="Times New Roman" panose="02020603050405020304" pitchFamily="18" charset="0"/>
                <a:cs typeface="Segoe UI" panose="020B0502040204020203" pitchFamily="34" charset="0"/>
              </a:rPr>
              <a:t>4. </a:t>
            </a:r>
            <a:r>
              <a:rPr lang="en-US" altLang="en-US" sz="2800" b="1" dirty="0" err="1">
                <a:solidFill>
                  <a:srgbClr val="000000"/>
                </a:solidFill>
                <a:latin typeface="Times New Roman" panose="02020603050405020304" pitchFamily="18" charset="0"/>
                <a:cs typeface="Segoe UI" panose="020B0502040204020203" pitchFamily="34" charset="0"/>
              </a:rPr>
              <a:t>Kết</a:t>
            </a:r>
            <a:r>
              <a:rPr lang="en-US" altLang="en-US" sz="2800" b="1" dirty="0">
                <a:solidFill>
                  <a:srgbClr val="000000"/>
                </a:solidFill>
                <a:latin typeface="Times New Roman" panose="02020603050405020304" pitchFamily="18" charset="0"/>
                <a:cs typeface="Segoe UI" panose="020B0502040204020203" pitchFamily="34" charset="0"/>
              </a:rPr>
              <a:t> </a:t>
            </a:r>
            <a:r>
              <a:rPr lang="en-US" altLang="en-US" sz="2800" b="1" dirty="0" err="1">
                <a:solidFill>
                  <a:srgbClr val="000000"/>
                </a:solidFill>
                <a:latin typeface="Times New Roman" panose="02020603050405020304" pitchFamily="18" charset="0"/>
                <a:cs typeface="Segoe UI" panose="020B0502040204020203" pitchFamily="34" charset="0"/>
              </a:rPr>
              <a:t>quả</a:t>
            </a:r>
            <a:r>
              <a:rPr lang="en-US" altLang="en-US" sz="2800" b="1" dirty="0">
                <a:solidFill>
                  <a:srgbClr val="000000"/>
                </a:solidFill>
                <a:latin typeface="Times New Roman" panose="02020603050405020304" pitchFamily="18" charset="0"/>
                <a:cs typeface="Segoe UI" panose="020B0502040204020203" pitchFamily="34" charset="0"/>
              </a:rPr>
              <a:t> </a:t>
            </a:r>
            <a:r>
              <a:rPr lang="en-US" altLang="en-US" sz="2800" b="1" dirty="0" err="1">
                <a:solidFill>
                  <a:srgbClr val="000000"/>
                </a:solidFill>
                <a:latin typeface="Times New Roman" panose="02020603050405020304" pitchFamily="18" charset="0"/>
                <a:cs typeface="Segoe UI" panose="020B0502040204020203" pitchFamily="34" charset="0"/>
              </a:rPr>
              <a:t>thí</a:t>
            </a:r>
            <a:r>
              <a:rPr lang="en-US" altLang="en-US" sz="2800" b="1" dirty="0">
                <a:solidFill>
                  <a:srgbClr val="000000"/>
                </a:solidFill>
                <a:latin typeface="Times New Roman" panose="02020603050405020304" pitchFamily="18" charset="0"/>
                <a:cs typeface="Segoe UI" panose="020B0502040204020203" pitchFamily="34" charset="0"/>
              </a:rPr>
              <a:t> </a:t>
            </a:r>
            <a:r>
              <a:rPr lang="en-US" altLang="en-US" sz="2800" b="1" dirty="0" err="1">
                <a:solidFill>
                  <a:srgbClr val="000000"/>
                </a:solidFill>
                <a:latin typeface="Times New Roman" panose="02020603050405020304" pitchFamily="18" charset="0"/>
                <a:cs typeface="Segoe UI" panose="020B0502040204020203" pitchFamily="34" charset="0"/>
              </a:rPr>
              <a:t>nghiệm</a:t>
            </a:r>
            <a:r>
              <a:rPr lang="en-US" altLang="en-US" sz="2800" b="1" dirty="0">
                <a:solidFill>
                  <a:srgbClr val="000000"/>
                </a:solidFill>
                <a:latin typeface="Times New Roman" panose="02020603050405020304" pitchFamily="18" charset="0"/>
                <a:cs typeface="Segoe UI" panose="020B0502040204020203" pitchFamily="34" charset="0"/>
              </a:rPr>
              <a:t> </a:t>
            </a:r>
            <a:endParaRPr lang="en-US" altLang="en-US" sz="2800" b="1" dirty="0">
              <a:latin typeface="Segoe UI" panose="020B0502040204020203" pitchFamily="34" charset="0"/>
              <a:cs typeface="Segoe UI" panose="020B0502040204020203" pitchFamily="34" charset="0"/>
            </a:endParaRPr>
          </a:p>
          <a:p>
            <a:pPr>
              <a:lnSpc>
                <a:spcPct val="115000"/>
              </a:lnSpc>
              <a:spcBef>
                <a:spcPct val="0"/>
              </a:spcBef>
              <a:buFontTx/>
              <a:buNone/>
              <a:defRPr/>
            </a:pPr>
            <a:r>
              <a:rPr lang="en-US" altLang="en-US" sz="2800" dirty="0">
                <a:solidFill>
                  <a:srgbClr val="000000"/>
                </a:solidFill>
                <a:latin typeface="Times New Roman" panose="02020603050405020304" pitchFamily="18" charset="0"/>
                <a:cs typeface="Segoe UI" panose="020B0502040204020203" pitchFamily="34" charset="0"/>
              </a:rPr>
              <a:t> </a:t>
            </a:r>
            <a:r>
              <a:rPr lang="en-US" altLang="en-US" sz="2400" dirty="0" err="1">
                <a:solidFill>
                  <a:srgbClr val="000000"/>
                </a:solidFill>
                <a:latin typeface="+mj-lt"/>
                <a:cs typeface="Segoe UI" panose="020B0502040204020203" pitchFamily="34" charset="0"/>
              </a:rPr>
              <a:t>Bảng</a:t>
            </a:r>
            <a:r>
              <a:rPr lang="en-US" altLang="en-US" sz="2400" dirty="0">
                <a:solidFill>
                  <a:srgbClr val="000000"/>
                </a:solidFill>
                <a:latin typeface="+mj-lt"/>
                <a:cs typeface="Segoe UI" panose="020B0502040204020203" pitchFamily="34" charset="0"/>
              </a:rPr>
              <a:t> 25.1. </a:t>
            </a:r>
            <a:r>
              <a:rPr lang="en-US" altLang="en-US" sz="2400" dirty="0" err="1">
                <a:solidFill>
                  <a:srgbClr val="000000"/>
                </a:solidFill>
                <a:latin typeface="+mj-lt"/>
                <a:cs typeface="Segoe UI" panose="020B0502040204020203" pitchFamily="34" charset="0"/>
              </a:rPr>
              <a:t>Bảng</a:t>
            </a:r>
            <a:r>
              <a:rPr lang="en-US" altLang="en-US" sz="2400" dirty="0">
                <a:solidFill>
                  <a:srgbClr val="000000"/>
                </a:solidFill>
                <a:latin typeface="+mj-lt"/>
                <a:cs typeface="Segoe UI" panose="020B0502040204020203" pitchFamily="34" charset="0"/>
              </a:rPr>
              <a:t> số </a:t>
            </a:r>
            <a:r>
              <a:rPr lang="en-US" altLang="en-US" sz="2400" dirty="0" err="1">
                <a:solidFill>
                  <a:srgbClr val="000000"/>
                </a:solidFill>
                <a:latin typeface="+mj-lt"/>
                <a:cs typeface="Segoe UI" panose="020B0502040204020203" pitchFamily="34" charset="0"/>
              </a:rPr>
              <a:t>liệu</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đo</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cường</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độ</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dòng</a:t>
            </a:r>
            <a:r>
              <a:rPr lang="en-US" altLang="en-US" sz="2400" dirty="0">
                <a:solidFill>
                  <a:srgbClr val="000000"/>
                </a:solidFill>
                <a:latin typeface="+mj-lt"/>
                <a:cs typeface="Segoe UI" panose="020B0502040204020203" pitchFamily="34" charset="0"/>
              </a:rPr>
              <a:t> </a:t>
            </a:r>
            <a:r>
              <a:rPr lang="en-US" altLang="en-US" sz="2400" dirty="0" err="1">
                <a:solidFill>
                  <a:srgbClr val="000000"/>
                </a:solidFill>
                <a:latin typeface="+mj-lt"/>
                <a:cs typeface="Segoe UI" panose="020B0502040204020203" pitchFamily="34" charset="0"/>
              </a:rPr>
              <a:t>điện</a:t>
            </a:r>
            <a:endParaRPr lang="en-US" altLang="en-US" sz="2400" dirty="0">
              <a:solidFill>
                <a:srgbClr val="000000"/>
              </a:solidFill>
              <a:latin typeface="+mj-lt"/>
              <a:cs typeface="Segoe UI" panose="020B0502040204020203" pitchFamily="34" charset="0"/>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r>
              <a:rPr lang="en-US" altLang="en-US" sz="2400" dirty="0" err="1">
                <a:latin typeface="+mj-lt"/>
              </a:rPr>
              <a:t>Bảng</a:t>
            </a:r>
            <a:r>
              <a:rPr lang="en-US" altLang="en-US" sz="2400" dirty="0">
                <a:latin typeface="+mj-lt"/>
              </a:rPr>
              <a:t> 25.2. </a:t>
            </a:r>
            <a:r>
              <a:rPr lang="en-US" altLang="en-US" sz="2400" dirty="0" err="1">
                <a:latin typeface="+mj-lt"/>
              </a:rPr>
              <a:t>Bảng</a:t>
            </a:r>
            <a:r>
              <a:rPr lang="en-US" altLang="en-US" sz="2400" dirty="0">
                <a:latin typeface="+mj-lt"/>
              </a:rPr>
              <a:t> số </a:t>
            </a:r>
            <a:r>
              <a:rPr lang="en-US" altLang="en-US" sz="2400" dirty="0" err="1">
                <a:latin typeface="+mj-lt"/>
              </a:rPr>
              <a:t>liệu</a:t>
            </a:r>
            <a:r>
              <a:rPr lang="en-US" altLang="en-US" sz="2400" dirty="0">
                <a:latin typeface="+mj-lt"/>
              </a:rPr>
              <a:t> </a:t>
            </a:r>
            <a:r>
              <a:rPr lang="en-US" altLang="en-US" sz="2400" dirty="0" err="1">
                <a:latin typeface="+mj-lt"/>
              </a:rPr>
              <a:t>đo</a:t>
            </a:r>
            <a:r>
              <a:rPr lang="en-US" altLang="en-US" sz="2400" dirty="0">
                <a:latin typeface="+mj-lt"/>
              </a:rPr>
              <a:t> </a:t>
            </a:r>
            <a:r>
              <a:rPr lang="en-US" altLang="en-US" sz="2400" dirty="0" err="1">
                <a:latin typeface="+mj-lt"/>
              </a:rPr>
              <a:t>hiệu</a:t>
            </a:r>
            <a:r>
              <a:rPr lang="en-US" altLang="en-US" sz="2400" dirty="0">
                <a:latin typeface="+mj-lt"/>
              </a:rPr>
              <a:t> </a:t>
            </a:r>
            <a:r>
              <a:rPr lang="en-US" altLang="en-US" sz="2400" dirty="0" err="1">
                <a:latin typeface="+mj-lt"/>
              </a:rPr>
              <a:t>điện</a:t>
            </a:r>
            <a:r>
              <a:rPr lang="en-US" altLang="en-US" sz="2400" dirty="0">
                <a:latin typeface="+mj-lt"/>
              </a:rPr>
              <a:t> </a:t>
            </a:r>
            <a:r>
              <a:rPr lang="en-US" altLang="en-US" sz="2400" dirty="0" err="1">
                <a:latin typeface="+mj-lt"/>
              </a:rPr>
              <a:t>thế</a:t>
            </a:r>
            <a:endParaRPr lang="en-US" altLang="en-US" sz="2400" dirty="0">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mj-lt"/>
            </a:endParaRPr>
          </a:p>
          <a:p>
            <a:pPr>
              <a:lnSpc>
                <a:spcPct val="115000"/>
              </a:lnSpc>
              <a:spcBef>
                <a:spcPct val="0"/>
              </a:spcBef>
              <a:buFontTx/>
              <a:buNone/>
              <a:defRPr/>
            </a:pPr>
            <a:endParaRPr lang="en-US" altLang="en-US" sz="2400" dirty="0">
              <a:solidFill>
                <a:srgbClr val="000000"/>
              </a:solidFill>
              <a:latin typeface="Times New Roman" panose="02020603050405020304" pitchFamily="18" charset="0"/>
            </a:endParaRPr>
          </a:p>
        </p:txBody>
      </p:sp>
      <p:graphicFrame>
        <p:nvGraphicFramePr>
          <p:cNvPr id="3" name="Table 2">
            <a:extLst>
              <a:ext uri="{FF2B5EF4-FFF2-40B4-BE49-F238E27FC236}">
                <a16:creationId xmlns:a16="http://schemas.microsoft.com/office/drawing/2014/main" id="{5F2840AA-EE82-EA30-0B64-BC1F36F6DF7A}"/>
              </a:ext>
            </a:extLst>
          </p:cNvPr>
          <p:cNvGraphicFramePr>
            <a:graphicFrameLocks noGrp="1"/>
          </p:cNvGraphicFramePr>
          <p:nvPr/>
        </p:nvGraphicFramePr>
        <p:xfrm>
          <a:off x="762000" y="1219200"/>
          <a:ext cx="7162800" cy="2505075"/>
        </p:xfrm>
        <a:graphic>
          <a:graphicData uri="http://schemas.openxmlformats.org/drawingml/2006/table">
            <a:tbl>
              <a:tblPr>
                <a:tableStyleId>{5C22544A-7EE6-4342-B048-85BDC9FD1C3A}</a:tableStyleId>
              </a:tblPr>
              <a:tblGrid>
                <a:gridCol w="2740486">
                  <a:extLst>
                    <a:ext uri="{9D8B030D-6E8A-4147-A177-3AD203B41FA5}">
                      <a16:colId xmlns:a16="http://schemas.microsoft.com/office/drawing/2014/main" val="20000"/>
                    </a:ext>
                  </a:extLst>
                </a:gridCol>
                <a:gridCol w="2388002">
                  <a:extLst>
                    <a:ext uri="{9D8B030D-6E8A-4147-A177-3AD203B41FA5}">
                      <a16:colId xmlns:a16="http://schemas.microsoft.com/office/drawing/2014/main" val="20001"/>
                    </a:ext>
                  </a:extLst>
                </a:gridCol>
                <a:gridCol w="2034312">
                  <a:extLst>
                    <a:ext uri="{9D8B030D-6E8A-4147-A177-3AD203B41FA5}">
                      <a16:colId xmlns:a16="http://schemas.microsoft.com/office/drawing/2014/main" val="20002"/>
                    </a:ext>
                  </a:extLst>
                </a:gridCol>
              </a:tblGrid>
              <a:tr h="1032518">
                <a:tc>
                  <a:txBody>
                    <a:bodyPr/>
                    <a:lstStyle/>
                    <a:p>
                      <a:pPr indent="90170" algn="ctr">
                        <a:lnSpc>
                          <a:spcPct val="115000"/>
                        </a:lnSpc>
                        <a:spcAft>
                          <a:spcPts val="0"/>
                        </a:spcAft>
                      </a:pPr>
                      <a:r>
                        <a:rPr lang="en-US" sz="2800" dirty="0" err="1">
                          <a:effectLst/>
                        </a:rPr>
                        <a:t>Lần</a:t>
                      </a:r>
                      <a:r>
                        <a:rPr lang="en-US" sz="2800" dirty="0">
                          <a:effectLst/>
                        </a:rPr>
                        <a:t> </a:t>
                      </a:r>
                      <a:r>
                        <a:rPr lang="en-US" sz="2800" dirty="0" err="1">
                          <a:effectLst/>
                        </a:rPr>
                        <a:t>đo</a:t>
                      </a:r>
                      <a:endParaRPr lang="en-US" sz="2800" dirty="0">
                        <a:effectLst/>
                        <a:latin typeface="Segoe UI" panose="020B0502040204020203" pitchFamily="34" charset="0"/>
                        <a:ea typeface="Segoe UI" panose="020B0502040204020203" pitchFamily="34" charset="0"/>
                      </a:endParaRPr>
                    </a:p>
                  </a:txBody>
                  <a:tcPr marL="6350" marR="6350" marT="0" marB="0"/>
                </a:tc>
                <a:tc>
                  <a:txBody>
                    <a:bodyPr/>
                    <a:lstStyle/>
                    <a:p>
                      <a:pPr indent="77470" algn="ctr">
                        <a:lnSpc>
                          <a:spcPct val="115000"/>
                        </a:lnSpc>
                        <a:spcAft>
                          <a:spcPts val="400"/>
                        </a:spcAft>
                      </a:pPr>
                      <a:r>
                        <a:rPr lang="en-US" sz="2800">
                          <a:effectLst/>
                        </a:rPr>
                        <a:t>I</a:t>
                      </a:r>
                      <a:r>
                        <a:rPr lang="en-US" sz="2800" baseline="-25000">
                          <a:effectLst/>
                        </a:rPr>
                        <a:t>1</a:t>
                      </a:r>
                      <a:r>
                        <a:rPr lang="en-US" sz="2800">
                          <a:effectLst/>
                        </a:rPr>
                        <a:t> (A)</a:t>
                      </a:r>
                    </a:p>
                    <a:p>
                      <a:pPr indent="77470" algn="ctr">
                        <a:lnSpc>
                          <a:spcPct val="115000"/>
                        </a:lnSpc>
                        <a:spcAft>
                          <a:spcPts val="0"/>
                        </a:spcAft>
                      </a:pPr>
                      <a:r>
                        <a:rPr lang="en-US" sz="2800">
                          <a:effectLst/>
                        </a:rPr>
                        <a:t>Vị trí 1</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76835" algn="ctr">
                        <a:lnSpc>
                          <a:spcPct val="115000"/>
                        </a:lnSpc>
                        <a:spcAft>
                          <a:spcPts val="400"/>
                        </a:spcAft>
                      </a:pPr>
                      <a:r>
                        <a:rPr lang="en-US" sz="2800">
                          <a:effectLst/>
                        </a:rPr>
                        <a:t>I</a:t>
                      </a:r>
                      <a:r>
                        <a:rPr lang="en-US" sz="2800" baseline="-25000">
                          <a:effectLst/>
                        </a:rPr>
                        <a:t>2</a:t>
                      </a:r>
                      <a:r>
                        <a:rPr lang="en-US" sz="2800">
                          <a:effectLst/>
                        </a:rPr>
                        <a:t>(A)</a:t>
                      </a:r>
                    </a:p>
                    <a:p>
                      <a:pPr indent="76835" algn="ctr">
                        <a:lnSpc>
                          <a:spcPct val="115000"/>
                        </a:lnSpc>
                        <a:spcAft>
                          <a:spcPts val="0"/>
                        </a:spcAft>
                      </a:pPr>
                      <a:r>
                        <a:rPr lang="en-US" sz="2800" cap="small">
                          <a:effectLst/>
                        </a:rPr>
                        <a:t>Vị</a:t>
                      </a:r>
                      <a:r>
                        <a:rPr lang="en-US" sz="2800">
                          <a:effectLst/>
                        </a:rPr>
                        <a:t> trí 2</a:t>
                      </a:r>
                      <a:endParaRPr lang="en-US" sz="280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0"/>
                  </a:ext>
                </a:extLst>
              </a:tr>
              <a:tr h="490852">
                <a:tc>
                  <a:txBody>
                    <a:bodyPr/>
                    <a:lstStyle/>
                    <a:p>
                      <a:pPr marL="83820" indent="254000" algn="ctr">
                        <a:lnSpc>
                          <a:spcPct val="115000"/>
                        </a:lnSpc>
                        <a:spcAft>
                          <a:spcPts val="0"/>
                        </a:spcAft>
                      </a:pPr>
                      <a:r>
                        <a:rPr lang="en-US" sz="2800" dirty="0">
                          <a:effectLst/>
                        </a:rPr>
                        <a:t>Pin 1,5 V</a:t>
                      </a:r>
                      <a:endParaRPr lang="en-US" sz="2800" dirty="0">
                        <a:effectLst/>
                        <a:latin typeface="Segoe UI" panose="020B0502040204020203" pitchFamily="34" charset="0"/>
                        <a:ea typeface="Segoe UI" panose="020B0502040204020203" pitchFamily="34" charset="0"/>
                      </a:endParaRPr>
                    </a:p>
                  </a:txBody>
                  <a:tcPr marL="6350" marR="6350" marT="0" marB="0" anchor="b"/>
                </a:tc>
                <a:tc>
                  <a:txBody>
                    <a:bodyPr/>
                    <a:lstStyle/>
                    <a:p>
                      <a:pPr indent="167640" algn="ctr">
                        <a:lnSpc>
                          <a:spcPct val="115000"/>
                        </a:lnSpc>
                        <a:spcAft>
                          <a:spcPts val="0"/>
                        </a:spcAft>
                      </a:pPr>
                      <a:r>
                        <a:rPr lang="en-US" sz="2800">
                          <a:effectLst/>
                        </a:rPr>
                        <a:t>0,14</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167005" algn="ctr">
                        <a:lnSpc>
                          <a:spcPct val="115000"/>
                        </a:lnSpc>
                        <a:spcAft>
                          <a:spcPts val="0"/>
                        </a:spcAft>
                      </a:pPr>
                      <a:r>
                        <a:rPr lang="en-US" sz="2800">
                          <a:effectLst/>
                        </a:rPr>
                        <a:t>0,14</a:t>
                      </a:r>
                      <a:endParaRPr lang="en-US" sz="280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1"/>
                  </a:ext>
                </a:extLst>
              </a:tr>
              <a:tr h="490852">
                <a:tc>
                  <a:txBody>
                    <a:bodyPr/>
                    <a:lstStyle/>
                    <a:p>
                      <a:pPr indent="83820" algn="ctr">
                        <a:lnSpc>
                          <a:spcPct val="115000"/>
                        </a:lnSpc>
                        <a:spcAft>
                          <a:spcPts val="0"/>
                        </a:spcAft>
                      </a:pPr>
                      <a:r>
                        <a:rPr lang="en-US" sz="2800">
                          <a:effectLst/>
                        </a:rPr>
                        <a:t>Pin3V</a:t>
                      </a:r>
                      <a:endParaRPr lang="en-US" sz="2800">
                        <a:effectLst/>
                        <a:latin typeface="Segoe UI" panose="020B0502040204020203" pitchFamily="34" charset="0"/>
                        <a:ea typeface="Segoe UI" panose="020B0502040204020203" pitchFamily="34" charset="0"/>
                      </a:endParaRPr>
                    </a:p>
                  </a:txBody>
                  <a:tcPr marL="6350" marR="6350" marT="0" marB="0" anchor="ctr"/>
                </a:tc>
                <a:tc>
                  <a:txBody>
                    <a:bodyPr/>
                    <a:lstStyle/>
                    <a:p>
                      <a:pPr indent="167640" algn="ctr">
                        <a:lnSpc>
                          <a:spcPct val="115000"/>
                        </a:lnSpc>
                        <a:spcAft>
                          <a:spcPts val="0"/>
                        </a:spcAft>
                      </a:pPr>
                      <a:r>
                        <a:rPr lang="en-US" sz="2800">
                          <a:effectLst/>
                        </a:rPr>
                        <a:t>0,20</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167005" algn="ctr">
                        <a:lnSpc>
                          <a:spcPct val="115000"/>
                        </a:lnSpc>
                        <a:spcAft>
                          <a:spcPts val="0"/>
                        </a:spcAft>
                      </a:pPr>
                      <a:r>
                        <a:rPr lang="en-US" sz="2800">
                          <a:effectLst/>
                        </a:rPr>
                        <a:t>0,20</a:t>
                      </a:r>
                      <a:endParaRPr lang="en-US" sz="280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2"/>
                  </a:ext>
                </a:extLst>
              </a:tr>
              <a:tr h="490852">
                <a:tc>
                  <a:txBody>
                    <a:bodyPr/>
                    <a:lstStyle/>
                    <a:p>
                      <a:pPr indent="83820" algn="ctr">
                        <a:lnSpc>
                          <a:spcPct val="115000"/>
                        </a:lnSpc>
                        <a:spcAft>
                          <a:spcPts val="0"/>
                        </a:spcAft>
                      </a:pPr>
                      <a:r>
                        <a:rPr lang="en-US" sz="2800" dirty="0">
                          <a:effectLst/>
                        </a:rPr>
                        <a:t>Pin 6 V</a:t>
                      </a:r>
                      <a:endParaRPr lang="en-US" sz="2800" dirty="0">
                        <a:effectLst/>
                        <a:latin typeface="Segoe UI" panose="020B0502040204020203" pitchFamily="34" charset="0"/>
                        <a:ea typeface="Segoe UI" panose="020B0502040204020203" pitchFamily="34" charset="0"/>
                      </a:endParaRPr>
                    </a:p>
                  </a:txBody>
                  <a:tcPr marL="6350" marR="6350" marT="0" marB="0" anchor="b"/>
                </a:tc>
                <a:tc>
                  <a:txBody>
                    <a:bodyPr/>
                    <a:lstStyle/>
                    <a:p>
                      <a:pPr indent="167640" algn="ctr">
                        <a:lnSpc>
                          <a:spcPct val="115000"/>
                        </a:lnSpc>
                        <a:spcAft>
                          <a:spcPts val="0"/>
                        </a:spcAft>
                      </a:pPr>
                      <a:r>
                        <a:rPr lang="en-US" sz="2800">
                          <a:effectLst/>
                        </a:rPr>
                        <a:t>0,46</a:t>
                      </a:r>
                      <a:endParaRPr lang="en-US" sz="2800">
                        <a:effectLst/>
                        <a:latin typeface="Segoe UI" panose="020B0502040204020203" pitchFamily="34" charset="0"/>
                        <a:ea typeface="Segoe UI" panose="020B0502040204020203" pitchFamily="34" charset="0"/>
                      </a:endParaRPr>
                    </a:p>
                  </a:txBody>
                  <a:tcPr marL="6350" marR="6350" marT="0" marB="0" anchor="b"/>
                </a:tc>
                <a:tc>
                  <a:txBody>
                    <a:bodyPr/>
                    <a:lstStyle/>
                    <a:p>
                      <a:pPr indent="167005" algn="ctr">
                        <a:lnSpc>
                          <a:spcPct val="115000"/>
                        </a:lnSpc>
                        <a:spcAft>
                          <a:spcPts val="0"/>
                        </a:spcAft>
                      </a:pPr>
                      <a:r>
                        <a:rPr lang="en-US" sz="2800" dirty="0">
                          <a:effectLst/>
                        </a:rPr>
                        <a:t>0,46</a:t>
                      </a:r>
                      <a:endParaRPr lang="en-US" sz="2800" dirty="0">
                        <a:effectLst/>
                        <a:latin typeface="Segoe UI" panose="020B0502040204020203" pitchFamily="34" charset="0"/>
                        <a:ea typeface="Segoe UI" panose="020B0502040204020203" pitchFamily="34" charset="0"/>
                      </a:endParaRPr>
                    </a:p>
                  </a:txBody>
                  <a:tcPr marL="6350" marR="6350" marT="0" marB="0" anchor="b"/>
                </a:tc>
                <a:extLst>
                  <a:ext uri="{0D108BD9-81ED-4DB2-BD59-A6C34878D82A}">
                    <a16:rowId xmlns:a16="http://schemas.microsoft.com/office/drawing/2014/main" val="10003"/>
                  </a:ext>
                </a:extLst>
              </a:tr>
            </a:tbl>
          </a:graphicData>
        </a:graphic>
      </p:graphicFrame>
      <p:graphicFrame>
        <p:nvGraphicFramePr>
          <p:cNvPr id="4" name="Table 3">
            <a:extLst>
              <a:ext uri="{FF2B5EF4-FFF2-40B4-BE49-F238E27FC236}">
                <a16:creationId xmlns:a16="http://schemas.microsoft.com/office/drawing/2014/main" id="{66FF8091-10EA-D699-553F-54891AD29E7B}"/>
              </a:ext>
            </a:extLst>
          </p:cNvPr>
          <p:cNvGraphicFramePr>
            <a:graphicFrameLocks noGrp="1"/>
          </p:cNvGraphicFramePr>
          <p:nvPr/>
        </p:nvGraphicFramePr>
        <p:xfrm>
          <a:off x="609600" y="4343400"/>
          <a:ext cx="7543800" cy="2286000"/>
        </p:xfrm>
        <a:graphic>
          <a:graphicData uri="http://schemas.openxmlformats.org/drawingml/2006/table">
            <a:tbl>
              <a:tblPr/>
              <a:tblGrid>
                <a:gridCol w="2514600">
                  <a:extLst>
                    <a:ext uri="{9D8B030D-6E8A-4147-A177-3AD203B41FA5}">
                      <a16:colId xmlns:a16="http://schemas.microsoft.com/office/drawing/2014/main" val="20000"/>
                    </a:ext>
                  </a:extLst>
                </a:gridCol>
                <a:gridCol w="2693988">
                  <a:extLst>
                    <a:ext uri="{9D8B030D-6E8A-4147-A177-3AD203B41FA5}">
                      <a16:colId xmlns:a16="http://schemas.microsoft.com/office/drawing/2014/main" val="20001"/>
                    </a:ext>
                  </a:extLst>
                </a:gridCol>
                <a:gridCol w="2335212">
                  <a:extLst>
                    <a:ext uri="{9D8B030D-6E8A-4147-A177-3AD203B41FA5}">
                      <a16:colId xmlns:a16="http://schemas.microsoft.com/office/drawing/2014/main" val="20002"/>
                    </a:ext>
                  </a:extLst>
                </a:gridCol>
              </a:tblGrid>
              <a:tr h="735013">
                <a:tc>
                  <a:txBody>
                    <a:bodyPr/>
                    <a:lstStyle>
                      <a:lvl1pPr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54000" algn="ctr"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Lần đo</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82550"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2550" marR="0" lvl="0" indent="254000"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U</a:t>
                      </a:r>
                      <a:r>
                        <a:rPr kumimoji="0" lang="en-US" sz="2800" b="0" i="0" u="none" strike="noStrike" cap="none" normalizeH="0" baseline="-25000">
                          <a:ln>
                            <a:noFill/>
                          </a:ln>
                          <a:solidFill>
                            <a:srgbClr val="000000"/>
                          </a:solidFill>
                          <a:effectLst/>
                          <a:latin typeface="Arial" panose="020B0604020202020204" pitchFamily="34" charset="0"/>
                        </a:rPr>
                        <a:t>nguồn</a:t>
                      </a:r>
                      <a:r>
                        <a:rPr kumimoji="0" lang="en-US" sz="2800" b="0" i="0" u="none" strike="noStrike" cap="none" normalizeH="0" baseline="0">
                          <a:ln>
                            <a:noFill/>
                          </a:ln>
                          <a:solidFill>
                            <a:srgbClr val="000000"/>
                          </a:solidFill>
                          <a:effectLst/>
                          <a:latin typeface="Arial" panose="020B0604020202020204" pitchFamily="34" charset="0"/>
                        </a:rPr>
                        <a:t> …(V)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82550" indent="8255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82550" marR="0" lvl="0" indent="82550"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U(V)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728663">
                <a:tc>
                  <a:txBody>
                    <a:bodyPr/>
                    <a:lstStyle>
                      <a:lvl1pPr marL="173038" indent="2540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73038" marR="0" lvl="0" indent="254000" algn="ctr"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Pin 1,5 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173038"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1,5</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marL="173038"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73038" marR="0" lvl="0" indent="173038"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1</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822325">
                <a:tc>
                  <a:txBody>
                    <a:bodyPr/>
                    <a:lstStyle>
                      <a:lvl1pPr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173038" algn="ctr" defTabSz="914400" rtl="0" eaLnBrk="1" fontAlgn="base" latinLnBrk="0" hangingPunct="1">
                        <a:lnSpc>
                          <a:spcPct val="115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Pin 3 V</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173038">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173038"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3</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indent="26352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263525" algn="ctr" defTabSz="914400" rtl="0" eaLnBrk="1" fontAlgn="base" latinLnBrk="0" hangingPunct="1">
                        <a:lnSpc>
                          <a:spcPct val="115000"/>
                        </a:lnSpc>
                        <a:spcBef>
                          <a:spcPct val="0"/>
                        </a:spcBef>
                        <a:spcAft>
                          <a:spcPts val="400"/>
                        </a:spcAft>
                        <a:buClrTx/>
                        <a:buSzTx/>
                        <a:buFontTx/>
                        <a:buNone/>
                        <a:tabLst/>
                      </a:pPr>
                      <a:r>
                        <a:rPr kumimoji="0" lang="en-US" sz="2800" b="0" i="0" u="none" strike="noStrike" cap="none" normalizeH="0" baseline="0">
                          <a:ln>
                            <a:noFill/>
                          </a:ln>
                          <a:solidFill>
                            <a:srgbClr val="000000"/>
                          </a:solidFill>
                          <a:effectLst/>
                          <a:latin typeface="Arial" panose="020B0604020202020204" pitchFamily="34" charset="0"/>
                        </a:rPr>
                        <a:t>2,2</a:t>
                      </a:r>
                      <a:endParaRPr kumimoji="0" lang="en-US" sz="2800" b="0" i="0" u="none" strike="noStrike" cap="none" normalizeH="0" baseline="0">
                        <a:ln>
                          <a:noFill/>
                        </a:ln>
                        <a:solidFill>
                          <a:srgbClr val="000000"/>
                        </a:solidFill>
                        <a:effectLst/>
                        <a:latin typeface="Segoe UI" panose="020B0502040204020203" pitchFamily="34" charset="0"/>
                        <a:cs typeface="Segoe UI" panose="020B0502040204020203" pitchFamily="34" charset="0"/>
                      </a:endParaRPr>
                    </a:p>
                  </a:txBody>
                  <a:tcPr marL="6350" marR="635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fade">
                                      <p:cBhvr>
                                        <p:cTn id="20" dur="1000"/>
                                        <p:tgtEl>
                                          <p:spTgt spid="2">
                                            <p:txEl>
                                              <p:pRg st="8" end="8"/>
                                            </p:txEl>
                                          </p:spTgt>
                                        </p:tgtEl>
                                      </p:cBhvr>
                                    </p:animEffect>
                                    <p:anim calcmode="lin" valueType="num">
                                      <p:cBhvr>
                                        <p:cTn id="2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CE0AD1-0C1D-FE0B-E3D6-4D49D5FA90E4}"/>
              </a:ext>
            </a:extLst>
          </p:cNvPr>
          <p:cNvSpPr>
            <a:spLocks noChangeArrowheads="1"/>
          </p:cNvSpPr>
          <p:nvPr/>
        </p:nvSpPr>
        <p:spPr bwMode="auto">
          <a:xfrm>
            <a:off x="381000" y="304800"/>
            <a:ext cx="82296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9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spcAft>
                <a:spcPts val="600"/>
              </a:spcAft>
              <a:buFontTx/>
              <a:buNone/>
            </a:pPr>
            <a:r>
              <a:rPr lang="en-US" altLang="en-US" sz="2400" b="1">
                <a:solidFill>
                  <a:srgbClr val="FF0000"/>
                </a:solidFill>
                <a:cs typeface="Segoe UI" panose="020B0502040204020203" pitchFamily="34" charset="0"/>
              </a:rPr>
              <a:t>Nhận xét: </a:t>
            </a:r>
          </a:p>
          <a:p>
            <a:pPr algn="just">
              <a:lnSpc>
                <a:spcPct val="115000"/>
              </a:lnSpc>
              <a:spcBef>
                <a:spcPct val="0"/>
              </a:spcBef>
              <a:spcAft>
                <a:spcPts val="600"/>
              </a:spcAft>
              <a:buFontTx/>
              <a:buAutoNum type="arabicPeriod"/>
            </a:pPr>
            <a:r>
              <a:rPr lang="en-US" altLang="en-US" sz="2400">
                <a:solidFill>
                  <a:srgbClr val="000000"/>
                </a:solidFill>
                <a:cs typeface="Segoe UI" panose="020B0502040204020203" pitchFamily="34" charset="0"/>
              </a:rPr>
              <a:t>Cường độ dòng điện tại các vị trí 1, 2 đối với từng pin là bằng nhau. </a:t>
            </a:r>
            <a:endParaRPr lang="en-US" altLang="en-US" sz="2400">
              <a:cs typeface="Segoe UI" panose="020B0502040204020203" pitchFamily="34" charset="0"/>
            </a:endParaRPr>
          </a:p>
          <a:p>
            <a:pPr algn="just">
              <a:lnSpc>
                <a:spcPct val="115000"/>
              </a:lnSpc>
              <a:spcBef>
                <a:spcPct val="0"/>
              </a:spcBef>
              <a:spcAft>
                <a:spcPts val="600"/>
              </a:spcAft>
              <a:buFontTx/>
              <a:buAutoNum type="arabicPeriod"/>
            </a:pPr>
            <a:r>
              <a:rPr lang="en-US" altLang="en-US" sz="2400">
                <a:solidFill>
                  <a:srgbClr val="000000"/>
                </a:solidFill>
                <a:cs typeface="Segoe UI" panose="020B0502040204020203" pitchFamily="34" charset="0"/>
              </a:rPr>
              <a:t> Giá trị của hiệu điện thế trên bóng đèn nhỏ hơn giá trị hiệu điện thế của nguồn. </a:t>
            </a:r>
            <a:endParaRPr lang="en-US" altLang="en-US" sz="2400">
              <a:cs typeface="Segoe UI" panose="020B0502040204020203" pitchFamily="34" charset="0"/>
            </a:endParaRPr>
          </a:p>
          <a:p>
            <a:pPr algn="just">
              <a:lnSpc>
                <a:spcPct val="115000"/>
              </a:lnSpc>
              <a:spcBef>
                <a:spcPct val="0"/>
              </a:spcBef>
              <a:spcAft>
                <a:spcPts val="500"/>
              </a:spcAft>
              <a:buFontTx/>
              <a:buAutoNum type="arabicPeriod" startAt="3"/>
            </a:pPr>
            <a:r>
              <a:rPr lang="en-US" altLang="en-US" sz="2400">
                <a:solidFill>
                  <a:srgbClr val="000000"/>
                </a:solidFill>
                <a:cs typeface="Segoe UI" panose="020B0502040204020203" pitchFamily="34" charset="0"/>
              </a:rPr>
              <a:t> Giá trị thu được giữa các nhóm có thể sai khác do:</a:t>
            </a:r>
            <a:endParaRPr lang="en-US" altLang="en-US" sz="2400">
              <a:cs typeface="Segoe UI" panose="020B0502040204020203" pitchFamily="34" charset="0"/>
            </a:endParaRPr>
          </a:p>
          <a:p>
            <a:pPr algn="just">
              <a:lnSpc>
                <a:spcPct val="115000"/>
              </a:lnSpc>
              <a:spcBef>
                <a:spcPct val="0"/>
              </a:spcBef>
              <a:spcAft>
                <a:spcPts val="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Hiệu điện thế của nguồn điện (pin) không hoàn toàn chính xác là 3V; 6V.</a:t>
            </a:r>
            <a:endParaRPr lang="en-US" altLang="en-US" sz="2400">
              <a:cs typeface="Times New Roman" panose="02020603050405020304" pitchFamily="18" charset="0"/>
            </a:endParaRPr>
          </a:p>
          <a:p>
            <a:pPr algn="just">
              <a:lnSpc>
                <a:spcPct val="115000"/>
              </a:lnSpc>
              <a:spcBef>
                <a:spcPct val="0"/>
              </a:spcBef>
              <a:spcAft>
                <a:spcPts val="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Mối nối dây dẫn lỏng lẻo.</a:t>
            </a:r>
            <a:endParaRPr lang="en-US" altLang="en-US" sz="2400">
              <a:cs typeface="Times New Roman" panose="02020603050405020304" pitchFamily="18" charset="0"/>
            </a:endParaRPr>
          </a:p>
          <a:p>
            <a:pPr algn="just">
              <a:lnSpc>
                <a:spcPct val="115000"/>
              </a:lnSpc>
              <a:spcBef>
                <a:spcPct val="0"/>
              </a:spcBef>
              <a:spcAft>
                <a:spcPts val="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Cách đặt mắt đọc số chỉ ampe kế và vôn kế chưa chính xác.</a:t>
            </a:r>
            <a:endParaRPr lang="en-US" altLang="en-US" sz="2400">
              <a:cs typeface="Times New Roman" panose="02020603050405020304" pitchFamily="18" charset="0"/>
            </a:endParaRPr>
          </a:p>
          <a:p>
            <a:pPr algn="just">
              <a:lnSpc>
                <a:spcPct val="115000"/>
              </a:lnSpc>
              <a:spcBef>
                <a:spcPct val="0"/>
              </a:spcBef>
              <a:spcAft>
                <a:spcPts val="1500"/>
              </a:spcAft>
              <a:buClr>
                <a:srgbClr val="232323"/>
              </a:buClr>
              <a:buSzPts val="1100"/>
              <a:buFont typeface="Symbol" panose="05050102010706020507" pitchFamily="18" charset="2"/>
              <a:buChar char="-"/>
            </a:pPr>
            <a:r>
              <a:rPr lang="en-US" altLang="en-US" sz="2400">
                <a:solidFill>
                  <a:srgbClr val="000000"/>
                </a:solidFill>
                <a:cs typeface="Times New Roman" panose="02020603050405020304" pitchFamily="18" charset="0"/>
              </a:rPr>
              <a:t>Dây dẫn, ampe kế củng có thành phần cản trở dòng điện nên với các dây dẫn ở các nhóm khác nhau sẽ cản trở và tiêu thụ điện khác nhau.</a:t>
            </a:r>
            <a:endParaRPr lang="en-US" altLang="en-US" sz="24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
            <a:extLst>
              <a:ext uri="{FF2B5EF4-FFF2-40B4-BE49-F238E27FC236}">
                <a16:creationId xmlns:a16="http://schemas.microsoft.com/office/drawing/2014/main" id="{8A47E323-D795-6362-50A2-18380DE48B9A}"/>
              </a:ext>
            </a:extLst>
          </p:cNvPr>
          <p:cNvSpPr txBox="1">
            <a:spLocks noChangeArrowheads="1"/>
          </p:cNvSpPr>
          <p:nvPr/>
        </p:nvSpPr>
        <p:spPr bwMode="auto">
          <a:xfrm>
            <a:off x="304800" y="76200"/>
            <a:ext cx="8610600" cy="65563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800" b="1" u="sng" dirty="0" err="1"/>
              <a:t>Kết</a:t>
            </a:r>
            <a:r>
              <a:rPr lang="en-US" altLang="en-US" sz="2800" b="1" u="sng" dirty="0"/>
              <a:t> </a:t>
            </a:r>
            <a:r>
              <a:rPr lang="en-US" altLang="en-US" sz="2800" b="1" u="sng" dirty="0" err="1"/>
              <a:t>luận</a:t>
            </a:r>
            <a:r>
              <a:rPr lang="en-US" altLang="en-US" sz="2800" b="1" u="sng" dirty="0"/>
              <a:t>:</a:t>
            </a:r>
          </a:p>
          <a:p>
            <a:pPr marL="457200" indent="-457200" algn="just" eaLnBrk="1" hangingPunct="1">
              <a:spcBef>
                <a:spcPct val="50000"/>
              </a:spcBef>
              <a:buFontTx/>
              <a:buChar char="-"/>
              <a:defRPr/>
            </a:pPr>
            <a:r>
              <a:rPr lang="vi-VN" altLang="en-US" sz="2800" dirty="0">
                <a:solidFill>
                  <a:srgbClr val="FF0000"/>
                </a:solidFill>
              </a:rPr>
              <a:t>Để đo cường độ dòng điện cần mắc ampe kế vào mạch sao cho dòng điện </a:t>
            </a:r>
            <a:r>
              <a:rPr lang="en-US" altLang="en-US" sz="2800" dirty="0">
                <a:solidFill>
                  <a:srgbClr val="FF0000"/>
                </a:solidFill>
              </a:rPr>
              <a:t>đ</a:t>
            </a:r>
            <a:r>
              <a:rPr lang="vi-VN" altLang="en-US" sz="2800" dirty="0">
                <a:solidFill>
                  <a:srgbClr val="FF0000"/>
                </a:solidFill>
              </a:rPr>
              <a:t>i vào chốt dương và đi ra từ chốt âm của ampe kế.</a:t>
            </a:r>
            <a:endParaRPr lang="en-US" altLang="en-US" sz="2800" dirty="0">
              <a:solidFill>
                <a:srgbClr val="FF0000"/>
              </a:solidFill>
            </a:endParaRPr>
          </a:p>
          <a:p>
            <a:pPr marL="457200" indent="-457200" algn="just" eaLnBrk="1" hangingPunct="1">
              <a:spcBef>
                <a:spcPct val="50000"/>
              </a:spcBef>
              <a:buFontTx/>
              <a:buChar char="-"/>
              <a:defRPr/>
            </a:pPr>
            <a:r>
              <a:rPr lang="vi-VN" altLang="en-US" sz="2800" dirty="0">
                <a:solidFill>
                  <a:srgbClr val="FF0000"/>
                </a:solidFill>
              </a:rPr>
              <a:t>Để </a:t>
            </a:r>
            <a:r>
              <a:rPr lang="en-US" altLang="en-US" sz="2800" dirty="0">
                <a:solidFill>
                  <a:srgbClr val="FF0000"/>
                </a:solidFill>
              </a:rPr>
              <a:t>đ</a:t>
            </a:r>
            <a:r>
              <a:rPr lang="vi-VN" altLang="en-US" sz="2800" dirty="0">
                <a:solidFill>
                  <a:srgbClr val="FF0000"/>
                </a:solidFill>
              </a:rPr>
              <a:t>o hiệu điện thế, cần nối hai chốt vôn kế với hai cực của nguồn hoặc hai đầu của một thiết bị điện.</a:t>
            </a:r>
            <a:endParaRPr lang="en-US" altLang="en-US" sz="2800" dirty="0">
              <a:solidFill>
                <a:srgbClr val="FF0000"/>
              </a:solidFill>
            </a:endParaRPr>
          </a:p>
          <a:p>
            <a:pPr marL="457200" indent="-457200" algn="just" eaLnBrk="1" hangingPunct="1">
              <a:spcBef>
                <a:spcPct val="50000"/>
              </a:spcBef>
              <a:buFontTx/>
              <a:buChar char="-"/>
              <a:defRPr/>
            </a:pPr>
            <a:r>
              <a:rPr lang="vi-VN" altLang="en-US" sz="2800" dirty="0">
                <a:solidFill>
                  <a:srgbClr val="FF0000"/>
                </a:solidFill>
              </a:rPr>
              <a:t>Cần lựa chọn thang đo phù hợp khi sử dụng ampe kế và vôn kế.</a:t>
            </a:r>
            <a:endParaRPr lang="en-US" altLang="en-US" sz="2800" dirty="0">
              <a:solidFill>
                <a:srgbClr val="FF0000"/>
              </a:solidFill>
            </a:endParaRPr>
          </a:p>
          <a:p>
            <a:pPr eaLnBrk="1" hangingPunct="1">
              <a:spcBef>
                <a:spcPct val="50000"/>
              </a:spcBef>
              <a:buFontTx/>
              <a:buNone/>
              <a:defRPr/>
            </a:pPr>
            <a:endParaRPr lang="en-US" altLang="en-US" sz="2800" b="1" u="sng" dirty="0"/>
          </a:p>
          <a:p>
            <a:pPr eaLnBrk="1" hangingPunct="1">
              <a:spcBef>
                <a:spcPct val="50000"/>
              </a:spcBef>
              <a:buFontTx/>
              <a:buNone/>
              <a:defRPr/>
            </a:pPr>
            <a:endParaRPr lang="en-US" altLang="en-US" sz="2800" b="1" u="sng" dirty="0"/>
          </a:p>
          <a:p>
            <a:pPr eaLnBrk="1" hangingPunct="1">
              <a:spcBef>
                <a:spcPct val="50000"/>
              </a:spcBef>
              <a:buFontTx/>
              <a:buNone/>
              <a:defRPr/>
            </a:pPr>
            <a:endParaRPr lang="en-US" altLang="en-US" sz="2800" b="1"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9" descr="2">
            <a:extLst>
              <a:ext uri="{FF2B5EF4-FFF2-40B4-BE49-F238E27FC236}">
                <a16:creationId xmlns:a16="http://schemas.microsoft.com/office/drawing/2014/main" id="{946BEBD0-CBE7-7AA5-48DA-756657EDA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65250"/>
            <a:ext cx="7924800" cy="2438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 name="Group 47">
            <a:extLst>
              <a:ext uri="{FF2B5EF4-FFF2-40B4-BE49-F238E27FC236}">
                <a16:creationId xmlns:a16="http://schemas.microsoft.com/office/drawing/2014/main" id="{1BC327C7-9255-5D68-F87E-3C60A9985EC8}"/>
              </a:ext>
            </a:extLst>
          </p:cNvPr>
          <p:cNvGrpSpPr>
            <a:grpSpLocks/>
          </p:cNvGrpSpPr>
          <p:nvPr/>
        </p:nvGrpSpPr>
        <p:grpSpPr bwMode="auto">
          <a:xfrm>
            <a:off x="331788" y="4495800"/>
            <a:ext cx="8328025" cy="2362200"/>
            <a:chOff x="3380" y="2442"/>
            <a:chExt cx="2202" cy="1440"/>
          </a:xfrm>
        </p:grpSpPr>
        <p:sp>
          <p:nvSpPr>
            <p:cNvPr id="18439" name="Line 16">
              <a:extLst>
                <a:ext uri="{FF2B5EF4-FFF2-40B4-BE49-F238E27FC236}">
                  <a16:creationId xmlns:a16="http://schemas.microsoft.com/office/drawing/2014/main" id="{CF73B4D9-D42A-C872-B895-E15C4810D2CA}"/>
                </a:ext>
              </a:extLst>
            </p:cNvPr>
            <p:cNvSpPr>
              <a:spLocks noChangeShapeType="1"/>
            </p:cNvSpPr>
            <p:nvPr/>
          </p:nvSpPr>
          <p:spPr bwMode="auto">
            <a:xfrm>
              <a:off x="4964" y="2669"/>
              <a:ext cx="0" cy="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17">
              <a:extLst>
                <a:ext uri="{FF2B5EF4-FFF2-40B4-BE49-F238E27FC236}">
                  <a16:creationId xmlns:a16="http://schemas.microsoft.com/office/drawing/2014/main" id="{CFC817AA-90F0-9C4E-2D1E-BC0DC72A88A5}"/>
                </a:ext>
              </a:extLst>
            </p:cNvPr>
            <p:cNvSpPr>
              <a:spLocks noChangeShapeType="1"/>
            </p:cNvSpPr>
            <p:nvPr/>
          </p:nvSpPr>
          <p:spPr bwMode="auto">
            <a:xfrm flipH="1">
              <a:off x="4906" y="2559"/>
              <a:ext cx="0" cy="3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18">
              <a:extLst>
                <a:ext uri="{FF2B5EF4-FFF2-40B4-BE49-F238E27FC236}">
                  <a16:creationId xmlns:a16="http://schemas.microsoft.com/office/drawing/2014/main" id="{7CC65113-D725-C593-2C1B-3ECF5DB21BA5}"/>
                </a:ext>
              </a:extLst>
            </p:cNvPr>
            <p:cNvSpPr txBox="1">
              <a:spLocks noChangeArrowheads="1"/>
            </p:cNvSpPr>
            <p:nvPr/>
          </p:nvSpPr>
          <p:spPr bwMode="auto">
            <a:xfrm>
              <a:off x="4676" y="2491"/>
              <a:ext cx="2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a:t>
              </a:r>
            </a:p>
          </p:txBody>
        </p:sp>
        <p:sp>
          <p:nvSpPr>
            <p:cNvPr id="18442" name="Text Box 19">
              <a:extLst>
                <a:ext uri="{FF2B5EF4-FFF2-40B4-BE49-F238E27FC236}">
                  <a16:creationId xmlns:a16="http://schemas.microsoft.com/office/drawing/2014/main" id="{E3D633CB-A875-3CA3-5B24-EE5C8DBF02A4}"/>
                </a:ext>
              </a:extLst>
            </p:cNvPr>
            <p:cNvSpPr txBox="1">
              <a:spLocks noChangeArrowheads="1"/>
            </p:cNvSpPr>
            <p:nvPr/>
          </p:nvSpPr>
          <p:spPr bwMode="auto">
            <a:xfrm>
              <a:off x="4964" y="249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a:t>
              </a:r>
            </a:p>
          </p:txBody>
        </p:sp>
        <p:sp>
          <p:nvSpPr>
            <p:cNvPr id="18443" name="Line 20">
              <a:extLst>
                <a:ext uri="{FF2B5EF4-FFF2-40B4-BE49-F238E27FC236}">
                  <a16:creationId xmlns:a16="http://schemas.microsoft.com/office/drawing/2014/main" id="{A527494D-0B71-C1D0-8491-D6EDC915156B}"/>
                </a:ext>
              </a:extLst>
            </p:cNvPr>
            <p:cNvSpPr>
              <a:spLocks noChangeShapeType="1"/>
            </p:cNvSpPr>
            <p:nvPr/>
          </p:nvSpPr>
          <p:spPr bwMode="auto">
            <a:xfrm flipV="1">
              <a:off x="4142" y="2595"/>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21">
              <a:extLst>
                <a:ext uri="{FF2B5EF4-FFF2-40B4-BE49-F238E27FC236}">
                  <a16:creationId xmlns:a16="http://schemas.microsoft.com/office/drawing/2014/main" id="{A77F32D7-D5D3-5CD7-5D35-4B8C55254FFA}"/>
                </a:ext>
              </a:extLst>
            </p:cNvPr>
            <p:cNvSpPr txBox="1">
              <a:spLocks noChangeArrowheads="1"/>
            </p:cNvSpPr>
            <p:nvPr/>
          </p:nvSpPr>
          <p:spPr bwMode="auto">
            <a:xfrm>
              <a:off x="4221" y="2442"/>
              <a:ext cx="243"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rPr>
                <a:t>K</a:t>
              </a:r>
            </a:p>
          </p:txBody>
        </p:sp>
        <p:sp>
          <p:nvSpPr>
            <p:cNvPr id="18445" name="Oval 22">
              <a:extLst>
                <a:ext uri="{FF2B5EF4-FFF2-40B4-BE49-F238E27FC236}">
                  <a16:creationId xmlns:a16="http://schemas.microsoft.com/office/drawing/2014/main" id="{E9956410-33BE-59C7-F94B-230D945AC9CA}"/>
                </a:ext>
              </a:extLst>
            </p:cNvPr>
            <p:cNvSpPr>
              <a:spLocks noChangeArrowheads="1"/>
            </p:cNvSpPr>
            <p:nvPr/>
          </p:nvSpPr>
          <p:spPr bwMode="auto">
            <a:xfrm>
              <a:off x="4094" y="270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p>
          </p:txBody>
        </p:sp>
        <p:sp>
          <p:nvSpPr>
            <p:cNvPr id="18446" name="Oval 23">
              <a:extLst>
                <a:ext uri="{FF2B5EF4-FFF2-40B4-BE49-F238E27FC236}">
                  <a16:creationId xmlns:a16="http://schemas.microsoft.com/office/drawing/2014/main" id="{A9C98863-B5A7-A29C-9D7B-48AF4359D8B2}"/>
                </a:ext>
              </a:extLst>
            </p:cNvPr>
            <p:cNvSpPr>
              <a:spLocks noChangeArrowheads="1"/>
            </p:cNvSpPr>
            <p:nvPr/>
          </p:nvSpPr>
          <p:spPr bwMode="auto">
            <a:xfrm>
              <a:off x="4238" y="270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p>
          </p:txBody>
        </p:sp>
        <p:sp>
          <p:nvSpPr>
            <p:cNvPr id="18447" name="AutoShape 24">
              <a:extLst>
                <a:ext uri="{FF2B5EF4-FFF2-40B4-BE49-F238E27FC236}">
                  <a16:creationId xmlns:a16="http://schemas.microsoft.com/office/drawing/2014/main" id="{625BE1D0-52E5-B619-EFBF-A37D349E5A4C}"/>
                </a:ext>
              </a:extLst>
            </p:cNvPr>
            <p:cNvSpPr>
              <a:spLocks noChangeArrowheads="1"/>
            </p:cNvSpPr>
            <p:nvPr/>
          </p:nvSpPr>
          <p:spPr bwMode="auto">
            <a:xfrm>
              <a:off x="4320" y="3094"/>
              <a:ext cx="288" cy="288"/>
            </a:xfrm>
            <a:prstGeom prst="flowChartSummingJunction">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18448" name="Line 30">
              <a:extLst>
                <a:ext uri="{FF2B5EF4-FFF2-40B4-BE49-F238E27FC236}">
                  <a16:creationId xmlns:a16="http://schemas.microsoft.com/office/drawing/2014/main" id="{2BBDC485-2C3B-5AD8-B97F-D2D11D888CE9}"/>
                </a:ext>
              </a:extLst>
            </p:cNvPr>
            <p:cNvSpPr>
              <a:spLocks noChangeShapeType="1"/>
            </p:cNvSpPr>
            <p:nvPr/>
          </p:nvSpPr>
          <p:spPr bwMode="auto">
            <a:xfrm>
              <a:off x="4272" y="2724"/>
              <a:ext cx="6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Freeform 31">
              <a:extLst>
                <a:ext uri="{FF2B5EF4-FFF2-40B4-BE49-F238E27FC236}">
                  <a16:creationId xmlns:a16="http://schemas.microsoft.com/office/drawing/2014/main" id="{C8F04CAB-7EF4-5E68-8437-64DA279F810A}"/>
                </a:ext>
              </a:extLst>
            </p:cNvPr>
            <p:cNvSpPr>
              <a:spLocks/>
            </p:cNvSpPr>
            <p:nvPr/>
          </p:nvSpPr>
          <p:spPr bwMode="auto">
            <a:xfrm>
              <a:off x="3600" y="2724"/>
              <a:ext cx="720" cy="1008"/>
            </a:xfrm>
            <a:custGeom>
              <a:avLst/>
              <a:gdLst>
                <a:gd name="T0" fmla="*/ 528 w 720"/>
                <a:gd name="T1" fmla="*/ 0 h 1008"/>
                <a:gd name="T2" fmla="*/ 0 w 720"/>
                <a:gd name="T3" fmla="*/ 0 h 1008"/>
                <a:gd name="T4" fmla="*/ 0 w 720"/>
                <a:gd name="T5" fmla="*/ 1008 h 1008"/>
                <a:gd name="T6" fmla="*/ 720 w 720"/>
                <a:gd name="T7" fmla="*/ 1008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1008">
                  <a:moveTo>
                    <a:pt x="528" y="0"/>
                  </a:moveTo>
                  <a:lnTo>
                    <a:pt x="0" y="0"/>
                  </a:lnTo>
                  <a:lnTo>
                    <a:pt x="0" y="1008"/>
                  </a:lnTo>
                  <a:lnTo>
                    <a:pt x="720" y="100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32">
              <a:extLst>
                <a:ext uri="{FF2B5EF4-FFF2-40B4-BE49-F238E27FC236}">
                  <a16:creationId xmlns:a16="http://schemas.microsoft.com/office/drawing/2014/main" id="{447E6F6C-069D-FD6A-D4CE-B62E90B24219}"/>
                </a:ext>
              </a:extLst>
            </p:cNvPr>
            <p:cNvSpPr>
              <a:spLocks noChangeShapeType="1"/>
            </p:cNvSpPr>
            <p:nvPr/>
          </p:nvSpPr>
          <p:spPr bwMode="auto">
            <a:xfrm>
              <a:off x="4964" y="2724"/>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Freeform 33">
              <a:extLst>
                <a:ext uri="{FF2B5EF4-FFF2-40B4-BE49-F238E27FC236}">
                  <a16:creationId xmlns:a16="http://schemas.microsoft.com/office/drawing/2014/main" id="{A89A5EE5-7E99-6796-C035-F124F8C21945}"/>
                </a:ext>
              </a:extLst>
            </p:cNvPr>
            <p:cNvSpPr>
              <a:spLocks/>
            </p:cNvSpPr>
            <p:nvPr/>
          </p:nvSpPr>
          <p:spPr bwMode="auto">
            <a:xfrm>
              <a:off x="4622" y="2724"/>
              <a:ext cx="672" cy="1008"/>
            </a:xfrm>
            <a:custGeom>
              <a:avLst/>
              <a:gdLst>
                <a:gd name="T0" fmla="*/ 0 w 672"/>
                <a:gd name="T1" fmla="*/ 1008 h 1008"/>
                <a:gd name="T2" fmla="*/ 672 w 672"/>
                <a:gd name="T3" fmla="*/ 1008 h 1008"/>
                <a:gd name="T4" fmla="*/ 672 w 672"/>
                <a:gd name="T5" fmla="*/ 0 h 1008"/>
                <a:gd name="T6" fmla="*/ 0 60000 65536"/>
                <a:gd name="T7" fmla="*/ 0 60000 65536"/>
                <a:gd name="T8" fmla="*/ 0 60000 65536"/>
              </a:gdLst>
              <a:ahLst/>
              <a:cxnLst>
                <a:cxn ang="T6">
                  <a:pos x="T0" y="T1"/>
                </a:cxn>
                <a:cxn ang="T7">
                  <a:pos x="T2" y="T3"/>
                </a:cxn>
                <a:cxn ang="T8">
                  <a:pos x="T4" y="T5"/>
                </a:cxn>
              </a:cxnLst>
              <a:rect l="0" t="0" r="r" b="b"/>
              <a:pathLst>
                <a:path w="672" h="1008">
                  <a:moveTo>
                    <a:pt x="0" y="1008"/>
                  </a:moveTo>
                  <a:lnTo>
                    <a:pt x="672" y="1008"/>
                  </a:lnTo>
                  <a:lnTo>
                    <a:pt x="672"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34">
              <a:extLst>
                <a:ext uri="{FF2B5EF4-FFF2-40B4-BE49-F238E27FC236}">
                  <a16:creationId xmlns:a16="http://schemas.microsoft.com/office/drawing/2014/main" id="{DB42F908-DF4A-A06C-66BC-485A3DB8F120}"/>
                </a:ext>
              </a:extLst>
            </p:cNvPr>
            <p:cNvSpPr>
              <a:spLocks noChangeShapeType="1"/>
            </p:cNvSpPr>
            <p:nvPr/>
          </p:nvSpPr>
          <p:spPr bwMode="auto">
            <a:xfrm>
              <a:off x="4320" y="32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Line 35">
              <a:extLst>
                <a:ext uri="{FF2B5EF4-FFF2-40B4-BE49-F238E27FC236}">
                  <a16:creationId xmlns:a16="http://schemas.microsoft.com/office/drawing/2014/main" id="{4A40B644-EDA1-2ED1-8B42-32F9A23F2890}"/>
                </a:ext>
              </a:extLst>
            </p:cNvPr>
            <p:cNvSpPr>
              <a:spLocks noChangeShapeType="1"/>
            </p:cNvSpPr>
            <p:nvPr/>
          </p:nvSpPr>
          <p:spPr bwMode="auto">
            <a:xfrm flipH="1">
              <a:off x="3600" y="3238"/>
              <a:ext cx="7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4" name="Line 36">
              <a:extLst>
                <a:ext uri="{FF2B5EF4-FFF2-40B4-BE49-F238E27FC236}">
                  <a16:creationId xmlns:a16="http://schemas.microsoft.com/office/drawing/2014/main" id="{751FC77F-2C60-50DF-3FC5-B0EE7BF094EA}"/>
                </a:ext>
              </a:extLst>
            </p:cNvPr>
            <p:cNvSpPr>
              <a:spLocks noChangeShapeType="1"/>
            </p:cNvSpPr>
            <p:nvPr/>
          </p:nvSpPr>
          <p:spPr bwMode="auto">
            <a:xfrm>
              <a:off x="4608" y="3238"/>
              <a:ext cx="6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5" name="AutoShape 37">
              <a:extLst>
                <a:ext uri="{FF2B5EF4-FFF2-40B4-BE49-F238E27FC236}">
                  <a16:creationId xmlns:a16="http://schemas.microsoft.com/office/drawing/2014/main" id="{5F92C055-A9E3-0061-0738-F819BB245E0E}"/>
                </a:ext>
              </a:extLst>
            </p:cNvPr>
            <p:cNvSpPr>
              <a:spLocks noChangeArrowheads="1"/>
            </p:cNvSpPr>
            <p:nvPr/>
          </p:nvSpPr>
          <p:spPr bwMode="auto">
            <a:xfrm>
              <a:off x="4320" y="3594"/>
              <a:ext cx="288" cy="288"/>
            </a:xfrm>
            <a:prstGeom prst="flowChartSummingJunction">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18456" name="Text Box 38">
              <a:extLst>
                <a:ext uri="{FF2B5EF4-FFF2-40B4-BE49-F238E27FC236}">
                  <a16:creationId xmlns:a16="http://schemas.microsoft.com/office/drawing/2014/main" id="{B7709364-D63A-0EDE-2AB6-7D39857D134C}"/>
                </a:ext>
              </a:extLst>
            </p:cNvPr>
            <p:cNvSpPr txBox="1">
              <a:spLocks noChangeArrowheads="1"/>
            </p:cNvSpPr>
            <p:nvPr/>
          </p:nvSpPr>
          <p:spPr bwMode="auto">
            <a:xfrm>
              <a:off x="3380" y="3114"/>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M</a:t>
              </a:r>
            </a:p>
          </p:txBody>
        </p:sp>
        <p:sp>
          <p:nvSpPr>
            <p:cNvPr id="18457" name="Text Box 39">
              <a:extLst>
                <a:ext uri="{FF2B5EF4-FFF2-40B4-BE49-F238E27FC236}">
                  <a16:creationId xmlns:a16="http://schemas.microsoft.com/office/drawing/2014/main" id="{3A9215F6-3B8B-1972-565F-3220D6726A6C}"/>
                </a:ext>
              </a:extLst>
            </p:cNvPr>
            <p:cNvSpPr txBox="1">
              <a:spLocks noChangeArrowheads="1"/>
            </p:cNvSpPr>
            <p:nvPr/>
          </p:nvSpPr>
          <p:spPr bwMode="auto">
            <a:xfrm>
              <a:off x="5294" y="3106"/>
              <a:ext cx="2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a:t>
              </a:r>
            </a:p>
          </p:txBody>
        </p:sp>
        <p:sp>
          <p:nvSpPr>
            <p:cNvPr id="18458" name="Text Box 40">
              <a:extLst>
                <a:ext uri="{FF2B5EF4-FFF2-40B4-BE49-F238E27FC236}">
                  <a16:creationId xmlns:a16="http://schemas.microsoft.com/office/drawing/2014/main" id="{DDDE54B4-5282-3E36-99E8-4C1E1CE73A36}"/>
                </a:ext>
              </a:extLst>
            </p:cNvPr>
            <p:cNvSpPr txBox="1">
              <a:spLocks noChangeArrowheads="1"/>
            </p:cNvSpPr>
            <p:nvPr/>
          </p:nvSpPr>
          <p:spPr bwMode="auto">
            <a:xfrm>
              <a:off x="4532" y="2944"/>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Đ</a:t>
              </a:r>
              <a:r>
                <a:rPr lang="en-US" altLang="en-US" sz="1800" baseline="-25000"/>
                <a:t>1</a:t>
              </a:r>
              <a:endParaRPr lang="en-US" altLang="en-US" sz="1800"/>
            </a:p>
          </p:txBody>
        </p:sp>
        <p:sp>
          <p:nvSpPr>
            <p:cNvPr id="18459" name="Text Box 41">
              <a:extLst>
                <a:ext uri="{FF2B5EF4-FFF2-40B4-BE49-F238E27FC236}">
                  <a16:creationId xmlns:a16="http://schemas.microsoft.com/office/drawing/2014/main" id="{9BA3E07D-0BC6-8374-0F23-CA9BF51FD49E}"/>
                </a:ext>
              </a:extLst>
            </p:cNvPr>
            <p:cNvSpPr txBox="1">
              <a:spLocks noChangeArrowheads="1"/>
            </p:cNvSpPr>
            <p:nvPr/>
          </p:nvSpPr>
          <p:spPr bwMode="auto">
            <a:xfrm>
              <a:off x="4546" y="345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Đ</a:t>
              </a:r>
              <a:r>
                <a:rPr lang="en-US" altLang="en-US" sz="1800" baseline="-25000"/>
                <a:t>2</a:t>
              </a:r>
              <a:endParaRPr lang="en-US" altLang="en-US" sz="1800"/>
            </a:p>
          </p:txBody>
        </p:sp>
        <p:sp>
          <p:nvSpPr>
            <p:cNvPr id="18460" name="Oval 45">
              <a:extLst>
                <a:ext uri="{FF2B5EF4-FFF2-40B4-BE49-F238E27FC236}">
                  <a16:creationId xmlns:a16="http://schemas.microsoft.com/office/drawing/2014/main" id="{22D1A586-907F-2119-4A8C-DA29FECF79AF}"/>
                </a:ext>
              </a:extLst>
            </p:cNvPr>
            <p:cNvSpPr>
              <a:spLocks noChangeArrowheads="1"/>
            </p:cNvSpPr>
            <p:nvPr/>
          </p:nvSpPr>
          <p:spPr bwMode="auto">
            <a:xfrm>
              <a:off x="3580" y="3210"/>
              <a:ext cx="48" cy="48"/>
            </a:xfrm>
            <a:prstGeom prst="ellipse">
              <a:avLst/>
            </a:prstGeom>
            <a:solidFill>
              <a:srgbClr val="0000CC"/>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18461" name="Oval 46">
              <a:extLst>
                <a:ext uri="{FF2B5EF4-FFF2-40B4-BE49-F238E27FC236}">
                  <a16:creationId xmlns:a16="http://schemas.microsoft.com/office/drawing/2014/main" id="{0F9717B5-DA33-D3F7-351A-D593B3FDE644}"/>
                </a:ext>
              </a:extLst>
            </p:cNvPr>
            <p:cNvSpPr>
              <a:spLocks noChangeArrowheads="1"/>
            </p:cNvSpPr>
            <p:nvPr/>
          </p:nvSpPr>
          <p:spPr bwMode="auto">
            <a:xfrm>
              <a:off x="5270" y="3216"/>
              <a:ext cx="48" cy="48"/>
            </a:xfrm>
            <a:prstGeom prst="ellipse">
              <a:avLst/>
            </a:prstGeom>
            <a:solidFill>
              <a:srgbClr val="0000CC"/>
            </a:solidFill>
            <a:ln w="9525">
              <a:solidFill>
                <a:srgbClr val="00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grpSp>
      <p:sp>
        <p:nvSpPr>
          <p:cNvPr id="27" name="Text Box 102">
            <a:extLst>
              <a:ext uri="{FF2B5EF4-FFF2-40B4-BE49-F238E27FC236}">
                <a16:creationId xmlns:a16="http://schemas.microsoft.com/office/drawing/2014/main" id="{14ECBE66-A831-0223-0C2F-70070D4FB661}"/>
              </a:ext>
            </a:extLst>
          </p:cNvPr>
          <p:cNvSpPr txBox="1">
            <a:spLocks noChangeArrowheads="1"/>
          </p:cNvSpPr>
          <p:nvPr/>
        </p:nvSpPr>
        <p:spPr bwMode="auto">
          <a:xfrm>
            <a:off x="2555875" y="142875"/>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solidFill>
                  <a:srgbClr val="FF0000"/>
                </a:solidFill>
              </a:rPr>
              <a:t>Em có biết</a:t>
            </a:r>
          </a:p>
        </p:txBody>
      </p:sp>
      <p:sp>
        <p:nvSpPr>
          <p:cNvPr id="28" name="Text Box 102">
            <a:extLst>
              <a:ext uri="{FF2B5EF4-FFF2-40B4-BE49-F238E27FC236}">
                <a16:creationId xmlns:a16="http://schemas.microsoft.com/office/drawing/2014/main" id="{7F5DB8C2-131A-92A9-D27D-539C4C31CACE}"/>
              </a:ext>
            </a:extLst>
          </p:cNvPr>
          <p:cNvSpPr txBox="1">
            <a:spLocks noChangeArrowheads="1"/>
          </p:cNvSpPr>
          <p:nvPr/>
        </p:nvSpPr>
        <p:spPr bwMode="auto">
          <a:xfrm>
            <a:off x="404813" y="809625"/>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t>Cách mắc nối tiếp</a:t>
            </a:r>
          </a:p>
        </p:txBody>
      </p:sp>
      <p:sp>
        <p:nvSpPr>
          <p:cNvPr id="29" name="Text Box 102">
            <a:extLst>
              <a:ext uri="{FF2B5EF4-FFF2-40B4-BE49-F238E27FC236}">
                <a16:creationId xmlns:a16="http://schemas.microsoft.com/office/drawing/2014/main" id="{8C4016CD-395C-25C7-75BB-68009C40BFBE}"/>
              </a:ext>
            </a:extLst>
          </p:cNvPr>
          <p:cNvSpPr txBox="1">
            <a:spLocks noChangeArrowheads="1"/>
          </p:cNvSpPr>
          <p:nvPr/>
        </p:nvSpPr>
        <p:spPr bwMode="auto">
          <a:xfrm>
            <a:off x="479425" y="3843338"/>
            <a:ext cx="50069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t>Cách mắc song song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
            <a:extLst>
              <a:ext uri="{FF2B5EF4-FFF2-40B4-BE49-F238E27FC236}">
                <a16:creationId xmlns:a16="http://schemas.microsoft.com/office/drawing/2014/main" id="{AAE5E8F3-AAF2-3CF0-F723-CBAFEDFC3A68}"/>
              </a:ext>
            </a:extLst>
          </p:cNvPr>
          <p:cNvSpPr txBox="1">
            <a:spLocks noChangeArrowheads="1"/>
          </p:cNvSpPr>
          <p:nvPr/>
        </p:nvSpPr>
        <p:spPr bwMode="auto">
          <a:xfrm>
            <a:off x="3429000" y="90488"/>
            <a:ext cx="2514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FF3300"/>
                </a:solidFill>
              </a:rPr>
              <a:t>LUYỆN TẬP</a:t>
            </a:r>
          </a:p>
        </p:txBody>
      </p:sp>
      <p:sp>
        <p:nvSpPr>
          <p:cNvPr id="3" name="Rectangle 2">
            <a:extLst>
              <a:ext uri="{FF2B5EF4-FFF2-40B4-BE49-F238E27FC236}">
                <a16:creationId xmlns:a16="http://schemas.microsoft.com/office/drawing/2014/main" id="{178E01DF-9152-448D-D7B7-189FF89B1B3C}"/>
              </a:ext>
            </a:extLst>
          </p:cNvPr>
          <p:cNvSpPr>
            <a:spLocks noChangeArrowheads="1"/>
          </p:cNvSpPr>
          <p:nvPr/>
        </p:nvSpPr>
        <p:spPr bwMode="auto">
          <a:xfrm>
            <a:off x="252413" y="674688"/>
            <a:ext cx="8610600" cy="2640012"/>
          </a:xfrm>
          <a:prstGeom prst="rect">
            <a:avLst/>
          </a:prstGeom>
          <a:noFill/>
          <a:ln>
            <a:noFill/>
          </a:ln>
        </p:spPr>
        <p:txBody>
          <a:bodyPr>
            <a:spAutoFit/>
          </a:bodyPr>
          <a:lstStyle>
            <a:lvl1pPr indent="279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defRPr/>
            </a:pPr>
            <a:r>
              <a:rPr lang="en-US" altLang="en-US" sz="2400" b="1" u="sng" dirty="0">
                <a:solidFill>
                  <a:srgbClr val="000000"/>
                </a:solidFill>
                <a:cs typeface="Segoe UI" panose="020B0502040204020203" pitchFamily="34" charset="0"/>
                <a:hlinkClick r:id="rId2"/>
              </a:rPr>
              <a:t>Câu 1. Khi </a:t>
            </a:r>
            <a:r>
              <a:rPr lang="en-US" altLang="en-US" sz="2400" b="1" u="sng" dirty="0" err="1">
                <a:solidFill>
                  <a:srgbClr val="000000"/>
                </a:solidFill>
                <a:cs typeface="Segoe UI" panose="020B0502040204020203" pitchFamily="34" charset="0"/>
                <a:hlinkClick r:id="rId2"/>
              </a:rPr>
              <a:t>dùng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ampe</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kế</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đo</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cường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độ</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dòng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điện</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trong</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mạch</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cần</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chú</a:t>
            </a:r>
            <a:r>
              <a:rPr lang="en-US" altLang="en-US" sz="2400" b="1" u="sng" dirty="0">
                <a:solidFill>
                  <a:srgbClr val="000000"/>
                </a:solidFill>
                <a:cs typeface="Segoe UI" panose="020B0502040204020203" pitchFamily="34" charset="0"/>
                <a:hlinkClick r:id="rId2"/>
              </a:rPr>
              <a:t> ý </a:t>
            </a:r>
            <a:r>
              <a:rPr lang="en-US" altLang="en-US" sz="2400" b="1" u="sng" dirty="0" err="1">
                <a:solidFill>
                  <a:srgbClr val="000000"/>
                </a:solidFill>
                <a:cs typeface="Segoe UI" panose="020B0502040204020203" pitchFamily="34" charset="0"/>
                <a:hlinkClick r:id="rId2"/>
              </a:rPr>
              <a:t>chọn</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ampe</a:t>
            </a:r>
            <a:r>
              <a:rPr lang="en-US" altLang="en-US" sz="2400" b="1" u="sng" dirty="0">
                <a:solidFill>
                  <a:srgbClr val="000000"/>
                </a:solidFill>
                <a:cs typeface="Segoe UI" panose="020B0502040204020203" pitchFamily="34" charset="0"/>
                <a:hlinkClick r:id="rId2"/>
              </a:rPr>
              <a:t> </a:t>
            </a:r>
            <a:r>
              <a:rPr lang="en-US" altLang="en-US" sz="2400" b="1" u="sng" dirty="0" err="1">
                <a:solidFill>
                  <a:srgbClr val="000000"/>
                </a:solidFill>
                <a:cs typeface="Segoe UI" panose="020B0502040204020203" pitchFamily="34" charset="0"/>
                <a:hlinkClick r:id="rId2"/>
              </a:rPr>
              <a:t>kế</a:t>
            </a:r>
            <a:endParaRPr lang="en-US" altLang="en-US" sz="2400" b="1" dirty="0">
              <a:solidFill>
                <a:schemeClr val="accent1">
                  <a:lumMod val="50000"/>
                </a:schemeClr>
              </a:solidFill>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A.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kích</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thước</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B.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giới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hạn</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đo</a:t>
            </a:r>
            <a:r>
              <a:rPr lang="en-US" altLang="en-US" sz="2400" b="1" dirty="0">
                <a:solidFill>
                  <a:srgbClr val="000000"/>
                </a:solidFill>
                <a:cs typeface="Segoe UI" panose="020B0502040204020203" pitchFamily="34" charset="0"/>
              </a:rPr>
              <a:t> và </a:t>
            </a:r>
            <a:r>
              <a:rPr lang="en-US" altLang="en-US" sz="2400" b="1" dirty="0" err="1">
                <a:solidFill>
                  <a:srgbClr val="000000"/>
                </a:solidFill>
                <a:cs typeface="Segoe UI" panose="020B0502040204020203" pitchFamily="34" charset="0"/>
              </a:rPr>
              <a:t>độ</a:t>
            </a:r>
            <a:r>
              <a:rPr lang="en-US" altLang="en-US" sz="2400" b="1" dirty="0">
                <a:solidFill>
                  <a:srgbClr val="000000"/>
                </a:solidFill>
                <a:cs typeface="Segoe UI" panose="020B0502040204020203" pitchFamily="34" charset="0"/>
              </a:rPr>
              <a:t> chia </a:t>
            </a:r>
            <a:r>
              <a:rPr lang="en-US" altLang="en-US" sz="2400" b="1" dirty="0" err="1">
                <a:solidFill>
                  <a:srgbClr val="000000"/>
                </a:solidFill>
                <a:cs typeface="Segoe UI" panose="020B0502040204020203" pitchFamily="34" charset="0"/>
              </a:rPr>
              <a:t>nhỏ</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nhất</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C.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màu</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sắc</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D. </a:t>
            </a:r>
            <a:r>
              <a:rPr lang="en-US" altLang="en-US" sz="2400" b="1" dirty="0" err="1">
                <a:solidFill>
                  <a:srgbClr val="000000"/>
                </a:solidFill>
                <a:cs typeface="Segoe UI" panose="020B0502040204020203" pitchFamily="34" charset="0"/>
              </a:rPr>
              <a:t>có</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khối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lượng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phù</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hợp</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p:txBody>
      </p:sp>
      <p:sp>
        <p:nvSpPr>
          <p:cNvPr id="4" name="Rectangle 3">
            <a:extLst>
              <a:ext uri="{FF2B5EF4-FFF2-40B4-BE49-F238E27FC236}">
                <a16:creationId xmlns:a16="http://schemas.microsoft.com/office/drawing/2014/main" id="{8706862A-1026-D264-3C7E-D4A0CF8D14F5}"/>
              </a:ext>
            </a:extLst>
          </p:cNvPr>
          <p:cNvSpPr>
            <a:spLocks noChangeArrowheads="1"/>
          </p:cNvSpPr>
          <p:nvPr/>
        </p:nvSpPr>
        <p:spPr bwMode="auto">
          <a:xfrm>
            <a:off x="217488" y="3422650"/>
            <a:ext cx="8496300" cy="2640013"/>
          </a:xfrm>
          <a:prstGeom prst="rect">
            <a:avLst/>
          </a:prstGeom>
          <a:noFill/>
          <a:ln>
            <a:noFill/>
          </a:ln>
        </p:spPr>
        <p:txBody>
          <a:bodyPr>
            <a:spAutoFit/>
          </a:bodyPr>
          <a:lstStyle>
            <a:lvl1pPr indent="279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defRPr/>
            </a:pPr>
            <a:r>
              <a:rPr lang="en-US" altLang="en-US" sz="2400" b="1" u="sng" dirty="0">
                <a:solidFill>
                  <a:schemeClr val="accent1">
                    <a:lumMod val="50000"/>
                  </a:schemeClr>
                </a:solidFill>
                <a:cs typeface="Segoe UI" panose="020B0502040204020203" pitchFamily="34" charset="0"/>
              </a:rPr>
              <a:t>Câu 2. </a:t>
            </a:r>
            <a:r>
              <a:rPr lang="en-US" altLang="en-US" sz="2400" b="1" u="sng" dirty="0" err="1">
                <a:solidFill>
                  <a:schemeClr val="accent1">
                    <a:lumMod val="50000"/>
                  </a:schemeClr>
                </a:solidFill>
                <a:cs typeface="Segoe UI" panose="020B0502040204020203" pitchFamily="34" charset="0"/>
              </a:rPr>
              <a:t>Muốn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đo</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hiệu</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điện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thế</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giũa</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hai</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cực</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của</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một</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nguồn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điện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thì</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phải</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mắc</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vôn</a:t>
            </a:r>
            <a:r>
              <a:rPr lang="en-US" altLang="en-US" sz="2400" b="1" u="sng" dirty="0">
                <a:solidFill>
                  <a:schemeClr val="accent1">
                    <a:lumMod val="50000"/>
                  </a:schemeClr>
                </a:solidFill>
                <a:cs typeface="Segoe UI" panose="020B0502040204020203" pitchFamily="34" charset="0"/>
              </a:rPr>
              <a:t> </a:t>
            </a:r>
            <a:r>
              <a:rPr lang="en-US" altLang="en-US" sz="2400" b="1" u="sng" dirty="0" err="1">
                <a:solidFill>
                  <a:schemeClr val="accent1">
                    <a:lumMod val="50000"/>
                  </a:schemeClr>
                </a:solidFill>
                <a:cs typeface="Segoe UI" panose="020B0502040204020203" pitchFamily="34" charset="0"/>
              </a:rPr>
              <a:t>kế</a:t>
            </a:r>
            <a:endParaRPr lang="en-US" altLang="en-US" sz="2400" b="1" u="sng" dirty="0">
              <a:solidFill>
                <a:schemeClr val="accent1">
                  <a:lumMod val="50000"/>
                </a:schemeClr>
              </a:solidFill>
              <a:cs typeface="Segoe UI" panose="020B0502040204020203" pitchFamily="34" charset="0"/>
            </a:endParaRPr>
          </a:p>
          <a:p>
            <a:pPr algn="just">
              <a:lnSpc>
                <a:spcPct val="115000"/>
              </a:lnSpc>
              <a:spcBef>
                <a:spcPct val="0"/>
              </a:spcBef>
              <a:buFontTx/>
              <a:buNone/>
              <a:defRPr/>
            </a:pPr>
            <a:r>
              <a:rPr lang="en-US" altLang="en-US" sz="2400" b="1" dirty="0">
                <a:solidFill>
                  <a:srgbClr val="000000"/>
                </a:solidFill>
                <a:cs typeface="Segoe UI" panose="020B0502040204020203" pitchFamily="34" charset="0"/>
              </a:rPr>
              <a:t>A. </a:t>
            </a:r>
            <a:r>
              <a:rPr lang="en-US" altLang="en-US" sz="2400" b="1" dirty="0" err="1">
                <a:solidFill>
                  <a:srgbClr val="000000"/>
                </a:solidFill>
                <a:cs typeface="Segoe UI" panose="020B0502040204020203" pitchFamily="34" charset="0"/>
              </a:rPr>
              <a:t>nối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tiếp</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bóng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đèn</a:t>
            </a:r>
            <a:r>
              <a:rPr lang="en-US" altLang="en-US" sz="2400" b="1" dirty="0">
                <a:solidFill>
                  <a:srgbClr val="000000"/>
                </a:solidFill>
                <a:cs typeface="Segoe UI" panose="020B0502040204020203" pitchFamily="34" charset="0"/>
              </a:rPr>
              <a:t>.	</a:t>
            </a:r>
          </a:p>
          <a:p>
            <a:pPr algn="just">
              <a:lnSpc>
                <a:spcPct val="115000"/>
              </a:lnSpc>
              <a:spcBef>
                <a:spcPct val="0"/>
              </a:spcBef>
              <a:buFontTx/>
              <a:buNone/>
              <a:defRPr/>
            </a:pPr>
            <a:r>
              <a:rPr lang="en-US" altLang="en-US" sz="2400" b="1" dirty="0">
                <a:solidFill>
                  <a:srgbClr val="000000"/>
                </a:solidFill>
                <a:cs typeface="Segoe UI" panose="020B0502040204020203" pitchFamily="34" charset="0"/>
              </a:rPr>
              <a:t>B. song </a:t>
            </a:r>
            <a:r>
              <a:rPr lang="en-US" altLang="en-US" sz="2400" b="1" dirty="0" err="1">
                <a:solidFill>
                  <a:srgbClr val="000000"/>
                </a:solidFill>
                <a:cs typeface="Segoe UI" panose="020B0502040204020203" pitchFamily="34" charset="0"/>
              </a:rPr>
              <a:t>song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bóng</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đèn</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a:p>
            <a:pPr algn="just">
              <a:lnSpc>
                <a:spcPct val="115000"/>
              </a:lnSpc>
              <a:spcBef>
                <a:spcPct val="0"/>
              </a:spcBef>
              <a:buFontTx/>
              <a:buNone/>
              <a:defRPr/>
            </a:pPr>
            <a:r>
              <a:rPr lang="en-US" altLang="en-US" sz="2400" b="1" dirty="0" err="1">
                <a:solidFill>
                  <a:srgbClr val="000000"/>
                </a:solidFill>
                <a:cs typeface="Segoe UI" panose="020B0502040204020203" pitchFamily="34" charset="0"/>
              </a:rPr>
              <a:t>C.song</a:t>
            </a:r>
            <a:r>
              <a:rPr lang="en-US" altLang="en-US" sz="2400" b="1" dirty="0">
                <a:solidFill>
                  <a:srgbClr val="000000"/>
                </a:solidFill>
                <a:cs typeface="Segoe UI" panose="020B0502040204020203" pitchFamily="34" charset="0"/>
              </a:rPr>
              <a:t> song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nguồn</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điện</a:t>
            </a:r>
            <a:r>
              <a:rPr lang="en-US" altLang="en-US" sz="2400" b="1" dirty="0">
                <a:solidFill>
                  <a:srgbClr val="000000"/>
                </a:solidFill>
                <a:cs typeface="Segoe UI" panose="020B0502040204020203" pitchFamily="34" charset="0"/>
              </a:rPr>
              <a:t>.	</a:t>
            </a:r>
          </a:p>
          <a:p>
            <a:pPr algn="just">
              <a:lnSpc>
                <a:spcPct val="115000"/>
              </a:lnSpc>
              <a:spcBef>
                <a:spcPct val="0"/>
              </a:spcBef>
              <a:buFontTx/>
              <a:buNone/>
              <a:defRPr/>
            </a:pPr>
            <a:r>
              <a:rPr lang="en-US" altLang="en-US" sz="2400" b="1" dirty="0">
                <a:solidFill>
                  <a:srgbClr val="000000"/>
                </a:solidFill>
                <a:cs typeface="Segoe UI" panose="020B0502040204020203" pitchFamily="34" charset="0"/>
              </a:rPr>
              <a:t>D. </a:t>
            </a:r>
            <a:r>
              <a:rPr lang="en-US" altLang="en-US" sz="2400" b="1" dirty="0" err="1">
                <a:solidFill>
                  <a:srgbClr val="000000"/>
                </a:solidFill>
                <a:cs typeface="Segoe UI" panose="020B0502040204020203" pitchFamily="34" charset="0"/>
              </a:rPr>
              <a:t>nối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tiếp</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với</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nguồn</a:t>
            </a:r>
            <a:r>
              <a:rPr lang="en-US" altLang="en-US" sz="2400" b="1" dirty="0">
                <a:solidFill>
                  <a:srgbClr val="000000"/>
                </a:solidFill>
                <a:cs typeface="Segoe UI" panose="020B0502040204020203" pitchFamily="34" charset="0"/>
              </a:rPr>
              <a:t> </a:t>
            </a:r>
            <a:r>
              <a:rPr lang="en-US" altLang="en-US" sz="2400" b="1" dirty="0" err="1">
                <a:solidFill>
                  <a:srgbClr val="000000"/>
                </a:solidFill>
                <a:cs typeface="Segoe UI" panose="020B0502040204020203" pitchFamily="34" charset="0"/>
              </a:rPr>
              <a:t>điện</a:t>
            </a:r>
            <a:r>
              <a:rPr lang="en-US" altLang="en-US" sz="2400" b="1" dirty="0">
                <a:solidFill>
                  <a:srgbClr val="000000"/>
                </a:solidFill>
                <a:cs typeface="Segoe UI" panose="020B0502040204020203" pitchFamily="34" charset="0"/>
              </a:rPr>
              <a:t>.</a:t>
            </a:r>
            <a:endParaRPr lang="en-US" altLang="en-US" sz="2400" b="1" dirty="0">
              <a:cs typeface="Segoe UI" panose="020B0502040204020203" pitchFamily="34" charset="0"/>
            </a:endParaRPr>
          </a:p>
        </p:txBody>
      </p:sp>
      <p:sp>
        <p:nvSpPr>
          <p:cNvPr id="5" name="Oval 4">
            <a:extLst>
              <a:ext uri="{FF2B5EF4-FFF2-40B4-BE49-F238E27FC236}">
                <a16:creationId xmlns:a16="http://schemas.microsoft.com/office/drawing/2014/main" id="{D52EEAC3-65FC-44CF-9A14-A183CCFEF9F2}"/>
              </a:ext>
            </a:extLst>
          </p:cNvPr>
          <p:cNvSpPr/>
          <p:nvPr/>
        </p:nvSpPr>
        <p:spPr>
          <a:xfrm>
            <a:off x="484188" y="1905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a:extLst>
              <a:ext uri="{FF2B5EF4-FFF2-40B4-BE49-F238E27FC236}">
                <a16:creationId xmlns:a16="http://schemas.microsoft.com/office/drawing/2014/main" id="{2A473BB0-407F-206F-F135-73EF968397E9}"/>
              </a:ext>
            </a:extLst>
          </p:cNvPr>
          <p:cNvSpPr/>
          <p:nvPr/>
        </p:nvSpPr>
        <p:spPr>
          <a:xfrm>
            <a:off x="484188" y="51054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1">
            <a:extLst>
              <a:ext uri="{FF2B5EF4-FFF2-40B4-BE49-F238E27FC236}">
                <a16:creationId xmlns:a16="http://schemas.microsoft.com/office/drawing/2014/main" id="{F91ACED1-5645-3189-7B6F-DE6B0FAB5C93}"/>
              </a:ext>
            </a:extLst>
          </p:cNvPr>
          <p:cNvSpPr txBox="1">
            <a:spLocks noChangeArrowheads="1"/>
          </p:cNvSpPr>
          <p:nvPr/>
        </p:nvSpPr>
        <p:spPr bwMode="auto">
          <a:xfrm>
            <a:off x="3657600" y="381000"/>
            <a:ext cx="2514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a:solidFill>
                  <a:srgbClr val="FF3300"/>
                </a:solidFill>
              </a:rPr>
              <a:t>VẬN DỤNG</a:t>
            </a:r>
          </a:p>
        </p:txBody>
      </p:sp>
      <p:sp>
        <p:nvSpPr>
          <p:cNvPr id="3" name="Rectangle 2">
            <a:extLst>
              <a:ext uri="{FF2B5EF4-FFF2-40B4-BE49-F238E27FC236}">
                <a16:creationId xmlns:a16="http://schemas.microsoft.com/office/drawing/2014/main" id="{6575DEDC-5488-613A-F359-E0B0D8A532F7}"/>
              </a:ext>
            </a:extLst>
          </p:cNvPr>
          <p:cNvSpPr>
            <a:spLocks noChangeArrowheads="1"/>
          </p:cNvSpPr>
          <p:nvPr/>
        </p:nvSpPr>
        <p:spPr bwMode="auto">
          <a:xfrm>
            <a:off x="381000" y="1143000"/>
            <a:ext cx="81534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pPr>
            <a:r>
              <a:rPr lang="vi-VN" altLang="en-US" sz="2400" b="1">
                <a:solidFill>
                  <a:srgbClr val="000000"/>
                </a:solidFill>
                <a:cs typeface="Times New Roman" panose="02020603050405020304" pitchFamily="18" charset="0"/>
              </a:rPr>
              <a:t>HS về nhà</a:t>
            </a:r>
            <a:r>
              <a:rPr lang="en-US" altLang="en-US" sz="2400" b="1">
                <a:solidFill>
                  <a:srgbClr val="000000"/>
                </a:solidFill>
                <a:cs typeface="Times New Roman" panose="02020603050405020304" pitchFamily="18" charset="0"/>
              </a:rPr>
              <a:t> đề ra phương án để trả lời cho tình huống sau</a:t>
            </a:r>
            <a:r>
              <a:rPr lang="vi-VN" altLang="en-US" sz="2400" b="1">
                <a:solidFill>
                  <a:srgbClr val="000000"/>
                </a:solidFill>
                <a:cs typeface="Times New Roman" panose="02020603050405020304" pitchFamily="18" charset="0"/>
              </a:rPr>
              <a:t>:</a:t>
            </a:r>
            <a:r>
              <a:rPr lang="en-US" altLang="en-US" sz="2400" b="1">
                <a:solidFill>
                  <a:srgbClr val="000000"/>
                </a:solidFill>
                <a:cs typeface="Times New Roman" panose="02020603050405020304" pitchFamily="18" charset="0"/>
              </a:rPr>
              <a:t> </a:t>
            </a:r>
            <a:r>
              <a:rPr lang="en-US" altLang="en-US" sz="2400" b="1">
                <a:solidFill>
                  <a:srgbClr val="FF0000"/>
                </a:solidFill>
                <a:cs typeface="Times New Roman" panose="02020603050405020304" pitchFamily="18" charset="0"/>
              </a:rPr>
              <a:t>Qua bài học hôm nay, em đã biết được cách đo hiệu điện thế bằng vôn kế, hãy đề xuất phương án xác định pin cũ hay mới bằng cách dùng vôn kế. </a:t>
            </a:r>
            <a:r>
              <a:rPr lang="en-US" altLang="en-US" sz="2400" b="1">
                <a:solidFill>
                  <a:srgbClr val="000000"/>
                </a:solidFill>
                <a:cs typeface="Times New Roman" panose="02020603050405020304" pitchFamily="18" charset="0"/>
              </a:rPr>
              <a:t>T</a:t>
            </a:r>
            <a:r>
              <a:rPr lang="vi-VN" altLang="en-US" sz="2400" b="1">
                <a:solidFill>
                  <a:srgbClr val="000000"/>
                </a:solidFill>
                <a:cs typeface="Times New Roman" panose="02020603050405020304" pitchFamily="18" charset="0"/>
              </a:rPr>
              <a:t>rình bày vào v</a:t>
            </a:r>
            <a:r>
              <a:rPr lang="en-US" altLang="en-US" sz="2400" b="1">
                <a:solidFill>
                  <a:srgbClr val="000000"/>
                </a:solidFill>
                <a:cs typeface="Times New Roman" panose="02020603050405020304" pitchFamily="18" charset="0"/>
              </a:rPr>
              <a:t>ở</a:t>
            </a:r>
            <a:r>
              <a:rPr lang="vi-VN" altLang="en-US" sz="2400" b="1">
                <a:solidFill>
                  <a:srgbClr val="000000"/>
                </a:solidFill>
                <a:cs typeface="Times New Roman" panose="02020603050405020304" pitchFamily="18" charset="0"/>
              </a:rPr>
              <a:t>.</a:t>
            </a:r>
            <a:endParaRPr lang="en-US" altLang="en-US" sz="2000" b="1">
              <a:solidFill>
                <a:srgbClr val="000000"/>
              </a:solidFill>
              <a:cs typeface="Courier New" panose="02070309020205020404" pitchFamily="49" charset="0"/>
            </a:endParaRPr>
          </a:p>
        </p:txBody>
      </p:sp>
      <p:sp>
        <p:nvSpPr>
          <p:cNvPr id="4" name="Rectangle 3">
            <a:extLst>
              <a:ext uri="{FF2B5EF4-FFF2-40B4-BE49-F238E27FC236}">
                <a16:creationId xmlns:a16="http://schemas.microsoft.com/office/drawing/2014/main" id="{4660B647-48D7-5917-3517-F02B7A450164}"/>
              </a:ext>
            </a:extLst>
          </p:cNvPr>
          <p:cNvSpPr>
            <a:spLocks noChangeArrowheads="1"/>
          </p:cNvSpPr>
          <p:nvPr/>
        </p:nvSpPr>
        <p:spPr bwMode="auto">
          <a:xfrm>
            <a:off x="381000" y="3322638"/>
            <a:ext cx="79248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None/>
            </a:pPr>
            <a:r>
              <a:rPr lang="de-DE" altLang="en-US" sz="2400" b="1">
                <a:solidFill>
                  <a:srgbClr val="000000"/>
                </a:solidFill>
                <a:cs typeface="Times New Roman" panose="02020603050405020304" pitchFamily="18" charset="0"/>
              </a:rPr>
              <a:t>HS hoạt động cá nhân thực hiện nhiệm vụ ở nhà.</a:t>
            </a:r>
            <a:endParaRPr lang="en-US" altLang="en-US" sz="2400" b="1">
              <a:solidFill>
                <a:srgbClr val="000000"/>
              </a:solidFill>
              <a:cs typeface="Courier New" panose="02070309020205020404" pitchFamily="49" charset="0"/>
            </a:endParaRPr>
          </a:p>
          <a:p>
            <a:pPr algn="just">
              <a:lnSpc>
                <a:spcPct val="115000"/>
              </a:lnSpc>
              <a:spcBef>
                <a:spcPct val="0"/>
              </a:spcBef>
              <a:buFontTx/>
              <a:buNone/>
            </a:pPr>
            <a:r>
              <a:rPr lang="vi-VN" altLang="en-US" sz="2400" b="1">
                <a:solidFill>
                  <a:srgbClr val="000000"/>
                </a:solidFill>
                <a:cs typeface="Calibri" panose="020F0502020204030204" pitchFamily="34" charset="0"/>
              </a:rPr>
              <a:t>Báo cáo, thảo luận</a:t>
            </a:r>
            <a:r>
              <a:rPr lang="en-US" altLang="en-US" sz="2400" b="1">
                <a:solidFill>
                  <a:srgbClr val="000000"/>
                </a:solidFill>
                <a:cs typeface="Calibri" panose="020F0502020204030204" pitchFamily="34" charset="0"/>
              </a:rPr>
              <a:t> </a:t>
            </a:r>
            <a:r>
              <a:rPr lang="vi-VN" altLang="en-US" sz="2400" b="1">
                <a:solidFill>
                  <a:srgbClr val="000000"/>
                </a:solidFill>
                <a:cs typeface="Calibri" panose="020F0502020204030204" pitchFamily="34" charset="0"/>
              </a:rPr>
              <a:t>vào tiết sau.</a:t>
            </a:r>
            <a:endParaRPr lang="en-US" altLang="en-US" sz="2400" b="1">
              <a:solidFill>
                <a:srgbClr val="000000"/>
              </a:solidFill>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86519EB-2643-CFE3-B6FA-1C16E469A9CD}"/>
              </a:ext>
            </a:extLst>
          </p:cNvPr>
          <p:cNvGrpSpPr>
            <a:grpSpLocks noChangeAspect="1"/>
          </p:cNvGrpSpPr>
          <p:nvPr/>
        </p:nvGrpSpPr>
        <p:grpSpPr bwMode="auto">
          <a:xfrm>
            <a:off x="492125" y="2266950"/>
            <a:ext cx="3297238" cy="3163888"/>
            <a:chOff x="1672" y="-2"/>
            <a:chExt cx="3733" cy="3581"/>
          </a:xfrm>
        </p:grpSpPr>
        <p:sp>
          <p:nvSpPr>
            <p:cNvPr id="8" name="Freeform 5">
              <a:extLst>
                <a:ext uri="{FF2B5EF4-FFF2-40B4-BE49-F238E27FC236}">
                  <a16:creationId xmlns:a16="http://schemas.microsoft.com/office/drawing/2014/main" id="{0DB9856E-6737-12F5-572C-E10631AA4524}"/>
                </a:ext>
              </a:extLst>
            </p:cNvPr>
            <p:cNvSpPr/>
            <p:nvPr/>
          </p:nvSpPr>
          <p:spPr bwMode="auto">
            <a:xfrm>
              <a:off x="3155" y="3311"/>
              <a:ext cx="811" cy="268"/>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3"/>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9" name="Freeform 6">
              <a:extLst>
                <a:ext uri="{FF2B5EF4-FFF2-40B4-BE49-F238E27FC236}">
                  <a16:creationId xmlns:a16="http://schemas.microsoft.com/office/drawing/2014/main" id="{20AB1350-E3DD-817E-3468-A7AE019B72F2}"/>
                </a:ext>
              </a:extLst>
            </p:cNvPr>
            <p:cNvSpPr/>
            <p:nvPr/>
          </p:nvSpPr>
          <p:spPr bwMode="auto">
            <a:xfrm>
              <a:off x="4555" y="2364"/>
              <a:ext cx="599" cy="444"/>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0" name="Freeform 7">
              <a:extLst>
                <a:ext uri="{FF2B5EF4-FFF2-40B4-BE49-F238E27FC236}">
                  <a16:creationId xmlns:a16="http://schemas.microsoft.com/office/drawing/2014/main" id="{665319FC-C187-B0EC-AF01-7655C5F559C3}"/>
                </a:ext>
              </a:extLst>
            </p:cNvPr>
            <p:cNvSpPr/>
            <p:nvPr/>
          </p:nvSpPr>
          <p:spPr bwMode="auto">
            <a:xfrm>
              <a:off x="4753" y="1426"/>
              <a:ext cx="652" cy="286"/>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1" name="Freeform 8">
              <a:extLst>
                <a:ext uri="{FF2B5EF4-FFF2-40B4-BE49-F238E27FC236}">
                  <a16:creationId xmlns:a16="http://schemas.microsoft.com/office/drawing/2014/main" id="{B35B75DA-6792-2BC4-9D06-743951A85838}"/>
                </a:ext>
              </a:extLst>
            </p:cNvPr>
            <p:cNvSpPr/>
            <p:nvPr/>
          </p:nvSpPr>
          <p:spPr bwMode="auto">
            <a:xfrm>
              <a:off x="4294" y="332"/>
              <a:ext cx="462" cy="579"/>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2" name="Freeform 9">
              <a:extLst>
                <a:ext uri="{FF2B5EF4-FFF2-40B4-BE49-F238E27FC236}">
                  <a16:creationId xmlns:a16="http://schemas.microsoft.com/office/drawing/2014/main" id="{18894CEE-5D36-AEFC-25F8-C50C07038DBC}"/>
                </a:ext>
              </a:extLst>
            </p:cNvPr>
            <p:cNvSpPr/>
            <p:nvPr/>
          </p:nvSpPr>
          <p:spPr bwMode="auto">
            <a:xfrm>
              <a:off x="3466" y="-2"/>
              <a:ext cx="189" cy="645"/>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3" name="Freeform 10">
              <a:extLst>
                <a:ext uri="{FF2B5EF4-FFF2-40B4-BE49-F238E27FC236}">
                  <a16:creationId xmlns:a16="http://schemas.microsoft.com/office/drawing/2014/main" id="{7881BF38-F9D3-AC02-BC50-69A96EF44F1C}"/>
                </a:ext>
              </a:extLst>
            </p:cNvPr>
            <p:cNvSpPr/>
            <p:nvPr/>
          </p:nvSpPr>
          <p:spPr bwMode="auto">
            <a:xfrm>
              <a:off x="1924" y="2363"/>
              <a:ext cx="599" cy="442"/>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4" name="Freeform 11">
              <a:extLst>
                <a:ext uri="{FF2B5EF4-FFF2-40B4-BE49-F238E27FC236}">
                  <a16:creationId xmlns:a16="http://schemas.microsoft.com/office/drawing/2014/main" id="{1081BEAB-2206-06B1-2B71-F5211FD87AC3}"/>
                </a:ext>
              </a:extLst>
            </p:cNvPr>
            <p:cNvSpPr/>
            <p:nvPr/>
          </p:nvSpPr>
          <p:spPr bwMode="auto">
            <a:xfrm>
              <a:off x="1672" y="1425"/>
              <a:ext cx="652" cy="284"/>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5" name="Freeform 12">
              <a:extLst>
                <a:ext uri="{FF2B5EF4-FFF2-40B4-BE49-F238E27FC236}">
                  <a16:creationId xmlns:a16="http://schemas.microsoft.com/office/drawing/2014/main" id="{DA359C0E-8AB4-E8E6-38BF-D16C303E4918}"/>
                </a:ext>
              </a:extLst>
            </p:cNvPr>
            <p:cNvSpPr/>
            <p:nvPr/>
          </p:nvSpPr>
          <p:spPr bwMode="auto">
            <a:xfrm>
              <a:off x="2321" y="329"/>
              <a:ext cx="464" cy="580"/>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6" name="Freeform 13">
              <a:extLst>
                <a:ext uri="{FF2B5EF4-FFF2-40B4-BE49-F238E27FC236}">
                  <a16:creationId xmlns:a16="http://schemas.microsoft.com/office/drawing/2014/main" id="{E6AD491B-7FC0-49EE-07C2-A5769803289E}"/>
                </a:ext>
              </a:extLst>
            </p:cNvPr>
            <p:cNvSpPr>
              <a:spLocks noEditPoints="1"/>
            </p:cNvSpPr>
            <p:nvPr/>
          </p:nvSpPr>
          <p:spPr bwMode="auto">
            <a:xfrm>
              <a:off x="2499" y="817"/>
              <a:ext cx="2099" cy="256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2"/>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7" name="Oval 14">
              <a:extLst>
                <a:ext uri="{FF2B5EF4-FFF2-40B4-BE49-F238E27FC236}">
                  <a16:creationId xmlns:a16="http://schemas.microsoft.com/office/drawing/2014/main" id="{45E8C4D9-FA05-B209-3055-03E35663E4F7}"/>
                </a:ext>
              </a:extLst>
            </p:cNvPr>
            <p:cNvSpPr>
              <a:spLocks noChangeArrowheads="1"/>
            </p:cNvSpPr>
            <p:nvPr/>
          </p:nvSpPr>
          <p:spPr bwMode="auto">
            <a:xfrm>
              <a:off x="2907" y="1200"/>
              <a:ext cx="1343" cy="1342"/>
            </a:xfrm>
            <a:prstGeom prst="ellipse">
              <a:avLst/>
            </a:prstGeom>
            <a:solidFill>
              <a:schemeClr val="accent5"/>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8" name="Oval 15">
              <a:extLst>
                <a:ext uri="{FF2B5EF4-FFF2-40B4-BE49-F238E27FC236}">
                  <a16:creationId xmlns:a16="http://schemas.microsoft.com/office/drawing/2014/main" id="{AC4798BA-7C01-4448-AD98-E39586F3F11B}"/>
                </a:ext>
              </a:extLst>
            </p:cNvPr>
            <p:cNvSpPr>
              <a:spLocks noChangeArrowheads="1"/>
            </p:cNvSpPr>
            <p:nvPr/>
          </p:nvSpPr>
          <p:spPr bwMode="auto">
            <a:xfrm>
              <a:off x="3040" y="1335"/>
              <a:ext cx="1077" cy="1074"/>
            </a:xfrm>
            <a:prstGeom prst="ellipse">
              <a:avLst/>
            </a:prstGeom>
            <a:solidFill>
              <a:srgbClr val="FFFFFF"/>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19" name="Oval 16">
              <a:extLst>
                <a:ext uri="{FF2B5EF4-FFF2-40B4-BE49-F238E27FC236}">
                  <a16:creationId xmlns:a16="http://schemas.microsoft.com/office/drawing/2014/main" id="{F01B58F3-AE15-AE25-C55F-379B8FF23709}"/>
                </a:ext>
              </a:extLst>
            </p:cNvPr>
            <p:cNvSpPr>
              <a:spLocks noChangeArrowheads="1"/>
            </p:cNvSpPr>
            <p:nvPr/>
          </p:nvSpPr>
          <p:spPr bwMode="auto">
            <a:xfrm>
              <a:off x="3155" y="1450"/>
              <a:ext cx="847" cy="844"/>
            </a:xfrm>
            <a:prstGeom prst="ellipse">
              <a:avLst/>
            </a:prstGeom>
            <a:solidFill>
              <a:schemeClr val="accent5"/>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0" name="Oval 17">
              <a:extLst>
                <a:ext uri="{FF2B5EF4-FFF2-40B4-BE49-F238E27FC236}">
                  <a16:creationId xmlns:a16="http://schemas.microsoft.com/office/drawing/2014/main" id="{6D4C4292-9F76-B04F-EED7-1B40A5C36B93}"/>
                </a:ext>
              </a:extLst>
            </p:cNvPr>
            <p:cNvSpPr>
              <a:spLocks noChangeArrowheads="1"/>
            </p:cNvSpPr>
            <p:nvPr/>
          </p:nvSpPr>
          <p:spPr bwMode="auto">
            <a:xfrm>
              <a:off x="3281" y="1574"/>
              <a:ext cx="595" cy="597"/>
            </a:xfrm>
            <a:prstGeom prst="ellipse">
              <a:avLst/>
            </a:prstGeom>
            <a:solidFill>
              <a:srgbClr val="FFFFFF"/>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1" name="Oval 18">
              <a:extLst>
                <a:ext uri="{FF2B5EF4-FFF2-40B4-BE49-F238E27FC236}">
                  <a16:creationId xmlns:a16="http://schemas.microsoft.com/office/drawing/2014/main" id="{991E57B0-020F-D678-F04D-E678B7594BC8}"/>
                </a:ext>
              </a:extLst>
            </p:cNvPr>
            <p:cNvSpPr>
              <a:spLocks noChangeArrowheads="1"/>
            </p:cNvSpPr>
            <p:nvPr/>
          </p:nvSpPr>
          <p:spPr bwMode="auto">
            <a:xfrm>
              <a:off x="3390" y="1683"/>
              <a:ext cx="374" cy="376"/>
            </a:xfrm>
            <a:prstGeom prst="ellipse">
              <a:avLst/>
            </a:prstGeom>
            <a:solidFill>
              <a:schemeClr val="accent5"/>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2" name="Oval 19">
              <a:extLst>
                <a:ext uri="{FF2B5EF4-FFF2-40B4-BE49-F238E27FC236}">
                  <a16:creationId xmlns:a16="http://schemas.microsoft.com/office/drawing/2014/main" id="{55278C90-E9FE-4E97-BF59-7C0A03F84E09}"/>
                </a:ext>
              </a:extLst>
            </p:cNvPr>
            <p:cNvSpPr>
              <a:spLocks noChangeArrowheads="1"/>
            </p:cNvSpPr>
            <p:nvPr/>
          </p:nvSpPr>
          <p:spPr bwMode="auto">
            <a:xfrm>
              <a:off x="3509" y="1804"/>
              <a:ext cx="138" cy="138"/>
            </a:xfrm>
            <a:prstGeom prst="ellipse">
              <a:avLst/>
            </a:prstGeom>
            <a:solidFill>
              <a:srgbClr val="FFFFFF"/>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3" name="Freeform 20">
              <a:extLst>
                <a:ext uri="{FF2B5EF4-FFF2-40B4-BE49-F238E27FC236}">
                  <a16:creationId xmlns:a16="http://schemas.microsoft.com/office/drawing/2014/main" id="{AC26E792-94CC-FB3C-D810-38AEF96CDF40}"/>
                </a:ext>
              </a:extLst>
            </p:cNvPr>
            <p:cNvSpPr/>
            <p:nvPr/>
          </p:nvSpPr>
          <p:spPr bwMode="auto">
            <a:xfrm>
              <a:off x="3577" y="1087"/>
              <a:ext cx="793"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1"/>
            </a:solid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sp>
          <p:nvSpPr>
            <p:cNvPr id="24" name="Freeform 21">
              <a:extLst>
                <a:ext uri="{FF2B5EF4-FFF2-40B4-BE49-F238E27FC236}">
                  <a16:creationId xmlns:a16="http://schemas.microsoft.com/office/drawing/2014/main" id="{24D6AB99-5E13-5DCC-F792-A9A20FB6A700}"/>
                </a:ext>
              </a:extLst>
            </p:cNvPr>
            <p:cNvSpPr/>
            <p:nvPr/>
          </p:nvSpPr>
          <p:spPr bwMode="auto">
            <a:xfrm>
              <a:off x="3577" y="1087"/>
              <a:ext cx="793" cy="79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p:spPr>
          <p:txBody>
            <a:bodyPr lIns="68580" tIns="34290" rIns="68580" bIns="34290"/>
            <a:lstStyle/>
            <a:p>
              <a:pPr>
                <a:defRPr/>
              </a:pPr>
              <a:endParaRPr lang="en-US" kern="0">
                <a:solidFill>
                  <a:sysClr val="windowText" lastClr="000000"/>
                </a:solidFill>
                <a:latin typeface="Yeseva One" panose="00000500000000000000" charset="0"/>
                <a:ea typeface="Yeseva One" panose="00000500000000000000" charset="0"/>
                <a:sym typeface="Yeseva One" panose="00000500000000000000" charset="0"/>
              </a:endParaRPr>
            </a:p>
          </p:txBody>
        </p:sp>
      </p:grpSp>
      <p:grpSp>
        <p:nvGrpSpPr>
          <p:cNvPr id="27" name="Group 26">
            <a:extLst>
              <a:ext uri="{FF2B5EF4-FFF2-40B4-BE49-F238E27FC236}">
                <a16:creationId xmlns:a16="http://schemas.microsoft.com/office/drawing/2014/main" id="{3A7C86E5-BDF3-46F5-9095-F49AA1C26DEC}"/>
              </a:ext>
            </a:extLst>
          </p:cNvPr>
          <p:cNvGrpSpPr>
            <a:grpSpLocks/>
          </p:cNvGrpSpPr>
          <p:nvPr/>
        </p:nvGrpSpPr>
        <p:grpSpPr bwMode="auto">
          <a:xfrm>
            <a:off x="3840163" y="2506663"/>
            <a:ext cx="4938712" cy="3429000"/>
            <a:chOff x="6347157" y="3661050"/>
            <a:chExt cx="6583729" cy="1718836"/>
          </a:xfrm>
        </p:grpSpPr>
        <p:grpSp>
          <p:nvGrpSpPr>
            <p:cNvPr id="21510" name="Group 344">
              <a:extLst>
                <a:ext uri="{FF2B5EF4-FFF2-40B4-BE49-F238E27FC236}">
                  <a16:creationId xmlns:a16="http://schemas.microsoft.com/office/drawing/2014/main" id="{984ACE05-65C0-402D-AD11-AF592E1A5675}"/>
                </a:ext>
              </a:extLst>
            </p:cNvPr>
            <p:cNvGrpSpPr>
              <a:grpSpLocks/>
            </p:cNvGrpSpPr>
            <p:nvPr/>
          </p:nvGrpSpPr>
          <p:grpSpPr bwMode="auto">
            <a:xfrm>
              <a:off x="6347157" y="3661050"/>
              <a:ext cx="6583729" cy="1718836"/>
              <a:chOff x="4450868" y="2662462"/>
              <a:chExt cx="6583729" cy="1718836"/>
            </a:xfrm>
          </p:grpSpPr>
          <p:sp>
            <p:nvSpPr>
              <p:cNvPr id="44" name="Rectangle 43">
                <a:extLst>
                  <a:ext uri="{FF2B5EF4-FFF2-40B4-BE49-F238E27FC236}">
                    <a16:creationId xmlns:a16="http://schemas.microsoft.com/office/drawing/2014/main" id="{70F69BEB-B9B0-444E-6544-122BBC3EB997}"/>
                  </a:ext>
                </a:extLst>
              </p:cNvPr>
              <p:cNvSpPr/>
              <p:nvPr/>
            </p:nvSpPr>
            <p:spPr>
              <a:xfrm>
                <a:off x="5073053" y="2785804"/>
                <a:ext cx="5313964" cy="123343"/>
              </a:xfrm>
              <a:prstGeom prst="rect">
                <a:avLst/>
              </a:prstGeom>
            </p:spPr>
            <p:txBody>
              <a:bodyPr wrap="none">
                <a:spAutoFit/>
              </a:bodyPr>
              <a:lstStyle/>
              <a:p>
                <a:pPr>
                  <a:lnSpc>
                    <a:spcPts val="1238"/>
                  </a:lnSpc>
                  <a:spcAft>
                    <a:spcPts val="1125"/>
                  </a:spcAft>
                  <a:defRPr/>
                </a:pPr>
                <a:r>
                  <a:rPr lang="vi-VN" b="1" kern="0" dirty="0">
                    <a:solidFill>
                      <a:schemeClr val="tx1">
                        <a:lumMod val="75000"/>
                        <a:lumOff val="25000"/>
                      </a:schemeClr>
                    </a:solidFill>
                    <a:ea typeface="Yeseva One" panose="00000500000000000000" charset="0"/>
                    <a:sym typeface="Yeseva One" panose="00000500000000000000" charset="0"/>
                  </a:rPr>
                  <a:t>Học nội dung ghi nhớ sgk</a:t>
                </a:r>
              </a:p>
            </p:txBody>
          </p:sp>
          <p:grpSp>
            <p:nvGrpSpPr>
              <p:cNvPr id="21521" name="Group 332">
                <a:extLst>
                  <a:ext uri="{FF2B5EF4-FFF2-40B4-BE49-F238E27FC236}">
                    <a16:creationId xmlns:a16="http://schemas.microsoft.com/office/drawing/2014/main" id="{E0158F6B-68D0-2D53-08B8-B192046DB897}"/>
                  </a:ext>
                </a:extLst>
              </p:cNvPr>
              <p:cNvGrpSpPr>
                <a:grpSpLocks/>
              </p:cNvGrpSpPr>
              <p:nvPr/>
            </p:nvGrpSpPr>
            <p:grpSpPr bwMode="auto">
              <a:xfrm>
                <a:off x="4450868" y="2662462"/>
                <a:ext cx="651998" cy="328050"/>
                <a:chOff x="4450868" y="2662462"/>
                <a:chExt cx="651998" cy="328050"/>
              </a:xfrm>
            </p:grpSpPr>
            <p:sp>
              <p:nvSpPr>
                <p:cNvPr id="46" name="Oval 45">
                  <a:extLst>
                    <a:ext uri="{FF2B5EF4-FFF2-40B4-BE49-F238E27FC236}">
                      <a16:creationId xmlns:a16="http://schemas.microsoft.com/office/drawing/2014/main" id="{D01E58A4-2A87-E650-3D88-698182607C0C}"/>
                    </a:ext>
                  </a:extLst>
                </p:cNvPr>
                <p:cNvSpPr/>
                <p:nvPr/>
              </p:nvSpPr>
              <p:spPr>
                <a:xfrm>
                  <a:off x="4450868" y="2662462"/>
                  <a:ext cx="651813" cy="2761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47" name="Freeform 26">
                  <a:extLst>
                    <a:ext uri="{FF2B5EF4-FFF2-40B4-BE49-F238E27FC236}">
                      <a16:creationId xmlns:a16="http://schemas.microsoft.com/office/drawing/2014/main" id="{1520293D-F72A-E4B1-8CE1-D1BFDC84705A}"/>
                    </a:ext>
                  </a:extLst>
                </p:cNvPr>
                <p:cNvSpPr/>
                <p:nvPr/>
              </p:nvSpPr>
              <p:spPr bwMode="auto">
                <a:xfrm>
                  <a:off x="4734449" y="2871746"/>
                  <a:ext cx="116394" cy="11856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lIns="68580" tIns="34290" rIns="68580" bIns="34290"/>
                <a:lstStyle/>
                <a:p>
                  <a:pPr>
                    <a:defRPr/>
                  </a:pPr>
                  <a:endParaRPr lang="en-US" b="1" kern="0" dirty="0">
                    <a:solidFill>
                      <a:schemeClr val="tx1">
                        <a:lumMod val="75000"/>
                        <a:lumOff val="25000"/>
                      </a:schemeClr>
                    </a:solidFill>
                    <a:ea typeface="Yeseva One" panose="00000500000000000000" charset="0"/>
                    <a:sym typeface="Yeseva One" panose="00000500000000000000" charset="0"/>
                  </a:endParaRPr>
                </a:p>
              </p:txBody>
            </p:sp>
          </p:grpSp>
          <p:sp>
            <p:nvSpPr>
              <p:cNvPr id="2" name="Rectangle 43">
                <a:extLst>
                  <a:ext uri="{FF2B5EF4-FFF2-40B4-BE49-F238E27FC236}">
                    <a16:creationId xmlns:a16="http://schemas.microsoft.com/office/drawing/2014/main" id="{673900E2-454C-7EE6-BECE-479BB18DE183}"/>
                  </a:ext>
                </a:extLst>
              </p:cNvPr>
              <p:cNvSpPr/>
              <p:nvPr/>
            </p:nvSpPr>
            <p:spPr>
              <a:xfrm>
                <a:off x="5073053" y="3138325"/>
                <a:ext cx="4456874" cy="231565"/>
              </a:xfrm>
              <a:prstGeom prst="rect">
                <a:avLst/>
              </a:prstGeom>
            </p:spPr>
            <p:txBody>
              <a:bodyPr wrap="none">
                <a:spAutoFit/>
              </a:bodyPr>
              <a:lstStyle/>
              <a:p>
                <a:pPr>
                  <a:defRPr/>
                </a:pPr>
                <a:r>
                  <a:rPr lang="vi-VN" altLang="zh-CN" b="1" kern="0" dirty="0">
                    <a:solidFill>
                      <a:schemeClr val="tx1">
                        <a:lumMod val="75000"/>
                        <a:lumOff val="25000"/>
                      </a:schemeClr>
                    </a:solidFill>
                    <a:ea typeface="Yeseva One" panose="00000500000000000000" charset="0"/>
                    <a:sym typeface="Yeseva One" panose="00000500000000000000" charset="0"/>
                  </a:rPr>
                  <a:t>Làm bài tập vận dụng</a:t>
                </a:r>
                <a:endParaRPr lang="zh-CN" altLang="en-US" b="1" kern="0" dirty="0">
                  <a:solidFill>
                    <a:schemeClr val="tx1">
                      <a:lumMod val="75000"/>
                      <a:lumOff val="25000"/>
                    </a:schemeClr>
                  </a:solidFill>
                  <a:ea typeface="Yeseva One" panose="00000500000000000000" charset="0"/>
                  <a:sym typeface="Yeseva One" panose="00000500000000000000" charset="0"/>
                </a:endParaRPr>
              </a:p>
            </p:txBody>
          </p:sp>
          <p:sp>
            <p:nvSpPr>
              <p:cNvPr id="48" name="Rectangle 43">
                <a:extLst>
                  <a:ext uri="{FF2B5EF4-FFF2-40B4-BE49-F238E27FC236}">
                    <a16:creationId xmlns:a16="http://schemas.microsoft.com/office/drawing/2014/main" id="{915D5BB5-CBDF-B540-8B7E-897811384E0B}"/>
                  </a:ext>
                </a:extLst>
              </p:cNvPr>
              <p:cNvSpPr/>
              <p:nvPr/>
            </p:nvSpPr>
            <p:spPr>
              <a:xfrm>
                <a:off x="5073053" y="3552914"/>
                <a:ext cx="5961544" cy="416977"/>
              </a:xfrm>
              <a:prstGeom prst="rect">
                <a:avLst/>
              </a:prstGeom>
            </p:spPr>
            <p:txBody>
              <a:bodyPr>
                <a:spAutoFit/>
              </a:bodyPr>
              <a:lstStyle/>
              <a:p>
                <a:pPr>
                  <a:defRPr/>
                </a:pPr>
                <a:r>
                  <a:rPr lang="vi-VN" altLang="zh-CN" b="1" kern="0" dirty="0">
                    <a:solidFill>
                      <a:schemeClr val="tx1">
                        <a:lumMod val="75000"/>
                        <a:lumOff val="25000"/>
                      </a:schemeClr>
                    </a:solidFill>
                    <a:ea typeface="Yeseva One" panose="00000500000000000000" charset="0"/>
                    <a:sym typeface="Yeseva One" panose="00000500000000000000" charset="0"/>
                  </a:rPr>
                  <a:t>Tìm hiều thêm về </a:t>
                </a:r>
                <a:r>
                  <a:rPr lang="en-US" altLang="zh-CN" b="1" kern="0" dirty="0" err="1">
                    <a:solidFill>
                      <a:schemeClr val="tx1">
                        <a:lumMod val="75000"/>
                        <a:lumOff val="25000"/>
                      </a:schemeClr>
                    </a:solidFill>
                    <a:ea typeface="Yeseva One" panose="00000500000000000000" charset="0"/>
                    <a:sym typeface="Yeseva One" panose="00000500000000000000" charset="0"/>
                  </a:rPr>
                  <a:t>phần</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em</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có</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biết</a:t>
                </a:r>
                <a:r>
                  <a:rPr lang="en-US" altLang="zh-CN" b="1" kern="0" dirty="0">
                    <a:solidFill>
                      <a:schemeClr val="tx1">
                        <a:lumMod val="75000"/>
                        <a:lumOff val="25000"/>
                      </a:schemeClr>
                    </a:solidFill>
                    <a:ea typeface="Yeseva One" panose="00000500000000000000" charset="0"/>
                    <a:sym typeface="Yeseva One" panose="00000500000000000000" charset="0"/>
                  </a:rPr>
                  <a:t>.</a:t>
                </a:r>
                <a:endParaRPr lang="zh-CN" altLang="en-US" b="1" kern="0" dirty="0">
                  <a:solidFill>
                    <a:schemeClr val="tx1">
                      <a:lumMod val="75000"/>
                      <a:lumOff val="25000"/>
                    </a:schemeClr>
                  </a:solidFill>
                  <a:ea typeface="Yeseva One" panose="00000500000000000000" charset="0"/>
                  <a:sym typeface="Yeseva One" panose="00000500000000000000" charset="0"/>
                </a:endParaRPr>
              </a:p>
            </p:txBody>
          </p:sp>
          <p:sp>
            <p:nvSpPr>
              <p:cNvPr id="49" name="Rectangle 43">
                <a:extLst>
                  <a:ext uri="{FF2B5EF4-FFF2-40B4-BE49-F238E27FC236}">
                    <a16:creationId xmlns:a16="http://schemas.microsoft.com/office/drawing/2014/main" id="{36BBC066-75E5-DBA2-DF65-EEAA63C99881}"/>
                  </a:ext>
                </a:extLst>
              </p:cNvPr>
              <p:cNvSpPr/>
              <p:nvPr/>
            </p:nvSpPr>
            <p:spPr>
              <a:xfrm>
                <a:off x="5073053" y="3964321"/>
                <a:ext cx="5534057" cy="416977"/>
              </a:xfrm>
              <a:prstGeom prst="rect">
                <a:avLst/>
              </a:prstGeom>
            </p:spPr>
            <p:txBody>
              <a:bodyPr>
                <a:spAutoFit/>
              </a:bodyPr>
              <a:lstStyle/>
              <a:p>
                <a:pPr>
                  <a:defRPr/>
                </a:pPr>
                <a:r>
                  <a:rPr lang="vi-VN" altLang="zh-CN" b="1" kern="0" dirty="0">
                    <a:solidFill>
                      <a:schemeClr val="tx1">
                        <a:lumMod val="75000"/>
                        <a:lumOff val="25000"/>
                      </a:schemeClr>
                    </a:solidFill>
                    <a:ea typeface="Yeseva One" panose="00000500000000000000" charset="0"/>
                    <a:sym typeface="Yeseva One" panose="00000500000000000000" charset="0"/>
                  </a:rPr>
                  <a:t>Nghiên cứu trước bài </a:t>
                </a:r>
                <a:r>
                  <a:rPr lang="en-US" altLang="zh-CN" b="1" kern="0" dirty="0">
                    <a:solidFill>
                      <a:schemeClr val="tx1">
                        <a:lumMod val="75000"/>
                        <a:lumOff val="25000"/>
                      </a:schemeClr>
                    </a:solidFill>
                    <a:ea typeface="Yeseva One" panose="00000500000000000000" charset="0"/>
                    <a:sym typeface="Yeseva One" panose="00000500000000000000" charset="0"/>
                  </a:rPr>
                  <a:t>26 </a:t>
                </a:r>
                <a:r>
                  <a:rPr lang="en-US" altLang="zh-CN" b="1" kern="0" dirty="0" err="1">
                    <a:solidFill>
                      <a:schemeClr val="tx1">
                        <a:lumMod val="75000"/>
                        <a:lumOff val="25000"/>
                      </a:schemeClr>
                    </a:solidFill>
                    <a:ea typeface="Yeseva One" panose="00000500000000000000" charset="0"/>
                    <a:sym typeface="Yeseva One" panose="00000500000000000000" charset="0"/>
                  </a:rPr>
                  <a:t>chương</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nhiệt</a:t>
                </a:r>
                <a:r>
                  <a:rPr lang="en-US" altLang="zh-CN" b="1" kern="0" dirty="0">
                    <a:solidFill>
                      <a:schemeClr val="tx1">
                        <a:lumMod val="75000"/>
                        <a:lumOff val="25000"/>
                      </a:schemeClr>
                    </a:solidFill>
                    <a:ea typeface="Yeseva One" panose="00000500000000000000" charset="0"/>
                    <a:sym typeface="Yeseva One" panose="00000500000000000000" charset="0"/>
                  </a:rPr>
                  <a:t> </a:t>
                </a:r>
                <a:r>
                  <a:rPr lang="en-US" altLang="zh-CN" b="1" kern="0" dirty="0" err="1">
                    <a:solidFill>
                      <a:schemeClr val="tx1">
                        <a:lumMod val="75000"/>
                        <a:lumOff val="25000"/>
                      </a:schemeClr>
                    </a:solidFill>
                    <a:ea typeface="Yeseva One" panose="00000500000000000000" charset="0"/>
                    <a:sym typeface="Yeseva One" panose="00000500000000000000" charset="0"/>
                  </a:rPr>
                  <a:t>học</a:t>
                </a:r>
                <a:endParaRPr lang="zh-CN" altLang="en-US" b="1" kern="0" dirty="0">
                  <a:solidFill>
                    <a:schemeClr val="tx1">
                      <a:lumMod val="75000"/>
                      <a:lumOff val="25000"/>
                    </a:schemeClr>
                  </a:solidFill>
                  <a:ea typeface="Yeseva One" panose="00000500000000000000" charset="0"/>
                  <a:sym typeface="Yeseva One" panose="00000500000000000000" charset="0"/>
                </a:endParaRPr>
              </a:p>
            </p:txBody>
          </p:sp>
        </p:grpSp>
        <p:grpSp>
          <p:nvGrpSpPr>
            <p:cNvPr id="21511" name="Group 342">
              <a:extLst>
                <a:ext uri="{FF2B5EF4-FFF2-40B4-BE49-F238E27FC236}">
                  <a16:creationId xmlns:a16="http://schemas.microsoft.com/office/drawing/2014/main" id="{63F92249-5EDE-6EFA-D7A7-674E704117F9}"/>
                </a:ext>
              </a:extLst>
            </p:cNvPr>
            <p:cNvGrpSpPr>
              <a:grpSpLocks/>
            </p:cNvGrpSpPr>
            <p:nvPr/>
          </p:nvGrpSpPr>
          <p:grpSpPr bwMode="auto">
            <a:xfrm>
              <a:off x="6352188" y="4923039"/>
              <a:ext cx="604343" cy="346373"/>
              <a:chOff x="4455899" y="3924451"/>
              <a:chExt cx="604343" cy="346373"/>
            </a:xfrm>
          </p:grpSpPr>
          <p:sp>
            <p:nvSpPr>
              <p:cNvPr id="42" name="Oval 41">
                <a:extLst>
                  <a:ext uri="{FF2B5EF4-FFF2-40B4-BE49-F238E27FC236}">
                    <a16:creationId xmlns:a16="http://schemas.microsoft.com/office/drawing/2014/main" id="{6B625A2E-9604-4D49-EC2C-58DCE3478709}"/>
                  </a:ext>
                </a:extLst>
              </p:cNvPr>
              <p:cNvSpPr/>
              <p:nvPr/>
            </p:nvSpPr>
            <p:spPr>
              <a:xfrm>
                <a:off x="4455100" y="3924533"/>
                <a:ext cx="605255" cy="2816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43" name="Freeform 105">
                <a:extLst>
                  <a:ext uri="{FF2B5EF4-FFF2-40B4-BE49-F238E27FC236}">
                    <a16:creationId xmlns:a16="http://schemas.microsoft.com/office/drawing/2014/main" id="{67710C0F-B3BC-9C56-FE32-9B246CC02773}"/>
                  </a:ext>
                </a:extLst>
              </p:cNvPr>
              <p:cNvSpPr/>
              <p:nvPr/>
            </p:nvSpPr>
            <p:spPr bwMode="auto">
              <a:xfrm>
                <a:off x="4740797" y="4165648"/>
                <a:ext cx="105814" cy="10504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lIns="68580" tIns="34290" rIns="68580" bIns="34290"/>
              <a:lstStyle/>
              <a:p>
                <a:pPr>
                  <a:defRPr/>
                </a:pPr>
                <a:endParaRPr lang="en-US" b="1" kern="0">
                  <a:solidFill>
                    <a:schemeClr val="tx1">
                      <a:lumMod val="75000"/>
                      <a:lumOff val="25000"/>
                    </a:schemeClr>
                  </a:solidFill>
                  <a:ea typeface="Yeseva One" panose="00000500000000000000" charset="0"/>
                  <a:sym typeface="Yeseva One" panose="00000500000000000000" charset="0"/>
                </a:endParaRPr>
              </a:p>
            </p:txBody>
          </p:sp>
        </p:grpSp>
        <p:grpSp>
          <p:nvGrpSpPr>
            <p:cNvPr id="21512" name="Group 341">
              <a:extLst>
                <a:ext uri="{FF2B5EF4-FFF2-40B4-BE49-F238E27FC236}">
                  <a16:creationId xmlns:a16="http://schemas.microsoft.com/office/drawing/2014/main" id="{1A73CF31-C248-EE27-9707-9A8DA9E91F96}"/>
                </a:ext>
              </a:extLst>
            </p:cNvPr>
            <p:cNvGrpSpPr>
              <a:grpSpLocks/>
            </p:cNvGrpSpPr>
            <p:nvPr/>
          </p:nvGrpSpPr>
          <p:grpSpPr bwMode="auto">
            <a:xfrm>
              <a:off x="6395894" y="4590461"/>
              <a:ext cx="548813" cy="270087"/>
              <a:chOff x="4499605" y="3591873"/>
              <a:chExt cx="548813" cy="270087"/>
            </a:xfrm>
          </p:grpSpPr>
          <p:sp>
            <p:nvSpPr>
              <p:cNvPr id="38" name="Oval 37">
                <a:extLst>
                  <a:ext uri="{FF2B5EF4-FFF2-40B4-BE49-F238E27FC236}">
                    <a16:creationId xmlns:a16="http://schemas.microsoft.com/office/drawing/2014/main" id="{7769478E-2FC5-A779-6A2D-6A839633BDF3}"/>
                  </a:ext>
                </a:extLst>
              </p:cNvPr>
              <p:cNvSpPr/>
              <p:nvPr/>
            </p:nvSpPr>
            <p:spPr>
              <a:xfrm>
                <a:off x="4499541" y="3591907"/>
                <a:ext cx="548116" cy="2697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39" name="Freeform 26">
                <a:extLst>
                  <a:ext uri="{FF2B5EF4-FFF2-40B4-BE49-F238E27FC236}">
                    <a16:creationId xmlns:a16="http://schemas.microsoft.com/office/drawing/2014/main" id="{E056DC4D-40D9-ADF2-0429-6E17B97F67A9}"/>
                  </a:ext>
                </a:extLst>
              </p:cNvPr>
              <p:cNvSpPr/>
              <p:nvPr/>
            </p:nvSpPr>
            <p:spPr bwMode="auto">
              <a:xfrm>
                <a:off x="4734448" y="3728777"/>
                <a:ext cx="114279" cy="11856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lIns="68580" tIns="34290" rIns="68580" bIns="34290"/>
              <a:lstStyle/>
              <a:p>
                <a:pPr>
                  <a:defRPr/>
                </a:pPr>
                <a:endParaRPr lang="en-US" b="1" kern="0" dirty="0">
                  <a:solidFill>
                    <a:schemeClr val="tx1">
                      <a:lumMod val="75000"/>
                      <a:lumOff val="25000"/>
                    </a:schemeClr>
                  </a:solidFill>
                  <a:ea typeface="Yeseva One" panose="00000500000000000000" charset="0"/>
                  <a:sym typeface="Yeseva One" panose="00000500000000000000" charset="0"/>
                </a:endParaRPr>
              </a:p>
            </p:txBody>
          </p:sp>
        </p:grpSp>
        <p:grpSp>
          <p:nvGrpSpPr>
            <p:cNvPr id="21513" name="Group 333">
              <a:extLst>
                <a:ext uri="{FF2B5EF4-FFF2-40B4-BE49-F238E27FC236}">
                  <a16:creationId xmlns:a16="http://schemas.microsoft.com/office/drawing/2014/main" id="{E3E96AB0-13D0-99A3-7D3A-455C97D03A9D}"/>
                </a:ext>
              </a:extLst>
            </p:cNvPr>
            <p:cNvGrpSpPr>
              <a:grpSpLocks/>
            </p:cNvGrpSpPr>
            <p:nvPr/>
          </p:nvGrpSpPr>
          <p:grpSpPr bwMode="auto">
            <a:xfrm>
              <a:off x="6347157" y="4102269"/>
              <a:ext cx="622418" cy="312013"/>
              <a:chOff x="4450868" y="3103681"/>
              <a:chExt cx="622418" cy="312013"/>
            </a:xfrm>
          </p:grpSpPr>
          <p:sp>
            <p:nvSpPr>
              <p:cNvPr id="34" name="Oval 33">
                <a:extLst>
                  <a:ext uri="{FF2B5EF4-FFF2-40B4-BE49-F238E27FC236}">
                    <a16:creationId xmlns:a16="http://schemas.microsoft.com/office/drawing/2014/main" id="{F475BF82-3BF3-B2AA-E7F4-998A7D6AFA02}"/>
                  </a:ext>
                </a:extLst>
              </p:cNvPr>
              <p:cNvSpPr/>
              <p:nvPr/>
            </p:nvSpPr>
            <p:spPr>
              <a:xfrm>
                <a:off x="4450868" y="3103312"/>
                <a:ext cx="622185" cy="266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a:solidFill>
                    <a:schemeClr val="tx1">
                      <a:lumMod val="75000"/>
                      <a:lumOff val="25000"/>
                    </a:schemeClr>
                  </a:solidFill>
                  <a:ea typeface="Yeseva One" panose="00000500000000000000" charset="0"/>
                  <a:sym typeface="Yeseva One" panose="00000500000000000000" charset="0"/>
                </a:endParaRPr>
              </a:p>
            </p:txBody>
          </p:sp>
          <p:sp>
            <p:nvSpPr>
              <p:cNvPr id="35" name="Freeform 105">
                <a:extLst>
                  <a:ext uri="{FF2B5EF4-FFF2-40B4-BE49-F238E27FC236}">
                    <a16:creationId xmlns:a16="http://schemas.microsoft.com/office/drawing/2014/main" id="{5C0D37D0-5AEE-D64D-C4F4-8339CC82FD32}"/>
                  </a:ext>
                </a:extLst>
              </p:cNvPr>
              <p:cNvSpPr/>
              <p:nvPr/>
            </p:nvSpPr>
            <p:spPr bwMode="auto">
              <a:xfrm>
                <a:off x="4738681" y="3311004"/>
                <a:ext cx="105814" cy="105040"/>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ln>
            </p:spPr>
            <p:txBody>
              <a:bodyPr lIns="68580" tIns="34290" rIns="68580" bIns="34290"/>
              <a:lstStyle/>
              <a:p>
                <a:pPr>
                  <a:defRPr/>
                </a:pPr>
                <a:endParaRPr lang="en-US" b="1" kern="0">
                  <a:solidFill>
                    <a:schemeClr val="tx1">
                      <a:lumMod val="75000"/>
                      <a:lumOff val="25000"/>
                    </a:schemeClr>
                  </a:solidFill>
                  <a:ea typeface="Yeseva One" panose="00000500000000000000" charset="0"/>
                  <a:sym typeface="Yeseva One" panose="00000500000000000000" charset="0"/>
                </a:endParaRPr>
              </a:p>
            </p:txBody>
          </p:sp>
        </p:grpSp>
      </p:grpSp>
      <p:pic>
        <p:nvPicPr>
          <p:cNvPr id="40" name="图片 39">
            <a:extLst>
              <a:ext uri="{FF2B5EF4-FFF2-40B4-BE49-F238E27FC236}">
                <a16:creationId xmlns:a16="http://schemas.microsoft.com/office/drawing/2014/main" id="{DE977C02-7231-44CA-C027-726C79D8F9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55650"/>
            <a:ext cx="22193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文本框 49">
            <a:extLst>
              <a:ext uri="{FF2B5EF4-FFF2-40B4-BE49-F238E27FC236}">
                <a16:creationId xmlns:a16="http://schemas.microsoft.com/office/drawing/2014/main" id="{D418D50F-EF30-3582-BC36-FE16F713756D}"/>
              </a:ext>
            </a:extLst>
          </p:cNvPr>
          <p:cNvSpPr txBox="1">
            <a:spLocks noChangeArrowheads="1"/>
          </p:cNvSpPr>
          <p:nvPr/>
        </p:nvSpPr>
        <p:spPr bwMode="auto">
          <a:xfrm>
            <a:off x="2201863" y="1243013"/>
            <a:ext cx="29829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zh-CN" sz="2100" b="1">
                <a:solidFill>
                  <a:schemeClr val="accent1"/>
                </a:solidFill>
                <a:ea typeface="Yeseva One"/>
                <a:cs typeface="Yeseva One"/>
                <a:sym typeface="Yeseva One"/>
              </a:rPr>
              <a:t>HƯỚNG DẪN VỀ NHÀ</a:t>
            </a:r>
            <a:endParaRPr lang="zh-CN" altLang="en-US" sz="2100" b="1">
              <a:solidFill>
                <a:schemeClr val="accent1"/>
              </a:solidFill>
              <a:ea typeface="Yeseva One"/>
              <a:cs typeface="Yeseva One"/>
              <a:sym typeface="Yeseva One"/>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4">
            <a:extLst>
              <a:ext uri="{FF2B5EF4-FFF2-40B4-BE49-F238E27FC236}">
                <a16:creationId xmlns:a16="http://schemas.microsoft.com/office/drawing/2014/main" id="{07005BA1-5BA8-718F-8A4E-038DCAFAC5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10">
            <a:extLst>
              <a:ext uri="{FF2B5EF4-FFF2-40B4-BE49-F238E27FC236}">
                <a16:creationId xmlns:a16="http://schemas.microsoft.com/office/drawing/2014/main" id="{DF9AD9F6-2AC1-62E8-AF52-08F60904F4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1690688"/>
            <a:ext cx="136366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12">
            <a:extLst>
              <a:ext uri="{FF2B5EF4-FFF2-40B4-BE49-F238E27FC236}">
                <a16:creationId xmlns:a16="http://schemas.microsoft.com/office/drawing/2014/main" id="{31B8C5A8-DAD1-163E-FE8C-D1366369E2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6163" y="2071688"/>
            <a:ext cx="8413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14">
            <a:extLst>
              <a:ext uri="{FF2B5EF4-FFF2-40B4-BE49-F238E27FC236}">
                <a16:creationId xmlns:a16="http://schemas.microsoft.com/office/drawing/2014/main" id="{964ABEF3-6089-952E-8494-0EE8C0C992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930275"/>
            <a:ext cx="403701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16">
            <a:extLst>
              <a:ext uri="{FF2B5EF4-FFF2-40B4-BE49-F238E27FC236}">
                <a16:creationId xmlns:a16="http://schemas.microsoft.com/office/drawing/2014/main" id="{1A21B8EA-F3EF-98BF-3C07-11425F5CBD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8288" y="1401763"/>
            <a:ext cx="158908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8">
            <a:extLst>
              <a:ext uri="{FF2B5EF4-FFF2-40B4-BE49-F238E27FC236}">
                <a16:creationId xmlns:a16="http://schemas.microsoft.com/office/drawing/2014/main" id="{9950CB52-F478-CDFE-C761-57033CC951C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49450" y="4318000"/>
            <a:ext cx="37861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图片 6">
            <a:extLst>
              <a:ext uri="{FF2B5EF4-FFF2-40B4-BE49-F238E27FC236}">
                <a16:creationId xmlns:a16="http://schemas.microsoft.com/office/drawing/2014/main" id="{3EEC4FCC-A1B6-306A-A918-CD37A6E0CB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3097213"/>
            <a:ext cx="91440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a16="http://schemas.microsoft.com/office/drawing/2014/main" id="{ECE1CDF3-EF62-2B10-CE23-D024229B19C5}"/>
              </a:ext>
            </a:extLst>
          </p:cNvPr>
          <p:cNvSpPr txBox="1"/>
          <p:nvPr/>
        </p:nvSpPr>
        <p:spPr>
          <a:xfrm>
            <a:off x="3867612" y="3860324"/>
            <a:ext cx="1228442" cy="535531"/>
          </a:xfrm>
          <a:prstGeom prst="rect">
            <a:avLst/>
          </a:prstGeom>
          <a:noFill/>
        </p:spPr>
        <p:txBody>
          <a:bodyPr>
            <a:spAutoFit/>
            <a:scene3d>
              <a:camera prst="orthographicFront"/>
              <a:lightRig rig="threePt" dir="t"/>
            </a:scene3d>
            <a:sp3d contourW="12700"/>
          </a:bodyPr>
          <a:lstStyle/>
          <a:p>
            <a:pPr algn="ctr">
              <a:lnSpc>
                <a:spcPct val="120000"/>
              </a:lnSpc>
              <a:defRPr/>
            </a:pPr>
            <a:r>
              <a:rPr lang="zh-CN" altLang="en-US" sz="12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2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8" name="文本框 27">
            <a:extLst>
              <a:ext uri="{FF2B5EF4-FFF2-40B4-BE49-F238E27FC236}">
                <a16:creationId xmlns:a16="http://schemas.microsoft.com/office/drawing/2014/main" id="{ED1E950E-54FB-179B-24E4-1675D70472B4}"/>
              </a:ext>
            </a:extLst>
          </p:cNvPr>
          <p:cNvSpPr txBox="1"/>
          <p:nvPr/>
        </p:nvSpPr>
        <p:spPr>
          <a:xfrm>
            <a:off x="2453878" y="2242862"/>
            <a:ext cx="4209074" cy="556194"/>
          </a:xfrm>
          <a:prstGeom prst="rect">
            <a:avLst/>
          </a:prstGeom>
          <a:noFill/>
        </p:spPr>
        <p:txBody>
          <a:bodyPr spcFirstLastPara="1" wrap="none">
            <a:prstTxWarp prst="textArchUp">
              <a:avLst/>
            </a:prstTxWarp>
            <a:spAutoFit/>
          </a:bodyPr>
          <a:lstStyle/>
          <a:p>
            <a:pPr algn="ctr">
              <a:defRPr/>
            </a:pPr>
            <a:r>
              <a:rPr lang="en-US" altLang="zh-CN" sz="405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rPr>
              <a:t>CHILDREN'S EDUCATION</a:t>
            </a:r>
            <a:endParaRPr lang="zh-CN" altLang="en-US" sz="4050" dirty="0">
              <a:solidFill>
                <a:srgbClr val="9AA4C1"/>
              </a:solidFill>
              <a:latin typeface="Barlow Condensed Thin" panose="00000306000000000000" charset="0"/>
              <a:ea typeface="Yeseva One" panose="00000500000000000000" charset="0"/>
              <a:cs typeface="Barlow Condensed Thin" panose="00000306000000000000" charset="0"/>
              <a:sym typeface="Yeseva One" panose="00000500000000000000" charset="0"/>
            </a:endParaRPr>
          </a:p>
        </p:txBody>
      </p:sp>
      <p:sp>
        <p:nvSpPr>
          <p:cNvPr id="23563" name="文本框 28">
            <a:extLst>
              <a:ext uri="{FF2B5EF4-FFF2-40B4-BE49-F238E27FC236}">
                <a16:creationId xmlns:a16="http://schemas.microsoft.com/office/drawing/2014/main" id="{6A88B68A-8E19-14AA-3285-BB968D29B0BF}"/>
              </a:ext>
            </a:extLst>
          </p:cNvPr>
          <p:cNvSpPr txBox="1">
            <a:spLocks noChangeArrowheads="1"/>
          </p:cNvSpPr>
          <p:nvPr/>
        </p:nvSpPr>
        <p:spPr bwMode="auto">
          <a:xfrm>
            <a:off x="2835275" y="2684463"/>
            <a:ext cx="3416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CN" sz="6000" b="1">
                <a:solidFill>
                  <a:srgbClr val="9AA4C1"/>
                </a:solidFill>
                <a:latin typeface="Yeseva One"/>
                <a:ea typeface="Yeseva One"/>
                <a:cs typeface="Yeseva One"/>
                <a:sym typeface="Yeseva One"/>
              </a:rPr>
              <a:t>THANKS!</a:t>
            </a:r>
          </a:p>
        </p:txBody>
      </p:sp>
      <p:grpSp>
        <p:nvGrpSpPr>
          <p:cNvPr id="23564" name="组合 2">
            <a:extLst>
              <a:ext uri="{FF2B5EF4-FFF2-40B4-BE49-F238E27FC236}">
                <a16:creationId xmlns:a16="http://schemas.microsoft.com/office/drawing/2014/main" id="{61D3C6F8-3BC2-5B1F-F905-83895CA79B27}"/>
              </a:ext>
            </a:extLst>
          </p:cNvPr>
          <p:cNvGrpSpPr>
            <a:grpSpLocks/>
          </p:cNvGrpSpPr>
          <p:nvPr/>
        </p:nvGrpSpPr>
        <p:grpSpPr bwMode="auto">
          <a:xfrm>
            <a:off x="3398838" y="3732213"/>
            <a:ext cx="2409825" cy="534987"/>
            <a:chOff x="7522" y="6286"/>
            <a:chExt cx="5060" cy="1124"/>
          </a:xfrm>
        </p:grpSpPr>
        <p:sp>
          <p:nvSpPr>
            <p:cNvPr id="4" name="矩形: 圆角 10">
              <a:extLst>
                <a:ext uri="{FF2B5EF4-FFF2-40B4-BE49-F238E27FC236}">
                  <a16:creationId xmlns:a16="http://schemas.microsoft.com/office/drawing/2014/main" id="{623B7A8D-1AB4-1A69-4DB5-9DD4F88B151C}"/>
                </a:ext>
              </a:extLst>
            </p:cNvPr>
            <p:cNvSpPr/>
            <p:nvPr/>
          </p:nvSpPr>
          <p:spPr>
            <a:xfrm>
              <a:off x="7522" y="6286"/>
              <a:ext cx="5060" cy="657"/>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dirty="0">
                <a:solidFill>
                  <a:srgbClr val="60B9B3"/>
                </a:solidFill>
                <a:latin typeface="Yeseva One" panose="00000500000000000000" charset="0"/>
                <a:ea typeface="Yeseva One" panose="00000500000000000000" charset="0"/>
                <a:sym typeface="Yeseva One" panose="00000500000000000000" charset="0"/>
              </a:endParaRPr>
            </a:p>
          </p:txBody>
        </p:sp>
        <p:sp>
          <p:nvSpPr>
            <p:cNvPr id="6" name="文本框 5">
              <a:extLst>
                <a:ext uri="{FF2B5EF4-FFF2-40B4-BE49-F238E27FC236}">
                  <a16:creationId xmlns:a16="http://schemas.microsoft.com/office/drawing/2014/main" id="{DC523F21-C17B-6F67-4D2B-C86D404897A2}"/>
                </a:ext>
              </a:extLst>
            </p:cNvPr>
            <p:cNvSpPr txBox="1"/>
            <p:nvPr/>
          </p:nvSpPr>
          <p:spPr>
            <a:xfrm>
              <a:off x="7750" y="6286"/>
              <a:ext cx="4401" cy="1124"/>
            </a:xfrm>
            <a:prstGeom prst="rect">
              <a:avLst/>
            </a:prstGeom>
            <a:noFill/>
          </p:spPr>
          <p:txBody>
            <a:bodyPr>
              <a:spAutoFit/>
              <a:scene3d>
                <a:camera prst="orthographicFront"/>
                <a:lightRig rig="threePt" dir="t"/>
              </a:scene3d>
              <a:sp3d contourW="12700"/>
            </a:bodyPr>
            <a:lstStyle/>
            <a:p>
              <a:pPr algn="ctr">
                <a:lnSpc>
                  <a:spcPct val="120000"/>
                </a:lnSpc>
                <a:defRPr/>
              </a:pPr>
              <a:r>
                <a:rPr sz="1200" dirty="0">
                  <a:solidFill>
                    <a:schemeClr val="bg1"/>
                  </a:solidFill>
                  <a:latin typeface="Yeseva One" panose="00000500000000000000" charset="0"/>
                  <a:ea typeface="Yeseva One" panose="00000500000000000000" charset="0"/>
                  <a:sym typeface="Yeseva One" panose="00000500000000000000" charset="0"/>
                </a:rPr>
                <a:t>Reporting Officer：XXX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911FA7-A02B-47A4-DBD4-E8D2157B18AA}"/>
              </a:ext>
            </a:extLst>
          </p:cNvPr>
          <p:cNvSpPr>
            <a:spLocks noChangeArrowheads="1"/>
          </p:cNvSpPr>
          <p:nvPr/>
        </p:nvSpPr>
        <p:spPr bwMode="auto">
          <a:xfrm>
            <a:off x="1981200" y="3048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u="sng">
                <a:solidFill>
                  <a:srgbClr val="FF0000"/>
                </a:solidFill>
              </a:rPr>
              <a:t>KHỞI ĐỘNG</a:t>
            </a:r>
            <a:endParaRPr lang="en-US" altLang="en-US" sz="2400" b="1">
              <a:solidFill>
                <a:srgbClr val="0000CC"/>
              </a:solidFill>
            </a:endParaRPr>
          </a:p>
        </p:txBody>
      </p:sp>
      <p:sp>
        <p:nvSpPr>
          <p:cNvPr id="3" name="Rectangle 2">
            <a:extLst>
              <a:ext uri="{FF2B5EF4-FFF2-40B4-BE49-F238E27FC236}">
                <a16:creationId xmlns:a16="http://schemas.microsoft.com/office/drawing/2014/main" id="{C302C82E-8F36-7087-0237-2E8C06D2C255}"/>
              </a:ext>
            </a:extLst>
          </p:cNvPr>
          <p:cNvSpPr>
            <a:spLocks noChangeArrowheads="1"/>
          </p:cNvSpPr>
          <p:nvPr/>
        </p:nvSpPr>
        <p:spPr bwMode="auto">
          <a:xfrm>
            <a:off x="457200" y="1219200"/>
            <a:ext cx="8229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FF0000"/>
                </a:solidFill>
              </a:rPr>
              <a:t>Một HS cho rằng: “Bóng đèn tiêu thụ dòng điện, do đó cường độ dòng điện sẽ giảm sau khi đi qua bóng đèn”. Em có đồng ý với bạn HS đó không? Làm thế nào để kiểm tra ý kiến của mình?</a:t>
            </a:r>
          </a:p>
        </p:txBody>
      </p:sp>
      <p:sp>
        <p:nvSpPr>
          <p:cNvPr id="4" name="Rectangle 3">
            <a:extLst>
              <a:ext uri="{FF2B5EF4-FFF2-40B4-BE49-F238E27FC236}">
                <a16:creationId xmlns:a16="http://schemas.microsoft.com/office/drawing/2014/main" id="{2C65B5E2-9C9A-56A9-2478-8FD2D347066B}"/>
              </a:ext>
            </a:extLst>
          </p:cNvPr>
          <p:cNvSpPr>
            <a:spLocks noChangeArrowheads="1"/>
          </p:cNvSpPr>
          <p:nvPr/>
        </p:nvSpPr>
        <p:spPr bwMode="auto">
          <a:xfrm>
            <a:off x="658813" y="3917950"/>
            <a:ext cx="8027987"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0070C0"/>
                </a:solidFill>
              </a:rPr>
              <a:t>Để</a:t>
            </a:r>
            <a:r>
              <a:rPr lang="vi-VN" altLang="en-US" sz="2800" b="1">
                <a:solidFill>
                  <a:srgbClr val="0070C0"/>
                </a:solidFill>
              </a:rPr>
              <a:t> kiểm tra ta cần làm thí nghiệm đo cường độ dòng điện sử dụng ampe kế mắc với bóng đèn thành một mạch kín (như hình vẽ), khi có dòng điện chạy trong mạch ta sẽ biết được số chỉ ampe kế.</a:t>
            </a:r>
            <a:endParaRPr lang="en-US" altLang="en-US" sz="2800" b="1">
              <a:solidFill>
                <a:srgbClr val="0070C0"/>
              </a:solidFill>
            </a:endParaRP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a:p>
            <a:pPr eaLnBrk="1" hangingPunct="1">
              <a:spcBef>
                <a:spcPct val="0"/>
              </a:spcBef>
              <a:buFontTx/>
              <a:buNone/>
            </a:pPr>
            <a:r>
              <a:rPr lang="en-US" altLang="en-US" sz="2800" b="1">
                <a:solidFill>
                  <a:srgbClr val="0070C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Một học sinh cho rằng: “Bóng đèn tiêu thụ dòng điện, do đó cường độ dòng điện sẽ giảm sau khi đi qua bóng đèn”. Em có đồng ý với bạn học sinh đó không? Làm thế nào để kiểm tra ý kiến của mình? (ảnh 1)">
            <a:extLst>
              <a:ext uri="{FF2B5EF4-FFF2-40B4-BE49-F238E27FC236}">
                <a16:creationId xmlns:a16="http://schemas.microsoft.com/office/drawing/2014/main" id="{80CEECF9-E6CD-812F-B9E4-D22E02EF2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9">
            <a:extLst>
              <a:ext uri="{FF2B5EF4-FFF2-40B4-BE49-F238E27FC236}">
                <a16:creationId xmlns:a16="http://schemas.microsoft.com/office/drawing/2014/main" id="{E11BF84F-D2E6-0EB2-E85E-0EB1F52B13E8}"/>
              </a:ext>
            </a:extLst>
          </p:cNvPr>
          <p:cNvSpPr txBox="1">
            <a:spLocks noChangeArrowheads="1"/>
          </p:cNvSpPr>
          <p:nvPr/>
        </p:nvSpPr>
        <p:spPr bwMode="auto">
          <a:xfrm>
            <a:off x="971550" y="1423988"/>
            <a:ext cx="7162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sng">
                <a:solidFill>
                  <a:srgbClr val="FF0000"/>
                </a:solidFill>
              </a:rPr>
              <a:t>THỰC HÀNH</a:t>
            </a:r>
          </a:p>
          <a:p>
            <a:pPr algn="ctr" eaLnBrk="1" hangingPunct="1">
              <a:spcBef>
                <a:spcPct val="50000"/>
              </a:spcBef>
              <a:buFontTx/>
              <a:buNone/>
            </a:pPr>
            <a:r>
              <a:rPr lang="en-US" altLang="en-US" sz="2800" b="1">
                <a:solidFill>
                  <a:srgbClr val="0000CC"/>
                </a:solidFill>
              </a:rPr>
              <a:t>ĐO CƯỜNG ĐỘ DÒNG ĐIỆN VÀ </a:t>
            </a:r>
          </a:p>
          <a:p>
            <a:pPr algn="ctr" eaLnBrk="1" hangingPunct="1">
              <a:spcBef>
                <a:spcPct val="50000"/>
              </a:spcBef>
              <a:buFontTx/>
              <a:buNone/>
            </a:pPr>
            <a:r>
              <a:rPr lang="en-US" altLang="en-US" sz="2800" b="1">
                <a:solidFill>
                  <a:srgbClr val="0000CC"/>
                </a:solidFill>
              </a:rPr>
              <a:t>HIỆU ĐIỆN THẾ </a:t>
            </a:r>
          </a:p>
        </p:txBody>
      </p:sp>
      <p:pic>
        <p:nvPicPr>
          <p:cNvPr id="7171" name="Picture 90" descr="32840an1xmylofb">
            <a:extLst>
              <a:ext uri="{FF2B5EF4-FFF2-40B4-BE49-F238E27FC236}">
                <a16:creationId xmlns:a16="http://schemas.microsoft.com/office/drawing/2014/main" id="{A06C0276-6879-5883-9922-973B6012BF6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57" descr="LOOP3">
            <a:extLst>
              <a:ext uri="{FF2B5EF4-FFF2-40B4-BE49-F238E27FC236}">
                <a16:creationId xmlns:a16="http://schemas.microsoft.com/office/drawing/2014/main" id="{82CC8FC1-81A6-A0E1-90EB-82E301C63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4924425"/>
            <a:ext cx="1038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64">
            <a:extLst>
              <a:ext uri="{FF2B5EF4-FFF2-40B4-BE49-F238E27FC236}">
                <a16:creationId xmlns:a16="http://schemas.microsoft.com/office/drawing/2014/main" id="{CA45C9BB-73DA-F1B6-8321-E62491547E2B}"/>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grpSp>
        <p:nvGrpSpPr>
          <p:cNvPr id="7174" name="Group 165">
            <a:extLst>
              <a:ext uri="{FF2B5EF4-FFF2-40B4-BE49-F238E27FC236}">
                <a16:creationId xmlns:a16="http://schemas.microsoft.com/office/drawing/2014/main" id="{15AB84A2-E281-0430-1FA6-B91C573855B4}"/>
              </a:ext>
            </a:extLst>
          </p:cNvPr>
          <p:cNvGrpSpPr>
            <a:grpSpLocks/>
          </p:cNvGrpSpPr>
          <p:nvPr/>
        </p:nvGrpSpPr>
        <p:grpSpPr bwMode="auto">
          <a:xfrm>
            <a:off x="1295400" y="354013"/>
            <a:ext cx="1752600" cy="609600"/>
            <a:chOff x="816" y="240"/>
            <a:chExt cx="1104" cy="384"/>
          </a:xfrm>
        </p:grpSpPr>
        <p:sp>
          <p:nvSpPr>
            <p:cNvPr id="7175" name="Oval 166">
              <a:extLst>
                <a:ext uri="{FF2B5EF4-FFF2-40B4-BE49-F238E27FC236}">
                  <a16:creationId xmlns:a16="http://schemas.microsoft.com/office/drawing/2014/main" id="{4345B2CC-D775-1512-FA72-6750767D478A}"/>
                </a:ext>
              </a:extLst>
            </p:cNvPr>
            <p:cNvSpPr>
              <a:spLocks noChangeArrowheads="1"/>
            </p:cNvSpPr>
            <p:nvPr/>
          </p:nvSpPr>
          <p:spPr bwMode="auto">
            <a:xfrm>
              <a:off x="816" y="240"/>
              <a:ext cx="1104" cy="384"/>
            </a:xfrm>
            <a:prstGeom prst="ellipse">
              <a:avLst/>
            </a:prstGeom>
            <a:gradFill rotWithShape="1">
              <a:gsLst>
                <a:gs pos="0">
                  <a:srgbClr val="FFCC99"/>
                </a:gs>
                <a:gs pos="50000">
                  <a:srgbClr val="FFFFFF"/>
                </a:gs>
                <a:gs pos="100000">
                  <a:srgbClr val="FFCC99"/>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7176" name="Rectangle 167">
              <a:extLst>
                <a:ext uri="{FF2B5EF4-FFF2-40B4-BE49-F238E27FC236}">
                  <a16:creationId xmlns:a16="http://schemas.microsoft.com/office/drawing/2014/main" id="{B7A31FA3-5102-2B8C-DFCB-2DE633D4155D}"/>
                </a:ext>
              </a:extLst>
            </p:cNvPr>
            <p:cNvSpPr>
              <a:spLocks noChangeArrowheads="1"/>
            </p:cNvSpPr>
            <p:nvPr/>
          </p:nvSpPr>
          <p:spPr bwMode="auto">
            <a:xfrm>
              <a:off x="1056" y="288"/>
              <a:ext cx="6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00"/>
                  </a:solidFill>
                </a:rPr>
                <a:t>Bài 25</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9ACF24E-0275-ADA1-574D-1E404FFA8575}"/>
              </a:ext>
            </a:extLst>
          </p:cNvPr>
          <p:cNvSpPr>
            <a:spLocks noChangeArrowheads="1"/>
          </p:cNvSpPr>
          <p:nvPr/>
        </p:nvSpPr>
        <p:spPr bwMode="auto">
          <a:xfrm>
            <a:off x="388938" y="0"/>
            <a:ext cx="829786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u="sng">
                <a:solidFill>
                  <a:srgbClr val="FF0000"/>
                </a:solidFill>
              </a:rPr>
              <a:t>THỰC HÀNH</a:t>
            </a:r>
          </a:p>
          <a:p>
            <a:pPr algn="ctr" eaLnBrk="1" hangingPunct="1">
              <a:spcBef>
                <a:spcPct val="50000"/>
              </a:spcBef>
              <a:buFontTx/>
              <a:buNone/>
            </a:pPr>
            <a:r>
              <a:rPr lang="en-US" altLang="en-US" sz="2400" b="1">
                <a:solidFill>
                  <a:srgbClr val="0000CC"/>
                </a:solidFill>
              </a:rPr>
              <a:t>ĐO CƯỜNG ĐỘ DÒNG ĐIỆN VÀ HIỆU ĐIỆN THẾ </a:t>
            </a:r>
          </a:p>
        </p:txBody>
      </p:sp>
      <p:grpSp>
        <p:nvGrpSpPr>
          <p:cNvPr id="8195" name="Group 3">
            <a:extLst>
              <a:ext uri="{FF2B5EF4-FFF2-40B4-BE49-F238E27FC236}">
                <a16:creationId xmlns:a16="http://schemas.microsoft.com/office/drawing/2014/main" id="{F2EC6D64-B722-0BE8-5758-582AB71F4630}"/>
              </a:ext>
            </a:extLst>
          </p:cNvPr>
          <p:cNvGrpSpPr>
            <a:grpSpLocks/>
          </p:cNvGrpSpPr>
          <p:nvPr/>
        </p:nvGrpSpPr>
        <p:grpSpPr bwMode="auto">
          <a:xfrm>
            <a:off x="1295400" y="381000"/>
            <a:ext cx="1752600" cy="609600"/>
            <a:chOff x="816" y="240"/>
            <a:chExt cx="1104" cy="384"/>
          </a:xfrm>
        </p:grpSpPr>
        <p:sp>
          <p:nvSpPr>
            <p:cNvPr id="8203" name="Oval 4">
              <a:extLst>
                <a:ext uri="{FF2B5EF4-FFF2-40B4-BE49-F238E27FC236}">
                  <a16:creationId xmlns:a16="http://schemas.microsoft.com/office/drawing/2014/main" id="{1F9C3B33-3312-D5D4-A1B7-F158E2B5C4D0}"/>
                </a:ext>
              </a:extLst>
            </p:cNvPr>
            <p:cNvSpPr>
              <a:spLocks noChangeArrowheads="1"/>
            </p:cNvSpPr>
            <p:nvPr/>
          </p:nvSpPr>
          <p:spPr bwMode="auto">
            <a:xfrm>
              <a:off x="816" y="240"/>
              <a:ext cx="1104" cy="384"/>
            </a:xfrm>
            <a:prstGeom prst="ellipse">
              <a:avLst/>
            </a:prstGeom>
            <a:gradFill rotWithShape="1">
              <a:gsLst>
                <a:gs pos="0">
                  <a:srgbClr val="FFCC99"/>
                </a:gs>
                <a:gs pos="50000">
                  <a:srgbClr val="FFFFFF"/>
                </a:gs>
                <a:gs pos="100000">
                  <a:srgbClr val="FFCC99"/>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8204" name="Rectangle 5">
              <a:extLst>
                <a:ext uri="{FF2B5EF4-FFF2-40B4-BE49-F238E27FC236}">
                  <a16:creationId xmlns:a16="http://schemas.microsoft.com/office/drawing/2014/main" id="{C4B92A25-8CE4-F199-A57B-16C572D85506}"/>
                </a:ext>
              </a:extLst>
            </p:cNvPr>
            <p:cNvSpPr>
              <a:spLocks noChangeArrowheads="1"/>
            </p:cNvSpPr>
            <p:nvPr/>
          </p:nvSpPr>
          <p:spPr bwMode="auto">
            <a:xfrm>
              <a:off x="1056" y="288"/>
              <a:ext cx="6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rPr>
                <a:t>Bài 25</a:t>
              </a:r>
            </a:p>
          </p:txBody>
        </p:sp>
      </p:grpSp>
      <p:sp>
        <p:nvSpPr>
          <p:cNvPr id="8196" name="Rectangle 6">
            <a:extLst>
              <a:ext uri="{FF2B5EF4-FFF2-40B4-BE49-F238E27FC236}">
                <a16:creationId xmlns:a16="http://schemas.microsoft.com/office/drawing/2014/main" id="{3DCD8689-39AD-D0F7-26B2-AA3E677F008C}"/>
              </a:ext>
            </a:extLst>
          </p:cNvPr>
          <p:cNvSpPr>
            <a:spLocks noGrp="1" noChangeArrowheads="1"/>
          </p:cNvSpPr>
          <p:nvPr>
            <p:ph type="body" idx="4294967295"/>
          </p:nvPr>
        </p:nvSpPr>
        <p:spPr>
          <a:xfrm>
            <a:off x="1066800" y="2133600"/>
            <a:ext cx="6705600" cy="642938"/>
          </a:xfrm>
          <a:noFill/>
        </p:spPr>
        <p:txBody>
          <a:bodyPr/>
          <a:lstStyle/>
          <a:p>
            <a:pPr eaLnBrk="1" hangingPunct="1">
              <a:buFontTx/>
              <a:buNone/>
            </a:pPr>
            <a:r>
              <a:rPr lang="en-US" altLang="en-US" sz="2400">
                <a:solidFill>
                  <a:srgbClr val="FF0000"/>
                </a:solidFill>
                <a:latin typeface="VNI-Times" pitchFamily="2" charset="0"/>
                <a:sym typeface="Wingdings" panose="05000000000000000000" pitchFamily="2" charset="2"/>
              </a:rPr>
              <a:t></a:t>
            </a:r>
            <a:r>
              <a:rPr lang="en-US" altLang="en-US" sz="2400">
                <a:solidFill>
                  <a:srgbClr val="FF0000"/>
                </a:solidFill>
                <a:latin typeface="VNI-Times" pitchFamily="2" charset="0"/>
              </a:rPr>
              <a:t> </a:t>
            </a:r>
            <a:r>
              <a:rPr lang="en-US" altLang="en-US" sz="2000" u="sng">
                <a:solidFill>
                  <a:srgbClr val="FF0000"/>
                </a:solidFill>
              </a:rPr>
              <a:t>MỤC TIÊU BÀI HỌC</a:t>
            </a:r>
            <a:r>
              <a:rPr lang="en-US" altLang="en-US" sz="2000">
                <a:solidFill>
                  <a:srgbClr val="FF0000"/>
                </a:solidFill>
              </a:rPr>
              <a:t>:</a:t>
            </a:r>
          </a:p>
        </p:txBody>
      </p:sp>
      <p:grpSp>
        <p:nvGrpSpPr>
          <p:cNvPr id="21511" name="Group 7">
            <a:extLst>
              <a:ext uri="{FF2B5EF4-FFF2-40B4-BE49-F238E27FC236}">
                <a16:creationId xmlns:a16="http://schemas.microsoft.com/office/drawing/2014/main" id="{0FCD4123-933D-7424-9FF1-D7E6456063D9}"/>
              </a:ext>
            </a:extLst>
          </p:cNvPr>
          <p:cNvGrpSpPr>
            <a:grpSpLocks/>
          </p:cNvGrpSpPr>
          <p:nvPr/>
        </p:nvGrpSpPr>
        <p:grpSpPr bwMode="auto">
          <a:xfrm>
            <a:off x="690563" y="2819400"/>
            <a:ext cx="8281987" cy="2832100"/>
            <a:chOff x="435" y="1776"/>
            <a:chExt cx="5217" cy="1234"/>
          </a:xfrm>
        </p:grpSpPr>
        <p:sp>
          <p:nvSpPr>
            <p:cNvPr id="8200" name="Rectangle 8">
              <a:extLst>
                <a:ext uri="{FF2B5EF4-FFF2-40B4-BE49-F238E27FC236}">
                  <a16:creationId xmlns:a16="http://schemas.microsoft.com/office/drawing/2014/main" id="{52FF89EB-CA73-2BAF-4C88-1680826729CA}"/>
                </a:ext>
              </a:extLst>
            </p:cNvPr>
            <p:cNvSpPr>
              <a:spLocks noChangeArrowheads="1"/>
            </p:cNvSpPr>
            <p:nvPr/>
          </p:nvSpPr>
          <p:spPr bwMode="auto">
            <a:xfrm>
              <a:off x="435" y="2052"/>
              <a:ext cx="5217"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400">
                  <a:solidFill>
                    <a:srgbClr val="006600"/>
                  </a:solidFill>
                </a:rPr>
                <a:t>- Đo được cường độ dòng điện và hiệu điện thế bằng dụng cụ thực hành.</a:t>
              </a:r>
            </a:p>
          </p:txBody>
        </p:sp>
        <p:sp>
          <p:nvSpPr>
            <p:cNvPr id="8201" name="Rectangle 9">
              <a:extLst>
                <a:ext uri="{FF2B5EF4-FFF2-40B4-BE49-F238E27FC236}">
                  <a16:creationId xmlns:a16="http://schemas.microsoft.com/office/drawing/2014/main" id="{BB0B8121-4E17-7ED9-AB66-BA5A817D4500}"/>
                </a:ext>
              </a:extLst>
            </p:cNvPr>
            <p:cNvSpPr>
              <a:spLocks noChangeArrowheads="1"/>
            </p:cNvSpPr>
            <p:nvPr/>
          </p:nvSpPr>
          <p:spPr bwMode="auto">
            <a:xfrm>
              <a:off x="658" y="1776"/>
              <a:ext cx="3504" cy="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b="1">
                  <a:solidFill>
                    <a:srgbClr val="660066"/>
                  </a:solidFill>
                  <a:sym typeface="Wingdings" panose="05000000000000000000" pitchFamily="2" charset="2"/>
                </a:rPr>
                <a:t></a:t>
              </a:r>
              <a:r>
                <a:rPr lang="en-US" altLang="en-US" sz="2400" b="1">
                  <a:solidFill>
                    <a:srgbClr val="660066"/>
                  </a:solidFill>
                  <a:sym typeface="Wingdings 2" panose="05020102010507070707" pitchFamily="18" charset="2"/>
                </a:rPr>
                <a:t> </a:t>
              </a:r>
              <a:r>
                <a:rPr lang="en-US" altLang="en-US" sz="2400" b="1" i="1">
                  <a:solidFill>
                    <a:srgbClr val="660066"/>
                  </a:solidFill>
                </a:rPr>
                <a:t>Qua bài học này giúp các em</a:t>
              </a:r>
              <a:r>
                <a:rPr lang="en-US" altLang="en-US" sz="2400" b="1" i="1">
                  <a:solidFill>
                    <a:srgbClr val="660066"/>
                  </a:solidFill>
                  <a:latin typeface="VNI-Times" pitchFamily="2" charset="0"/>
                </a:rPr>
                <a:t>:</a:t>
              </a:r>
            </a:p>
          </p:txBody>
        </p:sp>
        <p:sp>
          <p:nvSpPr>
            <p:cNvPr id="8202" name="Rectangle 10">
              <a:extLst>
                <a:ext uri="{FF2B5EF4-FFF2-40B4-BE49-F238E27FC236}">
                  <a16:creationId xmlns:a16="http://schemas.microsoft.com/office/drawing/2014/main" id="{ADBA3596-65A5-849A-CF57-FAA92ACB7EFE}"/>
                </a:ext>
              </a:extLst>
            </p:cNvPr>
            <p:cNvSpPr>
              <a:spLocks noChangeArrowheads="1"/>
            </p:cNvSpPr>
            <p:nvPr/>
          </p:nvSpPr>
          <p:spPr bwMode="auto">
            <a:xfrm>
              <a:off x="435" y="2459"/>
              <a:ext cx="5166" cy="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altLang="en-US" sz="2400">
                  <a:solidFill>
                    <a:srgbClr val="006600"/>
                  </a:solidFill>
                  <a:latin typeface="VNI-Times" pitchFamily="2" charset="0"/>
                </a:rPr>
                <a:t>- </a:t>
              </a:r>
              <a:r>
                <a:rPr lang="en-US" altLang="en-US" sz="2400">
                  <a:solidFill>
                    <a:srgbClr val="006600"/>
                  </a:solidFill>
                </a:rPr>
                <a:t>Vẽ được sơ đồ mạch điện với các kí hiệu mô tả ampe kế và vôn kế.</a:t>
              </a:r>
            </a:p>
          </p:txBody>
        </p:sp>
      </p:grpSp>
      <p:pic>
        <p:nvPicPr>
          <p:cNvPr id="8198" name="Picture 12" descr="hoala">
            <a:extLst>
              <a:ext uri="{FF2B5EF4-FFF2-40B4-BE49-F238E27FC236}">
                <a16:creationId xmlns:a16="http://schemas.microsoft.com/office/drawing/2014/main" id="{12F9E97C-25DD-8E16-2418-6CDD33DC9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5762625"/>
            <a:ext cx="6781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3">
            <a:extLst>
              <a:ext uri="{FF2B5EF4-FFF2-40B4-BE49-F238E27FC236}">
                <a16:creationId xmlns:a16="http://schemas.microsoft.com/office/drawing/2014/main" id="{553CFCE3-0C53-655B-1F9B-EAFDDD610DD0}"/>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500" fill="hold"/>
                                        <p:tgtEl>
                                          <p:spTgt spid="21511"/>
                                        </p:tgtEl>
                                        <p:attrNameLst>
                                          <p:attrName>ppt_x</p:attrName>
                                        </p:attrNameLst>
                                      </p:cBhvr>
                                      <p:tavLst>
                                        <p:tav tm="0">
                                          <p:val>
                                            <p:strVal val="0-#ppt_w/2"/>
                                          </p:val>
                                        </p:tav>
                                        <p:tav tm="100000">
                                          <p:val>
                                            <p:strVal val="#ppt_x"/>
                                          </p:val>
                                        </p:tav>
                                      </p:tavLst>
                                    </p:anim>
                                    <p:anim calcmode="lin" valueType="num">
                                      <p:cBhvr additive="base">
                                        <p:cTn id="8"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5A13FBEC-75E1-210A-CA2B-AAE878807363}"/>
              </a:ext>
            </a:extLst>
          </p:cNvPr>
          <p:cNvSpPr txBox="1">
            <a:spLocks noChangeArrowheads="1"/>
          </p:cNvSpPr>
          <p:nvPr/>
        </p:nvSpPr>
        <p:spPr bwMode="auto">
          <a:xfrm>
            <a:off x="838200" y="4572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FF0000"/>
                </a:solidFill>
              </a:rPr>
              <a:t>I) CHUẨN BỊ</a:t>
            </a:r>
            <a:r>
              <a:rPr lang="en-US" altLang="en-US" sz="2400" b="1">
                <a:solidFill>
                  <a:srgbClr val="FF0000"/>
                </a:solidFill>
              </a:rPr>
              <a:t>:</a:t>
            </a:r>
          </a:p>
        </p:txBody>
      </p:sp>
      <p:sp>
        <p:nvSpPr>
          <p:cNvPr id="9219" name="Text Box 3">
            <a:extLst>
              <a:ext uri="{FF2B5EF4-FFF2-40B4-BE49-F238E27FC236}">
                <a16:creationId xmlns:a16="http://schemas.microsoft.com/office/drawing/2014/main" id="{A3B47D8A-E346-FAA2-4F05-88076C551CA8}"/>
              </a:ext>
            </a:extLst>
          </p:cNvPr>
          <p:cNvSpPr txBox="1">
            <a:spLocks noChangeArrowheads="1"/>
          </p:cNvSpPr>
          <p:nvPr/>
        </p:nvSpPr>
        <p:spPr bwMode="auto">
          <a:xfrm>
            <a:off x="666750" y="1111250"/>
            <a:ext cx="77724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rabicParenR"/>
            </a:pPr>
            <a:r>
              <a:rPr lang="en-US" altLang="en-US" sz="2400" i="1">
                <a:solidFill>
                  <a:srgbClr val="660066"/>
                </a:solidFill>
              </a:rPr>
              <a:t>Ba nguồn điện 1,5V; 3V; 6V</a:t>
            </a:r>
          </a:p>
          <a:p>
            <a:pPr eaLnBrk="1" hangingPunct="1">
              <a:spcBef>
                <a:spcPct val="50000"/>
              </a:spcBef>
              <a:buFontTx/>
              <a:buAutoNum type="arabicParenR"/>
            </a:pPr>
            <a:r>
              <a:rPr lang="en-US" altLang="en-US" sz="2400" i="1">
                <a:solidFill>
                  <a:srgbClr val="660066"/>
                </a:solidFill>
              </a:rPr>
              <a:t>Bóng đèn Pin 6V – 0,5A</a:t>
            </a:r>
          </a:p>
          <a:p>
            <a:pPr eaLnBrk="1" hangingPunct="1">
              <a:spcBef>
                <a:spcPct val="50000"/>
              </a:spcBef>
              <a:buFontTx/>
              <a:buAutoNum type="arabicParenR"/>
            </a:pPr>
            <a:r>
              <a:rPr lang="en-US" altLang="en-US" sz="2400" i="1">
                <a:solidFill>
                  <a:srgbClr val="660066"/>
                </a:solidFill>
              </a:rPr>
              <a:t>Một Ampe kế có giới hạn đo 0,5 A trở lên và có độ chia nhỏ nhất 0,01 A</a:t>
            </a:r>
          </a:p>
          <a:p>
            <a:pPr eaLnBrk="1" hangingPunct="1">
              <a:spcBef>
                <a:spcPct val="50000"/>
              </a:spcBef>
              <a:buFontTx/>
              <a:buAutoNum type="arabicParenR"/>
            </a:pPr>
            <a:r>
              <a:rPr lang="en-US" altLang="en-US" sz="2400" i="1">
                <a:solidFill>
                  <a:srgbClr val="660066"/>
                </a:solidFill>
              </a:rPr>
              <a:t>Một vôn kế có giới hạn đo 6V và có độ chia nhỏ nhất 0,1V</a:t>
            </a:r>
          </a:p>
          <a:p>
            <a:pPr eaLnBrk="1" hangingPunct="1">
              <a:spcBef>
                <a:spcPct val="50000"/>
              </a:spcBef>
              <a:buFontTx/>
              <a:buAutoNum type="arabicParenR"/>
            </a:pPr>
            <a:r>
              <a:rPr lang="en-US" altLang="en-US" sz="2400" i="1">
                <a:solidFill>
                  <a:srgbClr val="660066"/>
                </a:solidFill>
              </a:rPr>
              <a:t>Một khóa K</a:t>
            </a:r>
          </a:p>
          <a:p>
            <a:pPr eaLnBrk="1" hangingPunct="1">
              <a:spcBef>
                <a:spcPct val="50000"/>
              </a:spcBef>
              <a:buFontTx/>
              <a:buAutoNum type="arabicParenR"/>
            </a:pPr>
            <a:r>
              <a:rPr lang="en-US" altLang="en-US" sz="2400" i="1">
                <a:solidFill>
                  <a:srgbClr val="660066"/>
                </a:solidFill>
              </a:rPr>
              <a:t> Bảy đoạn dây nối</a:t>
            </a:r>
          </a:p>
          <a:p>
            <a:pPr eaLnBrk="1" hangingPunct="1">
              <a:spcBef>
                <a:spcPct val="50000"/>
              </a:spcBef>
              <a:buFontTx/>
              <a:buAutoNum type="arabicParenR"/>
            </a:pPr>
            <a:r>
              <a:rPr lang="en-US" altLang="en-US" sz="2400" i="1">
                <a:solidFill>
                  <a:srgbClr val="660066"/>
                </a:solidFill>
              </a:rPr>
              <a:t>Mẫu báo cáo thực hành</a:t>
            </a:r>
          </a:p>
        </p:txBody>
      </p:sp>
      <p:pic>
        <p:nvPicPr>
          <p:cNvPr id="9220" name="Picture 5" descr="Sach  dong 2">
            <a:extLst>
              <a:ext uri="{FF2B5EF4-FFF2-40B4-BE49-F238E27FC236}">
                <a16:creationId xmlns:a16="http://schemas.microsoft.com/office/drawing/2014/main" id="{1AD9DFA8-0C9A-1421-EE93-EF5368F5A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4925"/>
            <a:ext cx="17621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32840an1xmylofb">
            <a:extLst>
              <a:ext uri="{FF2B5EF4-FFF2-40B4-BE49-F238E27FC236}">
                <a16:creationId xmlns:a16="http://schemas.microsoft.com/office/drawing/2014/main" id="{86303DCE-8A60-0B80-3454-3AAF5694EB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53200" y="4759325"/>
            <a:ext cx="2419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a:extLst>
              <a:ext uri="{FF2B5EF4-FFF2-40B4-BE49-F238E27FC236}">
                <a16:creationId xmlns:a16="http://schemas.microsoft.com/office/drawing/2014/main" id="{959D0E77-3FC4-A7AA-0EBD-CE740DDCEC9A}"/>
              </a:ext>
            </a:extLst>
          </p:cNvPr>
          <p:cNvSpPr>
            <a:spLocks noChangeArrowheads="1"/>
          </p:cNvSpPr>
          <p:nvPr/>
        </p:nvSpPr>
        <p:spPr bwMode="auto">
          <a:xfrm>
            <a:off x="133350" y="111125"/>
            <a:ext cx="8839200" cy="6629400"/>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pic>
        <p:nvPicPr>
          <p:cNvPr id="9223" name="Picture 12" descr="hoala">
            <a:extLst>
              <a:ext uri="{FF2B5EF4-FFF2-40B4-BE49-F238E27FC236}">
                <a16:creationId xmlns:a16="http://schemas.microsoft.com/office/drawing/2014/main" id="{A929C693-FD4B-6458-DE15-DA8207FD5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5762625"/>
            <a:ext cx="6781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D55CFEF-3A0B-581D-5B81-7DB30BB41A3D}"/>
              </a:ext>
            </a:extLst>
          </p:cNvPr>
          <p:cNvSpPr>
            <a:spLocks noChangeArrowheads="1"/>
          </p:cNvSpPr>
          <p:nvPr/>
        </p:nvSpPr>
        <p:spPr bwMode="auto">
          <a:xfrm>
            <a:off x="304800" y="342900"/>
            <a:ext cx="3297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FF0000"/>
                </a:solidFill>
              </a:rPr>
              <a:t>II) CÁCH TIẾN HÀNH:</a:t>
            </a:r>
          </a:p>
        </p:txBody>
      </p:sp>
      <p:sp>
        <p:nvSpPr>
          <p:cNvPr id="10243" name="Text Box 4">
            <a:extLst>
              <a:ext uri="{FF2B5EF4-FFF2-40B4-BE49-F238E27FC236}">
                <a16:creationId xmlns:a16="http://schemas.microsoft.com/office/drawing/2014/main" id="{3D909DF3-1FAE-38FD-CD55-7A2769A2BF95}"/>
              </a:ext>
            </a:extLst>
          </p:cNvPr>
          <p:cNvSpPr txBox="1">
            <a:spLocks noChangeArrowheads="1"/>
          </p:cNvSpPr>
          <p:nvPr/>
        </p:nvSpPr>
        <p:spPr bwMode="auto">
          <a:xfrm>
            <a:off x="304800" y="10287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u="sng">
                <a:solidFill>
                  <a:srgbClr val="660066"/>
                </a:solidFill>
              </a:rPr>
              <a:t>1. Đo cường độ dòng điện:</a:t>
            </a:r>
          </a:p>
        </p:txBody>
      </p:sp>
      <p:sp>
        <p:nvSpPr>
          <p:cNvPr id="2" name="Rectangle 1">
            <a:extLst>
              <a:ext uri="{FF2B5EF4-FFF2-40B4-BE49-F238E27FC236}">
                <a16:creationId xmlns:a16="http://schemas.microsoft.com/office/drawing/2014/main" id="{704FE1A0-3725-DFE0-D09D-32457DAEEB86}"/>
              </a:ext>
            </a:extLst>
          </p:cNvPr>
          <p:cNvSpPr>
            <a:spLocks noChangeArrowheads="1"/>
          </p:cNvSpPr>
          <p:nvPr/>
        </p:nvSpPr>
        <p:spPr bwMode="auto">
          <a:xfrm>
            <a:off x="33338" y="2971800"/>
            <a:ext cx="9058275" cy="3733800"/>
          </a:xfrm>
          <a:prstGeom prst="rect">
            <a:avLst/>
          </a:prstGeom>
          <a:noFill/>
          <a:ln>
            <a:noFill/>
          </a:ln>
        </p:spPr>
        <p:txBody>
          <a:bodyPr>
            <a:spAutoFit/>
          </a:bodyPr>
          <a:lstStyle>
            <a:lvl1pPr marL="57150"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15000"/>
              </a:lnSpc>
              <a:spcBef>
                <a:spcPct val="0"/>
              </a:spcBef>
              <a:buFontTx/>
              <a:buChar char="-"/>
              <a:defRPr/>
            </a:pPr>
            <a:r>
              <a:rPr lang="en-US" altLang="en-US" sz="2600" dirty="0" err="1">
                <a:solidFill>
                  <a:srgbClr val="000000"/>
                </a:solidFill>
                <a:cs typeface="Segoe UI" panose="020B0502040204020203" pitchFamily="34" charset="0"/>
              </a:rPr>
              <a:t>Mắc</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mạch</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điện</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với</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nguồn</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điện</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là</a:t>
            </a:r>
            <a:r>
              <a:rPr lang="en-US" altLang="en-US" sz="2600" dirty="0">
                <a:solidFill>
                  <a:srgbClr val="000000"/>
                </a:solidFill>
                <a:cs typeface="Segoe UI" panose="020B0502040204020203" pitchFamily="34" charset="0"/>
              </a:rPr>
              <a:t> pin 1,5V </a:t>
            </a:r>
            <a:r>
              <a:rPr lang="en-US" altLang="en-US" sz="2600" dirty="0" err="1">
                <a:solidFill>
                  <a:srgbClr val="000000"/>
                </a:solidFill>
                <a:cs typeface="Segoe UI" panose="020B0502040204020203" pitchFamily="34" charset="0"/>
              </a:rPr>
              <a:t>theo</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sơ</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đồ</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hình</a:t>
            </a:r>
            <a:r>
              <a:rPr lang="en-US" altLang="en-US" sz="2600" dirty="0">
                <a:solidFill>
                  <a:srgbClr val="000000"/>
                </a:solidFill>
                <a:cs typeface="Segoe UI" panose="020B0502040204020203" pitchFamily="34" charset="0"/>
              </a:rPr>
              <a:t> 25.1 SGK. Khi </a:t>
            </a:r>
            <a:r>
              <a:rPr lang="en-US" altLang="en-US" sz="2600" dirty="0" err="1">
                <a:solidFill>
                  <a:srgbClr val="000000"/>
                </a:solidFill>
                <a:cs typeface="Segoe UI" panose="020B0502040204020203" pitchFamily="34" charset="0"/>
              </a:rPr>
              <a:t>đó</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công</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tắc</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đang</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ngắt</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mạch</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hở</a:t>
            </a:r>
            <a:r>
              <a:rPr lang="en-US" altLang="en-US" sz="2600" dirty="0">
                <a:solidFill>
                  <a:srgbClr val="000000"/>
                </a:solidFill>
                <a:cs typeface="Segoe UI" panose="020B0502040204020203" pitchFamily="34" charset="0"/>
              </a:rPr>
              <a:t>.</a:t>
            </a:r>
            <a:endParaRPr lang="en-US" altLang="en-US" sz="2600" dirty="0">
              <a:cs typeface="Segoe UI" panose="020B0502040204020203" pitchFamily="34" charset="0"/>
            </a:endParaRPr>
          </a:p>
          <a:p>
            <a:pPr algn="just">
              <a:lnSpc>
                <a:spcPct val="115000"/>
              </a:lnSpc>
              <a:spcBef>
                <a:spcPct val="0"/>
              </a:spcBef>
              <a:buFontTx/>
              <a:buChar char="-"/>
              <a:defRPr/>
            </a:pPr>
            <a:r>
              <a:rPr lang="en-US" altLang="en-US" sz="2600" dirty="0" err="1">
                <a:solidFill>
                  <a:srgbClr val="000000"/>
                </a:solidFill>
                <a:cs typeface="Times New Roman" panose="02020603050405020304" pitchFamily="18" charset="0"/>
              </a:rPr>
              <a:t>Mắc</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ampe</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kế</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vào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mạch</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đóng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công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tắc</a:t>
            </a:r>
            <a:r>
              <a:rPr lang="en-US" altLang="en-US" sz="2600" dirty="0">
                <a:solidFill>
                  <a:srgbClr val="000000"/>
                </a:solidFill>
                <a:cs typeface="Times New Roman" panose="02020603050405020304" pitchFamily="18" charset="0"/>
              </a:rPr>
              <a:t> và </a:t>
            </a:r>
            <a:r>
              <a:rPr lang="en-US" altLang="en-US" sz="2600" dirty="0" err="1">
                <a:solidFill>
                  <a:srgbClr val="000000"/>
                </a:solidFill>
                <a:cs typeface="Times New Roman" panose="02020603050405020304" pitchFamily="18" charset="0"/>
              </a:rPr>
              <a:t>đo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giá</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trị</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cường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độ</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dòng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điện</a:t>
            </a:r>
            <a:r>
              <a:rPr lang="en-US" altLang="en-US" sz="2600" dirty="0">
                <a:solidFill>
                  <a:srgbClr val="000000"/>
                </a:solidFill>
                <a:cs typeface="Times New Roman" panose="02020603050405020304" pitchFamily="18" charset="0"/>
              </a:rPr>
              <a:t> I </a:t>
            </a:r>
            <a:r>
              <a:rPr lang="en-US" altLang="en-US" sz="2600" dirty="0" err="1">
                <a:solidFill>
                  <a:srgbClr val="000000"/>
                </a:solidFill>
                <a:cs typeface="Times New Roman" panose="02020603050405020304" pitchFamily="18" charset="0"/>
              </a:rPr>
              <a:t>chạy</a:t>
            </a:r>
            <a:r>
              <a:rPr lang="en-US" altLang="en-US" sz="2600" dirty="0">
                <a:solidFill>
                  <a:srgbClr val="000000"/>
                </a:solidFill>
                <a:cs typeface="Times New Roman" panose="02020603050405020304" pitchFamily="18" charset="0"/>
              </a:rPr>
              <a:t> qua </a:t>
            </a:r>
            <a:r>
              <a:rPr lang="en-US" altLang="en-US" sz="2600" dirty="0" err="1">
                <a:solidFill>
                  <a:srgbClr val="000000"/>
                </a:solidFill>
                <a:cs typeface="Times New Roman" panose="02020603050405020304" pitchFamily="18" charset="0"/>
              </a:rPr>
              <a:t>mạch</a:t>
            </a:r>
            <a:r>
              <a:rPr lang="en-US" altLang="en-US" sz="2600" dirty="0">
                <a:solidFill>
                  <a:srgbClr val="000000"/>
                </a:solidFill>
                <a:cs typeface="Times New Roman" panose="02020603050405020304" pitchFamily="18" charset="0"/>
              </a:rPr>
              <a:t> ở </a:t>
            </a:r>
            <a:r>
              <a:rPr lang="en-US" altLang="en-US" sz="2600" dirty="0" err="1">
                <a:solidFill>
                  <a:srgbClr val="000000"/>
                </a:solidFill>
                <a:cs typeface="Times New Roman" panose="02020603050405020304" pitchFamily="18" charset="0"/>
              </a:rPr>
              <a:t>vị</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trí</a:t>
            </a:r>
            <a:r>
              <a:rPr lang="en-US" altLang="en-US" sz="2600" dirty="0">
                <a:solidFill>
                  <a:srgbClr val="000000"/>
                </a:solidFill>
                <a:cs typeface="Times New Roman" panose="02020603050405020304" pitchFamily="18" charset="0"/>
              </a:rPr>
              <a:t> (1) và </a:t>
            </a:r>
            <a:r>
              <a:rPr lang="en-US" altLang="en-US" sz="2600" dirty="0" err="1">
                <a:solidFill>
                  <a:srgbClr val="000000"/>
                </a:solidFill>
                <a:cs typeface="Times New Roman" panose="02020603050405020304" pitchFamily="18" charset="0"/>
              </a:rPr>
              <a:t>ghi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vào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bảng</a:t>
            </a:r>
            <a:r>
              <a:rPr lang="en-US" altLang="en-US" sz="2600" dirty="0">
                <a:solidFill>
                  <a:srgbClr val="000000"/>
                </a:solidFill>
                <a:cs typeface="Times New Roman" panose="02020603050405020304" pitchFamily="18" charset="0"/>
              </a:rPr>
              <a:t> 25.1.</a:t>
            </a:r>
            <a:endParaRPr lang="en-US" altLang="en-US" sz="2600" dirty="0">
              <a:cs typeface="Times New Roman" panose="02020603050405020304" pitchFamily="18" charset="0"/>
            </a:endParaRPr>
          </a:p>
          <a:p>
            <a:pPr indent="0" algn="just">
              <a:lnSpc>
                <a:spcPct val="115000"/>
              </a:lnSpc>
              <a:spcBef>
                <a:spcPct val="0"/>
              </a:spcBef>
              <a:buClr>
                <a:srgbClr val="232323"/>
              </a:buClr>
              <a:buSzPts val="1100"/>
              <a:buFontTx/>
              <a:buNone/>
              <a:defRPr/>
            </a:pP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Lặp</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lại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thí</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nghiệm</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để</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cường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độ</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dòng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điện</a:t>
            </a:r>
            <a:r>
              <a:rPr lang="en-US" altLang="en-US" sz="2600" dirty="0">
                <a:solidFill>
                  <a:srgbClr val="000000"/>
                </a:solidFill>
                <a:cs typeface="Times New Roman" panose="02020603050405020304" pitchFamily="18" charset="0"/>
              </a:rPr>
              <a:t> I, </a:t>
            </a:r>
            <a:r>
              <a:rPr lang="en-US" altLang="en-US" sz="2600" dirty="0" err="1">
                <a:solidFill>
                  <a:srgbClr val="000000"/>
                </a:solidFill>
                <a:cs typeface="Times New Roman" panose="02020603050405020304" pitchFamily="18" charset="0"/>
              </a:rPr>
              <a:t>tại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vị</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trí</a:t>
            </a:r>
            <a:r>
              <a:rPr lang="en-US" altLang="en-US" sz="2600" dirty="0">
                <a:solidFill>
                  <a:srgbClr val="000000"/>
                </a:solidFill>
                <a:cs typeface="Times New Roman" panose="02020603050405020304" pitchFamily="18" charset="0"/>
              </a:rPr>
              <a:t> (2) và </a:t>
            </a:r>
            <a:r>
              <a:rPr lang="en-US" altLang="en-US" sz="2600" dirty="0" err="1">
                <a:solidFill>
                  <a:srgbClr val="000000"/>
                </a:solidFill>
                <a:cs typeface="Times New Roman" panose="02020603050405020304" pitchFamily="18" charset="0"/>
              </a:rPr>
              <a:t>ghi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vào</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bảng</a:t>
            </a:r>
            <a:r>
              <a:rPr lang="en-US" altLang="en-US" sz="2600" dirty="0">
                <a:solidFill>
                  <a:srgbClr val="000000"/>
                </a:solidFill>
                <a:cs typeface="Times New Roman" panose="02020603050405020304" pitchFamily="18" charset="0"/>
              </a:rPr>
              <a:t> số </a:t>
            </a:r>
            <a:r>
              <a:rPr lang="en-US" altLang="en-US" sz="2600" dirty="0" err="1">
                <a:solidFill>
                  <a:srgbClr val="000000"/>
                </a:solidFill>
                <a:cs typeface="Times New Roman" panose="02020603050405020304" pitchFamily="18" charset="0"/>
              </a:rPr>
              <a:t>liệu</a:t>
            </a:r>
            <a:r>
              <a:rPr lang="en-US" altLang="en-US" sz="2600" dirty="0">
                <a:solidFill>
                  <a:srgbClr val="000000"/>
                </a:solidFill>
                <a:cs typeface="Times New Roman" panose="02020603050405020304" pitchFamily="18" charset="0"/>
              </a:rPr>
              <a:t>.</a:t>
            </a:r>
            <a:endParaRPr lang="en-US" altLang="en-US" sz="2600" dirty="0">
              <a:cs typeface="Times New Roman" panose="02020603050405020304" pitchFamily="18" charset="0"/>
            </a:endParaRPr>
          </a:p>
          <a:p>
            <a:pPr indent="0" algn="just">
              <a:lnSpc>
                <a:spcPct val="115000"/>
              </a:lnSpc>
              <a:spcBef>
                <a:spcPct val="0"/>
              </a:spcBef>
              <a:buClr>
                <a:srgbClr val="232323"/>
              </a:buClr>
              <a:buSzPts val="1100"/>
              <a:buFontTx/>
              <a:buNone/>
              <a:defRPr/>
            </a:pP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Thay</a:t>
            </a:r>
            <a:r>
              <a:rPr lang="en-US" altLang="en-US" sz="2600" dirty="0">
                <a:solidFill>
                  <a:srgbClr val="000000"/>
                </a:solidFill>
                <a:cs typeface="Segoe UI" panose="020B0502040204020203" pitchFamily="34" charset="0"/>
              </a:rPr>
              <a:t> pin 1,5V </a:t>
            </a:r>
            <a:r>
              <a:rPr lang="en-US" altLang="en-US" sz="2600" dirty="0" err="1">
                <a:solidFill>
                  <a:srgbClr val="000000"/>
                </a:solidFill>
                <a:cs typeface="Segoe UI" panose="020B0502040204020203" pitchFamily="34" charset="0"/>
              </a:rPr>
              <a:t>bằng</a:t>
            </a:r>
            <a:r>
              <a:rPr lang="en-US" altLang="en-US" sz="2600" dirty="0">
                <a:solidFill>
                  <a:srgbClr val="000000"/>
                </a:solidFill>
                <a:cs typeface="Segoe UI" panose="020B0502040204020203" pitchFamily="34" charset="0"/>
              </a:rPr>
              <a:t> pin 3V và pin 6V </a:t>
            </a:r>
            <a:r>
              <a:rPr lang="en-US" altLang="en-US" sz="2600" dirty="0" err="1">
                <a:solidFill>
                  <a:srgbClr val="000000"/>
                </a:solidFill>
                <a:cs typeface="Segoe UI" panose="020B0502040204020203" pitchFamily="34" charset="0"/>
              </a:rPr>
              <a:t>rồi</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lặp</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lại</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thí</a:t>
            </a:r>
            <a:r>
              <a:rPr lang="en-US" altLang="en-US" sz="2600" dirty="0">
                <a:solidFill>
                  <a:srgbClr val="000000"/>
                </a:solidFill>
                <a:cs typeface="Segoe UI" panose="020B0502040204020203" pitchFamily="34" charset="0"/>
              </a:rPr>
              <a:t> </a:t>
            </a:r>
            <a:r>
              <a:rPr lang="en-US" altLang="en-US" sz="2600" dirty="0" err="1">
                <a:solidFill>
                  <a:srgbClr val="000000"/>
                </a:solidFill>
                <a:cs typeface="Segoe UI" panose="020B0502040204020203" pitchFamily="34" charset="0"/>
              </a:rPr>
              <a:t>nghiệm</a:t>
            </a:r>
            <a:r>
              <a:rPr lang="en-US" altLang="en-US" sz="2600" dirty="0">
                <a:solidFill>
                  <a:srgbClr val="000000"/>
                </a:solidFill>
                <a:cs typeface="Segoe UI" panose="020B0502040204020203" pitchFamily="34" charset="0"/>
              </a:rPr>
              <a:t>.</a:t>
            </a:r>
            <a:endParaRPr lang="en-US" altLang="en-US" sz="2600" dirty="0">
              <a:cs typeface="Segoe UI" panose="020B0502040204020203" pitchFamily="34" charset="0"/>
            </a:endParaRPr>
          </a:p>
        </p:txBody>
      </p:sp>
      <p:pic>
        <p:nvPicPr>
          <p:cNvPr id="10245" name="Picture 7" descr="Diagram&#10;&#10;Description automatically generated">
            <a:extLst>
              <a:ext uri="{FF2B5EF4-FFF2-40B4-BE49-F238E27FC236}">
                <a16:creationId xmlns:a16="http://schemas.microsoft.com/office/drawing/2014/main" id="{228CA9A1-27AA-7C57-42EE-41593BDBE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434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2">
            <a:extLst>
              <a:ext uri="{FF2B5EF4-FFF2-40B4-BE49-F238E27FC236}">
                <a16:creationId xmlns:a16="http://schemas.microsoft.com/office/drawing/2014/main" id="{369B7080-553E-4A30-0C15-14664713C285}"/>
              </a:ext>
            </a:extLst>
          </p:cNvPr>
          <p:cNvSpPr txBox="1">
            <a:spLocks noChangeArrowheads="1"/>
          </p:cNvSpPr>
          <p:nvPr/>
        </p:nvSpPr>
        <p:spPr bwMode="auto">
          <a:xfrm>
            <a:off x="609600" y="76200"/>
            <a:ext cx="365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solidFill>
                  <a:srgbClr val="7030A0"/>
                </a:solidFill>
              </a:rPr>
              <a:t>2. Đo hiệu điện thế:</a:t>
            </a:r>
          </a:p>
        </p:txBody>
      </p:sp>
      <p:sp>
        <p:nvSpPr>
          <p:cNvPr id="4" name="Rectangle 3">
            <a:extLst>
              <a:ext uri="{FF2B5EF4-FFF2-40B4-BE49-F238E27FC236}">
                <a16:creationId xmlns:a16="http://schemas.microsoft.com/office/drawing/2014/main" id="{373387A1-3DEC-AE18-E5CF-B62E5CF835F5}"/>
              </a:ext>
            </a:extLst>
          </p:cNvPr>
          <p:cNvSpPr>
            <a:spLocks noChangeArrowheads="1"/>
          </p:cNvSpPr>
          <p:nvPr/>
        </p:nvSpPr>
        <p:spPr bwMode="auto">
          <a:xfrm>
            <a:off x="4545013" y="76200"/>
            <a:ext cx="4408487"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1600" indent="2540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Char char="-"/>
            </a:pPr>
            <a:r>
              <a:rPr lang="en-US" altLang="en-US" sz="2600">
                <a:solidFill>
                  <a:srgbClr val="000000"/>
                </a:solidFill>
                <a:cs typeface="Segoe UI" panose="020B0502040204020203" pitchFamily="34" charset="0"/>
              </a:rPr>
              <a:t>Đo giá trị hiệu điện thế của pin 1,5V và ghi vào bảng 25.2.</a:t>
            </a:r>
            <a:endParaRPr lang="en-US" altLang="en-US" sz="2600">
              <a:cs typeface="Segoe UI" panose="020B0502040204020203" pitchFamily="34" charset="0"/>
            </a:endParaRPr>
          </a:p>
          <a:p>
            <a:pPr algn="just">
              <a:spcBef>
                <a:spcPct val="0"/>
              </a:spcBef>
              <a:buFontTx/>
              <a:buChar char="-"/>
            </a:pPr>
            <a:r>
              <a:rPr lang="en-US" altLang="en-US" sz="2600">
                <a:solidFill>
                  <a:srgbClr val="000000"/>
                </a:solidFill>
                <a:cs typeface="Segoe UI" panose="020B0502040204020203" pitchFamily="34" charset="0"/>
              </a:rPr>
              <a:t>Mắc vôn kế để đo hiệu điện thế trên hai đầu bóng đèn điện. Giá trị này chính là hiệu điện thế giữa hai vị trí (1) và (2) (Hình 25.2 SGK). Công tắc bị ngắt và mạch hở.</a:t>
            </a:r>
            <a:endParaRPr lang="en-US" altLang="en-US" sz="2600">
              <a:cs typeface="Segoe UI" panose="020B0502040204020203" pitchFamily="34" charset="0"/>
            </a:endParaRPr>
          </a:p>
          <a:p>
            <a:pPr algn="just">
              <a:spcBef>
                <a:spcPct val="0"/>
              </a:spcBef>
              <a:buFontTx/>
              <a:buChar char="-"/>
            </a:pPr>
            <a:r>
              <a:rPr lang="en-US" altLang="en-US" sz="2600">
                <a:solidFill>
                  <a:srgbClr val="000000"/>
                </a:solidFill>
                <a:cs typeface="Times New Roman" panose="02020603050405020304" pitchFamily="18" charset="0"/>
              </a:rPr>
              <a:t>Đóng công tắc, đọc giá trị hiệu điện thế trên bóng đèn.</a:t>
            </a:r>
            <a:endParaRPr lang="en-US" altLang="en-US" sz="2600">
              <a:cs typeface="Times New Roman" panose="02020603050405020304" pitchFamily="18" charset="0"/>
            </a:endParaRPr>
          </a:p>
          <a:p>
            <a:pPr algn="just">
              <a:spcBef>
                <a:spcPct val="0"/>
              </a:spcBef>
              <a:buFontTx/>
              <a:buChar char="-"/>
            </a:pPr>
            <a:r>
              <a:rPr lang="vi-VN" altLang="en-US" sz="2600">
                <a:solidFill>
                  <a:srgbClr val="000000"/>
                </a:solidFill>
                <a:cs typeface="Courier New" panose="02070309020205020404" pitchFamily="49" charset="0"/>
              </a:rPr>
              <a:t>Thay pin 1,5V bằng pin 3V và lặp lại thí nghiệm.</a:t>
            </a:r>
            <a:endParaRPr lang="en-US" altLang="en-US" sz="2600">
              <a:solidFill>
                <a:srgbClr val="000000"/>
              </a:solidFill>
              <a:cs typeface="Courier New" panose="02070309020205020404" pitchFamily="49" charset="0"/>
            </a:endParaRPr>
          </a:p>
          <a:p>
            <a:pPr algn="just">
              <a:lnSpc>
                <a:spcPct val="150000"/>
              </a:lnSpc>
              <a:spcBef>
                <a:spcPct val="0"/>
              </a:spcBef>
              <a:buFontTx/>
              <a:buChar char="-"/>
            </a:pPr>
            <a:r>
              <a:rPr lang="vi-VN" altLang="en-US" sz="2600"/>
              <a:t>Vẽ sơ đồ mạch điện cho thí nghiệm trên.</a:t>
            </a:r>
            <a:endParaRPr lang="en-US" altLang="en-US" sz="2600"/>
          </a:p>
        </p:txBody>
      </p:sp>
      <p:pic>
        <p:nvPicPr>
          <p:cNvPr id="11268" name="Picture 12" descr="hoala">
            <a:extLst>
              <a:ext uri="{FF2B5EF4-FFF2-40B4-BE49-F238E27FC236}">
                <a16:creationId xmlns:a16="http://schemas.microsoft.com/office/drawing/2014/main" id="{CF413955-BCD0-DA59-C83B-4B34C5E3A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894388"/>
            <a:ext cx="430053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Diagram&#10;&#10;Description automatically generated">
            <a:extLst>
              <a:ext uri="{FF2B5EF4-FFF2-40B4-BE49-F238E27FC236}">
                <a16:creationId xmlns:a16="http://schemas.microsoft.com/office/drawing/2014/main" id="{7CC8D49C-A475-6A65-4E57-6E9220345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715963"/>
            <a:ext cx="4572001"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
            <a:extLst>
              <a:ext uri="{FF2B5EF4-FFF2-40B4-BE49-F238E27FC236}">
                <a16:creationId xmlns:a16="http://schemas.microsoft.com/office/drawing/2014/main" id="{B0F67679-592A-421F-EFB1-43272B764DCA}"/>
              </a:ext>
            </a:extLst>
          </p:cNvPr>
          <p:cNvSpPr txBox="1">
            <a:spLocks noChangeArrowheads="1"/>
          </p:cNvSpPr>
          <p:nvPr/>
        </p:nvSpPr>
        <p:spPr bwMode="auto">
          <a:xfrm>
            <a:off x="762000" y="2362200"/>
            <a:ext cx="8077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solidFill>
                  <a:srgbClr val="FF0000"/>
                </a:solidFill>
              </a:rPr>
              <a:t>HS hoạt động nhóm tiến hành thí nghiệm trong 40 phút, thu thập số liệu để hoàn thành mẫu báo cáo thực 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1421</Words>
  <PresentationFormat>On-screen Show (4:3)</PresentationFormat>
  <Paragraphs>156</Paragraphs>
  <Slides>19</Slides>
  <Notes>1</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2" baseType="lpstr">
      <vt:lpstr>Arial</vt:lpstr>
      <vt:lpstr>Calibri</vt:lpstr>
      <vt:lpstr>VNI-Times</vt:lpstr>
      <vt:lpstr>Wingdings</vt:lpstr>
      <vt:lpstr>Wingdings 2</vt:lpstr>
      <vt:lpstr>Segoe UI</vt:lpstr>
      <vt:lpstr>Times New Roman</vt:lpstr>
      <vt:lpstr>Courier New</vt:lpstr>
      <vt:lpstr>Symbol</vt:lpstr>
      <vt:lpstr>Yeseva One</vt:lpstr>
      <vt:lpstr>SimSun</vt:lpstr>
      <vt:lpstr>Default Design</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2010-01-28T17:35:36Z</dcterms:created>
  <dcterms:modified xsi:type="dcterms:W3CDTF">2023-07-11T15:21:15Z</dcterms:modified>
</cp:coreProperties>
</file>