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738" r:id="rId1"/>
    <p:sldMasterId id="2147483754" r:id="rId2"/>
  </p:sldMasterIdLst>
  <p:notesMasterIdLst>
    <p:notesMasterId r:id="rId28"/>
  </p:notesMasterIdLst>
  <p:sldIdLst>
    <p:sldId id="343" r:id="rId3"/>
    <p:sldId id="301" r:id="rId4"/>
    <p:sldId id="337" r:id="rId5"/>
    <p:sldId id="317" r:id="rId6"/>
    <p:sldId id="318" r:id="rId7"/>
    <p:sldId id="338" r:id="rId8"/>
    <p:sldId id="320" r:id="rId9"/>
    <p:sldId id="321" r:id="rId10"/>
    <p:sldId id="322" r:id="rId11"/>
    <p:sldId id="323" r:id="rId12"/>
    <p:sldId id="324" r:id="rId13"/>
    <p:sldId id="325" r:id="rId14"/>
    <p:sldId id="339" r:id="rId15"/>
    <p:sldId id="326" r:id="rId16"/>
    <p:sldId id="327" r:id="rId17"/>
    <p:sldId id="328" r:id="rId18"/>
    <p:sldId id="329" r:id="rId19"/>
    <p:sldId id="340" r:id="rId20"/>
    <p:sldId id="341" r:id="rId21"/>
    <p:sldId id="330" r:id="rId22"/>
    <p:sldId id="331" r:id="rId23"/>
    <p:sldId id="332" r:id="rId24"/>
    <p:sldId id="334" r:id="rId25"/>
    <p:sldId id="335" r:id="rId26"/>
    <p:sldId id="336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222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7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7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4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18-Oct-22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81B4DC9-D920-EA6D-2A52-0DFC714B7945}"/>
              </a:ext>
            </a:extLst>
          </p:cNvPr>
          <p:cNvGrpSpPr/>
          <p:nvPr/>
        </p:nvGrpSpPr>
        <p:grpSpPr>
          <a:xfrm>
            <a:off x="9657286" y="1052489"/>
            <a:ext cx="13967513" cy="10933681"/>
            <a:chOff x="10079787" y="2108660"/>
            <a:chExt cx="13967513" cy="1093368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A9CCC7A-A05D-93BE-ED58-FCE7591BBA8A}"/>
                </a:ext>
              </a:extLst>
            </p:cNvPr>
            <p:cNvGrpSpPr/>
            <p:nvPr/>
          </p:nvGrpSpPr>
          <p:grpSpPr>
            <a:xfrm>
              <a:off x="10102700" y="2108660"/>
              <a:ext cx="13944600" cy="10933681"/>
              <a:chOff x="1591212" y="3430387"/>
              <a:chExt cx="13944600" cy="10933681"/>
            </a:xfrm>
          </p:grpSpPr>
          <p:sp>
            <p:nvSpPr>
              <p:cNvPr id="22" name="Right Triangle 21">
                <a:extLst>
                  <a:ext uri="{FF2B5EF4-FFF2-40B4-BE49-F238E27FC236}">
                    <a16:creationId xmlns:a16="http://schemas.microsoft.com/office/drawing/2014/main" id="{09918D8D-405C-3956-779F-B0FF3BBE872C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728D905-D706-2C3C-7E2D-B75DAB8CE98B}"/>
                  </a:ext>
                </a:extLst>
              </p:cNvPr>
              <p:cNvGrpSpPr/>
              <p:nvPr/>
            </p:nvGrpSpPr>
            <p:grpSpPr>
              <a:xfrm>
                <a:off x="1591212" y="3430387"/>
                <a:ext cx="13944600" cy="10933681"/>
                <a:chOff x="1591212" y="3430387"/>
                <a:chExt cx="13944600" cy="10933681"/>
              </a:xfrm>
            </p:grpSpPr>
            <p:sp>
              <p:nvSpPr>
                <p:cNvPr id="24" name="Rounded Rectangle 11">
                  <a:extLst>
                    <a:ext uri="{FF2B5EF4-FFF2-40B4-BE49-F238E27FC236}">
                      <a16:creationId xmlns:a16="http://schemas.microsoft.com/office/drawing/2014/main" id="{155AD916-8E8F-BDA6-B3C7-E53E34B20D6C}"/>
                    </a:ext>
                  </a:extLst>
                </p:cNvPr>
                <p:cNvSpPr/>
                <p:nvPr/>
              </p:nvSpPr>
              <p:spPr>
                <a:xfrm>
                  <a:off x="1591212" y="3430387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A46A2E1-6C68-4786-7A65-24EAFAC2A33F}"/>
                    </a:ext>
                  </a:extLst>
                </p:cNvPr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81B0C6CA-B8E8-B721-0D1D-7484BD434A02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Same Side Corner Rectangle 15">
              <a:extLst>
                <a:ext uri="{FF2B5EF4-FFF2-40B4-BE49-F238E27FC236}">
                  <a16:creationId xmlns:a16="http://schemas.microsoft.com/office/drawing/2014/main" id="{6C14D304-60A4-1F87-F098-7A6C3E6E368C}"/>
                </a:ext>
              </a:extLst>
            </p:cNvPr>
            <p:cNvSpPr/>
            <p:nvPr/>
          </p:nvSpPr>
          <p:spPr>
            <a:xfrm flipV="1">
              <a:off x="10917987" y="2164808"/>
              <a:ext cx="12863666" cy="278140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BA407986-579C-0A62-F041-A539DD6E8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§4.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83B6F6-131D-966B-57FD-2B5767EC9385}"/>
                </a:ext>
              </a:extLst>
            </p:cNvPr>
            <p:cNvSpPr txBox="1"/>
            <p:nvPr/>
          </p:nvSpPr>
          <p:spPr>
            <a:xfrm>
              <a:off x="11912450" y="2428363"/>
              <a:ext cx="103251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PHƯƠNG TRÌNH VÀ HỆ BẤT PHƯƠNG TRÌNH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NHẤT HAI ẨN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E0172F-455E-C644-B9CE-F6D570A19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4" y="1043705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2954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2954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Chú</a:t>
                </a:r>
                <a:r>
                  <a:rPr lang="en-US" b="1" dirty="0"/>
                  <a:t> ý.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HĐ2,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2954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63A5C4-EE00-47F0-A1B7-60B160C9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8462"/>
              </p:ext>
            </p:extLst>
          </p:nvPr>
        </p:nvGraphicFramePr>
        <p:xfrm>
          <a:off x="1143000" y="1524000"/>
          <a:ext cx="10591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A0E8D8-1A2A-4EF5-9CD5-6E6CEC1D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96942"/>
              </p:ext>
            </p:extLst>
          </p:nvPr>
        </p:nvGraphicFramePr>
        <p:xfrm>
          <a:off x="1143000" y="3286760"/>
          <a:ext cx="10591800" cy="43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cùng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mỗi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bỏ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còn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lại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AF722-BCA0-48DD-A5A8-D5C952217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08919"/>
              </p:ext>
            </p:extLst>
          </p:nvPr>
        </p:nvGraphicFramePr>
        <p:xfrm>
          <a:off x="1143000" y="7653909"/>
          <a:ext cx="10591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đã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0668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/>
                  <a:t>Bước 3.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68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b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0668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0+0=0&lt;100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4.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0668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22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0668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0668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33A24-988B-4D75-83FF-D6A8FCC62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9" y="1371600"/>
            <a:ext cx="933677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47688" y="467449"/>
            <a:ext cx="23164800" cy="993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ỨNG DỤNG CỦA HỆ BẤT PHƯƠNG TRÌNH BẬC NHẤT HAI ẨN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366" y="1905001"/>
                <a:ext cx="11353800" cy="10486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HĐ3: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ở HĐ2.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</m:oMath>
                </a14:m>
                <a:r>
                  <a:rPr lang="en-US" dirty="0"/>
                  <a:t> (H.2.5).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tung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6" y="1905001"/>
                <a:ext cx="11353800" cy="10486806"/>
              </a:xfrm>
              <a:prstGeom prst="rect">
                <a:avLst/>
              </a:prstGeom>
              <a:blipFill>
                <a:blip r:embed="rId3"/>
                <a:stretch>
                  <a:fillRect l="-2414" t="-1916" r="-4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58079" y="1905000"/>
                <a:ext cx="11901487" cy="1048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079" y="1905000"/>
                <a:ext cx="11901487" cy="10486800"/>
              </a:xfrm>
              <a:prstGeom prst="rect">
                <a:avLst/>
              </a:prstGeom>
              <a:blipFill>
                <a:blip r:embed="rId4"/>
                <a:stretch>
                  <a:fillRect l="-2303" t="-1916" r="-22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066800"/>
                <a:ext cx="1112520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(hay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6800"/>
                <a:ext cx="11125201" cy="11582400"/>
              </a:xfrm>
              <a:prstGeom prst="rect">
                <a:avLst/>
              </a:prstGeom>
              <a:blipFill>
                <a:blip r:embed="rId3"/>
                <a:stretch>
                  <a:fillRect l="-2463" t="-1735" b="-33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066800"/>
                <a:ext cx="1185949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066800"/>
                <a:ext cx="11859491" cy="11582400"/>
              </a:xfrm>
              <a:prstGeom prst="rect">
                <a:avLst/>
              </a:prstGeom>
              <a:blipFill>
                <a:blip r:embed="rId4"/>
                <a:stretch>
                  <a:fillRect l="-2260" t="-1735" r="-2106" b="-4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9906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3400" y="9906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</m:oMath>
                </a14:m>
                <a:r>
                  <a:rPr lang="en-US" dirty="0"/>
                  <a:t> (H.2.7).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/>
                  <a:t>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Bước</a:t>
                </a:r>
                <a:r>
                  <a:rPr lang="en-US" dirty="0"/>
                  <a:t> 2,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doanh</a:t>
                </a:r>
                <a:r>
                  <a:rPr lang="en-US" dirty="0"/>
                  <a:t> 20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80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9906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311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D50DD2-7501-4C26-B1BA-B26D39B3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143000"/>
            <a:ext cx="6446019" cy="49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40991-AB1E-4447-86E8-07A5AE3E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6065752"/>
            <a:ext cx="6058679" cy="612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9144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hoạch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2,5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4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ước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.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189" t="-1761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3400" y="9144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≤400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9144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 t="-1761" r="-1489" b="-16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9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430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30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1430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1430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A2D5BC-2395-47F2-B88B-B562D65A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267200"/>
            <a:ext cx="104907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Đáp</a:t>
                </a:r>
                <a:r>
                  <a:rPr lang="en-US" b="1" dirty="0"/>
                  <a:t> </a:t>
                </a:r>
                <a:r>
                  <a:rPr lang="en-US" b="1" dirty="0" err="1"/>
                  <a:t>án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2.4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6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blipFill>
                <a:blip r:embed="rId3"/>
                <a:stretch>
                  <a:fillRect l="-12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819400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2.5’ 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6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23"/>
            <a:ext cx="22808128" cy="11677577"/>
            <a:chOff x="1447799" y="1793819"/>
            <a:chExt cx="22808128" cy="116775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677577"/>
              <a:chOff x="1447799" y="1793819"/>
              <a:chExt cx="22808128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812795"/>
                <a:ext cx="14821435" cy="15766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338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 PHƯƠNG TRÌNH VÀ </a:t>
                </a:r>
              </a:p>
              <a:p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BẤT PHƯƠNG TRÌNH BẬC NHẤT HAI ẨN.</a:t>
                </a:r>
                <a:endParaRPr lang="vi-VN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15085252" cy="1284839"/>
                <a:chOff x="7459670" y="7086600"/>
                <a:chExt cx="15086997" cy="12849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59" y="7574868"/>
                  <a:ext cx="13369308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70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1" cy="1228255"/>
                  <a:chOff x="7459669" y="7543800"/>
                  <a:chExt cx="1381114" cy="1228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3" y="7984489"/>
                    <a:ext cx="1371600" cy="787566"/>
                    <a:chOff x="7469183" y="7984489"/>
                    <a:chExt cx="1371600" cy="7875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3" y="77204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9265" y="798448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776170"/>
                <a:ext cx="19583398" cy="1570559"/>
                <a:chOff x="7459670" y="7486501"/>
                <a:chExt cx="19585665" cy="157073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9764" y="7486501"/>
                  <a:ext cx="17925571" cy="1570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BIỂU DIỄN MIỀN NGHIỆM CỦA HỆ BẤT PHƯƠNG TRÌNH 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BẬC NHẤT HAI ẨN TRÊN MẶT PHẲNG TỌA ĐỘ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568265"/>
                  <a:ext cx="1392614" cy="1099918"/>
                  <a:chOff x="7459669" y="6587570"/>
                  <a:chExt cx="1381117" cy="109991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6" y="6587570"/>
                    <a:ext cx="1371600" cy="731520"/>
                    <a:chOff x="7469186" y="6587570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6" y="626753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00152" y="660740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9" y="111142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204"/>
                <a:ext cx="20030564" cy="1213968"/>
                <a:chOff x="7459670" y="8524495"/>
                <a:chExt cx="25897876" cy="12141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846109" y="8941882"/>
                  <a:ext cx="23511437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5" cy="1036519"/>
                  <a:chOff x="7459669" y="7543800"/>
                  <a:chExt cx="1785462" cy="103651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5" y="7791761"/>
                    <a:ext cx="1775946" cy="788558"/>
                    <a:chOff x="7469185" y="7791761"/>
                    <a:chExt cx="1775946" cy="78855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79" y="7298067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79807" y="787235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7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738792"/>
            <a:ext cx="15697200" cy="1754038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5200" y="1451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HỆ BẤT PHƯƠNG TRÌNH BẬC NHẤT HAI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097" y="1143000"/>
                <a:ext cx="23831303" cy="12268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4000" dirty="0"/>
                  <a:t>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−0+0=0&gt;−1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không </a:t>
                </a:r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mãn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là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gốc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1&gt;0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 dirty="0" err="1"/>
                  <a:t>là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(0,-1)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vi-VN" sz="4000" dirty="0"/>
                  <a:t>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endParaRPr lang="vi-VN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7" y="1143000"/>
                <a:ext cx="23831303" cy="12268200"/>
              </a:xfrm>
              <a:prstGeom prst="rect">
                <a:avLst/>
              </a:prstGeom>
              <a:blipFill>
                <a:blip r:embed="rId2"/>
                <a:stretch>
                  <a:fillRect l="-869" t="-298" r="-8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87E09A8-8394-3405-69CF-67FB5052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03" y="1828800"/>
            <a:ext cx="8001000" cy="7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1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(0,1)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y=0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(0;1).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):2x+y=4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2.0+0=0&lt;4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2x+y≤4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en-US" sz="4000" dirty="0"/>
                  <a:t> </a:t>
                </a:r>
                <a:r>
                  <a:rPr lang="vi-VN" sz="4000" dirty="0"/>
                  <a:t>2x+y≤4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2x+y=4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blipFill>
                <a:blip r:embed="rId2"/>
                <a:stretch>
                  <a:fillRect l="-850" t="-341" b="-4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0206B87-B8D1-5A99-7651-A4194CA9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447800"/>
            <a:ext cx="9296400" cy="91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1: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=5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0+0=0&lt;5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không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không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):x-y=0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-1-0=-1&lt;0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endParaRPr lang="vi-VN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blipFill>
                <a:blip r:embed="rId2"/>
                <a:stretch>
                  <a:fillRect l="-869" t="-402" r="-537" b="-15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A70521-4567-5949-0C6C-40660F29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1605584"/>
            <a:ext cx="7110846" cy="71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5400" dirty="0"/>
              <a:t>     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cần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900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thức</a:t>
            </a:r>
            <a:r>
              <a:rPr lang="en-US" sz="5400" dirty="0"/>
              <a:t> </a:t>
            </a:r>
            <a:r>
              <a:rPr lang="en-US" sz="5400" dirty="0" err="1"/>
              <a:t>ăn</a:t>
            </a:r>
            <a:r>
              <a:rPr lang="en-US" sz="5400" dirty="0"/>
              <a:t>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800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200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600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rằng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chỉ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dirty="0" err="1"/>
              <a:t>nhiều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1,6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1,1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; </a:t>
            </a:r>
            <a:r>
              <a:rPr lang="en-US" sz="5400" dirty="0" err="1"/>
              <a:t>giá</a:t>
            </a:r>
            <a:r>
              <a:rPr lang="en-US" sz="5400" dirty="0"/>
              <a:t> </a:t>
            </a:r>
            <a:r>
              <a:rPr lang="en-US" sz="5400" dirty="0" err="1"/>
              <a:t>tiền</a:t>
            </a:r>
            <a:r>
              <a:rPr lang="en-US" sz="5400" dirty="0"/>
              <a:t>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250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;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160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.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sử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i="1" dirty="0"/>
              <a:t>x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i="1" dirty="0"/>
              <a:t>y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16115" y="1981199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a) </a:t>
            </a:r>
            <a:r>
              <a:rPr lang="en-US" sz="6000" dirty="0" err="1"/>
              <a:t>Viết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thị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điều</a:t>
            </a:r>
            <a:r>
              <a:rPr lang="en-US" sz="6000" dirty="0"/>
              <a:t> </a:t>
            </a:r>
            <a:r>
              <a:rPr lang="en-US" sz="6000" dirty="0" err="1"/>
              <a:t>kiện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toán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rồi</a:t>
            </a:r>
            <a:r>
              <a:rPr lang="en-US" sz="6000" dirty="0"/>
              <a:t> </a:t>
            </a:r>
            <a:r>
              <a:rPr lang="en-US" sz="6000" dirty="0" err="1"/>
              <a:t>xác</a:t>
            </a:r>
            <a:r>
              <a:rPr lang="en-US" sz="6000" dirty="0"/>
              <a:t> </a:t>
            </a:r>
            <a:r>
              <a:rPr lang="en-US" sz="6000" dirty="0" err="1"/>
              <a:t>định</a:t>
            </a:r>
            <a:r>
              <a:rPr lang="en-US" sz="6000" dirty="0"/>
              <a:t> </a:t>
            </a:r>
            <a:r>
              <a:rPr lang="en-US" sz="6000" dirty="0" err="1"/>
              <a:t>miền</a:t>
            </a:r>
            <a:r>
              <a:rPr lang="en-US" sz="6000" dirty="0"/>
              <a:t> </a:t>
            </a:r>
            <a:r>
              <a:rPr lang="en-US" sz="6000" dirty="0" err="1"/>
              <a:t>nghiệm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đó</a:t>
            </a:r>
            <a:r>
              <a:rPr lang="en-US" sz="6000" dirty="0"/>
              <a:t>.</a:t>
            </a:r>
          </a:p>
          <a:p>
            <a:pPr marL="0" indent="0">
              <a:buNone/>
            </a:pPr>
            <a:r>
              <a:rPr lang="en-US" sz="6000" dirty="0"/>
              <a:t>b) </a:t>
            </a:r>
            <a:r>
              <a:rPr lang="en-US" sz="6000" dirty="0" err="1"/>
              <a:t>Gọi</a:t>
            </a:r>
            <a:r>
              <a:rPr lang="en-US" sz="6000" dirty="0"/>
              <a:t> F (</a:t>
            </a:r>
            <a:r>
              <a:rPr lang="en-US" sz="6000" dirty="0" err="1"/>
              <a:t>nghìn</a:t>
            </a:r>
            <a:r>
              <a:rPr lang="en-US" sz="6000" dirty="0"/>
              <a:t> </a:t>
            </a:r>
            <a:r>
              <a:rPr lang="en-US" sz="6000" dirty="0" err="1"/>
              <a:t>đồng</a:t>
            </a:r>
            <a:r>
              <a:rPr lang="en-US" sz="6000" dirty="0"/>
              <a:t>)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tiền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bò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lợn</a:t>
            </a:r>
            <a:r>
              <a:rPr lang="en-US" sz="6000" dirty="0"/>
              <a:t>. </a:t>
            </a:r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diễn</a:t>
            </a:r>
            <a:r>
              <a:rPr lang="en-US" sz="6000" dirty="0"/>
              <a:t> </a:t>
            </a:r>
            <a:r>
              <a:rPr lang="en-US" sz="6000" i="1" dirty="0"/>
              <a:t>F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y.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c) </a:t>
            </a:r>
            <a:r>
              <a:rPr lang="en-US" sz="6000" dirty="0" err="1"/>
              <a:t>Tìm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mỗi</a:t>
            </a:r>
            <a:r>
              <a:rPr lang="en-US" sz="6000" dirty="0"/>
              <a:t> </a:t>
            </a:r>
            <a:r>
              <a:rPr lang="en-US" sz="6000" dirty="0" err="1"/>
              <a:t>loại</a:t>
            </a:r>
            <a:r>
              <a:rPr lang="en-US" sz="6000" dirty="0"/>
              <a:t> </a:t>
            </a:r>
            <a:r>
              <a:rPr lang="en-US" sz="6000" dirty="0" err="1"/>
              <a:t>mà</a:t>
            </a:r>
            <a:r>
              <a:rPr lang="en-US" sz="6000" dirty="0"/>
              <a:t> </a:t>
            </a:r>
            <a:r>
              <a:rPr lang="en-US" sz="6000" dirty="0" err="1"/>
              <a:t>gia</a:t>
            </a:r>
            <a:r>
              <a:rPr lang="en-US" sz="6000" dirty="0"/>
              <a:t> </a:t>
            </a:r>
            <a:r>
              <a:rPr lang="en-US" sz="6000" dirty="0" err="1"/>
              <a:t>đình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mua</a:t>
            </a:r>
            <a:r>
              <a:rPr lang="en-US" sz="6000" dirty="0"/>
              <a:t> </a:t>
            </a:r>
            <a:r>
              <a:rPr lang="en-US" sz="6000" dirty="0" err="1"/>
              <a:t>để</a:t>
            </a:r>
            <a:r>
              <a:rPr lang="en-US" sz="6000" dirty="0"/>
              <a:t> chi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ít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5029200" cy="14913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2.6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80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000" dirty="0"/>
                  <a:t>Đáp </a:t>
                </a:r>
                <a:r>
                  <a:rPr lang="vi-VN" sz="4000" dirty="0" err="1"/>
                  <a:t>án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vi-VN" sz="4000" dirty="0"/>
                  <a:t>a)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chỉ</a:t>
                </a:r>
                <a:r>
                  <a:rPr lang="vi-VN" sz="4000" dirty="0"/>
                  <a:t> mua </a:t>
                </a:r>
                <a:r>
                  <a:rPr lang="vi-VN" sz="4000" dirty="0" err="1"/>
                  <a:t>nhiều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1,6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1,1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. </a:t>
                </a:r>
                <a:r>
                  <a:rPr lang="vi-VN" sz="4000" dirty="0" err="1"/>
                  <a:t>Giả</a:t>
                </a:r>
                <a:r>
                  <a:rPr lang="vi-VN" sz="4000" dirty="0"/>
                  <a:t> </a:t>
                </a:r>
                <a:r>
                  <a:rPr lang="vi-VN" sz="4000" dirty="0" err="1"/>
                  <a:t>sử</a:t>
                </a:r>
                <a:r>
                  <a:rPr lang="vi-VN" sz="4000" dirty="0"/>
                  <a:t>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mua x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thì</a:t>
                </a:r>
                <a:r>
                  <a:rPr lang="vi-VN" sz="4000" dirty="0"/>
                  <a:t> x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</a:t>
                </a:r>
                <a:r>
                  <a:rPr lang="vi-VN" sz="4000" dirty="0"/>
                  <a:t>0≤x≤1,6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0≤y≤1,1.</a:t>
                </a:r>
              </a:p>
              <a:p>
                <a:pPr marL="0" indent="0">
                  <a:buNone/>
                </a:pPr>
                <a:r>
                  <a:rPr lang="vi-VN" sz="4000" dirty="0"/>
                  <a:t>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ít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900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protein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400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lipit</a:t>
                </a:r>
                <a:r>
                  <a:rPr lang="vi-VN" sz="4000" dirty="0"/>
                  <a:t> trong </a:t>
                </a:r>
                <a:r>
                  <a:rPr lang="vi-VN" sz="4000" dirty="0" err="1"/>
                  <a:t>thức</a:t>
                </a:r>
                <a:r>
                  <a:rPr lang="vi-VN" sz="4000" dirty="0"/>
                  <a:t> ăn </a:t>
                </a:r>
                <a:r>
                  <a:rPr lang="vi-VN" sz="4000" dirty="0" err="1"/>
                  <a:t>mỗi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ngày</a:t>
                </a:r>
                <a:r>
                  <a:rPr lang="vi-VN" sz="4000" dirty="0"/>
                  <a:t> nên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tương </a:t>
                </a:r>
                <a:r>
                  <a:rPr lang="vi-VN" sz="4000" dirty="0" err="1"/>
                  <a:t>ứng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/>
                  <a:t>800x+600y≥900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200x+400y≥400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  </a:t>
                </a:r>
                <a:r>
                  <a:rPr lang="vi-VN" sz="4000" dirty="0"/>
                  <a:t>Hay 8x+6y≥9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x+2y≥2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Từ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bài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toán</a:t>
                </a:r>
                <a:r>
                  <a:rPr lang="vi-VN" sz="4000" dirty="0"/>
                  <a:t>,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/>
                  <a:t>ta </a:t>
                </a:r>
                <a:r>
                  <a:rPr lang="vi-VN" sz="4000" dirty="0" err="1"/>
                  <a:t>có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sau: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≤1,6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≤1,1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diễn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trên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tứ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giác</a:t>
                </a:r>
                <a:r>
                  <a:rPr lang="vi-VN" sz="4000" dirty="0"/>
                  <a:t> ABCD</a:t>
                </a:r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cả</a:t>
                </a:r>
                <a:r>
                  <a:rPr lang="vi-VN" sz="4000" dirty="0"/>
                  <a:t> biên).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blipFill>
                <a:blip r:embed="rId2"/>
                <a:stretch>
                  <a:fillRect l="-867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3C3E39-8CD0-C4CF-4126-7114241D2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973" y="4800600"/>
            <a:ext cx="909114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ABCD.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=250.0,3+160.0,1=91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=250.1,6+160.1,1=576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=250.1,6+160.0,2=432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=250.0,6+160.0,7=262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đình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1,1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blipFill>
                <a:blip r:embed="rId3"/>
                <a:stretch>
                  <a:fillRect l="-1223" r="-7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3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0414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1939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: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1,2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100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25313" y="21717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/>
                  <a:t>HĐ1: G</a:t>
                </a:r>
                <a:r>
                  <a:rPr lang="en-US" dirty="0" err="1"/>
                  <a:t>ọi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Do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 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đk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chủ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kiến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13" y="2171700"/>
                <a:ext cx="11901487" cy="10607665"/>
              </a:xfrm>
              <a:prstGeom prst="rect">
                <a:avLst/>
              </a:prstGeom>
              <a:blipFill>
                <a:blip r:embed="rId3"/>
                <a:stretch>
                  <a:fillRect l="-2303" t="-1894" r="-2252" b="-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50626"/>
              </p:ext>
            </p:extLst>
          </p:nvPr>
        </p:nvGraphicFramePr>
        <p:xfrm>
          <a:off x="914400" y="5791200"/>
          <a:ext cx="10896600" cy="209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1644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hai chiều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một chiều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triệu đồng/1 máy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0237"/>
              </p:ext>
            </p:extLst>
          </p:nvPr>
        </p:nvGraphicFramePr>
        <p:xfrm>
          <a:off x="11901488" y="59483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783" imgH="143125" progId="Equation.DSMT4">
                  <p:embed/>
                </p:oleObj>
              </mc:Choice>
              <mc:Fallback>
                <p:oleObj name="Equation" r:id="rId4" imgW="123783" imgH="1431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01488" y="59483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-838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73516"/>
              </p:ext>
            </p:extLst>
          </p:nvPr>
        </p:nvGraphicFramePr>
        <p:xfrm>
          <a:off x="-228600" y="-83820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-83820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935200" y="69744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3399" y="12954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9709" y="1321838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</a:t>
                </a:r>
                <a:r>
                  <a:rPr lang="en-US" dirty="0"/>
                  <a:t> Cho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≤150.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709" y="1321838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311" t="-1761" r="-2209" b="-2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4043E0-A0E6-44C3-BA08-406A03C3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44559"/>
              </p:ext>
            </p:extLst>
          </p:nvPr>
        </p:nvGraphicFramePr>
        <p:xfrm>
          <a:off x="685800" y="1321838"/>
          <a:ext cx="10820400" cy="342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472875364"/>
                    </a:ext>
                  </a:extLst>
                </a:gridCol>
              </a:tblGrid>
              <a:tr h="34258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gồm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hay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nhiều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86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844876-6EC5-48F9-BA74-4765E29451F1}"/>
              </a:ext>
            </a:extLst>
          </p:cNvPr>
          <p:cNvSpPr txBox="1"/>
          <p:nvPr/>
        </p:nvSpPr>
        <p:spPr>
          <a:xfrm>
            <a:off x="381000" y="9450352"/>
            <a:ext cx="12192000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b="0" dirty="0">
              <a:solidFill>
                <a:schemeClr val="tx1"/>
              </a:solidFill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083694"/>
                  </p:ext>
                </p:extLst>
              </p:nvPr>
            </p:nvGraphicFramePr>
            <p:xfrm>
              <a:off x="685799" y="5235455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Cặp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một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bậc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nhất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hai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ẩn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khi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đồng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thời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cả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các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trong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đó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.</a:t>
                          </a:r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083694"/>
                  </p:ext>
                </p:extLst>
              </p:nvPr>
            </p:nvGraphicFramePr>
            <p:xfrm>
              <a:off x="685799" y="5235455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" t="-5151" r="-225" b="-1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08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19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HĐ1,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189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3400" y="1219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ở HĐ1 </a:t>
                </a:r>
                <a:r>
                  <a:rPr lang="en-US" dirty="0" err="1"/>
                  <a:t>là</a:t>
                </a: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≤1200.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5;20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1219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614048"/>
            <a:ext cx="23164800" cy="164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BIỂU DIỄN MIỀN NGHIỆM CỦA HỆ BẤT PHƯƠNG TRÌNH BẬC NHẤT HAI ẨN TRÊN MẶT PHẲNG TỌA ĐỘ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971801"/>
                <a:ext cx="11353800" cy="100581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OAB (H.2.5)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1"/>
                <a:ext cx="11353800" cy="10058181"/>
              </a:xfrm>
              <a:prstGeom prst="rect">
                <a:avLst/>
              </a:prstGeom>
              <a:blipFill>
                <a:blip r:embed="rId3"/>
                <a:stretch>
                  <a:fillRect l="-2413" t="-1999" r="-155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25313" y="2971800"/>
                <a:ext cx="11901487" cy="100581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13" y="2971800"/>
                <a:ext cx="11901487" cy="10058175"/>
              </a:xfrm>
              <a:prstGeom prst="rect">
                <a:avLst/>
              </a:prstGeom>
              <a:blipFill>
                <a:blip r:embed="rId4"/>
                <a:stretch>
                  <a:fillRect l="-2303" t="-1999" r="-9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371600"/>
                <a:ext cx="11353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(H.2.5) 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11353800" cy="11411749"/>
              </a:xfrm>
              <a:prstGeom prst="rect">
                <a:avLst/>
              </a:prstGeom>
              <a:blipFill>
                <a:blip r:embed="rId3"/>
                <a:stretch>
                  <a:fillRect l="-2414" t="-1761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371600"/>
                <a:ext cx="1188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371600"/>
                <a:ext cx="11887200" cy="11411749"/>
              </a:xfrm>
              <a:prstGeom prst="rect">
                <a:avLst/>
              </a:prstGeom>
              <a:blipFill>
                <a:blip r:embed="rId4"/>
                <a:stretch>
                  <a:fillRect l="-2254" t="-1761" r="-15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EB057F-8BF3-42E9-8D1A-BAE8CB3A8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1" t="2096" r="-4911" b="-1634"/>
          <a:stretch/>
        </p:blipFill>
        <p:spPr>
          <a:xfrm>
            <a:off x="14859000" y="5861923"/>
            <a:ext cx="5834697" cy="6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85800" y="13716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9600" y="13716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≤2400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3716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CF5061-D0F3-4C6D-AB4D-BE57D796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3262"/>
              </p:ext>
            </p:extLst>
          </p:nvPr>
        </p:nvGraphicFramePr>
        <p:xfrm>
          <a:off x="990600" y="1524000"/>
          <a:ext cx="10668000" cy="677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1972838372"/>
                    </a:ext>
                  </a:extLst>
                </a:gridCol>
              </a:tblGrid>
              <a:tr h="5645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tập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hợp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giao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430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dirty="0"/>
                  <a:t>(H.2.6)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7⋅0+4⋅0=0&lt;2400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30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8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1430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Khi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2.6.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1430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956C9-B98D-42CA-9A9E-B5955E4C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00" y="6103045"/>
            <a:ext cx="7266213" cy="6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3407</TotalTime>
  <Words>3878</Words>
  <PresentationFormat>Custom</PresentationFormat>
  <Paragraphs>272</Paragraphs>
  <Slides>25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2022-10-18T07:21:33Z</dcterms:modified>
</cp:coreProperties>
</file>