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57" r:id="rId4"/>
    <p:sldId id="259" r:id="rId5"/>
    <p:sldId id="260" r:id="rId6"/>
    <p:sldId id="261" r:id="rId7"/>
    <p:sldId id="262" r:id="rId8"/>
    <p:sldId id="263" r:id="rId9"/>
    <p:sldId id="264" r:id="rId10"/>
    <p:sldId id="265" r:id="rId11"/>
    <p:sldId id="266" r:id="rId12"/>
    <p:sldId id="267" r:id="rId13"/>
    <p:sldId id="270" r:id="rId14"/>
    <p:sldId id="268"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9EC5B9-5D16-4F80-A796-AFD466A0C57F}"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EC5B9-5D16-4F80-A796-AFD466A0C57F}"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C5B9-5D16-4F80-A796-AFD466A0C57F}"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EC5B9-5D16-4F80-A796-AFD466A0C57F}"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9EC5B9-5D16-4F80-A796-AFD466A0C57F}"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9EC5B9-5D16-4F80-A796-AFD466A0C57F}"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C5B9-5D16-4F80-A796-AFD466A0C57F}"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9EC5B9-5D16-4F80-A796-AFD466A0C57F}"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0BB0-1EE3-4906-B021-635F85833F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EC5B9-5D16-4F80-A796-AFD466A0C57F}"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00BB0-1EE3-4906-B021-635F85833F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EC5B9-5D16-4F80-A796-AFD466A0C57F}"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00BB0-1EE3-4906-B021-635F85833F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865746" y="2385291"/>
            <a:ext cx="9005455" cy="179878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a:latin typeface="Showcard Gothic" panose="04020904020102020604" pitchFamily="82" charset="0"/>
              </a:rPr>
              <a:t>Bài 16: </a:t>
            </a:r>
            <a:r>
              <a:rPr lang="en-US" sz="9600">
                <a:solidFill>
                  <a:schemeClr val="tx1"/>
                </a:solidFill>
                <a:latin typeface="Showcard Gothic" panose="04020904020102020604" pitchFamily="82" charset="0"/>
              </a:rPr>
              <a:t>ÁP SUẤT</a:t>
            </a:r>
            <a:endParaRPr lang="en-US" sz="8800">
              <a:solidFill>
                <a:schemeClr val="tx1"/>
              </a:solidFill>
              <a:latin typeface="Showcard Gothic" panose="04020904020102020604" pitchFamily="82" charset="0"/>
            </a:endParaRPr>
          </a:p>
        </p:txBody>
      </p:sp>
      <p:sp>
        <p:nvSpPr>
          <p:cNvPr id="6" name="TextBox 5"/>
          <p:cNvSpPr txBox="1"/>
          <p:nvPr/>
        </p:nvSpPr>
        <p:spPr>
          <a:xfrm>
            <a:off x="1865746" y="1606552"/>
            <a:ext cx="9005455" cy="584775"/>
          </a:xfrm>
          <a:prstGeom prst="rect">
            <a:avLst/>
          </a:prstGeom>
          <a:noFill/>
        </p:spPr>
        <p:txBody>
          <a:bodyPr wrap="square" rtlCol="0">
            <a:spAutoFit/>
          </a:bodyPr>
          <a:lstStyle/>
          <a:p>
            <a:r>
              <a:rPr lang="en-US" sz="32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2. Khái niệm áp suất</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DAC4FF0-E3DF-68ED-7AEE-00A535ADF85F}"/>
                  </a:ext>
                </a:extLst>
              </p:cNvPr>
              <p:cNvSpPr txBox="1"/>
              <p:nvPr/>
            </p:nvSpPr>
            <p:spPr>
              <a:xfrm>
                <a:off x="108584" y="2336917"/>
                <a:ext cx="5470180" cy="4005584"/>
              </a:xfrm>
              <a:prstGeom prst="rect">
                <a:avLst/>
              </a:prstGeom>
              <a:noFill/>
            </p:spPr>
            <p:txBody>
              <a:bodyPr wrap="square">
                <a:spAutoFit/>
              </a:bodyPr>
              <a:lstStyle/>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a:effectLst/>
                    <a:latin typeface="Times New Roman" panose="02020603050405020304" pitchFamily="18" charset="0"/>
                    <a:ea typeface="Times New Roman" panose="02020603050405020304" pitchFamily="18" charset="0"/>
                    <a:cs typeface="Times New Roman" panose="02020603050405020304" pitchFamily="18" charset="0"/>
                  </a:rPr>
                  <a:t>Áp suất</a:t>
                </a: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Áp suất được tính bằng áp lực tác dụng lên một đơn vị diện tích mặt bị ép</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*Công thức tính Áp suất: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273050" marR="0" algn="just">
                  <a:lnSpc>
                    <a:spcPct val="107000"/>
                  </a:lnSpc>
                  <a:spcBef>
                    <a:spcPts val="0"/>
                  </a:spcBef>
                  <a:spcAft>
                    <a:spcPts val="800"/>
                  </a:spcAft>
                </a:pPr>
                <a:r>
                  <a:rPr lang="vi-VN" sz="2400" b="1" i="1" kern="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Áp suất=áp lực / diện tích mặt bị ép</a:t>
                </a:r>
                <a:endParaRPr lang="en-US" sz="2400" b="1" i="1" kern="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indent="27305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r>
                      <a:rPr lang="en-US"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kern="1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b="1" i="1" kern="100" smtClean="0">
                            <a:solidFill>
                              <a:srgbClr val="FF0000"/>
                            </a:solidFill>
                            <a:effectLst/>
                            <a:latin typeface="Cambria Math" panose="02040503050406030204" pitchFamily="18" charset="0"/>
                            <a:cs typeface="Times New Roman" panose="02020603050405020304" pitchFamily="18" charset="0"/>
                          </a:rPr>
                        </m:ctrlPr>
                      </m:fPr>
                      <m:num>
                        <m:r>
                          <a:rPr lang="en-US" sz="3200" b="1" i="1" kern="100" smtClean="0">
                            <a:solidFill>
                              <a:srgbClr val="FF0000"/>
                            </a:solidFill>
                            <a:effectLst/>
                            <a:latin typeface="Cambria Math" panose="02040503050406030204" pitchFamily="18" charset="0"/>
                            <a:cs typeface="Times New Roman" panose="02020603050405020304" pitchFamily="18" charset="0"/>
                          </a:rPr>
                          <m:t>𝑭</m:t>
                        </m:r>
                      </m:num>
                      <m:den>
                        <m:r>
                          <m:rPr>
                            <m:sty m:val="p"/>
                          </m:rPr>
                          <a:rPr lang="vi-VN" sz="3200" b="1" i="1" kern="100">
                            <a:solidFill>
                              <a:srgbClr val="FF0000"/>
                            </a:solidFill>
                            <a:latin typeface="Cambria Math" panose="02040503050406030204" pitchFamily="18" charset="0"/>
                            <a:cs typeface="Times New Roman" panose="02020603050405020304" pitchFamily="18" charset="0"/>
                          </a:rPr>
                          <m:t>S</m:t>
                        </m:r>
                      </m:den>
                    </m:f>
                  </m:oMath>
                </a14:m>
                <a:r>
                  <a:rPr lang="en-US" sz="3200" b="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algn="just">
                  <a:lnSpc>
                    <a:spcPct val="107000"/>
                  </a:lnSpc>
                  <a:spcBef>
                    <a:spcPts val="0"/>
                  </a:spcBef>
                  <a:spcAft>
                    <a:spcPts val="800"/>
                  </a:spcAft>
                </a:pPr>
                <a:r>
                  <a:rPr lang="vi-VN" sz="2400" kern="100">
                    <a:effectLst/>
                    <a:latin typeface="Times New Roman" panose="02020603050405020304" pitchFamily="18" charset="0"/>
                    <a:ea typeface="Calibri" panose="020F0502020204030204" pitchFamily="34" charset="0"/>
                    <a:cs typeface="Times New Roman" panose="02020603050405020304" pitchFamily="18" charset="0"/>
                  </a:rPr>
                  <a:t>- p là: áp suất ; F là: áp lực ; S là diện tích mặt bị ép</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7DAC4FF0-E3DF-68ED-7AEE-00A535ADF85F}"/>
                  </a:ext>
                </a:extLst>
              </p:cNvPr>
              <p:cNvSpPr txBox="1">
                <a:spLocks noRot="1" noChangeAspect="1" noMove="1" noResize="1" noEditPoints="1" noAdjustHandles="1" noChangeArrowheads="1" noChangeShapeType="1" noTextEdit="1"/>
              </p:cNvSpPr>
              <p:nvPr/>
            </p:nvSpPr>
            <p:spPr>
              <a:xfrm>
                <a:off x="108584" y="2336917"/>
                <a:ext cx="5470180" cy="4005584"/>
              </a:xfrm>
              <a:prstGeom prst="rect">
                <a:avLst/>
              </a:prstGeom>
              <a:blipFill>
                <a:blip r:embed="rId3"/>
                <a:stretch>
                  <a:fillRect l="-1784" t="-1218" r="-1672" b="-243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826E23E7-4E28-444B-2D8F-B092B4913808}"/>
              </a:ext>
            </a:extLst>
          </p:cNvPr>
          <p:cNvSpPr txBox="1"/>
          <p:nvPr/>
        </p:nvSpPr>
        <p:spPr>
          <a:xfrm>
            <a:off x="5865092" y="2336917"/>
            <a:ext cx="6119090" cy="4136004"/>
          </a:xfrm>
          <a:prstGeom prst="rect">
            <a:avLst/>
          </a:prstGeom>
          <a:noFill/>
        </p:spPr>
        <p:txBody>
          <a:bodyPr wrap="square">
            <a:spAutoFit/>
          </a:bodyPr>
          <a:lstStyle/>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a:effectLst/>
                <a:latin typeface="Times New Roman" panose="02020603050405020304" pitchFamily="18" charset="0"/>
                <a:ea typeface="Times New Roman" panose="02020603050405020304" pitchFamily="18" charset="0"/>
                <a:cs typeface="Times New Roman" panose="02020603050405020304" pitchFamily="18" charset="0"/>
              </a:rPr>
              <a:t>Đơn vị đo áp suất là</a:t>
            </a: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pascal</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,ký hiệu Pa (1pa= 1N/m</a:t>
            </a:r>
            <a:r>
              <a:rPr lang="vi-VN" sz="2400" kern="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*Ngoài ra còn có các đơn vị thường dùng như:</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b="1"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bar (1 bar = 100 000 Pa)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 atmosphere kí hiệu: atm (1 atm = 101 300 Pa)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2400" kern="0">
                <a:effectLst/>
                <a:latin typeface="Times New Roman" panose="02020603050405020304" pitchFamily="18" charset="0"/>
                <a:ea typeface="Times New Roman" panose="02020603050405020304" pitchFamily="18" charset="0"/>
                <a:cs typeface="Times New Roman" panose="02020603050405020304" pitchFamily="18" charset="0"/>
              </a:rPr>
              <a:t>- milimet thủy ngân kí hiệu: mmHg (1mmHg=133,3 Pa)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400" b="1" kern="0">
                <a:effectLst/>
                <a:latin typeface="Times New Roman" panose="02020603050405020304" pitchFamily="18" charset="0"/>
                <a:ea typeface="Times New Roman" panose="02020603050405020304" pitchFamily="18" charset="0"/>
              </a:rPr>
              <a:t>*Để đo áp suất,chúng ta dùng áp kế</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41A22D33-EBCA-3740-AF08-CF33EFE1D053}"/>
              </a:ext>
            </a:extLst>
          </p:cNvPr>
          <p:cNvCxnSpPr/>
          <p:nvPr/>
        </p:nvCxnSpPr>
        <p:spPr>
          <a:xfrm>
            <a:off x="5800436" y="2447636"/>
            <a:ext cx="0" cy="3489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49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2. Khái niệm áp suất</a:t>
            </a:r>
          </a:p>
        </p:txBody>
      </p:sp>
      <p:pic>
        <p:nvPicPr>
          <p:cNvPr id="2" name="Picture 1">
            <a:extLst>
              <a:ext uri="{FF2B5EF4-FFF2-40B4-BE49-F238E27FC236}">
                <a16:creationId xmlns:a16="http://schemas.microsoft.com/office/drawing/2014/main" id="{43C6FCF7-EF52-A762-A5D5-434E3D59E878}"/>
              </a:ext>
            </a:extLst>
          </p:cNvPr>
          <p:cNvPicPr>
            <a:picLocks noChangeAspect="1"/>
          </p:cNvPicPr>
          <p:nvPr/>
        </p:nvPicPr>
        <p:blipFill>
          <a:blip r:embed="rId3"/>
          <a:stretch>
            <a:fillRect/>
          </a:stretch>
        </p:blipFill>
        <p:spPr>
          <a:xfrm>
            <a:off x="4697624" y="1357659"/>
            <a:ext cx="6619778" cy="1768297"/>
          </a:xfrm>
          <a:prstGeom prst="rect">
            <a:avLst/>
          </a:prstGeom>
        </p:spPr>
      </p:pic>
      <p:sp>
        <p:nvSpPr>
          <p:cNvPr id="7" name="TextBox 6">
            <a:extLst>
              <a:ext uri="{FF2B5EF4-FFF2-40B4-BE49-F238E27FC236}">
                <a16:creationId xmlns:a16="http://schemas.microsoft.com/office/drawing/2014/main" id="{377198F5-9B5A-A6B2-9A22-E63870B1B080}"/>
              </a:ext>
            </a:extLst>
          </p:cNvPr>
          <p:cNvSpPr txBox="1"/>
          <p:nvPr/>
        </p:nvSpPr>
        <p:spPr>
          <a:xfrm>
            <a:off x="671804" y="3303076"/>
            <a:ext cx="6120880" cy="3416320"/>
          </a:xfrm>
          <a:prstGeom prst="rect">
            <a:avLst/>
          </a:prstGeom>
          <a:noFill/>
        </p:spPr>
        <p:txBody>
          <a:bodyPr wrap="square">
            <a:spAutoFit/>
          </a:bodyPr>
          <a:lstStyle/>
          <a:p>
            <a:pPr marL="0" marR="0">
              <a:spcBef>
                <a:spcPts val="0"/>
              </a:spcBef>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Diện tích mặt bị ép </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1⋅1=1m</a:t>
            </a:r>
            <a:r>
              <a:rPr lang="en-US" sz="2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 suất khối gỗ tác dụng lên mặt sàn là</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p=F:S=</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200:1=200N/m</a:t>
            </a:r>
            <a:r>
              <a:rPr lang="en-US" sz="24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Diện tích mặt bị ép</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1⋅2=2m</a:t>
            </a:r>
            <a:r>
              <a:rPr lang="en-US" sz="2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 suất khối gỗ tác dụng lên mặt sàn là</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p=F:S=200:2=100N/m</a:t>
            </a:r>
            <a:r>
              <a:rPr lang="en-US" sz="2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aseline="30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Đáp số</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a</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200</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a:t>
            </a:r>
            <a:r>
              <a:rPr lang="en-US" sz="24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vi-VN" sz="2400" b="1">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100</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N/m</a:t>
            </a:r>
            <a:r>
              <a:rPr lang="en-US" sz="24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8938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099126" y="720436"/>
            <a:ext cx="9107056" cy="942109"/>
          </a:xfrm>
          <a:prstGeom prst="roundRect">
            <a:avLst>
              <a:gd name="adj" fmla="val 50000"/>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400">
              <a:solidFill>
                <a:schemeClr val="tx1"/>
              </a:solidFill>
              <a:latin typeface="Showcard Gothic" panose="04020904020102020604" pitchFamily="82" charset="0"/>
            </a:endParaRPr>
          </a:p>
          <a:p>
            <a:pPr algn="ctr"/>
            <a:r>
              <a:rPr lang="en-US" sz="3200">
                <a:solidFill>
                  <a:schemeClr val="tx1"/>
                </a:solidFill>
                <a:latin typeface="Showcard Gothic" panose="04020904020102020604" pitchFamily="82" charset="0"/>
              </a:rPr>
              <a:t>Bài 16: ÁP SUẤT</a:t>
            </a:r>
          </a:p>
        </p:txBody>
      </p:sp>
      <p:sp>
        <p:nvSpPr>
          <p:cNvPr id="3" name="TextBox 2">
            <a:extLst>
              <a:ext uri="{FF2B5EF4-FFF2-40B4-BE49-F238E27FC236}">
                <a16:creationId xmlns:a16="http://schemas.microsoft.com/office/drawing/2014/main" id="{60F55D67-A710-D5AF-490C-2242210BB39B}"/>
              </a:ext>
            </a:extLst>
          </p:cNvPr>
          <p:cNvSpPr txBox="1"/>
          <p:nvPr/>
        </p:nvSpPr>
        <p:spPr>
          <a:xfrm>
            <a:off x="1533235" y="2484583"/>
            <a:ext cx="6539347" cy="1323439"/>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 ÁP SUẤT</a:t>
            </a:r>
          </a:p>
          <a:p>
            <a:r>
              <a:rPr lang="en-US" sz="4000" b="1">
                <a:latin typeface="Times New Roman" panose="02020603050405020304" pitchFamily="18" charset="0"/>
                <a:cs typeface="Times New Roman" panose="02020603050405020304" pitchFamily="18" charset="0"/>
              </a:rPr>
              <a:t>3. TĂNG GIẢM ÁP SUẤT</a:t>
            </a:r>
          </a:p>
        </p:txBody>
      </p:sp>
    </p:spTree>
    <p:extLst>
      <p:ext uri="{BB962C8B-B14F-4D97-AF65-F5344CB8AC3E}">
        <p14:creationId xmlns:p14="http://schemas.microsoft.com/office/powerpoint/2010/main" val="4269338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3. Tăng giảm áp suất</a:t>
            </a:r>
          </a:p>
        </p:txBody>
      </p:sp>
      <p:sp>
        <p:nvSpPr>
          <p:cNvPr id="3" name="Rectangle: Rounded Corners 2">
            <a:extLst>
              <a:ext uri="{FF2B5EF4-FFF2-40B4-BE49-F238E27FC236}">
                <a16:creationId xmlns:a16="http://schemas.microsoft.com/office/drawing/2014/main" id="{02FE812B-02DB-8701-326C-20D89D4676EA}"/>
              </a:ext>
            </a:extLst>
          </p:cNvPr>
          <p:cNvSpPr/>
          <p:nvPr/>
        </p:nvSpPr>
        <p:spPr>
          <a:xfrm>
            <a:off x="5430416" y="1268468"/>
            <a:ext cx="6260840" cy="2537927"/>
          </a:xfrm>
          <a:prstGeom prst="roundRect">
            <a:avLst/>
          </a:prstGeom>
          <a:solidFill>
            <a:schemeClr val="bg1"/>
          </a:solidFill>
          <a:ln w="571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pPr>
            <a:r>
              <a:rPr lang="en-US" sz="2000">
                <a:solidFill>
                  <a:srgbClr val="333333"/>
                </a:solidFill>
                <a:effectLst/>
                <a:latin typeface="Times New Roman" panose="02020603050405020304" pitchFamily="18" charset="0"/>
                <a:ea typeface="Times New Roman" panose="02020603050405020304" pitchFamily="18" charset="0"/>
              </a:rPr>
              <a:t>a) Vì sao các mũi đinh đều được làm nhọn (hình 16.4a)?</a:t>
            </a:r>
            <a:endParaRPr lang="en-US" sz="2000">
              <a:effectLst/>
              <a:latin typeface="Times New Roman" panose="02020603050405020304" pitchFamily="18" charset="0"/>
              <a:ea typeface="Times New Roman" panose="02020603050405020304" pitchFamily="18" charset="0"/>
            </a:endParaRPr>
          </a:p>
          <a:p>
            <a:pPr marL="0" marR="0" algn="l">
              <a:spcBef>
                <a:spcPts val="0"/>
              </a:spcBef>
            </a:pPr>
            <a:r>
              <a:rPr lang="en-US" sz="2000">
                <a:solidFill>
                  <a:srgbClr val="333333"/>
                </a:solidFill>
                <a:effectLst/>
                <a:latin typeface="Times New Roman" panose="02020603050405020304" pitchFamily="18" charset="0"/>
                <a:ea typeface="Times New Roman" panose="02020603050405020304" pitchFamily="18" charset="0"/>
              </a:rPr>
              <a:t>b) Vì sao phần lưỡi dao thường được mài mỏng (hình 16.4b)? Vì sao khi thái thức ăn, nhiều khi ta cần tăng lực tác dụng lên dao?</a:t>
            </a:r>
            <a:endParaRPr lang="en-US" sz="2000">
              <a:effectLst/>
              <a:latin typeface="Times New Roman" panose="02020603050405020304" pitchFamily="18" charset="0"/>
              <a:ea typeface="Times New Roman" panose="02020603050405020304" pitchFamily="18" charset="0"/>
            </a:endParaRPr>
          </a:p>
          <a:p>
            <a:pPr marL="0" marR="0" algn="l">
              <a:spcBef>
                <a:spcPts val="0"/>
              </a:spcBef>
            </a:pPr>
            <a:r>
              <a:rPr lang="en-US" sz="2000">
                <a:solidFill>
                  <a:srgbClr val="333333"/>
                </a:solidFill>
                <a:effectLst/>
                <a:latin typeface="Times New Roman" panose="02020603050405020304" pitchFamily="18" charset="0"/>
                <a:ea typeface="Times New Roman" panose="02020603050405020304" pitchFamily="18" charset="0"/>
              </a:rPr>
              <a:t>c) Vì sao khi làm phẳng nền nhà lát vữa xi măng, người thợ lại cần dùng giày đế phẳng và rộng (hình 16.4c)?</a:t>
            </a:r>
            <a:endParaRPr lang="en-US" sz="200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27C4601-E91E-1579-4BA8-892E6B4412FC}"/>
              </a:ext>
            </a:extLst>
          </p:cNvPr>
          <p:cNvSpPr txBox="1"/>
          <p:nvPr/>
        </p:nvSpPr>
        <p:spPr>
          <a:xfrm>
            <a:off x="678968" y="4225119"/>
            <a:ext cx="10394301" cy="2569934"/>
          </a:xfrm>
          <a:prstGeom prst="rect">
            <a:avLst/>
          </a:prstGeom>
          <a:solidFill>
            <a:schemeClr val="lt1">
              <a:alpha val="8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spcBef>
                <a:spcPts val="0"/>
              </a:spcBef>
            </a:pPr>
            <a:r>
              <a:rPr lang="en-US" sz="2300">
                <a:solidFill>
                  <a:srgbClr val="333333"/>
                </a:solidFill>
                <a:effectLst/>
                <a:latin typeface="Times New Roman" panose="02020603050405020304" pitchFamily="18" charset="0"/>
                <a:ea typeface="Times New Roman" panose="02020603050405020304" pitchFamily="18" charset="0"/>
              </a:rPr>
              <a:t>a, Mũi đinh đều được làm nhọn để làm giảm diện tích tiếp xúc nên tăng áp suất, nên dễ dàng đâm xuyên qua vật.</a:t>
            </a:r>
            <a:endParaRPr lang="en-US" sz="2300">
              <a:effectLst/>
              <a:latin typeface="Times New Roman" panose="02020603050405020304" pitchFamily="18" charset="0"/>
              <a:ea typeface="Times New Roman" panose="02020603050405020304" pitchFamily="18" charset="0"/>
            </a:endParaRPr>
          </a:p>
          <a:p>
            <a:pPr marL="0" marR="0" algn="l">
              <a:spcBef>
                <a:spcPts val="0"/>
              </a:spcBef>
            </a:pPr>
            <a:r>
              <a:rPr lang="en-US" sz="2300">
                <a:solidFill>
                  <a:srgbClr val="333333"/>
                </a:solidFill>
                <a:effectLst/>
                <a:latin typeface="Times New Roman" panose="02020603050405020304" pitchFamily="18" charset="0"/>
                <a:ea typeface="Times New Roman" panose="02020603050405020304" pitchFamily="18" charset="0"/>
              </a:rPr>
              <a:t>b, Phần lưỡi dao càng mỏng thì sẽ giảm được diện tích tiếp xúc khi cắt đồ vật, nhờ đó mà chỉ cần tác dụng một lực nhỏ cũng tạo ra một áp suất lớn nên dễ dàng có thể cắt, chặt. </a:t>
            </a:r>
            <a:endParaRPr lang="en-US" sz="230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2300">
                <a:solidFill>
                  <a:srgbClr val="333333"/>
                </a:solidFill>
                <a:effectLst/>
                <a:latin typeface="Times New Roman" panose="02020603050405020304" pitchFamily="18" charset="0"/>
                <a:ea typeface="Times New Roman" panose="02020603050405020304" pitchFamily="18" charset="0"/>
              </a:rPr>
              <a:t>c, Giày đế phẳng sẽ giảm áp lực lên bê mặt nền, rộng thì diện tích bị ép sẽ lớn dẫn đến áp suất thấp như vậy nền xi măng sẽ không bị lún</a:t>
            </a:r>
            <a:endParaRPr lang="en-US" sz="23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2363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3. Tăng giảm áp suất</a:t>
            </a:r>
          </a:p>
        </p:txBody>
      </p:sp>
      <p:sp>
        <p:nvSpPr>
          <p:cNvPr id="2" name="Speech Bubble: Rectangle with Corners Rounded 1">
            <a:extLst>
              <a:ext uri="{FF2B5EF4-FFF2-40B4-BE49-F238E27FC236}">
                <a16:creationId xmlns:a16="http://schemas.microsoft.com/office/drawing/2014/main" id="{75A680D4-785C-7106-0D32-67B4D460990F}"/>
              </a:ext>
            </a:extLst>
          </p:cNvPr>
          <p:cNvSpPr/>
          <p:nvPr/>
        </p:nvSpPr>
        <p:spPr>
          <a:xfrm>
            <a:off x="7277878" y="1782147"/>
            <a:ext cx="3788229" cy="1912775"/>
          </a:xfrm>
          <a:prstGeom prst="wedgeRoundRectCallou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effectLst/>
                <a:latin typeface="Times New Roman" panose="02020603050405020304" pitchFamily="18" charset="0"/>
                <a:ea typeface="Times New Roman" panose="02020603050405020304" pitchFamily="18" charset="0"/>
              </a:rPr>
              <a:t>Vậy để tăng áp suất tác dụng lên một mặt tiếp xúc chúng ta cần làm như thế nào?</a:t>
            </a:r>
          </a:p>
        </p:txBody>
      </p:sp>
      <p:sp>
        <p:nvSpPr>
          <p:cNvPr id="7" name="Speech Bubble: Rectangle with Corners Rounded 6">
            <a:extLst>
              <a:ext uri="{FF2B5EF4-FFF2-40B4-BE49-F238E27FC236}">
                <a16:creationId xmlns:a16="http://schemas.microsoft.com/office/drawing/2014/main" id="{7B99F0EA-9951-4A9B-707A-E2D0983B431A}"/>
              </a:ext>
            </a:extLst>
          </p:cNvPr>
          <p:cNvSpPr/>
          <p:nvPr/>
        </p:nvSpPr>
        <p:spPr>
          <a:xfrm>
            <a:off x="1278295" y="2920481"/>
            <a:ext cx="5047862" cy="1912775"/>
          </a:xfrm>
          <a:prstGeom prst="wedgeRoundRectCallout">
            <a:avLst>
              <a:gd name="adj1" fmla="val 17591"/>
              <a:gd name="adj2" fmla="val 68841"/>
              <a:gd name="adj3" fmla="val 16667"/>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anose="02020603050405020304" pitchFamily="18" charset="0"/>
                <a:cs typeface="Times New Roman" panose="02020603050405020304" pitchFamily="18" charset="0"/>
              </a:rPr>
              <a:t>Để tăng áp suất tác dụng lên một mặt tiếp xúc chúng ta cần phải: </a:t>
            </a:r>
            <a:endParaRPr lang="en-US">
              <a:solidFill>
                <a:schemeClr val="tx1"/>
              </a:solidFill>
              <a:latin typeface="Times New Roman" panose="02020603050405020304" pitchFamily="18" charset="0"/>
              <a:cs typeface="Times New Roman" panose="02020603050405020304" pitchFamily="18" charset="0"/>
            </a:endParaRPr>
          </a:p>
          <a:p>
            <a:pPr lvl="0"/>
            <a:r>
              <a:rPr lang="en-US" b="1">
                <a:solidFill>
                  <a:schemeClr val="tx1"/>
                </a:solidFill>
                <a:latin typeface="Times New Roman" panose="02020603050405020304" pitchFamily="18" charset="0"/>
                <a:cs typeface="Times New Roman" panose="02020603050405020304" pitchFamily="18" charset="0"/>
              </a:rPr>
              <a:t>Giữ nguyên áp lực</a:t>
            </a:r>
            <a:r>
              <a:rPr lang="en-US">
                <a:solidFill>
                  <a:schemeClr val="tx1"/>
                </a:solidFill>
                <a:latin typeface="Times New Roman" panose="02020603050405020304" pitchFamily="18" charset="0"/>
                <a:cs typeface="Times New Roman" panose="02020603050405020304" pitchFamily="18" charset="0"/>
              </a:rPr>
              <a:t>,</a:t>
            </a:r>
            <a:r>
              <a:rPr lang="en-US" b="1">
                <a:solidFill>
                  <a:schemeClr val="tx1"/>
                </a:solidFill>
                <a:latin typeface="Times New Roman" panose="02020603050405020304" pitchFamily="18" charset="0"/>
                <a:cs typeface="Times New Roman" panose="02020603050405020304" pitchFamily="18" charset="0"/>
              </a:rPr>
              <a:t>giảm</a:t>
            </a:r>
            <a:r>
              <a:rPr lang="en-US">
                <a:solidFill>
                  <a:schemeClr val="tx1"/>
                </a:solidFill>
                <a:latin typeface="Times New Roman" panose="02020603050405020304" pitchFamily="18" charset="0"/>
                <a:cs typeface="Times New Roman" panose="02020603050405020304" pitchFamily="18" charset="0"/>
              </a:rPr>
              <a:t> diện tích mặt bị ép</a:t>
            </a:r>
          </a:p>
          <a:p>
            <a:pPr lvl="0"/>
            <a:r>
              <a:rPr lang="en-US" b="1">
                <a:solidFill>
                  <a:schemeClr val="tx1"/>
                </a:solidFill>
                <a:latin typeface="Times New Roman" panose="02020603050405020304" pitchFamily="18" charset="0"/>
                <a:cs typeface="Times New Roman" panose="02020603050405020304" pitchFamily="18" charset="0"/>
              </a:rPr>
              <a:t>Giữ nguyên</a:t>
            </a:r>
            <a:r>
              <a:rPr lang="en-US">
                <a:solidFill>
                  <a:schemeClr val="tx1"/>
                </a:solidFill>
                <a:latin typeface="Times New Roman" panose="02020603050405020304" pitchFamily="18" charset="0"/>
                <a:cs typeface="Times New Roman" panose="02020603050405020304" pitchFamily="18" charset="0"/>
              </a:rPr>
              <a:t> diện tích mặt bí ép,</a:t>
            </a:r>
            <a:r>
              <a:rPr lang="en-US" b="1">
                <a:solidFill>
                  <a:schemeClr val="tx1"/>
                </a:solidFill>
                <a:latin typeface="Times New Roman" panose="02020603050405020304" pitchFamily="18" charset="0"/>
                <a:cs typeface="Times New Roman" panose="02020603050405020304" pitchFamily="18" charset="0"/>
              </a:rPr>
              <a:t>tăng áp lực</a:t>
            </a:r>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Đồng thời </a:t>
            </a:r>
            <a:r>
              <a:rPr lang="en-US" b="1">
                <a:solidFill>
                  <a:schemeClr val="tx1"/>
                </a:solidFill>
                <a:latin typeface="Times New Roman" panose="02020603050405020304" pitchFamily="18" charset="0"/>
                <a:cs typeface="Times New Roman" panose="02020603050405020304" pitchFamily="18" charset="0"/>
              </a:rPr>
              <a:t>tăng áp lực</a:t>
            </a:r>
            <a:r>
              <a:rPr lang="en-US">
                <a:solidFill>
                  <a:schemeClr val="tx1"/>
                </a:solidFill>
                <a:latin typeface="Times New Roman" panose="02020603050405020304" pitchFamily="18" charset="0"/>
                <a:cs typeface="Times New Roman" panose="02020603050405020304" pitchFamily="18" charset="0"/>
              </a:rPr>
              <a:t>,</a:t>
            </a:r>
            <a:r>
              <a:rPr lang="en-US" b="1">
                <a:solidFill>
                  <a:schemeClr val="tx1"/>
                </a:solidFill>
                <a:latin typeface="Times New Roman" panose="02020603050405020304" pitchFamily="18" charset="0"/>
                <a:cs typeface="Times New Roman" panose="02020603050405020304" pitchFamily="18" charset="0"/>
              </a:rPr>
              <a:t>giảm diện tích mặt bị ép</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B0C127DA-1D7E-9A61-76FD-A107A147BCEA}"/>
              </a:ext>
            </a:extLst>
          </p:cNvPr>
          <p:cNvCxnSpPr/>
          <p:nvPr/>
        </p:nvCxnSpPr>
        <p:spPr>
          <a:xfrm>
            <a:off x="6839339" y="2640563"/>
            <a:ext cx="0" cy="286449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5408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3. Tăng giảm áp suất</a:t>
            </a:r>
          </a:p>
        </p:txBody>
      </p:sp>
      <p:sp>
        <p:nvSpPr>
          <p:cNvPr id="12" name="TextBox 11">
            <a:extLst>
              <a:ext uri="{FF2B5EF4-FFF2-40B4-BE49-F238E27FC236}">
                <a16:creationId xmlns:a16="http://schemas.microsoft.com/office/drawing/2014/main" id="{B57326FC-7255-5617-DB3B-0106D617DF6E}"/>
              </a:ext>
            </a:extLst>
          </p:cNvPr>
          <p:cNvSpPr txBox="1"/>
          <p:nvPr/>
        </p:nvSpPr>
        <p:spPr>
          <a:xfrm>
            <a:off x="311020" y="2425842"/>
            <a:ext cx="11814679" cy="2212913"/>
          </a:xfrm>
          <a:prstGeom prst="rect">
            <a:avLst/>
          </a:prstGeom>
          <a:noFill/>
          <a:ln>
            <a:solidFill>
              <a:schemeClr val="tx1"/>
            </a:solidFill>
          </a:ln>
        </p:spPr>
        <p:txBody>
          <a:bodyPr wrap="square">
            <a:spAutoFit/>
          </a:bodyPr>
          <a:lstStyle/>
          <a:p>
            <a:pPr marL="0" marR="0" algn="just">
              <a:lnSpc>
                <a:spcPct val="107000"/>
              </a:lnSpc>
              <a:spcBef>
                <a:spcPts val="600"/>
              </a:spcBef>
              <a:spcAft>
                <a:spcPts val="800"/>
              </a:spcAft>
            </a:pPr>
            <a:r>
              <a:rPr lang="en-US" sz="2000" kern="10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Trong một số trường hợp áp suất tác dụng lên mặt bị ép càng lớn thì lại càng có hại ,khi đó chúng ta cần giảm áp suất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pPr>
            <a:r>
              <a:rPr lang="en-US" sz="20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Để tăng áp suất tác dụng lên một mặt tiếp xúc chúng ta cần phải: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Giữ nguyên áp lực</a:t>
            </a:r>
            <a:r>
              <a:rPr lang="en-US" sz="2000"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diện tích mặt bị ép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Giữ nguyên</a:t>
            </a:r>
            <a:r>
              <a:rPr lang="en-US" sz="2000"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diện tích mặt bí ép,</a:t>
            </a:r>
            <a:r>
              <a:rPr lang="en-US" sz="2000" b="1" i="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tăng áp lực</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500"/>
              </a:spcAft>
              <a:buFont typeface="Symbol" panose="05050102010706020507" pitchFamily="18" charset="2"/>
              <a:buChar char=""/>
            </a:pPr>
            <a:r>
              <a:rPr lang="en-US" sz="2000" i="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Đồng thời </a:t>
            </a:r>
            <a:r>
              <a:rPr lang="en-US" sz="2000" b="1" i="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tăng áp lực</a:t>
            </a:r>
            <a:r>
              <a:rPr lang="en-US" sz="2000" i="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giảm diện tích mặt bị ép</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09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3. Tăng giảm áp suất</a:t>
            </a:r>
          </a:p>
        </p:txBody>
      </p:sp>
      <p:pic>
        <p:nvPicPr>
          <p:cNvPr id="2" name="Picture 1">
            <a:extLst>
              <a:ext uri="{FF2B5EF4-FFF2-40B4-BE49-F238E27FC236}">
                <a16:creationId xmlns:a16="http://schemas.microsoft.com/office/drawing/2014/main" id="{137BF8CE-F0EC-043F-C5FB-899CAEC3199A}"/>
              </a:ext>
            </a:extLst>
          </p:cNvPr>
          <p:cNvPicPr>
            <a:picLocks noChangeAspect="1"/>
          </p:cNvPicPr>
          <p:nvPr/>
        </p:nvPicPr>
        <p:blipFill>
          <a:blip r:embed="rId3"/>
          <a:stretch>
            <a:fillRect/>
          </a:stretch>
        </p:blipFill>
        <p:spPr>
          <a:xfrm>
            <a:off x="238513" y="2331974"/>
            <a:ext cx="6358230" cy="1652198"/>
          </a:xfrm>
          <a:prstGeom prst="rect">
            <a:avLst/>
          </a:prstGeom>
        </p:spPr>
      </p:pic>
      <p:sp>
        <p:nvSpPr>
          <p:cNvPr id="6" name="TextBox 5">
            <a:extLst>
              <a:ext uri="{FF2B5EF4-FFF2-40B4-BE49-F238E27FC236}">
                <a16:creationId xmlns:a16="http://schemas.microsoft.com/office/drawing/2014/main" id="{3A7DE175-D5F8-C79B-5B83-BBD8ACDD296A}"/>
              </a:ext>
            </a:extLst>
          </p:cNvPr>
          <p:cNvSpPr txBox="1"/>
          <p:nvPr/>
        </p:nvSpPr>
        <p:spPr>
          <a:xfrm>
            <a:off x="569167" y="4181428"/>
            <a:ext cx="10067730" cy="2308324"/>
          </a:xfrm>
          <a:prstGeom prst="rect">
            <a:avLst/>
          </a:prstGeom>
          <a:noFill/>
        </p:spPr>
        <p:txBody>
          <a:bodyPr wrap="square">
            <a:spAutoFit/>
          </a:bodyPr>
          <a:lstStyle/>
          <a:p>
            <a:pPr algn="l"/>
            <a:r>
              <a:rPr lang="vi-VN" sz="2400" b="1" i="0">
                <a:solidFill>
                  <a:srgbClr val="FF0000"/>
                </a:solidFill>
                <a:effectLst/>
                <a:latin typeface="+mj-lt"/>
              </a:rPr>
              <a:t>Giảm áp suất:</a:t>
            </a:r>
          </a:p>
          <a:p>
            <a:pPr algn="l">
              <a:buFont typeface="Arial" panose="020B0604020202020204" pitchFamily="34" charset="0"/>
              <a:buChar char="•"/>
            </a:pPr>
            <a:r>
              <a:rPr lang="vi-VN" sz="2400" b="0" i="0">
                <a:solidFill>
                  <a:srgbClr val="FF0000"/>
                </a:solidFill>
                <a:effectLst/>
                <a:latin typeface="+mj-lt"/>
              </a:rPr>
              <a:t>Bánh xe tăng để làm giảm độ lún của vật trên nền đất, người ta làm vật này có mặt tiếp xúc lớn</a:t>
            </a:r>
          </a:p>
          <a:p>
            <a:pPr algn="l">
              <a:buFont typeface="Arial" panose="020B0604020202020204" pitchFamily="34" charset="0"/>
              <a:buChar char="•"/>
            </a:pPr>
            <a:r>
              <a:rPr lang="vi-VN" sz="2400" b="0" i="0">
                <a:solidFill>
                  <a:srgbClr val="FF0000"/>
                </a:solidFill>
                <a:effectLst/>
                <a:latin typeface="+mj-lt"/>
              </a:rPr>
              <a:t>Nồi áp suất mở van cho khí bay hết ra ngoài thì mới mở dược nắp nồi</a:t>
            </a:r>
          </a:p>
          <a:p>
            <a:pPr algn="l"/>
            <a:r>
              <a:rPr lang="vi-VN" sz="2400" b="1" i="0">
                <a:solidFill>
                  <a:srgbClr val="FF0000"/>
                </a:solidFill>
                <a:effectLst/>
                <a:latin typeface="+mj-lt"/>
              </a:rPr>
              <a:t>Tăng áp suất </a:t>
            </a:r>
            <a:r>
              <a:rPr lang="en-US" sz="2400" b="1" i="0">
                <a:solidFill>
                  <a:srgbClr val="FF0000"/>
                </a:solidFill>
                <a:effectLst/>
                <a:latin typeface="+mj-lt"/>
              </a:rPr>
              <a:t>:</a:t>
            </a:r>
            <a:endParaRPr lang="vi-VN" sz="2400" b="1" i="0">
              <a:solidFill>
                <a:srgbClr val="FF0000"/>
              </a:solidFill>
              <a:effectLst/>
              <a:latin typeface="+mj-lt"/>
            </a:endParaRPr>
          </a:p>
          <a:p>
            <a:pPr algn="l">
              <a:buFont typeface="Arial" panose="020B0604020202020204" pitchFamily="34" charset="0"/>
              <a:buChar char="•"/>
            </a:pPr>
            <a:r>
              <a:rPr lang="vi-VN" sz="2400" b="0" i="0">
                <a:solidFill>
                  <a:srgbClr val="FF0000"/>
                </a:solidFill>
                <a:effectLst/>
                <a:latin typeface="+mj-lt"/>
              </a:rPr>
              <a:t>Ống hút được làm nhọn để giảm diện tích bị ép nhằm tăng áp suất</a:t>
            </a:r>
          </a:p>
        </p:txBody>
      </p:sp>
    </p:spTree>
    <p:extLst>
      <p:ext uri="{BB962C8B-B14F-4D97-AF65-F5344CB8AC3E}">
        <p14:creationId xmlns:p14="http://schemas.microsoft.com/office/powerpoint/2010/main" val="71618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95D7C6-DE5E-FF62-13F3-B18D72A4D301}"/>
              </a:ext>
            </a:extLst>
          </p:cNvPr>
          <p:cNvSpPr txBox="1"/>
          <p:nvPr/>
        </p:nvSpPr>
        <p:spPr>
          <a:xfrm>
            <a:off x="1446246" y="2356366"/>
            <a:ext cx="10067730" cy="2145268"/>
          </a:xfrm>
          <a:prstGeom prst="roundRect">
            <a:avLst/>
          </a:prstGeom>
          <a:solidFill>
            <a:schemeClr val="accent4">
              <a:lumMod val="20000"/>
              <a:lumOff val="80000"/>
              <a:alpha val="51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spcBef>
                <a:spcPts val="0"/>
              </a:spcBef>
            </a:pPr>
            <a:r>
              <a:rPr lang="en-US" sz="4000">
                <a:solidFill>
                  <a:srgbClr val="000000"/>
                </a:solidFill>
                <a:effectLst/>
                <a:latin typeface="Times New Roman" panose="02020603050405020304" pitchFamily="18" charset="0"/>
                <a:ea typeface="Times New Roman" panose="02020603050405020304" pitchFamily="18" charset="0"/>
              </a:rPr>
              <a:t>Các em học sinh thân mến về nhà học bài cũ; làm bài tập sách bài tập ; và nghiên cứu trước nội dung SGK bài tiếp theo các em nhé.</a:t>
            </a:r>
            <a:endParaRPr lang="en-US"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187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latin typeface="Showcard Gothic" panose="04020904020102020604" pitchFamily="82" charset="0"/>
            </a:endParaRPr>
          </a:p>
          <a:p>
            <a:pPr algn="ctr"/>
            <a:r>
              <a:rPr lang="en-US" sz="2800">
                <a:latin typeface="Showcard Gothic" panose="04020904020102020604" pitchFamily="82" charset="0"/>
              </a:rPr>
              <a:t>Bài 16: </a:t>
            </a:r>
            <a:r>
              <a:rPr lang="en-US" sz="2800">
                <a:solidFill>
                  <a:schemeClr val="tx1"/>
                </a:solidFill>
                <a:latin typeface="Showcard Gothic" panose="04020904020102020604" pitchFamily="82" charset="0"/>
              </a:rPr>
              <a:t>ÁP SUẤT</a:t>
            </a:r>
          </a:p>
        </p:txBody>
      </p:sp>
      <p:pic>
        <p:nvPicPr>
          <p:cNvPr id="2" name="Picture 1"/>
          <p:cNvPicPr>
            <a:picLocks noChangeAspect="1"/>
          </p:cNvPicPr>
          <p:nvPr/>
        </p:nvPicPr>
        <p:blipFill>
          <a:blip r:embed="rId3"/>
          <a:stretch>
            <a:fillRect/>
          </a:stretch>
        </p:blipFill>
        <p:spPr>
          <a:xfrm>
            <a:off x="234315" y="1414780"/>
            <a:ext cx="11656060" cy="1241425"/>
          </a:xfrm>
          <a:prstGeom prst="roundRect">
            <a:avLst/>
          </a:prstGeom>
        </p:spPr>
      </p:pic>
      <p:sp>
        <p:nvSpPr>
          <p:cNvPr id="3" name="Rounded Rectangle 2"/>
          <p:cNvSpPr/>
          <p:nvPr/>
        </p:nvSpPr>
        <p:spPr>
          <a:xfrm>
            <a:off x="395605" y="2871470"/>
            <a:ext cx="11400790" cy="27940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a:solidFill>
                  <a:schemeClr val="tx1"/>
                </a:solidFill>
                <a:latin typeface="Times New Roman" panose="02020603050405020304" pitchFamily="18" charset="0"/>
                <a:cs typeface="Times New Roman" panose="02020603050405020304" pitchFamily="18" charset="0"/>
              </a:rPr>
              <a:t>Câu hỏi khởi động:</a:t>
            </a:r>
            <a:r>
              <a:rPr lang="en-US" sz="2800">
                <a:solidFill>
                  <a:schemeClr val="tx1"/>
                </a:solidFill>
                <a:latin typeface="Times New Roman" panose="02020603050405020304" pitchFamily="18" charset="0"/>
                <a:cs typeface="Times New Roman" panose="02020603050405020304" pitchFamily="18" charset="0"/>
              </a:rPr>
              <a:t> Khi láng sân xi măng, vữa trên sân chưa khô hẳn, nếu đi trực tiếp trên đó thì sẽ để lại các vết chân lún sâu. Để tránh hỏng mặt sân, người ta thường đặt những tấm ván trên mặt sân để đi trên đó. Vì sao người ta lại làm như vậy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750"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style.rotation</p:attrName>
                                        </p:attrNameLst>
                                      </p:cBhvr>
                                      <p:tavLst>
                                        <p:tav tm="0">
                                          <p:val>
                                            <p:fltVal val="720"/>
                                          </p:val>
                                        </p:tav>
                                        <p:tav tm="100000">
                                          <p:val>
                                            <p:fltVal val="0"/>
                                          </p:val>
                                        </p:tav>
                                      </p:tavLst>
                                    </p:anim>
                                    <p:anim calcmode="lin" valueType="num">
                                      <p:cBhvr>
                                        <p:cTn id="9" dur="750" fill="hold"/>
                                        <p:tgtEl>
                                          <p:spTgt spid="2"/>
                                        </p:tgtEl>
                                        <p:attrNameLst>
                                          <p:attrName>ppt_h</p:attrName>
                                        </p:attrNameLst>
                                      </p:cBhvr>
                                      <p:tavLst>
                                        <p:tav tm="0">
                                          <p:val>
                                            <p:fltVal val="0"/>
                                          </p:val>
                                        </p:tav>
                                        <p:tav tm="100000">
                                          <p:val>
                                            <p:strVal val="#ppt_h"/>
                                          </p:val>
                                        </p:tav>
                                      </p:tavLst>
                                    </p:anim>
                                    <p:anim calcmode="lin" valueType="num">
                                      <p:cBhvr>
                                        <p:cTn id="10" dur="75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latin typeface="Showcard Gothic" panose="04020904020102020604" pitchFamily="82" charset="0"/>
            </a:endParaRPr>
          </a:p>
          <a:p>
            <a:pPr algn="ctr"/>
            <a:r>
              <a:rPr lang="en-US" sz="2800">
                <a:latin typeface="Showcard Gothic" panose="04020904020102020604" pitchFamily="82" charset="0"/>
              </a:rPr>
              <a:t>Bài 16: </a:t>
            </a:r>
            <a:r>
              <a:rPr lang="en-US" sz="2800">
                <a:solidFill>
                  <a:schemeClr val="tx1"/>
                </a:solidFill>
                <a:latin typeface="Showcard Gothic" panose="04020904020102020604" pitchFamily="82" charset="0"/>
              </a:rPr>
              <a:t>ÁP SUẤT</a:t>
            </a:r>
          </a:p>
        </p:txBody>
      </p:sp>
      <p:sp>
        <p:nvSpPr>
          <p:cNvPr id="4" name="Text Box 3"/>
          <p:cNvSpPr txBox="1"/>
          <p:nvPr/>
        </p:nvSpPr>
        <p:spPr>
          <a:xfrm>
            <a:off x="108585" y="1164590"/>
            <a:ext cx="3484880" cy="107632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 ÁP SUẤT</a:t>
            </a:r>
          </a:p>
          <a:p>
            <a:r>
              <a:rPr lang="en-US" sz="3200" b="1">
                <a:solidFill>
                  <a:schemeClr val="bg1"/>
                </a:solidFill>
                <a:latin typeface="Times New Roman" panose="02020603050405020304" pitchFamily="18" charset="0"/>
                <a:cs typeface="Times New Roman" panose="02020603050405020304" pitchFamily="18" charset="0"/>
              </a:rPr>
              <a:t>1. Áp lực:</a:t>
            </a:r>
          </a:p>
        </p:txBody>
      </p:sp>
      <p:grpSp>
        <p:nvGrpSpPr>
          <p:cNvPr id="13" name="Group 12"/>
          <p:cNvGrpSpPr/>
          <p:nvPr/>
        </p:nvGrpSpPr>
        <p:grpSpPr>
          <a:xfrm>
            <a:off x="0" y="2981960"/>
            <a:ext cx="3554095" cy="1898650"/>
            <a:chOff x="994" y="4244"/>
            <a:chExt cx="5597" cy="2990"/>
          </a:xfrm>
        </p:grpSpPr>
        <p:sp>
          <p:nvSpPr>
            <p:cNvPr id="7" name="Rounded Rectangle 6"/>
            <p:cNvSpPr/>
            <p:nvPr/>
          </p:nvSpPr>
          <p:spPr>
            <a:xfrm>
              <a:off x="994" y="4244"/>
              <a:ext cx="5597" cy="29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sz="2800" b="1">
                  <a:latin typeface="Times New Roman" panose="02020603050405020304" pitchFamily="18" charset="0"/>
                  <a:cs typeface="Times New Roman" panose="02020603050405020304" pitchFamily="18" charset="0"/>
                </a:rPr>
                <a:t>1. Nêu một số ví dụ về áp lực trong thực tế.</a:t>
              </a:r>
            </a:p>
          </p:txBody>
        </p:sp>
        <p:sp>
          <p:nvSpPr>
            <p:cNvPr id="8" name="Oval 7"/>
            <p:cNvSpPr/>
            <p:nvPr/>
          </p:nvSpPr>
          <p:spPr>
            <a:xfrm>
              <a:off x="1218" y="4319"/>
              <a:ext cx="492" cy="4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73" y="4319"/>
              <a:ext cx="492" cy="4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28" y="4319"/>
              <a:ext cx="492" cy="4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0" name="Picture 99"/>
          <p:cNvPicPr/>
          <p:nvPr/>
        </p:nvPicPr>
        <p:blipFill>
          <a:blip r:embed="rId3"/>
          <a:stretch>
            <a:fillRect/>
          </a:stretch>
        </p:blipFill>
        <p:spPr>
          <a:xfrm>
            <a:off x="4571365" y="1252220"/>
            <a:ext cx="7266940" cy="1983740"/>
          </a:xfrm>
          <a:prstGeom prst="rect">
            <a:avLst/>
          </a:prstGeom>
          <a:noFill/>
          <a:ln w="9525">
            <a:noFill/>
          </a:ln>
        </p:spPr>
      </p:pic>
      <p:sp>
        <p:nvSpPr>
          <p:cNvPr id="14" name="Text Box 13"/>
          <p:cNvSpPr txBox="1"/>
          <p:nvPr/>
        </p:nvSpPr>
        <p:spPr>
          <a:xfrm>
            <a:off x="4090670" y="3922395"/>
            <a:ext cx="7902575" cy="2306955"/>
          </a:xfrm>
          <a:prstGeom prst="rect">
            <a:avLst/>
          </a:prstGeom>
          <a:noFill/>
        </p:spPr>
        <p:txBody>
          <a:bodyPr wrap="square" rtlCol="0" anchor="t">
            <a:spAutoFit/>
          </a:bodyPr>
          <a:lstStyle/>
          <a:p>
            <a:pPr algn="just"/>
            <a:r>
              <a:rPr lang="en-US" sz="2400">
                <a:solidFill>
                  <a:schemeClr val="bg1"/>
                </a:solidFill>
                <a:latin typeface="Times New Roman" panose="02020603050405020304" pitchFamily="18" charset="0"/>
                <a:cs typeface="Times New Roman" panose="02020603050405020304" pitchFamily="18" charset="0"/>
              </a:rPr>
              <a:t>•Người đứng trên bàn, đè lên bàn 1 áp lực qua 2 bàn chân.</a:t>
            </a:r>
          </a:p>
          <a:p>
            <a:pPr algn="just"/>
            <a:r>
              <a:rPr lang="en-US" sz="2400">
                <a:solidFill>
                  <a:schemeClr val="bg1"/>
                </a:solidFill>
                <a:latin typeface="Times New Roman" panose="02020603050405020304" pitchFamily="18" charset="0"/>
                <a:cs typeface="Times New Roman" panose="02020603050405020304" pitchFamily="18" charset="0"/>
              </a:rPr>
              <a:t>•Xe ô tô chạy trên đường đè lên mặt đường 1 áp lực.</a:t>
            </a:r>
          </a:p>
          <a:p>
            <a:pPr algn="just"/>
            <a:r>
              <a:rPr lang="en-US" sz="2400">
                <a:solidFill>
                  <a:schemeClr val="bg1"/>
                </a:solidFill>
                <a:latin typeface="Times New Roman" panose="02020603050405020304" pitchFamily="18" charset="0"/>
                <a:cs typeface="Times New Roman" panose="02020603050405020304" pitchFamily="18" charset="0"/>
              </a:rPr>
              <a:t>•Dùng búa đóng đinh.</a:t>
            </a:r>
          </a:p>
          <a:p>
            <a:pPr algn="just"/>
            <a:r>
              <a:rPr lang="en-US" sz="2400">
                <a:solidFill>
                  <a:schemeClr val="bg1"/>
                </a:solidFill>
                <a:latin typeface="Times New Roman" panose="02020603050405020304" pitchFamily="18" charset="0"/>
                <a:cs typeface="Times New Roman" panose="02020603050405020304" pitchFamily="18" charset="0"/>
              </a:rPr>
              <a:t>•Hòn đá trên mặt đất.</a:t>
            </a:r>
          </a:p>
          <a:p>
            <a:pPr algn="just"/>
            <a:r>
              <a:rPr lang="en-US" sz="2400">
                <a:solidFill>
                  <a:schemeClr val="bg1"/>
                </a:solidFill>
                <a:latin typeface="Times New Roman" panose="02020603050405020304" pitchFamily="18" charset="0"/>
                <a:cs typeface="Times New Roman" panose="02020603050405020304" pitchFamily="18" charset="0"/>
              </a:rPr>
              <a:t>•Kiện hàng trên ô tô</a:t>
            </a:r>
          </a:p>
          <a:p>
            <a:pPr algn="just"/>
            <a:r>
              <a:rPr lang="en-US" sz="2400">
                <a:solidFill>
                  <a:schemeClr val="bg1"/>
                </a:solidFill>
                <a:latin typeface="Times New Roman" panose="02020603050405020304" pitchFamily="18" charset="0"/>
                <a:cs typeface="Times New Roman" panose="02020603050405020304" pitchFamily="18" charset="0"/>
              </a:rPr>
              <a:t>•Vật để trên bàn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500"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0.70"/>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Effect transition="in" filter="fade">
                                      <p:cBhvr>
                                        <p:cTn id="16" dur="500"/>
                                        <p:tgtEl>
                                          <p:spTgt spid="13"/>
                                        </p:tgtEl>
                                      </p:cBhvr>
                                    </p:animEffect>
                                  </p:childTnLst>
                                </p:cTn>
                              </p:par>
                              <p:par>
                                <p:cTn id="17" presetID="35"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2000"/>
                                        <p:tgtEl>
                                          <p:spTgt spid="100"/>
                                        </p:tgtEl>
                                      </p:cBhvr>
                                    </p:animEffect>
                                    <p:anim calcmode="lin" valueType="num">
                                      <p:cBhvr>
                                        <p:cTn id="20" dur="2000" fill="hold"/>
                                        <p:tgtEl>
                                          <p:spTgt spid="100"/>
                                        </p:tgtEl>
                                        <p:attrNameLst>
                                          <p:attrName>style.rotation</p:attrName>
                                        </p:attrNameLst>
                                      </p:cBhvr>
                                      <p:tavLst>
                                        <p:tav tm="0">
                                          <p:val>
                                            <p:fltVal val="720"/>
                                          </p:val>
                                        </p:tav>
                                        <p:tav tm="100000">
                                          <p:val>
                                            <p:fltVal val="0"/>
                                          </p:val>
                                        </p:tav>
                                      </p:tavLst>
                                    </p:anim>
                                    <p:anim calcmode="lin" valueType="num">
                                      <p:cBhvr>
                                        <p:cTn id="21" dur="2000" fill="hold"/>
                                        <p:tgtEl>
                                          <p:spTgt spid="100"/>
                                        </p:tgtEl>
                                        <p:attrNameLst>
                                          <p:attrName>ppt_h</p:attrName>
                                        </p:attrNameLst>
                                      </p:cBhvr>
                                      <p:tavLst>
                                        <p:tav tm="0">
                                          <p:val>
                                            <p:fltVal val="0"/>
                                          </p:val>
                                        </p:tav>
                                        <p:tav tm="100000">
                                          <p:val>
                                            <p:strVal val="#ppt_h"/>
                                          </p:val>
                                        </p:tav>
                                      </p:tavLst>
                                    </p:anim>
                                    <p:anim calcmode="lin" valueType="num">
                                      <p:cBhvr>
                                        <p:cTn id="22" dur="2000" fill="hold"/>
                                        <p:tgtEl>
                                          <p:spTgt spid="100"/>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250" fill="hold">
                                          <p:stCondLst>
                                            <p:cond delay="0"/>
                                          </p:stCondLst>
                                        </p:cTn>
                                        <p:tgtEl>
                                          <p:spTgt spid="14"/>
                                        </p:tgtEl>
                                        <p:attrNameLst>
                                          <p:attrName>style.visibility</p:attrName>
                                        </p:attrNameLst>
                                      </p:cBhvr>
                                      <p:to>
                                        <p:strVal val="visible"/>
                                      </p:to>
                                    </p:set>
                                    <p:animEffect transition="in" filter="circle(in)">
                                      <p:cBhvr>
                                        <p:cTn id="2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latin typeface="Showcard Gothic" panose="04020904020102020604" pitchFamily="82" charset="0"/>
            </a:endParaRPr>
          </a:p>
          <a:p>
            <a:pPr algn="ctr"/>
            <a:r>
              <a:rPr lang="en-US" sz="2800">
                <a:latin typeface="Showcard Gothic" panose="04020904020102020604" pitchFamily="82" charset="0"/>
              </a:rPr>
              <a:t>Bài 16: </a:t>
            </a:r>
            <a:r>
              <a:rPr lang="en-US" sz="2800">
                <a:solidFill>
                  <a:schemeClr val="tx1"/>
                </a:solidFill>
                <a:latin typeface="Showcard Gothic" panose="04020904020102020604" pitchFamily="82" charset="0"/>
              </a:rPr>
              <a:t>ÁP SUẤT</a:t>
            </a:r>
          </a:p>
        </p:txBody>
      </p:sp>
      <p:sp>
        <p:nvSpPr>
          <p:cNvPr id="4" name="Text Box 3"/>
          <p:cNvSpPr txBox="1"/>
          <p:nvPr/>
        </p:nvSpPr>
        <p:spPr>
          <a:xfrm>
            <a:off x="108585" y="1164590"/>
            <a:ext cx="3484880" cy="107632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 ÁP SUẤT</a:t>
            </a:r>
          </a:p>
          <a:p>
            <a:r>
              <a:rPr lang="en-US" sz="3200" b="1">
                <a:solidFill>
                  <a:schemeClr val="bg1"/>
                </a:solidFill>
                <a:latin typeface="Times New Roman" panose="02020603050405020304" pitchFamily="18" charset="0"/>
                <a:cs typeface="Times New Roman" panose="02020603050405020304" pitchFamily="18" charset="0"/>
              </a:rPr>
              <a:t>1. Áp lực:</a:t>
            </a:r>
          </a:p>
        </p:txBody>
      </p:sp>
      <p:pic>
        <p:nvPicPr>
          <p:cNvPr id="2" name="Picture 1"/>
          <p:cNvPicPr>
            <a:picLocks noChangeAspect="1"/>
          </p:cNvPicPr>
          <p:nvPr/>
        </p:nvPicPr>
        <p:blipFill>
          <a:blip r:embed="rId3"/>
          <a:stretch>
            <a:fillRect/>
          </a:stretch>
        </p:blipFill>
        <p:spPr>
          <a:xfrm>
            <a:off x="2749550" y="1164590"/>
            <a:ext cx="7476490" cy="2478405"/>
          </a:xfrm>
          <a:prstGeom prst="rect">
            <a:avLst/>
          </a:prstGeom>
        </p:spPr>
      </p:pic>
      <p:sp>
        <p:nvSpPr>
          <p:cNvPr id="3" name="Text Box 2"/>
          <p:cNvSpPr txBox="1"/>
          <p:nvPr/>
        </p:nvSpPr>
        <p:spPr>
          <a:xfrm>
            <a:off x="-16510" y="3855720"/>
            <a:ext cx="12157710" cy="1938020"/>
          </a:xfrm>
          <a:prstGeom prst="rect">
            <a:avLst/>
          </a:prstGeom>
          <a:noFill/>
        </p:spPr>
        <p:txBody>
          <a:bodyPr wrap="square" rtlCol="0" anchor="t">
            <a:spAutoFit/>
          </a:bodyPr>
          <a:lstStyle/>
          <a:p>
            <a:pPr algn="just"/>
            <a:r>
              <a:rPr lang="en-US" sz="2400">
                <a:solidFill>
                  <a:schemeClr val="bg1"/>
                </a:solidFill>
                <a:latin typeface="Times New Roman" panose="02020603050405020304" pitchFamily="18" charset="0"/>
                <a:cs typeface="Times New Roman" panose="02020603050405020304" pitchFamily="18" charset="0"/>
              </a:rPr>
              <a:t>a) Lực do người tác dụng lên xe kéo - không phải áp lực, lực do người tác dụng vào xe là lực đẩy</a:t>
            </a:r>
          </a:p>
          <a:p>
            <a:pPr algn="just"/>
            <a:r>
              <a:rPr lang="en-US" sz="2400">
                <a:solidFill>
                  <a:schemeClr val="bg1"/>
                </a:solidFill>
                <a:latin typeface="Times New Roman" panose="02020603050405020304" pitchFamily="18" charset="0"/>
                <a:cs typeface="Times New Roman" panose="02020603050405020304" pitchFamily="18" charset="0"/>
              </a:rPr>
              <a:t>b) Lực do xe kéo tác dụng lên mặt đất - là áp lực vì lực của xe kéo tác dụng lên mặt đường chính là trọng lực của máy kéo, có phương vuông góc với mặt bị ép là mặt đường trong trường hợp này.</a:t>
            </a:r>
          </a:p>
          <a:p>
            <a:pPr algn="just"/>
            <a:r>
              <a:rPr lang="en-US" sz="2400">
                <a:solidFill>
                  <a:schemeClr val="bg1"/>
                </a:solidFill>
                <a:latin typeface="Times New Roman" panose="02020603050405020304" pitchFamily="18" charset="0"/>
                <a:cs typeface="Times New Roman" panose="02020603050405020304" pitchFamily="18" charset="0"/>
              </a:rPr>
              <a:t>c) Lực do các thùng hàng tác dụng lên xe kéo - không phải áp lực vì lực do các thùng hàng tác dụng lên xe kéo là trọng lực.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latin typeface="Showcard Gothic" panose="04020904020102020604" pitchFamily="82" charset="0"/>
            </a:endParaRPr>
          </a:p>
          <a:p>
            <a:pPr algn="ctr"/>
            <a:r>
              <a:rPr lang="en-US" sz="2800">
                <a:latin typeface="Showcard Gothic" panose="04020904020102020604" pitchFamily="82" charset="0"/>
              </a:rPr>
              <a:t>Bài 16: </a:t>
            </a:r>
            <a:r>
              <a:rPr lang="en-US" sz="2800">
                <a:solidFill>
                  <a:schemeClr val="tx1"/>
                </a:solidFill>
                <a:latin typeface="Showcard Gothic" panose="04020904020102020604" pitchFamily="82" charset="0"/>
              </a:rPr>
              <a:t>ÁP SUẤT</a:t>
            </a:r>
          </a:p>
        </p:txBody>
      </p:sp>
      <p:sp>
        <p:nvSpPr>
          <p:cNvPr id="4" name="Text Box 3"/>
          <p:cNvSpPr txBox="1"/>
          <p:nvPr/>
        </p:nvSpPr>
        <p:spPr>
          <a:xfrm>
            <a:off x="108585" y="1164590"/>
            <a:ext cx="3484880" cy="107632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 ÁP SUẤT</a:t>
            </a:r>
          </a:p>
          <a:p>
            <a:r>
              <a:rPr lang="en-US" sz="3200" b="1">
                <a:solidFill>
                  <a:schemeClr val="bg1"/>
                </a:solidFill>
                <a:latin typeface="Times New Roman" panose="02020603050405020304" pitchFamily="18" charset="0"/>
                <a:cs typeface="Times New Roman" panose="02020603050405020304" pitchFamily="18" charset="0"/>
              </a:rPr>
              <a:t>1. Áp lực:</a:t>
            </a:r>
          </a:p>
        </p:txBody>
      </p:sp>
      <p:sp>
        <p:nvSpPr>
          <p:cNvPr id="6" name="Rounded Rectangle 5"/>
          <p:cNvSpPr/>
          <p:nvPr/>
        </p:nvSpPr>
        <p:spPr>
          <a:xfrm>
            <a:off x="1710055" y="2453640"/>
            <a:ext cx="7175500" cy="1694815"/>
          </a:xfrm>
          <a:prstGeom prst="roundRect">
            <a:avLst/>
          </a:prstGeom>
          <a:solidFill>
            <a:schemeClr val="bg1">
              <a:alpha val="83000"/>
            </a:schemeClr>
          </a:solidFill>
          <a:ln w="57150">
            <a:solidFill>
              <a:schemeClr val="accent1"/>
            </a:solidFill>
          </a:ln>
        </p:spPr>
        <p:style>
          <a:lnRef idx="1">
            <a:schemeClr val="accent6"/>
          </a:lnRef>
          <a:fillRef idx="3">
            <a:schemeClr val="accent6"/>
          </a:fillRef>
          <a:effectRef idx="2">
            <a:schemeClr val="accent6"/>
          </a:effectRef>
          <a:fontRef idx="minor">
            <a:schemeClr val="lt1"/>
          </a:fontRef>
        </p:style>
        <p:txBody>
          <a:bodyPr rtlCol="0" anchor="ctr"/>
          <a:lstStyle/>
          <a:p>
            <a:pPr algn="l"/>
            <a:r>
              <a:rPr lang="en-US" sz="2800">
                <a:solidFill>
                  <a:schemeClr val="tx1"/>
                </a:solidFill>
                <a:latin typeface="Times New Roman" panose="02020603050405020304" pitchFamily="18" charset="0"/>
                <a:cs typeface="Times New Roman" panose="02020603050405020304" pitchFamily="18" charset="0"/>
              </a:rPr>
              <a:t>3. Tác dụng của áp lực lên mặt bị ép phụ thuộc vào yếu tố nào? </a:t>
            </a:r>
          </a:p>
        </p:txBody>
      </p:sp>
      <p:sp>
        <p:nvSpPr>
          <p:cNvPr id="7" name="Rounded Rectangle 6"/>
          <p:cNvSpPr/>
          <p:nvPr/>
        </p:nvSpPr>
        <p:spPr>
          <a:xfrm>
            <a:off x="1710055" y="4373880"/>
            <a:ext cx="7175500" cy="1694815"/>
          </a:xfrm>
          <a:prstGeom prst="roundRect">
            <a:avLst/>
          </a:prstGeom>
          <a:solidFill>
            <a:schemeClr val="accent4">
              <a:lumMod val="20000"/>
              <a:lumOff val="80000"/>
            </a:schemeClr>
          </a:solidFill>
          <a:ln w="571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l"/>
            <a:r>
              <a:rPr lang="en-US" sz="2800">
                <a:solidFill>
                  <a:schemeClr val="tx1"/>
                </a:solidFill>
                <a:latin typeface="Times New Roman" panose="02020603050405020304" pitchFamily="18" charset="0"/>
                <a:cs typeface="Times New Roman" panose="02020603050405020304" pitchFamily="18" charset="0"/>
              </a:rPr>
              <a:t>Phụ thuộc vào cường độ của áp lực và diện tích bị ép</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33655" y="109683"/>
            <a:ext cx="121920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latin typeface="Showcard Gothic" panose="04020904020102020604" pitchFamily="82" charset="0"/>
            </a:endParaRPr>
          </a:p>
          <a:p>
            <a:pPr algn="ctr"/>
            <a:r>
              <a:rPr lang="en-US" sz="2800">
                <a:latin typeface="Showcard Gothic" panose="04020904020102020604" pitchFamily="82" charset="0"/>
              </a:rPr>
              <a:t>Bài 16: </a:t>
            </a:r>
            <a:r>
              <a:rPr lang="en-US" sz="2800">
                <a:solidFill>
                  <a:schemeClr val="tx1"/>
                </a:solidFill>
                <a:latin typeface="Showcard Gothic" panose="04020904020102020604" pitchFamily="82" charset="0"/>
              </a:rPr>
              <a:t>ÁP SUẤT</a:t>
            </a:r>
          </a:p>
        </p:txBody>
      </p:sp>
      <p:sp>
        <p:nvSpPr>
          <p:cNvPr id="4" name="Text Box 3"/>
          <p:cNvSpPr txBox="1"/>
          <p:nvPr/>
        </p:nvSpPr>
        <p:spPr>
          <a:xfrm>
            <a:off x="108585" y="1164590"/>
            <a:ext cx="3484880" cy="107632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 ÁP SUẤT</a:t>
            </a:r>
          </a:p>
          <a:p>
            <a:r>
              <a:rPr lang="en-US" sz="3200" b="1">
                <a:solidFill>
                  <a:schemeClr val="bg1"/>
                </a:solidFill>
                <a:latin typeface="Times New Roman" panose="02020603050405020304" pitchFamily="18" charset="0"/>
                <a:cs typeface="Times New Roman" panose="02020603050405020304" pitchFamily="18" charset="0"/>
              </a:rPr>
              <a:t>1. Áp lực:</a:t>
            </a:r>
          </a:p>
        </p:txBody>
      </p:sp>
      <p:sp>
        <p:nvSpPr>
          <p:cNvPr id="2" name="Rectangle: Rounded Corners 1">
            <a:extLst>
              <a:ext uri="{FF2B5EF4-FFF2-40B4-BE49-F238E27FC236}">
                <a16:creationId xmlns:a16="http://schemas.microsoft.com/office/drawing/2014/main" id="{CEE8B0E4-DC5F-27BB-DC6B-37F597974E07}"/>
              </a:ext>
            </a:extLst>
          </p:cNvPr>
          <p:cNvSpPr/>
          <p:nvPr/>
        </p:nvSpPr>
        <p:spPr>
          <a:xfrm>
            <a:off x="1163781" y="2608983"/>
            <a:ext cx="9264072" cy="2008101"/>
          </a:xfrm>
          <a:prstGeom prst="roundRect">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Áp </a:t>
            </a: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lực ép có phương vuông góc với mặt bị 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a:effectLst/>
                <a:latin typeface="Times New Roman" panose="02020603050405020304" pitchFamily="18" charset="0"/>
                <a:ea typeface="Calibri" panose="020F0502020204030204" pitchFamily="34" charset="0"/>
                <a:cs typeface="Times New Roman" panose="02020603050405020304" pitchFamily="18" charset="0"/>
              </a:rPr>
              <a:t>Ví dụ: viên gạch trên sàn ; vật để trên bàn ;….</a:t>
            </a:r>
            <a:endParaRPr lang="en-US" sz="2400">
              <a:latin typeface="Times New Roman" panose="02020603050405020304" pitchFamily="18" charset="0"/>
              <a:cs typeface="Times New Roman" panose="02020603050405020304" pitchFamily="18" charset="0"/>
            </a:endParaRPr>
          </a:p>
          <a:p>
            <a:r>
              <a:rPr lang="vi-VN"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b="1">
                <a:solidFill>
                  <a:schemeClr val="tx1"/>
                </a:solidFill>
                <a:latin typeface="Times New Roman" panose="02020603050405020304" pitchFamily="18" charset="0"/>
                <a:cs typeface="Times New Roman" panose="02020603050405020304" pitchFamily="18" charset="0"/>
              </a:rPr>
              <a:t>Tác dụng của áp lực lên mặt bị ép Phụ thuộc vào cường độ của áp lực và diện tích bị ép</a:t>
            </a:r>
            <a:endParaRPr lang="en-US"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226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1099126" y="720436"/>
            <a:ext cx="9107056" cy="942109"/>
          </a:xfrm>
          <a:prstGeom prst="roundRect">
            <a:avLst>
              <a:gd name="adj" fmla="val 50000"/>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400">
              <a:solidFill>
                <a:schemeClr val="tx1"/>
              </a:solidFill>
              <a:latin typeface="Showcard Gothic" panose="04020904020102020604" pitchFamily="82" charset="0"/>
            </a:endParaRPr>
          </a:p>
          <a:p>
            <a:pPr algn="ctr"/>
            <a:r>
              <a:rPr lang="en-US" sz="3200">
                <a:solidFill>
                  <a:schemeClr val="tx1"/>
                </a:solidFill>
                <a:latin typeface="Showcard Gothic" panose="04020904020102020604" pitchFamily="82" charset="0"/>
              </a:rPr>
              <a:t>Bài 16: ÁP SUẤT</a:t>
            </a:r>
          </a:p>
        </p:txBody>
      </p:sp>
      <p:sp>
        <p:nvSpPr>
          <p:cNvPr id="3" name="TextBox 2">
            <a:extLst>
              <a:ext uri="{FF2B5EF4-FFF2-40B4-BE49-F238E27FC236}">
                <a16:creationId xmlns:a16="http://schemas.microsoft.com/office/drawing/2014/main" id="{60F55D67-A710-D5AF-490C-2242210BB39B}"/>
              </a:ext>
            </a:extLst>
          </p:cNvPr>
          <p:cNvSpPr txBox="1"/>
          <p:nvPr/>
        </p:nvSpPr>
        <p:spPr>
          <a:xfrm>
            <a:off x="1533235" y="2484583"/>
            <a:ext cx="6539347" cy="1323439"/>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I. ÁP SUẤT</a:t>
            </a:r>
          </a:p>
          <a:p>
            <a:r>
              <a:rPr lang="en-US" sz="4000" b="1">
                <a:latin typeface="Times New Roman" panose="02020603050405020304" pitchFamily="18" charset="0"/>
                <a:cs typeface="Times New Roman" panose="02020603050405020304" pitchFamily="18" charset="0"/>
              </a:rPr>
              <a:t>2. KHÁI NIỆM ÁP SUẤT</a:t>
            </a:r>
          </a:p>
        </p:txBody>
      </p:sp>
    </p:spTree>
    <p:extLst>
      <p:ext uri="{BB962C8B-B14F-4D97-AF65-F5344CB8AC3E}">
        <p14:creationId xmlns:p14="http://schemas.microsoft.com/office/powerpoint/2010/main" val="3129578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2. Khái niệm áp suất</a:t>
            </a:r>
          </a:p>
        </p:txBody>
      </p:sp>
      <p:pic>
        <p:nvPicPr>
          <p:cNvPr id="3" name="Picture 2">
            <a:extLst>
              <a:ext uri="{FF2B5EF4-FFF2-40B4-BE49-F238E27FC236}">
                <a16:creationId xmlns:a16="http://schemas.microsoft.com/office/drawing/2014/main" id="{A00E6F80-D953-1F2E-DB9C-E5AB935D362C}"/>
              </a:ext>
            </a:extLst>
          </p:cNvPr>
          <p:cNvPicPr>
            <a:picLocks noChangeAspect="1"/>
          </p:cNvPicPr>
          <p:nvPr/>
        </p:nvPicPr>
        <p:blipFill>
          <a:blip r:embed="rId3"/>
          <a:stretch>
            <a:fillRect/>
          </a:stretch>
        </p:blipFill>
        <p:spPr>
          <a:xfrm>
            <a:off x="5957455" y="1053753"/>
            <a:ext cx="6234545" cy="4236788"/>
          </a:xfrm>
          <a:prstGeom prst="rect">
            <a:avLst/>
          </a:prstGeom>
        </p:spPr>
      </p:pic>
      <p:sp>
        <p:nvSpPr>
          <p:cNvPr id="6" name="TextBox 5">
            <a:extLst>
              <a:ext uri="{FF2B5EF4-FFF2-40B4-BE49-F238E27FC236}">
                <a16:creationId xmlns:a16="http://schemas.microsoft.com/office/drawing/2014/main" id="{DDD7BBDF-B0C5-C4F2-8A6F-D6F2C906BF47}"/>
              </a:ext>
            </a:extLst>
          </p:cNvPr>
          <p:cNvSpPr txBox="1"/>
          <p:nvPr/>
        </p:nvSpPr>
        <p:spPr>
          <a:xfrm>
            <a:off x="318222" y="2307869"/>
            <a:ext cx="5620760" cy="1200329"/>
          </a:xfrm>
          <a:prstGeom prst="rect">
            <a:avLst/>
          </a:prstGeom>
          <a:noFill/>
        </p:spPr>
        <p:txBody>
          <a:bodyPr wrap="square" rtlCol="0">
            <a:spAutoFit/>
          </a:bodyPr>
          <a:lstStyle/>
          <a:p>
            <a:pPr algn="just"/>
            <a:r>
              <a:rPr lang="en-US" sz="24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4. </a:t>
            </a:r>
            <a:r>
              <a:rPr lang="vi-VN" sz="24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So sánh áp suất do khối kim loại tác dụng lên cát trong trường hợp ở hình 16.2a với 16.2b và 16.2c.</a:t>
            </a:r>
            <a:endParaRPr lang="en-US" sz="24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19138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66300" y="138604"/>
            <a:ext cx="12059400" cy="841952"/>
          </a:xfrm>
          <a:prstGeom prst="roundRect">
            <a:avLst/>
          </a:prstGeom>
          <a:solidFill>
            <a:schemeClr val="accent3">
              <a:lumMod val="20000"/>
              <a:lumOff val="80000"/>
              <a:alpha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3: KHỐI LƯỢNG RIÊNG VÀ ÁP SUẤT</a:t>
            </a:r>
            <a:endParaRPr lang="en-US" sz="2000">
              <a:solidFill>
                <a:schemeClr val="tx1"/>
              </a:solidFill>
              <a:latin typeface="Showcard Gothic" panose="04020904020102020604" pitchFamily="82" charset="0"/>
            </a:endParaRPr>
          </a:p>
          <a:p>
            <a:pPr algn="ctr"/>
            <a:r>
              <a:rPr lang="en-US" sz="2800">
                <a:solidFill>
                  <a:schemeClr val="tx1"/>
                </a:solidFill>
                <a:latin typeface="Showcard Gothic" panose="04020904020102020604" pitchFamily="82" charset="0"/>
              </a:rPr>
              <a:t>Bài 16: ÁP SUẤT</a:t>
            </a:r>
          </a:p>
        </p:txBody>
      </p:sp>
      <p:sp>
        <p:nvSpPr>
          <p:cNvPr id="4" name="Text Box 3"/>
          <p:cNvSpPr txBox="1"/>
          <p:nvPr/>
        </p:nvSpPr>
        <p:spPr>
          <a:xfrm>
            <a:off x="108584" y="1164590"/>
            <a:ext cx="39461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ÁP SUẤT</a:t>
            </a:r>
          </a:p>
          <a:p>
            <a:r>
              <a:rPr lang="en-US" sz="3200" b="1">
                <a:latin typeface="Times New Roman" panose="02020603050405020304" pitchFamily="18" charset="0"/>
                <a:cs typeface="Times New Roman" panose="02020603050405020304" pitchFamily="18" charset="0"/>
              </a:rPr>
              <a:t>2. Khái niệm áp suất</a:t>
            </a:r>
          </a:p>
        </p:txBody>
      </p:sp>
      <p:grpSp>
        <p:nvGrpSpPr>
          <p:cNvPr id="10" name="Group 9">
            <a:extLst>
              <a:ext uri="{FF2B5EF4-FFF2-40B4-BE49-F238E27FC236}">
                <a16:creationId xmlns:a16="http://schemas.microsoft.com/office/drawing/2014/main" id="{66BA0EA7-106C-F559-96AE-8308BB0C7FD0}"/>
              </a:ext>
            </a:extLst>
          </p:cNvPr>
          <p:cNvGrpSpPr/>
          <p:nvPr/>
        </p:nvGrpSpPr>
        <p:grpSpPr>
          <a:xfrm>
            <a:off x="318222" y="2307869"/>
            <a:ext cx="11807478" cy="3944046"/>
            <a:chOff x="318222" y="2307869"/>
            <a:chExt cx="11807478" cy="3944046"/>
          </a:xfrm>
        </p:grpSpPr>
        <p:sp>
          <p:nvSpPr>
            <p:cNvPr id="6" name="TextBox 5">
              <a:extLst>
                <a:ext uri="{FF2B5EF4-FFF2-40B4-BE49-F238E27FC236}">
                  <a16:creationId xmlns:a16="http://schemas.microsoft.com/office/drawing/2014/main" id="{DDD7BBDF-B0C5-C4F2-8A6F-D6F2C906BF47}"/>
                </a:ext>
              </a:extLst>
            </p:cNvPr>
            <p:cNvSpPr txBox="1"/>
            <p:nvPr/>
          </p:nvSpPr>
          <p:spPr>
            <a:xfrm>
              <a:off x="318222" y="2307869"/>
              <a:ext cx="11807478" cy="3477875"/>
            </a:xfrm>
            <a:prstGeom prst="rect">
              <a:avLst/>
            </a:prstGeom>
            <a:noFill/>
          </p:spPr>
          <p:txBody>
            <a:bodyPr wrap="square" rtlCol="0">
              <a:spAutoFit/>
            </a:bodyPr>
            <a:lstStyle/>
            <a:p>
              <a:pPr algn="just"/>
              <a:r>
                <a:rPr lang="en-US" sz="2000" b="1">
                  <a:latin typeface="Times New Roman" panose="02020603050405020304" pitchFamily="18" charset="0"/>
                  <a:cs typeface="Times New Roman" panose="02020603050405020304" pitchFamily="18" charset="0"/>
                </a:rPr>
                <a:t>Ta có:</a:t>
              </a:r>
            </a:p>
            <a:p>
              <a:pPr algn="just"/>
              <a:r>
                <a:rPr lang="en-US" sz="2000">
                  <a:latin typeface="Times New Roman" panose="02020603050405020304" pitchFamily="18" charset="0"/>
                  <a:cs typeface="Times New Roman" panose="02020603050405020304" pitchFamily="18" charset="0"/>
                </a:rPr>
                <a:t>- Khối lượng vật ở (hình 16.2c ) &gt; khối lượng vật ở (hình 16.2a ); khối lượng vật ở (hình  16.2a ) = khối lượng vật ở (hình 16.2b)</a:t>
              </a:r>
            </a:p>
            <a:p>
              <a:pPr algn="just"/>
              <a:r>
                <a:rPr lang="en-US" sz="2000" b="1">
                  <a:latin typeface="Times New Roman" panose="02020603050405020304" pitchFamily="18" charset="0"/>
                  <a:cs typeface="Times New Roman" panose="02020603050405020304" pitchFamily="18" charset="0"/>
                </a:rPr>
                <a:t>- Độ lớn áp lực: </a:t>
              </a:r>
              <a:r>
                <a:rPr lang="en-US" sz="2000">
                  <a:latin typeface="Times New Roman" panose="02020603050405020304" pitchFamily="18" charset="0"/>
                  <a:cs typeface="Times New Roman" panose="02020603050405020304" pitchFamily="18" charset="0"/>
                </a:rPr>
                <a:t>trường hợp (hình 16.2c) &gt; trường hợp (hình 16.2a ); trường hợp (hình 16.2b) = trường hợp (hình 16.2a)</a:t>
              </a:r>
            </a:p>
            <a:p>
              <a:pPr algn="just"/>
              <a:r>
                <a:rPr lang="en-US" sz="2000" b="1">
                  <a:latin typeface="Times New Roman" panose="02020603050405020304" pitchFamily="18" charset="0"/>
                  <a:cs typeface="Times New Roman" panose="02020603050405020304" pitchFamily="18" charset="0"/>
                </a:rPr>
                <a:t>- Diện tích bị ép: </a:t>
              </a:r>
              <a:r>
                <a:rPr lang="en-US" sz="2000">
                  <a:latin typeface="Times New Roman" panose="02020603050405020304" pitchFamily="18" charset="0"/>
                  <a:cs typeface="Times New Roman" panose="02020603050405020304" pitchFamily="18" charset="0"/>
                </a:rPr>
                <a:t>trường hợp (hình 16.2c) = trường hợp (hình 16.2a); trường hợp (hình 16.2b) &lt; trường hợp (hình 16.2a).</a:t>
              </a:r>
            </a:p>
            <a:p>
              <a:pPr algn="just"/>
              <a:r>
                <a:rPr lang="en-US" sz="2000" b="1">
                  <a:latin typeface="Times New Roman" panose="02020603050405020304" pitchFamily="18" charset="0"/>
                  <a:cs typeface="Times New Roman" panose="02020603050405020304" pitchFamily="18" charset="0"/>
                </a:rPr>
                <a:t>- Mối liên hệ giữa áp suất với áp lực và diện tích bị ép:</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Cùng với một diện tích bị ép như nhau, áp lực càng lớn thì độ lún càng lớn hay áp suất càng lớn</a:t>
              </a:r>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Cùng với một độ lớn áp lực, diện tích bị ép càng lớn thì tác dụng của áp lực lên diện tích đó càng nhỏ hay áp suất càng nhỏ.</a:t>
              </a:r>
              <a:endParaRPr lang="en-US" sz="2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A38E80-26E1-08A5-CE88-343050A667B3}"/>
                </a:ext>
              </a:extLst>
            </p:cNvPr>
            <p:cNvSpPr txBox="1"/>
            <p:nvPr/>
          </p:nvSpPr>
          <p:spPr>
            <a:xfrm>
              <a:off x="417945" y="5851805"/>
              <a:ext cx="1854200" cy="400110"/>
            </a:xfrm>
            <a:prstGeom prst="rect">
              <a:avLst/>
            </a:prstGeom>
            <a:solidFill>
              <a:schemeClr val="bg1">
                <a:lumMod val="85000"/>
              </a:schemeClr>
            </a:solidFill>
            <a:ln>
              <a:solidFill>
                <a:schemeClr val="tx1"/>
              </a:solidFill>
            </a:ln>
          </p:spPr>
          <p:txBody>
            <a:bodyPr wrap="square">
              <a:spAutoFit/>
            </a:bodyPr>
            <a:lstStyle/>
            <a:p>
              <a:r>
                <a:rPr lang="vi-VN" sz="2000">
                  <a:effectLst/>
                  <a:latin typeface="+mj-lt"/>
                  <a:ea typeface="Calibri" panose="020F0502020204030204" pitchFamily="34" charset="0"/>
                  <a:cs typeface="Times New Roman" panose="02020603050405020304" pitchFamily="18" charset="0"/>
                </a:rPr>
                <a:t>P</a:t>
              </a:r>
              <a:r>
                <a:rPr lang="vi-VN" sz="2000" baseline="-25000">
                  <a:effectLst/>
                  <a:latin typeface="+mj-lt"/>
                  <a:ea typeface="Calibri" panose="020F0502020204030204" pitchFamily="34" charset="0"/>
                  <a:cs typeface="Times New Roman" panose="02020603050405020304" pitchFamily="18" charset="0"/>
                </a:rPr>
                <a:t>3</a:t>
              </a:r>
              <a:r>
                <a:rPr lang="vi-VN" sz="2000">
                  <a:effectLst/>
                  <a:latin typeface="+mj-lt"/>
                  <a:ea typeface="Calibri" panose="020F0502020204030204" pitchFamily="34" charset="0"/>
                  <a:cs typeface="Times New Roman" panose="02020603050405020304" pitchFamily="18" charset="0"/>
                </a:rPr>
                <a:t>&gt;P</a:t>
              </a:r>
              <a:r>
                <a:rPr lang="vi-VN" sz="2000" baseline="-25000">
                  <a:effectLst/>
                  <a:latin typeface="+mj-lt"/>
                  <a:ea typeface="Calibri" panose="020F0502020204030204" pitchFamily="34" charset="0"/>
                  <a:cs typeface="Times New Roman" panose="02020603050405020304" pitchFamily="18" charset="0"/>
                </a:rPr>
                <a:t>1</a:t>
              </a:r>
              <a:r>
                <a:rPr lang="vi-VN" sz="2000">
                  <a:effectLst/>
                  <a:latin typeface="+mj-lt"/>
                  <a:ea typeface="Calibri" panose="020F0502020204030204" pitchFamily="34" charset="0"/>
                  <a:cs typeface="Times New Roman" panose="02020603050405020304" pitchFamily="18" charset="0"/>
                </a:rPr>
                <a:t> ; P</a:t>
              </a:r>
              <a:r>
                <a:rPr lang="vi-VN" sz="2000" baseline="-25000">
                  <a:effectLst/>
                  <a:latin typeface="+mj-lt"/>
                  <a:ea typeface="Calibri" panose="020F0502020204030204" pitchFamily="34" charset="0"/>
                  <a:cs typeface="Times New Roman" panose="02020603050405020304" pitchFamily="18" charset="0"/>
                </a:rPr>
                <a:t>2</a:t>
              </a:r>
              <a:r>
                <a:rPr lang="vi-VN" sz="2000">
                  <a:effectLst/>
                  <a:latin typeface="+mj-lt"/>
                  <a:ea typeface="Calibri" panose="020F0502020204030204" pitchFamily="34" charset="0"/>
                  <a:cs typeface="Times New Roman" panose="02020603050405020304" pitchFamily="18" charset="0"/>
                </a:rPr>
                <a:t>&gt;P</a:t>
              </a:r>
              <a:r>
                <a:rPr lang="vi-VN" sz="2000" baseline="-25000">
                  <a:effectLst/>
                  <a:latin typeface="+mj-lt"/>
                  <a:ea typeface="Calibri" panose="020F0502020204030204" pitchFamily="34" charset="0"/>
                  <a:cs typeface="Times New Roman" panose="02020603050405020304" pitchFamily="18" charset="0"/>
                </a:rPr>
                <a:t>1</a:t>
              </a:r>
              <a:endParaRPr lang="en-US" sz="2000">
                <a:latin typeface="+mj-lt"/>
              </a:endParaRPr>
            </a:p>
          </p:txBody>
        </p:sp>
      </p:grpSp>
    </p:spTree>
    <p:extLst>
      <p:ext uri="{BB962C8B-B14F-4D97-AF65-F5344CB8AC3E}">
        <p14:creationId xmlns:p14="http://schemas.microsoft.com/office/powerpoint/2010/main" val="22897623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1562</Words>
  <PresentationFormat>Widescreen</PresentationFormat>
  <Paragraphs>127</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Cambria Math</vt:lpstr>
      <vt:lpstr>Showcard Gothic</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2023-06-29T03:39:00Z</dcterms:created>
  <dcterms:modified xsi:type="dcterms:W3CDTF">2023-07-24T02:07:09Z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706D63B1CB5442BD87BC03DF3694DDA3</vt:lpwstr>
  </property>
  <property fmtid="{D5CDD505-2E9C-101B-9397-08002B2CF9AE}" pid="3" name="KSOProductBuildVer">
    <vt:lpwstr>1033-11.2.0.11537</vt:lpwstr>
  </property>
</Properties>
</file>