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0" r:id="rId2"/>
    <p:sldId id="304" r:id="rId3"/>
    <p:sldId id="302" r:id="rId4"/>
    <p:sldId id="292" r:id="rId5"/>
    <p:sldId id="357" r:id="rId6"/>
    <p:sldId id="358" r:id="rId7"/>
    <p:sldId id="352" r:id="rId8"/>
    <p:sldId id="346" r:id="rId9"/>
    <p:sldId id="345" r:id="rId10"/>
    <p:sldId id="359" r:id="rId11"/>
    <p:sldId id="360" r:id="rId12"/>
    <p:sldId id="361" r:id="rId13"/>
    <p:sldId id="353" r:id="rId14"/>
    <p:sldId id="362" r:id="rId15"/>
    <p:sldId id="373" r:id="rId16"/>
    <p:sldId id="364" r:id="rId17"/>
    <p:sldId id="365" r:id="rId18"/>
    <p:sldId id="367" r:id="rId19"/>
    <p:sldId id="374" r:id="rId20"/>
    <p:sldId id="377" r:id="rId21"/>
    <p:sldId id="375" r:id="rId22"/>
    <p:sldId id="355" r:id="rId23"/>
    <p:sldId id="369" r:id="rId24"/>
    <p:sldId id="370" r:id="rId25"/>
    <p:sldId id="356" r:id="rId26"/>
    <p:sldId id="315" r:id="rId27"/>
    <p:sldId id="376" r:id="rId28"/>
    <p:sldId id="332" r:id="rId29"/>
    <p:sldId id="331" r:id="rId30"/>
    <p:sldId id="371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93883" autoAdjust="0"/>
  </p:normalViewPr>
  <p:slideViewPr>
    <p:cSldViewPr snapToGrid="0">
      <p:cViewPr>
        <p:scale>
          <a:sx n="15" d="100"/>
          <a:sy n="15" d="100"/>
        </p:scale>
        <p:origin x="561" y="15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8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2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5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1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68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0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16678" y="-4085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2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13569" y="411958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Presentation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3569" y="121962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How many people are there?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13569" y="255519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they talking about?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87410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There are two.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568" y="3201526"/>
            <a:ext cx="7169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 They are talking about free time activities.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568" y="395528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567" y="4742668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Listen and repeat.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0" name="Picture 9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9" t="29631" r="47386" b="43562"/>
          <a:stretch/>
        </p:blipFill>
        <p:spPr>
          <a:xfrm>
            <a:off x="7450890" y="996733"/>
            <a:ext cx="4423679" cy="449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-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5676" y="130718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93" y="330138"/>
            <a:ext cx="8006316" cy="60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50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9" t="33457" r="22968" b="19234"/>
          <a:stretch/>
        </p:blipFill>
        <p:spPr>
          <a:xfrm>
            <a:off x="152402" y="330138"/>
            <a:ext cx="5524497" cy="6167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45150" y="79159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be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4908"/>
              </p:ext>
            </p:extLst>
          </p:nvPr>
        </p:nvGraphicFramePr>
        <p:xfrm>
          <a:off x="5637766" y="3424781"/>
          <a:ext cx="63119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900">
                  <a:extLst>
                    <a:ext uri="{9D8B030D-6E8A-4147-A177-3AD203B41FA5}">
                      <a16:colId xmlns:a16="http://schemas.microsoft.com/office/drawing/2014/main" val="629294560"/>
                    </a:ext>
                  </a:extLst>
                </a:gridCol>
              </a:tblGrid>
              <a:tr h="1318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(+) S + V/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V</a:t>
                      </a:r>
                      <a:r>
                        <a:rPr lang="en-US" sz="2800" baseline="-250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s/es</a:t>
                      </a:r>
                      <a:endParaRPr lang="en-US" sz="28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(-)  S + don’t / doesn’t + V </a:t>
                      </a:r>
                      <a:r>
                        <a:rPr lang="en-US" sz="2800" baseline="-250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bare infinitive</a:t>
                      </a:r>
                      <a:endParaRPr lang="en-US" sz="28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(?) Do / Does + S + V </a:t>
                      </a:r>
                      <a:r>
                        <a:rPr lang="en-US" sz="2800" baseline="-250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bare infinitive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?</a:t>
                      </a:r>
                      <a:endParaRPr lang="en-US" sz="28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98948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769892"/>
              </p:ext>
            </p:extLst>
          </p:nvPr>
        </p:nvGraphicFramePr>
        <p:xfrm>
          <a:off x="5630099" y="1436987"/>
          <a:ext cx="64198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9850">
                  <a:extLst>
                    <a:ext uri="{9D8B030D-6E8A-4147-A177-3AD203B41FA5}">
                      <a16:colId xmlns:a16="http://schemas.microsoft.com/office/drawing/2014/main" val="629294560"/>
                    </a:ext>
                  </a:extLst>
                </a:gridCol>
              </a:tblGrid>
              <a:tr h="13186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(+) S + am / is / are + …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(-)  S + am / is / are + not + …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(?) Am / Is / Are + S + …?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98948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484768" y="2809838"/>
            <a:ext cx="3591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u="sng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Normal verb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89532" y="295246"/>
            <a:ext cx="1726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200" b="1" i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Form: </a:t>
            </a:r>
            <a:endParaRPr lang="en-US" sz="3200" i="1">
              <a:solidFill>
                <a:srgbClr val="FF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0218" y="1130590"/>
            <a:ext cx="4998126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167" y="915146"/>
            <a:ext cx="5058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What is the form of Present Simple with “to be”?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8877" y="868541"/>
            <a:ext cx="5058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What is the form of Present Simple with “normal verb”?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457" y="873102"/>
            <a:ext cx="5058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What is the use of Present Simple?	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0099" y="4992627"/>
            <a:ext cx="65619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+mj-lt"/>
              </a:rPr>
              <a:t>Use: </a:t>
            </a:r>
            <a:r>
              <a:rPr lang="en-US" sz="3000" dirty="0">
                <a:solidFill>
                  <a:srgbClr val="FF0000"/>
                </a:solidFill>
                <a:latin typeface="+mj-lt"/>
              </a:rPr>
              <a:t>We can use Present Simple to talk about habits or things that happen regularly. </a:t>
            </a:r>
            <a:br>
              <a:rPr lang="en-US" sz="3000" dirty="0">
                <a:solidFill>
                  <a:srgbClr val="FF0000"/>
                </a:solidFill>
                <a:latin typeface="+mj-lt"/>
              </a:rPr>
            </a:br>
            <a:endParaRPr lang="en-US" sz="3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74423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86467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13569" y="411958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Practice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69" y="121962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How many sentences are there?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13569" y="255519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87410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There are seven.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568" y="3201526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Fill in the blanks with the </a:t>
            </a:r>
          </a:p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correct form of the verbs.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72088" y="435989"/>
            <a:ext cx="67536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>
                <a:latin typeface="+mj-lt"/>
              </a:rPr>
              <a:t>b. Fill in the blanks with the correct form of the verbs. </a:t>
            </a:r>
            <a:br>
              <a:rPr lang="en-US" sz="2600" b="1"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1. I ___________ (play) soccer in my free time.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2. My friends often ___________ (play) online games together on the weekends.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3. My brother ___________ (like) building models.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4. Lisa and Molly ___________ (read) comics every night.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5. ___________ you ___________ (bake) cakes on the weekends?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6. Lucas ___________ (not make) vlogs about his garden.</a:t>
            </a:r>
            <a:br>
              <a:rPr lang="en-US" sz="2600">
                <a:solidFill>
                  <a:srgbClr val="000000"/>
                </a:solidFill>
                <a:latin typeface="+mj-lt"/>
              </a:rPr>
            </a:br>
            <a:r>
              <a:rPr lang="en-US" sz="2600">
                <a:solidFill>
                  <a:srgbClr val="000000"/>
                </a:solidFill>
                <a:latin typeface="+mj-lt"/>
              </a:rPr>
              <a:t>7. ___________ Fiona ___________ (watch) fashion shows in her free time?</a:t>
            </a:r>
            <a:r>
              <a:rPr lang="en-US" sz="2600">
                <a:latin typeface="+mj-lt"/>
              </a:rPr>
              <a:t> </a:t>
            </a:r>
            <a:br>
              <a:rPr lang="en-US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977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4692"/>
            <a:ext cx="1230283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b. Fill in the blanks with the correct form of the verbs. </a:t>
            </a:r>
            <a:br>
              <a:rPr lang="en-US" sz="3600" b="1" dirty="0"/>
            </a:br>
            <a:r>
              <a:rPr lang="en-US" sz="3600" dirty="0">
                <a:solidFill>
                  <a:srgbClr val="000000"/>
                </a:solidFill>
              </a:rPr>
              <a:t>1. I ___________ (play) soccer in my free time.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2. My friends often ___________ (play) online games together on the weekends.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3. My brother ___________ (like) building models.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4. Lisa and Molly ___________ (read) comics every night.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5. ___________ you ___________ (bake) cakes on the weekends?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6. Lucas ___________ (not make) vlogs about his garden.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7. ___________ Fiona ___________ (watch) fashion shows in her free time?</a:t>
            </a:r>
            <a:r>
              <a:rPr lang="en-US" sz="36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7745" y="955963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4071" y="1512961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play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3635" y="2628210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likes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5418" y="3150757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read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717017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30436" y="3710582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bake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3748" y="4788553"/>
            <a:ext cx="294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doesn’t make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6549" y="5349824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87635" y="5371858"/>
            <a:ext cx="133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watch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65018" y="955963"/>
            <a:ext cx="2951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14107" y="955963"/>
            <a:ext cx="4641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13569" y="411958"/>
            <a:ext cx="2338686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Practice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69" y="121962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How many pictures are there?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13569" y="3901253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87410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There are six.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45" y="4649927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Write sentences about habits </a:t>
            </a:r>
          </a:p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using the pictures and prompts.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0" name="Picture 9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7309" r="10114" b="9156"/>
          <a:stretch/>
        </p:blipFill>
        <p:spPr>
          <a:xfrm>
            <a:off x="5385520" y="639074"/>
            <a:ext cx="6806480" cy="569245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50558" y="2597885"/>
            <a:ext cx="1586703" cy="75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154677" y="2529738"/>
            <a:ext cx="1586703" cy="75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19638" y="5105558"/>
            <a:ext cx="1586703" cy="75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25868" y="5085658"/>
            <a:ext cx="1586703" cy="75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266216" y="5127222"/>
            <a:ext cx="1586703" cy="75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351832" y="1655291"/>
            <a:ext cx="694678" cy="8744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497322" y="1643124"/>
            <a:ext cx="694678" cy="8744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9167" y="4252775"/>
            <a:ext cx="694678" cy="8744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Oval 21"/>
          <p:cNvSpPr/>
          <p:nvPr/>
        </p:nvSpPr>
        <p:spPr>
          <a:xfrm>
            <a:off x="9337420" y="4262596"/>
            <a:ext cx="694678" cy="8744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499594" y="4300870"/>
            <a:ext cx="694678" cy="87444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3568" y="2476131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these?</a:t>
            </a:r>
            <a:endParaRPr lang="en-US" sz="3000" dirty="0"/>
          </a:p>
        </p:txBody>
      </p:sp>
      <p:sp>
        <p:nvSpPr>
          <p:cNvPr id="25" name="TextBox 24"/>
          <p:cNvSpPr txBox="1"/>
          <p:nvPr/>
        </p:nvSpPr>
        <p:spPr>
          <a:xfrm>
            <a:off x="26911" y="3092884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They are prompts.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8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27309" r="10114" b="9156"/>
          <a:stretch/>
        </p:blipFill>
        <p:spPr>
          <a:xfrm>
            <a:off x="152402" y="330138"/>
            <a:ext cx="12015787" cy="6015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092" y="397041"/>
            <a:ext cx="7802606" cy="57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37605" y="2994775"/>
            <a:ext cx="16367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bake cakes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97806" y="2994775"/>
            <a:ext cx="26089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play online games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13472" y="5722916"/>
            <a:ext cx="19271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build models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5237605" y="5722915"/>
            <a:ext cx="18013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read comics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7547" y="5722914"/>
            <a:ext cx="16839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make vlogs</a:t>
            </a:r>
          </a:p>
        </p:txBody>
      </p:sp>
    </p:spTree>
    <p:extLst>
      <p:ext uri="{BB962C8B-B14F-4D97-AF65-F5344CB8AC3E}">
        <p14:creationId xmlns:p14="http://schemas.microsoft.com/office/powerpoint/2010/main" val="10981678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557" y="873693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1. I/ collect/ soccer stickers/.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13555" y="2637338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Jim/ bake cakes/ Tuesday/?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555" y="1668657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I collect soccer stickers.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556" y="3473645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Does Jim bake cakes on Tuesday?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557" y="5199720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I play online games on the weekends.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3563" y="199418"/>
            <a:ext cx="1252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B0F0"/>
                </a:solidFill>
                <a:sym typeface="Wingdings" panose="05000000000000000000" pitchFamily="2" charset="2"/>
              </a:rPr>
              <a:t>Write sentences about habits using the prompts.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557" y="4327772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3. I/ play online games/ weekends/.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4799" y="803564"/>
            <a:ext cx="2867892" cy="144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915024" y="767557"/>
            <a:ext cx="3457576" cy="174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5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560" y="2622872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5. Jane/ read comics/ mornings/?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13563" y="199418"/>
            <a:ext cx="1252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B0F0"/>
                </a:solidFill>
                <a:sym typeface="Wingdings" panose="05000000000000000000" pitchFamily="2" charset="2"/>
              </a:rPr>
              <a:t>Write sentences about habits using the prompts.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561" y="918625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4. Harry/ not/ build models.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113560" y="1759693"/>
            <a:ext cx="709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Harry doesn’t build models.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560" y="3429000"/>
            <a:ext cx="889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Does Jane read comics in the mornings?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560" y="4240342"/>
            <a:ext cx="9515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6. They/ not make vlogs/.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113560" y="5051684"/>
            <a:ext cx="832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sym typeface="Wingdings" panose="05000000000000000000" pitchFamily="2" charset="2"/>
              </a:rPr>
              <a:t> They don’t make vlogs.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6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6010" y="557928"/>
            <a:ext cx="3265715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893469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1939552" y="4511266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4394" y="3109938"/>
            <a:ext cx="3700873" cy="754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179" y="48077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17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7572" y="191606"/>
            <a:ext cx="1252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Unscramble the sentences.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28" y="1642784"/>
            <a:ext cx="219124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400">
                <a:solidFill>
                  <a:srgbClr val="000000"/>
                </a:solidFill>
              </a:rPr>
            </a:br>
            <a:endParaRPr lang="en-US" sz="340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67572" y="782874"/>
            <a:ext cx="22900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AE1985-304B-4E61-80B7-396D22593FBB}"/>
              </a:ext>
            </a:extLst>
          </p:cNvPr>
          <p:cNvSpPr txBox="1"/>
          <p:nvPr/>
        </p:nvSpPr>
        <p:spPr>
          <a:xfrm>
            <a:off x="130630" y="1252610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do/ do/ What/ your/ free/ in/ time?/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33403-D8EC-2771-B0DF-0D50E37F085F}"/>
              </a:ext>
            </a:extLst>
          </p:cNvPr>
          <p:cNvSpPr txBox="1"/>
          <p:nvPr/>
        </p:nvSpPr>
        <p:spPr>
          <a:xfrm>
            <a:off x="130628" y="3016255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bake/ cakes/ I/ Saturdays./ 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3FADC3-EFC7-FC07-B1D1-4AC5938DB9EF}"/>
              </a:ext>
            </a:extLst>
          </p:cNvPr>
          <p:cNvSpPr txBox="1"/>
          <p:nvPr/>
        </p:nvSpPr>
        <p:spPr>
          <a:xfrm>
            <a:off x="130628" y="2047574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What do you do in your free time?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D2FA8-7BAF-6401-6FFA-C109DF28B3CA}"/>
              </a:ext>
            </a:extLst>
          </p:cNvPr>
          <p:cNvSpPr txBox="1"/>
          <p:nvPr/>
        </p:nvSpPr>
        <p:spPr>
          <a:xfrm>
            <a:off x="130629" y="3852562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I bake cakes on Saturdays.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B339A-19C2-3193-7FED-4A9B33EFFB0B}"/>
              </a:ext>
            </a:extLst>
          </p:cNvPr>
          <p:cNvSpPr txBox="1"/>
          <p:nvPr/>
        </p:nvSpPr>
        <p:spPr>
          <a:xfrm>
            <a:off x="130628" y="5428795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Do you build models with your sister?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9AC4C8-24BA-0C42-3CC8-760E3D39954E}"/>
              </a:ext>
            </a:extLst>
          </p:cNvPr>
          <p:cNvSpPr txBox="1"/>
          <p:nvPr/>
        </p:nvSpPr>
        <p:spPr>
          <a:xfrm>
            <a:off x="130630" y="4706689"/>
            <a:ext cx="944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you/ build/ Do/ models/ sisters?/ your/ with</a:t>
            </a:r>
          </a:p>
        </p:txBody>
      </p:sp>
    </p:spTree>
    <p:extLst>
      <p:ext uri="{BB962C8B-B14F-4D97-AF65-F5344CB8AC3E}">
        <p14:creationId xmlns:p14="http://schemas.microsoft.com/office/powerpoint/2010/main" val="190435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38177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7572" y="191606"/>
            <a:ext cx="1252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Unscramble the sentences.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628" y="2413803"/>
            <a:ext cx="107990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Molly plays soccer on the weekends.</a:t>
            </a:r>
            <a:endParaRPr lang="en-US" sz="3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7" y="4313336"/>
            <a:ext cx="1079901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What does your sister do in her free time?</a:t>
            </a:r>
            <a:endParaRPr lang="en-US" sz="3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628" y="1642784"/>
            <a:ext cx="219124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3400">
                <a:solidFill>
                  <a:srgbClr val="000000"/>
                </a:solidFill>
              </a:rPr>
            </a:br>
            <a:endParaRPr lang="en-US" sz="340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67572" y="782874"/>
            <a:ext cx="22900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0628" y="1521251"/>
            <a:ext cx="10929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4. plays/ on/ Molly/ weekends./ soccer/ the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30627" y="3420784"/>
            <a:ext cx="10072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5. her/ in/ What/ your/ does/ free/ sister/ do/ time?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4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" y="292275"/>
            <a:ext cx="9284917" cy="6189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996335" y="552140"/>
            <a:ext cx="419566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0880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26675" y="138749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they doing?</a:t>
            </a:r>
            <a:endParaRPr lang="en-US" sz="3000" dirty="0"/>
          </a:p>
        </p:txBody>
      </p:sp>
      <p:sp>
        <p:nvSpPr>
          <p:cNvPr id="16" name="TextBox 15"/>
          <p:cNvSpPr txBox="1"/>
          <p:nvPr/>
        </p:nvSpPr>
        <p:spPr>
          <a:xfrm>
            <a:off x="-1" y="186215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They are talking.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488533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Do you think what they are talking about?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055547"/>
            <a:ext cx="7092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They are talking about what they do</a:t>
            </a:r>
          </a:p>
          <a:p>
            <a:r>
              <a:rPr lang="en-US" sz="3000" dirty="0">
                <a:solidFill>
                  <a:srgbClr val="FF0000"/>
                </a:solidFill>
                <a:sym typeface="Wingdings" panose="05000000000000000000" pitchFamily="2" charset="2"/>
              </a:rPr>
              <a:t>and don’t do in their free time.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27" y="1100968"/>
            <a:ext cx="5314573" cy="35467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133" y="4108449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-1" y="4684970"/>
            <a:ext cx="12315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Work in pairs and talk about things we do and don’t do in our free time.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133" y="326739"/>
            <a:ext cx="14688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B0F0"/>
                </a:solidFill>
                <a:sym typeface="Wingdings" panose="05000000000000000000" pitchFamily="2" charset="2"/>
              </a:rPr>
              <a:t>d. In pairs. Ask your partner about what they do and don’t do in their </a:t>
            </a:r>
          </a:p>
          <a:p>
            <a:r>
              <a:rPr lang="en-US" sz="3200">
                <a:solidFill>
                  <a:srgbClr val="00B0F0"/>
                </a:solidFill>
                <a:sym typeface="Wingdings" panose="05000000000000000000" pitchFamily="2" charset="2"/>
              </a:rPr>
              <a:t>free time.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367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17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90" y="2110341"/>
            <a:ext cx="4442652" cy="296487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137542" y="397041"/>
            <a:ext cx="2955354" cy="1944914"/>
          </a:xfrm>
          <a:prstGeom prst="wedgeEllipseCallout">
            <a:avLst>
              <a:gd name="adj1" fmla="val -99582"/>
              <a:gd name="adj2" fmla="val 9273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anose="02020603050405020304" pitchFamily="18" charset="0"/>
              </a:rPr>
              <a:t>Hi Jenny. What do you do in your free time?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92538" y="1353742"/>
            <a:ext cx="2955354" cy="1944914"/>
          </a:xfrm>
          <a:prstGeom prst="wedgeEllipseCallout">
            <a:avLst>
              <a:gd name="adj1" fmla="val 96867"/>
              <a:gd name="adj2" fmla="val 5318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anose="02020603050405020304" pitchFamily="18" charset="0"/>
              </a:rPr>
              <a:t>I read comic books. How about you?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9137542" y="3949697"/>
            <a:ext cx="2955354" cy="1944914"/>
          </a:xfrm>
          <a:prstGeom prst="wedgeEllipseCallout">
            <a:avLst>
              <a:gd name="adj1" fmla="val -91232"/>
              <a:gd name="adj2" fmla="val -7592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anose="02020603050405020304" pitchFamily="18" charset="0"/>
              </a:rPr>
              <a:t>I don’t bake cakes.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588819" y="3449544"/>
            <a:ext cx="2955354" cy="1700654"/>
          </a:xfrm>
          <a:prstGeom prst="wedgeEllipseCallout">
            <a:avLst>
              <a:gd name="adj1" fmla="val 93429"/>
              <a:gd name="adj2" fmla="val -4887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anose="02020603050405020304" pitchFamily="18" charset="0"/>
              </a:rPr>
              <a:t>I don’t collect soccer stickers. And you?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9233822" y="2206171"/>
            <a:ext cx="2958177" cy="1743526"/>
          </a:xfrm>
          <a:prstGeom prst="wedgeEllipseCallout">
            <a:avLst>
              <a:gd name="adj1" fmla="val -101055"/>
              <a:gd name="adj2" fmla="val 243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anose="02020603050405020304" pitchFamily="18" charset="0"/>
              </a:rPr>
              <a:t>I build models. What don’t you do in your free time?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3" y="407742"/>
            <a:ext cx="11161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Work in pairs. Ask your partner about what you do and </a:t>
            </a: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B0F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don’t do in your free time.</a:t>
            </a:r>
          </a:p>
        </p:txBody>
      </p:sp>
    </p:spTree>
    <p:extLst>
      <p:ext uri="{BB962C8B-B14F-4D97-AF65-F5344CB8AC3E}">
        <p14:creationId xmlns:p14="http://schemas.microsoft.com/office/powerpoint/2010/main" val="23344873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87924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51" y="711089"/>
            <a:ext cx="10526875" cy="54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8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417" y="1710813"/>
            <a:ext cx="9425323" cy="41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1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433" y="1183527"/>
            <a:ext cx="1054773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 in groups: Talk </a:t>
            </a:r>
            <a:r>
              <a:rPr lang="en-US" sz="3600" i="1">
                <a:solidFill>
                  <a:srgbClr val="00B0F0"/>
                </a:solidFill>
              </a:rPr>
              <a:t>about </a:t>
            </a:r>
            <a:r>
              <a:rPr lang="en-US" sz="3600" i="1">
                <a:solidFill>
                  <a:srgbClr val="00B0F0"/>
                </a:solidFill>
                <a:sym typeface="Wingdings" panose="05000000000000000000" pitchFamily="2" charset="2"/>
              </a:rPr>
              <a:t>what you do and don’t do in your free time.</a:t>
            </a:r>
            <a:r>
              <a:rPr lang="en-US" sz="360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en-US" sz="3600" i="1">
                <a:solidFill>
                  <a:srgbClr val="00B0F0"/>
                </a:solidFill>
              </a:rPr>
              <a:t>Use </a:t>
            </a:r>
            <a:r>
              <a:rPr lang="en-US" sz="3600" i="1" dirty="0">
                <a:solidFill>
                  <a:srgbClr val="00B0F0"/>
                </a:solidFill>
              </a:rPr>
              <a:t>the grammar point:</a:t>
            </a:r>
          </a:p>
          <a:p>
            <a:pPr lvl="1" algn="ctr"/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Present Simple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" y="288098"/>
            <a:ext cx="9093895" cy="6200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the </a:t>
            </a:r>
            <a:r>
              <a:rPr lang="en-US" sz="3600" b="1" i="1" dirty="0">
                <a:solidFill>
                  <a:srgbClr val="0070C0"/>
                </a:solidFill>
              </a:rPr>
              <a:t>Present Simple</a:t>
            </a:r>
            <a:r>
              <a:rPr lang="en-US" sz="3600" i="1" dirty="0">
                <a:solidFill>
                  <a:srgbClr val="0070C0"/>
                </a:solidFill>
              </a:rPr>
              <a:t> tense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correctly.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write simple sentences about </a:t>
            </a:r>
            <a:r>
              <a:rPr lang="en-US" sz="3600" b="1" i="1" dirty="0">
                <a:solidFill>
                  <a:srgbClr val="0070C0"/>
                </a:solidFill>
              </a:rPr>
              <a:t>habits.</a:t>
            </a:r>
          </a:p>
          <a:p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8571" y="1675883"/>
            <a:ext cx="969026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Use </a:t>
            </a:r>
            <a:r>
              <a:rPr lang="en-US" sz="3600" i="1" dirty="0">
                <a:solidFill>
                  <a:srgbClr val="00B0F0"/>
                </a:solidFill>
                <a:sym typeface="Wingdings" panose="05000000000000000000" pitchFamily="2" charset="2"/>
              </a:rPr>
              <a:t>Present Simple t</a:t>
            </a:r>
            <a:r>
              <a:rPr lang="en-US" sz="3600" i="1" dirty="0">
                <a:solidFill>
                  <a:srgbClr val="00B0F0"/>
                </a:solidFill>
              </a:rPr>
              <a:t>o talk about habits or things that happen regularly.</a:t>
            </a:r>
          </a:p>
          <a:p>
            <a:endParaRPr lang="en-US" sz="3600" i="1" dirty="0">
              <a:solidFill>
                <a:srgbClr val="00B0F0"/>
              </a:solidFill>
            </a:endParaRPr>
          </a:p>
          <a:p>
            <a:r>
              <a:rPr lang="en-US" sz="3600" i="1">
                <a:solidFill>
                  <a:srgbClr val="FF0000"/>
                </a:solidFill>
              </a:rPr>
              <a:t>Speaking </a:t>
            </a:r>
            <a:r>
              <a:rPr lang="en-US" sz="3600" i="1" dirty="0">
                <a:solidFill>
                  <a:srgbClr val="FF0000"/>
                </a:solidFill>
              </a:rPr>
              <a:t>&amp; Writing: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- Talk and write about what </a:t>
            </a:r>
            <a:r>
              <a:rPr lang="en-US" sz="3600" i="1" dirty="0">
                <a:solidFill>
                  <a:srgbClr val="00B0F0"/>
                </a:solidFill>
                <a:sym typeface="Wingdings" panose="05000000000000000000" pitchFamily="2" charset="2"/>
              </a:rPr>
              <a:t>you do and don’t do in your free time</a:t>
            </a:r>
            <a:r>
              <a:rPr lang="en-US" sz="3600" dirty="0">
                <a:solidFill>
                  <a:srgbClr val="00B0F0"/>
                </a:solidFill>
                <a:sym typeface="Wingdings" panose="05000000000000000000" pitchFamily="2" charset="2"/>
              </a:rPr>
              <a:t>. 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594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74124" y="1979267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Practice making sentences using </a:t>
            </a:r>
            <a:r>
              <a:rPr lang="en-US" sz="3600" b="1" i="1" dirty="0">
                <a:solidFill>
                  <a:srgbClr val="00B0F0"/>
                </a:solidFill>
              </a:rPr>
              <a:t>Present Simple.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Do the exercise on page 5 WB (Writing).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B0F0"/>
                </a:solidFill>
              </a:rPr>
              <a:t>Tiếng</a:t>
            </a:r>
            <a:r>
              <a:rPr lang="en-US" sz="3600" b="1" i="1" dirty="0">
                <a:solidFill>
                  <a:srgbClr val="00B0F0"/>
                </a:solidFill>
              </a:rPr>
              <a:t> Anh 7 </a:t>
            </a:r>
            <a:r>
              <a:rPr lang="en-US" sz="3600" b="1" i="1" dirty="0" err="1">
                <a:solidFill>
                  <a:srgbClr val="00B0F0"/>
                </a:solidFill>
              </a:rPr>
              <a:t>i</a:t>
            </a:r>
            <a:r>
              <a:rPr lang="en-US" sz="3600" b="1" i="1" dirty="0">
                <a:solidFill>
                  <a:srgbClr val="00B0F0"/>
                </a:solidFill>
              </a:rPr>
              <a:t>-Learn Smart World Notebook</a:t>
            </a:r>
            <a:r>
              <a:rPr lang="en-US" sz="3600" i="1" dirty="0">
                <a:solidFill>
                  <a:srgbClr val="00B0F0"/>
                </a:solidFill>
              </a:rPr>
              <a:t> on page 5.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Prepare the next lesson (page 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B0F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B0F0"/>
                </a:solidFill>
              </a:rPr>
              <a:t>Tiếng</a:t>
            </a:r>
            <a:r>
              <a:rPr lang="en-US" sz="3600" b="1" i="1" dirty="0">
                <a:solidFill>
                  <a:srgbClr val="00B0F0"/>
                </a:solidFill>
              </a:rPr>
              <a:t> Anh 7 </a:t>
            </a:r>
            <a:r>
              <a:rPr lang="en-US" sz="3600" b="1" i="1" dirty="0" err="1">
                <a:solidFill>
                  <a:srgbClr val="00B0F0"/>
                </a:solidFill>
              </a:rPr>
              <a:t>i</a:t>
            </a:r>
            <a:r>
              <a:rPr lang="en-US" sz="3600" b="1" i="1" dirty="0">
                <a:solidFill>
                  <a:srgbClr val="00B0F0"/>
                </a:solidFill>
              </a:rPr>
              <a:t>-Learn Smart World DHA App </a:t>
            </a:r>
            <a:r>
              <a:rPr lang="en-US" sz="3600" i="1" dirty="0">
                <a:solidFill>
                  <a:srgbClr val="00B0F0"/>
                </a:solidFill>
              </a:rPr>
              <a:t>on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  <a:r>
              <a:rPr lang="en-US" sz="3600" b="1" i="1" dirty="0">
                <a:solidFill>
                  <a:srgbClr val="00B0F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  <a:r>
              <a:rPr lang="en-US" sz="3600" i="1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3" y="808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90237"/>
            <a:ext cx="11725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JUMBLED WORDS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8819" y="1625069"/>
            <a:ext cx="1111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Rearrange the letters to make meaningful words.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3454" y="2375235"/>
            <a:ext cx="4088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1. bbohy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2. deloms     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3. moiccs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4. lonnie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5. bouYutre   </a:t>
            </a:r>
            <a:r>
              <a:rPr lang="en-US" sz="3600" i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endParaRPr lang="en-US" sz="360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136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3" y="808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76146"/>
            <a:ext cx="11725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JUMBLED WORDS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84" y="1924459"/>
            <a:ext cx="1111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Rearrange the letters to make meaningful words.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1" y="2755456"/>
            <a:ext cx="40881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bbohy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deloms     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moiccs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lonnie          </a:t>
            </a:r>
          </a:p>
          <a:p>
            <a:pPr>
              <a:spcAft>
                <a:spcPts val="0"/>
              </a:spcAft>
            </a:pPr>
            <a:r>
              <a:rPr lang="en-US" sz="3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bouYutre   </a:t>
            </a:r>
            <a:r>
              <a:rPr lang="en-US" sz="36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endParaRPr lang="en-US" sz="3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4826" y="2685712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hobby   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models         </a:t>
            </a:r>
          </a:p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comics</a:t>
            </a:r>
          </a:p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online              </a:t>
            </a:r>
          </a:p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Youtuber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560065" y="3692983"/>
            <a:ext cx="1619062" cy="5264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98826" y="324833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0946592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69735" y="4262109"/>
            <a:ext cx="4515716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Present Simple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821611989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634837" y="1632237"/>
            <a:ext cx="9116291" cy="23163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/>
              <a:t>1. I always watch TV after I finish my exercises.</a:t>
            </a:r>
          </a:p>
          <a:p>
            <a:r>
              <a:rPr lang="en-US" sz="3000" dirty="0"/>
              <a:t>2. We go to the library every Saturday.</a:t>
            </a:r>
          </a:p>
          <a:p>
            <a:r>
              <a:rPr lang="en-US" sz="3000" dirty="0"/>
              <a:t>3. My father often has a cup of coffee every morning.</a:t>
            </a:r>
          </a:p>
        </p:txBody>
      </p:sp>
    </p:spTree>
    <p:extLst>
      <p:ext uri="{BB962C8B-B14F-4D97-AF65-F5344CB8AC3E}">
        <p14:creationId xmlns:p14="http://schemas.microsoft.com/office/powerpoint/2010/main" val="39999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721" y="776727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1651" y="1822407"/>
            <a:ext cx="11014364" cy="27357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1. What tense do we use in those sentences?</a:t>
            </a:r>
          </a:p>
          <a:p>
            <a:pPr marL="571500" indent="-571500" algn="ctr">
              <a:buFont typeface="Wingdings" panose="05000000000000000000" pitchFamily="2" charset="2"/>
              <a:buChar char="à"/>
            </a:pP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Present Simple.</a:t>
            </a:r>
          </a:p>
          <a:p>
            <a:pPr algn="ctr"/>
            <a:r>
              <a:rPr lang="en-US" sz="3600" dirty="0"/>
              <a:t>2. What do we Present Simple for?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To talk about habits or things that happen regularly.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48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5370</TotalTime>
  <Words>1244</Words>
  <Application>Microsoft Office PowerPoint</Application>
  <PresentationFormat>Widescreen</PresentationFormat>
  <Paragraphs>177</Paragraphs>
  <Slides>32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268</cp:revision>
  <dcterms:created xsi:type="dcterms:W3CDTF">2020-12-08T03:17:05Z</dcterms:created>
  <dcterms:modified xsi:type="dcterms:W3CDTF">2023-07-26T17:26:25Z</dcterms:modified>
</cp:coreProperties>
</file>