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8"/>
  </p:notesMasterIdLst>
  <p:sldIdLst>
    <p:sldId id="291" r:id="rId3"/>
    <p:sldId id="304" r:id="rId4"/>
    <p:sldId id="307" r:id="rId5"/>
    <p:sldId id="308" r:id="rId6"/>
    <p:sldId id="309" r:id="rId7"/>
    <p:sldId id="310" r:id="rId8"/>
    <p:sldId id="305" r:id="rId9"/>
    <p:sldId id="306" r:id="rId10"/>
    <p:sldId id="299" r:id="rId11"/>
    <p:sldId id="300" r:id="rId12"/>
    <p:sldId id="301" r:id="rId13"/>
    <p:sldId id="302" r:id="rId14"/>
    <p:sldId id="303" r:id="rId15"/>
    <p:sldId id="289" r:id="rId16"/>
    <p:sldId id="2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=""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-34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333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77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84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56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94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43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2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45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392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280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30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51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9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64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494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93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9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83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89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01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29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34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03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21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74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7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2021/9/30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1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6" r:id="rId12"/>
    <p:sldLayoutId id="2147483697" r:id="rId13"/>
    <p:sldLayoutId id="2147483699" r:id="rId14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236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6.xml"/><Relationship Id="rId7" Type="http://schemas.openxmlformats.org/officeDocument/2006/relationships/image" Target="../media/image22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5.wdp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0" y="-202512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0" y="4214813"/>
            <a:ext cx="10602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7200" b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Xin chào tất cả các con!</a:t>
            </a:r>
            <a:endParaRPr lang="zh-CN" altLang="en-US" sz="7200" b="1"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  <p:pic>
        <p:nvPicPr>
          <p:cNvPr id="6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512"/>
            <a:ext cx="1412204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70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2842" y="360948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6000" dirty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6923" y="360948"/>
            <a:ext cx="86260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4353" y="2820346"/>
            <a:ext cx="52777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ấp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ùa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ụ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chúm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chím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  ở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82136" y="3395304"/>
            <a:ext cx="433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■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58406" y="3934351"/>
            <a:ext cx="535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■ </a:t>
            </a:r>
            <a:endParaRPr lang="en-US" sz="32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g.loigiaihay.com/picture/question_lgh/2021_41/1621581029-rn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605" y="2476372"/>
            <a:ext cx="4258097" cy="29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132142" y="4507799"/>
            <a:ext cx="433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32229" y="1309433"/>
            <a:ext cx="3231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hay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6561" y="2825917"/>
            <a:ext cx="5277709" cy="23083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ấp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ùa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ụ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chúm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chím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ở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343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15" grpId="0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2842" y="360948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6000" dirty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6923" y="360948"/>
            <a:ext cx="86260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4000" dirty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4621" y="2587930"/>
            <a:ext cx="72550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nõn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ngời</a:t>
            </a:r>
            <a:endParaRPr lang="en-US" sz="3200" dirty="0" smtClean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t   m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mồi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chíp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chiu</a:t>
            </a:r>
            <a:endParaRPr lang="en-US" sz="3200" dirty="0" smtClean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gánh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  u</a:t>
            </a:r>
          </a:p>
          <a:p>
            <a:pPr algn="ctr"/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đòn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gánh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  u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07008" y="3078852"/>
            <a:ext cx="433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■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54026" y="3558822"/>
            <a:ext cx="535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■ </a:t>
            </a:r>
            <a:endParaRPr lang="en-US" sz="32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67948" y="4049558"/>
            <a:ext cx="433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32229" y="1309433"/>
            <a:ext cx="3334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3600" b="1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hay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iê</a:t>
            </a:r>
            <a:r>
              <a:rPr lang="en-US" sz="3600" b="1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img.loigiaihay.com/picture/question_lgh/2021_41/1621581029-qaz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803" y="2290726"/>
            <a:ext cx="3772924" cy="250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04621" y="2514404"/>
            <a:ext cx="7255042" cy="206210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nõn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ngời</a:t>
            </a:r>
            <a:endParaRPr lang="en-US" sz="3200" dirty="0" smtClean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mồi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chíp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chiu</a:t>
            </a:r>
            <a:endParaRPr lang="en-US" sz="3200" dirty="0" smtClean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gánh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iề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en-US" sz="3200" dirty="0" smtClean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đòn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gánh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iê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806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15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2842" y="360948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6000" dirty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6923" y="360948"/>
            <a:ext cx="86260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4000" dirty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0356" y="2681659"/>
            <a:ext cx="92804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X   </a:t>
            </a:r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khóm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nhè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l   k   </a:t>
            </a:r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tai.</a:t>
            </a:r>
            <a:endParaRPr lang="en-US" sz="4000" dirty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54709" y="2760580"/>
            <a:ext cx="535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■</a:t>
            </a:r>
            <a:endParaRPr lang="en-US" sz="32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19963" y="3990255"/>
            <a:ext cx="535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■ </a:t>
            </a:r>
            <a:endParaRPr lang="en-US" sz="32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49596" y="3985522"/>
            <a:ext cx="433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32229" y="1309433"/>
            <a:ext cx="3920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600" b="1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sz="3600" b="1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eng</a:t>
            </a:r>
            <a:r>
              <a:rPr lang="en-US" sz="3600" b="1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98763" y="2681659"/>
            <a:ext cx="9280412" cy="193899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khóm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nhè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eng</a:t>
            </a:r>
            <a:r>
              <a:rPr lang="en-US" sz="40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eng</a:t>
            </a:r>
            <a:r>
              <a:rPr lang="en-US" sz="4000" dirty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dirty="0" smtClean="0">
                <a:solidFill>
                  <a:srgbClr val="213054"/>
                </a:solidFill>
                <a:latin typeface="Times New Roman" pitchFamily="18" charset="0"/>
                <a:cs typeface="Times New Roman" pitchFamily="18" charset="0"/>
              </a:rPr>
              <a:t> tai.</a:t>
            </a:r>
            <a:endParaRPr lang="en-US" sz="4000" dirty="0">
              <a:solidFill>
                <a:srgbClr val="21305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208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15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图片 13" descr="图片包含 轮子&#10;&#10;已生成高可信度的说明">
            <a:extLst>
              <a:ext uri="{FF2B5EF4-FFF2-40B4-BE49-F238E27FC236}">
                <a16:creationId xmlns:a16="http://schemas.microsoft.com/office/drawing/2014/main" xmlns="" id="{D503F71A-BC92-416A-840E-AB61F69DA1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xmlns="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70" y="690109"/>
            <a:ext cx="8410575" cy="5419725"/>
          </a:xfrm>
          <a:prstGeom prst="rect">
            <a:avLst/>
          </a:prstGeom>
        </p:spPr>
      </p:pic>
      <p:sp>
        <p:nvSpPr>
          <p:cNvPr id="8" name="PA_文本框 9">
            <a:extLst>
              <a:ext uri="{FF2B5EF4-FFF2-40B4-BE49-F238E27FC236}">
                <a16:creationId xmlns:a16="http://schemas.microsoft.com/office/drawing/2014/main" xmlns="" id="{A77DE055-20FC-46C4-BA35-162A84AC7BB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846557" y="2573560"/>
            <a:ext cx="5168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Củng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cố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dặn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dò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1" name="PA_图片 7">
            <a:extLst>
              <a:ext uri="{FF2B5EF4-FFF2-40B4-BE49-F238E27FC236}">
                <a16:creationId xmlns:a16="http://schemas.microsoft.com/office/drawing/2014/main" xmlns="" id="{EAC6A015-BDF6-4D4D-A23E-6E68F30F2A3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11654" y="6514132"/>
            <a:ext cx="315377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Fb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Đinh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Zalo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00969009554</a:t>
            </a:r>
            <a:endParaRPr kumimoji="0" lang="en-US" sz="1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73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54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Box 9"/>
          <p:cNvSpPr txBox="1">
            <a:spLocks noChangeArrowheads="1"/>
          </p:cNvSpPr>
          <p:nvPr/>
        </p:nvSpPr>
        <p:spPr bwMode="auto">
          <a:xfrm>
            <a:off x="3517105" y="3886886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HẸN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GẶP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LẠI</a:t>
            </a:r>
            <a:endParaRPr lang="en-US" sz="6600" dirty="0">
              <a:solidFill>
                <a:schemeClr val="bg1"/>
              </a:solidFill>
              <a:latin typeface="UTM Avo" charset="0"/>
            </a:endParaRPr>
          </a:p>
        </p:txBody>
      </p:sp>
      <p:pic>
        <p:nvPicPr>
          <p:cNvPr id="4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8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2545"/>
            <a:ext cx="12192000" cy="519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1"/>
            <a:ext cx="12108873" cy="1690690"/>
          </a:xfrm>
        </p:spPr>
        <p:txBody>
          <a:bodyPr/>
          <a:lstStyle/>
          <a:p>
            <a:r>
              <a:rPr lang="en-US" dirty="0" smtClean="0">
                <a:latin typeface="HP001 4 hàng" pitchFamily="34" charset="0"/>
              </a:rPr>
              <a:t>         </a:t>
            </a:r>
            <a:r>
              <a:rPr lang="en-US" dirty="0" err="1" smtClean="0">
                <a:latin typeface="HP001 4 hàng" pitchFamily="34" charset="0"/>
              </a:rPr>
              <a:t>Thứ</a:t>
            </a:r>
            <a:r>
              <a:rPr lang="en-US" dirty="0" smtClean="0">
                <a:latin typeface="HP001 4 hàng" pitchFamily="34" charset="0"/>
              </a:rPr>
              <a:t> …. </a:t>
            </a:r>
            <a:r>
              <a:rPr lang="en-US" dirty="0" err="1" smtClean="0">
                <a:latin typeface="HP001 4 hàng" pitchFamily="34" charset="0"/>
              </a:rPr>
              <a:t>Ngày</a:t>
            </a:r>
            <a:r>
              <a:rPr lang="en-US" dirty="0" smtClean="0">
                <a:latin typeface="HP001 4 hàng" pitchFamily="34" charset="0"/>
              </a:rPr>
              <a:t> … </a:t>
            </a:r>
            <a:r>
              <a:rPr lang="en-US" dirty="0" err="1" smtClean="0">
                <a:latin typeface="HP001 4 hàng" pitchFamily="34" charset="0"/>
              </a:rPr>
              <a:t>tháng</a:t>
            </a:r>
            <a:r>
              <a:rPr lang="en-US" dirty="0" smtClean="0">
                <a:latin typeface="HP001 4 hàng" pitchFamily="34" charset="0"/>
              </a:rPr>
              <a:t> 10  </a:t>
            </a:r>
            <a:r>
              <a:rPr lang="en-US" dirty="0" err="1" smtClean="0">
                <a:latin typeface="HP001 4 hàng" pitchFamily="34" charset="0"/>
              </a:rPr>
              <a:t>năm</a:t>
            </a:r>
            <a:r>
              <a:rPr lang="en-US" dirty="0" smtClean="0">
                <a:latin typeface="HP001 4 hàng" pitchFamily="34" charset="0"/>
              </a:rPr>
              <a:t> 2021</a:t>
            </a:r>
            <a:br>
              <a:rPr lang="en-US" dirty="0" smtClean="0">
                <a:latin typeface="HP001 4 hàng" pitchFamily="34" charset="0"/>
              </a:rPr>
            </a:br>
            <a:r>
              <a:rPr lang="en-US" dirty="0" err="1" smtClean="0">
                <a:latin typeface="HP001 4 hàng" pitchFamily="34" charset="0"/>
              </a:rPr>
              <a:t>Bài</a:t>
            </a:r>
            <a:r>
              <a:rPr lang="en-US" dirty="0" smtClean="0">
                <a:latin typeface="HP001 4 hàng" pitchFamily="34" charset="0"/>
              </a:rPr>
              <a:t> </a:t>
            </a:r>
            <a:r>
              <a:rPr lang="en-US" dirty="0" err="1" smtClean="0">
                <a:latin typeface="HP001 4 hàng" pitchFamily="34" charset="0"/>
              </a:rPr>
              <a:t>viết</a:t>
            </a:r>
            <a:r>
              <a:rPr lang="en-US" dirty="0" smtClean="0">
                <a:latin typeface="HP001 4 hàng" pitchFamily="34" charset="0"/>
              </a:rPr>
              <a:t> 1:</a:t>
            </a:r>
            <a:endParaRPr lang="en-US" dirty="0"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06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1CDFCFCB-B261-40CD-92EB-24B3955A340E}"/>
              </a:ext>
            </a:extLst>
          </p:cNvPr>
          <p:cNvGrpSpPr/>
          <p:nvPr/>
        </p:nvGrpSpPr>
        <p:grpSpPr>
          <a:xfrm>
            <a:off x="172066" y="718056"/>
            <a:ext cx="2701665" cy="3057866"/>
            <a:chOff x="-13492" y="116871"/>
            <a:chExt cx="2701665" cy="3057866"/>
          </a:xfrm>
        </p:grpSpPr>
        <p:sp>
          <p:nvSpPr>
            <p:cNvPr id="40" name="Cloud 39">
              <a:extLst>
                <a:ext uri="{FF2B5EF4-FFF2-40B4-BE49-F238E27FC236}">
                  <a16:creationId xmlns="" xmlns:a16="http://schemas.microsoft.com/office/drawing/2014/main" id="{B25C31E9-3191-4B45-A53E-2C9E1AF45BE8}"/>
                </a:ext>
              </a:extLst>
            </p:cNvPr>
            <p:cNvSpPr/>
            <p:nvPr/>
          </p:nvSpPr>
          <p:spPr>
            <a:xfrm>
              <a:off x="-13492" y="116871"/>
              <a:ext cx="2701665" cy="1579707"/>
            </a:xfrm>
            <a:prstGeom prst="clou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rgbClr val="FF0000"/>
                  </a:solidFill>
                  <a:latin typeface="HP001 4 hàng" panose="020B0603050302020204" pitchFamily="34" charset="0"/>
                  <a:cs typeface="Times New Roman" pitchFamily="18" charset="0"/>
                </a:rPr>
                <a:t>Thảo luận nhóm </a:t>
              </a:r>
              <a:endParaRPr lang="en-US" sz="2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endParaRPr>
            </a:p>
          </p:txBody>
        </p:sp>
        <p:pic>
          <p:nvPicPr>
            <p:cNvPr id="41" name="Picture 40">
              <a:extLst>
                <a:ext uri="{FF2B5EF4-FFF2-40B4-BE49-F238E27FC236}">
                  <a16:creationId xmlns="" xmlns:a16="http://schemas.microsoft.com/office/drawing/2014/main" id="{20698818-AEC6-4D34-842D-9086D1AAAA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9896"/>
            <a:stretch/>
          </p:blipFill>
          <p:spPr>
            <a:xfrm>
              <a:off x="294533" y="1163946"/>
              <a:ext cx="2098740" cy="2010791"/>
            </a:xfrm>
            <a:prstGeom prst="rect">
              <a:avLst/>
            </a:prstGeom>
          </p:spPr>
        </p:pic>
      </p:grpSp>
      <p:sp>
        <p:nvSpPr>
          <p:cNvPr id="60" name="Rectangle: Rounded Corners 59">
            <a:extLst>
              <a:ext uri="{FF2B5EF4-FFF2-40B4-BE49-F238E27FC236}">
                <a16:creationId xmlns="" xmlns:a16="http://schemas.microsoft.com/office/drawing/2014/main" id="{2F37EEF3-5EDB-4DB4-A621-BC34B318923F}"/>
              </a:ext>
            </a:extLst>
          </p:cNvPr>
          <p:cNvSpPr/>
          <p:nvPr/>
        </p:nvSpPr>
        <p:spPr>
          <a:xfrm>
            <a:off x="3092513" y="179514"/>
            <a:ext cx="3438817" cy="10770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prstClr val="white"/>
                </a:solidFill>
                <a:latin typeface="HP001 5 hàng" panose="020B0603050302020204" pitchFamily="34" charset="0"/>
              </a:rPr>
              <a:t>Tìm hiểu bài </a:t>
            </a:r>
            <a:endParaRPr lang="en-US" sz="3600" b="1" dirty="0">
              <a:solidFill>
                <a:prstClr val="white"/>
              </a:solidFill>
              <a:latin typeface="HP001 5 hàng" panose="020B0603050302020204" pitchFamily="34" charset="0"/>
            </a:endParaRPr>
          </a:p>
        </p:txBody>
      </p:sp>
      <p:sp>
        <p:nvSpPr>
          <p:cNvPr id="11" name="Rectangle: Rounded Corners 3">
            <a:extLst>
              <a:ext uri="{FF2B5EF4-FFF2-40B4-BE49-F238E27FC236}">
                <a16:creationId xmlns:a16="http://schemas.microsoft.com/office/drawing/2014/main" xmlns="" id="{94E1F88E-8AAF-447F-94AF-690C847F7622}"/>
              </a:ext>
            </a:extLst>
          </p:cNvPr>
          <p:cNvSpPr/>
          <p:nvPr/>
        </p:nvSpPr>
        <p:spPr>
          <a:xfrm>
            <a:off x="7607237" y="86955"/>
            <a:ext cx="4296792" cy="82562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PA_矩形 5">
            <a:extLst>
              <a:ext uri="{FF2B5EF4-FFF2-40B4-BE49-F238E27FC236}">
                <a16:creationId xmlns:a16="http://schemas.microsoft.com/office/drawing/2014/main" xmlns="" id="{4928C1EE-54F2-439F-819F-3E2436294A8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499986" y="1037951"/>
            <a:ext cx="472811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Tinh</a:t>
            </a:r>
            <a:r>
              <a:rPr lang="en-US" sz="2800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mơ</a:t>
            </a:r>
            <a:r>
              <a:rPr lang="en-US" sz="2800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em</a:t>
            </a:r>
            <a:r>
              <a:rPr lang="en-US" sz="2800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thức</a:t>
            </a:r>
            <a:r>
              <a:rPr lang="en-US" sz="2800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dậy</a:t>
            </a:r>
            <a:endParaRPr lang="en-US" sz="2800" dirty="0" smtClean="0">
              <a:solidFill>
                <a:srgbClr val="00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  <a:p>
            <a:pPr lvl="0" algn="just">
              <a:defRPr/>
            </a:pP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Rửa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mặt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rồi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đến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trường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  <a:p>
            <a:pPr lvl="0" algn="just">
              <a:defRPr/>
            </a:pPr>
            <a:r>
              <a:rPr lang="en-US" sz="2800" dirty="0" err="1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Em</a:t>
            </a:r>
            <a:r>
              <a:rPr lang="en-US" sz="2800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bước</a:t>
            </a:r>
            <a:r>
              <a:rPr lang="en-US" sz="2800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vội</a:t>
            </a:r>
            <a:r>
              <a:rPr lang="en-US" sz="2800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trên</a:t>
            </a:r>
            <a:r>
              <a:rPr lang="en-US" sz="2800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đường</a:t>
            </a:r>
            <a:endParaRPr lang="en-US" sz="2800" dirty="0" smtClean="0">
              <a:solidFill>
                <a:srgbClr val="00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  <a:p>
            <a:pPr lvl="0" algn="just">
              <a:defRPr/>
            </a:pP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Núi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giăng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hàng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trước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mặt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13" name="PA_矩形 5">
            <a:extLst>
              <a:ext uri="{FF2B5EF4-FFF2-40B4-BE49-F238E27FC236}">
                <a16:creationId xmlns:a16="http://schemas.microsoft.com/office/drawing/2014/main" xmlns="" id="{4928C1EE-54F2-439F-819F-3E2436294A8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448041" y="3256290"/>
            <a:ext cx="494404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800" noProof="0" dirty="0" err="1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Sương</a:t>
            </a:r>
            <a:r>
              <a:rPr lang="en-US" sz="2800" noProof="0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800" noProof="0" dirty="0" err="1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trắng</a:t>
            </a:r>
            <a:r>
              <a:rPr lang="en-US" sz="2800" noProof="0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800" noProof="0" dirty="0" err="1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viền</a:t>
            </a:r>
            <a:r>
              <a:rPr lang="en-US" sz="2800" noProof="0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800" noProof="0" dirty="0" err="1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quanh</a:t>
            </a:r>
            <a:r>
              <a:rPr lang="en-US" sz="2800" noProof="0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800" noProof="0" dirty="0" err="1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núi</a:t>
            </a:r>
            <a:endParaRPr lang="en-US" sz="2800" noProof="0" dirty="0" smtClean="0">
              <a:solidFill>
                <a:srgbClr val="00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  <a:p>
            <a:pPr lvl="0" algn="just">
              <a:defRPr/>
            </a:pPr>
            <a:r>
              <a:rPr kumimoji="0" lang="en-US" sz="2800" b="0" i="0" u="none" strike="noStrike" kern="1200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Như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kumimoji="0" lang="en-US" sz="2800" b="0" i="0" u="none" strike="noStrike" kern="1200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một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kumimoji="0" lang="en-US" sz="2800" b="0" i="0" u="none" strike="noStrike" kern="1200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chiếc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kumimoji="0" lang="en-US" sz="2800" b="0" i="0" u="none" strike="noStrike" kern="1200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khăn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kumimoji="0" lang="en-US" sz="2800" b="0" i="0" u="none" strike="noStrike" kern="1200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bông</a:t>
            </a:r>
            <a:endParaRPr kumimoji="0" lang="en-US" sz="2800" b="0" i="0" u="none" strike="noStrike" kern="1200" cap="none" spc="0" normalizeH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  <a:p>
            <a:pPr marL="457200" lvl="0" indent="-457200" algn="just">
              <a:buFontTx/>
              <a:buChar char="-"/>
              <a:defRPr/>
            </a:pPr>
            <a:r>
              <a:rPr lang="en-US" sz="2800" noProof="0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Ồ, </a:t>
            </a:r>
            <a:r>
              <a:rPr lang="en-US" sz="2800" noProof="0" dirty="0" err="1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núi</a:t>
            </a:r>
            <a:r>
              <a:rPr lang="en-US" sz="2800" noProof="0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800" noProof="0" dirty="0" err="1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ngủ</a:t>
            </a:r>
            <a:r>
              <a:rPr lang="en-US" sz="2800" noProof="0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800" noProof="0" dirty="0" err="1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lười</a:t>
            </a:r>
            <a:r>
              <a:rPr lang="en-US" sz="2800" noProof="0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800" noProof="0" dirty="0" err="1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không</a:t>
            </a:r>
            <a:r>
              <a:rPr lang="en-US" sz="2800" noProof="0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?</a:t>
            </a:r>
          </a:p>
          <a:p>
            <a:pPr lvl="0" algn="just">
              <a:defRPr/>
            </a:pPr>
            <a:r>
              <a:rPr kumimoji="0" lang="en-US" sz="2800" b="0" i="0" u="none" strike="noStrike" kern="1200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Giờ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kumimoji="0" lang="en-US" sz="2800" b="0" i="0" u="none" strike="noStrike" kern="1200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mới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kumimoji="0" lang="en-US" sz="2800" b="0" i="0" u="none" strike="noStrike" kern="1200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đang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kumimoji="0" lang="en-US" sz="2800" b="0" i="0" u="none" strike="noStrike" kern="1200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rửa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kumimoji="0" lang="en-US" sz="2800" b="0" i="0" u="none" strike="noStrike" kern="1200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mặt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0" y="4181226"/>
            <a:ext cx="7127145" cy="266299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vi-VN" altLang="zh-CN" sz="2200" b="1" kern="0" dirty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Nội dung đoạn viết nói về điều gì?</a:t>
            </a:r>
          </a:p>
          <a:p>
            <a:pPr marL="514350" lvl="0" indent="-514350"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22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Trong</a:t>
            </a:r>
            <a:r>
              <a:rPr lang="en-US" sz="2200" b="1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bài</a:t>
            </a:r>
            <a:r>
              <a:rPr lang="en-US" sz="2200" b="1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có</a:t>
            </a:r>
            <a:r>
              <a:rPr lang="en-US" sz="2200" b="1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những</a:t>
            </a:r>
            <a:r>
              <a:rPr lang="en-US" sz="2200" b="1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dấu</a:t>
            </a:r>
            <a:r>
              <a:rPr lang="en-US" sz="2200" b="1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câu</a:t>
            </a:r>
            <a:r>
              <a:rPr lang="en-US" sz="2200" b="1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nào</a:t>
            </a:r>
            <a:r>
              <a:rPr lang="en-US" sz="2200" b="1" dirty="0">
                <a:solidFill>
                  <a:prstClr val="black"/>
                </a:solidFill>
                <a:latin typeface="HP001 5 hàng" panose="020B0603050302020204" pitchFamily="34" charset="0"/>
              </a:rPr>
              <a:t>?</a:t>
            </a:r>
            <a:r>
              <a:rPr lang="vi-VN" altLang="zh-CN" sz="2200" b="1" kern="0" dirty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  </a:t>
            </a:r>
            <a:endParaRPr lang="vi-VN" altLang="zh-CN" sz="2200" b="1" kern="0" dirty="0">
              <a:solidFill>
                <a:prstClr val="black"/>
              </a:solidFill>
              <a:latin typeface="HP001 4 hàng" panose="020B0603050302020204" pitchFamily="34" charset="0"/>
              <a:ea typeface="华康海报体W12(P)" panose="040B0C00000000000000" pitchFamily="82" charset="-122"/>
              <a:cs typeface="Arial-SGK-TV" pitchFamily="2" charset="0"/>
            </a:endParaRPr>
          </a:p>
          <a:p>
            <a:pPr marL="514350" lvl="0" indent="-514350"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vi-VN" altLang="zh-CN" sz="2200" b="1" kern="0" dirty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Nêu những từ, tiếng em thấy khó đọc, dễ viết sai ? </a:t>
            </a:r>
          </a:p>
          <a:p>
            <a:pPr lvl="0"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zh-CN" sz="2200" b="1" kern="0" dirty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4. Em cần lưu ý điều gì khi trình bày bài viết?    </a:t>
            </a:r>
          </a:p>
        </p:txBody>
      </p:sp>
    </p:spTree>
    <p:extLst>
      <p:ext uri="{BB962C8B-B14F-4D97-AF65-F5344CB8AC3E}">
        <p14:creationId xmlns:p14="http://schemas.microsoft.com/office/powerpoint/2010/main" val="1721733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11" grpId="0" animBg="1"/>
      <p:bldP spid="12" grpId="0"/>
      <p:bldP spid="13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39" y="-612226"/>
            <a:ext cx="11876805" cy="7394766"/>
          </a:xfrm>
          <a:prstGeom prst="rect">
            <a:avLst/>
          </a:prstGeom>
        </p:spPr>
      </p:pic>
      <p:pic>
        <p:nvPicPr>
          <p:cNvPr id="8" name="PA_图片 11">
            <a:extLst>
              <a:ext uri="{FF2B5EF4-FFF2-40B4-BE49-F238E27FC236}">
                <a16:creationId xmlns:a16="http://schemas.microsoft.com/office/drawing/2014/main" xmlns="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8893" y="-1422109"/>
            <a:ext cx="3952245" cy="39522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E34D821-D5B7-4523-B705-B74433066629}"/>
              </a:ext>
            </a:extLst>
          </p:cNvPr>
          <p:cNvSpPr txBox="1"/>
          <p:nvPr/>
        </p:nvSpPr>
        <p:spPr>
          <a:xfrm>
            <a:off x="4970882" y="3017079"/>
            <a:ext cx="7154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 từ dễ viết sai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1A38BF7-307E-4DD1-8384-A289E72FC288}"/>
              </a:ext>
            </a:extLst>
          </p:cNvPr>
          <p:cNvSpPr/>
          <p:nvPr/>
        </p:nvSpPr>
        <p:spPr>
          <a:xfrm>
            <a:off x="3345283" y="3587021"/>
            <a:ext cx="79956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lang="en-US" sz="32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Rửa</a:t>
            </a:r>
            <a:r>
              <a:rPr lang="en-US" sz="32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mặt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745309EE-5EE5-497A-99C8-ABF167C7EEB4}"/>
              </a:ext>
            </a:extLst>
          </p:cNvPr>
          <p:cNvSpPr/>
          <p:nvPr/>
        </p:nvSpPr>
        <p:spPr>
          <a:xfrm>
            <a:off x="3571518" y="3745429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2EC3245-3902-4235-8CA8-D20279C3044A}"/>
              </a:ext>
            </a:extLst>
          </p:cNvPr>
          <p:cNvSpPr/>
          <p:nvPr/>
        </p:nvSpPr>
        <p:spPr>
          <a:xfrm>
            <a:off x="3345284" y="4371613"/>
            <a:ext cx="38099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lang="en-US" sz="32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giăng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BE7E9A73-ACDC-4592-876E-585B6B6877B4}"/>
              </a:ext>
            </a:extLst>
          </p:cNvPr>
          <p:cNvSpPr/>
          <p:nvPr/>
        </p:nvSpPr>
        <p:spPr>
          <a:xfrm>
            <a:off x="3571518" y="4540471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0375736-56CD-4321-A091-CF22BED4DB48}"/>
              </a:ext>
            </a:extLst>
          </p:cNvPr>
          <p:cNvSpPr/>
          <p:nvPr/>
        </p:nvSpPr>
        <p:spPr>
          <a:xfrm>
            <a:off x="3345284" y="5156206"/>
            <a:ext cx="3251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lang="en-US" sz="32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sương</a:t>
            </a:r>
            <a:r>
              <a:rPr lang="en-US" sz="32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trắng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907B6B4-8908-4E46-B617-4E068DEE2170}"/>
              </a:ext>
            </a:extLst>
          </p:cNvPr>
          <p:cNvSpPr/>
          <p:nvPr/>
        </p:nvSpPr>
        <p:spPr>
          <a:xfrm>
            <a:off x="3571517" y="5350354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6" name="Picture 2" descr="Question icons - 42 Free Question icons | Download PNG &amp; SVG">
            <a:extLst>
              <a:ext uri="{FF2B5EF4-FFF2-40B4-BE49-F238E27FC236}">
                <a16:creationId xmlns:a16="http://schemas.microsoft.com/office/drawing/2014/main" xmlns="" id="{C31EE29A-7F4A-4BB3-8EB3-ADA3D341D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966">
            <a:off x="2980677" y="5600938"/>
            <a:ext cx="1181679" cy="118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FAD3515-484C-41D4-A282-573F67975797}"/>
              </a:ext>
            </a:extLst>
          </p:cNvPr>
          <p:cNvSpPr txBox="1"/>
          <p:nvPr/>
        </p:nvSpPr>
        <p:spPr>
          <a:xfrm>
            <a:off x="4108235" y="5825662"/>
            <a:ext cx="6348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Khi viết đoạn văn cần chú ý điều gì?</a:t>
            </a:r>
          </a:p>
        </p:txBody>
      </p:sp>
    </p:spTree>
    <p:extLst>
      <p:ext uri="{BB962C8B-B14F-4D97-AF65-F5344CB8AC3E}">
        <p14:creationId xmlns:p14="http://schemas.microsoft.com/office/powerpoint/2010/main" val="247620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3" grpId="0" animBg="1"/>
      <p:bldP spid="14" grpId="0"/>
      <p:bldP spid="15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D3E196AE-90C8-4241-BAAB-B237F7B470F1}"/>
              </a:ext>
            </a:extLst>
          </p:cNvPr>
          <p:cNvGrpSpPr/>
          <p:nvPr/>
        </p:nvGrpSpPr>
        <p:grpSpPr>
          <a:xfrm>
            <a:off x="7204609" y="1764831"/>
            <a:ext cx="4920604" cy="3294851"/>
            <a:chOff x="7271396" y="3464736"/>
            <a:chExt cx="4920604" cy="3294851"/>
          </a:xfrm>
        </p:grpSpPr>
        <p:pic>
          <p:nvPicPr>
            <p:cNvPr id="52" name="Picture 51">
              <a:extLst>
                <a:ext uri="{FF2B5EF4-FFF2-40B4-BE49-F238E27FC236}">
                  <a16:creationId xmlns="" xmlns:a16="http://schemas.microsoft.com/office/drawing/2014/main" id="{F481B09B-D737-4324-9135-400C00905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71396" y="3464736"/>
              <a:ext cx="4920604" cy="3294851"/>
            </a:xfrm>
            <a:prstGeom prst="rect">
              <a:avLst/>
            </a:prstGeom>
          </p:spPr>
        </p:pic>
        <p:sp>
          <p:nvSpPr>
            <p:cNvPr id="53" name="Rectangle: Rounded Corners 52">
              <a:extLst>
                <a:ext uri="{FF2B5EF4-FFF2-40B4-BE49-F238E27FC236}">
                  <a16:creationId xmlns="" xmlns:a16="http://schemas.microsoft.com/office/drawing/2014/main" id="{67DD1829-AE48-4927-968C-9AB24569D5BA}"/>
                </a:ext>
              </a:extLst>
            </p:cNvPr>
            <p:cNvSpPr/>
            <p:nvPr/>
          </p:nvSpPr>
          <p:spPr>
            <a:xfrm>
              <a:off x="9581606" y="4636715"/>
              <a:ext cx="627017" cy="544681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="" xmlns:a16="http://schemas.microsoft.com/office/drawing/2014/main" id="{EE19662C-766E-49F8-AB13-4FD26A80C751}"/>
                </a:ext>
              </a:extLst>
            </p:cNvPr>
            <p:cNvSpPr/>
            <p:nvPr/>
          </p:nvSpPr>
          <p:spPr>
            <a:xfrm>
              <a:off x="7359588" y="5112162"/>
              <a:ext cx="428758" cy="544681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37" name="图片 36">
            <a:extLst>
              <a:ext uri="{FF2B5EF4-FFF2-40B4-BE49-F238E27FC236}">
                <a16:creationId xmlns="" xmlns:a16="http://schemas.microsoft.com/office/drawing/2014/main" id="{FC645ED5-546D-4239-8AD8-1E18589EC4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grpSp>
        <p:nvGrpSpPr>
          <p:cNvPr id="41" name="组合 40">
            <a:extLst>
              <a:ext uri="{FF2B5EF4-FFF2-40B4-BE49-F238E27FC236}">
                <a16:creationId xmlns="" xmlns:a16="http://schemas.microsoft.com/office/drawing/2014/main" id="{57FD9B8B-1D6B-43BF-BDD7-37A2D00E6EB9}"/>
              </a:ext>
            </a:extLst>
          </p:cNvPr>
          <p:cNvGrpSpPr/>
          <p:nvPr/>
        </p:nvGrpSpPr>
        <p:grpSpPr>
          <a:xfrm rot="21020369">
            <a:off x="2417470" y="2275705"/>
            <a:ext cx="5166740" cy="2040231"/>
            <a:chOff x="2561601" y="3694377"/>
            <a:chExt cx="3629722" cy="884856"/>
          </a:xfrm>
        </p:grpSpPr>
        <p:sp>
          <p:nvSpPr>
            <p:cNvPr id="7" name="Freeform: Shape 35">
              <a:extLst>
                <a:ext uri="{FF2B5EF4-FFF2-40B4-BE49-F238E27FC236}">
                  <a16:creationId xmlns="" xmlns:a16="http://schemas.microsoft.com/office/drawing/2014/main" id="{805BC669-8951-427D-89CC-F86CF7882243}"/>
                </a:ext>
              </a:extLst>
            </p:cNvPr>
            <p:cNvSpPr/>
            <p:nvPr/>
          </p:nvSpPr>
          <p:spPr>
            <a:xfrm rot="565617">
              <a:off x="2561601" y="3861346"/>
              <a:ext cx="3629722" cy="717887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solidFill>
              <a:srgbClr val="B0927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" name="Rectangle 56">
              <a:extLst>
                <a:ext uri="{FF2B5EF4-FFF2-40B4-BE49-F238E27FC236}">
                  <a16:creationId xmlns="" xmlns:a16="http://schemas.microsoft.com/office/drawing/2014/main" id="{B89ED605-7FF2-4DFC-B319-D26068E55224}"/>
                </a:ext>
              </a:extLst>
            </p:cNvPr>
            <p:cNvSpPr/>
            <p:nvPr/>
          </p:nvSpPr>
          <p:spPr>
            <a:xfrm rot="720999">
              <a:off x="4778057" y="3694377"/>
              <a:ext cx="1261884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r">
                <a:defRPr/>
              </a:pPr>
              <a:r>
                <a:rPr lang="en-US" altLang="zh-CN" sz="1400" dirty="0">
                  <a:solidFill>
                    <a:srgbClr val="FFFFFF"/>
                  </a:solidFill>
                  <a:latin typeface="Calibri" panose="020F0502020204030204" pitchFamily="34" charset="0"/>
                </a:rPr>
                <a:t>ADD YOUR TITLE</a:t>
              </a:r>
              <a:endParaRPr lang="zh-CN" altLang="en-US" sz="140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4" name="Freeform: Shape 33">
            <a:extLst>
              <a:ext uri="{FF2B5EF4-FFF2-40B4-BE49-F238E27FC236}">
                <a16:creationId xmlns="" xmlns:a16="http://schemas.microsoft.com/office/drawing/2014/main" id="{D9B0F598-2BF0-4DBB-903B-9E3748136228}"/>
              </a:ext>
            </a:extLst>
          </p:cNvPr>
          <p:cNvSpPr/>
          <p:nvPr/>
        </p:nvSpPr>
        <p:spPr>
          <a:xfrm rot="38486">
            <a:off x="2405414" y="4664123"/>
            <a:ext cx="5190854" cy="1593856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A5C0A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 cách từ mắt đến vở 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đến 30 cm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Freeform: Shape 34">
            <a:extLst>
              <a:ext uri="{FF2B5EF4-FFF2-40B4-BE49-F238E27FC236}">
                <a16:creationId xmlns="" xmlns:a16="http://schemas.microsoft.com/office/drawing/2014/main" id="{3E031C2D-0139-4711-86EF-0F9FEF78D0B3}"/>
              </a:ext>
            </a:extLst>
          </p:cNvPr>
          <p:cNvSpPr/>
          <p:nvPr/>
        </p:nvSpPr>
        <p:spPr>
          <a:xfrm>
            <a:off x="2450059" y="765200"/>
            <a:ext cx="5101564" cy="1601892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F7E3A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D1F58015-8858-4FC5-B1AD-856AB29B3B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28" y="1572583"/>
            <a:ext cx="2545840" cy="4039824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4167753A-B88A-4F10-8022-CBB6A7DAE4DA}"/>
              </a:ext>
            </a:extLst>
          </p:cNvPr>
          <p:cNvSpPr txBox="1"/>
          <p:nvPr/>
        </p:nvSpPr>
        <p:spPr>
          <a:xfrm>
            <a:off x="3312891" y="1141056"/>
            <a:ext cx="35252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viết</a:t>
            </a:r>
          </a:p>
          <a:p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tay giữ trang vở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3AC7A375-BD3C-43F9-97A0-3D035AE291C9}"/>
              </a:ext>
            </a:extLst>
          </p:cNvPr>
          <p:cNvSpPr txBox="1"/>
          <p:nvPr/>
        </p:nvSpPr>
        <p:spPr>
          <a:xfrm>
            <a:off x="3316390" y="2935204"/>
            <a:ext cx="42352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 lưng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đặt thoải mái, đúng vị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文本框 6">
            <a:extLst>
              <a:ext uri="{FF2B5EF4-FFF2-40B4-BE49-F238E27FC236}">
                <a16:creationId xmlns="" xmlns:a16="http://schemas.microsoft.com/office/drawing/2014/main" id="{4AD4F0D0-758D-48D9-A8C9-EAC77C33D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9260" y="711018"/>
            <a:ext cx="397096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21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zh-CN" sz="3000" b="1" kern="0" dirty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Lưu ý tư thế ngồi viết </a:t>
            </a:r>
            <a:endParaRPr lang="zh-CN" altLang="en-US" sz="3000" b="1" kern="0" dirty="0">
              <a:solidFill>
                <a:srgbClr val="FF0000"/>
              </a:solidFill>
              <a:latin typeface="HP001 4 hàng" panose="020B0603050302020204" pitchFamily="34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5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200">
        <p14:doors dir="vert"/>
      </p:transition>
    </mc:Choice>
    <mc:Fallback xmlns="">
      <p:transition spd="slow" advTm="42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7" grpId="0" animBg="1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Writing (#4) | Free SVG">
            <a:extLst>
              <a:ext uri="{FF2B5EF4-FFF2-40B4-BE49-F238E27FC236}">
                <a16:creationId xmlns:a16="http://schemas.microsoft.com/office/drawing/2014/main" xmlns="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1" y="2534462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17C045-E5BF-4237-86E5-69A18ABEAC01}"/>
              </a:ext>
            </a:extLst>
          </p:cNvPr>
          <p:cNvSpPr txBox="1"/>
          <p:nvPr/>
        </p:nvSpPr>
        <p:spPr>
          <a:xfrm>
            <a:off x="2518778" y="1846961"/>
            <a:ext cx="7154436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 sinh viết bài vào vở ô li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57112F9-C830-489D-A196-7AF9B49F281A}"/>
              </a:ext>
            </a:extLst>
          </p:cNvPr>
          <p:cNvSpPr txBox="1"/>
          <p:nvPr/>
        </p:nvSpPr>
        <p:spPr>
          <a:xfrm>
            <a:off x="2518775" y="730882"/>
            <a:ext cx="7154436" cy="1168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 BÀI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8930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76301" y="505138"/>
            <a:ext cx="8087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</a:rPr>
              <a:t>Thứ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</a:rPr>
              <a:t> ….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</a:rPr>
              <a:t>ngày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</a:rPr>
              <a:t>…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</a:rPr>
              <a:t>tháng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</a:rPr>
              <a:t> 10 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</a:rPr>
              <a:t>năm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</a:rPr>
              <a:t>2021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507" y="1235034"/>
            <a:ext cx="7196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</a:rPr>
              <a:t>Chính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</a:rPr>
              <a:t>tả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</a:rPr>
              <a:t> :          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</a:rPr>
              <a:t>Dậy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</a:rPr>
              <a:t>sớm</a:t>
            </a:r>
            <a:endParaRPr lang="en-US" sz="3200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48811" y="2008455"/>
            <a:ext cx="41873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Tinh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mơ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thức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dậy</a:t>
            </a:r>
            <a:endParaRPr lang="en-US" sz="3200" dirty="0">
              <a:solidFill>
                <a:schemeClr val="bg1"/>
              </a:solidFill>
              <a:latin typeface="HP001 4 hàng" pitchFamily="34" charset="0"/>
              <a:cs typeface="HP001 4 hang 1 ô ly" panose="020B06030503020202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07494" y="413209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defRPr/>
            </a:pP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Núi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giăng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hàng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trước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mặt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.</a:t>
            </a:r>
            <a:endParaRPr lang="en-US" sz="3200" dirty="0">
              <a:solidFill>
                <a:schemeClr val="bg1"/>
              </a:solidFill>
              <a:latin typeface="HP001 4 hàng" pitchFamily="34" charset="0"/>
              <a:cs typeface="HP001 4 hang 1 ô ly" panose="020B060305030202020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07494" y="2674232"/>
            <a:ext cx="45640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Rửa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mặt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rồi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đến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trường</a:t>
            </a:r>
            <a:endParaRPr lang="en-US" sz="3200" dirty="0">
              <a:solidFill>
                <a:schemeClr val="bg1"/>
              </a:solidFill>
              <a:latin typeface="HP001 4 hàng" pitchFamily="34" charset="0"/>
              <a:cs typeface="HP001 4 hang 1 ô ly" panose="020B060305030202020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07494" y="3429000"/>
            <a:ext cx="65267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bước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vội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trên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đường</a:t>
            </a:r>
            <a:endParaRPr lang="en-US" sz="3200" dirty="0">
              <a:solidFill>
                <a:schemeClr val="bg1"/>
              </a:solidFill>
              <a:latin typeface="HP001 4 hàng" pitchFamily="34" charset="0"/>
              <a:cs typeface="HP001 4 hang 1 ô ly" panose="020B060305030202020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73843" y="5527963"/>
            <a:ext cx="52245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Sương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trắng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viền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quanh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núi</a:t>
            </a:r>
            <a:endParaRPr lang="en-US" sz="3200" dirty="0">
              <a:solidFill>
                <a:schemeClr val="bg1"/>
              </a:solidFill>
              <a:latin typeface="HP001 4 hàng" pitchFamily="34" charset="0"/>
              <a:cs typeface="HP001 4 hang 1 ô ly" panose="020B060305030202020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28414" y="6273225"/>
            <a:ext cx="4897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Như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chiếc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khăn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  <a:cs typeface="HP001 4 hang 1 ô ly" panose="020B0603050302020204" charset="0"/>
              </a:rPr>
              <a:t>bông</a:t>
            </a:r>
            <a:endParaRPr lang="en-US" sz="3200" dirty="0">
              <a:solidFill>
                <a:schemeClr val="bg1"/>
              </a:solidFill>
              <a:latin typeface="HP001 4 hàng" pitchFamily="34" charset="0"/>
              <a:cs typeface="HP001 4 hang 1 ô ly" panose="020B06030503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43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13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46030" y="499004"/>
            <a:ext cx="48926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200" dirty="0" smtClean="0">
                <a:solidFill>
                  <a:schemeClr val="bg1"/>
                </a:solidFill>
                <a:latin typeface="HP001 5 hàng" pitchFamily="34" charset="0"/>
                <a:cs typeface="HP001 4 hang 1 ô ly" panose="020B0603050302020204" charset="0"/>
              </a:rPr>
              <a:t>- </a:t>
            </a:r>
            <a:r>
              <a:rPr lang="en-US" sz="3200" dirty="0" smtClean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Ồ , </a:t>
            </a:r>
            <a:r>
              <a:rPr lang="en-US" sz="3200" dirty="0" err="1" smtClean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núi</a:t>
            </a:r>
            <a:r>
              <a:rPr lang="en-US" sz="3200" dirty="0" smtClean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ngủ</a:t>
            </a:r>
            <a:r>
              <a:rPr lang="en-US" sz="3200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lười</a:t>
            </a:r>
            <a:r>
              <a:rPr lang="en-US" sz="3200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không</a:t>
            </a:r>
            <a:r>
              <a:rPr lang="en-US" sz="3200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846030" y="1245766"/>
            <a:ext cx="43588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200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Giờ</a:t>
            </a:r>
            <a:r>
              <a:rPr lang="en-US" sz="3200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mới</a:t>
            </a:r>
            <a:r>
              <a:rPr lang="en-US" sz="3200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đang</a:t>
            </a:r>
            <a:r>
              <a:rPr lang="en-US" sz="3200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rửa</a:t>
            </a:r>
            <a:r>
              <a:rPr lang="en-US" sz="3200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mặt</a:t>
            </a:r>
            <a:r>
              <a:rPr lang="en-US" sz="3200" dirty="0">
                <a:solidFill>
                  <a:srgbClr val="FFFF00"/>
                </a:solidFill>
                <a:latin typeface="HP001 5 hàng" pitchFamily="34" charset="0"/>
                <a:cs typeface="HP001 4 hang 1 ô ly" panose="020B0603050302020204" charset="0"/>
              </a:rPr>
              <a:t>.</a:t>
            </a:r>
            <a:endParaRPr lang="en-US" sz="3200" dirty="0">
              <a:solidFill>
                <a:srgbClr val="FFFF00"/>
              </a:solidFill>
              <a:latin typeface="HP001 5 hàng" pitchFamily="34" charset="0"/>
              <a:cs typeface="HP001 4 hang 1 ô ly" panose="020B060305030202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28853" y="1923803"/>
            <a:ext cx="2333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HP001 5 hàng" pitchFamily="34" charset="0"/>
              </a:rPr>
              <a:t>Bài</a:t>
            </a:r>
            <a:r>
              <a:rPr lang="en-US" sz="3200" dirty="0" smtClean="0">
                <a:solidFill>
                  <a:srgbClr val="FFFF00"/>
                </a:solidFill>
                <a:latin typeface="HP001 5 hàng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HP001 5 hàng" pitchFamily="34" charset="0"/>
              </a:rPr>
              <a:t>tập</a:t>
            </a:r>
            <a:r>
              <a:rPr lang="en-US" sz="3200" dirty="0" smtClean="0">
                <a:solidFill>
                  <a:srgbClr val="FFFF00"/>
                </a:solidFill>
                <a:latin typeface="HP001 5 hàng" pitchFamily="34" charset="0"/>
              </a:rPr>
              <a:t> </a:t>
            </a:r>
            <a:endParaRPr lang="en-US" sz="3200" dirty="0">
              <a:solidFill>
                <a:srgbClr val="FFFF00"/>
              </a:solidFill>
              <a:latin typeface="HP001 5 hàng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859480" y="2508578"/>
            <a:ext cx="12785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66627" y="2708842"/>
            <a:ext cx="106138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 2. </a:t>
            </a:r>
            <a:r>
              <a:rPr lang="en-US" sz="3200" dirty="0" err="1" smtClean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Chọn</a:t>
            </a:r>
            <a:r>
              <a:rPr lang="en-US" sz="3200" dirty="0" smtClean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l</a:t>
            </a:r>
            <a:r>
              <a:rPr lang="en-US" sz="3200" b="1" dirty="0" smtClean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hay </a:t>
            </a:r>
            <a:r>
              <a:rPr lang="en-US" sz="3200" b="1" dirty="0" smtClean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n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phù</a:t>
            </a:r>
            <a:r>
              <a:rPr lang="en-US" sz="3200" dirty="0" smtClean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 ô </a:t>
            </a:r>
            <a:r>
              <a:rPr lang="en-US" sz="3200" dirty="0" err="1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trống</a:t>
            </a:r>
            <a:r>
              <a:rPr lang="en-US" sz="3200" dirty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 :</a:t>
            </a:r>
            <a:endParaRPr lang="en-US" sz="3200" dirty="0">
              <a:solidFill>
                <a:srgbClr val="FFFF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63138" y="3198614"/>
            <a:ext cx="11044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056903" y="3402279"/>
            <a:ext cx="67559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Giờ</a:t>
            </a:r>
            <a:r>
              <a:rPr lang="en-US" sz="3200" dirty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chơi</a:t>
            </a:r>
            <a:r>
              <a:rPr lang="en-US" sz="3200" dirty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vừa</a:t>
            </a:r>
            <a:r>
              <a:rPr lang="en-US" sz="3200" dirty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mới</a:t>
            </a:r>
            <a:r>
              <a:rPr lang="en-US" sz="3200" dirty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điểm</a:t>
            </a:r>
            <a:endParaRPr lang="en-US" sz="3200" dirty="0">
              <a:solidFill>
                <a:srgbClr val="FFFF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09816" y="4182485"/>
            <a:ext cx="36936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Gió</a:t>
            </a:r>
            <a:r>
              <a:rPr lang="en-US" sz="3200" dirty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n</a:t>
            </a:r>
            <a:r>
              <a:rPr lang="en-US" sz="3200" dirty="0" err="1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ấp</a:t>
            </a:r>
            <a:r>
              <a:rPr lang="en-US" sz="3200" dirty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đâu</a:t>
            </a:r>
            <a:r>
              <a:rPr lang="en-US" sz="3200" dirty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ùa</a:t>
            </a:r>
            <a:r>
              <a:rPr lang="en-US" sz="3200" dirty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,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89260" y="4862263"/>
            <a:ext cx="4947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L</a:t>
            </a:r>
            <a:r>
              <a:rPr lang="en-US" sz="3200" dirty="0" err="1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àm</a:t>
            </a:r>
            <a:r>
              <a:rPr lang="en-US" sz="3200" dirty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n</a:t>
            </a:r>
            <a:r>
              <a:rPr lang="en-US" sz="3200" dirty="0" err="1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ụ</a:t>
            </a:r>
            <a:r>
              <a:rPr lang="en-US" sz="3200" dirty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hồng</a:t>
            </a:r>
            <a:r>
              <a:rPr lang="en-US" sz="3200" dirty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chúm</a:t>
            </a:r>
            <a:r>
              <a:rPr lang="en-US" sz="3200" dirty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chím</a:t>
            </a:r>
            <a:endParaRPr lang="en-US" sz="3200" dirty="0">
              <a:solidFill>
                <a:srgbClr val="FFFF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09816" y="5619399"/>
            <a:ext cx="3834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Bật</a:t>
            </a:r>
            <a:r>
              <a:rPr lang="en-US" sz="3200" dirty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cười</a:t>
            </a:r>
            <a:r>
              <a:rPr lang="en-US" sz="3200" dirty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quá</a:t>
            </a:r>
            <a:r>
              <a:rPr lang="en-US" sz="3200" dirty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n</a:t>
            </a:r>
            <a:r>
              <a:rPr lang="en-US" sz="3200" dirty="0" err="1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ở</a:t>
            </a:r>
            <a:r>
              <a:rPr lang="en-US" sz="3200" dirty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FF00"/>
              </a:solidFill>
              <a:latin typeface="HP001 5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97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745783B2-81F9-469E-B07A-E3395153B9E3}"/>
              </a:ext>
            </a:extLst>
          </p:cNvPr>
          <p:cNvSpPr/>
          <p:nvPr/>
        </p:nvSpPr>
        <p:spPr>
          <a:xfrm>
            <a:off x="180742" y="1319447"/>
            <a:ext cx="6023728" cy="2724656"/>
          </a:xfrm>
          <a:prstGeom prst="roundRect">
            <a:avLst/>
          </a:prstGeom>
          <a:solidFill>
            <a:schemeClr val="accent6">
              <a:lumMod val="75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000000"/>
                </a:solidFill>
                <a:latin typeface="Arial"/>
              </a:rPr>
              <a:t>Tiêu chí đánh giá 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vi-VN" sz="2400" b="1" dirty="0">
                <a:solidFill>
                  <a:srgbClr val="000000"/>
                </a:solidFill>
                <a:latin typeface="Arial"/>
              </a:rPr>
              <a:t>Sai không quá 5 lỗi</a:t>
            </a:r>
          </a:p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000000"/>
                </a:solidFill>
                <a:latin typeface="Arial"/>
              </a:rPr>
              <a:t>2. Chữ viết rõ ràng , sạch đẹp </a:t>
            </a:r>
          </a:p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000000"/>
                </a:solidFill>
                <a:latin typeface="Arial"/>
              </a:rPr>
              <a:t>3. Trình bày đúng hình thức </a:t>
            </a:r>
          </a:p>
          <a:p>
            <a:pPr>
              <a:lnSpc>
                <a:spcPct val="150000"/>
              </a:lnSpc>
            </a:pPr>
            <a:endParaRPr lang="vi-VN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="" xmlns:a16="http://schemas.microsoft.com/office/drawing/2014/main" id="{0B69DF7E-B4FE-4887-BD11-4DD3FE418B64}"/>
              </a:ext>
            </a:extLst>
          </p:cNvPr>
          <p:cNvSpPr/>
          <p:nvPr/>
        </p:nvSpPr>
        <p:spPr>
          <a:xfrm>
            <a:off x="6629782" y="866079"/>
            <a:ext cx="5007032" cy="2148449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Em hãy tự đánh giá phần viết của mình và của bạn </a:t>
            </a:r>
            <a:endParaRPr lang="en-US" sz="2400" b="1" dirty="0">
              <a:solidFill>
                <a:srgbClr val="FF0000"/>
              </a:solidFill>
              <a:latin typeface="HP001 4 hàng" panose="020B0603050302020204" pitchFamily="34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31D0BFC-319A-45B7-9F00-9F88DBC8A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24" b="98997" l="1220" r="99024">
                        <a14:foregroundMark x1="73171" y1="57143" x2="81707" y2="37093"/>
                        <a14:foregroundMark x1="81707" y1="37093" x2="72439" y2="22556"/>
                        <a14:foregroundMark x1="72439" y1="22556" x2="70732" y2="40602"/>
                        <a14:foregroundMark x1="70732" y1="40602" x2="76585" y2="56391"/>
                        <a14:foregroundMark x1="76585" y1="56391" x2="76585" y2="72932"/>
                        <a14:foregroundMark x1="79268" y1="21053" x2="95366" y2="34586"/>
                        <a14:foregroundMark x1="8780" y1="41855" x2="8780" y2="49624"/>
                        <a14:foregroundMark x1="6585" y1="84461" x2="37317" y2="92231"/>
                        <a14:foregroundMark x1="37317" y1="92231" x2="53902" y2="91228"/>
                        <a14:foregroundMark x1="53902" y1="91228" x2="54878" y2="91228"/>
                        <a14:foregroundMark x1="1220" y1="79699" x2="15610" y2="81454"/>
                        <a14:foregroundMark x1="3415" y1="79950" x2="7317" y2="94236"/>
                        <a14:foregroundMark x1="7317" y1="94236" x2="38537" y2="96241"/>
                        <a14:foregroundMark x1="2927" y1="81203" x2="3171" y2="94236"/>
                        <a14:foregroundMark x1="3171" y1="94236" x2="40000" y2="98246"/>
                        <a14:foregroundMark x1="40000" y1="98246" x2="72195" y2="96992"/>
                        <a14:foregroundMark x1="72195" y1="96992" x2="89024" y2="90727"/>
                        <a14:foregroundMark x1="89024" y1="90727" x2="90976" y2="85213"/>
                        <a14:foregroundMark x1="1707" y1="97494" x2="15366" y2="97243"/>
                        <a14:foregroundMark x1="15366" y1="97243" x2="19512" y2="97243"/>
                        <a14:foregroundMark x1="55610" y1="80451" x2="86829" y2="94737"/>
                        <a14:foregroundMark x1="37317" y1="89223" x2="62439" y2="88471"/>
                        <a14:foregroundMark x1="62439" y1="88471" x2="65610" y2="88471"/>
                        <a14:foregroundMark x1="61463" y1="69424" x2="83902" y2="79699"/>
                        <a14:foregroundMark x1="79268" y1="17544" x2="94878" y2="31579"/>
                        <a14:foregroundMark x1="57317" y1="41353" x2="64634" y2="30075"/>
                        <a14:foregroundMark x1="64634" y1="30075" x2="70976" y2="25063"/>
                        <a14:foregroundMark x1="98537" y1="80702" x2="93659" y2="98747"/>
                        <a14:foregroundMark x1="93659" y1="80451" x2="87805" y2="98246"/>
                        <a14:foregroundMark x1="98293" y1="93233" x2="99024" y2="989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89211" y="2087010"/>
            <a:ext cx="2721033" cy="24497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2B7D425-5D3F-44F8-AAAA-7E4573FDD7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393" t="11959" r="12989" b="11919"/>
          <a:stretch/>
        </p:blipFill>
        <p:spPr>
          <a:xfrm>
            <a:off x="3934054" y="1979048"/>
            <a:ext cx="661896" cy="526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7BC7F85-9F7E-490F-A623-E1A80B7C11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393" t="11959" r="12989" b="11919"/>
          <a:stretch/>
        </p:blipFill>
        <p:spPr>
          <a:xfrm>
            <a:off x="4596178" y="1951167"/>
            <a:ext cx="661896" cy="52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352B86F-8121-46B3-B74C-9F0AC886E4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393" t="11959" r="12989" b="11919"/>
          <a:stretch/>
        </p:blipFill>
        <p:spPr>
          <a:xfrm>
            <a:off x="5231784" y="1979047"/>
            <a:ext cx="661896" cy="5262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068F863-6A72-4691-9259-D435FEFFB9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393" t="11959" r="12989" b="11919"/>
          <a:stretch/>
        </p:blipFill>
        <p:spPr>
          <a:xfrm>
            <a:off x="4742694" y="2505269"/>
            <a:ext cx="661896" cy="526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EADF860-AFE1-4CD6-ACCE-C7D6A65541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393" t="11959" r="12989" b="11919"/>
          <a:stretch/>
        </p:blipFill>
        <p:spPr>
          <a:xfrm>
            <a:off x="4771812" y="3114183"/>
            <a:ext cx="661896" cy="52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0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575</Words>
  <Application>Microsoft Office PowerPoint</Application>
  <PresentationFormat>Custom</PresentationFormat>
  <Paragraphs>95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主题</vt:lpstr>
      <vt:lpstr>2_Office Theme</vt:lpstr>
      <vt:lpstr>PowerPoint Presentation</vt:lpstr>
      <vt:lpstr>         Thứ …. Ngày … tháng 10  năm 2021 Bài viết 1: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23</cp:revision>
  <dcterms:created xsi:type="dcterms:W3CDTF">2021-06-07T06:59:14Z</dcterms:created>
  <dcterms:modified xsi:type="dcterms:W3CDTF">2021-09-30T08:25:10Z</dcterms:modified>
</cp:coreProperties>
</file>