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88" r:id="rId2"/>
    <p:sldId id="287" r:id="rId3"/>
    <p:sldId id="289" r:id="rId4"/>
    <p:sldId id="280" r:id="rId5"/>
    <p:sldId id="256" r:id="rId6"/>
    <p:sldId id="281" r:id="rId7"/>
    <p:sldId id="257" r:id="rId8"/>
    <p:sldId id="258" r:id="rId9"/>
    <p:sldId id="259" r:id="rId10"/>
    <p:sldId id="260" r:id="rId11"/>
    <p:sldId id="261" r:id="rId12"/>
    <p:sldId id="262" r:id="rId13"/>
    <p:sldId id="263" r:id="rId14"/>
    <p:sldId id="285" r:id="rId15"/>
    <p:sldId id="264" r:id="rId16"/>
    <p:sldId id="265" r:id="rId17"/>
    <p:sldId id="266" r:id="rId18"/>
    <p:sldId id="267" r:id="rId19"/>
    <p:sldId id="268" r:id="rId20"/>
    <p:sldId id="269" r:id="rId21"/>
    <p:sldId id="270" r:id="rId22"/>
    <p:sldId id="283" r:id="rId23"/>
    <p:sldId id="271" r:id="rId24"/>
    <p:sldId id="272" r:id="rId25"/>
    <p:sldId id="274" r:id="rId26"/>
    <p:sldId id="273" r:id="rId27"/>
    <p:sldId id="286" r:id="rId28"/>
    <p:sldId id="276" r:id="rId29"/>
    <p:sldId id="277" r:id="rId30"/>
    <p:sldId id="278" r:id="rId31"/>
    <p:sldId id="27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86"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125891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54652D1-9F66-46BE-A372-E4F5A78C9EF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14089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72250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47289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5569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4652D1-9F66-46BE-A372-E4F5A78C9EFC}"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137668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4652D1-9F66-46BE-A372-E4F5A78C9EFC}" type="datetimeFigureOut">
              <a:rPr lang="en-US" smtClean="0"/>
              <a:t>11/29/2021</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88448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25314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94644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36922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652D1-9F66-46BE-A372-E4F5A78C9EFC}"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9451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4652D1-9F66-46BE-A372-E4F5A78C9EF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87788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4652D1-9F66-46BE-A372-E4F5A78C9EFC}"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11640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4652D1-9F66-46BE-A372-E4F5A78C9EFC}"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196619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652D1-9F66-46BE-A372-E4F5A78C9EFC}"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424076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54652D1-9F66-46BE-A372-E4F5A78C9EF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174823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54652D1-9F66-46BE-A372-E4F5A78C9EFC}"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5546254-ACF6-47E3-86B6-BBA6D49F2AB6}" type="slidenum">
              <a:rPr lang="en-US" smtClean="0"/>
              <a:t>‹#›</a:t>
            </a:fld>
            <a:endParaRPr lang="en-US"/>
          </a:p>
        </p:txBody>
      </p:sp>
    </p:spTree>
    <p:extLst>
      <p:ext uri="{BB962C8B-B14F-4D97-AF65-F5344CB8AC3E}">
        <p14:creationId xmlns:p14="http://schemas.microsoft.com/office/powerpoint/2010/main" val="382336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654652D1-9F66-46BE-A372-E4F5A78C9EFC}" type="datetimeFigureOut">
              <a:rPr lang="en-US" smtClean="0"/>
              <a:t>11/29/2021</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05546254-ACF6-47E3-86B6-BBA6D49F2AB6}" type="slidenum">
              <a:rPr lang="en-US" smtClean="0"/>
              <a:t>‹#›</a:t>
            </a:fld>
            <a:endParaRPr lang="en-US"/>
          </a:p>
        </p:txBody>
      </p:sp>
    </p:spTree>
    <p:extLst>
      <p:ext uri="{BB962C8B-B14F-4D97-AF65-F5344CB8AC3E}">
        <p14:creationId xmlns:p14="http://schemas.microsoft.com/office/powerpoint/2010/main" val="20742518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16" y="1923678"/>
            <a:ext cx="7666224" cy="2562225"/>
          </a:xfrm>
        </p:spPr>
        <p:txBody>
          <a:bodyPr>
            <a:noAutofit/>
          </a:bodyPr>
          <a:lstStyle/>
          <a:p>
            <a:pPr marL="0" indent="0">
              <a:buNone/>
            </a:pPr>
            <a:r>
              <a:rPr lang="en-US" sz="3200" b="1" dirty="0" smtClean="0">
                <a:solidFill>
                  <a:srgbClr val="002060"/>
                </a:solidFill>
                <a:latin typeface="Times New Roman" panose="02020603050405020304" pitchFamily="18" charset="0"/>
                <a:cs typeface="Times New Roman" panose="02020603050405020304" pitchFamily="18" charset="0"/>
              </a:rPr>
              <a:t>HỒI THỨ MƯỜI BỐN: </a:t>
            </a:r>
          </a:p>
          <a:p>
            <a:pPr marL="0" indent="0">
              <a:buNone/>
            </a:pPr>
            <a:r>
              <a:rPr lang="en-US" sz="3200" b="1" dirty="0" err="1" smtClean="0">
                <a:solidFill>
                  <a:srgbClr val="FF0000"/>
                </a:solidFill>
                <a:latin typeface="Times New Roman" panose="02020603050405020304" pitchFamily="18" charset="0"/>
                <a:cs typeface="Times New Roman" panose="02020603050405020304" pitchFamily="18" charset="0"/>
              </a:rPr>
              <a:t>Đánh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Hồi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Thanh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thua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trận</a:t>
            </a:r>
            <a:endParaRPr lang="en-US" sz="3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3200" b="1" dirty="0" err="1" smtClean="0">
                <a:solidFill>
                  <a:srgbClr val="FF0000"/>
                </a:solidFill>
                <a:latin typeface="Times New Roman" panose="02020603050405020304" pitchFamily="18" charset="0"/>
                <a:cs typeface="Times New Roman" panose="02020603050405020304" pitchFamily="18" charset="0"/>
              </a:rPr>
              <a:t>Bỏ</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Thăng</a:t>
            </a:r>
            <a:r>
              <a:rPr lang="en-US" sz="3200" b="1" dirty="0" smtClean="0">
                <a:solidFill>
                  <a:srgbClr val="FF0000"/>
                </a:solidFill>
                <a:latin typeface="Times New Roman" panose="02020603050405020304" pitchFamily="18" charset="0"/>
                <a:cs typeface="Times New Roman" panose="02020603050405020304" pitchFamily="18" charset="0"/>
              </a:rPr>
              <a:t> Long </a:t>
            </a:r>
            <a:r>
              <a:rPr lang="en-US" sz="3200" b="1" dirty="0" err="1" smtClean="0">
                <a:solidFill>
                  <a:srgbClr val="FF0000"/>
                </a:solidFill>
                <a:latin typeface="Times New Roman" panose="02020603050405020304" pitchFamily="18" charset="0"/>
                <a:cs typeface="Times New Roman" panose="02020603050405020304" pitchFamily="18" charset="0"/>
              </a:rPr>
              <a:t>Chiêu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Thống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trốn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ngoài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290152" y="627534"/>
            <a:ext cx="8242288" cy="977403"/>
          </a:xfrm>
        </p:spPr>
        <p:txBody>
          <a:bodyPr/>
          <a:lstStyle/>
          <a:p>
            <a:r>
              <a:rPr lang="en-US" b="1" dirty="0" smtClean="0"/>
              <a:t>VĂN BẢN : </a:t>
            </a:r>
            <a:r>
              <a:rPr lang="en-US" sz="3600" b="1" dirty="0" smtClean="0">
                <a:solidFill>
                  <a:srgbClr val="FF0000"/>
                </a:solidFill>
              </a:rPr>
              <a:t>HOÀNG LÊ NHẤT THỐNG CHÍ</a:t>
            </a:r>
            <a:br>
              <a:rPr lang="en-US" sz="3600" b="1" dirty="0" smtClean="0">
                <a:solidFill>
                  <a:srgbClr val="FF0000"/>
                </a:solidFill>
              </a:rPr>
            </a:br>
            <a:r>
              <a:rPr lang="en-US" sz="3600" b="1" dirty="0" smtClean="0">
                <a:solidFill>
                  <a:srgbClr val="FF0000"/>
                </a:solidFill>
              </a:rPr>
              <a:t>                            </a:t>
            </a:r>
            <a:r>
              <a:rPr lang="en-US" sz="3600" b="1" dirty="0" smtClean="0">
                <a:solidFill>
                  <a:srgbClr val="FFFF00"/>
                </a:solidFill>
              </a:rPr>
              <a:t>(</a:t>
            </a:r>
            <a:r>
              <a:rPr lang="en-US" sz="3600" b="1" dirty="0" err="1" smtClean="0">
                <a:solidFill>
                  <a:srgbClr val="FFFF00"/>
                </a:solidFill>
              </a:rPr>
              <a:t>Ngô</a:t>
            </a:r>
            <a:r>
              <a:rPr lang="en-US" sz="3600" b="1" dirty="0" smtClean="0">
                <a:solidFill>
                  <a:srgbClr val="FFFF00"/>
                </a:solidFill>
              </a:rPr>
              <a:t> </a:t>
            </a:r>
            <a:r>
              <a:rPr lang="en-US" sz="3600" b="1" dirty="0" err="1" smtClean="0">
                <a:solidFill>
                  <a:srgbClr val="FFFF00"/>
                </a:solidFill>
              </a:rPr>
              <a:t>gia</a:t>
            </a:r>
            <a:r>
              <a:rPr lang="en-US" sz="3600" b="1" dirty="0" smtClean="0">
                <a:solidFill>
                  <a:srgbClr val="FFFF00"/>
                </a:solidFill>
              </a:rPr>
              <a:t> </a:t>
            </a:r>
            <a:r>
              <a:rPr lang="en-US" sz="3600" b="1" dirty="0" err="1" smtClean="0">
                <a:solidFill>
                  <a:srgbClr val="FFFF00"/>
                </a:solidFill>
              </a:rPr>
              <a:t>văn</a:t>
            </a:r>
            <a:r>
              <a:rPr lang="en-US" sz="3600" b="1" dirty="0" smtClean="0">
                <a:solidFill>
                  <a:srgbClr val="FFFF00"/>
                </a:solidFill>
              </a:rPr>
              <a:t> </a:t>
            </a:r>
            <a:r>
              <a:rPr lang="en-US" sz="3600" b="1" dirty="0" err="1" smtClean="0">
                <a:solidFill>
                  <a:srgbClr val="FFFF00"/>
                </a:solidFill>
              </a:rPr>
              <a:t>phái</a:t>
            </a:r>
            <a:r>
              <a:rPr lang="en-US" sz="3600" b="1" dirty="0" smtClean="0">
                <a:solidFill>
                  <a:srgbClr val="FFFF00"/>
                </a:solidFill>
              </a:rPr>
              <a:t>)</a:t>
            </a:r>
            <a:endParaRPr lang="en-US" sz="3600" b="1" dirty="0">
              <a:solidFill>
                <a:srgbClr val="FFFF00"/>
              </a:solidFill>
            </a:endParaRPr>
          </a:p>
        </p:txBody>
      </p:sp>
    </p:spTree>
    <p:extLst>
      <p:ext uri="{BB962C8B-B14F-4D97-AF65-F5344CB8AC3E}">
        <p14:creationId xmlns:p14="http://schemas.microsoft.com/office/powerpoint/2010/main" val="265680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766"/>
            <a:ext cx="207984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sp>
        <p:nvSpPr>
          <p:cNvPr id="4" name="Rectangle 3"/>
          <p:cNvSpPr/>
          <p:nvPr/>
        </p:nvSpPr>
        <p:spPr>
          <a:xfrm>
            <a:off x="107504" y="344566"/>
            <a:ext cx="1168910"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dirty="0" err="1" smtClean="0">
                <a:latin typeface="Times New Roman" panose="02020603050405020304" pitchFamily="18" charset="0"/>
                <a:cs typeface="Times New Roman" panose="02020603050405020304" pitchFamily="18" charset="0"/>
              </a:rPr>
              <a:t>Nhan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đề</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81843" y="856386"/>
            <a:ext cx="2855170" cy="120032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a:t>
            </a:r>
            <a:r>
              <a:rPr lang="en-US" b="1" i="1" dirty="0" err="1"/>
              <a:t>Hoàng</a:t>
            </a:r>
            <a:r>
              <a:rPr lang="en-US" b="1" i="1" dirty="0"/>
              <a:t> </a:t>
            </a:r>
            <a:r>
              <a:rPr lang="en-US" b="1" i="1" dirty="0" err="1"/>
              <a:t>Lê</a:t>
            </a:r>
            <a:r>
              <a:rPr lang="en-US" b="1" i="1" dirty="0"/>
              <a:t> </a:t>
            </a:r>
            <a:r>
              <a:rPr lang="en-US" b="1" i="1" dirty="0" err="1"/>
              <a:t>nhất</a:t>
            </a:r>
            <a:r>
              <a:rPr lang="en-US" b="1" i="1" dirty="0"/>
              <a:t> </a:t>
            </a:r>
            <a:r>
              <a:rPr lang="en-US" b="1" i="1" dirty="0" err="1"/>
              <a:t>thống</a:t>
            </a:r>
            <a:r>
              <a:rPr lang="en-US" b="1" i="1" dirty="0"/>
              <a:t> </a:t>
            </a:r>
            <a:r>
              <a:rPr lang="en-US" b="1" i="1" dirty="0" err="1"/>
              <a:t>chí</a:t>
            </a:r>
            <a:r>
              <a:rPr lang="en-US" dirty="0"/>
              <a:t>”: </a:t>
            </a:r>
            <a:r>
              <a:rPr lang="en-US" dirty="0" err="1"/>
              <a:t>ghi</a:t>
            </a:r>
            <a:r>
              <a:rPr lang="en-US" dirty="0"/>
              <a:t> </a:t>
            </a:r>
            <a:r>
              <a:rPr lang="en-US" dirty="0" err="1"/>
              <a:t>chép</a:t>
            </a:r>
            <a:r>
              <a:rPr lang="en-US" dirty="0"/>
              <a:t> </a:t>
            </a:r>
            <a:r>
              <a:rPr lang="en-US" dirty="0" err="1"/>
              <a:t>về</a:t>
            </a:r>
            <a:r>
              <a:rPr lang="en-US" dirty="0"/>
              <a:t> </a:t>
            </a:r>
            <a:r>
              <a:rPr lang="en-US" dirty="0" err="1"/>
              <a:t>sự</a:t>
            </a:r>
            <a:r>
              <a:rPr lang="en-US" dirty="0"/>
              <a:t> </a:t>
            </a:r>
            <a:r>
              <a:rPr lang="en-US" dirty="0" err="1"/>
              <a:t>thống</a:t>
            </a:r>
            <a:r>
              <a:rPr lang="en-US" dirty="0"/>
              <a:t> </a:t>
            </a:r>
            <a:r>
              <a:rPr lang="en-US" dirty="0" err="1"/>
              <a:t>nhất</a:t>
            </a:r>
            <a:r>
              <a:rPr lang="en-US" dirty="0"/>
              <a:t> </a:t>
            </a:r>
            <a:r>
              <a:rPr lang="en-US" dirty="0" err="1"/>
              <a:t>của</a:t>
            </a:r>
            <a:r>
              <a:rPr lang="en-US" dirty="0"/>
              <a:t> </a:t>
            </a:r>
            <a:r>
              <a:rPr lang="en-US" dirty="0" err="1"/>
              <a:t>vương</a:t>
            </a:r>
            <a:r>
              <a:rPr lang="en-US" dirty="0"/>
              <a:t> </a:t>
            </a:r>
            <a:r>
              <a:rPr lang="en-US" dirty="0" err="1"/>
              <a:t>triều</a:t>
            </a:r>
            <a:r>
              <a:rPr lang="en-US" dirty="0"/>
              <a:t> </a:t>
            </a:r>
            <a:r>
              <a:rPr lang="en-US" dirty="0" err="1"/>
              <a:t>nhà</a:t>
            </a:r>
            <a:r>
              <a:rPr lang="en-US" dirty="0"/>
              <a:t> </a:t>
            </a:r>
            <a:r>
              <a:rPr lang="en-US" dirty="0" err="1"/>
              <a:t>Lê</a:t>
            </a:r>
            <a:r>
              <a:rPr lang="en-US" dirty="0"/>
              <a:t>.</a:t>
            </a:r>
          </a:p>
        </p:txBody>
      </p:sp>
      <p:sp>
        <p:nvSpPr>
          <p:cNvPr id="6" name="Rectangle 5"/>
          <p:cNvSpPr/>
          <p:nvPr/>
        </p:nvSpPr>
        <p:spPr>
          <a:xfrm>
            <a:off x="3635896" y="2211710"/>
            <a:ext cx="982962"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Bố cục </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040560" y="878979"/>
            <a:ext cx="3995936" cy="338554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buFontTx/>
              <a:buChar char="-"/>
            </a:pPr>
            <a:r>
              <a:rPr lang="vi-VN" b="1" smtClean="0">
                <a:latin typeface="Times New Roman" panose="02020603050405020304" pitchFamily="18" charset="0"/>
                <a:cs typeface="Times New Roman" panose="02020603050405020304" pitchFamily="18" charset="0"/>
              </a:rPr>
              <a:t>Từ đầu đến … </a:t>
            </a:r>
            <a:r>
              <a:rPr lang="vi-VN" b="1" i="1" smtClean="0">
                <a:solidFill>
                  <a:srgbClr val="C00000"/>
                </a:solidFill>
                <a:latin typeface="Times New Roman" panose="02020603050405020304" pitchFamily="18" charset="0"/>
                <a:cs typeface="Times New Roman" panose="02020603050405020304" pitchFamily="18" charset="0"/>
              </a:rPr>
              <a:t>năm Mậu Thân (1788)</a:t>
            </a:r>
            <a:r>
              <a:rPr lang="vi-VN" b="1" i="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Được tin báo quân Thanh đã chi</a:t>
            </a:r>
            <a:r>
              <a:rPr lang="en-BZ" b="1" smtClean="0">
                <a:latin typeface="Times New Roman" panose="02020603050405020304" pitchFamily="18" charset="0"/>
                <a:cs typeface="Times New Roman" panose="02020603050405020304" pitchFamily="18" charset="0"/>
              </a:rPr>
              <a:t>ế</a:t>
            </a:r>
            <a:r>
              <a:rPr lang="vi-VN" b="1" smtClean="0">
                <a:latin typeface="Times New Roman" panose="02020603050405020304" pitchFamily="18" charset="0"/>
                <a:cs typeface="Times New Roman" panose="02020603050405020304" pitchFamily="18" charset="0"/>
              </a:rPr>
              <a:t>m Thăng Long, Bắc Bình Vương Nguyễn Huệ lên ngôi hoàng đế và thân chinh cầm quân lên đường ra Bắc dẹp giặc.</a:t>
            </a:r>
          </a:p>
          <a:p>
            <a:pPr algn="just"/>
            <a:r>
              <a:rPr lang="vi-VN" sz="800" b="1" smtClean="0">
                <a:latin typeface="Times New Roman" panose="02020603050405020304" pitchFamily="18" charset="0"/>
                <a:cs typeface="Times New Roman" panose="02020603050405020304" pitchFamily="18" charset="0"/>
              </a:rPr>
              <a:t> </a:t>
            </a:r>
          </a:p>
          <a:p>
            <a:pPr algn="just">
              <a:buFontTx/>
              <a:buChar char="-"/>
            </a:pPr>
            <a:r>
              <a:rPr lang="en-SG" b="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T</a:t>
            </a:r>
            <a:r>
              <a:rPr lang="en-SG" b="1" smtClean="0">
                <a:latin typeface="Times New Roman" panose="02020603050405020304" pitchFamily="18" charset="0"/>
                <a:cs typeface="Times New Roman" panose="02020603050405020304" pitchFamily="18" charset="0"/>
              </a:rPr>
              <a:t>iếp</a:t>
            </a:r>
            <a:r>
              <a:rPr lang="vi-VN" b="1" smtClean="0">
                <a:latin typeface="Times New Roman" panose="02020603050405020304" pitchFamily="18" charset="0"/>
                <a:cs typeface="Times New Roman" panose="02020603050405020304" pitchFamily="18" charset="0"/>
              </a:rPr>
              <a:t> </a:t>
            </a:r>
            <a:r>
              <a:rPr lang="vi-VN" b="1" i="1" smtClean="0">
                <a:solidFill>
                  <a:srgbClr val="C00000"/>
                </a:solidFill>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đến</a:t>
            </a:r>
            <a:r>
              <a:rPr lang="vi-VN" b="1" i="1" smtClean="0">
                <a:latin typeface="Times New Roman" panose="02020603050405020304" pitchFamily="18" charset="0"/>
                <a:cs typeface="Times New Roman" panose="02020603050405020304" pitchFamily="18" charset="0"/>
              </a:rPr>
              <a:t> </a:t>
            </a:r>
            <a:r>
              <a:rPr lang="vi-VN" b="1" i="1" smtClean="0">
                <a:solidFill>
                  <a:srgbClr val="C00000"/>
                </a:solidFill>
                <a:latin typeface="Times New Roman" panose="02020603050405020304" pitchFamily="18" charset="0"/>
                <a:cs typeface="Times New Roman" panose="02020603050405020304" pitchFamily="18" charset="0"/>
              </a:rPr>
              <a:t>kéo vào thành</a:t>
            </a:r>
            <a:r>
              <a:rPr lang="vi-VN" b="1" i="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Cuộc hành quân thần tốc và chiến thắng lẫy lừng của vua Quang Trung.</a:t>
            </a:r>
          </a:p>
          <a:p>
            <a:pPr algn="just"/>
            <a:r>
              <a:rPr lang="vi-VN" sz="800" b="1" smtClean="0">
                <a:latin typeface="Times New Roman" panose="02020603050405020304" pitchFamily="18" charset="0"/>
                <a:cs typeface="Times New Roman" panose="02020603050405020304" pitchFamily="18" charset="0"/>
              </a:rPr>
              <a:t> </a:t>
            </a:r>
          </a:p>
          <a:p>
            <a:pPr algn="just">
              <a:buFontTx/>
              <a:buChar char="-"/>
            </a:pPr>
            <a:r>
              <a:rPr lang="en-SG" b="1" smtClean="0">
                <a:latin typeface="Times New Roman" panose="02020603050405020304" pitchFamily="18" charset="0"/>
                <a:cs typeface="Times New Roman" panose="02020603050405020304" pitchFamily="18" charset="0"/>
              </a:rPr>
              <a:t> Cò</a:t>
            </a:r>
            <a:r>
              <a:rPr lang="vi-VN" b="1" smtClean="0">
                <a:latin typeface="Times New Roman" panose="02020603050405020304" pitchFamily="18" charset="0"/>
                <a:cs typeface="Times New Roman" panose="02020603050405020304" pitchFamily="18" charset="0"/>
              </a:rPr>
              <a:t>n lại: Sự đại bại của quân tướng nhà Thanh và tình trạng thảm hại của vua tôi Lê Chiêu Thống.</a:t>
            </a:r>
            <a:endParaRPr lang="en-US"/>
          </a:p>
        </p:txBody>
      </p:sp>
      <p:sp>
        <p:nvSpPr>
          <p:cNvPr id="11" name="Flowchart: Connector 10"/>
          <p:cNvSpPr/>
          <p:nvPr/>
        </p:nvSpPr>
        <p:spPr>
          <a:xfrm flipV="1">
            <a:off x="4932040" y="987574"/>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flipV="1">
            <a:off x="4932040" y="2499742"/>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flipV="1">
            <a:off x="4932040" y="3435846"/>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7268" y="2835681"/>
            <a:ext cx="4400756" cy="1384995"/>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Trích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hồi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thứ</a:t>
            </a:r>
            <a:r>
              <a:rPr lang="en-US" sz="2800" dirty="0" smtClean="0">
                <a:solidFill>
                  <a:srgbClr val="FF0000"/>
                </a:solidFill>
                <a:latin typeface="Times New Roman" panose="02020603050405020304" pitchFamily="18" charset="0"/>
                <a:cs typeface="Times New Roman" panose="02020603050405020304" pitchFamily="18" charset="0"/>
              </a:rPr>
              <a:t> 14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Hoàng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Lê</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tiểu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thuyết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hồi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gồm</a:t>
            </a:r>
            <a:r>
              <a:rPr lang="en-US" sz="2800" dirty="0" smtClean="0">
                <a:solidFill>
                  <a:srgbClr val="FF0000"/>
                </a:solidFill>
                <a:latin typeface="Times New Roman" panose="02020603050405020304" pitchFamily="18" charset="0"/>
                <a:cs typeface="Times New Roman" panose="02020603050405020304" pitchFamily="18" charset="0"/>
              </a:rPr>
              <a:t> 17 </a:t>
            </a:r>
            <a:r>
              <a:rPr lang="en-US" sz="2800" dirty="0" err="1" smtClean="0">
                <a:solidFill>
                  <a:srgbClr val="FF0000"/>
                </a:solidFill>
                <a:latin typeface="Times New Roman" panose="02020603050405020304" pitchFamily="18" charset="0"/>
                <a:cs typeface="Times New Roman" panose="02020603050405020304" pitchFamily="18" charset="0"/>
              </a:rPr>
              <a:t>hồi</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8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51470"/>
            <a:ext cx="1850186"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dirty="0" err="1" smtClean="0">
                <a:latin typeface="Times New Roman" panose="02020603050405020304" pitchFamily="18" charset="0"/>
                <a:cs typeface="Times New Roman" panose="02020603050405020304" pitchFamily="18" charset="0"/>
              </a:rPr>
              <a:t>Tóm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tắt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hồi</a:t>
            </a:r>
            <a:r>
              <a:rPr lang="en-US" sz="2000" b="1" dirty="0" smtClean="0">
                <a:latin typeface="Times New Roman" panose="02020603050405020304" pitchFamily="18" charset="0"/>
                <a:cs typeface="Times New Roman" panose="02020603050405020304" pitchFamily="18" charset="0"/>
              </a:rPr>
              <a:t> 14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47568" y="482158"/>
            <a:ext cx="8424936"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Trước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thế</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mạnh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giặc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Tây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Sơn</a:t>
            </a:r>
            <a:r>
              <a:rPr lang="en-US" sz="2000" dirty="0" smtClean="0">
                <a:solidFill>
                  <a:schemeClr val="tx1"/>
                </a:solidFill>
                <a:latin typeface="Times New Roman" panose="02020603050405020304" pitchFamily="18" charset="0"/>
                <a:cs typeface="Times New Roman" panose="02020603050405020304" pitchFamily="18" charset="0"/>
              </a:rPr>
              <a:t> ở </a:t>
            </a:r>
            <a:r>
              <a:rPr lang="en-US" sz="2000" dirty="0" err="1" smtClean="0">
                <a:solidFill>
                  <a:schemeClr val="tx1"/>
                </a:solidFill>
                <a:latin typeface="Times New Roman" panose="02020603050405020304" pitchFamily="18" charset="0"/>
                <a:cs typeface="Times New Roman" panose="02020603050405020304" pitchFamily="18" charset="0"/>
              </a:rPr>
              <a:t>Thăng</a:t>
            </a:r>
            <a:r>
              <a:rPr lang="en-US" sz="2000" dirty="0" smtClean="0">
                <a:solidFill>
                  <a:schemeClr val="tx1"/>
                </a:solidFill>
                <a:latin typeface="Times New Roman" panose="02020603050405020304" pitchFamily="18" charset="0"/>
                <a:cs typeface="Times New Roman" panose="02020603050405020304" pitchFamily="18" charset="0"/>
              </a:rPr>
              <a:t> Long, </a:t>
            </a:r>
            <a:r>
              <a:rPr lang="en-US" sz="2000" dirty="0" err="1" smtClean="0">
                <a:solidFill>
                  <a:schemeClr val="tx1"/>
                </a:solidFill>
                <a:latin typeface="Times New Roman" panose="02020603050405020304" pitchFamily="18" charset="0"/>
                <a:cs typeface="Times New Roman" panose="02020603050405020304" pitchFamily="18" charset="0"/>
              </a:rPr>
              <a:t>rút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về</a:t>
            </a:r>
            <a:r>
              <a:rPr lang="en-US" sz="2000" dirty="0" smtClean="0">
                <a:solidFill>
                  <a:schemeClr val="tx1"/>
                </a:solidFill>
                <a:latin typeface="Times New Roman" panose="02020603050405020304" pitchFamily="18" charset="0"/>
                <a:cs typeface="Times New Roman" panose="02020603050405020304" pitchFamily="18" charset="0"/>
              </a:rPr>
              <a:t> Tam </a:t>
            </a:r>
            <a:r>
              <a:rPr lang="en-US" sz="2000" dirty="0" err="1" smtClean="0">
                <a:solidFill>
                  <a:schemeClr val="tx1"/>
                </a:solidFill>
                <a:latin typeface="Times New Roman" panose="02020603050405020304" pitchFamily="18" charset="0"/>
                <a:cs typeface="Times New Roman" panose="02020603050405020304" pitchFamily="18" charset="0"/>
              </a:rPr>
              <a:t>Điệp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người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vào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Phủ</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Xuân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cấp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báo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với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Nguyễn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Huệ</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9204" y="1150590"/>
            <a:ext cx="842493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Nhận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được</a:t>
            </a:r>
            <a:r>
              <a:rPr lang="en-US" sz="2000" dirty="0" smtClean="0">
                <a:solidFill>
                  <a:schemeClr val="tx1"/>
                </a:solidFill>
                <a:latin typeface="Times New Roman" panose="02020603050405020304" pitchFamily="18" charset="0"/>
                <a:cs typeface="Times New Roman" panose="02020603050405020304" pitchFamily="18" charset="0"/>
              </a:rPr>
              <a:t> tin </a:t>
            </a:r>
            <a:r>
              <a:rPr lang="en-US" sz="2000" dirty="0" err="1" smtClean="0">
                <a:solidFill>
                  <a:schemeClr val="tx1"/>
                </a:solidFill>
                <a:latin typeface="Times New Roman" panose="02020603050405020304" pitchFamily="18" charset="0"/>
                <a:cs typeface="Times New Roman" panose="02020603050405020304" pitchFamily="18" charset="0"/>
              </a:rPr>
              <a:t>ngày</a:t>
            </a:r>
            <a:r>
              <a:rPr lang="en-US" sz="2000" dirty="0" smtClean="0">
                <a:solidFill>
                  <a:schemeClr val="tx1"/>
                </a:solidFill>
                <a:latin typeface="Times New Roman" panose="02020603050405020304" pitchFamily="18" charset="0"/>
                <a:cs typeface="Times New Roman" panose="02020603050405020304" pitchFamily="18" charset="0"/>
              </a:rPr>
              <a:t> 24/11, </a:t>
            </a:r>
            <a:r>
              <a:rPr lang="en-US" sz="2000" dirty="0" err="1" smtClean="0">
                <a:solidFill>
                  <a:schemeClr val="tx1"/>
                </a:solidFill>
                <a:latin typeface="Times New Roman" panose="02020603050405020304" pitchFamily="18" charset="0"/>
                <a:cs typeface="Times New Roman" panose="02020603050405020304" pitchFamily="18" charset="0"/>
              </a:rPr>
              <a:t>Nguyễn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Huệ</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liền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tổ</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chức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lại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lực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lượng</a:t>
            </a:r>
            <a:r>
              <a:rPr lang="en-US" sz="2000" dirty="0" smtClean="0">
                <a:solidFill>
                  <a:schemeClr val="tx1"/>
                </a:solidFill>
                <a:latin typeface="Times New Roman" panose="02020603050405020304" pitchFamily="18" charset="0"/>
                <a:cs typeface="Times New Roman" panose="02020603050405020304" pitchFamily="18" charset="0"/>
              </a:rPr>
              <a:t> chia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làm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hai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đạo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thuỷ</a:t>
            </a:r>
            <a:r>
              <a:rPr lang="en-US" sz="2000" dirty="0" smtClean="0">
                <a:solidFill>
                  <a:schemeClr val="tx1"/>
                </a:solidFill>
                <a:latin typeface="Times New Roman" panose="02020603050405020304" pitchFamily="18" charset="0"/>
                <a:cs typeface="Times New Roman" panose="02020603050405020304" pitchFamily="18" charset="0"/>
              </a:rPr>
              <a:t> - </a:t>
            </a:r>
            <a:r>
              <a:rPr lang="en-US" sz="2000" dirty="0" err="1" smtClean="0">
                <a:solidFill>
                  <a:schemeClr val="tx1"/>
                </a:solidFill>
                <a:latin typeface="Times New Roman" panose="02020603050405020304" pitchFamily="18" charset="0"/>
                <a:cs typeface="Times New Roman" panose="02020603050405020304" pitchFamily="18" charset="0"/>
              </a:rPr>
              <a:t>bộ</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29204" y="1995686"/>
            <a:ext cx="8424936"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Ngày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25 </a:t>
            </a:r>
            <a:r>
              <a:rPr lang="en-US" sz="2000" b="1" dirty="0" err="1" smtClean="0">
                <a:solidFill>
                  <a:schemeClr val="tx1"/>
                </a:solidFill>
                <a:latin typeface="Times New Roman" panose="02020603050405020304" pitchFamily="18" charset="0"/>
                <a:cs typeface="Times New Roman" panose="02020603050405020304" pitchFamily="18" charset="0"/>
              </a:rPr>
              <a:t>tháng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Chạp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làm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lễ</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ngôi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lấy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hiệu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Quang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Trung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trực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tiếp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chỉ</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đạo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hai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đạo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quân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tiến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ra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Bắc</a:t>
            </a:r>
            <a:r>
              <a:rPr lang="en-US" sz="2000" dirty="0" smtClean="0">
                <a:solidFill>
                  <a:schemeClr val="tx1"/>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7568" y="2771887"/>
            <a:ext cx="8424936" cy="646331"/>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Ngày</a:t>
            </a:r>
            <a:r>
              <a:rPr lang="en-US"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29 </a:t>
            </a:r>
            <a:r>
              <a:rPr lang="en-US" b="1" dirty="0" err="1" smtClean="0">
                <a:solidFill>
                  <a:schemeClr val="tx1"/>
                </a:solidFill>
                <a:latin typeface="Times New Roman" panose="02020603050405020304" pitchFamily="18" charset="0"/>
                <a:cs typeface="Times New Roman" panose="02020603050405020304" pitchFamily="18" charset="0"/>
              </a:rPr>
              <a:t>tháng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Chạp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Tây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đến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Nghệ</a:t>
            </a:r>
            <a:r>
              <a:rPr lang="en-US" dirty="0" smtClean="0">
                <a:solidFill>
                  <a:schemeClr val="tx1"/>
                </a:solidFill>
                <a:latin typeface="Times New Roman" panose="02020603050405020304" pitchFamily="18" charset="0"/>
                <a:cs typeface="Times New Roman" panose="02020603050405020304" pitchFamily="18" charset="0"/>
              </a:rPr>
              <a:t> An, </a:t>
            </a:r>
            <a:r>
              <a:rPr lang="en-US" dirty="0" err="1" smtClean="0">
                <a:solidFill>
                  <a:schemeClr val="tx1"/>
                </a:solidFill>
                <a:latin typeface="Times New Roman" panose="02020603050405020304" pitchFamily="18" charset="0"/>
                <a:cs typeface="Times New Roman" panose="02020603050405020304" pitchFamily="18" charset="0"/>
              </a:rPr>
              <a:t>Quang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Trung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dừng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một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ngày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tuyển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thêm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hơn</a:t>
            </a:r>
            <a:r>
              <a:rPr lang="en-US" dirty="0" smtClean="0">
                <a:solidFill>
                  <a:schemeClr val="tx1"/>
                </a:solidFill>
                <a:latin typeface="Times New Roman" panose="02020603050405020304" pitchFamily="18" charset="0"/>
                <a:cs typeface="Times New Roman" panose="02020603050405020304" pitchFamily="18" charset="0"/>
              </a:rPr>
              <a:t> 1 </a:t>
            </a:r>
            <a:r>
              <a:rPr lang="en-US" dirty="0" err="1" smtClean="0">
                <a:solidFill>
                  <a:schemeClr val="tx1"/>
                </a:solidFill>
                <a:latin typeface="Times New Roman" panose="02020603050405020304" pitchFamily="18" charset="0"/>
                <a:cs typeface="Times New Roman" panose="02020603050405020304" pitchFamily="18" charset="0"/>
              </a:rPr>
              <a:t>vạn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mở</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một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cuộc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duyệt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lớn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95536" y="3356662"/>
            <a:ext cx="8424936" cy="203132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Ngày</a:t>
            </a:r>
            <a:r>
              <a:rPr lang="en-US"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30</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của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Quang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Trung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đến</a:t>
            </a:r>
            <a:r>
              <a:rPr lang="en-US" dirty="0" smtClean="0">
                <a:solidFill>
                  <a:schemeClr val="tx1"/>
                </a:solidFill>
                <a:latin typeface="Times New Roman" panose="02020603050405020304" pitchFamily="18" charset="0"/>
                <a:cs typeface="Times New Roman" panose="02020603050405020304" pitchFamily="18" charset="0"/>
              </a:rPr>
              <a:t> Tam </a:t>
            </a:r>
            <a:r>
              <a:rPr lang="en-US" dirty="0" err="1" smtClean="0">
                <a:solidFill>
                  <a:schemeClr val="tx1"/>
                </a:solidFill>
                <a:latin typeface="Times New Roman" panose="02020603050405020304" pitchFamily="18" charset="0"/>
                <a:cs typeface="Times New Roman" panose="02020603050405020304" pitchFamily="18" charset="0"/>
              </a:rPr>
              <a:t>Điệp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hội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cùng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Sở</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Quang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Trung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đã</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khẳng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định</a:t>
            </a:r>
            <a:r>
              <a:rPr lang="en-US" dirty="0" smtClean="0">
                <a:solidFill>
                  <a:schemeClr val="tx1"/>
                </a:solidFill>
                <a:latin typeface="Times New Roman" panose="02020603050405020304" pitchFamily="18" charset="0"/>
                <a:cs typeface="Times New Roman" panose="02020603050405020304" pitchFamily="18" charset="0"/>
              </a:rPr>
              <a:t> : "</a:t>
            </a:r>
            <a:r>
              <a:rPr lang="en-US" i="1" dirty="0" err="1" smtClean="0">
                <a:solidFill>
                  <a:schemeClr val="tx1"/>
                </a:solidFill>
                <a:latin typeface="Times New Roman" panose="02020603050405020304" pitchFamily="18" charset="0"/>
                <a:cs typeface="Times New Roman" panose="02020603050405020304" pitchFamily="18" charset="0"/>
              </a:rPr>
              <a:t>Chẳng</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quá</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mười</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ngày</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có</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thể</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đuổi</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được</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người</a:t>
            </a:r>
            <a:r>
              <a:rPr lang="en-US" i="1" dirty="0" smtClean="0">
                <a:solidFill>
                  <a:schemeClr val="tx1"/>
                </a:solidFill>
                <a:latin typeface="Times New Roman" panose="02020603050405020304" pitchFamily="18" charset="0"/>
                <a:cs typeface="Times New Roman" panose="02020603050405020304" pitchFamily="18" charset="0"/>
              </a:rPr>
              <a:t> </a:t>
            </a:r>
            <a:r>
              <a:rPr lang="en-US" i="1" dirty="0" err="1" smtClean="0">
                <a:solidFill>
                  <a:schemeClr val="tx1"/>
                </a:solidFill>
                <a:latin typeface="Times New Roman" panose="02020603050405020304" pitchFamily="18" charset="0"/>
                <a:cs typeface="Times New Roman" panose="02020603050405020304" pitchFamily="18" charset="0"/>
              </a:rPr>
              <a:t>Thanh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Cũng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trong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ngày</a:t>
            </a:r>
            <a:r>
              <a:rPr lang="en-US" dirty="0" smtClean="0">
                <a:solidFill>
                  <a:schemeClr val="tx1"/>
                </a:solidFill>
                <a:latin typeface="Times New Roman" panose="02020603050405020304" pitchFamily="18" charset="0"/>
                <a:cs typeface="Times New Roman" panose="02020603050405020304" pitchFamily="18" charset="0"/>
              </a:rPr>
              <a:t> 30, </a:t>
            </a:r>
            <a:r>
              <a:rPr lang="en-US" dirty="0" err="1" smtClean="0">
                <a:solidFill>
                  <a:schemeClr val="tx1"/>
                </a:solidFill>
                <a:latin typeface="Times New Roman" panose="02020603050405020304" pitchFamily="18" charset="0"/>
                <a:cs typeface="Times New Roman" panose="02020603050405020304" pitchFamily="18" charset="0"/>
              </a:rPr>
              <a:t>giặc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giã</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chưa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yên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hãy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còn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ông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đã</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nghĩ</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đến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kế</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sách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xây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dựng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đất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nước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mười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năm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sau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chiến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Ông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còn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mở</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tiệc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ngầm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hẹn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mùng</a:t>
            </a:r>
            <a:r>
              <a:rPr lang="en-US" dirty="0" smtClean="0">
                <a:solidFill>
                  <a:schemeClr val="tx1"/>
                </a:solidFill>
                <a:latin typeface="Times New Roman" panose="02020603050405020304" pitchFamily="18" charset="0"/>
                <a:cs typeface="Times New Roman" panose="02020603050405020304" pitchFamily="18" charset="0"/>
              </a:rPr>
              <a:t> 7 </a:t>
            </a:r>
            <a:r>
              <a:rPr lang="en-US" dirty="0" err="1" smtClean="0">
                <a:solidFill>
                  <a:schemeClr val="tx1"/>
                </a:solidFill>
                <a:latin typeface="Times New Roman" panose="02020603050405020304" pitchFamily="18" charset="0"/>
                <a:cs typeface="Times New Roman" panose="02020603050405020304" pitchFamily="18" charset="0"/>
              </a:rPr>
              <a:t>sẽ</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có</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mặt</a:t>
            </a:r>
            <a:r>
              <a:rPr lang="en-US" dirty="0" smtClean="0">
                <a:solidFill>
                  <a:schemeClr val="tx1"/>
                </a:solidFill>
                <a:latin typeface="Times New Roman" panose="02020603050405020304" pitchFamily="18" charset="0"/>
                <a:cs typeface="Times New Roman" panose="02020603050405020304" pitchFamily="18" charset="0"/>
              </a:rPr>
              <a:t> ở </a:t>
            </a:r>
            <a:r>
              <a:rPr lang="en-US" dirty="0" err="1" smtClean="0">
                <a:solidFill>
                  <a:schemeClr val="tx1"/>
                </a:solidFill>
                <a:latin typeface="Times New Roman" panose="02020603050405020304" pitchFamily="18" charset="0"/>
                <a:cs typeface="Times New Roman" panose="02020603050405020304" pitchFamily="18" charset="0"/>
              </a:rPr>
              <a:t>thành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Thăng</a:t>
            </a:r>
            <a:r>
              <a:rPr lang="en-US" dirty="0" smtClean="0">
                <a:solidFill>
                  <a:schemeClr val="tx1"/>
                </a:solidFill>
                <a:latin typeface="Times New Roman" panose="02020603050405020304" pitchFamily="18" charset="0"/>
                <a:cs typeface="Times New Roman" panose="02020603050405020304" pitchFamily="18" charset="0"/>
              </a:rPr>
              <a:t> Long </a:t>
            </a:r>
            <a:r>
              <a:rPr lang="en-US" dirty="0" err="1" smtClean="0">
                <a:solidFill>
                  <a:schemeClr val="tx1"/>
                </a:solidFill>
                <a:latin typeface="Times New Roman" panose="02020603050405020304" pitchFamily="18" charset="0"/>
                <a:cs typeface="Times New Roman" panose="02020603050405020304" pitchFamily="18" charset="0"/>
              </a:rPr>
              <a:t>mở</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tiệc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lớn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Ngay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đêm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đó</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nghĩa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tiếp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tục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đường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Tây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Sơn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đến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sông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Quyết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gặp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đám</a:t>
            </a:r>
            <a:r>
              <a:rPr lang="en-US" dirty="0" smtClean="0">
                <a:solidFill>
                  <a:schemeClr val="tx1"/>
                </a:solidFill>
                <a:latin typeface="Times New Roman" panose="02020603050405020304" pitchFamily="18" charset="0"/>
                <a:cs typeface="Times New Roman" panose="02020603050405020304" pitchFamily="18" charset="0"/>
              </a:rPr>
              <a:t> do </a:t>
            </a:r>
            <a:r>
              <a:rPr lang="en-US" dirty="0" err="1" smtClean="0">
                <a:solidFill>
                  <a:schemeClr val="tx1"/>
                </a:solidFill>
                <a:latin typeface="Times New Roman" panose="02020603050405020304" pitchFamily="18" charset="0"/>
                <a:cs typeface="Times New Roman" panose="02020603050405020304" pitchFamily="18" charset="0"/>
              </a:rPr>
              <a:t>thám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của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Thanh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Quang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Trung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ra</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lệnh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bắt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hết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không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để</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sót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một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tên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2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518198"/>
            <a:ext cx="8640960" cy="2554545"/>
          </a:xfrm>
          <a:prstGeom prst="rect">
            <a:avLst/>
          </a:prstGeom>
          <a:solidFill>
            <a:schemeClr val="accent4">
              <a:lumMod val="75000"/>
            </a:schemeClr>
          </a:solidFill>
        </p:spPr>
        <p:txBody>
          <a:bodyPr wrap="square">
            <a:spAutoFit/>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Trưa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mùng</a:t>
            </a:r>
            <a:r>
              <a:rPr lang="en-US" sz="2000" b="1" dirty="0">
                <a:solidFill>
                  <a:schemeClr val="bg1"/>
                </a:solidFill>
                <a:latin typeface="Times New Roman" panose="02020603050405020304" pitchFamily="18" charset="0"/>
                <a:cs typeface="Times New Roman" panose="02020603050405020304" pitchFamily="18" charset="0"/>
              </a:rPr>
              <a:t> 5 </a:t>
            </a:r>
            <a:r>
              <a:rPr lang="en-US" sz="2000" b="1" dirty="0" err="1">
                <a:solidFill>
                  <a:schemeClr val="bg1"/>
                </a:solidFill>
                <a:latin typeface="Times New Roman" panose="02020603050405020304" pitchFamily="18" charset="0"/>
                <a:cs typeface="Times New Roman" panose="02020603050405020304" pitchFamily="18" charset="0"/>
              </a:rPr>
              <a:t>Tết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thắng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Thăng</a:t>
            </a:r>
            <a:r>
              <a:rPr lang="en-US" sz="2000" dirty="0">
                <a:solidFill>
                  <a:schemeClr val="bg1"/>
                </a:solidFill>
                <a:latin typeface="Times New Roman" panose="02020603050405020304" pitchFamily="18" charset="0"/>
                <a:cs typeface="Times New Roman" panose="02020603050405020304" pitchFamily="18" charset="0"/>
              </a:rPr>
              <a:t> Long. </a:t>
            </a:r>
            <a:r>
              <a:rPr lang="en-US" sz="2000" dirty="0" err="1">
                <a:solidFill>
                  <a:schemeClr val="bg1"/>
                </a:solidFill>
                <a:latin typeface="Times New Roman" panose="02020603050405020304" pitchFamily="18" charset="0"/>
                <a:cs typeface="Times New Roman" panose="02020603050405020304" pitchFamily="18" charset="0"/>
              </a:rPr>
              <a:t>Đám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tìm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phía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đê</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gặp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ta, </a:t>
            </a:r>
            <a:r>
              <a:rPr lang="en-US" sz="2000" dirty="0" err="1">
                <a:solidFill>
                  <a:schemeClr val="bg1"/>
                </a:solidFill>
                <a:latin typeface="Times New Roman" panose="02020603050405020304" pitchFamily="18" charset="0"/>
                <a:cs typeface="Times New Roman" panose="02020603050405020304" pitchFamily="18" charset="0"/>
              </a:rPr>
              <a:t>trốn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Kiều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voi</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Đại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dồn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xuống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phao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phao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đứt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người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ngựa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khúc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Mùng</a:t>
            </a:r>
            <a:r>
              <a:rPr lang="en-US" sz="2000" dirty="0">
                <a:solidFill>
                  <a:schemeClr val="bg1"/>
                </a:solidFill>
                <a:latin typeface="Times New Roman" panose="02020603050405020304" pitchFamily="18" charset="0"/>
                <a:cs typeface="Times New Roman" panose="02020603050405020304" pitchFamily="18" charset="0"/>
              </a:rPr>
              <a:t> 4 </a:t>
            </a:r>
            <a:r>
              <a:rPr lang="en-US" sz="2000" dirty="0" err="1">
                <a:solidFill>
                  <a:schemeClr val="bg1"/>
                </a:solidFill>
                <a:latin typeface="Times New Roman" panose="02020603050405020304" pitchFamily="18" charset="0"/>
                <a:cs typeface="Times New Roman" panose="02020603050405020304" pitchFamily="18" charset="0"/>
              </a:rPr>
              <a:t>Tết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nghe</a:t>
            </a:r>
            <a:r>
              <a:rPr lang="en-US" sz="2000" dirty="0">
                <a:solidFill>
                  <a:schemeClr val="bg1"/>
                </a:solidFill>
                <a:latin typeface="Times New Roman" panose="02020603050405020304" pitchFamily="18" charset="0"/>
                <a:cs typeface="Times New Roman" panose="02020603050405020304" pitchFamily="18" charset="0"/>
              </a:rPr>
              <a:t> tin </a:t>
            </a:r>
            <a:r>
              <a:rPr lang="en-US" sz="2000" dirty="0" err="1">
                <a:solidFill>
                  <a:schemeClr val="bg1"/>
                </a:solidFill>
                <a:latin typeface="Times New Roman" panose="02020603050405020304" pitchFamily="18" charset="0"/>
                <a:cs typeface="Times New Roman" panose="02020603050405020304" pitchFamily="18" charset="0"/>
              </a:rPr>
              <a:t>quân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Tây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tấn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Tôn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Chiêu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Thống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vội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bỏ</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phía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gặp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nhau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vẻ</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hổ</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nhưng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huyênh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hoang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hai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nhặt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Bắc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07668"/>
            <a:ext cx="8424936" cy="830997"/>
          </a:xfrm>
          <a:prstGeom prst="rect">
            <a:avLst/>
          </a:prstGeom>
          <a:solidFill>
            <a:schemeClr val="accent4">
              <a:lumMod val="60000"/>
              <a:lumOff val="40000"/>
            </a:schemeClr>
          </a:solidFill>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Rạng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sáng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ngày</a:t>
            </a:r>
            <a:r>
              <a:rPr lang="en-US" sz="2400" b="1" dirty="0" smtClean="0">
                <a:solidFill>
                  <a:schemeClr val="bg1"/>
                </a:solidFill>
                <a:latin typeface="Times New Roman" panose="02020603050405020304" pitchFamily="18" charset="0"/>
                <a:cs typeface="Times New Roman" panose="02020603050405020304" pitchFamily="18" charset="0"/>
              </a:rPr>
              <a:t> 3 </a:t>
            </a:r>
            <a:r>
              <a:rPr lang="en-US" sz="2400" b="1" dirty="0" err="1" smtClean="0">
                <a:solidFill>
                  <a:schemeClr val="bg1"/>
                </a:solidFill>
                <a:latin typeface="Times New Roman" panose="02020603050405020304" pitchFamily="18" charset="0"/>
                <a:cs typeface="Times New Roman" panose="02020603050405020304" pitchFamily="18" charset="0"/>
              </a:rPr>
              <a:t>Tết</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nghĩa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quân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bí</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mật</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bao</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vây</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đồn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Hạ</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Hồi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dùng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mưu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để</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quân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đầu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hàng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ngay</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hạ</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đồn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dễ</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dàng</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79512" y="1064430"/>
            <a:ext cx="8784976"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Rạng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sáng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ngày</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mùng</a:t>
            </a:r>
            <a:r>
              <a:rPr lang="en-US" sz="2000" dirty="0" smtClean="0">
                <a:solidFill>
                  <a:srgbClr val="7030A0"/>
                </a:solidFill>
                <a:latin typeface="Times New Roman" panose="02020603050405020304" pitchFamily="18" charset="0"/>
                <a:cs typeface="Times New Roman" panose="02020603050405020304" pitchFamily="18" charset="0"/>
              </a:rPr>
              <a:t> 5 </a:t>
            </a:r>
            <a:r>
              <a:rPr lang="en-US" sz="2000" dirty="0" err="1" smtClean="0">
                <a:solidFill>
                  <a:srgbClr val="7030A0"/>
                </a:solidFill>
                <a:latin typeface="Times New Roman" panose="02020603050405020304" pitchFamily="18" charset="0"/>
                <a:cs typeface="Times New Roman" panose="02020603050405020304" pitchFamily="18" charset="0"/>
              </a:rPr>
              <a:t>Tết</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nghĩa</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quân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tấn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công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đồn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Ngọc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Hồi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Quân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giặc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chống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trả</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quyết</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liệt</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dùng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ống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phun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khói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lửa</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ra</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nhằm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làm</a:t>
            </a:r>
            <a:r>
              <a:rPr lang="en-US" sz="2000" dirty="0" smtClean="0">
                <a:solidFill>
                  <a:srgbClr val="7030A0"/>
                </a:solidFill>
                <a:latin typeface="Times New Roman" panose="02020603050405020304" pitchFamily="18" charset="0"/>
                <a:cs typeface="Times New Roman" panose="02020603050405020304" pitchFamily="18" charset="0"/>
              </a:rPr>
              <a:t> ta </a:t>
            </a:r>
            <a:r>
              <a:rPr lang="en-US" sz="2000" dirty="0" err="1" smtClean="0">
                <a:solidFill>
                  <a:srgbClr val="7030A0"/>
                </a:solidFill>
                <a:latin typeface="Times New Roman" panose="02020603050405020304" pitchFamily="18" charset="0"/>
                <a:cs typeface="Times New Roman" panose="02020603050405020304" pitchFamily="18" charset="0"/>
              </a:rPr>
              <a:t>rối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loạn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nhưng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gió</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lại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đổi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chiều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thành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ra</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chúng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tự</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hại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mình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Cuối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cùng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quân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Thanh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phải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chịu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đầu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hàng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thái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thú</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Điền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châu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Sầm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Nghi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Đống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thắt</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cổ</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tự</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tử</a:t>
            </a:r>
            <a:r>
              <a:rPr lang="en-US" sz="2000" dirty="0" smtClean="0">
                <a:solidFill>
                  <a:srgbClr val="7030A0"/>
                </a:solidFill>
                <a:latin typeface="Times New Roman" panose="02020603050405020304" pitchFamily="18" charset="0"/>
                <a:cs typeface="Times New Roman" panose="02020603050405020304" pitchFamily="18" charset="0"/>
              </a:rPr>
              <a:t>.</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6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25118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err="1" smtClean="0">
                <a:solidFill>
                  <a:schemeClr val="bg1"/>
                </a:solidFill>
              </a:rPr>
              <a:t>Tác</a:t>
            </a:r>
            <a:r>
              <a:rPr lang="en-US" b="1" dirty="0" smtClean="0">
                <a:solidFill>
                  <a:schemeClr val="bg1"/>
                </a:solidFill>
              </a:rPr>
              <a:t> </a:t>
            </a:r>
            <a:r>
              <a:rPr lang="en-US" b="1" dirty="0" err="1" smtClean="0">
                <a:solidFill>
                  <a:schemeClr val="bg1"/>
                </a:solidFill>
              </a:rPr>
              <a:t>phẩm</a:t>
            </a:r>
            <a:endParaRPr lang="en-US" b="1" dirty="0">
              <a:solidFill>
                <a:schemeClr val="bg1"/>
              </a:solidFill>
            </a:endParaRPr>
          </a:p>
        </p:txBody>
      </p:sp>
      <p:pic>
        <p:nvPicPr>
          <p:cNvPr id="5" name="Picture 4">
            <a:extLst>
              <a:ext uri="{FF2B5EF4-FFF2-40B4-BE49-F238E27FC236}">
                <a16:creationId xmlns:a16="http://schemas.microsoft.com/office/drawing/2014/main" id="{9C9C433F-5C8B-4C8A-8AFE-7F6DC5EA7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79" b="9469"/>
          <a:stretch/>
        </p:blipFill>
        <p:spPr bwMode="auto">
          <a:xfrm>
            <a:off x="4427984" y="2308311"/>
            <a:ext cx="2724487" cy="2573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d9GcTDL2IsI1u_tkaVUYHmgA5wXr-NAAFn7etFufvoKhMYEAPvrvpj">
            <a:extLst>
              <a:ext uri="{FF2B5EF4-FFF2-40B4-BE49-F238E27FC236}">
                <a16:creationId xmlns:a16="http://schemas.microsoft.com/office/drawing/2014/main" id="{736ABB2A-A3B5-4072-A8F2-656A5A37F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57108"/>
            <a:ext cx="3082212" cy="21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Nd9GcSRxjVtvA6pIitOLBdsO-oVqBvQpMt8S3ntteKL9-rEVmub9CICsQ">
            <a:extLst>
              <a:ext uri="{FF2B5EF4-FFF2-40B4-BE49-F238E27FC236}">
                <a16:creationId xmlns:a16="http://schemas.microsoft.com/office/drawing/2014/main" id="{0F2EF42C-24E3-40FF-B5D5-5CEA93D04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52" y="3056451"/>
            <a:ext cx="3082212" cy="2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71A6AE59-BFF7-4CF2-8DCE-BEC1521EC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491630"/>
            <a:ext cx="2093292" cy="231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CDC674-E14C-4BE5-849A-82E96E3EFC8C}"/>
              </a:ext>
            </a:extLst>
          </p:cNvPr>
          <p:cNvSpPr/>
          <p:nvPr/>
        </p:nvSpPr>
        <p:spPr>
          <a:xfrm>
            <a:off x="982639" y="490392"/>
            <a:ext cx="7405394" cy="44586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6196" algn="ctr">
              <a:lnSpc>
                <a:spcPct val="107000"/>
              </a:lnSpc>
              <a:spcAft>
                <a:spcPts val="600"/>
              </a:spcAft>
            </a:pPr>
            <a:r>
              <a:rPr lang="nl-NL" sz="2100" b="1" dirty="0">
                <a:solidFill>
                  <a:schemeClr val="tx1"/>
                </a:solidFill>
                <a:latin typeface="Times New Roman" panose="02020603050405020304" pitchFamily="18" charset="0"/>
                <a:ea typeface="Calibri" panose="020F0502020204030204" pitchFamily="34" charset="0"/>
              </a:rPr>
              <a:t>TÓM TẮT </a:t>
            </a:r>
          </a:p>
          <a:p>
            <a:pPr marR="46196" algn="just">
              <a:lnSpc>
                <a:spcPct val="107000"/>
              </a:lnSpc>
              <a:spcAft>
                <a:spcPts val="600"/>
              </a:spcAft>
            </a:pPr>
            <a:r>
              <a:rPr lang="nl-NL" sz="2100" i="1" dirty="0">
                <a:solidFill>
                  <a:schemeClr val="tx1"/>
                </a:solidFill>
                <a:latin typeface="Times New Roman" panose="02020603050405020304" pitchFamily="18" charset="0"/>
                <a:ea typeface="Calibri" panose="020F0502020204030204" pitchFamily="34" charset="0"/>
              </a:rPr>
              <a:t>        </a:t>
            </a:r>
            <a:r>
              <a:rPr lang="nl-NL" sz="2100" dirty="0">
                <a:solidFill>
                  <a:schemeClr val="tx1"/>
                </a:solidFill>
                <a:latin typeface="Times New Roman" panose="02020603050405020304" pitchFamily="18" charset="0"/>
                <a:ea typeface="Calibri" panose="020F0502020204030204" pitchFamily="34" charset="0"/>
              </a:rPr>
              <a:t>Quân Thanh kéo vào Thăng Long, tướng Tây Sơn là Ngô Văn Sở lui quân về Tam Điệp. Quang Trung lên ngôi vua ở Phú Xuân. Tự đốc thúc đại binh nhằm ngày 25 tháng chạp 1788 tiến quân ra Bắc diệt Thanh. Dọc đường, Quang Trung tuyển thêm quân lính, mở duyệt binh lớn, chia quân thành các đạo, chỉ dụ tướng lĩnh, mở tiệc khao quân vào 30 tháng chạp, hẹn mùng 7 Tết thắng giặc ăn mừng ở Thăng Long. Đội quân Quang Trung đánh đến đâu thắng đến đó, khiến quân Thanh đại bại. Ngày mùng 3 tết Quang Trung đã vào Thăng Long, tướng giặc Tôn Sĩ Nghị  tháo chạy về nước, vua Lê Chiêu Thống cùng gia quyến chạy theo.</a:t>
            </a:r>
            <a:r>
              <a:rPr lang="nb-NO" sz="2100" dirty="0">
                <a:solidFill>
                  <a:schemeClr val="tx1"/>
                </a:solidFill>
                <a:latin typeface="Times New Roman" panose="02020603050405020304" pitchFamily="18" charset="0"/>
                <a:ea typeface="Calibri" panose="020F0502020204030204" pitchFamily="34" charset="0"/>
              </a:rPr>
              <a:t>                                                                                           </a:t>
            </a:r>
            <a:endParaRPr lang="en-US" sz="21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69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III. PHÂN TÍCH</a:t>
            </a:r>
            <a:endParaRPr lang="en-US" b="1" dirty="0">
              <a:solidFill>
                <a:schemeClr val="bg1"/>
              </a:solidFill>
            </a:endParaRPr>
          </a:p>
        </p:txBody>
      </p:sp>
      <p:sp>
        <p:nvSpPr>
          <p:cNvPr id="3" name="TextBox 2"/>
          <p:cNvSpPr txBox="1"/>
          <p:nvPr/>
        </p:nvSpPr>
        <p:spPr>
          <a:xfrm>
            <a:off x="259904" y="618242"/>
            <a:ext cx="553623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1. </a:t>
            </a:r>
            <a:r>
              <a:rPr lang="en-US" b="1" dirty="0" err="1" smtClean="0">
                <a:solidFill>
                  <a:schemeClr val="bg1"/>
                </a:solidFill>
              </a:rPr>
              <a:t>Hình</a:t>
            </a:r>
            <a:r>
              <a:rPr lang="en-US" b="1" dirty="0" smtClean="0">
                <a:solidFill>
                  <a:schemeClr val="bg1"/>
                </a:solidFill>
              </a:rPr>
              <a:t> </a:t>
            </a:r>
            <a:r>
              <a:rPr lang="en-US" b="1" dirty="0" err="1" smtClean="0">
                <a:solidFill>
                  <a:schemeClr val="bg1"/>
                </a:solidFill>
              </a:rPr>
              <a:t>tượng</a:t>
            </a:r>
            <a:r>
              <a:rPr lang="en-US" b="1" dirty="0" smtClean="0">
                <a:solidFill>
                  <a:schemeClr val="bg1"/>
                </a:solidFill>
              </a:rPr>
              <a:t> </a:t>
            </a:r>
            <a:r>
              <a:rPr lang="en-US" b="1" dirty="0" err="1" smtClean="0">
                <a:solidFill>
                  <a:schemeClr val="bg1"/>
                </a:solidFill>
              </a:rPr>
              <a:t>người</a:t>
            </a:r>
            <a:r>
              <a:rPr lang="en-US" b="1" dirty="0" smtClean="0">
                <a:solidFill>
                  <a:schemeClr val="bg1"/>
                </a:solidFill>
              </a:rPr>
              <a:t> </a:t>
            </a:r>
            <a:r>
              <a:rPr lang="en-US" b="1" dirty="0" err="1" smtClean="0">
                <a:solidFill>
                  <a:schemeClr val="bg1"/>
                </a:solidFill>
              </a:rPr>
              <a:t>anh</a:t>
            </a:r>
            <a:r>
              <a:rPr lang="en-US" b="1" dirty="0" smtClean="0">
                <a:solidFill>
                  <a:schemeClr val="bg1"/>
                </a:solidFill>
              </a:rPr>
              <a:t> </a:t>
            </a:r>
            <a:r>
              <a:rPr lang="en-US" b="1" dirty="0" err="1" smtClean="0">
                <a:solidFill>
                  <a:schemeClr val="bg1"/>
                </a:solidFill>
              </a:rPr>
              <a:t>hùng</a:t>
            </a:r>
            <a:r>
              <a:rPr lang="en-US" b="1" dirty="0" smtClean="0">
                <a:solidFill>
                  <a:schemeClr val="bg1"/>
                </a:solidFill>
              </a:rPr>
              <a:t> </a:t>
            </a:r>
            <a:r>
              <a:rPr lang="en-US" b="1" dirty="0" err="1" smtClean="0">
                <a:solidFill>
                  <a:schemeClr val="bg1"/>
                </a:solidFill>
              </a:rPr>
              <a:t>Nguyễn</a:t>
            </a:r>
            <a:r>
              <a:rPr lang="en-US" b="1" dirty="0" smtClean="0">
                <a:solidFill>
                  <a:schemeClr val="bg1"/>
                </a:solidFill>
              </a:rPr>
              <a:t> </a:t>
            </a:r>
            <a:r>
              <a:rPr lang="en-US" b="1" dirty="0" err="1" smtClean="0">
                <a:solidFill>
                  <a:schemeClr val="bg1"/>
                </a:solidFill>
              </a:rPr>
              <a:t>Huệ</a:t>
            </a:r>
            <a:endParaRPr lang="en-US"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604221"/>
            <a:ext cx="1464127" cy="19371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635646"/>
            <a:ext cx="1586880" cy="888653"/>
          </a:xfrm>
          <a:prstGeom prst="rect">
            <a:avLst/>
          </a:prstGeom>
        </p:spPr>
      </p:pic>
      <p:cxnSp>
        <p:nvCxnSpPr>
          <p:cNvPr id="11" name="Elbow Connector 10"/>
          <p:cNvCxnSpPr/>
          <p:nvPr/>
        </p:nvCxnSpPr>
        <p:spPr>
          <a:xfrm rot="10800000" flipV="1">
            <a:off x="611561" y="2355725"/>
            <a:ext cx="2664296"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4788024" y="2499742"/>
            <a:ext cx="2733600"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611561" y="3651869"/>
            <a:ext cx="2664296"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4788024" y="3795886"/>
            <a:ext cx="2733600"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1637387"/>
            <a:ext cx="2376264" cy="646331"/>
          </a:xfrm>
          <a:prstGeom prst="rect">
            <a:avLst/>
          </a:prstGeom>
          <a:noFill/>
        </p:spPr>
        <p:txBody>
          <a:bodyPr wrap="square" rtlCol="0">
            <a:spAutoFit/>
          </a:bodyPr>
          <a:lstStyle/>
          <a:p>
            <a:r>
              <a:rPr lang="en-US" b="1" smtClean="0"/>
              <a:t> Yêu nước, căm thù giặc sâu sắc</a:t>
            </a:r>
            <a:endParaRPr lang="en-US" b="1"/>
          </a:p>
        </p:txBody>
      </p:sp>
      <p:sp>
        <p:nvSpPr>
          <p:cNvPr id="19" name="Rectangle 18"/>
          <p:cNvSpPr/>
          <p:nvPr/>
        </p:nvSpPr>
        <p:spPr>
          <a:xfrm>
            <a:off x="467544" y="1635646"/>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solidFill>
                  <a:schemeClr val="tx1"/>
                </a:solidFill>
              </a:rPr>
              <a:t>a,</a:t>
            </a:r>
            <a:endParaRPr lang="en-US">
              <a:solidFill>
                <a:schemeClr val="tx1"/>
              </a:solidFill>
            </a:endParaRPr>
          </a:p>
        </p:txBody>
      </p:sp>
      <p:sp>
        <p:nvSpPr>
          <p:cNvPr id="20" name="Rectangle 19"/>
          <p:cNvSpPr/>
          <p:nvPr/>
        </p:nvSpPr>
        <p:spPr>
          <a:xfrm>
            <a:off x="360040" y="3848730"/>
            <a:ext cx="4572000" cy="646331"/>
          </a:xfrm>
          <a:prstGeom prst="rect">
            <a:avLst/>
          </a:prstGeom>
        </p:spPr>
        <p:txBody>
          <a:bodyPr>
            <a:spAutoFit/>
          </a:bodyPr>
          <a:lstStyle/>
          <a:p>
            <a:r>
              <a:rPr lang="en-US" b="1" smtClean="0">
                <a:latin typeface="+mj-lt"/>
                <a:cs typeface="Times New Roman" panose="02020603050405020304" pitchFamily="18" charset="0"/>
              </a:rPr>
              <a:t>Con ng</a:t>
            </a:r>
            <a:r>
              <a:rPr lang="vi-VN" b="1" smtClean="0">
                <a:latin typeface="+mj-lt"/>
                <a:cs typeface="Times New Roman" panose="02020603050405020304" pitchFamily="18" charset="0"/>
              </a:rPr>
              <a:t>ư</a:t>
            </a:r>
            <a:r>
              <a:rPr lang="en-US" b="1" smtClean="0">
                <a:latin typeface="+mj-lt"/>
                <a:cs typeface="Times New Roman" panose="02020603050405020304" pitchFamily="18" charset="0"/>
              </a:rPr>
              <a:t>ời có trí tuệ sáng suốt, </a:t>
            </a:r>
          </a:p>
          <a:p>
            <a:r>
              <a:rPr lang="en-US" b="1" smtClean="0">
                <a:latin typeface="+mj-lt"/>
                <a:cs typeface="Times New Roman" panose="02020603050405020304" pitchFamily="18" charset="0"/>
              </a:rPr>
              <a:t>nhạy bén tr</a:t>
            </a:r>
            <a:r>
              <a:rPr lang="vi-VN" b="1" smtClean="0">
                <a:latin typeface="+mj-lt"/>
                <a:cs typeface="Times New Roman" panose="02020603050405020304" pitchFamily="18" charset="0"/>
              </a:rPr>
              <a:t>ư</a:t>
            </a:r>
            <a:r>
              <a:rPr lang="en-US" b="1" smtClean="0">
                <a:latin typeface="+mj-lt"/>
                <a:cs typeface="Times New Roman" panose="02020603050405020304" pitchFamily="18" charset="0"/>
              </a:rPr>
              <a:t>ớc thời cuộc</a:t>
            </a:r>
            <a:endParaRPr lang="en-US">
              <a:latin typeface="+mj-lt"/>
            </a:endParaRPr>
          </a:p>
        </p:txBody>
      </p:sp>
      <p:sp>
        <p:nvSpPr>
          <p:cNvPr id="21" name="Rectangle 20"/>
          <p:cNvSpPr/>
          <p:nvPr/>
        </p:nvSpPr>
        <p:spPr>
          <a:xfrm>
            <a:off x="35496" y="401191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c</a:t>
            </a:r>
            <a:r>
              <a:rPr lang="en-US" smtClean="0"/>
              <a:t>,</a:t>
            </a:r>
            <a:endParaRPr lang="en-US"/>
          </a:p>
        </p:txBody>
      </p:sp>
      <p:sp>
        <p:nvSpPr>
          <p:cNvPr id="22" name="Rectangle 21"/>
          <p:cNvSpPr/>
          <p:nvPr/>
        </p:nvSpPr>
        <p:spPr>
          <a:xfrm>
            <a:off x="323528" y="273862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solidFill>
                  <a:schemeClr val="tx1"/>
                </a:solidFill>
              </a:rPr>
              <a:t>b</a:t>
            </a:r>
            <a:endParaRPr lang="en-US">
              <a:solidFill>
                <a:schemeClr val="tx1"/>
              </a:solidFill>
            </a:endParaRPr>
          </a:p>
        </p:txBody>
      </p:sp>
      <p:sp>
        <p:nvSpPr>
          <p:cNvPr id="23" name="TextBox 22"/>
          <p:cNvSpPr txBox="1"/>
          <p:nvPr/>
        </p:nvSpPr>
        <p:spPr>
          <a:xfrm>
            <a:off x="755576" y="2789515"/>
            <a:ext cx="2376264" cy="646331"/>
          </a:xfrm>
          <a:prstGeom prst="rect">
            <a:avLst/>
          </a:prstGeom>
          <a:noFill/>
        </p:spPr>
        <p:txBody>
          <a:bodyPr wrap="square" rtlCol="0">
            <a:spAutoFit/>
          </a:bodyPr>
          <a:lstStyle/>
          <a:p>
            <a:r>
              <a:rPr lang="en-US" b="1" smtClean="0"/>
              <a:t>Con người mạnh mẽ, quyết đoán</a:t>
            </a:r>
            <a:endParaRPr lang="en-US" b="1"/>
          </a:p>
        </p:txBody>
      </p:sp>
      <p:sp>
        <p:nvSpPr>
          <p:cNvPr id="24" name="Rectangle 23"/>
          <p:cNvSpPr/>
          <p:nvPr/>
        </p:nvSpPr>
        <p:spPr>
          <a:xfrm>
            <a:off x="5292080" y="1563638"/>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solidFill>
                  <a:schemeClr val="tx1"/>
                </a:solidFill>
              </a:rPr>
              <a:t>d</a:t>
            </a:r>
            <a:endParaRPr lang="en-US">
              <a:solidFill>
                <a:schemeClr val="tx1"/>
              </a:solidFill>
            </a:endParaRPr>
          </a:p>
        </p:txBody>
      </p:sp>
      <p:sp>
        <p:nvSpPr>
          <p:cNvPr id="25" name="Rectangle 24"/>
          <p:cNvSpPr/>
          <p:nvPr/>
        </p:nvSpPr>
        <p:spPr>
          <a:xfrm>
            <a:off x="5076056" y="28597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solidFill>
                  <a:schemeClr val="tx1"/>
                </a:solidFill>
              </a:rPr>
              <a:t>e,</a:t>
            </a:r>
            <a:endParaRPr lang="en-US">
              <a:solidFill>
                <a:schemeClr val="tx1"/>
              </a:solidFill>
            </a:endParaRPr>
          </a:p>
        </p:txBody>
      </p:sp>
      <p:sp>
        <p:nvSpPr>
          <p:cNvPr id="26" name="Rectangle 25"/>
          <p:cNvSpPr/>
          <p:nvPr/>
        </p:nvSpPr>
        <p:spPr>
          <a:xfrm>
            <a:off x="5220072" y="42507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solidFill>
                  <a:schemeClr val="tx1"/>
                </a:solidFill>
              </a:rPr>
              <a:t>f</a:t>
            </a:r>
            <a:r>
              <a:rPr lang="en-US" smtClean="0">
                <a:solidFill>
                  <a:schemeClr val="tx1"/>
                </a:solidFill>
              </a:rPr>
              <a:t>,</a:t>
            </a:r>
            <a:endParaRPr lang="en-US">
              <a:solidFill>
                <a:schemeClr val="tx1"/>
              </a:solidFill>
            </a:endParaRPr>
          </a:p>
        </p:txBody>
      </p:sp>
      <p:sp>
        <p:nvSpPr>
          <p:cNvPr id="27" name="TextBox 26"/>
          <p:cNvSpPr txBox="1"/>
          <p:nvPr/>
        </p:nvSpPr>
        <p:spPr>
          <a:xfrm>
            <a:off x="5580112" y="1491630"/>
            <a:ext cx="2376264" cy="923330"/>
          </a:xfrm>
          <a:prstGeom prst="rect">
            <a:avLst/>
          </a:prstGeom>
          <a:noFill/>
        </p:spPr>
        <p:txBody>
          <a:bodyPr wrap="square" rtlCol="0">
            <a:spAutoFit/>
          </a:bodyPr>
          <a:lstStyle/>
          <a:p>
            <a:r>
              <a:rPr lang="en-US" b="1" smtClean="0"/>
              <a:t> Ý chí quyết thắng và tầm nhìn xa trông rộng</a:t>
            </a:r>
            <a:endParaRPr lang="en-US" b="1"/>
          </a:p>
        </p:txBody>
      </p:sp>
      <p:sp>
        <p:nvSpPr>
          <p:cNvPr id="28" name="TextBox 27"/>
          <p:cNvSpPr txBox="1"/>
          <p:nvPr/>
        </p:nvSpPr>
        <p:spPr>
          <a:xfrm>
            <a:off x="5580112" y="2861523"/>
            <a:ext cx="2376264" cy="646331"/>
          </a:xfrm>
          <a:prstGeom prst="rect">
            <a:avLst/>
          </a:prstGeom>
          <a:noFill/>
        </p:spPr>
        <p:txBody>
          <a:bodyPr wrap="square" rtlCol="0">
            <a:spAutoFit/>
          </a:bodyPr>
          <a:lstStyle/>
          <a:p>
            <a:r>
              <a:rPr lang="en-US" b="1" smtClean="0"/>
              <a:t>Có tài dùng binh như thần</a:t>
            </a:r>
            <a:endParaRPr lang="en-US" b="1"/>
          </a:p>
        </p:txBody>
      </p:sp>
      <p:sp>
        <p:nvSpPr>
          <p:cNvPr id="29" name="TextBox 28"/>
          <p:cNvSpPr txBox="1"/>
          <p:nvPr/>
        </p:nvSpPr>
        <p:spPr>
          <a:xfrm>
            <a:off x="5724128" y="4085659"/>
            <a:ext cx="3168352" cy="646331"/>
          </a:xfrm>
          <a:prstGeom prst="rect">
            <a:avLst/>
          </a:prstGeom>
          <a:noFill/>
        </p:spPr>
        <p:txBody>
          <a:bodyPr wrap="square" rtlCol="0">
            <a:spAutoFit/>
          </a:bodyPr>
          <a:lstStyle/>
          <a:p>
            <a:r>
              <a:rPr lang="en-US" b="1" smtClean="0"/>
              <a:t>Hình ảnh vị anh hùng lẫm liệt trong trận chiến</a:t>
            </a:r>
            <a:endParaRPr lang="en-US" b="1"/>
          </a:p>
        </p:txBody>
      </p:sp>
    </p:spTree>
    <p:extLst>
      <p:ext uri="{BB962C8B-B14F-4D97-AF65-F5344CB8AC3E}">
        <p14:creationId xmlns:p14="http://schemas.microsoft.com/office/powerpoint/2010/main" val="1004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animBg="1"/>
      <p:bldP spid="23" grpId="0"/>
      <p:bldP spid="24" grpId="0" animBg="1"/>
      <p:bldP spid="25" grpId="0" animBg="1"/>
      <p:bldP spid="26" grpId="0" animBg="1"/>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TextBox 3"/>
          <p:cNvSpPr txBox="1"/>
          <p:nvPr/>
        </p:nvSpPr>
        <p:spPr>
          <a:xfrm>
            <a:off x="827584" y="1133331"/>
            <a:ext cx="4032448" cy="369332"/>
          </a:xfrm>
          <a:prstGeom prst="rect">
            <a:avLst/>
          </a:prstGeom>
          <a:noFill/>
        </p:spPr>
        <p:txBody>
          <a:bodyPr wrap="square" rtlCol="0">
            <a:spAutoFit/>
          </a:bodyPr>
          <a:lstStyle/>
          <a:p>
            <a:r>
              <a:rPr lang="en-US" b="1" smtClean="0">
                <a:solidFill>
                  <a:schemeClr val="bg1"/>
                </a:solidFill>
              </a:rPr>
              <a:t> Yêu nước, căm thù giặc sâu sắc</a:t>
            </a:r>
            <a:endParaRPr lang="en-US" b="1">
              <a:solidFill>
                <a:schemeClr val="bg1"/>
              </a:solidFill>
            </a:endParaRPr>
          </a:p>
        </p:txBody>
      </p:sp>
      <p:sp>
        <p:nvSpPr>
          <p:cNvPr id="5" name="Rectangle 4"/>
          <p:cNvSpPr/>
          <p:nvPr/>
        </p:nvSpPr>
        <p:spPr>
          <a:xfrm>
            <a:off x="539552" y="11315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a,</a:t>
            </a:r>
            <a:endParaRPr lang="en-US"/>
          </a:p>
        </p:txBody>
      </p:sp>
      <p:sp>
        <p:nvSpPr>
          <p:cNvPr id="6" name="Rectangle 5"/>
          <p:cNvSpPr/>
          <p:nvPr/>
        </p:nvSpPr>
        <p:spPr>
          <a:xfrm>
            <a:off x="928580" y="1635646"/>
            <a:ext cx="2502024" cy="1754326"/>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zh-CN" smtClean="0">
                <a:solidFill>
                  <a:schemeClr val="tx1"/>
                </a:solidFill>
                <a:latin typeface="Times New Roman" panose="02020603050405020304" pitchFamily="18" charset="0"/>
                <a:ea typeface="微软雅黑" pitchFamily="34" charset="-122"/>
                <a:cs typeface="Times New Roman" panose="02020603050405020304" pitchFamily="18" charset="0"/>
              </a:rPr>
              <a:t>Nhận được tin giặc chiếm Thăng Long thì “giận lắm”, “định thân chinh cầm quân đi ngay”</a:t>
            </a:r>
            <a:endParaRPr lang="zh-CN" altLang="en-US" smtClean="0">
              <a:solidFill>
                <a:schemeClr val="tx1"/>
              </a:solidFill>
              <a:latin typeface="Times New Roman" panose="02020603050405020304" pitchFamily="18" charset="0"/>
              <a:ea typeface="微软雅黑" pitchFamily="34" charset="-122"/>
              <a:cs typeface="Times New Roman" panose="02020603050405020304" pitchFamily="18" charset="0"/>
            </a:endParaRPr>
          </a:p>
          <a:p>
            <a:r>
              <a:rPr lang="en-US" altLang="zh-CN" smtClean="0">
                <a:solidFill>
                  <a:schemeClr val="tx1"/>
                </a:solidFill>
                <a:latin typeface="Times New Roman" panose="02020603050405020304" pitchFamily="18" charset="0"/>
                <a:ea typeface="宋体" pitchFamily="2" charset="-122"/>
                <a:cs typeface="Times New Roman" panose="02020603050405020304" pitchFamily="18" charset="0"/>
              </a:rPr>
              <a:t>Yêu nước, căm thù giặc sục sôi</a:t>
            </a:r>
            <a:endParaRPr lang="en-US">
              <a:solidFill>
                <a:schemeClr val="tx1"/>
              </a:solidFill>
            </a:endParaRPr>
          </a:p>
        </p:txBody>
      </p:sp>
      <p:sp>
        <p:nvSpPr>
          <p:cNvPr id="7" name="Rectangle 6"/>
          <p:cNvSpPr/>
          <p:nvPr/>
        </p:nvSpPr>
        <p:spPr>
          <a:xfrm>
            <a:off x="396211" y="4043848"/>
            <a:ext cx="3756157" cy="400110"/>
          </a:xfrm>
          <a:prstGeom prst="rect">
            <a:avLst/>
          </a:prstGeom>
        </p:spPr>
        <p:txBody>
          <a:bodyPr wrap="none">
            <a:spAutoFit/>
          </a:bodyPr>
          <a:lstStyle/>
          <a:p>
            <a:pPr algn="ctr"/>
            <a:r>
              <a:rPr lang="en-US" altLang="zh-CN" sz="2000" b="1" smtClean="0">
                <a:solidFill>
                  <a:schemeClr val="bg1"/>
                </a:solidFill>
                <a:latin typeface="Times New Roman" panose="02020603050405020304" pitchFamily="18" charset="0"/>
                <a:ea typeface="宋体" pitchFamily="2" charset="-122"/>
                <a:cs typeface="Times New Roman" panose="02020603050405020304" pitchFamily="18" charset="0"/>
              </a:rPr>
              <a:t>Yêu nước, căm thù giặc sục sôi.</a:t>
            </a:r>
            <a:endParaRPr lang="zh-CN" altLang="en-US" sz="2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8" name="Down Arrow 7"/>
          <p:cNvSpPr/>
          <p:nvPr/>
        </p:nvSpPr>
        <p:spPr>
          <a:xfrm>
            <a:off x="1979712" y="3579862"/>
            <a:ext cx="364232"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p:cNvSpPr/>
          <p:nvPr/>
        </p:nvSpPr>
        <p:spPr>
          <a:xfrm>
            <a:off x="5580112" y="1740753"/>
            <a:ext cx="2049861" cy="646331"/>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a:latin typeface="Times New Roman" panose="02020603050405020304" pitchFamily="18" charset="0"/>
                <a:ea typeface="微软雅黑" pitchFamily="34" charset="-122"/>
                <a:cs typeface="Times New Roman" panose="02020603050405020304" pitchFamily="18" charset="0"/>
              </a:rPr>
              <a:t>Trong lời phủ dụ quân sĩ ở Nghệ An</a:t>
            </a:r>
            <a:endParaRPr lang="zh-CN" altLang="en-US" dirty="0">
              <a:latin typeface="Times New Roman" panose="02020603050405020304" pitchFamily="18" charset="0"/>
              <a:ea typeface="微软雅黑" pitchFamily="34" charset="-122"/>
              <a:cs typeface="Times New Roman" panose="02020603050405020304" pitchFamily="18" charset="0"/>
            </a:endParaRPr>
          </a:p>
        </p:txBody>
      </p:sp>
      <p:cxnSp>
        <p:nvCxnSpPr>
          <p:cNvPr id="24" name="Straight Connector 23"/>
          <p:cNvCxnSpPr/>
          <p:nvPr/>
        </p:nvCxnSpPr>
        <p:spPr>
          <a:xfrm flipV="1">
            <a:off x="4644008" y="1593664"/>
            <a:ext cx="0" cy="2850294"/>
          </a:xfrm>
          <a:prstGeom prst="line">
            <a:avLst/>
          </a:prstGeom>
        </p:spPr>
        <p:style>
          <a:lnRef idx="2">
            <a:schemeClr val="accent4"/>
          </a:lnRef>
          <a:fillRef idx="0">
            <a:schemeClr val="accent4"/>
          </a:fillRef>
          <a:effectRef idx="1">
            <a:schemeClr val="accent4"/>
          </a:effectRef>
          <a:fontRef idx="minor">
            <a:schemeClr val="tx1"/>
          </a:fontRef>
        </p:style>
      </p:cxnSp>
      <p:sp>
        <p:nvSpPr>
          <p:cNvPr id="27" name="Rectangle 26"/>
          <p:cNvSpPr/>
          <p:nvPr/>
        </p:nvSpPr>
        <p:spPr>
          <a:xfrm>
            <a:off x="4716016" y="3437587"/>
            <a:ext cx="3888432" cy="646331"/>
          </a:xfrm>
          <a:prstGeom prst="rect">
            <a:avLst/>
          </a:prstGeom>
        </p:spPr>
        <p:txBody>
          <a:bodyPr wrap="square">
            <a:spAutoFit/>
          </a:bodyPr>
          <a:lstStyle/>
          <a:p>
            <a:r>
              <a:rPr lang="en-US" altLang="zh-CN" b="1">
                <a:solidFill>
                  <a:schemeClr val="bg1"/>
                </a:solidFill>
                <a:latin typeface="Times New Roman" panose="02020603050405020304" pitchFamily="18" charset="0"/>
                <a:ea typeface="宋体" pitchFamily="2" charset="-122"/>
                <a:cs typeface="Times New Roman" panose="02020603050405020304" pitchFamily="18" charset="0"/>
              </a:rPr>
              <a:t>Đây như bài hịch kích thích lòng yêu nước, ý chí quật cường của dân tộc</a:t>
            </a:r>
            <a:endParaRPr lang="en-US" b="1">
              <a:solidFill>
                <a:schemeClr val="bg1"/>
              </a:solidFill>
            </a:endParaRPr>
          </a:p>
        </p:txBody>
      </p:sp>
      <p:sp>
        <p:nvSpPr>
          <p:cNvPr id="28" name="Down Arrow 27"/>
          <p:cNvSpPr/>
          <p:nvPr/>
        </p:nvSpPr>
        <p:spPr>
          <a:xfrm>
            <a:off x="6440016" y="2859782"/>
            <a:ext cx="364232"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2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2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12" grpId="0" animBg="1"/>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67" y="1923678"/>
            <a:ext cx="2051658" cy="27145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24478" y="1152705"/>
            <a:ext cx="55871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b</a:t>
            </a:r>
            <a:endParaRPr lang="en-US"/>
          </a:p>
        </p:txBody>
      </p:sp>
      <p:sp>
        <p:nvSpPr>
          <p:cNvPr id="5" name="TextBox 4"/>
          <p:cNvSpPr txBox="1"/>
          <p:nvPr/>
        </p:nvSpPr>
        <p:spPr>
          <a:xfrm>
            <a:off x="1100541" y="1131590"/>
            <a:ext cx="3687483" cy="369332"/>
          </a:xfrm>
          <a:prstGeom prst="rect">
            <a:avLst/>
          </a:prstGeom>
          <a:noFill/>
        </p:spPr>
        <p:txBody>
          <a:bodyPr wrap="square" rtlCol="0">
            <a:spAutoFit/>
          </a:bodyPr>
          <a:lstStyle/>
          <a:p>
            <a:r>
              <a:rPr lang="en-US" b="1" smtClean="0">
                <a:solidFill>
                  <a:schemeClr val="bg1"/>
                </a:solidFill>
              </a:rPr>
              <a:t>Con người mạnh mẽ, quyết đoán</a:t>
            </a:r>
            <a:endParaRPr lang="en-US" b="1">
              <a:solidFill>
                <a:schemeClr val="bg1"/>
              </a:solidFill>
            </a:endParaRPr>
          </a:p>
        </p:txBody>
      </p:sp>
      <p:sp>
        <p:nvSpPr>
          <p:cNvPr id="6" name="Rectangle 5"/>
          <p:cNvSpPr/>
          <p:nvPr/>
        </p:nvSpPr>
        <p:spPr>
          <a:xfrm>
            <a:off x="35496" y="2697753"/>
            <a:ext cx="5904656" cy="923330"/>
          </a:xfrm>
          <a:prstGeom prst="rect">
            <a:avLst/>
          </a:prstGeom>
          <a:solidFill>
            <a:schemeClr val="accent4">
              <a:lumMod val="75000"/>
            </a:schemeClr>
          </a:solidFill>
        </p:spPr>
        <p:txBody>
          <a:bodyPr wrap="square">
            <a:spAutoFit/>
          </a:bodyPr>
          <a:lstStyle/>
          <a:p>
            <a:r>
              <a:rPr lang="en-US" smtClean="0">
                <a:solidFill>
                  <a:schemeClr val="bg1"/>
                </a:solidFill>
              </a:rPr>
              <a:t>- </a:t>
            </a:r>
            <a:r>
              <a:rPr lang="en-US">
                <a:solidFill>
                  <a:schemeClr val="bg1"/>
                </a:solidFill>
              </a:rPr>
              <a:t>Nghe tin giặc đã đánh chiếm đến tận Thăng Long mất cả một vùng đất đai rộng lớn mà ông không hề nao núng “định thân chinh cầm quân đi ngay</a:t>
            </a:r>
            <a:r>
              <a:rPr lang="en-US" smtClean="0">
                <a:solidFill>
                  <a:schemeClr val="bg1"/>
                </a:solidFill>
              </a:rPr>
              <a:t>”.</a:t>
            </a:r>
            <a:endParaRPr lang="en-US">
              <a:solidFill>
                <a:schemeClr val="bg1"/>
              </a:solidFill>
            </a:endParaRPr>
          </a:p>
        </p:txBody>
      </p:sp>
      <p:sp>
        <p:nvSpPr>
          <p:cNvPr id="8" name="Rectangle 7"/>
          <p:cNvSpPr/>
          <p:nvPr/>
        </p:nvSpPr>
        <p:spPr>
          <a:xfrm>
            <a:off x="35496" y="1576412"/>
            <a:ext cx="5904656" cy="923330"/>
          </a:xfrm>
          <a:prstGeom prst="rect">
            <a:avLst/>
          </a:prstGeom>
          <a:solidFill>
            <a:schemeClr val="accent4">
              <a:lumMod val="60000"/>
              <a:lumOff val="40000"/>
            </a:schemeClr>
          </a:solidFill>
        </p:spPr>
        <p:txBody>
          <a:bodyPr wrap="square">
            <a:spAutoFit/>
          </a:bodyPr>
          <a:lstStyle/>
          <a:p>
            <a:r>
              <a:rPr lang="en-US">
                <a:solidFill>
                  <a:schemeClr val="bg1"/>
                </a:solidFill>
              </a:rPr>
              <a:t>- Từ đầu đến cuối đoạn trích, Nguyễn Huệ luôn luôn là con người hành động một cách xông xáo, nhanh gọn có chủ đích và rất quả quyết.</a:t>
            </a:r>
          </a:p>
        </p:txBody>
      </p:sp>
      <p:sp>
        <p:nvSpPr>
          <p:cNvPr id="9" name="Rectangle 8"/>
          <p:cNvSpPr/>
          <p:nvPr/>
        </p:nvSpPr>
        <p:spPr>
          <a:xfrm>
            <a:off x="35496" y="3943171"/>
            <a:ext cx="5904656"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solidFill>
                  <a:srgbClr val="7030A0"/>
                </a:solidFill>
              </a:rPr>
              <a:t>- Rồi chỉ trong vòng hơn 1 tháng, Nguyễn Huệ đã làm được bao nhiêu việc lớn: “tế cáo trời đất”, lên ngôi hoàng đế, đốc xuất đại binh ra Bắc...</a:t>
            </a:r>
          </a:p>
        </p:txBody>
      </p:sp>
      <p:sp>
        <p:nvSpPr>
          <p:cNvPr id="10" name="Right Brace 9"/>
          <p:cNvSpPr/>
          <p:nvPr/>
        </p:nvSpPr>
        <p:spPr>
          <a:xfrm>
            <a:off x="6012160" y="1635646"/>
            <a:ext cx="504056" cy="3002534"/>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TextBox 10"/>
          <p:cNvSpPr txBox="1"/>
          <p:nvPr/>
        </p:nvSpPr>
        <p:spPr>
          <a:xfrm>
            <a:off x="6660232" y="1592669"/>
            <a:ext cx="2160240" cy="313932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mtClean="0">
                <a:solidFill>
                  <a:schemeClr val="bg1"/>
                </a:solidFill>
              </a:rPr>
              <a:t>Tính cách mạnh mẽ, quyết đoán, đầy bản lĩnh là đặc điểm của bậc minh quân tài chí. Và với tính cách ấy, Nguyễn Huệ xứng đáng được nhân dân tôn thờ và gửi gắm niềm tin trở thành linh hồn của nghĩa quân Tây Sơn</a:t>
            </a:r>
            <a:endParaRPr lang="en-US">
              <a:solidFill>
                <a:schemeClr val="bg1"/>
              </a:solidFill>
            </a:endParaRPr>
          </a:p>
        </p:txBody>
      </p:sp>
    </p:spTree>
    <p:extLst>
      <p:ext uri="{BB962C8B-B14F-4D97-AF65-F5344CB8AC3E}">
        <p14:creationId xmlns:p14="http://schemas.microsoft.com/office/powerpoint/2010/main" val="27670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39552" y="1106846"/>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c,</a:t>
            </a:r>
            <a:endParaRPr lang="en-US"/>
          </a:p>
        </p:txBody>
      </p:sp>
      <p:sp>
        <p:nvSpPr>
          <p:cNvPr id="6" name="Rectangle 5"/>
          <p:cNvSpPr/>
          <p:nvPr/>
        </p:nvSpPr>
        <p:spPr>
          <a:xfrm>
            <a:off x="899592" y="1120864"/>
            <a:ext cx="6840760" cy="369332"/>
          </a:xfrm>
          <a:prstGeom prst="rect">
            <a:avLst/>
          </a:prstGeom>
        </p:spPr>
        <p:txBody>
          <a:bodyPr wrap="square">
            <a:spAutoFit/>
          </a:bodyPr>
          <a:lstStyle/>
          <a:p>
            <a:r>
              <a:rPr lang="en-US" b="1" smtClean="0">
                <a:solidFill>
                  <a:schemeClr val="bg1"/>
                </a:solidFill>
                <a:latin typeface="+mj-lt"/>
                <a:cs typeface="Times New Roman" panose="02020603050405020304" pitchFamily="18" charset="0"/>
              </a:rPr>
              <a:t>Con ng</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ời có trí tuệ sáng suốt, nhạy bén tr</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ớc thời cuộc</a:t>
            </a:r>
            <a:endParaRPr lang="en-US">
              <a:solidFill>
                <a:schemeClr val="bg1"/>
              </a:solidFill>
              <a:latin typeface="+mj-lt"/>
            </a:endParaRPr>
          </a:p>
        </p:txBody>
      </p:sp>
      <p:sp>
        <p:nvSpPr>
          <p:cNvPr id="7" name="Rectangle 6"/>
          <p:cNvSpPr/>
          <p:nvPr/>
        </p:nvSpPr>
        <p:spPr>
          <a:xfrm>
            <a:off x="329920" y="1875365"/>
            <a:ext cx="8460107" cy="923330"/>
          </a:xfrm>
          <a:prstGeom prst="rect">
            <a:avLst/>
          </a:prstGeom>
          <a:solidFill>
            <a:schemeClr val="accent4">
              <a:lumMod val="60000"/>
              <a:lumOff val="40000"/>
            </a:schemeClr>
          </a:solidFill>
        </p:spPr>
        <p:txBody>
          <a:bodyPr wrap="square">
            <a:spAutoFit/>
          </a:bodyPr>
          <a:lstStyle/>
          <a:p>
            <a:r>
              <a:rPr lang="en-US"/>
              <a:t>* Ngay khi mấy chục vạn quân Thanh do Tôn Sĩ Nghị hùng hổ kéo vào nước ta, thế giặc đang mạnh, tình thế khẩn cấp, vận mệnh đất nước “ngàn cân treo sợi tóc”, </a:t>
            </a:r>
            <a:r>
              <a:rPr lang="en-US" i="1"/>
              <a:t>Nguyễn Huệ đã quyết định lên ngôi hoàng đế để chính danh vị, lấy niên hiệu là Quang Trung.</a:t>
            </a:r>
            <a:endParaRPr lang="en-US"/>
          </a:p>
        </p:txBody>
      </p:sp>
      <p:sp>
        <p:nvSpPr>
          <p:cNvPr id="8" name="Rectangle 7"/>
          <p:cNvSpPr/>
          <p:nvPr/>
        </p:nvSpPr>
        <p:spPr>
          <a:xfrm>
            <a:off x="329920" y="3003798"/>
            <a:ext cx="53222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i="1">
                <a:solidFill>
                  <a:schemeClr val="bg1"/>
                </a:solidFill>
              </a:rPr>
              <a:t>* Sáng suốt trong việc nhận định tình hình địch và </a:t>
            </a:r>
            <a:r>
              <a:rPr lang="en-US" i="1" smtClean="0">
                <a:solidFill>
                  <a:schemeClr val="bg1"/>
                </a:solidFill>
              </a:rPr>
              <a:t>ta</a:t>
            </a:r>
            <a:endParaRPr lang="en-US">
              <a:solidFill>
                <a:schemeClr val="bg1"/>
              </a:solidFill>
            </a:endParaRPr>
          </a:p>
        </p:txBody>
      </p:sp>
      <p:sp>
        <p:nvSpPr>
          <p:cNvPr id="9" name="Rectangle 8"/>
          <p:cNvSpPr/>
          <p:nvPr/>
        </p:nvSpPr>
        <p:spPr>
          <a:xfrm>
            <a:off x="329921" y="3642578"/>
            <a:ext cx="3990051"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i="1">
                <a:solidFill>
                  <a:schemeClr val="tx1"/>
                </a:solidFill>
              </a:rPr>
              <a:t>* Sáng suốt trong việc xét đoán bề </a:t>
            </a:r>
            <a:r>
              <a:rPr lang="en-US" i="1" smtClean="0">
                <a:solidFill>
                  <a:schemeClr val="tx1"/>
                </a:solidFill>
              </a:rPr>
              <a:t>tôi</a:t>
            </a:r>
            <a:endParaRPr lang="en-US">
              <a:solidFill>
                <a:schemeClr val="tx1"/>
              </a:solidFill>
            </a:endParaRPr>
          </a:p>
        </p:txBody>
      </p:sp>
      <p:pic>
        <p:nvPicPr>
          <p:cNvPr id="10" name="Picture 9">
            <a:extLst>
              <a:ext uri="{FF2B5EF4-FFF2-40B4-BE49-F238E27FC236}">
                <a16:creationId xmlns:a16="http://schemas.microsoft.com/office/drawing/2014/main" id="{9C9C433F-5C8B-4C8A-8AFE-7F6DC5EA7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79" b="9469"/>
          <a:stretch/>
        </p:blipFill>
        <p:spPr bwMode="auto">
          <a:xfrm>
            <a:off x="6444208" y="3003798"/>
            <a:ext cx="2076415" cy="19614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07504" y="4155926"/>
            <a:ext cx="6264696"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Right Arrow 14"/>
          <p:cNvSpPr/>
          <p:nvPr/>
        </p:nvSpPr>
        <p:spPr>
          <a:xfrm>
            <a:off x="107504" y="4371950"/>
            <a:ext cx="609956" cy="46718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27584" y="4282375"/>
            <a:ext cx="5472608" cy="707886"/>
          </a:xfrm>
          <a:prstGeom prst="rect">
            <a:avLst/>
          </a:prstGeom>
          <a:noFill/>
        </p:spPr>
        <p:txBody>
          <a:bodyPr wrap="square" rtlCol="0">
            <a:spAutoFit/>
          </a:bodyPr>
          <a:lstStyle/>
          <a:p>
            <a:r>
              <a:rPr lang="en-US" sz="2000" b="1" smtClean="0">
                <a:solidFill>
                  <a:schemeClr val="bg1"/>
                </a:solidFill>
              </a:rPr>
              <a:t>Ông là một bậc minh quân, rất hiểu tướng sĩ, khen chê đúng người, đúng việc và ân uy rạch ròi</a:t>
            </a:r>
            <a:endParaRPr lang="en-US" sz="2000" b="1">
              <a:solidFill>
                <a:schemeClr val="bg1"/>
              </a:solidFill>
            </a:endParaRPr>
          </a:p>
        </p:txBody>
      </p:sp>
    </p:spTree>
    <p:extLst>
      <p:ext uri="{BB962C8B-B14F-4D97-AF65-F5344CB8AC3E}">
        <p14:creationId xmlns:p14="http://schemas.microsoft.com/office/powerpoint/2010/main" val="27431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37440" y="1176683"/>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d</a:t>
            </a:r>
            <a:endParaRPr lang="en-US"/>
          </a:p>
        </p:txBody>
      </p:sp>
      <p:sp>
        <p:nvSpPr>
          <p:cNvPr id="5" name="TextBox 4"/>
          <p:cNvSpPr txBox="1"/>
          <p:nvPr/>
        </p:nvSpPr>
        <p:spPr>
          <a:xfrm>
            <a:off x="899592" y="1122298"/>
            <a:ext cx="4824536" cy="369332"/>
          </a:xfrm>
          <a:prstGeom prst="rect">
            <a:avLst/>
          </a:prstGeom>
          <a:noFill/>
        </p:spPr>
        <p:txBody>
          <a:bodyPr wrap="square" rtlCol="0">
            <a:spAutoFit/>
          </a:bodyPr>
          <a:lstStyle/>
          <a:p>
            <a:r>
              <a:rPr lang="en-US" b="1" smtClean="0">
                <a:solidFill>
                  <a:schemeClr val="bg1"/>
                </a:solidFill>
              </a:rPr>
              <a:t> Ý chí quyết thắng và tầm nhìn xa trông rộng</a:t>
            </a:r>
            <a:endParaRPr lang="en-US" b="1">
              <a:solidFill>
                <a:schemeClr val="bg1"/>
              </a:solidFill>
            </a:endParaRPr>
          </a:p>
        </p:txBody>
      </p:sp>
      <p:sp>
        <p:nvSpPr>
          <p:cNvPr id="6" name="Rectangle 5"/>
          <p:cNvSpPr/>
          <p:nvPr/>
        </p:nvSpPr>
        <p:spPr>
          <a:xfrm>
            <a:off x="2123728" y="1491630"/>
            <a:ext cx="6912768" cy="923330"/>
          </a:xfrm>
          <a:prstGeom prst="rect">
            <a:avLst/>
          </a:prstGeom>
          <a:solidFill>
            <a:schemeClr val="accent4">
              <a:lumMod val="60000"/>
              <a:lumOff val="40000"/>
            </a:schemeClr>
          </a:solidFill>
        </p:spPr>
        <p:txBody>
          <a:bodyPr wrap="square">
            <a:spAutoFit/>
          </a:bodyPr>
          <a:lstStyle/>
          <a:p>
            <a:r>
              <a:rPr lang="en-US" b="1"/>
              <a:t>- Mới khởi binh đánh giặc, chưa giành được tấc đất nào vậy mà vua Quang Trung đã nói chắc như đinh đóng cột “phương lược tiến đánh đã có tính sẵn</a:t>
            </a:r>
            <a:r>
              <a:rPr lang="en-US" b="1" smtClean="0"/>
              <a:t>”.</a:t>
            </a:r>
            <a:endParaRPr lang="en-US" b="1"/>
          </a:p>
        </p:txBody>
      </p:sp>
      <p:sp>
        <p:nvSpPr>
          <p:cNvPr id="7" name="Rectangle 6"/>
          <p:cNvSpPr/>
          <p:nvPr/>
        </p:nvSpPr>
        <p:spPr>
          <a:xfrm>
            <a:off x="2123728" y="2571750"/>
            <a:ext cx="6912768"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a:solidFill>
                  <a:schemeClr val="tx1"/>
                </a:solidFill>
              </a:rPr>
              <a:t>- Đang ngồi trên lưng ngựa, Quang Trung đã nói với Nhậm về quyết sách ngoại giao và kế hoạch 10 tới ta hoà bình. Đối với địch, thường thì biết là thắng việc binh đao không thể dứt ngay được vì xỉ nhục của nước lớn còn đó. Nếu “chờ 10 năm nữa ta được yên ổn mà nuôi dưỡng lực lượng, bấy giờ nước giàu quân mạnh thì ta có sợ gì chúng”.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993" y="2070558"/>
            <a:ext cx="3403793" cy="2062194"/>
          </a:xfrm>
          <a:prstGeom prst="rect">
            <a:avLst/>
          </a:prstGeom>
        </p:spPr>
      </p:pic>
      <p:sp>
        <p:nvSpPr>
          <p:cNvPr id="9" name="TextBox 8"/>
          <p:cNvSpPr txBox="1"/>
          <p:nvPr/>
        </p:nvSpPr>
        <p:spPr>
          <a:xfrm>
            <a:off x="717460" y="4299942"/>
            <a:ext cx="8319036" cy="707886"/>
          </a:xfrm>
          <a:prstGeom prst="rect">
            <a:avLst/>
          </a:prstGeom>
          <a:noFill/>
        </p:spPr>
        <p:txBody>
          <a:bodyPr wrap="square" rtlCol="0">
            <a:spAutoFit/>
          </a:bodyPr>
          <a:lstStyle/>
          <a:p>
            <a:r>
              <a:rPr lang="en-US" sz="2000" b="1" smtClean="0">
                <a:solidFill>
                  <a:schemeClr val="bg1"/>
                </a:solidFill>
              </a:rPr>
              <a:t>Chính tinh thần, ý chí quyết thắng hừng hực của vua Quang Trung  đã lan tỏa đến từng quân sĩ, đẻ kích thích ý chí quật cường trong họ.</a:t>
            </a:r>
            <a:endParaRPr lang="en-US" sz="2000" b="1">
              <a:solidFill>
                <a:schemeClr val="bg1"/>
              </a:solidFill>
            </a:endParaRPr>
          </a:p>
        </p:txBody>
      </p:sp>
      <p:sp>
        <p:nvSpPr>
          <p:cNvPr id="10" name="Right Arrow 9"/>
          <p:cNvSpPr/>
          <p:nvPr/>
        </p:nvSpPr>
        <p:spPr>
          <a:xfrm>
            <a:off x="107504" y="4371950"/>
            <a:ext cx="609956" cy="46718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Connector 11"/>
          <p:cNvCxnSpPr/>
          <p:nvPr/>
        </p:nvCxnSpPr>
        <p:spPr>
          <a:xfrm>
            <a:off x="1259632" y="4299942"/>
            <a:ext cx="6768752"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469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11510"/>
            <a:ext cx="6571060" cy="530223"/>
          </a:xfrm>
        </p:spPr>
        <p:txBody>
          <a:bodyPr/>
          <a:lstStyle/>
          <a:p>
            <a:r>
              <a:rPr lang="en-US" b="1" dirty="0" smtClean="0">
                <a:latin typeface="Times New Roman" panose="02020603050405020304" pitchFamily="18" charset="0"/>
                <a:cs typeface="Times New Roman" panose="02020603050405020304" pitchFamily="18" charset="0"/>
              </a:rPr>
              <a:t>I.MỤC TIÊU BÀI HỌC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131590"/>
            <a:ext cx="8496944" cy="3744416"/>
          </a:xfrm>
        </p:spPr>
        <p:txBody>
          <a:bodyPr>
            <a:noAutofit/>
          </a:bodyPr>
          <a:lstStyle/>
          <a:p>
            <a:endParaRPr lang="pt-BR" sz="1600" b="1" i="1" dirty="0" smtClean="0">
              <a:latin typeface="Times New Roman" panose="02020603050405020304" pitchFamily="18" charset="0"/>
              <a:cs typeface="Times New Roman" panose="02020603050405020304" pitchFamily="18" charset="0"/>
            </a:endParaRPr>
          </a:p>
          <a:p>
            <a:r>
              <a:rPr lang="pt-BR" sz="1600" b="1" i="1" dirty="0" smtClean="0">
                <a:latin typeface="Times New Roman" panose="02020603050405020304" pitchFamily="18" charset="0"/>
                <a:cs typeface="Times New Roman" panose="02020603050405020304" pitchFamily="18" charset="0"/>
              </a:rPr>
              <a:t>1</a:t>
            </a:r>
            <a:r>
              <a:rPr lang="pt-BR" sz="1600" b="1" i="1" dirty="0">
                <a:latin typeface="Times New Roman" panose="02020603050405020304" pitchFamily="18" charset="0"/>
                <a:cs typeface="Times New Roman" panose="02020603050405020304" pitchFamily="18" charset="0"/>
              </a:rPr>
              <a:t>. Kiến thức: </a:t>
            </a:r>
            <a:endParaRPr lang="en-US" sz="1600" b="1" dirty="0">
              <a:latin typeface="Times New Roman" panose="02020603050405020304" pitchFamily="18" charset="0"/>
              <a:cs typeface="Times New Roman" panose="02020603050405020304" pitchFamily="18" charset="0"/>
            </a:endParaRPr>
          </a:p>
          <a:p>
            <a:r>
              <a:rPr lang="pt-BR" sz="1600" b="1" dirty="0">
                <a:latin typeface="Times New Roman" panose="02020603050405020304" pitchFamily="18" charset="0"/>
                <a:cs typeface="Times New Roman" panose="02020603050405020304" pitchFamily="18" charset="0"/>
              </a:rPr>
              <a:t>- Hiểu biết chung về nhóm tác giả thuộc Ngô gia văn phái, về phong trào Tây Sơn và người anh hùng dân tộc Quang Trung - Nguyễn Huệ</a:t>
            </a:r>
            <a:endParaRPr lang="en-US" sz="1600" b="1" dirty="0">
              <a:latin typeface="Times New Roman" panose="02020603050405020304" pitchFamily="18" charset="0"/>
              <a:cs typeface="Times New Roman" panose="02020603050405020304" pitchFamily="18" charset="0"/>
            </a:endParaRPr>
          </a:p>
          <a:p>
            <a:r>
              <a:rPr lang="pt-BR" sz="1600" b="1" dirty="0">
                <a:latin typeface="Times New Roman" panose="02020603050405020304" pitchFamily="18" charset="0"/>
                <a:cs typeface="Times New Roman" panose="02020603050405020304" pitchFamily="18" charset="0"/>
              </a:rPr>
              <a:t>- Biết nhân vật, sự kiện, cốt truyện trong tác phẩm viết theo thể loại tiểu thuyết chương hồi</a:t>
            </a:r>
            <a:endParaRPr lang="en-US" sz="1600" b="1" dirty="0">
              <a:latin typeface="Times New Roman" panose="02020603050405020304" pitchFamily="18" charset="0"/>
              <a:cs typeface="Times New Roman" panose="02020603050405020304" pitchFamily="18" charset="0"/>
            </a:endParaRPr>
          </a:p>
          <a:p>
            <a:r>
              <a:rPr lang="pt-BR" sz="1600" b="1" dirty="0">
                <a:latin typeface="Times New Roman" panose="02020603050405020304" pitchFamily="18" charset="0"/>
                <a:cs typeface="Times New Roman" panose="02020603050405020304" pitchFamily="18" charset="0"/>
              </a:rPr>
              <a:t>- Hiểu một trang sử oanh liệt của dân tộc ta: Quang Trung đại phá 20 vạn quân Thanh, đánh đuổi giặc xâm lược ra khỏi bờ cõi.</a:t>
            </a:r>
            <a:endParaRPr lang="en-US" sz="1600" b="1" dirty="0">
              <a:latin typeface="Times New Roman" panose="02020603050405020304" pitchFamily="18" charset="0"/>
              <a:cs typeface="Times New Roman" panose="02020603050405020304" pitchFamily="18" charset="0"/>
            </a:endParaRPr>
          </a:p>
          <a:p>
            <a:r>
              <a:rPr lang="it-IT" sz="1600" b="1" i="1" dirty="0">
                <a:latin typeface="Times New Roman" panose="02020603050405020304" pitchFamily="18" charset="0"/>
                <a:cs typeface="Times New Roman" panose="02020603050405020304" pitchFamily="18" charset="0"/>
              </a:rPr>
              <a:t>2. Năng lực:</a:t>
            </a:r>
            <a:endParaRPr lang="en-US" sz="1600" b="1"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 NL tự chủ và tự học; giao tiếp và hợp tác; giải quyết vấn đề và sáng tạo </a:t>
            </a:r>
            <a:endParaRPr lang="en-US" sz="1600" b="1" dirty="0">
              <a:latin typeface="Times New Roman" panose="02020603050405020304" pitchFamily="18" charset="0"/>
              <a:cs typeface="Times New Roman" panose="02020603050405020304" pitchFamily="18" charset="0"/>
            </a:endParaRPr>
          </a:p>
          <a:p>
            <a:r>
              <a:rPr lang="nl-NL" sz="1600" b="1" i="1" dirty="0">
                <a:latin typeface="Times New Roman" panose="02020603050405020304" pitchFamily="18" charset="0"/>
                <a:cs typeface="Times New Roman" panose="02020603050405020304" pitchFamily="18" charset="0"/>
              </a:rPr>
              <a:t>- </a:t>
            </a:r>
            <a:r>
              <a:rPr lang="nl-NL" sz="1600" b="1" dirty="0">
                <a:latin typeface="Times New Roman" panose="02020603050405020304" pitchFamily="18" charset="0"/>
                <a:cs typeface="Times New Roman" panose="02020603050405020304" pitchFamily="18" charset="0"/>
              </a:rPr>
              <a:t>NL ngôn ngữ và NL văn học (rèn kĩ năng đọc, viết, nói và nghe một đoạn trích trong tiểu thuyết chương hồi, cảm nhận được vẻ đẹp của hình tượng nhân vật VH, cảm nhận cái hay thể loại tiểu thuyết chương hồi.</a:t>
            </a:r>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39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3" name="Rectangle 2"/>
          <p:cNvSpPr/>
          <p:nvPr/>
        </p:nvSpPr>
        <p:spPr>
          <a:xfrm>
            <a:off x="467544" y="11315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e,</a:t>
            </a:r>
            <a:endParaRPr lang="en-US"/>
          </a:p>
        </p:txBody>
      </p:sp>
      <p:sp>
        <p:nvSpPr>
          <p:cNvPr id="4" name="TextBox 3"/>
          <p:cNvSpPr txBox="1"/>
          <p:nvPr/>
        </p:nvSpPr>
        <p:spPr>
          <a:xfrm>
            <a:off x="971600" y="1133331"/>
            <a:ext cx="3024336" cy="369332"/>
          </a:xfrm>
          <a:prstGeom prst="rect">
            <a:avLst/>
          </a:prstGeom>
          <a:noFill/>
        </p:spPr>
        <p:txBody>
          <a:bodyPr wrap="square" rtlCol="0">
            <a:spAutoFit/>
          </a:bodyPr>
          <a:lstStyle/>
          <a:p>
            <a:r>
              <a:rPr lang="en-US" b="1" smtClean="0">
                <a:solidFill>
                  <a:schemeClr val="bg1"/>
                </a:solidFill>
              </a:rPr>
              <a:t>Có tài dùng binh như thần</a:t>
            </a:r>
            <a:endParaRPr lang="en-US" b="1">
              <a:solidFill>
                <a:schemeClr val="bg1"/>
              </a:solidFill>
            </a:endParaRPr>
          </a:p>
        </p:txBody>
      </p:sp>
      <p:sp>
        <p:nvSpPr>
          <p:cNvPr id="6" name="Rectangle 5"/>
          <p:cNvSpPr/>
          <p:nvPr/>
        </p:nvSpPr>
        <p:spPr>
          <a:xfrm>
            <a:off x="1018844" y="1820572"/>
            <a:ext cx="4705284"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a:solidFill>
                  <a:schemeClr val="tx1"/>
                </a:solidFill>
              </a:rPr>
              <a:t>- Cuộc hành quân thần tốc do Quang Trung chỉ huy đến nay vẫn còn làm chúng ta kinh ngạc. Vừa hành quân, vừa đánh giặc mà vua Quang Trung hoạch định kế hoạch từ 25 tháng chạp đến mùng 7 tháng giêng sẽ vào ăn tết ở Thăng Long, trong thực tế đã vượt mức 2 ngày.</a:t>
            </a:r>
          </a:p>
          <a:p>
            <a:endParaRPr lang="en-US" b="1" smtClean="0">
              <a:solidFill>
                <a:schemeClr val="tx1"/>
              </a:solidFill>
            </a:endParaRPr>
          </a:p>
          <a:p>
            <a:r>
              <a:rPr lang="en-US" b="1" smtClean="0">
                <a:solidFill>
                  <a:schemeClr val="tx1"/>
                </a:solidFill>
              </a:rPr>
              <a:t>- </a:t>
            </a:r>
            <a:r>
              <a:rPr lang="en-US" b="1">
                <a:solidFill>
                  <a:schemeClr val="tx1"/>
                </a:solidFill>
              </a:rPr>
              <a:t>Hành quân xa, liên tục như vậy nhưng đội quân vẫn chỉnh tề cũng là do tài tổ chức của người cầm quân.</a:t>
            </a:r>
          </a:p>
        </p:txBody>
      </p:sp>
      <p:sp>
        <p:nvSpPr>
          <p:cNvPr id="7" name="Right Arrow 6"/>
          <p:cNvSpPr/>
          <p:nvPr/>
        </p:nvSpPr>
        <p:spPr>
          <a:xfrm>
            <a:off x="5940152" y="2794660"/>
            <a:ext cx="360040" cy="28803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Flowchart: Connector 8"/>
          <p:cNvSpPr/>
          <p:nvPr/>
        </p:nvSpPr>
        <p:spPr>
          <a:xfrm>
            <a:off x="899592" y="1923678"/>
            <a:ext cx="144016" cy="144016"/>
          </a:xfrm>
          <a:prstGeom prst="flowChartConnector">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Flowchart: Connector 9"/>
          <p:cNvSpPr/>
          <p:nvPr/>
        </p:nvSpPr>
        <p:spPr>
          <a:xfrm>
            <a:off x="899592" y="3867894"/>
            <a:ext cx="144016" cy="144016"/>
          </a:xfrm>
          <a:prstGeom prst="flowChartConnector">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6660232" y="1317997"/>
            <a:ext cx="2016224" cy="363001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6876256" y="1779662"/>
            <a:ext cx="1584176"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smtClean="0">
                <a:solidFill>
                  <a:srgbClr val="7030A0"/>
                </a:solidFill>
              </a:rPr>
              <a:t>Quang Trung là sức mạnh, là nội lực của nghĩa quân Tây Sơn, đại diện cho vẻ đẹp của một dân tộc anh hùng</a:t>
            </a:r>
            <a:endParaRPr lang="en-US" sz="2000" b="1">
              <a:solidFill>
                <a:srgbClr val="7030A0"/>
              </a:solidFill>
            </a:endParaRPr>
          </a:p>
        </p:txBody>
      </p:sp>
    </p:spTree>
    <p:extLst>
      <p:ext uri="{BB962C8B-B14F-4D97-AF65-F5344CB8AC3E}">
        <p14:creationId xmlns:p14="http://schemas.microsoft.com/office/powerpoint/2010/main" val="7743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0" grpId="0" animBg="1"/>
      <p:bldP spid="1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f</a:t>
            </a:r>
            <a:r>
              <a:rPr lang="en-US" smtClean="0"/>
              <a:t>,</a:t>
            </a:r>
            <a:endParaRPr lang="en-US"/>
          </a:p>
        </p:txBody>
      </p:sp>
      <p:sp>
        <p:nvSpPr>
          <p:cNvPr id="5" name="TextBox 4"/>
          <p:cNvSpPr txBox="1"/>
          <p:nvPr/>
        </p:nvSpPr>
        <p:spPr>
          <a:xfrm>
            <a:off x="899592" y="1059582"/>
            <a:ext cx="4608512" cy="369332"/>
          </a:xfrm>
          <a:prstGeom prst="rect">
            <a:avLst/>
          </a:prstGeom>
          <a:noFill/>
        </p:spPr>
        <p:txBody>
          <a:bodyPr wrap="square" rtlCol="0">
            <a:spAutoFit/>
          </a:bodyPr>
          <a:lstStyle/>
          <a:p>
            <a:r>
              <a:rPr lang="en-US" b="1" smtClean="0">
                <a:solidFill>
                  <a:schemeClr val="bg1"/>
                </a:solidFill>
              </a:rPr>
              <a:t>Hình ảnh vị anh hùng lẫm liệt trong trận chiến</a:t>
            </a:r>
            <a:endParaRPr lang="en-US" b="1">
              <a:solidFill>
                <a:schemeClr val="bg1"/>
              </a:solidFill>
            </a:endParaRPr>
          </a:p>
        </p:txBody>
      </p:sp>
      <p:sp>
        <p:nvSpPr>
          <p:cNvPr id="6" name="TextBox 5"/>
          <p:cNvSpPr txBox="1"/>
          <p:nvPr/>
        </p:nvSpPr>
        <p:spPr>
          <a:xfrm>
            <a:off x="467544" y="1491630"/>
            <a:ext cx="8136904" cy="923330"/>
          </a:xfrm>
          <a:prstGeom prst="rect">
            <a:avLst/>
          </a:prstGeom>
          <a:solidFill>
            <a:schemeClr val="accent4">
              <a:lumMod val="75000"/>
            </a:schemeClr>
          </a:solidFill>
        </p:spPr>
        <p:txBody>
          <a:bodyPr wrap="square" rtlCol="0">
            <a:spAutoFit/>
          </a:bodyPr>
          <a:lstStyle/>
          <a:p>
            <a:r>
              <a:rPr lang="en-US" smtClean="0">
                <a:solidFill>
                  <a:schemeClr val="bg1"/>
                </a:solidFill>
              </a:rPr>
              <a:t>- Vua Quang Trung là một tổng chỉ huy thực sự của chiến dịch. Ông hoạch định đường lối chiến lược, chiến thuật, tự mình thống lĩnh một mũi tiên phong, xông pha nơi chiến trận</a:t>
            </a:r>
            <a:endParaRPr lang="en-US">
              <a:solidFill>
                <a:schemeClr val="bg1"/>
              </a:solidFill>
            </a:endParaRPr>
          </a:p>
        </p:txBody>
      </p:sp>
      <p:sp>
        <p:nvSpPr>
          <p:cNvPr id="7" name="TextBox 6"/>
          <p:cNvSpPr txBox="1"/>
          <p:nvPr/>
        </p:nvSpPr>
        <p:spPr>
          <a:xfrm>
            <a:off x="467544" y="2571750"/>
            <a:ext cx="8136904" cy="646331"/>
          </a:xfrm>
          <a:prstGeom prst="rect">
            <a:avLst/>
          </a:prstGeom>
          <a:solidFill>
            <a:schemeClr val="accent4">
              <a:lumMod val="40000"/>
              <a:lumOff val="60000"/>
            </a:schemeClr>
          </a:solidFill>
        </p:spPr>
        <p:txBody>
          <a:bodyPr wrap="square" rtlCol="0">
            <a:spAutoFit/>
          </a:bodyPr>
          <a:lstStyle/>
          <a:p>
            <a:r>
              <a:rPr lang="en-US" smtClean="0">
                <a:solidFill>
                  <a:srgbClr val="7030A0"/>
                </a:solidFill>
              </a:rPr>
              <a:t>- Dưới sự lãnh đạo của Quang Trung, nghĩa quân Tây Sơn đã chiến thắng ấp đảo quân thù</a:t>
            </a:r>
            <a:endParaRPr lang="en-US">
              <a:solidFill>
                <a:srgbClr val="7030A0"/>
              </a:solidFill>
            </a:endParaRPr>
          </a:p>
        </p:txBody>
      </p:sp>
      <p:sp>
        <p:nvSpPr>
          <p:cNvPr id="8" name="TextBox 7"/>
          <p:cNvSpPr txBox="1"/>
          <p:nvPr/>
        </p:nvSpPr>
        <p:spPr>
          <a:xfrm>
            <a:off x="467544" y="3435846"/>
            <a:ext cx="8136904"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tx1"/>
                </a:solidFill>
              </a:rPr>
              <a:t>- </a:t>
            </a:r>
            <a:r>
              <a:rPr lang="en-US" sz="2000" dirty="0" err="1" smtClean="0">
                <a:solidFill>
                  <a:schemeClr val="tx1"/>
                </a:solidFill>
              </a:rPr>
              <a:t>Hình</a:t>
            </a:r>
            <a:r>
              <a:rPr lang="en-US" sz="2000" dirty="0" smtClean="0">
                <a:solidFill>
                  <a:schemeClr val="tx1"/>
                </a:solidFill>
              </a:rPr>
              <a:t> </a:t>
            </a:r>
            <a:r>
              <a:rPr lang="en-US" sz="2000" dirty="0" err="1" smtClean="0">
                <a:solidFill>
                  <a:schemeClr val="tx1"/>
                </a:solidFill>
              </a:rPr>
              <a:t>ảnh</a:t>
            </a:r>
            <a:r>
              <a:rPr lang="en-US" sz="2000" dirty="0" smtClean="0">
                <a:solidFill>
                  <a:schemeClr val="tx1"/>
                </a:solidFill>
              </a:rPr>
              <a:t> </a:t>
            </a:r>
            <a:r>
              <a:rPr lang="en-US" sz="2000" dirty="0" err="1" smtClean="0">
                <a:solidFill>
                  <a:schemeClr val="tx1"/>
                </a:solidFill>
              </a:rPr>
              <a:t>nhà</a:t>
            </a:r>
            <a:r>
              <a:rPr lang="en-US" sz="2000" dirty="0" smtClean="0">
                <a:solidFill>
                  <a:schemeClr val="tx1"/>
                </a:solidFill>
              </a:rPr>
              <a:t> </a:t>
            </a:r>
            <a:r>
              <a:rPr lang="en-US" sz="2000" dirty="0" err="1" smtClean="0">
                <a:solidFill>
                  <a:schemeClr val="tx1"/>
                </a:solidFill>
              </a:rPr>
              <a:t>vua</a:t>
            </a:r>
            <a:r>
              <a:rPr lang="en-US" sz="2000" dirty="0" smtClean="0">
                <a:solidFill>
                  <a:schemeClr val="tx1"/>
                </a:solidFill>
              </a:rPr>
              <a:t> </a:t>
            </a:r>
            <a:r>
              <a:rPr lang="en-US" sz="2000" dirty="0" err="1" smtClean="0">
                <a:solidFill>
                  <a:schemeClr val="tx1"/>
                </a:solidFill>
              </a:rPr>
              <a:t>lẫm</a:t>
            </a:r>
            <a:r>
              <a:rPr lang="en-US" sz="2000" dirty="0" smtClean="0">
                <a:solidFill>
                  <a:schemeClr val="tx1"/>
                </a:solidFill>
              </a:rPr>
              <a:t> </a:t>
            </a:r>
            <a:r>
              <a:rPr lang="en-US" sz="2000" dirty="0" err="1" smtClean="0">
                <a:solidFill>
                  <a:schemeClr val="tx1"/>
                </a:solidFill>
              </a:rPr>
              <a:t>liệt</a:t>
            </a:r>
            <a:r>
              <a:rPr lang="en-US" sz="2000" dirty="0" smtClean="0">
                <a:solidFill>
                  <a:schemeClr val="tx1"/>
                </a:solidFill>
              </a:rPr>
              <a:t> </a:t>
            </a:r>
            <a:r>
              <a:rPr lang="en-US" sz="2000" dirty="0" err="1" smtClean="0">
                <a:solidFill>
                  <a:schemeClr val="tx1"/>
                </a:solidFill>
              </a:rPr>
              <a:t>trên</a:t>
            </a:r>
            <a:r>
              <a:rPr lang="en-US" sz="2000" dirty="0" smtClean="0">
                <a:solidFill>
                  <a:schemeClr val="tx1"/>
                </a:solidFill>
              </a:rPr>
              <a:t> </a:t>
            </a:r>
            <a:r>
              <a:rPr lang="en-US" sz="2000" dirty="0" err="1" smtClean="0">
                <a:solidFill>
                  <a:schemeClr val="tx1"/>
                </a:solidFill>
              </a:rPr>
              <a:t>lưng</a:t>
            </a:r>
            <a:r>
              <a:rPr lang="en-US" sz="2000" dirty="0" smtClean="0">
                <a:solidFill>
                  <a:schemeClr val="tx1"/>
                </a:solidFill>
              </a:rPr>
              <a:t> </a:t>
            </a:r>
            <a:r>
              <a:rPr lang="en-US" sz="2000" dirty="0" err="1" smtClean="0">
                <a:solidFill>
                  <a:schemeClr val="tx1"/>
                </a:solidFill>
              </a:rPr>
              <a:t>voi</a:t>
            </a:r>
            <a:r>
              <a:rPr lang="en-US" sz="2000" dirty="0" smtClean="0">
                <a:solidFill>
                  <a:schemeClr val="tx1"/>
                </a:solidFill>
              </a:rPr>
              <a:t>, </a:t>
            </a:r>
            <a:r>
              <a:rPr lang="en-US" sz="2000" dirty="0" err="1" smtClean="0">
                <a:solidFill>
                  <a:schemeClr val="tx1"/>
                </a:solidFill>
              </a:rPr>
              <a:t>trực</a:t>
            </a:r>
            <a:r>
              <a:rPr lang="en-US" sz="2000" dirty="0" smtClean="0">
                <a:solidFill>
                  <a:schemeClr val="tx1"/>
                </a:solidFill>
              </a:rPr>
              <a:t> </a:t>
            </a:r>
            <a:r>
              <a:rPr lang="en-US" sz="2000" dirty="0" err="1" smtClean="0">
                <a:solidFill>
                  <a:schemeClr val="tx1"/>
                </a:solidFill>
              </a:rPr>
              <a:t>tiếp</a:t>
            </a:r>
            <a:r>
              <a:rPr lang="en-US" sz="2000" dirty="0" smtClean="0">
                <a:solidFill>
                  <a:schemeClr val="tx1"/>
                </a:solidFill>
              </a:rPr>
              <a:t> </a:t>
            </a:r>
            <a:r>
              <a:rPr lang="en-US" sz="2000" dirty="0" err="1" smtClean="0">
                <a:solidFill>
                  <a:schemeClr val="tx1"/>
                </a:solidFill>
              </a:rPr>
              <a:t>chỉ</a:t>
            </a:r>
            <a:r>
              <a:rPr lang="en-US" sz="2000" dirty="0" smtClean="0">
                <a:solidFill>
                  <a:schemeClr val="tx1"/>
                </a:solidFill>
              </a:rPr>
              <a:t> </a:t>
            </a:r>
            <a:r>
              <a:rPr lang="en-US" sz="2000" dirty="0" err="1" smtClean="0">
                <a:solidFill>
                  <a:schemeClr val="tx1"/>
                </a:solidFill>
              </a:rPr>
              <a:t>huy</a:t>
            </a:r>
            <a:r>
              <a:rPr lang="en-US" sz="2000" dirty="0" smtClean="0">
                <a:solidFill>
                  <a:schemeClr val="tx1"/>
                </a:solidFill>
              </a:rPr>
              <a:t> </a:t>
            </a:r>
            <a:r>
              <a:rPr lang="en-US" sz="2000" dirty="0" err="1" smtClean="0">
                <a:solidFill>
                  <a:schemeClr val="tx1"/>
                </a:solidFill>
              </a:rPr>
              <a:t>đánh</a:t>
            </a:r>
            <a:r>
              <a:rPr lang="en-US" sz="2000" dirty="0" smtClean="0">
                <a:solidFill>
                  <a:schemeClr val="tx1"/>
                </a:solidFill>
              </a:rPr>
              <a:t> </a:t>
            </a:r>
            <a:r>
              <a:rPr lang="en-US" sz="2000" dirty="0" err="1" smtClean="0">
                <a:solidFill>
                  <a:schemeClr val="tx1"/>
                </a:solidFill>
              </a:rPr>
              <a:t>trận</a:t>
            </a:r>
            <a:r>
              <a:rPr lang="en-US" sz="2000" dirty="0" smtClean="0">
                <a:solidFill>
                  <a:schemeClr val="tx1"/>
                </a:solidFill>
              </a:rPr>
              <a:t>, </a:t>
            </a:r>
            <a:r>
              <a:rPr lang="en-US" sz="2000" dirty="0" err="1" smtClean="0">
                <a:solidFill>
                  <a:schemeClr val="tx1"/>
                </a:solidFill>
              </a:rPr>
              <a:t>dũng</a:t>
            </a:r>
            <a:r>
              <a:rPr lang="en-US" sz="2000" dirty="0" smtClean="0">
                <a:solidFill>
                  <a:schemeClr val="tx1"/>
                </a:solidFill>
              </a:rPr>
              <a:t> </a:t>
            </a:r>
            <a:r>
              <a:rPr lang="en-US" sz="2000" dirty="0" err="1" smtClean="0">
                <a:solidFill>
                  <a:schemeClr val="tx1"/>
                </a:solidFill>
              </a:rPr>
              <a:t>mãnh</a:t>
            </a:r>
            <a:r>
              <a:rPr lang="en-US" sz="2000" dirty="0" smtClean="0">
                <a:solidFill>
                  <a:schemeClr val="tx1"/>
                </a:solidFill>
              </a:rPr>
              <a:t>, </a:t>
            </a:r>
            <a:r>
              <a:rPr lang="en-US" sz="2000" dirty="0" err="1" smtClean="0">
                <a:solidFill>
                  <a:schemeClr val="tx1"/>
                </a:solidFill>
              </a:rPr>
              <a:t>tài</a:t>
            </a:r>
            <a:r>
              <a:rPr lang="en-US" sz="2000" dirty="0" smtClean="0">
                <a:solidFill>
                  <a:schemeClr val="tx1"/>
                </a:solidFill>
              </a:rPr>
              <a:t> </a:t>
            </a:r>
            <a:r>
              <a:rPr lang="en-US" sz="2000" dirty="0" err="1" smtClean="0">
                <a:solidFill>
                  <a:schemeClr val="tx1"/>
                </a:solidFill>
              </a:rPr>
              <a:t>ba</a:t>
            </a:r>
            <a:r>
              <a:rPr lang="en-US" sz="2000" dirty="0" smtClean="0">
                <a:solidFill>
                  <a:schemeClr val="tx1"/>
                </a:solidFill>
              </a:rPr>
              <a:t> </a:t>
            </a:r>
            <a:r>
              <a:rPr lang="en-US" sz="2000" dirty="0" err="1" smtClean="0">
                <a:solidFill>
                  <a:schemeClr val="tx1"/>
                </a:solidFill>
              </a:rPr>
              <a:t>được</a:t>
            </a:r>
            <a:r>
              <a:rPr lang="en-US" sz="2000" dirty="0" smtClean="0">
                <a:solidFill>
                  <a:schemeClr val="tx1"/>
                </a:solidFill>
              </a:rPr>
              <a:t> </a:t>
            </a:r>
            <a:r>
              <a:rPr lang="en-US" sz="2000" dirty="0" err="1" smtClean="0">
                <a:solidFill>
                  <a:schemeClr val="tx1"/>
                </a:solidFill>
              </a:rPr>
              <a:t>khắc</a:t>
            </a:r>
            <a:r>
              <a:rPr lang="en-US" sz="2000" dirty="0" smtClean="0">
                <a:solidFill>
                  <a:schemeClr val="tx1"/>
                </a:solidFill>
              </a:rPr>
              <a:t> </a:t>
            </a:r>
            <a:r>
              <a:rPr lang="en-US" sz="2000" dirty="0" err="1" smtClean="0">
                <a:solidFill>
                  <a:schemeClr val="tx1"/>
                </a:solidFill>
              </a:rPr>
              <a:t>họa</a:t>
            </a:r>
            <a:r>
              <a:rPr lang="en-US" sz="2000" dirty="0" smtClean="0">
                <a:solidFill>
                  <a:schemeClr val="tx1"/>
                </a:solidFill>
              </a:rPr>
              <a:t> </a:t>
            </a:r>
            <a:r>
              <a:rPr lang="en-US" sz="2000" dirty="0" err="1" smtClean="0">
                <a:solidFill>
                  <a:schemeClr val="tx1"/>
                </a:solidFill>
              </a:rPr>
              <a:t>nổi</a:t>
            </a:r>
            <a:r>
              <a:rPr lang="en-US" sz="2000" dirty="0" smtClean="0">
                <a:solidFill>
                  <a:schemeClr val="tx1"/>
                </a:solidFill>
              </a:rPr>
              <a:t> </a:t>
            </a:r>
            <a:r>
              <a:rPr lang="en-US" sz="2000" dirty="0" err="1" smtClean="0">
                <a:solidFill>
                  <a:schemeClr val="tx1"/>
                </a:solidFill>
              </a:rPr>
              <a:t>bật</a:t>
            </a:r>
            <a:r>
              <a:rPr lang="en-US" sz="2000" dirty="0" smtClean="0">
                <a:solidFill>
                  <a:schemeClr val="tx1"/>
                </a:solidFill>
              </a:rPr>
              <a:t> </a:t>
            </a:r>
            <a:r>
              <a:rPr lang="en-US" sz="2000" dirty="0" err="1" smtClean="0">
                <a:solidFill>
                  <a:schemeClr val="tx1"/>
                </a:solidFill>
              </a:rPr>
              <a:t>và</a:t>
            </a:r>
            <a:r>
              <a:rPr lang="en-US" sz="2000" dirty="0" smtClean="0">
                <a:solidFill>
                  <a:schemeClr val="tx1"/>
                </a:solidFill>
              </a:rPr>
              <a:t> </a:t>
            </a:r>
            <a:r>
              <a:rPr lang="en-US" sz="2000" dirty="0" err="1" smtClean="0">
                <a:solidFill>
                  <a:schemeClr val="tx1"/>
                </a:solidFill>
              </a:rPr>
              <a:t>là</a:t>
            </a:r>
            <a:r>
              <a:rPr lang="en-US" sz="2000" dirty="0" smtClean="0">
                <a:solidFill>
                  <a:schemeClr val="tx1"/>
                </a:solidFill>
              </a:rPr>
              <a:t> </a:t>
            </a:r>
            <a:r>
              <a:rPr lang="en-US" sz="2000" dirty="0" err="1" smtClean="0">
                <a:solidFill>
                  <a:schemeClr val="tx1"/>
                </a:solidFill>
              </a:rPr>
              <a:t>linh</a:t>
            </a:r>
            <a:r>
              <a:rPr lang="en-US" sz="2000" dirty="0" smtClean="0">
                <a:solidFill>
                  <a:schemeClr val="tx1"/>
                </a:solidFill>
              </a:rPr>
              <a:t> </a:t>
            </a:r>
            <a:r>
              <a:rPr lang="en-US" sz="2000" dirty="0" err="1" smtClean="0">
                <a:solidFill>
                  <a:schemeClr val="tx1"/>
                </a:solidFill>
              </a:rPr>
              <a:t>hồn</a:t>
            </a:r>
            <a:r>
              <a:rPr lang="en-US" sz="2000" dirty="0" smtClean="0">
                <a:solidFill>
                  <a:schemeClr val="tx1"/>
                </a:solidFill>
              </a:rPr>
              <a:t> </a:t>
            </a:r>
            <a:r>
              <a:rPr lang="en-US" sz="2000" dirty="0" err="1" smtClean="0">
                <a:solidFill>
                  <a:schemeClr val="tx1"/>
                </a:solidFill>
              </a:rPr>
              <a:t>của</a:t>
            </a:r>
            <a:r>
              <a:rPr lang="en-US" sz="2000" dirty="0" smtClean="0">
                <a:solidFill>
                  <a:schemeClr val="tx1"/>
                </a:solidFill>
              </a:rPr>
              <a:t> </a:t>
            </a:r>
            <a:r>
              <a:rPr lang="en-US" sz="2000" dirty="0" err="1" smtClean="0">
                <a:solidFill>
                  <a:schemeClr val="tx1"/>
                </a:solidFill>
              </a:rPr>
              <a:t>cuộc</a:t>
            </a:r>
            <a:r>
              <a:rPr lang="en-US" sz="2000" dirty="0" smtClean="0">
                <a:solidFill>
                  <a:schemeClr val="tx1"/>
                </a:solidFill>
              </a:rPr>
              <a:t> </a:t>
            </a:r>
            <a:r>
              <a:rPr lang="en-US" sz="2000" dirty="0" err="1" smtClean="0">
                <a:solidFill>
                  <a:schemeClr val="tx1"/>
                </a:solidFill>
              </a:rPr>
              <a:t>tổng</a:t>
            </a:r>
            <a:r>
              <a:rPr lang="en-US" sz="2000" dirty="0" smtClean="0">
                <a:solidFill>
                  <a:schemeClr val="tx1"/>
                </a:solidFill>
              </a:rPr>
              <a:t> </a:t>
            </a:r>
            <a:r>
              <a:rPr lang="en-US" sz="2000" dirty="0" err="1" smtClean="0">
                <a:solidFill>
                  <a:schemeClr val="tx1"/>
                </a:solidFill>
              </a:rPr>
              <a:t>tiến</a:t>
            </a:r>
            <a:r>
              <a:rPr lang="en-US" sz="2000" dirty="0" smtClean="0">
                <a:solidFill>
                  <a:schemeClr val="tx1"/>
                </a:solidFill>
              </a:rPr>
              <a:t> </a:t>
            </a:r>
            <a:r>
              <a:rPr lang="en-US" sz="2000" dirty="0" err="1" smtClean="0">
                <a:solidFill>
                  <a:schemeClr val="tx1"/>
                </a:solidFill>
              </a:rPr>
              <a:t>công</a:t>
            </a:r>
            <a:r>
              <a:rPr lang="en-US" sz="2000" dirty="0" smtClean="0">
                <a:solidFill>
                  <a:schemeClr val="tx1"/>
                </a:solidFill>
              </a:rPr>
              <a:t> </a:t>
            </a:r>
            <a:r>
              <a:rPr lang="en-US" sz="2000" dirty="0" err="1" smtClean="0">
                <a:solidFill>
                  <a:schemeClr val="tx1"/>
                </a:solidFill>
              </a:rPr>
              <a:t>vĩ</a:t>
            </a:r>
            <a:r>
              <a:rPr lang="en-US" sz="2000" dirty="0" smtClean="0">
                <a:solidFill>
                  <a:schemeClr val="tx1"/>
                </a:solidFill>
              </a:rPr>
              <a:t> </a:t>
            </a:r>
            <a:r>
              <a:rPr lang="en-US" sz="2000" dirty="0" err="1" smtClean="0">
                <a:solidFill>
                  <a:schemeClr val="tx1"/>
                </a:solidFill>
              </a:rPr>
              <a:t>đại</a:t>
            </a:r>
            <a:r>
              <a:rPr lang="en-US" sz="2000" dirty="0" smtClean="0">
                <a:solidFill>
                  <a:schemeClr val="tx1"/>
                </a:solidFill>
              </a:rPr>
              <a:t> </a:t>
            </a:r>
            <a:r>
              <a:rPr lang="en-US" sz="2000" dirty="0" err="1" smtClean="0">
                <a:solidFill>
                  <a:schemeClr val="tx1"/>
                </a:solidFill>
              </a:rPr>
              <a:t>của</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tộc</a:t>
            </a:r>
            <a:endParaRPr lang="en-US" sz="2000" dirty="0">
              <a:solidFill>
                <a:schemeClr val="tx1"/>
              </a:solidFill>
            </a:endParaRPr>
          </a:p>
        </p:txBody>
      </p:sp>
      <p:sp>
        <p:nvSpPr>
          <p:cNvPr id="9" name="Right Arrow 8"/>
          <p:cNvSpPr/>
          <p:nvPr/>
        </p:nvSpPr>
        <p:spPr>
          <a:xfrm>
            <a:off x="267335" y="4443958"/>
            <a:ext cx="560249" cy="36630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III. PHÂN TÍCH</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9904" y="618242"/>
            <a:ext cx="7192416"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1. </a:t>
            </a:r>
            <a:r>
              <a:rPr lang="en-US" sz="2800" b="1" dirty="0" err="1" smtClean="0">
                <a:solidFill>
                  <a:schemeClr val="bg1"/>
                </a:solidFill>
                <a:latin typeface="Times New Roman" panose="02020603050405020304" pitchFamily="18" charset="0"/>
                <a:cs typeface="Times New Roman" panose="02020603050405020304" pitchFamily="18" charset="0"/>
              </a:rPr>
              <a:t>Hình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tượng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người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anh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hùng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Nguyễn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Huệ</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26758"/>
            <a:ext cx="1464127" cy="1937153"/>
          </a:xfrm>
          <a:prstGeom prst="rect">
            <a:avLst/>
          </a:prstGeom>
        </p:spPr>
      </p:pic>
      <p:sp>
        <p:nvSpPr>
          <p:cNvPr id="18" name="TextBox 17"/>
          <p:cNvSpPr txBox="1"/>
          <p:nvPr/>
        </p:nvSpPr>
        <p:spPr>
          <a:xfrm>
            <a:off x="323528" y="1213883"/>
            <a:ext cx="597666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sắc</a:t>
            </a:r>
            <a:endParaRPr lang="en-US" sz="2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354" y="3003798"/>
            <a:ext cx="8149085"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-Con ng</a:t>
            </a:r>
            <a:r>
              <a:rPr lang="vi-VN" sz="2400" b="1" dirty="0" smtClean="0">
                <a:latin typeface="Times New Roman" panose="02020603050405020304" pitchFamily="18" charset="0"/>
                <a:cs typeface="Times New Roman" panose="02020603050405020304" pitchFamily="18" charset="0"/>
              </a:rPr>
              <a:t>ư</a:t>
            </a:r>
            <a:r>
              <a:rPr lang="en-US" sz="2400" b="1" dirty="0" err="1" smtClean="0">
                <a:latin typeface="Times New Roman" panose="02020603050405020304" pitchFamily="18" charset="0"/>
                <a:cs typeface="Times New Roman" panose="02020603050405020304" pitchFamily="18" charset="0"/>
              </a:rPr>
              <a:t>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suốt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bén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t>
            </a:r>
            <a:r>
              <a:rPr lang="vi-VN" sz="2400" b="1" dirty="0" smtClean="0">
                <a:latin typeface="Times New Roman" panose="02020603050405020304" pitchFamily="18" charset="0"/>
                <a:cs typeface="Times New Roman" panose="02020603050405020304" pitchFamily="18" charset="0"/>
              </a:rPr>
              <a:t>ư</a:t>
            </a:r>
            <a:r>
              <a:rPr lang="en-US" sz="2400" b="1" dirty="0" err="1" smtClean="0">
                <a:latin typeface="Times New Roman" panose="02020603050405020304" pitchFamily="18" charset="0"/>
                <a:cs typeface="Times New Roman" panose="02020603050405020304" pitchFamily="18" charset="0"/>
              </a:rPr>
              <a:t>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cuộc</a:t>
            </a:r>
            <a:endParaRPr lang="en-US"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60040" y="2186862"/>
            <a:ext cx="53640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Con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mẽ</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quyết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đoán</a:t>
            </a:r>
            <a:endParaRPr lang="en-US" sz="2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61324" y="1710535"/>
            <a:ext cx="687497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-Ý </a:t>
            </a:r>
            <a:r>
              <a:rPr lang="en-US" sz="2400" b="1" dirty="0" err="1" smtClean="0">
                <a:latin typeface="Times New Roman" panose="02020603050405020304" pitchFamily="18" charset="0"/>
                <a:cs typeface="Times New Roman" panose="02020603050405020304" pitchFamily="18" charset="0"/>
              </a:rPr>
              <a:t>chí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quyết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tầm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nhìn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rộng</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66332" y="2556194"/>
            <a:ext cx="492574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thần</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01828" y="3579862"/>
            <a:ext cx="7848872" cy="1200329"/>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=&gt;</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vua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Quang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Trung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dũng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oai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lẫm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liệt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xứng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biểu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tượng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đẹp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nhất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về</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người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anh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hùng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tộc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trung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đại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5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27" grpId="0"/>
      <p:bldP spid="28"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87045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2. </a:t>
            </a:r>
            <a:r>
              <a:rPr lang="en-US" b="1" dirty="0" err="1" smtClean="0">
                <a:solidFill>
                  <a:schemeClr val="bg1"/>
                </a:solidFill>
              </a:rPr>
              <a:t>Sự</a:t>
            </a:r>
            <a:r>
              <a:rPr lang="en-US" b="1" dirty="0" smtClean="0">
                <a:solidFill>
                  <a:schemeClr val="bg1"/>
                </a:solidFill>
              </a:rPr>
              <a:t> </a:t>
            </a:r>
            <a:r>
              <a:rPr lang="en-US" b="1" dirty="0" err="1" smtClean="0">
                <a:solidFill>
                  <a:schemeClr val="bg1"/>
                </a:solidFill>
              </a:rPr>
              <a:t>đại</a:t>
            </a:r>
            <a:r>
              <a:rPr lang="en-US" b="1" dirty="0" smtClean="0">
                <a:solidFill>
                  <a:schemeClr val="bg1"/>
                </a:solidFill>
              </a:rPr>
              <a:t> </a:t>
            </a:r>
            <a:r>
              <a:rPr lang="en-US" b="1" dirty="0" err="1" smtClean="0">
                <a:solidFill>
                  <a:schemeClr val="bg1"/>
                </a:solidFill>
              </a:rPr>
              <a:t>bại</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quân</a:t>
            </a:r>
            <a:r>
              <a:rPr lang="en-US" b="1" dirty="0" smtClean="0">
                <a:solidFill>
                  <a:schemeClr val="bg1"/>
                </a:solidFill>
              </a:rPr>
              <a:t> </a:t>
            </a:r>
            <a:r>
              <a:rPr lang="en-US" b="1" dirty="0" err="1" smtClean="0">
                <a:solidFill>
                  <a:schemeClr val="bg1"/>
                </a:solidFill>
              </a:rPr>
              <a:t>Thanh</a:t>
            </a:r>
            <a:r>
              <a:rPr lang="en-US" b="1" dirty="0" smtClean="0">
                <a:solidFill>
                  <a:schemeClr val="bg1"/>
                </a:solidFill>
              </a:rPr>
              <a:t> </a:t>
            </a:r>
            <a:r>
              <a:rPr lang="en-US" b="1" dirty="0" err="1" smtClean="0">
                <a:solidFill>
                  <a:schemeClr val="bg1"/>
                </a:solidFill>
              </a:rPr>
              <a:t>và</a:t>
            </a:r>
            <a:r>
              <a:rPr lang="en-US" b="1" dirty="0" smtClean="0">
                <a:solidFill>
                  <a:schemeClr val="bg1"/>
                </a:solidFill>
              </a:rPr>
              <a:t> </a:t>
            </a:r>
            <a:r>
              <a:rPr lang="en-US" b="1" dirty="0" err="1" smtClean="0">
                <a:solidFill>
                  <a:schemeClr val="bg1"/>
                </a:solidFill>
              </a:rPr>
              <a:t>số</a:t>
            </a:r>
            <a:r>
              <a:rPr lang="en-US" b="1" dirty="0" smtClean="0">
                <a:solidFill>
                  <a:schemeClr val="bg1"/>
                </a:solidFill>
              </a:rPr>
              <a:t> </a:t>
            </a:r>
            <a:r>
              <a:rPr lang="en-US" b="1" dirty="0" err="1" smtClean="0">
                <a:solidFill>
                  <a:schemeClr val="bg1"/>
                </a:solidFill>
              </a:rPr>
              <a:t>phận</a:t>
            </a:r>
            <a:r>
              <a:rPr lang="en-US" b="1" dirty="0" smtClean="0">
                <a:solidFill>
                  <a:schemeClr val="bg1"/>
                </a:solidFill>
              </a:rPr>
              <a:t> </a:t>
            </a:r>
            <a:r>
              <a:rPr lang="en-US" b="1" dirty="0" err="1" smtClean="0">
                <a:solidFill>
                  <a:schemeClr val="bg1"/>
                </a:solidFill>
              </a:rPr>
              <a:t>thảm</a:t>
            </a:r>
            <a:r>
              <a:rPr lang="en-US" b="1" dirty="0" smtClean="0">
                <a:solidFill>
                  <a:schemeClr val="bg1"/>
                </a:solidFill>
              </a:rPr>
              <a:t> </a:t>
            </a:r>
            <a:r>
              <a:rPr lang="en-US" b="1" dirty="0" err="1" smtClean="0">
                <a:solidFill>
                  <a:schemeClr val="bg1"/>
                </a:solidFill>
              </a:rPr>
              <a:t>hại</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nhà</a:t>
            </a:r>
            <a:r>
              <a:rPr lang="en-US" b="1" dirty="0" smtClean="0">
                <a:solidFill>
                  <a:schemeClr val="bg1"/>
                </a:solidFill>
              </a:rPr>
              <a:t> </a:t>
            </a:r>
            <a:r>
              <a:rPr lang="en-US" b="1" dirty="0" err="1" smtClean="0">
                <a:solidFill>
                  <a:schemeClr val="bg1"/>
                </a:solidFill>
              </a:rPr>
              <a:t>Lê</a:t>
            </a:r>
            <a:endParaRPr lang="en-US" b="1" dirty="0">
              <a:solidFill>
                <a:schemeClr val="bg1"/>
              </a:solidFill>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a</a:t>
            </a:r>
            <a:r>
              <a:rPr lang="en-US" smtClean="0"/>
              <a:t>,</a:t>
            </a:r>
            <a:endParaRPr lang="en-US"/>
          </a:p>
        </p:txBody>
      </p:sp>
      <p:sp>
        <p:nvSpPr>
          <p:cNvPr id="5" name="TextBox 4"/>
          <p:cNvSpPr txBox="1"/>
          <p:nvPr/>
        </p:nvSpPr>
        <p:spPr>
          <a:xfrm>
            <a:off x="899592" y="1059582"/>
            <a:ext cx="4608512" cy="369332"/>
          </a:xfrm>
          <a:prstGeom prst="rect">
            <a:avLst/>
          </a:prstGeom>
          <a:noFill/>
        </p:spPr>
        <p:txBody>
          <a:bodyPr wrap="square" rtlCol="0">
            <a:spAutoFit/>
          </a:bodyPr>
          <a:lstStyle/>
          <a:p>
            <a:r>
              <a:rPr lang="en-US" b="1" smtClean="0">
                <a:solidFill>
                  <a:schemeClr val="bg1"/>
                </a:solidFill>
              </a:rPr>
              <a:t>Sự đại bại của quân tướng nhà Thanh</a:t>
            </a:r>
            <a:endParaRPr lang="en-US" b="1">
              <a:solidFill>
                <a:schemeClr val="bg1"/>
              </a:solidFill>
            </a:endParaRPr>
          </a:p>
        </p:txBody>
      </p:sp>
      <p:sp>
        <p:nvSpPr>
          <p:cNvPr id="6" name="Rectangle 5"/>
          <p:cNvSpPr/>
          <p:nvPr/>
        </p:nvSpPr>
        <p:spPr>
          <a:xfrm>
            <a:off x="1547664" y="2067694"/>
            <a:ext cx="1728192"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Đối lập với hình ảnh nghĩa quân Tây Sơn</a:t>
            </a:r>
            <a:endParaRPr lang="en-US" sz="2000" b="1"/>
          </a:p>
        </p:txBody>
      </p:sp>
      <p:sp>
        <p:nvSpPr>
          <p:cNvPr id="7" name="Rectangle 6"/>
          <p:cNvSpPr/>
          <p:nvPr/>
        </p:nvSpPr>
        <p:spPr>
          <a:xfrm>
            <a:off x="3563888" y="2067694"/>
            <a:ext cx="1728192"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Cả đội quân hùng mạnh giờ chỉ biết tháo chạy</a:t>
            </a:r>
            <a:endParaRPr lang="en-US" sz="2000" b="1"/>
          </a:p>
        </p:txBody>
      </p:sp>
      <p:sp>
        <p:nvSpPr>
          <p:cNvPr id="8" name="Rectangle 7"/>
          <p:cNvSpPr/>
          <p:nvPr/>
        </p:nvSpPr>
        <p:spPr>
          <a:xfrm>
            <a:off x="5580112" y="2067694"/>
            <a:ext cx="1800200"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Thất bại do tướng chủ quan, quân ô hợp, bất tài</a:t>
            </a:r>
            <a:endParaRPr lang="en-US" sz="2000" b="1"/>
          </a:p>
        </p:txBody>
      </p:sp>
      <p:sp>
        <p:nvSpPr>
          <p:cNvPr id="10" name="Right Brace 9"/>
          <p:cNvSpPr/>
          <p:nvPr/>
        </p:nvSpPr>
        <p:spPr>
          <a:xfrm rot="5400000">
            <a:off x="4137969" y="2357709"/>
            <a:ext cx="504056" cy="2804346"/>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TextBox 10"/>
          <p:cNvSpPr txBox="1"/>
          <p:nvPr/>
        </p:nvSpPr>
        <p:spPr>
          <a:xfrm>
            <a:off x="467544" y="3867894"/>
            <a:ext cx="8136904" cy="1200329"/>
          </a:xfrm>
          <a:prstGeom prst="rect">
            <a:avLst/>
          </a:prstGeom>
          <a:solidFill>
            <a:schemeClr val="accent4">
              <a:lumMod val="75000"/>
            </a:schemeClr>
          </a:solid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Miêu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sự</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thất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thảm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hại</a:t>
            </a:r>
            <a:r>
              <a:rPr lang="en-US" sz="2400" b="1" i="1" dirty="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liên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tiếp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nhanh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chóng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quân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Thanh</a:t>
            </a:r>
            <a:r>
              <a:rPr lang="en-US" sz="2400" b="1" i="1" dirty="0" smtClean="0">
                <a:latin typeface="Times New Roman" panose="02020603050405020304" pitchFamily="18" charset="0"/>
                <a:cs typeface="Times New Roman" panose="02020603050405020304" pitchFamily="18" charset="0"/>
              </a:rPr>
              <a:t> , </a:t>
            </a:r>
            <a:r>
              <a:rPr lang="en-US" sz="2400" b="1" i="1" dirty="0" err="1" smtClean="0">
                <a:latin typeface="Times New Roman" panose="02020603050405020304" pitchFamily="18" charset="0"/>
                <a:cs typeface="Times New Roman" panose="02020603050405020304" pitchFamily="18" charset="0"/>
              </a:rPr>
              <a:t>đồng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gợi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tâm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trạng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hê</a:t>
            </a:r>
            <a:r>
              <a:rPr lang="en-US" sz="2400" b="1" i="1" dirty="0" smtClean="0">
                <a:latin typeface="Times New Roman" panose="02020603050405020304" pitchFamily="18" charset="0"/>
                <a:cs typeface="Times New Roman" panose="02020603050405020304" pitchFamily="18" charset="0"/>
              </a:rPr>
              <a:t>, sung </a:t>
            </a:r>
            <a:r>
              <a:rPr lang="en-US" sz="2400" b="1" i="1" dirty="0" err="1" smtClean="0">
                <a:latin typeface="Times New Roman" panose="02020603050405020304" pitchFamily="18" charset="0"/>
                <a:cs typeface="Times New Roman" panose="02020603050405020304" pitchFamily="18" charset="0"/>
              </a:rPr>
              <a:t>sướng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giả</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1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43149"/>
            <a:ext cx="8856984"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2. </a:t>
            </a:r>
            <a:r>
              <a:rPr lang="en-US" sz="2400" b="1" dirty="0" err="1" smtClean="0">
                <a:solidFill>
                  <a:schemeClr val="bg1"/>
                </a:solidFill>
                <a:latin typeface="Times New Roman" panose="02020603050405020304" pitchFamily="18" charset="0"/>
                <a:cs typeface="Times New Roman" panose="02020603050405020304" pitchFamily="18" charset="0"/>
              </a:rPr>
              <a:t>Sự</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của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quân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số</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phận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thảm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hại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của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nhà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Lê</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b</a:t>
            </a:r>
            <a:endParaRPr lang="en-US"/>
          </a:p>
        </p:txBody>
      </p:sp>
      <p:sp>
        <p:nvSpPr>
          <p:cNvPr id="5" name="TextBox 4"/>
          <p:cNvSpPr txBox="1"/>
          <p:nvPr/>
        </p:nvSpPr>
        <p:spPr>
          <a:xfrm>
            <a:off x="899592" y="1059582"/>
            <a:ext cx="7344816"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thảm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bọn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Lê</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Thống</a:t>
            </a:r>
            <a:endParaRPr lang="en-US" sz="2400" b="1" dirty="0">
              <a:latin typeface="Times New Roman" panose="02020603050405020304" pitchFamily="18" charset="0"/>
              <a:cs typeface="Times New Roman" panose="02020603050405020304" pitchFamily="18" charset="0"/>
            </a:endParaRPr>
          </a:p>
        </p:txBody>
      </p:sp>
      <p:pic>
        <p:nvPicPr>
          <p:cNvPr id="6" name="Picture 5" descr="ANd9GcTDL2IsI1u_tkaVUYHmgA5wXr-NAAFn7etFufvoKhMYEAPvrvpj">
            <a:extLst>
              <a:ext uri="{FF2B5EF4-FFF2-40B4-BE49-F238E27FC236}">
                <a16:creationId xmlns:a16="http://schemas.microsoft.com/office/drawing/2014/main" id="{6B79D259-6D73-421A-9697-A9E06A057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34" y="1491630"/>
            <a:ext cx="1912223" cy="1304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7" descr="ANd9GcSRxjVtvA6pIitOLBdsO-oVqBvQpMt8S3ntteKL9-rEVmub9CICsQ">
            <a:extLst>
              <a:ext uri="{FF2B5EF4-FFF2-40B4-BE49-F238E27FC236}">
                <a16:creationId xmlns:a16="http://schemas.microsoft.com/office/drawing/2014/main" id="{3DD6D3FF-7CE5-4543-8949-5259EF520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4" y="3237565"/>
            <a:ext cx="1937201" cy="149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83768" y="1635646"/>
            <a:ext cx="6336704" cy="1569660"/>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Lê</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Chiêu</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Thống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bề</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tôi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trung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thành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ông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đã</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vì</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lợi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ích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riêng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dòng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họ</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mù</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cõng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rắn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về</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cắn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đặt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vận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mệnh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dân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tộc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vào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tay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kẻ</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thù</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xâm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lược</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83768" y="3459653"/>
            <a:ext cx="6336704" cy="1200329"/>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bậc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cạnh</a:t>
            </a:r>
            <a:r>
              <a:rPr lang="en-US" dirty="0" smtClean="0">
                <a:latin typeface="Times New Roman" panose="02020603050405020304" pitchFamily="18" charset="0"/>
                <a:cs typeface="Times New Roman" panose="02020603050405020304" pitchFamily="18" charset="0"/>
              </a:rPr>
              <a:t>, van </a:t>
            </a:r>
            <a:r>
              <a:rPr lang="en-US" dirty="0" err="1" smtClean="0">
                <a:latin typeface="Times New Roman" panose="02020603050405020304" pitchFamily="18" charset="0"/>
                <a:cs typeface="Times New Roman" panose="02020603050405020304" pitchFamily="18" charset="0"/>
              </a:rPr>
              <a:t>xin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chết</a:t>
            </a:r>
            <a:endParaRPr lang="en-US" dirty="0">
              <a:latin typeface="Times New Roman" panose="02020603050405020304" pitchFamily="18" charset="0"/>
              <a:cs typeface="Times New Roman" panose="02020603050405020304" pitchFamily="18" charset="0"/>
            </a:endParaRPr>
          </a:p>
        </p:txBody>
      </p:sp>
      <p:cxnSp>
        <p:nvCxnSpPr>
          <p:cNvPr id="11" name="Elbow Connector 10"/>
          <p:cNvCxnSpPr/>
          <p:nvPr/>
        </p:nvCxnSpPr>
        <p:spPr>
          <a:xfrm>
            <a:off x="1403648" y="2931790"/>
            <a:ext cx="6984776" cy="216024"/>
          </a:xfrm>
          <a:prstGeom prst="bentConnector3">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14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16561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IV TỔNG KẾT</a:t>
            </a:r>
            <a:endParaRPr lang="en-US" b="1" dirty="0">
              <a:solidFill>
                <a:schemeClr val="bg1"/>
              </a:solidFill>
            </a:endParaRPr>
          </a:p>
        </p:txBody>
      </p:sp>
      <p:pic>
        <p:nvPicPr>
          <p:cNvPr id="3" name="Picture 5" descr="69196_4820217142346_1277888723_n">
            <a:extLst>
              <a:ext uri="{FF2B5EF4-FFF2-40B4-BE49-F238E27FC236}">
                <a16:creationId xmlns:a16="http://schemas.microsoft.com/office/drawing/2014/main"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2546"/>
            <a:ext cx="4536504" cy="523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9904" y="618242"/>
            <a:ext cx="171068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a:t>
            </a:r>
            <a:r>
              <a:rPr lang="en-US" b="1" dirty="0" err="1" smtClean="0">
                <a:solidFill>
                  <a:schemeClr val="bg1"/>
                </a:solidFill>
              </a:rPr>
              <a:t>Nghệ</a:t>
            </a:r>
            <a:r>
              <a:rPr lang="en-US" b="1" dirty="0" smtClean="0">
                <a:solidFill>
                  <a:schemeClr val="bg1"/>
                </a:solidFill>
              </a:rPr>
              <a:t> </a:t>
            </a:r>
            <a:r>
              <a:rPr lang="en-US" b="1" dirty="0" err="1" smtClean="0">
                <a:solidFill>
                  <a:schemeClr val="bg1"/>
                </a:solidFill>
              </a:rPr>
              <a:t>thuật</a:t>
            </a:r>
            <a:endParaRPr lang="en-US" b="1" dirty="0">
              <a:solidFill>
                <a:schemeClr val="bg1"/>
              </a:solidFill>
            </a:endParaRPr>
          </a:p>
        </p:txBody>
      </p:sp>
      <p:sp>
        <p:nvSpPr>
          <p:cNvPr id="6" name="Rectangle 5"/>
          <p:cNvSpPr/>
          <p:nvPr/>
        </p:nvSpPr>
        <p:spPr>
          <a:xfrm>
            <a:off x="179512" y="1203598"/>
            <a:ext cx="4608512" cy="1661993"/>
          </a:xfrm>
          <a:prstGeom prst="rect">
            <a:avLst/>
          </a:prstGeom>
        </p:spPr>
        <p:txBody>
          <a:bodyPr wrap="square">
            <a:spAutoFit/>
          </a:bodyPr>
          <a:lstStyle/>
          <a:p>
            <a:r>
              <a:rPr lang="en-US" sz="5400" b="1" i="1" dirty="0" err="1">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chuyện</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lịch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xen</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kẽ</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miêu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mạnh</a:t>
            </a:r>
            <a:r>
              <a:rPr lang="en-US" sz="24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00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16561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IV. TỔNG KẾT</a:t>
            </a:r>
            <a:endParaRPr lang="en-US" b="1" dirty="0">
              <a:solidFill>
                <a:schemeClr val="bg1"/>
              </a:solidFill>
            </a:endParaRPr>
          </a:p>
        </p:txBody>
      </p:sp>
      <p:pic>
        <p:nvPicPr>
          <p:cNvPr id="3" name="Picture 5" descr="69196_4820217142346_1277888723_n">
            <a:extLst>
              <a:ext uri="{FF2B5EF4-FFF2-40B4-BE49-F238E27FC236}">
                <a16:creationId xmlns:a16="http://schemas.microsoft.com/office/drawing/2014/main"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2546"/>
            <a:ext cx="388843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796366"/>
            <a:ext cx="208404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a:t>
            </a:r>
            <a:r>
              <a:rPr lang="en-US" b="1" dirty="0" err="1" smtClean="0">
                <a:solidFill>
                  <a:schemeClr val="bg1"/>
                </a:solidFill>
              </a:rPr>
              <a:t>Nội</a:t>
            </a:r>
            <a:r>
              <a:rPr lang="en-US" b="1" dirty="0" smtClean="0">
                <a:solidFill>
                  <a:schemeClr val="bg1"/>
                </a:solidFill>
              </a:rPr>
              <a:t> dung</a:t>
            </a:r>
            <a:endParaRPr lang="en-US" b="1" dirty="0">
              <a:solidFill>
                <a:schemeClr val="bg1"/>
              </a:solidFill>
            </a:endParaRPr>
          </a:p>
        </p:txBody>
      </p:sp>
      <p:sp>
        <p:nvSpPr>
          <p:cNvPr id="5" name="Rectangle 4"/>
          <p:cNvSpPr/>
          <p:nvPr/>
        </p:nvSpPr>
        <p:spPr>
          <a:xfrm>
            <a:off x="251520" y="1469254"/>
            <a:ext cx="5112568" cy="2154436"/>
          </a:xfrm>
          <a:prstGeom prst="rect">
            <a:avLst/>
          </a:prstGeom>
        </p:spPr>
        <p:txBody>
          <a:bodyPr wrap="square">
            <a:spAutoFit/>
          </a:bodyPr>
          <a:lstStyle/>
          <a:p>
            <a:r>
              <a:rPr lang="en-US" sz="5400" b="1" i="1" dirty="0" err="1" smtClean="0">
                <a:latin typeface="Times New Roman" panose="02020603050405020304" pitchFamily="18" charset="0"/>
                <a:cs typeface="Times New Roman" panose="02020603050405020304" pitchFamily="18" charset="0"/>
              </a:rPr>
              <a:t>V</a:t>
            </a:r>
            <a:r>
              <a:rPr lang="en-US" sz="2000" b="1" i="1" dirty="0" err="1" smtClean="0">
                <a:latin typeface="Times New Roman" panose="02020603050405020304" pitchFamily="18" charset="0"/>
                <a:cs typeface="Times New Roman" panose="02020603050405020304" pitchFamily="18" charset="0"/>
              </a:rPr>
              <a:t>ăn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bản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đã</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hiện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thực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người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hùng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tộc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Nguyễn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Huệ</a:t>
            </a:r>
            <a:r>
              <a:rPr lang="en-US" sz="2000" b="1" i="1" dirty="0">
                <a:latin typeface="Times New Roman" panose="02020603050405020304" pitchFamily="18" charset="0"/>
                <a:cs typeface="Times New Roman" panose="02020603050405020304" pitchFamily="18" charset="0"/>
              </a:rPr>
              <a:t> qua </a:t>
            </a:r>
            <a:r>
              <a:rPr lang="en-US" sz="2000" b="1" i="1" dirty="0" err="1">
                <a:latin typeface="Times New Roman" panose="02020603050405020304" pitchFamily="18" charset="0"/>
                <a:cs typeface="Times New Roman" panose="02020603050405020304" pitchFamily="18" charset="0"/>
              </a:rPr>
              <a:t>chiến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thần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thảm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tướng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Thanh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số</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phận</a:t>
            </a:r>
            <a:r>
              <a:rPr lang="en-US" sz="2000" b="1" i="1" dirty="0">
                <a:latin typeface="Times New Roman" panose="02020603050405020304" pitchFamily="18" charset="0"/>
                <a:cs typeface="Times New Roman" panose="02020603050405020304" pitchFamily="18" charset="0"/>
              </a:rPr>
              <a:t> bi </a:t>
            </a:r>
            <a:r>
              <a:rPr lang="en-US" sz="2000" b="1" i="1" dirty="0" err="1">
                <a:latin typeface="Times New Roman" panose="02020603050405020304" pitchFamily="18" charset="0"/>
                <a:cs typeface="Times New Roman" panose="02020603050405020304" pitchFamily="18" charset="0"/>
              </a:rPr>
              <a:t>đát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vua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tôi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Lê</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Thống</a:t>
            </a:r>
            <a:r>
              <a:rPr lang="en-US" sz="20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36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4392488"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solidFill>
                  <a:schemeClr val="bg1"/>
                </a:solidFill>
              </a:rPr>
              <a:t>IV. LUYỆN TẬP</a:t>
            </a:r>
            <a:endParaRPr lang="en-US" sz="2400" b="1" dirty="0">
              <a:solidFill>
                <a:schemeClr val="bg1"/>
              </a:solidFill>
            </a:endParaRPr>
          </a:p>
        </p:txBody>
      </p:sp>
      <p:sp>
        <p:nvSpPr>
          <p:cNvPr id="3" name="Rectangle 2"/>
          <p:cNvSpPr/>
          <p:nvPr/>
        </p:nvSpPr>
        <p:spPr>
          <a:xfrm>
            <a:off x="0" y="492810"/>
            <a:ext cx="9144000" cy="1569660"/>
          </a:xfrm>
          <a:prstGeom prst="rect">
            <a:avLst/>
          </a:prstGeom>
        </p:spPr>
        <p:txBody>
          <a:bodyPr wrap="square">
            <a:spAutoFit/>
          </a:bodyPr>
          <a:lstStyle/>
          <a:p>
            <a:r>
              <a:rPr lang="en-US" sz="4800" b="1" i="1" dirty="0" smtClean="0">
                <a:latin typeface="Times New Roman" panose="02020603050405020304" pitchFamily="18" charset="0"/>
                <a:cs typeface="Times New Roman" panose="02020603050405020304" pitchFamily="18" charset="0"/>
              </a:rPr>
              <a:t>1.Viết </a:t>
            </a:r>
            <a:r>
              <a:rPr lang="en-US" sz="4800" b="1" i="1" dirty="0" err="1" smtClean="0">
                <a:latin typeface="Times New Roman" panose="02020603050405020304" pitchFamily="18" charset="0"/>
                <a:cs typeface="Times New Roman" panose="02020603050405020304" pitchFamily="18" charset="0"/>
              </a:rPr>
              <a:t>đoạn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văn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cảm</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nhận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về</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hình</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ảnh</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vị</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anh</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hùng</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Nguyễn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Huệ</a:t>
            </a:r>
            <a:r>
              <a:rPr lang="en-US" sz="4800" b="1" i="1"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35496" y="2715766"/>
            <a:ext cx="9144000" cy="2308324"/>
          </a:xfrm>
          <a:prstGeom prst="rect">
            <a:avLst/>
          </a:prstGeom>
        </p:spPr>
        <p:txBody>
          <a:bodyPr wrap="square">
            <a:spAutoFit/>
          </a:bodyPr>
          <a:lstStyle/>
          <a:p>
            <a:r>
              <a:rPr lang="en-US" sz="4800" b="1" i="1" dirty="0">
                <a:latin typeface="Times New Roman" panose="02020603050405020304" pitchFamily="18" charset="0"/>
                <a:cs typeface="Times New Roman" panose="02020603050405020304" pitchFamily="18" charset="0"/>
              </a:rPr>
              <a:t>2</a:t>
            </a:r>
            <a:r>
              <a:rPr lang="en-US" sz="4800" b="1" i="1" dirty="0" smtClean="0">
                <a:latin typeface="Times New Roman" panose="02020603050405020304" pitchFamily="18" charset="0"/>
                <a:cs typeface="Times New Roman" panose="02020603050405020304" pitchFamily="18" charset="0"/>
              </a:rPr>
              <a:t>.Viết </a:t>
            </a:r>
            <a:r>
              <a:rPr lang="en-US" sz="4800" b="1" i="1" dirty="0" err="1" smtClean="0">
                <a:latin typeface="Times New Roman" panose="02020603050405020304" pitchFamily="18" charset="0"/>
                <a:cs typeface="Times New Roman" panose="02020603050405020304" pitchFamily="18" charset="0"/>
              </a:rPr>
              <a:t>đoạn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văn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miêu</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tả</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chiến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công</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thần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tốc</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của</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quân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Tây</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Sơn</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vào</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đêm</a:t>
            </a:r>
            <a:r>
              <a:rPr lang="en-US" sz="4800" b="1" i="1" dirty="0" smtClean="0">
                <a:latin typeface="Times New Roman" panose="02020603050405020304" pitchFamily="18" charset="0"/>
                <a:cs typeface="Times New Roman" panose="02020603050405020304" pitchFamily="18" charset="0"/>
              </a:rPr>
              <a:t> </a:t>
            </a:r>
            <a:r>
              <a:rPr lang="en-US" sz="4800" b="1" i="1" dirty="0" err="1" smtClean="0">
                <a:latin typeface="Times New Roman" panose="02020603050405020304" pitchFamily="18" charset="0"/>
                <a:cs typeface="Times New Roman" panose="02020603050405020304" pitchFamily="18" charset="0"/>
              </a:rPr>
              <a:t>mùng</a:t>
            </a:r>
            <a:r>
              <a:rPr lang="en-US" sz="4800" b="1" i="1" dirty="0" smtClean="0">
                <a:latin typeface="Times New Roman" panose="02020603050405020304" pitchFamily="18" charset="0"/>
                <a:cs typeface="Times New Roman" panose="02020603050405020304" pitchFamily="18" charset="0"/>
              </a:rPr>
              <a:t> 3 </a:t>
            </a:r>
            <a:r>
              <a:rPr lang="en-US" sz="4800" b="1" i="1" dirty="0" err="1" smtClean="0">
                <a:latin typeface="Times New Roman" panose="02020603050405020304" pitchFamily="18" charset="0"/>
                <a:cs typeface="Times New Roman" panose="02020603050405020304" pitchFamily="18" charset="0"/>
              </a:rPr>
              <a:t>tết</a:t>
            </a:r>
            <a:r>
              <a:rPr lang="en-US" sz="4800" b="1" i="1" dirty="0" smtClean="0">
                <a:latin typeface="Times New Roman" panose="02020603050405020304" pitchFamily="18" charset="0"/>
                <a:cs typeface="Times New Roman" panose="02020603050405020304" pitchFamily="18" charset="0"/>
              </a:rPr>
              <a:t> ?</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3478"/>
            <a:ext cx="8640960" cy="4524315"/>
          </a:xfrm>
          <a:prstGeom prst="rect">
            <a:avLst/>
          </a:prstGeom>
        </p:spPr>
        <p:txBody>
          <a:bodyPr wrap="square">
            <a:spAutoFit/>
          </a:bodyPr>
          <a:lstStyle/>
          <a:p>
            <a:r>
              <a:rPr lang="en-US" sz="1600" b="1" dirty="0">
                <a:solidFill>
                  <a:schemeClr val="bg1"/>
                </a:solidFill>
              </a:rPr>
              <a:t>ĐỀ ĐỌC- HIỂU SỐ 1:</a:t>
            </a:r>
            <a:endParaRPr lang="en-US" sz="1600" dirty="0">
              <a:solidFill>
                <a:schemeClr val="bg1"/>
              </a:solidFill>
            </a:endParaRPr>
          </a:p>
          <a:p>
            <a:r>
              <a:rPr lang="en-US" sz="1600" b="1" dirty="0">
                <a:latin typeface="Times New Roman" panose="02020603050405020304" pitchFamily="18" charset="0"/>
                <a:cs typeface="Times New Roman" panose="02020603050405020304" pitchFamily="18" charset="0"/>
              </a:rPr>
              <a:t>Cho </a:t>
            </a:r>
            <a:r>
              <a:rPr lang="en-US" sz="1600" b="1" dirty="0" err="1">
                <a:latin typeface="Times New Roman" panose="02020603050405020304" pitchFamily="18" charset="0"/>
                <a:cs typeface="Times New Roman" panose="02020603050405020304" pitchFamily="18" charset="0"/>
              </a:rPr>
              <a:t>đoạn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trích</a:t>
            </a:r>
            <a:r>
              <a:rPr lang="en-US" sz="1600" b="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Nửa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đêm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ngày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mồng</a:t>
            </a:r>
            <a:r>
              <a:rPr lang="en-US" sz="1600" i="1" dirty="0">
                <a:latin typeface="Times New Roman" panose="02020603050405020304" pitchFamily="18" charset="0"/>
                <a:cs typeface="Times New Roman" panose="02020603050405020304" pitchFamily="18" charset="0"/>
              </a:rPr>
              <a:t> 3 </a:t>
            </a:r>
            <a:r>
              <a:rPr lang="en-US" sz="1600" i="1" dirty="0" err="1">
                <a:latin typeface="Times New Roman" panose="02020603050405020304" pitchFamily="18" charset="0"/>
                <a:cs typeface="Times New Roman" panose="02020603050405020304" pitchFamily="18" charset="0"/>
              </a:rPr>
              <a:t>tháng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Giêng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năm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Kỉ</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Dậu</a:t>
            </a:r>
            <a:r>
              <a:rPr lang="en-US" sz="1600" i="1" dirty="0">
                <a:latin typeface="Times New Roman" panose="02020603050405020304" pitchFamily="18" charset="0"/>
                <a:cs typeface="Times New Roman" panose="02020603050405020304" pitchFamily="18" charset="0"/>
              </a:rPr>
              <a:t> (1789) </a:t>
            </a:r>
            <a:r>
              <a:rPr lang="en-US" sz="1600" i="1" dirty="0" err="1">
                <a:latin typeface="Times New Roman" panose="02020603050405020304" pitchFamily="18" charset="0"/>
                <a:cs typeface="Times New Roman" panose="02020603050405020304" pitchFamily="18" charset="0"/>
              </a:rPr>
              <a:t>vua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Quang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Trung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tới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Hồi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huyện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Thượng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Phúc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lặng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lẽ</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vây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kín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rồi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loa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truyền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gọi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tiếng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lính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luân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phiên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nhau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hưởng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ứng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nghe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như</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Trong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lúc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mới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biết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rụng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sợ</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hãi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liền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xin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hàng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lương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thực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khí</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giới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đều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Nam </a:t>
            </a:r>
            <a:r>
              <a:rPr lang="en-US" sz="1600" i="1" dirty="0" err="1">
                <a:latin typeface="Times New Roman" panose="02020603050405020304" pitchFamily="18" charset="0"/>
                <a:cs typeface="Times New Roman" panose="02020603050405020304" pitchFamily="18" charset="0"/>
              </a:rPr>
              <a:t>lấy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hết</a:t>
            </a:r>
            <a:r>
              <a:rPr lang="en-US" sz="1600"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r>
              <a:rPr lang="en-US" sz="1600" i="1" dirty="0" err="1">
                <a:latin typeface="Times New Roman" panose="02020603050405020304" pitchFamily="18" charset="0"/>
                <a:cs typeface="Times New Roman" panose="02020603050405020304" pitchFamily="18" charset="0"/>
              </a:rPr>
              <a:t>Vua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Quang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Trung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truyền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sáu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chục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tấm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ghép</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liền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tấm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thành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một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bức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bên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ngoài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rơm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dấp</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nước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phủ</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kín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tất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cả</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mươi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bức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Đoạn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kém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lính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khỏe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mạnh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khênh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một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bức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lưng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giắt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dao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ngắn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hai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mươi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khác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đều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cầm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binh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khí</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theo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sau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dàn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thành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chữ</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nhất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vua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Quang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Trung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cưỡi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voi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đốc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thúc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mờ</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ngày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mồng</a:t>
            </a:r>
            <a:r>
              <a:rPr lang="en-US" sz="1600" i="1" dirty="0">
                <a:latin typeface="Times New Roman" panose="02020603050405020304" pitchFamily="18" charset="0"/>
                <a:cs typeface="Times New Roman" panose="02020603050405020304" pitchFamily="18" charset="0"/>
              </a:rPr>
              <a:t> 5 </a:t>
            </a:r>
            <a:r>
              <a:rPr lang="en-US" sz="1600" i="1" dirty="0" err="1">
                <a:latin typeface="Times New Roman" panose="02020603050405020304" pitchFamily="18" charset="0"/>
                <a:cs typeface="Times New Roman" panose="02020603050405020304" pitchFamily="18" charset="0"/>
              </a:rPr>
              <a:t>tiến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sát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Ngọc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Hồi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Thanh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nổ</a:t>
            </a:r>
            <a:r>
              <a:rPr lang="en-US" sz="1600" i="1" dirty="0">
                <a:latin typeface="Times New Roman" panose="02020603050405020304" pitchFamily="18" charset="0"/>
                <a:cs typeface="Times New Roman" panose="02020603050405020304" pitchFamily="18" charset="0"/>
              </a:rPr>
              <a:t> sung </a:t>
            </a:r>
            <a:r>
              <a:rPr lang="en-US" sz="1600" i="1" dirty="0" err="1">
                <a:latin typeface="Times New Roman" panose="02020603050405020304" pitchFamily="18" charset="0"/>
                <a:cs typeface="Times New Roman" panose="02020603050405020304" pitchFamily="18" charset="0"/>
              </a:rPr>
              <a:t>bắn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chẳng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trúng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nào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cả</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Bắc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Thanh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bèn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dùng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ống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phun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khói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lửa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khói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tỏa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mù</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cách</a:t>
            </a:r>
            <a:r>
              <a:rPr lang="en-US" sz="1600" i="1" dirty="0">
                <a:latin typeface="Times New Roman" panose="02020603050405020304" pitchFamily="18" charset="0"/>
                <a:cs typeface="Times New Roman" panose="02020603050405020304" pitchFamily="18" charset="0"/>
              </a:rPr>
              <a:t> gang </a:t>
            </a:r>
            <a:r>
              <a:rPr lang="en-US" sz="1600" i="1" dirty="0" err="1">
                <a:latin typeface="Times New Roman" panose="02020603050405020304" pitchFamily="18" charset="0"/>
                <a:cs typeface="Times New Roman" panose="02020603050405020304" pitchFamily="18" charset="0"/>
              </a:rPr>
              <a:t>tấc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không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thấy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gì</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hòng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Nam </a:t>
            </a:r>
            <a:r>
              <a:rPr lang="en-US" sz="1600" i="1" dirty="0" err="1">
                <a:latin typeface="Times New Roman" panose="02020603050405020304" pitchFamily="18" charset="0"/>
                <a:cs typeface="Times New Roman" panose="02020603050405020304" pitchFamily="18" charset="0"/>
              </a:rPr>
              <a:t>nổi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loạn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Không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ngờ</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trong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chốc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lát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bỗng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trở</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nam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thành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ra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quân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Thanh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tự</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mình</a:t>
            </a:r>
            <a:r>
              <a:rPr lang="en-US" sz="1600"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r>
              <a:rPr lang="en-US" sz="1600" b="1" dirty="0" err="1">
                <a:latin typeface="Times New Roman" panose="02020603050405020304" pitchFamily="18" charset="0"/>
                <a:cs typeface="Times New Roman" panose="02020603050405020304" pitchFamily="18" charset="0"/>
              </a:rPr>
              <a:t>Câu</a:t>
            </a:r>
            <a:r>
              <a:rPr lang="en-US" sz="1600" b="1" dirty="0">
                <a:latin typeface="Times New Roman" panose="02020603050405020304" pitchFamily="18" charset="0"/>
                <a:cs typeface="Times New Roman" panose="02020603050405020304" pitchFamily="18" charset="0"/>
              </a:rPr>
              <a:t> 1:</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cs typeface="Times New Roman" panose="02020603050405020304" pitchFamily="18" charset="0"/>
              </a:rPr>
              <a:t>?</a:t>
            </a:r>
          </a:p>
          <a:p>
            <a:r>
              <a:rPr lang="en-US" sz="1600" b="1" dirty="0" err="1">
                <a:latin typeface="Times New Roman" panose="02020603050405020304" pitchFamily="18" charset="0"/>
                <a:cs typeface="Times New Roman" panose="02020603050405020304" pitchFamily="18" charset="0"/>
              </a:rPr>
              <a:t>Câu</a:t>
            </a:r>
            <a:r>
              <a:rPr lang="en-US" sz="1600" b="1" dirty="0">
                <a:latin typeface="Times New Roman" panose="02020603050405020304" pitchFamily="18" charset="0"/>
                <a:cs typeface="Times New Roman" panose="02020603050405020304" pitchFamily="18" charset="0"/>
              </a:rPr>
              <a:t> 2:</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a:t>
            </a:r>
          </a:p>
          <a:p>
            <a:r>
              <a:rPr lang="en-US" sz="1600" b="1" dirty="0" err="1">
                <a:latin typeface="Times New Roman" panose="02020603050405020304" pitchFamily="18" charset="0"/>
                <a:cs typeface="Times New Roman" panose="02020603050405020304" pitchFamily="18" charset="0"/>
              </a:rPr>
              <a:t>Câu</a:t>
            </a:r>
            <a:r>
              <a:rPr lang="en-US" sz="1600" b="1" dirty="0">
                <a:latin typeface="Times New Roman" panose="02020603050405020304" pitchFamily="18" charset="0"/>
                <a:cs typeface="Times New Roman" panose="02020603050405020304" pitchFamily="18" charset="0"/>
              </a:rPr>
              <a:t> 3:</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a:t>
            </a:r>
          </a:p>
          <a:p>
            <a:r>
              <a:rPr lang="en-US" sz="1600" b="1" dirty="0" err="1">
                <a:latin typeface="Times New Roman" panose="02020603050405020304" pitchFamily="18" charset="0"/>
                <a:cs typeface="Times New Roman" panose="02020603050405020304" pitchFamily="18" charset="0"/>
              </a:rPr>
              <a:t>Câu</a:t>
            </a:r>
            <a:r>
              <a:rPr lang="en-US" sz="1600" b="1" dirty="0">
                <a:latin typeface="Times New Roman" panose="02020603050405020304" pitchFamily="18" charset="0"/>
                <a:cs typeface="Times New Roman" panose="02020603050405020304" pitchFamily="18" charset="0"/>
              </a:rPr>
              <a:t> 4:</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gọi</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Hoàng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Lê</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nhất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thống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a:t>
            </a:r>
          </a:p>
          <a:p>
            <a:r>
              <a:rPr lang="vi-VN" sz="1600" b="1" dirty="0">
                <a:latin typeface="Times New Roman" panose="02020603050405020304" pitchFamily="18" charset="0"/>
                <a:cs typeface="Times New Roman" panose="02020603050405020304" pitchFamily="18" charset="0"/>
              </a:rPr>
              <a:t>Câu </a:t>
            </a:r>
            <a:r>
              <a:rPr lang="en-US" sz="1600" b="1" dirty="0">
                <a:latin typeface="Times New Roman" panose="02020603050405020304" pitchFamily="18" charset="0"/>
                <a:cs typeface="Times New Roman" panose="02020603050405020304" pitchFamily="18" charset="0"/>
              </a:rPr>
              <a:t>5</a:t>
            </a:r>
            <a:r>
              <a:rPr lang="vi-VN" sz="1600" b="1"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  Em có nhận xét gì về thái độ của tác giả trong đoạn trích trên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05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39033"/>
            <a:ext cx="8712968" cy="4708981"/>
          </a:xfrm>
          <a:prstGeom prst="rect">
            <a:avLst/>
          </a:prstGeom>
        </p:spPr>
        <p:txBody>
          <a:bodyPr wrap="square">
            <a:spAutoFit/>
          </a:bodyPr>
          <a:lstStyle/>
          <a:p>
            <a:r>
              <a:rPr lang="vi-VN" sz="1500" b="1" i="1" dirty="0">
                <a:solidFill>
                  <a:schemeClr val="bg1"/>
                </a:solidFill>
              </a:rPr>
              <a:t>Hướng dẫn trả lời:</a:t>
            </a:r>
            <a:endParaRPr lang="en-US" sz="1500" b="1" i="1" dirty="0">
              <a:solidFill>
                <a:schemeClr val="bg1"/>
              </a:solidFill>
            </a:endParaRPr>
          </a:p>
          <a:p>
            <a:r>
              <a:rPr lang="vi-VN" sz="1500" b="1" dirty="0"/>
              <a:t>Câu 1:</a:t>
            </a:r>
            <a:r>
              <a:rPr lang="vi-VN" sz="1500" dirty="0"/>
              <a:t> Đoạn trích trên trích trong văn bản “Hoàng Lê nhất thống trí”- Ngô gia văn phái</a:t>
            </a:r>
            <a:endParaRPr lang="en-US" sz="1500" dirty="0"/>
          </a:p>
          <a:p>
            <a:r>
              <a:rPr lang="vi-VN" sz="1500" b="1" dirty="0"/>
              <a:t>Câu 2:</a:t>
            </a:r>
            <a:r>
              <a:rPr lang="vi-VN" sz="1500" dirty="0"/>
              <a:t> </a:t>
            </a:r>
            <a:r>
              <a:rPr lang="vi-VN" sz="1500" b="1" dirty="0"/>
              <a:t> </a:t>
            </a:r>
            <a:r>
              <a:rPr lang="vi-VN" sz="1500" dirty="0"/>
              <a:t>Đoạn trích sử dụng phương thức biểu đạt là tự sự và miêu tả</a:t>
            </a:r>
            <a:endParaRPr lang="en-US" sz="1500" dirty="0"/>
          </a:p>
          <a:p>
            <a:r>
              <a:rPr lang="vi-VN" sz="1500" b="1" dirty="0"/>
              <a:t>Câu 3:</a:t>
            </a:r>
            <a:r>
              <a:rPr lang="vi-VN" sz="1500" dirty="0"/>
              <a:t> Ý nghĩa nhan đề tác phẩm:</a:t>
            </a:r>
            <a:endParaRPr lang="en-US" sz="1500" dirty="0"/>
          </a:p>
          <a:p>
            <a:r>
              <a:rPr lang="vi-VN" sz="1500" dirty="0"/>
              <a:t>Hoàng Lê nhất thống chí được viết bằng chữ Hán ghi chép về sự thống nhất vương triều nhà Lê vào thời điểm Tây Sơn diệt Trịnh, trả lại Bắc Hà cho vua Lê. Không chỉ dừng lại ở đó, cuốn tiểu thuyết này còn viết tiếp, tái hiện một giai đoạn lịch sử đầy biến động của xã hội phong kiến Việt Nam vào những năm 30 cuối thể kỉ XVIII và mấy năm đầu thế kỉ XIX. Cuốn tiểu thuyết có tất cả 17 hồi.</a:t>
            </a:r>
            <a:endParaRPr lang="en-US" sz="1500" dirty="0"/>
          </a:p>
          <a:p>
            <a:r>
              <a:rPr lang="vi-VN" sz="1500" b="1" dirty="0"/>
              <a:t>Câu 4:</a:t>
            </a:r>
            <a:r>
              <a:rPr lang="vi-VN" sz="1500" dirty="0"/>
              <a:t> Hoàng Lê nhất thống chí được coi là cuốn tiểu thuyết lịch sử vì:</a:t>
            </a:r>
            <a:endParaRPr lang="en-US" sz="1500" dirty="0"/>
          </a:p>
          <a:p>
            <a:r>
              <a:rPr lang="vi-VN" sz="1500" dirty="0"/>
              <a:t>- Hoàng Lê nhất thống chí là tác phẩm văn xuôi đầu tiên có quy mô lớn của bộ sử thi. Tác phẩm mang giá trị về văn học và sử học.</a:t>
            </a:r>
            <a:endParaRPr lang="en-US" sz="1500" dirty="0"/>
          </a:p>
          <a:p>
            <a:r>
              <a:rPr lang="vi-VN" sz="1500" dirty="0"/>
              <a:t>- Tác giả tái hiện lại bức tranh xã hội phong kiến đầy biến động cuối thể kỉ XVIII:</a:t>
            </a:r>
            <a:endParaRPr lang="en-US" sz="1500" dirty="0"/>
          </a:p>
          <a:p>
            <a:r>
              <a:rPr lang="vi-VN" sz="1500" dirty="0"/>
              <a:t>+ Trong triều đình, vua chúa tham quan sống sa đọa. Vua tôi Lê Chiêu Thống bán nước, luồn cúi. </a:t>
            </a:r>
            <a:endParaRPr lang="en-US" sz="1500" dirty="0"/>
          </a:p>
          <a:p>
            <a:r>
              <a:rPr lang="vi-VN" sz="1500" dirty="0"/>
              <a:t>+ Đời sống cơ cực của người dân dưới thời Lê mạt: bất ổn, đói khổ. </a:t>
            </a:r>
            <a:endParaRPr lang="en-US" sz="1500" dirty="0"/>
          </a:p>
          <a:p>
            <a:r>
              <a:rPr lang="vi-VN" sz="1500" dirty="0"/>
              <a:t>+ Bên cạnh đó là hình ảnh nghĩa quân Tây Sơn mà nổi bật là hình ảnh người anh hùng áo vải Nguyễn Huệ trí tuệ sáng suốt, có tài cầm quân, có công đánh đuổi ngoại xâm ra khỏi bờ cõi.</a:t>
            </a:r>
            <a:endParaRPr lang="en-US" sz="1500" dirty="0"/>
          </a:p>
          <a:p>
            <a:r>
              <a:rPr lang="vi-VN" sz="1500" b="1" dirty="0"/>
              <a:t>Câu 5:</a:t>
            </a:r>
            <a:r>
              <a:rPr lang="vi-VN" sz="1500" dirty="0"/>
              <a:t>  Thái độ của tác giả</a:t>
            </a:r>
            <a:endParaRPr lang="en-US" sz="1500" dirty="0"/>
          </a:p>
          <a:p>
            <a:r>
              <a:rPr lang="vi-VN" sz="1500" dirty="0"/>
              <a:t>    - Ca ngợi trí tuệ, chiến lược của vua Quang Trung: tài dụng binh như thần, lẫm liệt trong trận chiến…</a:t>
            </a:r>
            <a:endParaRPr lang="en-US" sz="1500" dirty="0"/>
          </a:p>
          <a:p>
            <a:r>
              <a:rPr lang="vi-VN" sz="1500" dirty="0"/>
              <a:t>    - Tỏ thái độ căm ghét, khinh thường trước sự thất bại thảm hại của quân giặc.</a:t>
            </a:r>
            <a:endParaRPr lang="en-US" sz="1500" dirty="0"/>
          </a:p>
        </p:txBody>
      </p:sp>
    </p:spTree>
    <p:extLst>
      <p:ext uri="{BB962C8B-B14F-4D97-AF65-F5344CB8AC3E}">
        <p14:creationId xmlns:p14="http://schemas.microsoft.com/office/powerpoint/2010/main" val="161537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63638"/>
            <a:ext cx="8496944" cy="3579862"/>
          </a:xfrm>
        </p:spPr>
        <p:txBody>
          <a:bodyPr>
            <a:normAutofit fontScale="25000" lnSpcReduction="20000"/>
          </a:bodyPr>
          <a:lstStyle/>
          <a:p>
            <a:r>
              <a:rPr lang="pt-BR" sz="7200" b="1" i="1" dirty="0">
                <a:latin typeface="Times New Roman" panose="02020603050405020304" pitchFamily="18" charset="0"/>
                <a:cs typeface="Times New Roman" panose="02020603050405020304" pitchFamily="18" charset="0"/>
              </a:rPr>
              <a:t>3. Thái độ:</a:t>
            </a:r>
            <a:endParaRPr lang="en-US" sz="7200" dirty="0">
              <a:latin typeface="Times New Roman" panose="02020603050405020304" pitchFamily="18" charset="0"/>
              <a:cs typeface="Times New Roman" panose="02020603050405020304" pitchFamily="18" charset="0"/>
            </a:endParaRPr>
          </a:p>
          <a:p>
            <a:r>
              <a:rPr lang="pt-BR" sz="7200" dirty="0">
                <a:latin typeface="Times New Roman" panose="02020603050405020304" pitchFamily="18" charset="0"/>
                <a:cs typeface="Times New Roman" panose="02020603050405020304" pitchFamily="18" charset="0"/>
              </a:rPr>
              <a:t>- Yêu nước, trung thực, trách nhiệm, nhân ái: Lên án vua quan Lê Chiêu Thống hèn nhát, bạc nhược “cõng rắn cắn gà nhà. Căm ghét kẻ thù ngoại xâm. Ca ngợi vẻ đẹp người anh hùng áo vải – Quang Trung.  </a:t>
            </a:r>
            <a:endParaRPr lang="en-US" sz="7200" dirty="0">
              <a:latin typeface="Times New Roman" panose="02020603050405020304" pitchFamily="18" charset="0"/>
              <a:cs typeface="Times New Roman" panose="02020603050405020304" pitchFamily="18" charset="0"/>
            </a:endParaRPr>
          </a:p>
          <a:p>
            <a:r>
              <a:rPr lang="pt-BR" sz="7200" b="1" i="1" dirty="0">
                <a:latin typeface="Times New Roman" panose="02020603050405020304" pitchFamily="18" charset="0"/>
                <a:cs typeface="Times New Roman" panose="02020603050405020304" pitchFamily="18" charset="0"/>
              </a:rPr>
              <a:t>4. Các nội dung tích hợp:</a:t>
            </a:r>
            <a:endParaRPr lang="en-US" sz="7200" dirty="0">
              <a:latin typeface="Times New Roman" panose="02020603050405020304" pitchFamily="18" charset="0"/>
              <a:cs typeface="Times New Roman" panose="02020603050405020304" pitchFamily="18" charset="0"/>
            </a:endParaRPr>
          </a:p>
          <a:p>
            <a:r>
              <a:rPr lang="pt-BR" sz="7200" i="1" dirty="0">
                <a:latin typeface="Times New Roman" panose="02020603050405020304" pitchFamily="18" charset="0"/>
                <a:cs typeface="Times New Roman" panose="02020603050405020304" pitchFamily="18" charset="0"/>
              </a:rPr>
              <a:t>* Tích hợp giáo dục đạo đức: </a:t>
            </a:r>
            <a:r>
              <a:rPr lang="pt-BR" sz="7200" dirty="0">
                <a:latin typeface="Times New Roman" panose="02020603050405020304" pitchFamily="18" charset="0"/>
                <a:cs typeface="Times New Roman" panose="02020603050405020304" pitchFamily="18" charset="0"/>
              </a:rPr>
              <a:t>các giá trị </a:t>
            </a:r>
            <a:r>
              <a:rPr lang="en-US" sz="7200" dirty="0" err="1">
                <a:latin typeface="Times New Roman" panose="02020603050405020304" pitchFamily="18" charset="0"/>
                <a:cs typeface="Times New Roman" panose="02020603050405020304" pitchFamily="18" charset="0"/>
              </a:rPr>
              <a:t>tôn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trọng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nhiệm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khoan</a:t>
            </a:r>
            <a:r>
              <a:rPr lang="en-US" sz="7200" dirty="0">
                <a:latin typeface="Times New Roman" panose="02020603050405020304" pitchFamily="18" charset="0"/>
                <a:cs typeface="Times New Roman" panose="02020603050405020304" pitchFamily="18" charset="0"/>
              </a:rPr>
              <a:t> dung</a:t>
            </a:r>
            <a:r>
              <a:rPr lang="pt-BR" sz="7200" dirty="0">
                <a:latin typeface="Times New Roman" panose="02020603050405020304" pitchFamily="18" charset="0"/>
                <a:cs typeface="Times New Roman" panose="02020603050405020304" pitchFamily="18" charset="0"/>
              </a:rPr>
              <a:t>.</a:t>
            </a:r>
            <a:endParaRPr lang="en-US" sz="7200" dirty="0">
              <a:latin typeface="Times New Roman" panose="02020603050405020304" pitchFamily="18" charset="0"/>
              <a:cs typeface="Times New Roman" panose="02020603050405020304" pitchFamily="18" charset="0"/>
            </a:endParaRPr>
          </a:p>
          <a:p>
            <a:r>
              <a:rPr lang="pt-BR" sz="7200" dirty="0">
                <a:latin typeface="Times New Roman" panose="02020603050405020304" pitchFamily="18" charset="0"/>
                <a:cs typeface="Times New Roman" panose="02020603050405020304" pitchFamily="18" charset="0"/>
              </a:rPr>
              <a:t>- Ý thức lên án vua quan Lê Chiêu Thống hèn nhát, bạc nhược “cõng rắn cắn gà nhà”.  </a:t>
            </a:r>
            <a:endParaRPr lang="en-US" sz="7200" dirty="0">
              <a:latin typeface="Times New Roman" panose="02020603050405020304" pitchFamily="18" charset="0"/>
              <a:cs typeface="Times New Roman" panose="02020603050405020304" pitchFamily="18" charset="0"/>
            </a:endParaRPr>
          </a:p>
          <a:p>
            <a:r>
              <a:rPr lang="pt-BR" sz="7200" dirty="0">
                <a:latin typeface="Times New Roman" panose="02020603050405020304" pitchFamily="18" charset="0"/>
                <a:cs typeface="Times New Roman" panose="02020603050405020304" pitchFamily="18" charset="0"/>
              </a:rPr>
              <a:t>- Căm ghét kẻ thù ngoại xâm.  </a:t>
            </a:r>
            <a:endParaRPr lang="en-US" sz="7200" dirty="0">
              <a:latin typeface="Times New Roman" panose="02020603050405020304" pitchFamily="18" charset="0"/>
              <a:cs typeface="Times New Roman" panose="02020603050405020304" pitchFamily="18" charset="0"/>
            </a:endParaRPr>
          </a:p>
          <a:p>
            <a:r>
              <a:rPr lang="pt-BR" sz="7200" dirty="0">
                <a:latin typeface="Times New Roman" panose="02020603050405020304" pitchFamily="18" charset="0"/>
                <a:cs typeface="Times New Roman" panose="02020603050405020304" pitchFamily="18" charset="0"/>
              </a:rPr>
              <a:t>- Ca ngợi vẻ đẹp người anh hùng áo vải – Quang Trung.  </a:t>
            </a:r>
            <a:endParaRPr lang="en-US" sz="7200" dirty="0">
              <a:latin typeface="Times New Roman" panose="02020603050405020304" pitchFamily="18" charset="0"/>
              <a:cs typeface="Times New Roman" panose="02020603050405020304" pitchFamily="18" charset="0"/>
            </a:endParaRPr>
          </a:p>
          <a:p>
            <a:r>
              <a:rPr lang="pt-BR" sz="7200" dirty="0">
                <a:latin typeface="Times New Roman" panose="02020603050405020304" pitchFamily="18" charset="0"/>
                <a:cs typeface="Times New Roman" panose="02020603050405020304" pitchFamily="18" charset="0"/>
              </a:rPr>
              <a:t>- Giáo dục các phẩm chất: yêu nước, quê hương, nhân ái, khoan dung, tự trọng. </a:t>
            </a:r>
            <a:endParaRPr lang="en-US" sz="7200" dirty="0">
              <a:latin typeface="Times New Roman" panose="02020603050405020304" pitchFamily="18" charset="0"/>
              <a:cs typeface="Times New Roman" panose="02020603050405020304" pitchFamily="18" charset="0"/>
            </a:endParaRPr>
          </a:p>
          <a:p>
            <a:r>
              <a:rPr lang="pt-BR" sz="7200" i="1" dirty="0">
                <a:latin typeface="Times New Roman" panose="02020603050405020304" pitchFamily="18" charset="0"/>
                <a:cs typeface="Times New Roman" panose="02020603050405020304" pitchFamily="18" charset="0"/>
              </a:rPr>
              <a:t>* Tích hợp QPAN: </a:t>
            </a:r>
            <a:r>
              <a:rPr lang="pt-BR" sz="7200" dirty="0">
                <a:latin typeface="Times New Roman" panose="02020603050405020304" pitchFamily="18" charset="0"/>
                <a:cs typeface="Times New Roman" panose="02020603050405020304" pitchFamily="18" charset="0"/>
              </a:rPr>
              <a:t>H/a bộ đội kéo pháo, dân công chở lương thực trong c. dịch Điện Biên Phủ.</a:t>
            </a:r>
            <a:endParaRPr lang="en-US" sz="7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5606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48"/>
            <a:ext cx="8208912" cy="4801314"/>
          </a:xfrm>
          <a:prstGeom prst="rect">
            <a:avLst/>
          </a:prstGeom>
        </p:spPr>
        <p:txBody>
          <a:bodyPr wrap="square">
            <a:spAutoFit/>
          </a:bodyPr>
          <a:lstStyle/>
          <a:p>
            <a:r>
              <a:rPr lang="vi-VN" b="1" dirty="0">
                <a:solidFill>
                  <a:schemeClr val="bg1"/>
                </a:solidFill>
              </a:rPr>
              <a:t>ĐỀ ĐỌC- HIỂU SỐ </a:t>
            </a:r>
            <a:r>
              <a:rPr lang="en-US" b="1" dirty="0" smtClean="0">
                <a:solidFill>
                  <a:schemeClr val="bg1"/>
                </a:solidFill>
              </a:rPr>
              <a:t>2</a:t>
            </a:r>
            <a:r>
              <a:rPr lang="vi-VN" b="1" dirty="0" smtClean="0">
                <a:solidFill>
                  <a:schemeClr val="bg1"/>
                </a:solidFill>
              </a:rPr>
              <a:t>:</a:t>
            </a:r>
            <a:endParaRPr lang="en-US" dirty="0">
              <a:solidFill>
                <a:schemeClr val="bg1"/>
              </a:solidFill>
            </a:endParaRPr>
          </a:p>
          <a:p>
            <a:r>
              <a:rPr lang="vi-VN" b="1" dirty="0">
                <a:solidFill>
                  <a:schemeClr val="bg1"/>
                </a:solidFill>
              </a:rPr>
              <a:t>Đọc đoạn trích sau và trả lời câu hỏi: </a:t>
            </a:r>
            <a:endParaRPr lang="en-US" dirty="0">
              <a:solidFill>
                <a:schemeClr val="bg1"/>
              </a:solidFill>
            </a:endParaRPr>
          </a:p>
          <a:p>
            <a:r>
              <a:rPr lang="vi-VN" i="1" dirty="0"/>
              <a:t>“ Vua Quang Trung liền gấp rút sau đội quân khiêng ván vừa che vừa xông thẳng lên trước. Khi gươm giáo hai bên đã chạm nhau thì quăng ván xuống đất, ai nấy đều cầm dao ngắn chém bừa, những người cầm binh khí theo sau nhất tề xông tới mà đánh.</a:t>
            </a:r>
            <a:endParaRPr lang="en-US" dirty="0"/>
          </a:p>
          <a:p>
            <a:r>
              <a:rPr lang="vi-VN" i="1" dirty="0"/>
              <a:t>Quân Thanh chống không nổi, bỏ chạy tán loạn, giày xéo lên nhau mà chết. Tên Thái Thú Điều Châu là Sầm Nghi Đống tự thắt cổ chết. Quân Tây Sơn thừa thế chém giết lung tung, thây nằm đầy đồng, máu chảy thành suối, quân Thanh đại </a:t>
            </a:r>
            <a:r>
              <a:rPr lang="vi-VN" i="1" dirty="0" smtClean="0"/>
              <a:t>bại.</a:t>
            </a:r>
            <a:r>
              <a:rPr lang="en-US" i="1" dirty="0" smtClean="0"/>
              <a:t>”</a:t>
            </a:r>
            <a:endParaRPr lang="en-US" dirty="0"/>
          </a:p>
          <a:p>
            <a:r>
              <a:rPr lang="vi-VN" b="1" dirty="0"/>
              <a:t>Câu 1:</a:t>
            </a:r>
            <a:r>
              <a:rPr lang="vi-VN" dirty="0"/>
              <a:t> Các sự việc trong đoạn trích trên được kể theo trình tự như thế nào?</a:t>
            </a:r>
            <a:endParaRPr lang="en-US" dirty="0"/>
          </a:p>
          <a:p>
            <a:r>
              <a:rPr lang="vi-VN" b="1" dirty="0"/>
              <a:t>Câu 2:</a:t>
            </a:r>
            <a:r>
              <a:rPr lang="vi-VN" dirty="0"/>
              <a:t> Nêu tác dụng của biện pháp tu từ được sử dụng trong câu: “Quân Tây Sơn thừa thế chém giết lung tung, thây nằm đầy đồng, máu chảy thành suối, quân Thanh đại bại”.</a:t>
            </a:r>
            <a:endParaRPr lang="en-US" dirty="0"/>
          </a:p>
          <a:p>
            <a:r>
              <a:rPr lang="vi-VN" b="1" dirty="0">
                <a:solidFill>
                  <a:schemeClr val="bg1"/>
                </a:solidFill>
              </a:rPr>
              <a:t>Câu 3:</a:t>
            </a:r>
            <a:r>
              <a:rPr lang="vi-VN" dirty="0">
                <a:solidFill>
                  <a:schemeClr val="bg1"/>
                </a:solidFill>
              </a:rPr>
              <a:t> Em có nhận xét gì về thái độ của tác giả trong đoạn trích trên.</a:t>
            </a:r>
            <a:endParaRPr lang="en-US" dirty="0">
              <a:solidFill>
                <a:schemeClr val="bg1"/>
              </a:solidFill>
            </a:endParaRPr>
          </a:p>
          <a:p>
            <a:r>
              <a:rPr lang="vi-VN" b="1" dirty="0">
                <a:solidFill>
                  <a:schemeClr val="bg1"/>
                </a:solidFill>
              </a:rPr>
              <a:t>Câu 4:</a:t>
            </a:r>
            <a:r>
              <a:rPr lang="vi-VN" dirty="0">
                <a:solidFill>
                  <a:schemeClr val="bg1"/>
                </a:solidFill>
              </a:rPr>
              <a:t> Nhận xét về bút pháp tái hiện sự thực lịch sử của các tác giả Hoàng Lê nhất thống chí qua đoạn trích hồi thứ mười bốn.</a:t>
            </a:r>
            <a:endParaRPr lang="en-US" dirty="0">
              <a:solidFill>
                <a:schemeClr val="bg1"/>
              </a:solidFill>
            </a:endParaRPr>
          </a:p>
        </p:txBody>
      </p:sp>
    </p:spTree>
    <p:extLst>
      <p:ext uri="{BB962C8B-B14F-4D97-AF65-F5344CB8AC3E}">
        <p14:creationId xmlns:p14="http://schemas.microsoft.com/office/powerpoint/2010/main" val="223008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5486"/>
            <a:ext cx="8856984" cy="4832092"/>
          </a:xfrm>
          <a:prstGeom prst="rect">
            <a:avLst/>
          </a:prstGeom>
        </p:spPr>
        <p:txBody>
          <a:bodyPr wrap="square">
            <a:spAutoFit/>
          </a:bodyPr>
          <a:lstStyle/>
          <a:p>
            <a:r>
              <a:rPr lang="vi-VN" sz="1400" b="1" i="1" dirty="0"/>
              <a:t>Hướng dẫn trả lời:</a:t>
            </a:r>
            <a:endParaRPr lang="en-US" sz="1400" b="1" i="1" dirty="0"/>
          </a:p>
          <a:p>
            <a:r>
              <a:rPr lang="vi-VN" sz="1400" b="1" dirty="0"/>
              <a:t>Câu 1:</a:t>
            </a:r>
            <a:r>
              <a:rPr lang="vi-VN" sz="1400" dirty="0"/>
              <a:t> Các sự việc trên được kể theo trình tự tuyến tính, trình tự thời gian (3/1 - 5/1 tết Kỉ Dậu).</a:t>
            </a:r>
            <a:endParaRPr lang="en-US" sz="1400" dirty="0"/>
          </a:p>
          <a:p>
            <a:r>
              <a:rPr lang="vi-VN" sz="1400" b="1" dirty="0"/>
              <a:t>Câu 2:</a:t>
            </a:r>
            <a:r>
              <a:rPr lang="vi-VN" sz="1400" dirty="0"/>
              <a:t> Biện pháp tu từ được sử dụng trong câu: </a:t>
            </a:r>
            <a:r>
              <a:rPr lang="vi-VN" sz="1400" i="1" dirty="0"/>
              <a:t>“Quân Tây Sơn thừa thế chém giết lung tung, thây nằm đầy đồng, máu chảy thành suối, quân Thanh đại bại.”</a:t>
            </a:r>
            <a:endParaRPr lang="en-US" sz="1400" dirty="0"/>
          </a:p>
          <a:p>
            <a:r>
              <a:rPr lang="vi-VN" sz="1400" dirty="0"/>
              <a:t>Biện pháp nói quá trong chi tiết “thây nằm đầy đồng, máu chảy thành suối” nhằm nhấn mạnh tới sự thất bại thảm hại của quân giặc.</a:t>
            </a:r>
            <a:endParaRPr lang="en-US" sz="1400" dirty="0"/>
          </a:p>
          <a:p>
            <a:r>
              <a:rPr lang="vi-VN" sz="1400" b="1" dirty="0"/>
              <a:t>Câu 3:</a:t>
            </a:r>
            <a:r>
              <a:rPr lang="vi-VN" sz="1400" dirty="0"/>
              <a:t>  Thái độ của tác giả:</a:t>
            </a:r>
            <a:endParaRPr lang="en-US" sz="1400" dirty="0"/>
          </a:p>
          <a:p>
            <a:r>
              <a:rPr lang="vi-VN" sz="1400" dirty="0"/>
              <a:t>    - Ca ngợi trí tuệ, chiến lược của vua Quang Trung: tài dụng binh như thần, lẫm liệt trong trận chiến…</a:t>
            </a:r>
            <a:endParaRPr lang="en-US" sz="1400" dirty="0"/>
          </a:p>
          <a:p>
            <a:r>
              <a:rPr lang="vi-VN" sz="1400" dirty="0"/>
              <a:t>    - Tỏ thái độ căm ghét, khinh thường trước sự thất bại thảm hại của quân giặc.</a:t>
            </a:r>
            <a:endParaRPr lang="en-US" sz="1400" dirty="0"/>
          </a:p>
          <a:p>
            <a:r>
              <a:rPr lang="vi-VN" sz="1400" b="1" dirty="0"/>
              <a:t>Câu 4:</a:t>
            </a:r>
            <a:r>
              <a:rPr lang="vi-VN" sz="1400" dirty="0"/>
              <a:t> Khi các tác giả Ngô Thì, các tác giả chủ ý viết lại lịch sử, không phải sự sáng tạo văn học. Tâm lý này xuất phát từ việc người trung đại xem tiểu thuyết là thứ thấp kém, không có ý nghĩa với việc tu thân, tề gia, trị quốc, bình thiên hạ.</a:t>
            </a:r>
            <a:endParaRPr lang="en-US" sz="1400" dirty="0"/>
          </a:p>
          <a:p>
            <a:r>
              <a:rPr lang="vi-VN" sz="1400" dirty="0"/>
              <a:t>    - Nhưng Hoàng Lê nhất thống chí là một tác phẩm văn chương đích thực, chính điều này làm nên sự trường tồn của tác phẩm.</a:t>
            </a:r>
            <a:endParaRPr lang="en-US" sz="1400" dirty="0"/>
          </a:p>
          <a:p>
            <a:r>
              <a:rPr lang="vi-VN" sz="1400" dirty="0"/>
              <a:t>    - Sự kết hợp giữa sáng tạo, gia công kết hợp giữa ngòi bút chân thực , nghiêm ngặt với bút pháp viết linh hoạt đã giúp người viết tái hiện một thời kì lịch sử dữ dội TK XVIII:</a:t>
            </a:r>
            <a:endParaRPr lang="en-US" sz="1400" dirty="0"/>
          </a:p>
          <a:p>
            <a:r>
              <a:rPr lang="vi-VN" sz="1400" dirty="0"/>
              <a:t>       + Sự kiện lịch sử được ghi chép cụ thể, chính xác với các mốc thời gian, địa điểm, không gian rõ ràng, tạo sự tin cậy cho người đọc.</a:t>
            </a:r>
            <a:endParaRPr lang="en-US" sz="1400" dirty="0"/>
          </a:p>
          <a:p>
            <a:r>
              <a:rPr lang="vi-VN" sz="1400" dirty="0"/>
              <a:t>       + Nhóm tác giả không chỉ dựa trên sự kiện đơn thuần mà còn chỉ ra bản chất của hiện thực, vẫn giữ nguyên lịch sử nhưng lại xây dựng hình tượng chân dung con người đại diện cho cả hai phía.</a:t>
            </a:r>
            <a:endParaRPr lang="en-US" sz="1400" dirty="0"/>
          </a:p>
          <a:p>
            <a:r>
              <a:rPr lang="vi-VN" sz="1400" dirty="0"/>
              <a:t>       + Lời văn miêu tả có sự kết hợp nhuần nhuyễn giữa giọng kể khách quan, đơn sắc của người viết sử với giọng kể đầy xúc cảm của người sáng tạo văn học.</a:t>
            </a:r>
            <a:endParaRPr lang="en-US" sz="1400" dirty="0"/>
          </a:p>
        </p:txBody>
      </p:sp>
    </p:spTree>
    <p:extLst>
      <p:ext uri="{BB962C8B-B14F-4D97-AF65-F5344CB8AC3E}">
        <p14:creationId xmlns:p14="http://schemas.microsoft.com/office/powerpoint/2010/main" val="290646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923678"/>
            <a:ext cx="7920880" cy="3693319"/>
          </a:xfrm>
          <a:prstGeom prst="rect">
            <a:avLst/>
          </a:prstGeom>
        </p:spPr>
        <p:txBody>
          <a:bodyPr wrap="square">
            <a:spAutoFit/>
          </a:bodyPr>
          <a:lstStyle/>
          <a:p>
            <a:r>
              <a:rPr lang="en-US" i="1" dirty="0" smtClean="0"/>
              <a:t>            </a:t>
            </a:r>
            <a:r>
              <a:rPr lang="vi-VN" sz="2400" b="1" i="1" dirty="0" smtClean="0">
                <a:solidFill>
                  <a:srgbClr val="FF0000"/>
                </a:solidFill>
              </a:rPr>
              <a:t>Mà </a:t>
            </a:r>
            <a:r>
              <a:rPr lang="en-US" sz="2400" b="1" i="1" dirty="0" smtClean="0">
                <a:solidFill>
                  <a:srgbClr val="FF0000"/>
                </a:solidFill>
              </a:rPr>
              <a:t>m</a:t>
            </a:r>
            <a:r>
              <a:rPr lang="vi-VN" sz="2400" b="1" i="1" dirty="0" smtClean="0">
                <a:solidFill>
                  <a:srgbClr val="FF0000"/>
                </a:solidFill>
              </a:rPr>
              <a:t>ay </a:t>
            </a:r>
            <a:r>
              <a:rPr lang="vi-VN" sz="2400" b="1" i="1" dirty="0">
                <a:solidFill>
                  <a:srgbClr val="FF0000"/>
                </a:solidFill>
              </a:rPr>
              <a:t>áo vải cờ đào </a:t>
            </a:r>
            <a:endParaRPr lang="en-US" sz="2400" b="1" i="1" dirty="0" smtClean="0">
              <a:solidFill>
                <a:srgbClr val="FF0000"/>
              </a:solidFill>
            </a:endParaRPr>
          </a:p>
          <a:p>
            <a:r>
              <a:rPr lang="vi-VN" sz="2400" b="1" i="1" dirty="0" smtClean="0">
                <a:solidFill>
                  <a:srgbClr val="FF0000"/>
                </a:solidFill>
              </a:rPr>
              <a:t>Giúp </a:t>
            </a:r>
            <a:r>
              <a:rPr lang="vi-VN" sz="2400" b="1" i="1" dirty="0">
                <a:solidFill>
                  <a:srgbClr val="FF0000"/>
                </a:solidFill>
              </a:rPr>
              <a:t>dân dựng nước biết bao công trình. </a:t>
            </a:r>
            <a:endParaRPr lang="en-US" sz="2400" b="1" i="1" dirty="0" smtClean="0">
              <a:solidFill>
                <a:srgbClr val="FF0000"/>
              </a:solidFill>
            </a:endParaRPr>
          </a:p>
          <a:p>
            <a:endParaRPr lang="en-US" i="1" dirty="0"/>
          </a:p>
          <a:p>
            <a:r>
              <a:rPr lang="vi-VN" sz="2400" dirty="0" smtClean="0">
                <a:latin typeface="+mj-lt"/>
              </a:rPr>
              <a:t>Hai </a:t>
            </a:r>
            <a:r>
              <a:rPr lang="vi-VN" sz="2400" dirty="0">
                <a:latin typeface="+mj-lt"/>
              </a:rPr>
              <a:t>câu thơ trích trong </a:t>
            </a:r>
            <a:r>
              <a:rPr lang="en-US" sz="2400" dirty="0" smtClean="0">
                <a:latin typeface="+mj-lt"/>
              </a:rPr>
              <a:t>: </a:t>
            </a:r>
            <a:r>
              <a:rPr lang="vi-VN" sz="2400" b="1" i="1" dirty="0" smtClean="0">
                <a:solidFill>
                  <a:srgbClr val="C00000"/>
                </a:solidFill>
                <a:latin typeface="+mj-lt"/>
              </a:rPr>
              <a:t>Ai </a:t>
            </a:r>
            <a:r>
              <a:rPr lang="vi-VN" sz="2400" b="1" i="1" dirty="0">
                <a:solidFill>
                  <a:srgbClr val="C00000"/>
                </a:solidFill>
                <a:latin typeface="+mj-lt"/>
              </a:rPr>
              <a:t>tư vãn </a:t>
            </a:r>
            <a:r>
              <a:rPr lang="vi-VN" sz="2400" dirty="0">
                <a:latin typeface="+mj-lt"/>
              </a:rPr>
              <a:t>của </a:t>
            </a:r>
            <a:r>
              <a:rPr lang="vi-VN" sz="2400" b="1" i="1" dirty="0">
                <a:solidFill>
                  <a:srgbClr val="C00000"/>
                </a:solidFill>
                <a:latin typeface="+mj-lt"/>
              </a:rPr>
              <a:t>công chúa Ngọc Hân </a:t>
            </a:r>
            <a:r>
              <a:rPr lang="vi-VN" sz="2400" dirty="0">
                <a:latin typeface="+mj-lt"/>
              </a:rPr>
              <a:t>khóc chồng không phải là cái nhìn của tác giả Hoàng Lê nhất thống chí. Đoạn trích ở hồi thứ mười bốn này, đã tái hiện hình tượng Nguyễn Huệ nhưng bằng một nhãn quan khác, một thiện cảm </a:t>
            </a:r>
            <a:r>
              <a:rPr lang="vi-VN" sz="2400" dirty="0" smtClean="0">
                <a:latin typeface="+mj-lt"/>
              </a:rPr>
              <a:t>khá</a:t>
            </a:r>
            <a:r>
              <a:rPr lang="en-US" sz="2400" dirty="0" smtClean="0">
                <a:latin typeface="+mj-lt"/>
              </a:rPr>
              <a:t>c</a:t>
            </a:r>
            <a:endParaRPr lang="vi-VN" sz="2400" dirty="0">
              <a:latin typeface="+mj-lt"/>
            </a:endParaRPr>
          </a:p>
          <a:p>
            <a:r>
              <a:rPr lang="vi-VN" sz="2400" dirty="0">
                <a:latin typeface="+mj-lt"/>
              </a:rPr>
              <a:t/>
            </a:r>
            <a:br>
              <a:rPr lang="vi-VN" sz="2400" dirty="0">
                <a:latin typeface="+mj-lt"/>
              </a:rPr>
            </a:br>
            <a:endParaRPr lang="en-US" sz="2400" dirty="0">
              <a:latin typeface="+mj-lt"/>
            </a:endParaRPr>
          </a:p>
        </p:txBody>
      </p:sp>
      <p:sp>
        <p:nvSpPr>
          <p:cNvPr id="5" name="TextBox 4"/>
          <p:cNvSpPr txBox="1"/>
          <p:nvPr/>
        </p:nvSpPr>
        <p:spPr>
          <a:xfrm>
            <a:off x="2915816" y="915566"/>
            <a:ext cx="345638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smtClean="0">
                <a:latin typeface=".Vn3DH" pitchFamily="34" charset="0"/>
              </a:rPr>
              <a:t>Lời</a:t>
            </a:r>
            <a:r>
              <a:rPr lang="en-US" sz="2800" b="1" dirty="0" smtClean="0">
                <a:latin typeface=".Vn3DH" pitchFamily="34" charset="0"/>
              </a:rPr>
              <a:t> </a:t>
            </a:r>
            <a:r>
              <a:rPr lang="en-US" sz="2800" b="1" dirty="0" err="1" smtClean="0">
                <a:latin typeface=".Vn3DH" pitchFamily="34" charset="0"/>
              </a:rPr>
              <a:t>dẫn</a:t>
            </a:r>
            <a:r>
              <a:rPr lang="en-US" sz="2800" b="1" dirty="0" smtClean="0">
                <a:latin typeface=".Vn3DH" pitchFamily="34" charset="0"/>
              </a:rPr>
              <a:t> </a:t>
            </a:r>
            <a:r>
              <a:rPr lang="en-US" sz="2800" b="1" dirty="0" err="1" smtClean="0">
                <a:latin typeface=".Vn3DH" pitchFamily="34" charset="0"/>
              </a:rPr>
              <a:t>vào</a:t>
            </a:r>
            <a:r>
              <a:rPr lang="en-US" sz="2800" b="1" dirty="0" smtClean="0">
                <a:latin typeface=".Vn3DH" pitchFamily="34" charset="0"/>
              </a:rPr>
              <a:t> </a:t>
            </a:r>
            <a:r>
              <a:rPr lang="en-US" sz="2800" b="1" dirty="0" err="1" smtClean="0">
                <a:latin typeface=".Vn3DH" pitchFamily="34" charset="0"/>
              </a:rPr>
              <a:t>bài</a:t>
            </a:r>
            <a:endParaRPr lang="en-US" sz="2800" b="1" dirty="0">
              <a:latin typeface=".Vn3DH" pitchFamily="34" charset="0"/>
            </a:endParaRPr>
          </a:p>
        </p:txBody>
      </p:sp>
    </p:spTree>
    <p:extLst>
      <p:ext uri="{BB962C8B-B14F-4D97-AF65-F5344CB8AC3E}">
        <p14:creationId xmlns:p14="http://schemas.microsoft.com/office/powerpoint/2010/main" val="3856089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9196_4820217142346_1277888723_n">
            <a:extLst>
              <a:ext uri="{FF2B5EF4-FFF2-40B4-BE49-F238E27FC236}">
                <a16:creationId xmlns:a16="http://schemas.microsoft.com/office/drawing/2014/main"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396" y="123478"/>
            <a:ext cx="7759100" cy="4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496" y="1059582"/>
            <a:ext cx="1368152" cy="3477875"/>
          </a:xfrm>
          <a:prstGeom prst="rect">
            <a:avLst/>
          </a:prstGeom>
          <a:noFill/>
        </p:spPr>
        <p:txBody>
          <a:bodyPr wrap="square" rtlCol="0">
            <a:spAutoFit/>
          </a:bodyPr>
          <a:lstStyle/>
          <a:p>
            <a:r>
              <a:rPr lang="en-US" sz="4400" b="1" smtClean="0">
                <a:solidFill>
                  <a:srgbClr val="FF0000"/>
                </a:solidFill>
                <a:latin typeface="Chiller" pitchFamily="82" charset="0"/>
              </a:rPr>
              <a:t>Hoàng Lê Nhất Thống Chí</a:t>
            </a:r>
            <a:endParaRPr lang="en-US" sz="4400" b="1">
              <a:solidFill>
                <a:srgbClr val="FF0000"/>
              </a:solidFill>
              <a:latin typeface="Chiller" pitchFamily="82" charset="0"/>
            </a:endParaRPr>
          </a:p>
        </p:txBody>
      </p:sp>
      <p:sp>
        <p:nvSpPr>
          <p:cNvPr id="6" name="TextBox 5"/>
          <p:cNvSpPr txBox="1"/>
          <p:nvPr/>
        </p:nvSpPr>
        <p:spPr>
          <a:xfrm>
            <a:off x="251520" y="4659982"/>
            <a:ext cx="2160240" cy="369332"/>
          </a:xfrm>
          <a:prstGeom prst="rect">
            <a:avLst/>
          </a:prstGeom>
          <a:noFill/>
        </p:spPr>
        <p:txBody>
          <a:bodyPr wrap="square" rtlCol="0">
            <a:spAutoFit/>
          </a:bodyPr>
          <a:lstStyle/>
          <a:p>
            <a:r>
              <a:rPr lang="en-US" smtClean="0">
                <a:solidFill>
                  <a:schemeClr val="bg1"/>
                </a:solidFill>
              </a:rPr>
              <a:t>-Ngô Gia Văn Phái-</a:t>
            </a:r>
            <a:endParaRPr lang="en-US">
              <a:solidFill>
                <a:schemeClr val="bg1"/>
              </a:solidFill>
            </a:endParaRPr>
          </a:p>
        </p:txBody>
      </p:sp>
    </p:spTree>
    <p:extLst>
      <p:ext uri="{BB962C8B-B14F-4D97-AF65-F5344CB8AC3E}">
        <p14:creationId xmlns:p14="http://schemas.microsoft.com/office/powerpoint/2010/main" val="38459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16" y="1923678"/>
            <a:ext cx="7666224" cy="2562225"/>
          </a:xfrm>
        </p:spPr>
        <p:txBody>
          <a:bodyPr>
            <a:noAutofit/>
          </a:bodyPr>
          <a:lstStyle/>
          <a:p>
            <a:pPr marL="0" indent="0">
              <a:buNone/>
            </a:pPr>
            <a:r>
              <a:rPr lang="en-US" sz="3200" b="1" dirty="0" smtClean="0">
                <a:solidFill>
                  <a:srgbClr val="002060"/>
                </a:solidFill>
                <a:latin typeface="Times New Roman" panose="02020603050405020304" pitchFamily="18" charset="0"/>
                <a:cs typeface="Times New Roman" panose="02020603050405020304" pitchFamily="18" charset="0"/>
              </a:rPr>
              <a:t>HỒI THỨ MƯỜI BỐN: </a:t>
            </a:r>
          </a:p>
          <a:p>
            <a:pPr marL="0" indent="0">
              <a:buNone/>
            </a:pPr>
            <a:r>
              <a:rPr lang="en-US" sz="3200" b="1" dirty="0" err="1" smtClean="0">
                <a:solidFill>
                  <a:srgbClr val="FF0000"/>
                </a:solidFill>
                <a:latin typeface="Times New Roman" panose="02020603050405020304" pitchFamily="18" charset="0"/>
                <a:cs typeface="Times New Roman" panose="02020603050405020304" pitchFamily="18" charset="0"/>
              </a:rPr>
              <a:t>Đánh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Hồi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Thanh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thua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trận</a:t>
            </a:r>
            <a:endParaRPr lang="en-US" sz="3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3200" b="1" dirty="0" err="1" smtClean="0">
                <a:solidFill>
                  <a:srgbClr val="FF0000"/>
                </a:solidFill>
                <a:latin typeface="Times New Roman" panose="02020603050405020304" pitchFamily="18" charset="0"/>
                <a:cs typeface="Times New Roman" panose="02020603050405020304" pitchFamily="18" charset="0"/>
              </a:rPr>
              <a:t>Bỏ</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Thăng</a:t>
            </a:r>
            <a:r>
              <a:rPr lang="en-US" sz="3200" b="1" dirty="0" smtClean="0">
                <a:solidFill>
                  <a:srgbClr val="FF0000"/>
                </a:solidFill>
                <a:latin typeface="Times New Roman" panose="02020603050405020304" pitchFamily="18" charset="0"/>
                <a:cs typeface="Times New Roman" panose="02020603050405020304" pitchFamily="18" charset="0"/>
              </a:rPr>
              <a:t> Long </a:t>
            </a:r>
            <a:r>
              <a:rPr lang="en-US" sz="3200" b="1" dirty="0" err="1" smtClean="0">
                <a:solidFill>
                  <a:srgbClr val="FF0000"/>
                </a:solidFill>
                <a:latin typeface="Times New Roman" panose="02020603050405020304" pitchFamily="18" charset="0"/>
                <a:cs typeface="Times New Roman" panose="02020603050405020304" pitchFamily="18" charset="0"/>
              </a:rPr>
              <a:t>Chiêu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Thống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trốn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ngoài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290152" y="627534"/>
            <a:ext cx="8242288" cy="977403"/>
          </a:xfrm>
        </p:spPr>
        <p:txBody>
          <a:bodyPr/>
          <a:lstStyle/>
          <a:p>
            <a:r>
              <a:rPr lang="en-US" b="1" dirty="0" smtClean="0"/>
              <a:t>VĂN BẢN : </a:t>
            </a:r>
            <a:r>
              <a:rPr lang="en-US" sz="3600" b="1" dirty="0" smtClean="0">
                <a:solidFill>
                  <a:srgbClr val="FF0000"/>
                </a:solidFill>
              </a:rPr>
              <a:t>HOÀNG LÊ NHẤT THỐNG CHÍ</a:t>
            </a:r>
            <a:br>
              <a:rPr lang="en-US" sz="3600" b="1" dirty="0" smtClean="0">
                <a:solidFill>
                  <a:srgbClr val="FF0000"/>
                </a:solidFill>
              </a:rPr>
            </a:br>
            <a:r>
              <a:rPr lang="en-US" sz="3600" b="1" dirty="0" smtClean="0">
                <a:solidFill>
                  <a:srgbClr val="FF0000"/>
                </a:solidFill>
              </a:rPr>
              <a:t>                            </a:t>
            </a:r>
            <a:r>
              <a:rPr lang="en-US" sz="3600" b="1" dirty="0" smtClean="0">
                <a:solidFill>
                  <a:srgbClr val="FFFF00"/>
                </a:solidFill>
              </a:rPr>
              <a:t>(</a:t>
            </a:r>
            <a:r>
              <a:rPr lang="en-US" sz="3600" b="1" dirty="0" err="1" smtClean="0">
                <a:solidFill>
                  <a:srgbClr val="FFFF00"/>
                </a:solidFill>
              </a:rPr>
              <a:t>Ngô</a:t>
            </a:r>
            <a:r>
              <a:rPr lang="en-US" sz="3600" b="1" dirty="0" smtClean="0">
                <a:solidFill>
                  <a:srgbClr val="FFFF00"/>
                </a:solidFill>
              </a:rPr>
              <a:t> </a:t>
            </a:r>
            <a:r>
              <a:rPr lang="en-US" sz="3600" b="1" dirty="0" err="1" smtClean="0">
                <a:solidFill>
                  <a:srgbClr val="FFFF00"/>
                </a:solidFill>
              </a:rPr>
              <a:t>gia</a:t>
            </a:r>
            <a:r>
              <a:rPr lang="en-US" sz="3600" b="1" dirty="0" smtClean="0">
                <a:solidFill>
                  <a:srgbClr val="FFFF00"/>
                </a:solidFill>
              </a:rPr>
              <a:t> </a:t>
            </a:r>
            <a:r>
              <a:rPr lang="en-US" sz="3600" b="1" dirty="0" err="1" smtClean="0">
                <a:solidFill>
                  <a:srgbClr val="FFFF00"/>
                </a:solidFill>
              </a:rPr>
              <a:t>văn</a:t>
            </a:r>
            <a:r>
              <a:rPr lang="en-US" sz="3600" b="1" dirty="0" smtClean="0">
                <a:solidFill>
                  <a:srgbClr val="FFFF00"/>
                </a:solidFill>
              </a:rPr>
              <a:t> </a:t>
            </a:r>
            <a:r>
              <a:rPr lang="en-US" sz="3600" b="1" dirty="0" err="1" smtClean="0">
                <a:solidFill>
                  <a:srgbClr val="FFFF00"/>
                </a:solidFill>
              </a:rPr>
              <a:t>phái</a:t>
            </a:r>
            <a:r>
              <a:rPr lang="en-US" sz="3600" b="1" dirty="0" smtClean="0">
                <a:solidFill>
                  <a:srgbClr val="FFFF00"/>
                </a:solidFill>
              </a:rPr>
              <a:t>)</a:t>
            </a:r>
            <a:endParaRPr lang="en-US" sz="3600" b="1" dirty="0">
              <a:solidFill>
                <a:srgbClr val="FFFF00"/>
              </a:solidFill>
            </a:endParaRPr>
          </a:p>
        </p:txBody>
      </p:sp>
    </p:spTree>
    <p:extLst>
      <p:ext uri="{BB962C8B-B14F-4D97-AF65-F5344CB8AC3E}">
        <p14:creationId xmlns:p14="http://schemas.microsoft.com/office/powerpoint/2010/main" val="144936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396044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I. GIỚI THIỆU TÁC GIẢ- TÁC PHẨM</a:t>
            </a:r>
            <a:endParaRPr lang="en-US" b="1" dirty="0">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bg1"/>
                </a:solidFill>
              </a:rPr>
              <a:t>-</a:t>
            </a:r>
            <a:r>
              <a:rPr lang="en-US" b="1" dirty="0" smtClean="0">
                <a:solidFill>
                  <a:schemeClr val="bg1"/>
                </a:solidFill>
              </a:rPr>
              <a:t> </a:t>
            </a:r>
            <a:r>
              <a:rPr lang="en-US" b="1" dirty="0" err="1" smtClean="0">
                <a:solidFill>
                  <a:schemeClr val="bg1"/>
                </a:solidFill>
              </a:rPr>
              <a:t>Tác</a:t>
            </a:r>
            <a:r>
              <a:rPr lang="en-US" b="1" dirty="0" smtClean="0">
                <a:solidFill>
                  <a:schemeClr val="bg1"/>
                </a:solidFill>
              </a:rPr>
              <a:t> </a:t>
            </a:r>
            <a:r>
              <a:rPr lang="en-US" b="1" dirty="0" err="1" smtClean="0">
                <a:solidFill>
                  <a:schemeClr val="bg1"/>
                </a:solidFill>
              </a:rPr>
              <a:t>giả</a:t>
            </a:r>
            <a:endParaRPr lang="en-US" b="1" dirty="0">
              <a:solidFill>
                <a:schemeClr val="bg1"/>
              </a:solidFill>
            </a:endParaRPr>
          </a:p>
        </p:txBody>
      </p:sp>
      <p:sp>
        <p:nvSpPr>
          <p:cNvPr id="4" name="Rectangle 3"/>
          <p:cNvSpPr/>
          <p:nvPr/>
        </p:nvSpPr>
        <p:spPr>
          <a:xfrm>
            <a:off x="331912" y="1203598"/>
            <a:ext cx="863257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solidFill>
                  <a:srgbClr val="7030A0"/>
                </a:solidFill>
              </a:rPr>
              <a:t>- </a:t>
            </a:r>
            <a:r>
              <a:rPr lang="en-US" dirty="0" err="1">
                <a:solidFill>
                  <a:srgbClr val="7030A0"/>
                </a:solidFill>
              </a:rPr>
              <a:t>Ngô</a:t>
            </a:r>
            <a:r>
              <a:rPr lang="en-US" dirty="0">
                <a:solidFill>
                  <a:srgbClr val="7030A0"/>
                </a:solidFill>
              </a:rPr>
              <a:t> </a:t>
            </a:r>
            <a:r>
              <a:rPr lang="en-US" dirty="0" err="1">
                <a:solidFill>
                  <a:srgbClr val="7030A0"/>
                </a:solidFill>
              </a:rPr>
              <a:t>Gia</a:t>
            </a:r>
            <a:r>
              <a:rPr lang="en-US" dirty="0">
                <a:solidFill>
                  <a:srgbClr val="7030A0"/>
                </a:solidFill>
              </a:rPr>
              <a:t> </a:t>
            </a:r>
            <a:r>
              <a:rPr lang="en-US" dirty="0" err="1">
                <a:solidFill>
                  <a:srgbClr val="7030A0"/>
                </a:solidFill>
              </a:rPr>
              <a:t>Văn</a:t>
            </a:r>
            <a:r>
              <a:rPr lang="en-US" dirty="0">
                <a:solidFill>
                  <a:srgbClr val="7030A0"/>
                </a:solidFill>
              </a:rPr>
              <a:t> </a:t>
            </a:r>
            <a:r>
              <a:rPr lang="en-US" dirty="0" err="1">
                <a:solidFill>
                  <a:srgbClr val="7030A0"/>
                </a:solidFill>
              </a:rPr>
              <a:t>Phái</a:t>
            </a:r>
            <a:r>
              <a:rPr lang="en-US" dirty="0">
                <a:solidFill>
                  <a:srgbClr val="7030A0"/>
                </a:solidFill>
              </a:rPr>
              <a:t>: </a:t>
            </a:r>
            <a:r>
              <a:rPr lang="en-US" dirty="0" err="1">
                <a:solidFill>
                  <a:srgbClr val="7030A0"/>
                </a:solidFill>
              </a:rPr>
              <a:t>một</a:t>
            </a:r>
            <a:r>
              <a:rPr lang="en-US" dirty="0">
                <a:solidFill>
                  <a:srgbClr val="7030A0"/>
                </a:solidFill>
              </a:rPr>
              <a:t> </a:t>
            </a:r>
            <a:r>
              <a:rPr lang="en-US" dirty="0" err="1">
                <a:solidFill>
                  <a:srgbClr val="7030A0"/>
                </a:solidFill>
              </a:rPr>
              <a:t>nhóm</a:t>
            </a:r>
            <a:r>
              <a:rPr lang="en-US" dirty="0">
                <a:solidFill>
                  <a:srgbClr val="7030A0"/>
                </a:solidFill>
              </a:rPr>
              <a:t> </a:t>
            </a:r>
            <a:r>
              <a:rPr lang="en-US" dirty="0" err="1">
                <a:solidFill>
                  <a:srgbClr val="7030A0"/>
                </a:solidFill>
              </a:rPr>
              <a:t>tác</a:t>
            </a:r>
            <a:r>
              <a:rPr lang="en-US" dirty="0">
                <a:solidFill>
                  <a:srgbClr val="7030A0"/>
                </a:solidFill>
              </a:rPr>
              <a:t> </a:t>
            </a:r>
            <a:r>
              <a:rPr lang="en-US" dirty="0" err="1">
                <a:solidFill>
                  <a:srgbClr val="7030A0"/>
                </a:solidFill>
              </a:rPr>
              <a:t>giả</a:t>
            </a:r>
            <a:r>
              <a:rPr lang="en-US" dirty="0">
                <a:solidFill>
                  <a:srgbClr val="7030A0"/>
                </a:solidFill>
              </a:rPr>
              <a:t> </a:t>
            </a:r>
            <a:r>
              <a:rPr lang="en-US" dirty="0" err="1">
                <a:solidFill>
                  <a:srgbClr val="7030A0"/>
                </a:solidFill>
              </a:rPr>
              <a:t>dòng</a:t>
            </a:r>
            <a:r>
              <a:rPr lang="en-US" dirty="0">
                <a:solidFill>
                  <a:srgbClr val="7030A0"/>
                </a:solidFill>
              </a:rPr>
              <a:t> </a:t>
            </a:r>
            <a:r>
              <a:rPr lang="en-US" dirty="0" err="1">
                <a:solidFill>
                  <a:srgbClr val="7030A0"/>
                </a:solidFill>
              </a:rPr>
              <a:t>họ</a:t>
            </a:r>
            <a:r>
              <a:rPr lang="en-US" dirty="0">
                <a:solidFill>
                  <a:srgbClr val="7030A0"/>
                </a:solidFill>
              </a:rPr>
              <a:t> </a:t>
            </a:r>
            <a:r>
              <a:rPr lang="en-US" dirty="0" err="1">
                <a:solidFill>
                  <a:srgbClr val="7030A0"/>
                </a:solidFill>
              </a:rPr>
              <a:t>Ngô</a:t>
            </a:r>
            <a:r>
              <a:rPr lang="en-US" dirty="0">
                <a:solidFill>
                  <a:srgbClr val="7030A0"/>
                </a:solidFill>
              </a:rPr>
              <a:t> </a:t>
            </a:r>
            <a:r>
              <a:rPr lang="en-US" dirty="0" err="1">
                <a:solidFill>
                  <a:srgbClr val="7030A0"/>
                </a:solidFill>
              </a:rPr>
              <a:t>Thì</a:t>
            </a:r>
            <a:r>
              <a:rPr lang="en-US" dirty="0">
                <a:solidFill>
                  <a:srgbClr val="7030A0"/>
                </a:solidFill>
              </a:rPr>
              <a:t>, ở </a:t>
            </a:r>
            <a:r>
              <a:rPr lang="en-US" dirty="0" err="1">
                <a:solidFill>
                  <a:srgbClr val="7030A0"/>
                </a:solidFill>
              </a:rPr>
              <a:t>làng</a:t>
            </a:r>
            <a:r>
              <a:rPr lang="en-US" dirty="0">
                <a:solidFill>
                  <a:srgbClr val="7030A0"/>
                </a:solidFill>
              </a:rPr>
              <a:t> </a:t>
            </a:r>
            <a:r>
              <a:rPr lang="en-US" dirty="0" err="1">
                <a:solidFill>
                  <a:srgbClr val="7030A0"/>
                </a:solidFill>
              </a:rPr>
              <a:t>Tả</a:t>
            </a:r>
            <a:r>
              <a:rPr lang="en-US" dirty="0">
                <a:solidFill>
                  <a:srgbClr val="7030A0"/>
                </a:solidFill>
              </a:rPr>
              <a:t> </a:t>
            </a:r>
            <a:r>
              <a:rPr lang="en-US" dirty="0" err="1">
                <a:solidFill>
                  <a:srgbClr val="7030A0"/>
                </a:solidFill>
              </a:rPr>
              <a:t>Thanh</a:t>
            </a:r>
            <a:r>
              <a:rPr lang="en-US" dirty="0">
                <a:solidFill>
                  <a:srgbClr val="7030A0"/>
                </a:solidFill>
              </a:rPr>
              <a:t> </a:t>
            </a:r>
            <a:r>
              <a:rPr lang="en-US" dirty="0" err="1">
                <a:solidFill>
                  <a:srgbClr val="7030A0"/>
                </a:solidFill>
              </a:rPr>
              <a:t>Oai</a:t>
            </a:r>
            <a:r>
              <a:rPr lang="en-US" dirty="0">
                <a:solidFill>
                  <a:srgbClr val="7030A0"/>
                </a:solidFill>
              </a:rPr>
              <a:t>, nay </a:t>
            </a:r>
            <a:r>
              <a:rPr lang="en-US" dirty="0" err="1">
                <a:solidFill>
                  <a:srgbClr val="7030A0"/>
                </a:solidFill>
              </a:rPr>
              <a:t>thuộc</a:t>
            </a:r>
            <a:r>
              <a:rPr lang="en-US" dirty="0">
                <a:solidFill>
                  <a:srgbClr val="7030A0"/>
                </a:solidFill>
              </a:rPr>
              <a:t> </a:t>
            </a:r>
            <a:r>
              <a:rPr lang="en-US" dirty="0" err="1">
                <a:solidFill>
                  <a:srgbClr val="7030A0"/>
                </a:solidFill>
              </a:rPr>
              <a:t>huyện</a:t>
            </a:r>
            <a:r>
              <a:rPr lang="en-US" dirty="0">
                <a:solidFill>
                  <a:srgbClr val="7030A0"/>
                </a:solidFill>
              </a:rPr>
              <a:t> </a:t>
            </a:r>
            <a:r>
              <a:rPr lang="en-US" dirty="0" err="1">
                <a:solidFill>
                  <a:srgbClr val="7030A0"/>
                </a:solidFill>
              </a:rPr>
              <a:t>Thanh</a:t>
            </a:r>
            <a:r>
              <a:rPr lang="en-US" dirty="0">
                <a:solidFill>
                  <a:srgbClr val="7030A0"/>
                </a:solidFill>
              </a:rPr>
              <a:t> </a:t>
            </a:r>
            <a:r>
              <a:rPr lang="en-US" dirty="0" err="1">
                <a:solidFill>
                  <a:srgbClr val="7030A0"/>
                </a:solidFill>
              </a:rPr>
              <a:t>Oai</a:t>
            </a:r>
            <a:r>
              <a:rPr lang="en-US" dirty="0">
                <a:solidFill>
                  <a:srgbClr val="7030A0"/>
                </a:solidFill>
              </a:rPr>
              <a:t>, </a:t>
            </a:r>
            <a:r>
              <a:rPr lang="en-US" dirty="0" err="1">
                <a:solidFill>
                  <a:srgbClr val="7030A0"/>
                </a:solidFill>
              </a:rPr>
              <a:t>tỉnh</a:t>
            </a:r>
            <a:r>
              <a:rPr lang="en-US" dirty="0">
                <a:solidFill>
                  <a:srgbClr val="7030A0"/>
                </a:solidFill>
              </a:rPr>
              <a:t> </a:t>
            </a:r>
            <a:r>
              <a:rPr lang="en-US" dirty="0" err="1">
                <a:solidFill>
                  <a:srgbClr val="7030A0"/>
                </a:solidFill>
              </a:rPr>
              <a:t>Hà</a:t>
            </a:r>
            <a:r>
              <a:rPr lang="en-US" dirty="0">
                <a:solidFill>
                  <a:srgbClr val="7030A0"/>
                </a:solidFill>
              </a:rPr>
              <a:t> </a:t>
            </a:r>
            <a:r>
              <a:rPr lang="en-US" dirty="0" err="1">
                <a:solidFill>
                  <a:srgbClr val="7030A0"/>
                </a:solidFill>
              </a:rPr>
              <a:t>Tây</a:t>
            </a:r>
            <a:r>
              <a:rPr lang="en-US" dirty="0">
                <a:solidFill>
                  <a:srgbClr val="7030A0"/>
                </a:solidFill>
              </a:rPr>
              <a:t>, </a:t>
            </a:r>
            <a:r>
              <a:rPr lang="en-US" dirty="0" err="1">
                <a:solidFill>
                  <a:srgbClr val="7030A0"/>
                </a:solidFill>
              </a:rPr>
              <a:t>trong</a:t>
            </a:r>
            <a:r>
              <a:rPr lang="en-US" dirty="0">
                <a:solidFill>
                  <a:srgbClr val="7030A0"/>
                </a:solidFill>
              </a:rPr>
              <a:t> </a:t>
            </a:r>
            <a:r>
              <a:rPr lang="en-US" dirty="0" err="1">
                <a:solidFill>
                  <a:srgbClr val="7030A0"/>
                </a:solidFill>
              </a:rPr>
              <a:t>đó</a:t>
            </a:r>
            <a:r>
              <a:rPr lang="en-US" dirty="0">
                <a:solidFill>
                  <a:srgbClr val="7030A0"/>
                </a:solidFill>
              </a:rPr>
              <a:t> </a:t>
            </a:r>
            <a:r>
              <a:rPr lang="en-US" dirty="0" err="1">
                <a:solidFill>
                  <a:srgbClr val="7030A0"/>
                </a:solidFill>
              </a:rPr>
              <a:t>hai</a:t>
            </a:r>
            <a:r>
              <a:rPr lang="en-US" dirty="0">
                <a:solidFill>
                  <a:srgbClr val="7030A0"/>
                </a:solidFill>
              </a:rPr>
              <a:t> </a:t>
            </a:r>
            <a:r>
              <a:rPr lang="en-US" dirty="0" err="1">
                <a:solidFill>
                  <a:srgbClr val="7030A0"/>
                </a:solidFill>
              </a:rPr>
              <a:t>tác</a:t>
            </a:r>
            <a:r>
              <a:rPr lang="en-US" dirty="0">
                <a:solidFill>
                  <a:srgbClr val="7030A0"/>
                </a:solidFill>
              </a:rPr>
              <a:t> </a:t>
            </a:r>
            <a:r>
              <a:rPr lang="en-US" dirty="0" err="1">
                <a:solidFill>
                  <a:srgbClr val="7030A0"/>
                </a:solidFill>
              </a:rPr>
              <a:t>giả</a:t>
            </a:r>
            <a:r>
              <a:rPr lang="en-US" dirty="0">
                <a:solidFill>
                  <a:srgbClr val="7030A0"/>
                </a:solidFill>
              </a:rPr>
              <a:t> </a:t>
            </a:r>
            <a:r>
              <a:rPr lang="en-US" dirty="0" err="1">
                <a:solidFill>
                  <a:srgbClr val="7030A0"/>
                </a:solidFill>
              </a:rPr>
              <a:t>chính</a:t>
            </a:r>
            <a:r>
              <a:rPr lang="en-US" dirty="0">
                <a:solidFill>
                  <a:srgbClr val="7030A0"/>
                </a:solidFill>
              </a:rPr>
              <a:t> </a:t>
            </a:r>
            <a:r>
              <a:rPr lang="en-US" dirty="0" err="1">
                <a:solidFill>
                  <a:srgbClr val="7030A0"/>
                </a:solidFill>
              </a:rPr>
              <a:t>là</a:t>
            </a:r>
            <a:r>
              <a:rPr lang="en-US" dirty="0">
                <a:solidFill>
                  <a:srgbClr val="7030A0"/>
                </a:solidFill>
              </a:rPr>
              <a:t> </a:t>
            </a:r>
            <a:r>
              <a:rPr lang="en-US" dirty="0" err="1">
                <a:solidFill>
                  <a:srgbClr val="7030A0"/>
                </a:solidFill>
              </a:rPr>
              <a:t>Ngô</a:t>
            </a:r>
            <a:r>
              <a:rPr lang="en-US" dirty="0">
                <a:solidFill>
                  <a:srgbClr val="7030A0"/>
                </a:solidFill>
              </a:rPr>
              <a:t> </a:t>
            </a:r>
            <a:r>
              <a:rPr lang="en-US" dirty="0" err="1">
                <a:solidFill>
                  <a:srgbClr val="7030A0"/>
                </a:solidFill>
              </a:rPr>
              <a:t>Thì</a:t>
            </a:r>
            <a:r>
              <a:rPr lang="en-US" dirty="0">
                <a:solidFill>
                  <a:srgbClr val="7030A0"/>
                </a:solidFill>
              </a:rPr>
              <a:t> </a:t>
            </a:r>
            <a:r>
              <a:rPr lang="en-US" dirty="0" err="1">
                <a:solidFill>
                  <a:srgbClr val="7030A0"/>
                </a:solidFill>
              </a:rPr>
              <a:t>Chí</a:t>
            </a:r>
            <a:r>
              <a:rPr lang="en-US" dirty="0">
                <a:solidFill>
                  <a:srgbClr val="7030A0"/>
                </a:solidFill>
              </a:rPr>
              <a:t> (1753-1788), </a:t>
            </a:r>
            <a:r>
              <a:rPr lang="en-US" dirty="0" err="1">
                <a:solidFill>
                  <a:srgbClr val="7030A0"/>
                </a:solidFill>
              </a:rPr>
              <a:t>làm</a:t>
            </a:r>
            <a:r>
              <a:rPr lang="en-US" dirty="0">
                <a:solidFill>
                  <a:srgbClr val="7030A0"/>
                </a:solidFill>
              </a:rPr>
              <a:t> </a:t>
            </a:r>
            <a:r>
              <a:rPr lang="en-US" dirty="0" err="1">
                <a:solidFill>
                  <a:srgbClr val="7030A0"/>
                </a:solidFill>
              </a:rPr>
              <a:t>quan</a:t>
            </a:r>
            <a:r>
              <a:rPr lang="en-US" dirty="0">
                <a:solidFill>
                  <a:srgbClr val="7030A0"/>
                </a:solidFill>
              </a:rPr>
              <a:t> </a:t>
            </a:r>
            <a:r>
              <a:rPr lang="en-US" dirty="0" err="1">
                <a:solidFill>
                  <a:srgbClr val="7030A0"/>
                </a:solidFill>
              </a:rPr>
              <a:t>thời</a:t>
            </a:r>
            <a:r>
              <a:rPr lang="en-US" dirty="0">
                <a:solidFill>
                  <a:srgbClr val="7030A0"/>
                </a:solidFill>
              </a:rPr>
              <a:t> </a:t>
            </a:r>
            <a:r>
              <a:rPr lang="en-US" dirty="0" err="1">
                <a:solidFill>
                  <a:srgbClr val="7030A0"/>
                </a:solidFill>
              </a:rPr>
              <a:t>Lê</a:t>
            </a:r>
            <a:r>
              <a:rPr lang="en-US" dirty="0">
                <a:solidFill>
                  <a:srgbClr val="7030A0"/>
                </a:solidFill>
              </a:rPr>
              <a:t> </a:t>
            </a:r>
            <a:r>
              <a:rPr lang="en-US" dirty="0" err="1">
                <a:solidFill>
                  <a:srgbClr val="7030A0"/>
                </a:solidFill>
              </a:rPr>
              <a:t>Chiêu</a:t>
            </a:r>
            <a:r>
              <a:rPr lang="en-US" dirty="0">
                <a:solidFill>
                  <a:srgbClr val="7030A0"/>
                </a:solidFill>
              </a:rPr>
              <a:t> </a:t>
            </a:r>
            <a:r>
              <a:rPr lang="en-US" dirty="0" err="1">
                <a:solidFill>
                  <a:srgbClr val="7030A0"/>
                </a:solidFill>
              </a:rPr>
              <a:t>Thống</a:t>
            </a:r>
            <a:r>
              <a:rPr lang="en-US" dirty="0">
                <a:solidFill>
                  <a:srgbClr val="7030A0"/>
                </a:solidFill>
              </a:rPr>
              <a:t>, </a:t>
            </a:r>
            <a:r>
              <a:rPr lang="en-US" dirty="0" err="1">
                <a:solidFill>
                  <a:srgbClr val="7030A0"/>
                </a:solidFill>
              </a:rPr>
              <a:t>và</a:t>
            </a:r>
            <a:r>
              <a:rPr lang="en-US" dirty="0">
                <a:solidFill>
                  <a:srgbClr val="7030A0"/>
                </a:solidFill>
              </a:rPr>
              <a:t> </a:t>
            </a:r>
            <a:r>
              <a:rPr lang="en-US" dirty="0" err="1">
                <a:solidFill>
                  <a:srgbClr val="7030A0"/>
                </a:solidFill>
              </a:rPr>
              <a:t>Ngô</a:t>
            </a:r>
            <a:r>
              <a:rPr lang="en-US" dirty="0">
                <a:solidFill>
                  <a:srgbClr val="7030A0"/>
                </a:solidFill>
              </a:rPr>
              <a:t> </a:t>
            </a:r>
            <a:r>
              <a:rPr lang="en-US" dirty="0" err="1">
                <a:solidFill>
                  <a:srgbClr val="7030A0"/>
                </a:solidFill>
              </a:rPr>
              <a:t>Thì</a:t>
            </a:r>
            <a:r>
              <a:rPr lang="en-US" dirty="0">
                <a:solidFill>
                  <a:srgbClr val="7030A0"/>
                </a:solidFill>
              </a:rPr>
              <a:t> Du (1772-1840), </a:t>
            </a:r>
            <a:r>
              <a:rPr lang="en-US" dirty="0" err="1">
                <a:solidFill>
                  <a:srgbClr val="7030A0"/>
                </a:solidFill>
              </a:rPr>
              <a:t>làm</a:t>
            </a:r>
            <a:r>
              <a:rPr lang="en-US" dirty="0">
                <a:solidFill>
                  <a:srgbClr val="7030A0"/>
                </a:solidFill>
              </a:rPr>
              <a:t> </a:t>
            </a:r>
            <a:r>
              <a:rPr lang="en-US" dirty="0" err="1">
                <a:solidFill>
                  <a:srgbClr val="7030A0"/>
                </a:solidFill>
              </a:rPr>
              <a:t>quan</a:t>
            </a:r>
            <a:r>
              <a:rPr lang="en-US" dirty="0">
                <a:solidFill>
                  <a:srgbClr val="7030A0"/>
                </a:solidFill>
              </a:rPr>
              <a:t> </a:t>
            </a:r>
            <a:r>
              <a:rPr lang="en-US" dirty="0" err="1">
                <a:solidFill>
                  <a:srgbClr val="7030A0"/>
                </a:solidFill>
              </a:rPr>
              <a:t>dưới</a:t>
            </a:r>
            <a:r>
              <a:rPr lang="en-US" dirty="0">
                <a:solidFill>
                  <a:srgbClr val="7030A0"/>
                </a:solidFill>
              </a:rPr>
              <a:t> </a:t>
            </a:r>
            <a:r>
              <a:rPr lang="en-US" dirty="0" err="1">
                <a:solidFill>
                  <a:srgbClr val="7030A0"/>
                </a:solidFill>
              </a:rPr>
              <a:t>chiều</a:t>
            </a:r>
            <a:r>
              <a:rPr lang="en-US" dirty="0">
                <a:solidFill>
                  <a:srgbClr val="7030A0"/>
                </a:solidFill>
              </a:rPr>
              <a:t> </a:t>
            </a:r>
            <a:r>
              <a:rPr lang="en-US" dirty="0" err="1">
                <a:solidFill>
                  <a:srgbClr val="7030A0"/>
                </a:solidFill>
              </a:rPr>
              <a:t>nhà</a:t>
            </a:r>
            <a:r>
              <a:rPr lang="en-US" dirty="0">
                <a:solidFill>
                  <a:srgbClr val="7030A0"/>
                </a:solidFill>
              </a:rPr>
              <a:t> </a:t>
            </a:r>
            <a:r>
              <a:rPr lang="en-US" dirty="0" err="1">
                <a:solidFill>
                  <a:srgbClr val="7030A0"/>
                </a:solidFill>
              </a:rPr>
              <a:t>Nguyễn</a:t>
            </a:r>
            <a:r>
              <a:rPr lang="en-US" dirty="0">
                <a:solidFill>
                  <a:srgbClr val="7030A0"/>
                </a:solidFill>
              </a:rPr>
              <a:t>.</a:t>
            </a:r>
          </a:p>
        </p:txBody>
      </p:sp>
      <p:sp>
        <p:nvSpPr>
          <p:cNvPr id="5" name="Rectangle 4"/>
          <p:cNvSpPr/>
          <p:nvPr/>
        </p:nvSpPr>
        <p:spPr>
          <a:xfrm>
            <a:off x="331912" y="2571750"/>
            <a:ext cx="8632576" cy="1200329"/>
          </a:xfrm>
          <a:prstGeom prst="rect">
            <a:avLst/>
          </a:prstGeom>
          <a:solidFill>
            <a:schemeClr val="accent4">
              <a:lumMod val="75000"/>
            </a:schemeClr>
          </a:solidFill>
        </p:spPr>
        <p:txBody>
          <a:bodyPr wrap="square">
            <a:spAutoFit/>
          </a:bodyPr>
          <a:lstStyle/>
          <a:p>
            <a:r>
              <a:rPr lang="en-US" dirty="0"/>
              <a:t>- </a:t>
            </a:r>
            <a:r>
              <a:rPr lang="en-US" dirty="0" err="1"/>
              <a:t>Họ</a:t>
            </a:r>
            <a:r>
              <a:rPr lang="en-US" dirty="0"/>
              <a:t> </a:t>
            </a:r>
            <a:r>
              <a:rPr lang="en-US" dirty="0" err="1"/>
              <a:t>là</a:t>
            </a:r>
            <a:r>
              <a:rPr lang="en-US" dirty="0"/>
              <a:t> </a:t>
            </a:r>
            <a:r>
              <a:rPr lang="en-US" dirty="0" err="1"/>
              <a:t>những</a:t>
            </a:r>
            <a:r>
              <a:rPr lang="en-US" dirty="0"/>
              <a:t> </a:t>
            </a:r>
            <a:r>
              <a:rPr lang="en-US" dirty="0" err="1"/>
              <a:t>nhà</a:t>
            </a:r>
            <a:r>
              <a:rPr lang="en-US" dirty="0"/>
              <a:t> </a:t>
            </a:r>
            <a:r>
              <a:rPr lang="en-US" dirty="0" err="1"/>
              <a:t>Nho</a:t>
            </a:r>
            <a:r>
              <a:rPr lang="en-US" dirty="0"/>
              <a:t> </a:t>
            </a:r>
            <a:r>
              <a:rPr lang="en-US" dirty="0" err="1"/>
              <a:t>mang</a:t>
            </a:r>
            <a:r>
              <a:rPr lang="en-US" dirty="0"/>
              <a:t> </a:t>
            </a:r>
            <a:r>
              <a:rPr lang="en-US" dirty="0" err="1"/>
              <a:t>nặng</a:t>
            </a:r>
            <a:r>
              <a:rPr lang="en-US" dirty="0"/>
              <a:t> </a:t>
            </a:r>
            <a:r>
              <a:rPr lang="en-US" dirty="0" err="1"/>
              <a:t>tư</a:t>
            </a:r>
            <a:r>
              <a:rPr lang="en-US" dirty="0"/>
              <a:t> </a:t>
            </a:r>
            <a:r>
              <a:rPr lang="en-US" dirty="0" err="1"/>
              <a:t>tưởng</a:t>
            </a:r>
            <a:r>
              <a:rPr lang="en-US" dirty="0"/>
              <a:t> </a:t>
            </a:r>
            <a:r>
              <a:rPr lang="en-US" dirty="0" err="1"/>
              <a:t>trung</a:t>
            </a:r>
            <a:r>
              <a:rPr lang="en-US" dirty="0"/>
              <a:t> </a:t>
            </a:r>
            <a:r>
              <a:rPr lang="en-US" dirty="0" err="1"/>
              <a:t>quân</a:t>
            </a:r>
            <a:r>
              <a:rPr lang="en-US" dirty="0"/>
              <a:t>, </a:t>
            </a:r>
            <a:r>
              <a:rPr lang="en-US" dirty="0" err="1"/>
              <a:t>ái</a:t>
            </a:r>
            <a:r>
              <a:rPr lang="en-US" dirty="0"/>
              <a:t> </a:t>
            </a:r>
            <a:r>
              <a:rPr lang="en-US" dirty="0" err="1"/>
              <a:t>quốc</a:t>
            </a:r>
            <a:r>
              <a:rPr lang="en-US" dirty="0"/>
              <a:t>. </a:t>
            </a:r>
            <a:r>
              <a:rPr lang="en-US" dirty="0" err="1"/>
              <a:t>Ngô</a:t>
            </a:r>
            <a:r>
              <a:rPr lang="en-US" dirty="0"/>
              <a:t> </a:t>
            </a:r>
            <a:r>
              <a:rPr lang="en-US" dirty="0" err="1"/>
              <a:t>Thì</a:t>
            </a:r>
            <a:r>
              <a:rPr lang="en-US" dirty="0"/>
              <a:t> </a:t>
            </a:r>
            <a:r>
              <a:rPr lang="en-US" dirty="0" err="1"/>
              <a:t>Chí</a:t>
            </a:r>
            <a:r>
              <a:rPr lang="en-US" dirty="0"/>
              <a:t> </a:t>
            </a:r>
            <a:r>
              <a:rPr lang="en-US" dirty="0" err="1"/>
              <a:t>từng</a:t>
            </a:r>
            <a:r>
              <a:rPr lang="en-US" dirty="0"/>
              <a:t> </a:t>
            </a:r>
            <a:r>
              <a:rPr lang="en-US" dirty="0" err="1"/>
              <a:t>chạy</a:t>
            </a:r>
            <a:r>
              <a:rPr lang="en-US" dirty="0"/>
              <a:t> </a:t>
            </a:r>
            <a:r>
              <a:rPr lang="en-US" dirty="0" err="1"/>
              <a:t>theo</a:t>
            </a:r>
            <a:r>
              <a:rPr lang="en-US" dirty="0"/>
              <a:t> </a:t>
            </a:r>
            <a:r>
              <a:rPr lang="en-US" dirty="0" err="1"/>
              <a:t>Lê</a:t>
            </a:r>
            <a:r>
              <a:rPr lang="en-US" dirty="0"/>
              <a:t> </a:t>
            </a:r>
            <a:r>
              <a:rPr lang="en-US" dirty="0" err="1"/>
              <a:t>Chiêu</a:t>
            </a:r>
            <a:r>
              <a:rPr lang="en-US" dirty="0"/>
              <a:t> </a:t>
            </a:r>
            <a:r>
              <a:rPr lang="en-US" dirty="0" err="1"/>
              <a:t>Thống</a:t>
            </a:r>
            <a:r>
              <a:rPr lang="en-US" dirty="0"/>
              <a:t> </a:t>
            </a:r>
            <a:r>
              <a:rPr lang="en-US" dirty="0" err="1"/>
              <a:t>khi</a:t>
            </a:r>
            <a:r>
              <a:rPr lang="en-US" dirty="0"/>
              <a:t> </a:t>
            </a:r>
            <a:r>
              <a:rPr lang="en-US" dirty="0" err="1"/>
              <a:t>Nguyễn</a:t>
            </a:r>
            <a:r>
              <a:rPr lang="en-US" dirty="0"/>
              <a:t> </a:t>
            </a:r>
            <a:r>
              <a:rPr lang="en-US" dirty="0" err="1"/>
              <a:t>Huệ</a:t>
            </a:r>
            <a:r>
              <a:rPr lang="en-US" dirty="0"/>
              <a:t> </a:t>
            </a:r>
            <a:r>
              <a:rPr lang="en-US" dirty="0" err="1"/>
              <a:t>kéo</a:t>
            </a:r>
            <a:r>
              <a:rPr lang="en-US" dirty="0"/>
              <a:t> </a:t>
            </a:r>
            <a:r>
              <a:rPr lang="en-US" dirty="0" err="1"/>
              <a:t>quân</a:t>
            </a:r>
            <a:r>
              <a:rPr lang="en-US" dirty="0"/>
              <a:t> </a:t>
            </a:r>
            <a:r>
              <a:rPr lang="en-US" dirty="0" err="1"/>
              <a:t>ra</a:t>
            </a:r>
            <a:r>
              <a:rPr lang="en-US" dirty="0"/>
              <a:t> </a:t>
            </a:r>
            <a:r>
              <a:rPr lang="en-US" dirty="0" err="1"/>
              <a:t>Bắc</a:t>
            </a:r>
            <a:r>
              <a:rPr lang="en-US" dirty="0"/>
              <a:t> </a:t>
            </a:r>
            <a:r>
              <a:rPr lang="en-US" dirty="0" err="1"/>
              <a:t>lần</a:t>
            </a:r>
            <a:r>
              <a:rPr lang="en-US" dirty="0"/>
              <a:t> </a:t>
            </a:r>
            <a:r>
              <a:rPr lang="en-US" dirty="0" err="1"/>
              <a:t>thứ</a:t>
            </a:r>
            <a:r>
              <a:rPr lang="en-US" dirty="0"/>
              <a:t> </a:t>
            </a:r>
            <a:r>
              <a:rPr lang="en-US" dirty="0" err="1"/>
              <a:t>hai</a:t>
            </a:r>
            <a:r>
              <a:rPr lang="en-US" dirty="0"/>
              <a:t>. </a:t>
            </a:r>
            <a:r>
              <a:rPr lang="en-US" dirty="0" err="1"/>
              <a:t>Ông</a:t>
            </a:r>
            <a:r>
              <a:rPr lang="en-US" dirty="0"/>
              <a:t> </a:t>
            </a:r>
            <a:r>
              <a:rPr lang="en-US" dirty="0" err="1"/>
              <a:t>cũng</a:t>
            </a:r>
            <a:r>
              <a:rPr lang="en-US" dirty="0"/>
              <a:t> </a:t>
            </a:r>
            <a:r>
              <a:rPr lang="en-US" dirty="0" err="1"/>
              <a:t>chính</a:t>
            </a:r>
            <a:r>
              <a:rPr lang="en-US" dirty="0"/>
              <a:t> </a:t>
            </a:r>
            <a:r>
              <a:rPr lang="en-US" dirty="0" err="1"/>
              <a:t>là</a:t>
            </a:r>
            <a:r>
              <a:rPr lang="en-US" dirty="0"/>
              <a:t> </a:t>
            </a:r>
            <a:r>
              <a:rPr lang="en-US" dirty="0" err="1"/>
              <a:t>người</a:t>
            </a:r>
            <a:r>
              <a:rPr lang="en-US" dirty="0"/>
              <a:t> </a:t>
            </a:r>
            <a:r>
              <a:rPr lang="en-US" dirty="0" err="1"/>
              <a:t>dâng</a:t>
            </a:r>
            <a:r>
              <a:rPr lang="en-US" dirty="0"/>
              <a:t> «  </a:t>
            </a:r>
            <a:r>
              <a:rPr lang="en-US" dirty="0" err="1"/>
              <a:t>Trung</a:t>
            </a:r>
            <a:r>
              <a:rPr lang="en-US" dirty="0"/>
              <a:t> </a:t>
            </a:r>
            <a:r>
              <a:rPr lang="en-US" dirty="0" err="1"/>
              <a:t>hưng</a:t>
            </a:r>
            <a:r>
              <a:rPr lang="en-US" dirty="0"/>
              <a:t> </a:t>
            </a:r>
            <a:r>
              <a:rPr lang="en-US" dirty="0" err="1"/>
              <a:t>sách</a:t>
            </a:r>
            <a:r>
              <a:rPr lang="en-US" dirty="0"/>
              <a:t> » </a:t>
            </a:r>
            <a:r>
              <a:rPr lang="en-US" dirty="0" err="1"/>
              <a:t>bàn</a:t>
            </a:r>
            <a:r>
              <a:rPr lang="en-US" dirty="0"/>
              <a:t> </a:t>
            </a:r>
            <a:r>
              <a:rPr lang="en-US" dirty="0" err="1"/>
              <a:t>kế</a:t>
            </a:r>
            <a:r>
              <a:rPr lang="en-US" dirty="0"/>
              <a:t> </a:t>
            </a:r>
            <a:r>
              <a:rPr lang="en-US" dirty="0" err="1"/>
              <a:t>để</a:t>
            </a:r>
            <a:r>
              <a:rPr lang="en-US" dirty="0"/>
              <a:t> </a:t>
            </a:r>
            <a:r>
              <a:rPr lang="en-US" dirty="0" err="1"/>
              <a:t>khôi</a:t>
            </a:r>
            <a:r>
              <a:rPr lang="en-US" dirty="0"/>
              <a:t> </a:t>
            </a:r>
            <a:r>
              <a:rPr lang="en-US" dirty="0" err="1"/>
              <a:t>phục</a:t>
            </a:r>
            <a:r>
              <a:rPr lang="en-US" dirty="0"/>
              <a:t> </a:t>
            </a:r>
            <a:r>
              <a:rPr lang="en-US" dirty="0" err="1"/>
              <a:t>nhà</a:t>
            </a:r>
            <a:r>
              <a:rPr lang="en-US" dirty="0"/>
              <a:t> </a:t>
            </a:r>
            <a:r>
              <a:rPr lang="en-US" dirty="0" err="1"/>
              <a:t>Lê</a:t>
            </a:r>
            <a:r>
              <a:rPr lang="en-US" dirty="0"/>
              <a:t> </a:t>
            </a:r>
            <a:r>
              <a:rPr lang="en-US" dirty="0" err="1"/>
              <a:t>và</a:t>
            </a:r>
            <a:r>
              <a:rPr lang="en-US" dirty="0"/>
              <a:t> </a:t>
            </a:r>
            <a:r>
              <a:rPr lang="en-US" dirty="0" err="1"/>
              <a:t>chống</a:t>
            </a:r>
            <a:r>
              <a:rPr lang="en-US" dirty="0"/>
              <a:t> </a:t>
            </a:r>
            <a:r>
              <a:rPr lang="en-US" dirty="0" err="1"/>
              <a:t>lại</a:t>
            </a:r>
            <a:r>
              <a:rPr lang="en-US" dirty="0"/>
              <a:t> </a:t>
            </a:r>
            <a:r>
              <a:rPr lang="en-US" dirty="0" err="1"/>
              <a:t>nhà</a:t>
            </a:r>
            <a:r>
              <a:rPr lang="en-US" dirty="0"/>
              <a:t> </a:t>
            </a:r>
            <a:r>
              <a:rPr lang="en-US" dirty="0" err="1"/>
              <a:t>Tây</a:t>
            </a:r>
            <a:r>
              <a:rPr lang="en-US" dirty="0"/>
              <a:t> </a:t>
            </a:r>
            <a:r>
              <a:rPr lang="en-US" dirty="0" err="1"/>
              <a:t>Sơn</a:t>
            </a:r>
            <a:r>
              <a:rPr lang="en-US" dirty="0" smtClean="0"/>
              <a:t>.</a:t>
            </a:r>
            <a:endParaRPr lang="en-US" dirty="0"/>
          </a:p>
        </p:txBody>
      </p:sp>
      <p:sp>
        <p:nvSpPr>
          <p:cNvPr id="6" name="Rectangle 5"/>
          <p:cNvSpPr/>
          <p:nvPr/>
        </p:nvSpPr>
        <p:spPr>
          <a:xfrm>
            <a:off x="331912" y="3939902"/>
            <a:ext cx="8632576"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mtClean="0">
                <a:solidFill>
                  <a:srgbClr val="7030A0"/>
                </a:solidFill>
              </a:rPr>
              <a:t>- Họ là những cây bút trung thực và có tư tưởng tiến bộ. Họ đã phản ánh được một cách chân thực, sống động những sự kiện lịch sử dân tộc trong khoảng ba mươi năm cuối thế kỉ XVIII- đầu thế kỉ XIX.</a:t>
            </a:r>
            <a:endParaRPr lang="en-US">
              <a:solidFill>
                <a:srgbClr val="7030A0"/>
              </a:solidFill>
            </a:endParaRPr>
          </a:p>
        </p:txBody>
      </p:sp>
    </p:spTree>
    <p:extLst>
      <p:ext uri="{BB962C8B-B14F-4D97-AF65-F5344CB8AC3E}">
        <p14:creationId xmlns:p14="http://schemas.microsoft.com/office/powerpoint/2010/main" val="21280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43924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I. </a:t>
            </a:r>
            <a:r>
              <a:rPr lang="en-US" b="1" dirty="0">
                <a:solidFill>
                  <a:schemeClr val="bg1"/>
                </a:solidFill>
              </a:rPr>
              <a:t>. GIỚI THIỆU TÁC GIẢ- TÁC PHẨM</a:t>
            </a:r>
          </a:p>
        </p:txBody>
      </p:sp>
      <p:sp>
        <p:nvSpPr>
          <p:cNvPr id="3" name="TextBox 2"/>
          <p:cNvSpPr txBox="1"/>
          <p:nvPr/>
        </p:nvSpPr>
        <p:spPr>
          <a:xfrm>
            <a:off x="259904" y="618242"/>
            <a:ext cx="179181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bg1"/>
                </a:solidFill>
              </a:rPr>
              <a:t>-</a:t>
            </a:r>
            <a:r>
              <a:rPr lang="en-US" b="1" dirty="0" err="1" smtClean="0">
                <a:solidFill>
                  <a:schemeClr val="bg1"/>
                </a:solidFill>
              </a:rPr>
              <a:t>Tác</a:t>
            </a:r>
            <a:r>
              <a:rPr lang="en-US" b="1" dirty="0" smtClean="0">
                <a:solidFill>
                  <a:schemeClr val="bg1"/>
                </a:solidFill>
              </a:rPr>
              <a:t> </a:t>
            </a:r>
            <a:r>
              <a:rPr lang="en-US" b="1" dirty="0" err="1" smtClean="0">
                <a:solidFill>
                  <a:schemeClr val="bg1"/>
                </a:solidFill>
              </a:rPr>
              <a:t>phẩm</a:t>
            </a:r>
            <a:endParaRPr lang="en-US" b="1" dirty="0">
              <a:solidFill>
                <a:schemeClr val="bg1"/>
              </a:solidFill>
            </a:endParaRPr>
          </a:p>
        </p:txBody>
      </p:sp>
      <p:pic>
        <p:nvPicPr>
          <p:cNvPr id="4" name="Picture 3">
            <a:extLst>
              <a:ext uri="{FF2B5EF4-FFF2-40B4-BE49-F238E27FC236}">
                <a16:creationId xmlns:a16="http://schemas.microsoft.com/office/drawing/2014/main" id="{07D2FCC5-0B08-402E-A807-95F17375FA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95686"/>
            <a:ext cx="2004056"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3059832" y="1491630"/>
            <a:ext cx="5328592" cy="3046988"/>
          </a:xfrm>
          <a:prstGeom prst="rect">
            <a:avLst/>
          </a:prstGeom>
          <a:ln w="38100">
            <a:solidFill>
              <a:srgbClr val="800080"/>
            </a:solidFill>
            <a:prstDash val="dashDot"/>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4572000" y="915566"/>
            <a:ext cx="1519967"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21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904" y="618242"/>
            <a:ext cx="279992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solidFill>
              </a:rPr>
              <a:t> </a:t>
            </a:r>
            <a:r>
              <a:rPr lang="en-US" b="1" dirty="0" err="1" smtClean="0">
                <a:solidFill>
                  <a:schemeClr val="bg1"/>
                </a:solidFill>
              </a:rPr>
              <a:t>Tác</a:t>
            </a:r>
            <a:r>
              <a:rPr lang="en-US" b="1" dirty="0" smtClean="0">
                <a:solidFill>
                  <a:schemeClr val="bg1"/>
                </a:solidFill>
              </a:rPr>
              <a:t> </a:t>
            </a:r>
            <a:r>
              <a:rPr lang="en-US" b="1" dirty="0" err="1" smtClean="0">
                <a:solidFill>
                  <a:schemeClr val="bg1"/>
                </a:solidFill>
              </a:rPr>
              <a:t>phẩm</a:t>
            </a:r>
            <a:endParaRPr lang="en-US" b="1" dirty="0">
              <a:solidFill>
                <a:schemeClr val="bg1"/>
              </a:solidFill>
            </a:endParaRPr>
          </a:p>
        </p:txBody>
      </p:sp>
      <p:sp>
        <p:nvSpPr>
          <p:cNvPr id="5" name="Rectangle 4"/>
          <p:cNvSpPr/>
          <p:nvPr/>
        </p:nvSpPr>
        <p:spPr>
          <a:xfrm>
            <a:off x="539552" y="1779662"/>
            <a:ext cx="2392000"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Hoàn cảnh sáng tác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065768" y="2226226"/>
            <a:ext cx="2858160" cy="2308324"/>
          </a:xfrm>
          <a:prstGeom prst="rect">
            <a:avLst/>
          </a:prstGeom>
          <a:ln w="38100">
            <a:prstDash val="lgDashDot"/>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triều</a:t>
            </a:r>
            <a:r>
              <a:rPr lang="en-US" sz="2400" dirty="0">
                <a:solidFill>
                  <a:schemeClr val="tx1"/>
                </a:solidFill>
                <a:latin typeface="Times New Roman" panose="02020603050405020304" pitchFamily="18" charset="0"/>
                <a:cs typeface="Times New Roman" panose="02020603050405020304" pitchFamily="18" charset="0"/>
              </a:rPr>
              <a:t> Lê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triều</a:t>
            </a:r>
            <a:r>
              <a:rPr lang="en-US" sz="2400" dirty="0">
                <a:solidFill>
                  <a:schemeClr val="tx1"/>
                </a:solidFill>
                <a:latin typeface="Times New Roman" panose="02020603050405020304" pitchFamily="18" charset="0"/>
                <a:cs typeface="Times New Roman" panose="02020603050405020304" pitchFamily="18" charset="0"/>
              </a:rPr>
              <a:t> Nguyễn,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Tây</a:t>
            </a:r>
            <a:r>
              <a:rPr lang="en-US" sz="2400" dirty="0">
                <a:solidFill>
                  <a:schemeClr val="tx1"/>
                </a:solidFill>
                <a:latin typeface="Times New Roman" panose="02020603050405020304" pitchFamily="18" charset="0"/>
                <a:cs typeface="Times New Roman" panose="02020603050405020304" pitchFamily="18" charset="0"/>
              </a:rPr>
              <a:t> S</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n </a:t>
            </a:r>
            <a:r>
              <a:rPr lang="en-US" sz="2400" dirty="0" err="1">
                <a:solidFill>
                  <a:schemeClr val="tx1"/>
                </a:solidFill>
                <a:latin typeface="Times New Roman" panose="02020603050405020304" pitchFamily="18" charset="0"/>
                <a:cs typeface="Times New Roman" panose="02020603050405020304" pitchFamily="18" charset="0"/>
              </a:rPr>
              <a:t>diệt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a:t>
            </a:r>
            <a:r>
              <a:rPr lang="en-US" sz="2400" dirty="0">
                <a:solidFill>
                  <a:schemeClr val="tx1"/>
                </a:solidFill>
                <a:latin typeface="Times New Roman" panose="02020603050405020304" pitchFamily="18" charset="0"/>
                <a:cs typeface="Times New Roman" panose="02020603050405020304" pitchFamily="18" charset="0"/>
              </a:rPr>
              <a:t>.</a:t>
            </a:r>
          </a:p>
        </p:txBody>
      </p:sp>
      <p:pic>
        <p:nvPicPr>
          <p:cNvPr id="7" name="Picture 5" descr="69196_4820217142346_1277888723_n">
            <a:extLst>
              <a:ext uri="{FF2B5EF4-FFF2-40B4-BE49-F238E27FC236}">
                <a16:creationId xmlns:a16="http://schemas.microsoft.com/office/drawing/2014/main"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7759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8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436</TotalTime>
  <Words>3153</Words>
  <PresentationFormat>On-screen Show (16:9)</PresentationFormat>
  <Paragraphs>198</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微软雅黑</vt:lpstr>
      <vt:lpstr>宋体</vt:lpstr>
      <vt:lpstr>.Vn3DH</vt:lpstr>
      <vt:lpstr>Arial</vt:lpstr>
      <vt:lpstr>Calibri</vt:lpstr>
      <vt:lpstr>Century Gothic</vt:lpstr>
      <vt:lpstr>Chiller</vt:lpstr>
      <vt:lpstr>Times New Roman</vt:lpstr>
      <vt:lpstr>Wingdings 3</vt:lpstr>
      <vt:lpstr>Ion Boardroom</vt:lpstr>
      <vt:lpstr>VĂN BẢN : HOÀNG LÊ NHẤT THỐNG CHÍ                             (Ngô gia văn phái)</vt:lpstr>
      <vt:lpstr>I.MỤC TIÊU BÀI HỌC</vt:lpstr>
      <vt:lpstr>PowerPoint Presentation</vt:lpstr>
      <vt:lpstr>PowerPoint Presentation</vt:lpstr>
      <vt:lpstr>PowerPoint Presentation</vt:lpstr>
      <vt:lpstr>VĂN BẢN : HOÀNG LÊ NHẤT THỐNG CHÍ                             (Ngô gia văn phái)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2021-08-11T04:19:07Z</dcterms:created>
  <dcterms:modified xsi:type="dcterms:W3CDTF">2021-11-29T13:48:04Z</dcterms:modified>
</cp:coreProperties>
</file>