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3716000" cx="24387175"/>
  <p:notesSz cx="6858000" cy="9144000"/>
  <p:embeddedFontLst>
    <p:embeddedFont>
      <p:font typeface="Tahoma"/>
      <p:regular r:id="rId24"/>
      <p:bold r:id="rId25"/>
    </p:embeddedFont>
    <p:embeddedFont>
      <p:font typeface="Questrial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gE7mYbmGxI4FUxSDaZ0pbBUXt4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Tahoma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estrial-regular.fntdata"/><Relationship Id="rId25" Type="http://schemas.openxmlformats.org/officeDocument/2006/relationships/font" Target="fonts/Tahoma-bold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594" name="Google Shape;594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3" name="Google Shape;6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654" name="Google Shape;654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2" name="Google Shape;71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713" name="Google Shape;713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5" name="Google Shape;77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776" name="Google Shape;776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2" name="Google Shape;83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833" name="Google Shape;833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8" name="Google Shape;88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889" name="Google Shape;889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2" name="Google Shape;101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5" name="Google Shape;102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146" name="Google Shape;146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171" name="Google Shape;171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227" name="Google Shape;227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284" name="Google Shape;284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343" name="Google Shape;343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401" name="Google Shape;401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459" name="Google Shape;459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520" name="Google Shape;520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idx="10" type="dt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0"/>
          <p:cNvSpPr txBox="1"/>
          <p:nvPr>
            <p:ph idx="11" type="ftr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2" type="sldNum"/>
          </p:nvPr>
        </p:nvSpPr>
        <p:spPr>
          <a:xfrm>
            <a:off x="17477480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/>
          <p:nvPr>
            <p:ph type="title"/>
          </p:nvPr>
        </p:nvSpPr>
        <p:spPr>
          <a:xfrm>
            <a:off x="4780057" y="9601200"/>
            <a:ext cx="1463230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29"/>
          <p:cNvSpPr/>
          <p:nvPr>
            <p:ph idx="2" type="pic"/>
          </p:nvPr>
        </p:nvSpPr>
        <p:spPr>
          <a:xfrm>
            <a:off x="4780057" y="1225550"/>
            <a:ext cx="1463230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29"/>
          <p:cNvSpPr txBox="1"/>
          <p:nvPr>
            <p:ph idx="1" type="body"/>
          </p:nvPr>
        </p:nvSpPr>
        <p:spPr>
          <a:xfrm>
            <a:off x="4780057" y="10734676"/>
            <a:ext cx="14632306" cy="1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30"/>
          <p:cNvSpPr txBox="1"/>
          <p:nvPr>
            <p:ph idx="1" type="body"/>
          </p:nvPr>
        </p:nvSpPr>
        <p:spPr>
          <a:xfrm rot="5400000">
            <a:off x="7667625" y="-3247865"/>
            <a:ext cx="9051926" cy="219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3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3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3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/>
          <p:nvPr>
            <p:ph type="title"/>
          </p:nvPr>
        </p:nvSpPr>
        <p:spPr>
          <a:xfrm rot="5400000">
            <a:off x="14572734" y="3657245"/>
            <a:ext cx="11703050" cy="5487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4" name="Google Shape;84;p31"/>
          <p:cNvSpPr txBox="1"/>
          <p:nvPr>
            <p:ph idx="1" type="body"/>
          </p:nvPr>
        </p:nvSpPr>
        <p:spPr>
          <a:xfrm rot="5400000">
            <a:off x="3395278" y="-1626643"/>
            <a:ext cx="11703050" cy="1605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3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ctrTitle"/>
          </p:nvPr>
        </p:nvSpPr>
        <p:spPr>
          <a:xfrm>
            <a:off x="1829038" y="4260851"/>
            <a:ext cx="20729098" cy="294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22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2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2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/>
          <p:nvPr>
            <p:ph type="title"/>
          </p:nvPr>
        </p:nvSpPr>
        <p:spPr>
          <a:xfrm>
            <a:off x="1926419" y="8813801"/>
            <a:ext cx="20729098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24"/>
          <p:cNvSpPr txBox="1"/>
          <p:nvPr>
            <p:ph idx="1" type="body"/>
          </p:nvPr>
        </p:nvSpPr>
        <p:spPr>
          <a:xfrm>
            <a:off x="1926419" y="5813427"/>
            <a:ext cx="20729098" cy="3000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2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25"/>
          <p:cNvSpPr txBox="1"/>
          <p:nvPr>
            <p:ph idx="1" type="body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25"/>
          <p:cNvSpPr txBox="1"/>
          <p:nvPr>
            <p:ph idx="2" type="body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5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5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5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26"/>
          <p:cNvSpPr txBox="1"/>
          <p:nvPr>
            <p:ph idx="1" type="body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26"/>
          <p:cNvSpPr txBox="1"/>
          <p:nvPr>
            <p:ph idx="2" type="body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26"/>
          <p:cNvSpPr txBox="1"/>
          <p:nvPr>
            <p:ph idx="3" type="body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26"/>
          <p:cNvSpPr txBox="1"/>
          <p:nvPr>
            <p:ph idx="4" type="body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6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6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6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27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7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7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/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28"/>
          <p:cNvSpPr txBox="1"/>
          <p:nvPr>
            <p:ph idx="2" type="body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2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2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9"/>
          <p:cNvSpPr txBox="1"/>
          <p:nvPr/>
        </p:nvSpPr>
        <p:spPr>
          <a:xfrm>
            <a:off x="10383853" y="333375"/>
            <a:ext cx="10104497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PHƯƠNG TRÌNH ĐƯỜNG THẲNG</a:t>
            </a:r>
            <a:endParaRPr b="0" i="0" sz="51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Google Shape;12;p19"/>
          <p:cNvSpPr txBox="1"/>
          <p:nvPr/>
        </p:nvSpPr>
        <p:spPr>
          <a:xfrm>
            <a:off x="3161814" y="455250"/>
            <a:ext cx="218040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HÌNH HỌC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Google Shape;13;p19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/>
          </a:p>
        </p:txBody>
      </p:sp>
      <p:sp>
        <p:nvSpPr>
          <p:cNvPr id="14" name="Google Shape;14;p19"/>
          <p:cNvSpPr txBox="1"/>
          <p:nvPr/>
        </p:nvSpPr>
        <p:spPr>
          <a:xfrm>
            <a:off x="5160861" y="276523"/>
            <a:ext cx="221246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</a:t>
            </a: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III</a:t>
            </a:r>
            <a:endParaRPr b="1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5.png"/><Relationship Id="rId4" Type="http://schemas.openxmlformats.org/officeDocument/2006/relationships/image" Target="../media/image47.png"/><Relationship Id="rId9" Type="http://schemas.openxmlformats.org/officeDocument/2006/relationships/image" Target="../media/image53.png"/><Relationship Id="rId5" Type="http://schemas.openxmlformats.org/officeDocument/2006/relationships/image" Target="../media/image43.png"/><Relationship Id="rId6" Type="http://schemas.openxmlformats.org/officeDocument/2006/relationships/image" Target="../media/image42.png"/><Relationship Id="rId7" Type="http://schemas.openxmlformats.org/officeDocument/2006/relationships/image" Target="../media/image63.png"/><Relationship Id="rId8" Type="http://schemas.openxmlformats.org/officeDocument/2006/relationships/image" Target="../media/image99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8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Relationship Id="rId5" Type="http://schemas.openxmlformats.org/officeDocument/2006/relationships/image" Target="../media/image54.png"/><Relationship Id="rId6" Type="http://schemas.openxmlformats.org/officeDocument/2006/relationships/image" Target="../media/image44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2.png"/><Relationship Id="rId10" Type="http://schemas.openxmlformats.org/officeDocument/2006/relationships/image" Target="../media/image56.png"/><Relationship Id="rId13" Type="http://schemas.openxmlformats.org/officeDocument/2006/relationships/image" Target="../media/image65.png"/><Relationship Id="rId1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0.png"/><Relationship Id="rId4" Type="http://schemas.openxmlformats.org/officeDocument/2006/relationships/image" Target="../media/image67.png"/><Relationship Id="rId9" Type="http://schemas.openxmlformats.org/officeDocument/2006/relationships/image" Target="../media/image59.png"/><Relationship Id="rId5" Type="http://schemas.openxmlformats.org/officeDocument/2006/relationships/image" Target="../media/image55.png"/><Relationship Id="rId6" Type="http://schemas.openxmlformats.org/officeDocument/2006/relationships/image" Target="../media/image64.png"/><Relationship Id="rId7" Type="http://schemas.openxmlformats.org/officeDocument/2006/relationships/image" Target="../media/image66.png"/><Relationship Id="rId8" Type="http://schemas.openxmlformats.org/officeDocument/2006/relationships/image" Target="../media/image6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6.png"/><Relationship Id="rId4" Type="http://schemas.openxmlformats.org/officeDocument/2006/relationships/image" Target="../media/image84.png"/><Relationship Id="rId5" Type="http://schemas.openxmlformats.org/officeDocument/2006/relationships/image" Target="../media/image74.png"/><Relationship Id="rId6" Type="http://schemas.openxmlformats.org/officeDocument/2006/relationships/image" Target="../media/image72.png"/><Relationship Id="rId7" Type="http://schemas.openxmlformats.org/officeDocument/2006/relationships/image" Target="../media/image71.png"/><Relationship Id="rId8" Type="http://schemas.openxmlformats.org/officeDocument/2006/relationships/image" Target="../media/image7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2.png"/><Relationship Id="rId4" Type="http://schemas.openxmlformats.org/officeDocument/2006/relationships/image" Target="../media/image70.png"/><Relationship Id="rId5" Type="http://schemas.openxmlformats.org/officeDocument/2006/relationships/image" Target="../media/image73.png"/><Relationship Id="rId6" Type="http://schemas.openxmlformats.org/officeDocument/2006/relationships/image" Target="../media/image76.png"/><Relationship Id="rId7" Type="http://schemas.openxmlformats.org/officeDocument/2006/relationships/image" Target="../media/image78.png"/></Relationships>
</file>

<file path=ppt/slides/_rels/slide15.xml.rels><?xml version="1.0" encoding="UTF-8" standalone="yes"?><Relationships xmlns="http://schemas.openxmlformats.org/package/2006/relationships"><Relationship Id="rId10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3.png"/><Relationship Id="rId4" Type="http://schemas.openxmlformats.org/officeDocument/2006/relationships/image" Target="../media/image82.png"/><Relationship Id="rId9" Type="http://schemas.openxmlformats.org/officeDocument/2006/relationships/image" Target="../media/image95.png"/><Relationship Id="rId5" Type="http://schemas.openxmlformats.org/officeDocument/2006/relationships/image" Target="../media/image79.png"/><Relationship Id="rId6" Type="http://schemas.openxmlformats.org/officeDocument/2006/relationships/image" Target="../media/image94.png"/><Relationship Id="rId7" Type="http://schemas.openxmlformats.org/officeDocument/2006/relationships/image" Target="../media/image75.png"/><Relationship Id="rId8" Type="http://schemas.openxmlformats.org/officeDocument/2006/relationships/image" Target="../media/image81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87.png"/><Relationship Id="rId10" Type="http://schemas.openxmlformats.org/officeDocument/2006/relationships/image" Target="../media/image91.png"/><Relationship Id="rId1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97.png"/><Relationship Id="rId9" Type="http://schemas.openxmlformats.org/officeDocument/2006/relationships/image" Target="../media/image86.png"/><Relationship Id="rId5" Type="http://schemas.openxmlformats.org/officeDocument/2006/relationships/image" Target="../media/image88.png"/><Relationship Id="rId6" Type="http://schemas.openxmlformats.org/officeDocument/2006/relationships/image" Target="../media/image6.png"/><Relationship Id="rId7" Type="http://schemas.openxmlformats.org/officeDocument/2006/relationships/image" Target="../media/image24.png"/><Relationship Id="rId8" Type="http://schemas.openxmlformats.org/officeDocument/2006/relationships/image" Target="../media/image8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8.png"/><Relationship Id="rId4" Type="http://schemas.openxmlformats.org/officeDocument/2006/relationships/image" Target="../media/image103.png"/><Relationship Id="rId5" Type="http://schemas.openxmlformats.org/officeDocument/2006/relationships/image" Target="../media/image102.png"/><Relationship Id="rId6" Type="http://schemas.openxmlformats.org/officeDocument/2006/relationships/image" Target="../media/image101.png"/><Relationship Id="rId7" Type="http://schemas.openxmlformats.org/officeDocument/2006/relationships/image" Target="../media/image10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4.png"/><Relationship Id="rId4" Type="http://schemas.openxmlformats.org/officeDocument/2006/relationships/image" Target="../media/image106.png"/><Relationship Id="rId5" Type="http://schemas.openxmlformats.org/officeDocument/2006/relationships/image" Target="../media/image1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26.png"/><Relationship Id="rId6" Type="http://schemas.openxmlformats.org/officeDocument/2006/relationships/image" Target="../media/image9.png"/><Relationship Id="rId7" Type="http://schemas.openxmlformats.org/officeDocument/2006/relationships/image" Target="../media/image83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22.png"/><Relationship Id="rId7" Type="http://schemas.openxmlformats.org/officeDocument/2006/relationships/image" Target="../media/image14.png"/><Relationship Id="rId8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8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0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36.png"/><Relationship Id="rId1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34.png"/><Relationship Id="rId9" Type="http://schemas.openxmlformats.org/officeDocument/2006/relationships/image" Target="../media/image30.png"/><Relationship Id="rId5" Type="http://schemas.openxmlformats.org/officeDocument/2006/relationships/image" Target="../media/image3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51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68.png"/><Relationship Id="rId9" Type="http://schemas.openxmlformats.org/officeDocument/2006/relationships/image" Target="../media/image35.png"/><Relationship Id="rId5" Type="http://schemas.openxmlformats.org/officeDocument/2006/relationships/image" Target="../media/image41.png"/><Relationship Id="rId6" Type="http://schemas.openxmlformats.org/officeDocument/2006/relationships/image" Target="../media/image36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589813" y="4865914"/>
            <a:ext cx="17128774" cy="8392886"/>
          </a:xfrm>
          <a:prstGeom prst="roundRect">
            <a:avLst>
              <a:gd fmla="val 4570" name="adj"/>
            </a:avLst>
          </a:prstGeom>
          <a:noFill/>
          <a:ln cap="flat" cmpd="sng" w="25400">
            <a:solidFill>
              <a:srgbClr val="13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0560906" y="1907684"/>
            <a:ext cx="3432289" cy="83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HÌNH HỌC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4396058" y="2806025"/>
            <a:ext cx="17779728" cy="1200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3: PHƯƠNG PHÁP TỌA ĐỘ TRONG MẶT PHẲNG</a:t>
            </a:r>
            <a:endParaRPr/>
          </a:p>
        </p:txBody>
      </p:sp>
      <p:grpSp>
        <p:nvGrpSpPr>
          <p:cNvPr id="97" name="Google Shape;97;p1"/>
          <p:cNvGrpSpPr/>
          <p:nvPr/>
        </p:nvGrpSpPr>
        <p:grpSpPr>
          <a:xfrm>
            <a:off x="4319858" y="3821866"/>
            <a:ext cx="16288309" cy="1107965"/>
            <a:chOff x="4414457" y="4371559"/>
            <a:chExt cx="16288309" cy="1107965"/>
          </a:xfrm>
        </p:grpSpPr>
        <p:sp>
          <p:nvSpPr>
            <p:cNvPr id="98" name="Google Shape;98;p1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4414457" y="4371559"/>
              <a:ext cx="16288309" cy="1107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 1: PHƯƠNG TRÌNH ĐƯỜNG THẲNG</a:t>
              </a:r>
              <a:endParaRPr/>
            </a:p>
          </p:txBody>
        </p:sp>
      </p:grpSp>
      <p:grpSp>
        <p:nvGrpSpPr>
          <p:cNvPr id="100" name="Google Shape;100;p1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101" name="Google Shape;101;p1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</a:t>
              </a:r>
              <a:endParaRPr/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104" name="Google Shape;104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" name="Google Shape;106;p1"/>
          <p:cNvGrpSpPr/>
          <p:nvPr/>
        </p:nvGrpSpPr>
        <p:grpSpPr>
          <a:xfrm>
            <a:off x="4731447" y="8787397"/>
            <a:ext cx="17825339" cy="907200"/>
            <a:chOff x="7483861" y="7543800"/>
            <a:chExt cx="17825339" cy="907201"/>
          </a:xfrm>
        </p:grpSpPr>
        <p:sp>
          <p:nvSpPr>
            <p:cNvPr id="107" name="Google Shape;107;p1"/>
            <p:cNvSpPr txBox="1"/>
            <p:nvPr/>
          </p:nvSpPr>
          <p:spPr>
            <a:xfrm>
              <a:off x="8993187" y="7620003"/>
              <a:ext cx="16316013" cy="830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PHƯƠNG TRÌNH TỔNG QUÁT CỦA ĐƯỜNG THẲNG</a:t>
              </a:r>
              <a:endParaRPr/>
            </a:p>
          </p:txBody>
        </p:sp>
        <p:grpSp>
          <p:nvGrpSpPr>
            <p:cNvPr id="108" name="Google Shape;108;p1"/>
            <p:cNvGrpSpPr/>
            <p:nvPr/>
          </p:nvGrpSpPr>
          <p:grpSpPr>
            <a:xfrm>
              <a:off x="7483861" y="7543800"/>
              <a:ext cx="1381118" cy="872847"/>
              <a:chOff x="7483860" y="7543800"/>
              <a:chExt cx="1381118" cy="872847"/>
            </a:xfrm>
          </p:grpSpPr>
          <p:sp>
            <p:nvSpPr>
              <p:cNvPr id="109" name="Google Shape;109;p1"/>
              <p:cNvSpPr/>
              <p:nvPr/>
            </p:nvSpPr>
            <p:spPr>
              <a:xfrm rot="-5400000">
                <a:off x="7494127" y="7533534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0" name="Google Shape;110;p1"/>
              <p:cNvGrpSpPr/>
              <p:nvPr/>
            </p:nvGrpSpPr>
            <p:grpSpPr>
              <a:xfrm>
                <a:off x="7493378" y="7646473"/>
                <a:ext cx="1371600" cy="770175"/>
                <a:chOff x="7493378" y="7646473"/>
                <a:chExt cx="1371600" cy="770175"/>
              </a:xfrm>
            </p:grpSpPr>
            <p:sp>
              <p:nvSpPr>
                <p:cNvPr id="111" name="Google Shape;111;p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4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112;p1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3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/>
                </a:p>
              </p:txBody>
            </p:sp>
          </p:grpSp>
        </p:grpSp>
      </p:grpSp>
      <p:grpSp>
        <p:nvGrpSpPr>
          <p:cNvPr id="113" name="Google Shape;113;p1"/>
          <p:cNvGrpSpPr/>
          <p:nvPr/>
        </p:nvGrpSpPr>
        <p:grpSpPr>
          <a:xfrm>
            <a:off x="4733172" y="5556724"/>
            <a:ext cx="14851072" cy="907202"/>
            <a:chOff x="7459671" y="7543798"/>
            <a:chExt cx="14851072" cy="907203"/>
          </a:xfrm>
        </p:grpSpPr>
        <p:sp>
          <p:nvSpPr>
            <p:cNvPr id="114" name="Google Shape;114;p1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VECTƠ CHỈ PHƯƠNG CỦA ĐƯỜNG THẲNG</a:t>
              </a:r>
              <a:endParaRPr/>
            </a:p>
          </p:txBody>
        </p:sp>
        <p:grpSp>
          <p:nvGrpSpPr>
            <p:cNvPr id="115" name="Google Shape;115;p1"/>
            <p:cNvGrpSpPr/>
            <p:nvPr/>
          </p:nvGrpSpPr>
          <p:grpSpPr>
            <a:xfrm>
              <a:off x="7459671" y="7543798"/>
              <a:ext cx="1381117" cy="872846"/>
              <a:chOff x="7459670" y="7543799"/>
              <a:chExt cx="1381117" cy="872846"/>
            </a:xfrm>
          </p:grpSpPr>
          <p:sp>
            <p:nvSpPr>
              <p:cNvPr id="116" name="Google Shape;116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7" name="Google Shape;117;p1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118" name="Google Shape;118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4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1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3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pic>
        <p:nvPicPr>
          <p:cNvPr id="120" name="Google Shape;120;p1"/>
          <p:cNvPicPr preferRelativeResize="0"/>
          <p:nvPr/>
        </p:nvPicPr>
        <p:blipFill rotWithShape="1">
          <a:blip r:embed="rId5">
            <a:alphaModFix/>
          </a:blip>
          <a:srcRect b="0" l="10228" r="16509" t="0"/>
          <a:stretch/>
        </p:blipFill>
        <p:spPr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" y="-30046"/>
            <a:ext cx="3155034" cy="31977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1"/>
          <p:cNvGrpSpPr/>
          <p:nvPr/>
        </p:nvGrpSpPr>
        <p:grpSpPr>
          <a:xfrm>
            <a:off x="4813558" y="6621274"/>
            <a:ext cx="16447829" cy="861774"/>
            <a:chOff x="644526" y="2766774"/>
            <a:chExt cx="16447829" cy="861774"/>
          </a:xfrm>
        </p:grpSpPr>
        <p:sp>
          <p:nvSpPr>
            <p:cNvPr id="123" name="Google Shape;123;p1"/>
            <p:cNvSpPr txBox="1"/>
            <p:nvPr/>
          </p:nvSpPr>
          <p:spPr>
            <a:xfrm>
              <a:off x="1906587" y="2766774"/>
              <a:ext cx="1518576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PHƯƠNG TRÌNH THAM SỐ CỦA ĐƯỜNG THẲNG</a:t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/>
            </a:p>
          </p:txBody>
        </p:sp>
      </p:grpSp>
      <p:grpSp>
        <p:nvGrpSpPr>
          <p:cNvPr id="126" name="Google Shape;126;p1"/>
          <p:cNvGrpSpPr/>
          <p:nvPr/>
        </p:nvGrpSpPr>
        <p:grpSpPr>
          <a:xfrm>
            <a:off x="4878387" y="7761932"/>
            <a:ext cx="16100439" cy="861774"/>
            <a:chOff x="644526" y="2766774"/>
            <a:chExt cx="16100439" cy="861774"/>
          </a:xfrm>
        </p:grpSpPr>
        <p:sp>
          <p:nvSpPr>
            <p:cNvPr id="127" name="Google Shape;127;p1"/>
            <p:cNvSpPr txBox="1"/>
            <p:nvPr/>
          </p:nvSpPr>
          <p:spPr>
            <a:xfrm>
              <a:off x="1906586" y="2766774"/>
              <a:ext cx="1483837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VECTƠ PHÁP TUYẾN CỦA ĐƯỜNG THẲNG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 txBox="1"/>
            <p:nvPr/>
          </p:nvSpPr>
          <p:spPr>
            <a:xfrm>
              <a:off x="762959" y="2795826"/>
              <a:ext cx="1002197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30" name="Google Shape;130;p1"/>
          <p:cNvGrpSpPr/>
          <p:nvPr/>
        </p:nvGrpSpPr>
        <p:grpSpPr>
          <a:xfrm>
            <a:off x="4878387" y="9754017"/>
            <a:ext cx="16840198" cy="861774"/>
            <a:chOff x="644526" y="2766774"/>
            <a:chExt cx="16840198" cy="861774"/>
          </a:xfrm>
        </p:grpSpPr>
        <p:sp>
          <p:nvSpPr>
            <p:cNvPr id="131" name="Google Shape;131;p1"/>
            <p:cNvSpPr txBox="1"/>
            <p:nvPr/>
          </p:nvSpPr>
          <p:spPr>
            <a:xfrm>
              <a:off x="1906586" y="2766774"/>
              <a:ext cx="1557813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VỊ TRÍ TƯƠNG ĐỐI CỦA HAI ĐƯỜNG THẲNG</a:t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/>
            </a:p>
          </p:txBody>
        </p:sp>
      </p:grpSp>
      <p:grpSp>
        <p:nvGrpSpPr>
          <p:cNvPr id="134" name="Google Shape;134;p1"/>
          <p:cNvGrpSpPr/>
          <p:nvPr/>
        </p:nvGrpSpPr>
        <p:grpSpPr>
          <a:xfrm>
            <a:off x="4731447" y="10844798"/>
            <a:ext cx="14646000" cy="907200"/>
            <a:chOff x="7483861" y="7543800"/>
            <a:chExt cx="14646000" cy="907201"/>
          </a:xfrm>
        </p:grpSpPr>
        <p:sp>
          <p:nvSpPr>
            <p:cNvPr id="135" name="Google Shape;135;p1"/>
            <p:cNvSpPr txBox="1"/>
            <p:nvPr/>
          </p:nvSpPr>
          <p:spPr>
            <a:xfrm>
              <a:off x="8993187" y="7620003"/>
              <a:ext cx="13136674" cy="830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GÓC GIỮA HAI ĐƯỜNG THẲNG</a:t>
              </a:r>
              <a:endParaRPr/>
            </a:p>
          </p:txBody>
        </p:sp>
        <p:grpSp>
          <p:nvGrpSpPr>
            <p:cNvPr id="136" name="Google Shape;136;p1"/>
            <p:cNvGrpSpPr/>
            <p:nvPr/>
          </p:nvGrpSpPr>
          <p:grpSpPr>
            <a:xfrm>
              <a:off x="7483861" y="7543800"/>
              <a:ext cx="1381118" cy="872847"/>
              <a:chOff x="7483860" y="7543800"/>
              <a:chExt cx="1381118" cy="872847"/>
            </a:xfrm>
          </p:grpSpPr>
          <p:sp>
            <p:nvSpPr>
              <p:cNvPr id="137" name="Google Shape;137;p1"/>
              <p:cNvSpPr/>
              <p:nvPr/>
            </p:nvSpPr>
            <p:spPr>
              <a:xfrm rot="-5400000">
                <a:off x="7494127" y="7533534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8" name="Google Shape;138;p1"/>
              <p:cNvGrpSpPr/>
              <p:nvPr/>
            </p:nvGrpSpPr>
            <p:grpSpPr>
              <a:xfrm>
                <a:off x="7493378" y="7646473"/>
                <a:ext cx="1371600" cy="770175"/>
                <a:chOff x="7493378" y="7646473"/>
                <a:chExt cx="1371600" cy="770175"/>
              </a:xfrm>
            </p:grpSpPr>
            <p:sp>
              <p:nvSpPr>
                <p:cNvPr id="139" name="Google Shape;139;p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4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1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3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VI</a:t>
                  </a:r>
                  <a:endParaRPr/>
                </a:p>
              </p:txBody>
            </p:sp>
          </p:grpSp>
        </p:grpSp>
      </p:grpSp>
      <p:sp>
        <p:nvSpPr>
          <p:cNvPr id="141" name="Google Shape;141;p1"/>
          <p:cNvSpPr txBox="1"/>
          <p:nvPr/>
        </p:nvSpPr>
        <p:spPr>
          <a:xfrm>
            <a:off x="6268655" y="11811000"/>
            <a:ext cx="1499273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CÔNG THỨC TÍNH KHOẢNG CÁCH TỪ MỘT ĐIỂM ĐẾN MỘT ĐƯỜNG THẲNG</a:t>
            </a:r>
            <a:endParaRPr/>
          </a:p>
        </p:txBody>
      </p:sp>
      <p:sp>
        <p:nvSpPr>
          <p:cNvPr id="142" name="Google Shape;142;p1"/>
          <p:cNvSpPr/>
          <p:nvPr/>
        </p:nvSpPr>
        <p:spPr>
          <a:xfrm>
            <a:off x="4742445" y="11954248"/>
            <a:ext cx="1409204" cy="950867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45F82"/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VII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10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0" cy="817374"/>
          </a:xfrm>
        </p:grpSpPr>
        <p:sp>
          <p:nvSpPr>
            <p:cNvPr id="597" name="Google Shape;597;p10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0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VII</a:t>
              </a:r>
              <a:endParaRPr/>
            </a:p>
          </p:txBody>
        </p:sp>
        <p:sp>
          <p:nvSpPr>
            <p:cNvPr id="599" name="Google Shape;599;p10"/>
            <p:cNvSpPr txBox="1"/>
            <p:nvPr/>
          </p:nvSpPr>
          <p:spPr>
            <a:xfrm>
              <a:off x="2087561" y="1892298"/>
              <a:ext cx="1728311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CÔNG THỨC TÍNH KHOẢNG CÁCH TỪ MỘT ĐIỂM ĐẾN MỘT ĐƯỜNG THẲNG</a:t>
              </a:r>
              <a:endParaRPr/>
            </a:p>
          </p:txBody>
        </p:sp>
      </p:grpSp>
      <p:grpSp>
        <p:nvGrpSpPr>
          <p:cNvPr id="600" name="Google Shape;600;p10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601" name="Google Shape;601;p1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/>
            </a:p>
          </p:txBody>
        </p:sp>
      </p:grpSp>
      <p:sp>
        <p:nvSpPr>
          <p:cNvPr id="603" name="Google Shape;603;p10"/>
          <p:cNvSpPr txBox="1"/>
          <p:nvPr/>
        </p:nvSpPr>
        <p:spPr>
          <a:xfrm>
            <a:off x="2135187" y="2602132"/>
            <a:ext cx="178307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rPr>
              <a:t>KHOẢNG CÁCH  GIỮA HAI ĐƯỜNG THẲNG SONG SONG</a:t>
            </a:r>
            <a:endParaRPr b="1" sz="4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04" name="Google Shape;604;p10"/>
          <p:cNvGrpSpPr/>
          <p:nvPr/>
        </p:nvGrpSpPr>
        <p:grpSpPr>
          <a:xfrm>
            <a:off x="549496" y="8209210"/>
            <a:ext cx="23381095" cy="4999348"/>
            <a:chOff x="1270511" y="5867400"/>
            <a:chExt cx="21819675" cy="4052059"/>
          </a:xfrm>
        </p:grpSpPr>
        <p:sp>
          <p:nvSpPr>
            <p:cNvPr id="605" name="Google Shape;605;p10"/>
            <p:cNvSpPr/>
            <p:nvPr/>
          </p:nvSpPr>
          <p:spPr>
            <a:xfrm>
              <a:off x="1272210" y="6034230"/>
              <a:ext cx="21817976" cy="3885229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6" name="Google Shape;606;p1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607" name="Google Shape;607;p10"/>
              <p:cNvSpPr/>
              <p:nvPr/>
            </p:nvSpPr>
            <p:spPr>
              <a:xfrm flipH="1" rot="5400000">
                <a:off x="2880142" y="5238910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10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09" name="Google Shape;609;p10"/>
              <p:cNvSpPr/>
              <p:nvPr/>
            </p:nvSpPr>
            <p:spPr>
              <a:xfrm flipH="1" rot="10800000">
                <a:off x="1224541" y="6322800"/>
                <a:ext cx="903517" cy="828629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10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1" name="Google Shape;611;p10"/>
          <p:cNvGrpSpPr/>
          <p:nvPr/>
        </p:nvGrpSpPr>
        <p:grpSpPr>
          <a:xfrm>
            <a:off x="549496" y="3377958"/>
            <a:ext cx="23411961" cy="4629165"/>
            <a:chOff x="1268078" y="3405486"/>
            <a:chExt cx="21841827" cy="1992085"/>
          </a:xfrm>
        </p:grpSpPr>
        <p:sp>
          <p:nvSpPr>
            <p:cNvPr id="612" name="Google Shape;612;p10"/>
            <p:cNvSpPr/>
            <p:nvPr/>
          </p:nvSpPr>
          <p:spPr>
            <a:xfrm>
              <a:off x="1268078" y="3405486"/>
              <a:ext cx="21841827" cy="1992085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3" name="Google Shape;613;p10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614" name="Google Shape;614;p10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10"/>
              <p:cNvSpPr txBox="1"/>
              <p:nvPr/>
            </p:nvSpPr>
            <p:spPr>
              <a:xfrm>
                <a:off x="2250671" y="3527166"/>
                <a:ext cx="2082031" cy="3443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3</a:t>
                </a:r>
                <a:endParaRPr/>
              </a:p>
            </p:txBody>
          </p:sp>
          <p:grpSp>
            <p:nvGrpSpPr>
              <p:cNvPr id="616" name="Google Shape;616;p1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7" name="Google Shape;617;p1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Google Shape;618;p10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9" name="Google Shape;619;p10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0" name="Google Shape;620;p10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Google Shape;621;p10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2" name="Google Shape;622;p10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10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10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Google Shape;625;p10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6" name="Google Shape;626;p10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7" name="Google Shape;627;p10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8" name="Google Shape;628;p10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10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10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10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10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10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10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10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10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10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10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10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10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10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642" name="Google Shape;642;p10"/>
          <p:cNvSpPr txBox="1"/>
          <p:nvPr/>
        </p:nvSpPr>
        <p:spPr>
          <a:xfrm>
            <a:off x="4420855" y="8646362"/>
            <a:ext cx="11041855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7006" l="-2207" r="0" t="-149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3" name="Google Shape;643;p10"/>
          <p:cNvSpPr txBox="1"/>
          <p:nvPr/>
        </p:nvSpPr>
        <p:spPr>
          <a:xfrm>
            <a:off x="11754229" y="8702857"/>
            <a:ext cx="13223333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4" name="Google Shape;644;p10"/>
          <p:cNvSpPr txBox="1"/>
          <p:nvPr/>
        </p:nvSpPr>
        <p:spPr>
          <a:xfrm>
            <a:off x="3686225" y="9747973"/>
            <a:ext cx="13005043" cy="67710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5" name="Google Shape;645;p10"/>
          <p:cNvSpPr/>
          <p:nvPr/>
        </p:nvSpPr>
        <p:spPr>
          <a:xfrm>
            <a:off x="2344363" y="10509595"/>
            <a:ext cx="8763000" cy="187160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6" name="Google Shape;646;p10"/>
          <p:cNvSpPr/>
          <p:nvPr/>
        </p:nvSpPr>
        <p:spPr>
          <a:xfrm>
            <a:off x="4268787" y="3505200"/>
            <a:ext cx="19223980" cy="891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0340" lvl="0" marL="18034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0"/>
          <p:cNvSpPr/>
          <p:nvPr/>
        </p:nvSpPr>
        <p:spPr>
          <a:xfrm>
            <a:off x="10943351" y="11131432"/>
            <a:ext cx="5276188" cy="821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8" name="Google Shape;648;p10"/>
          <p:cNvSpPr/>
          <p:nvPr/>
        </p:nvSpPr>
        <p:spPr>
          <a:xfrm>
            <a:off x="3144729" y="12221974"/>
            <a:ext cx="219162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C.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10"/>
          <p:cNvSpPr/>
          <p:nvPr/>
        </p:nvSpPr>
        <p:spPr>
          <a:xfrm>
            <a:off x="4108759" y="3543247"/>
            <a:ext cx="19821834" cy="429348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4396" l="-1229" r="-1228" t="-184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650" name="Google Shape;650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880336" y="7332389"/>
            <a:ext cx="7808396" cy="550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1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0" cy="817374"/>
          </a:xfrm>
        </p:grpSpPr>
        <p:sp>
          <p:nvSpPr>
            <p:cNvPr id="657" name="Google Shape;657;p11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11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VII</a:t>
              </a:r>
              <a:endParaRPr/>
            </a:p>
          </p:txBody>
        </p:sp>
        <p:sp>
          <p:nvSpPr>
            <p:cNvPr id="659" name="Google Shape;659;p11"/>
            <p:cNvSpPr txBox="1"/>
            <p:nvPr/>
          </p:nvSpPr>
          <p:spPr>
            <a:xfrm>
              <a:off x="2087561" y="1892298"/>
              <a:ext cx="1728311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CÔNG THỨC TÍNH KHOẢNG CÁCH TỪ MỘT ĐIỂM ĐẾN MỘT ĐƯỜNG THẲNG</a:t>
              </a:r>
              <a:endParaRPr/>
            </a:p>
          </p:txBody>
        </p:sp>
      </p:grpSp>
      <p:grpSp>
        <p:nvGrpSpPr>
          <p:cNvPr id="660" name="Google Shape;660;p11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661" name="Google Shape;661;p1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1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4</a:t>
              </a:r>
              <a:endParaRPr/>
            </a:p>
          </p:txBody>
        </p:sp>
      </p:grpSp>
      <p:sp>
        <p:nvSpPr>
          <p:cNvPr id="663" name="Google Shape;663;p11"/>
          <p:cNvSpPr txBox="1"/>
          <p:nvPr/>
        </p:nvSpPr>
        <p:spPr>
          <a:xfrm>
            <a:off x="2232500" y="2602132"/>
            <a:ext cx="178307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rPr>
              <a:t>MỘT SỐ BÀI TẬP VẬN DỤNG</a:t>
            </a:r>
            <a:endParaRPr b="1" sz="4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64" name="Google Shape;664;p11"/>
          <p:cNvGrpSpPr/>
          <p:nvPr/>
        </p:nvGrpSpPr>
        <p:grpSpPr>
          <a:xfrm>
            <a:off x="1264057" y="5870328"/>
            <a:ext cx="22746383" cy="7845672"/>
            <a:chOff x="1270511" y="5867400"/>
            <a:chExt cx="21819675" cy="7671523"/>
          </a:xfrm>
        </p:grpSpPr>
        <p:sp>
          <p:nvSpPr>
            <p:cNvPr id="665" name="Google Shape;665;p11"/>
            <p:cNvSpPr/>
            <p:nvPr/>
          </p:nvSpPr>
          <p:spPr>
            <a:xfrm>
              <a:off x="1272210" y="6139009"/>
              <a:ext cx="21817976" cy="739991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6" name="Google Shape;666;p11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667" name="Google Shape;667;p11"/>
              <p:cNvSpPr/>
              <p:nvPr/>
            </p:nvSpPr>
            <p:spPr>
              <a:xfrm flipH="1" rot="5400000">
                <a:off x="2880142" y="5238910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11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69" name="Google Shape;669;p11"/>
              <p:cNvSpPr/>
              <p:nvPr/>
            </p:nvSpPr>
            <p:spPr>
              <a:xfrm flipH="1" rot="10800000">
                <a:off x="1224541" y="6322800"/>
                <a:ext cx="903517" cy="828629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11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1" name="Google Shape;671;p11"/>
          <p:cNvGrpSpPr/>
          <p:nvPr/>
        </p:nvGrpSpPr>
        <p:grpSpPr>
          <a:xfrm>
            <a:off x="1272674" y="3461657"/>
            <a:ext cx="22808112" cy="1992085"/>
            <a:chOff x="1268078" y="3405486"/>
            <a:chExt cx="21841827" cy="1992085"/>
          </a:xfrm>
        </p:grpSpPr>
        <p:sp>
          <p:nvSpPr>
            <p:cNvPr id="672" name="Google Shape;672;p1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3" name="Google Shape;673;p11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674" name="Google Shape;674;p11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11"/>
              <p:cNvSpPr txBox="1"/>
              <p:nvPr/>
            </p:nvSpPr>
            <p:spPr>
              <a:xfrm>
                <a:off x="2250671" y="3527166"/>
                <a:ext cx="1596801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</a:t>
                </a:r>
                <a:endParaRPr/>
              </a:p>
            </p:txBody>
          </p:sp>
          <p:grpSp>
            <p:nvGrpSpPr>
              <p:cNvPr id="676" name="Google Shape;676;p1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7" name="Google Shape;677;p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11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11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11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11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11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11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11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11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11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11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11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11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11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11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2" name="Google Shape;692;p11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3" name="Google Shape;693;p11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694;p11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5" name="Google Shape;695;p11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Google Shape;696;p11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Google Shape;697;p11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8" name="Google Shape;698;p11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9" name="Google Shape;699;p11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11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11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702" name="Google Shape;702;p11"/>
          <p:cNvSpPr/>
          <p:nvPr/>
        </p:nvSpPr>
        <p:spPr>
          <a:xfrm>
            <a:off x="4841781" y="3842471"/>
            <a:ext cx="18934206" cy="821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3331" l="-1287" r="0" t="-96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703" name="Google Shape;70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97355" y="6309119"/>
            <a:ext cx="7029913" cy="5044681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11"/>
          <p:cNvSpPr txBox="1"/>
          <p:nvPr/>
        </p:nvSpPr>
        <p:spPr>
          <a:xfrm>
            <a:off x="13209766" y="12143940"/>
            <a:ext cx="10600846" cy="91223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5" name="Google Shape;705;p11"/>
          <p:cNvSpPr txBox="1"/>
          <p:nvPr/>
        </p:nvSpPr>
        <p:spPr>
          <a:xfrm>
            <a:off x="7570834" y="7408174"/>
            <a:ext cx="10134600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8091" l="-2466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6" name="Google Shape;706;p11"/>
          <p:cNvSpPr txBox="1"/>
          <p:nvPr/>
        </p:nvSpPr>
        <p:spPr>
          <a:xfrm>
            <a:off x="1247840" y="8454155"/>
            <a:ext cx="13534397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7" name="Google Shape;707;p11"/>
          <p:cNvSpPr txBox="1"/>
          <p:nvPr/>
        </p:nvSpPr>
        <p:spPr>
          <a:xfrm>
            <a:off x="2031125" y="9601200"/>
            <a:ext cx="12753262" cy="168559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8" name="Google Shape;708;p11"/>
          <p:cNvSpPr txBox="1"/>
          <p:nvPr/>
        </p:nvSpPr>
        <p:spPr>
          <a:xfrm>
            <a:off x="1949563" y="11219242"/>
            <a:ext cx="10675957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7006" l="-2341" r="0" t="-149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9" name="Google Shape;709;p11"/>
          <p:cNvSpPr txBox="1"/>
          <p:nvPr/>
        </p:nvSpPr>
        <p:spPr>
          <a:xfrm>
            <a:off x="2409091" y="12192000"/>
            <a:ext cx="10600846" cy="132068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8754" l="0" r="0" t="-138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" name="Google Shape;715;p12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0" cy="817374"/>
          </a:xfrm>
        </p:grpSpPr>
        <p:sp>
          <p:nvSpPr>
            <p:cNvPr id="716" name="Google Shape;716;p1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2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VII</a:t>
              </a:r>
              <a:endParaRPr/>
            </a:p>
          </p:txBody>
        </p:sp>
        <p:sp>
          <p:nvSpPr>
            <p:cNvPr id="718" name="Google Shape;718;p12"/>
            <p:cNvSpPr txBox="1"/>
            <p:nvPr/>
          </p:nvSpPr>
          <p:spPr>
            <a:xfrm>
              <a:off x="2087561" y="1892298"/>
              <a:ext cx="1728311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CÔNG THỨC TÍNH KHOẢNG CÁCH TỪ MỘT ĐIỂM ĐẾN MỘT ĐƯỜNG THẲNG</a:t>
              </a:r>
              <a:endParaRPr/>
            </a:p>
          </p:txBody>
        </p:sp>
      </p:grpSp>
      <p:grpSp>
        <p:nvGrpSpPr>
          <p:cNvPr id="719" name="Google Shape;719;p12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720" name="Google Shape;720;p1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4</a:t>
              </a:r>
              <a:endParaRPr/>
            </a:p>
          </p:txBody>
        </p:sp>
      </p:grpSp>
      <p:sp>
        <p:nvSpPr>
          <p:cNvPr id="722" name="Google Shape;722;p12"/>
          <p:cNvSpPr txBox="1"/>
          <p:nvPr/>
        </p:nvSpPr>
        <p:spPr>
          <a:xfrm>
            <a:off x="2232500" y="2602132"/>
            <a:ext cx="178307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rPr>
              <a:t>MỘT SỐ BÀI TẬP VẬN DỤNG</a:t>
            </a:r>
            <a:endParaRPr b="1" sz="4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23" name="Google Shape;723;p12"/>
          <p:cNvGrpSpPr/>
          <p:nvPr/>
        </p:nvGrpSpPr>
        <p:grpSpPr>
          <a:xfrm>
            <a:off x="1264057" y="5479509"/>
            <a:ext cx="22746383" cy="7845672"/>
            <a:chOff x="1270511" y="5867400"/>
            <a:chExt cx="21819675" cy="7671523"/>
          </a:xfrm>
        </p:grpSpPr>
        <p:sp>
          <p:nvSpPr>
            <p:cNvPr id="724" name="Google Shape;724;p12"/>
            <p:cNvSpPr/>
            <p:nvPr/>
          </p:nvSpPr>
          <p:spPr>
            <a:xfrm>
              <a:off x="1272210" y="6139009"/>
              <a:ext cx="21817976" cy="739991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5" name="Google Shape;725;p12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26" name="Google Shape;726;p12"/>
              <p:cNvSpPr/>
              <p:nvPr/>
            </p:nvSpPr>
            <p:spPr>
              <a:xfrm flipH="1" rot="5400000">
                <a:off x="2880142" y="5238910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12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28" name="Google Shape;728;p12"/>
              <p:cNvSpPr/>
              <p:nvPr/>
            </p:nvSpPr>
            <p:spPr>
              <a:xfrm flipH="1" rot="10800000">
                <a:off x="1224541" y="6322800"/>
                <a:ext cx="903517" cy="828629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12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0" name="Google Shape;730;p12"/>
          <p:cNvGrpSpPr/>
          <p:nvPr/>
        </p:nvGrpSpPr>
        <p:grpSpPr>
          <a:xfrm>
            <a:off x="1272674" y="3461657"/>
            <a:ext cx="22808112" cy="1992085"/>
            <a:chOff x="1268078" y="3405486"/>
            <a:chExt cx="21841827" cy="1992085"/>
          </a:xfrm>
        </p:grpSpPr>
        <p:sp>
          <p:nvSpPr>
            <p:cNvPr id="731" name="Google Shape;731;p12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2" name="Google Shape;732;p12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733" name="Google Shape;733;p12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2"/>
              <p:cNvSpPr txBox="1"/>
              <p:nvPr/>
            </p:nvSpPr>
            <p:spPr>
              <a:xfrm>
                <a:off x="2250671" y="3527166"/>
                <a:ext cx="1596801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</a:t>
                </a:r>
                <a:endParaRPr/>
              </a:p>
            </p:txBody>
          </p:sp>
          <p:grpSp>
            <p:nvGrpSpPr>
              <p:cNvPr id="735" name="Google Shape;735;p12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36" name="Google Shape;736;p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7" name="Google Shape;737;p12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8" name="Google Shape;738;p12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9" name="Google Shape;739;p12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Google Shape;740;p12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12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2" name="Google Shape;742;p12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3" name="Google Shape;743;p12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4" name="Google Shape;744;p12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Google Shape;745;p12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Google Shape;746;p12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12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8" name="Google Shape;748;p12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9" name="Google Shape;749;p12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0" name="Google Shape;750;p12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1" name="Google Shape;751;p12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2" name="Google Shape;752;p12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3" name="Google Shape;753;p12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4" name="Google Shape;754;p12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5" name="Google Shape;755;p12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6" name="Google Shape;756;p12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7" name="Google Shape;757;p12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8" name="Google Shape;758;p12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9" name="Google Shape;759;p12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0" name="Google Shape;760;p12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761" name="Google Shape;761;p12"/>
          <p:cNvSpPr/>
          <p:nvPr/>
        </p:nvSpPr>
        <p:spPr>
          <a:xfrm>
            <a:off x="4841781" y="3842471"/>
            <a:ext cx="18934206" cy="26335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868" l="-1287" r="-1318" t="-300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2" name="Google Shape;762;p12"/>
          <p:cNvSpPr/>
          <p:nvPr/>
        </p:nvSpPr>
        <p:spPr>
          <a:xfrm>
            <a:off x="1975639" y="7620000"/>
            <a:ext cx="19659599" cy="821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3331" l="-1239" r="0" t="-96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3" name="Google Shape;763;p12"/>
          <p:cNvSpPr txBox="1"/>
          <p:nvPr/>
        </p:nvSpPr>
        <p:spPr>
          <a:xfrm>
            <a:off x="5001706" y="5979456"/>
            <a:ext cx="9950221" cy="85606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4284" l="-2447" r="0" t="-42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4" name="Google Shape;764;p12"/>
          <p:cNvSpPr txBox="1"/>
          <p:nvPr/>
        </p:nvSpPr>
        <p:spPr>
          <a:xfrm>
            <a:off x="11279187" y="6012359"/>
            <a:ext cx="10134600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7006" l="-2404" r="0" t="-149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5" name="Google Shape;765;p12"/>
          <p:cNvSpPr txBox="1"/>
          <p:nvPr/>
        </p:nvSpPr>
        <p:spPr>
          <a:xfrm>
            <a:off x="4380701" y="6993381"/>
            <a:ext cx="13534397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6" name="Google Shape;766;p12"/>
          <p:cNvSpPr txBox="1"/>
          <p:nvPr/>
        </p:nvSpPr>
        <p:spPr>
          <a:xfrm>
            <a:off x="2031125" y="8506274"/>
            <a:ext cx="12753262" cy="168559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7" name="Google Shape;767;p12"/>
          <p:cNvSpPr txBox="1"/>
          <p:nvPr/>
        </p:nvSpPr>
        <p:spPr>
          <a:xfrm>
            <a:off x="3529178" y="10141788"/>
            <a:ext cx="9303548" cy="136441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8" name="Google Shape;768;p12"/>
          <p:cNvSpPr/>
          <p:nvPr/>
        </p:nvSpPr>
        <p:spPr>
          <a:xfrm>
            <a:off x="2381366" y="10465173"/>
            <a:ext cx="157036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có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69" name="Google Shape;769;p12"/>
          <p:cNvSpPr/>
          <p:nvPr/>
        </p:nvSpPr>
        <p:spPr>
          <a:xfrm>
            <a:off x="12957638" y="10162946"/>
            <a:ext cx="4276876" cy="12824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770" name="Google Shape;770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244802" y="6476012"/>
            <a:ext cx="7003839" cy="5044876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12"/>
          <p:cNvSpPr txBox="1"/>
          <p:nvPr/>
        </p:nvSpPr>
        <p:spPr>
          <a:xfrm>
            <a:off x="1262896" y="11445413"/>
            <a:ext cx="8035091" cy="180857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72" name="Google Shape;772;p12"/>
          <p:cNvSpPr txBox="1"/>
          <p:nvPr/>
        </p:nvSpPr>
        <p:spPr>
          <a:xfrm>
            <a:off x="9364586" y="11732469"/>
            <a:ext cx="14645854" cy="110658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10496" l="-166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13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0" cy="817374"/>
          </a:xfrm>
        </p:grpSpPr>
        <p:sp>
          <p:nvSpPr>
            <p:cNvPr id="779" name="Google Shape;779;p13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3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VII</a:t>
              </a:r>
              <a:endParaRPr/>
            </a:p>
          </p:txBody>
        </p:sp>
        <p:sp>
          <p:nvSpPr>
            <p:cNvPr id="781" name="Google Shape;781;p13"/>
            <p:cNvSpPr txBox="1"/>
            <p:nvPr/>
          </p:nvSpPr>
          <p:spPr>
            <a:xfrm>
              <a:off x="2087561" y="1892298"/>
              <a:ext cx="1728311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CÔNG THỨC TÍNH KHOẢNG CÁCH TỪ MỘT ĐIỂM ĐẾN MỘT ĐƯỜNG THẲNG</a:t>
              </a:r>
              <a:endParaRPr/>
            </a:p>
          </p:txBody>
        </p:sp>
      </p:grpSp>
      <p:grpSp>
        <p:nvGrpSpPr>
          <p:cNvPr id="782" name="Google Shape;782;p13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783" name="Google Shape;783;p1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4</a:t>
              </a:r>
              <a:endParaRPr/>
            </a:p>
          </p:txBody>
        </p:sp>
      </p:grpSp>
      <p:sp>
        <p:nvSpPr>
          <p:cNvPr id="785" name="Google Shape;785;p13"/>
          <p:cNvSpPr txBox="1"/>
          <p:nvPr/>
        </p:nvSpPr>
        <p:spPr>
          <a:xfrm>
            <a:off x="2232500" y="2602132"/>
            <a:ext cx="178307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rPr>
              <a:t>MỘT SỐ BÀI TẬP VẬN DỤNG</a:t>
            </a:r>
            <a:endParaRPr b="1" sz="4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86" name="Google Shape;786;p13"/>
          <p:cNvGrpSpPr/>
          <p:nvPr/>
        </p:nvGrpSpPr>
        <p:grpSpPr>
          <a:xfrm>
            <a:off x="1264057" y="5479509"/>
            <a:ext cx="22746383" cy="7845672"/>
            <a:chOff x="1270511" y="5867400"/>
            <a:chExt cx="21819675" cy="7671523"/>
          </a:xfrm>
        </p:grpSpPr>
        <p:sp>
          <p:nvSpPr>
            <p:cNvPr id="787" name="Google Shape;787;p13"/>
            <p:cNvSpPr/>
            <p:nvPr/>
          </p:nvSpPr>
          <p:spPr>
            <a:xfrm>
              <a:off x="1272210" y="6139009"/>
              <a:ext cx="21817976" cy="739991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8" name="Google Shape;788;p13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89" name="Google Shape;789;p13"/>
              <p:cNvSpPr/>
              <p:nvPr/>
            </p:nvSpPr>
            <p:spPr>
              <a:xfrm flipH="1" rot="5400000">
                <a:off x="2880142" y="5238910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1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91" name="Google Shape;791;p13"/>
              <p:cNvSpPr/>
              <p:nvPr/>
            </p:nvSpPr>
            <p:spPr>
              <a:xfrm flipH="1" rot="10800000">
                <a:off x="1224541" y="6322800"/>
                <a:ext cx="903517" cy="828629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13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3" name="Google Shape;793;p13"/>
          <p:cNvGrpSpPr/>
          <p:nvPr/>
        </p:nvGrpSpPr>
        <p:grpSpPr>
          <a:xfrm>
            <a:off x="1272674" y="3461657"/>
            <a:ext cx="22808112" cy="1992085"/>
            <a:chOff x="1268078" y="3405486"/>
            <a:chExt cx="21841827" cy="1992085"/>
          </a:xfrm>
        </p:grpSpPr>
        <p:sp>
          <p:nvSpPr>
            <p:cNvPr id="794" name="Google Shape;794;p13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5" name="Google Shape;795;p13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796" name="Google Shape;796;p13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13"/>
              <p:cNvSpPr txBox="1"/>
              <p:nvPr/>
            </p:nvSpPr>
            <p:spPr>
              <a:xfrm>
                <a:off x="2250671" y="3527166"/>
                <a:ext cx="1596801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/>
              </a:p>
            </p:txBody>
          </p:sp>
          <p:grpSp>
            <p:nvGrpSpPr>
              <p:cNvPr id="798" name="Google Shape;798;p13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99" name="Google Shape;799;p1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0" name="Google Shape;800;p13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1" name="Google Shape;801;p13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2" name="Google Shape;802;p13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3" name="Google Shape;803;p13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4" name="Google Shape;804;p13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5" name="Google Shape;805;p13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6" name="Google Shape;806;p13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7" name="Google Shape;807;p13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8" name="Google Shape;808;p13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9" name="Google Shape;809;p13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0" name="Google Shape;810;p13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1" name="Google Shape;811;p13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2" name="Google Shape;812;p13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3" name="Google Shape;813;p13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4" name="Google Shape;814;p13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5" name="Google Shape;815;p13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6" name="Google Shape;816;p13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7" name="Google Shape;817;p13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8" name="Google Shape;818;p13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13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" name="Google Shape;820;p13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1" name="Google Shape;821;p13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" name="Google Shape;822;p13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3" name="Google Shape;823;p13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824" name="Google Shape;824;p13"/>
          <p:cNvSpPr/>
          <p:nvPr/>
        </p:nvSpPr>
        <p:spPr>
          <a:xfrm>
            <a:off x="4597850" y="3757984"/>
            <a:ext cx="19627959" cy="16496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2913" l="-1241" r="0" t="-479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25" name="Google Shape;825;p13"/>
          <p:cNvSpPr/>
          <p:nvPr/>
        </p:nvSpPr>
        <p:spPr>
          <a:xfrm>
            <a:off x="5174615" y="5887820"/>
            <a:ext cx="17701026" cy="87100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5873" l="-1411" r="0" t="-9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26" name="Google Shape;826;p13"/>
          <p:cNvSpPr/>
          <p:nvPr/>
        </p:nvSpPr>
        <p:spPr>
          <a:xfrm>
            <a:off x="5174615" y="7147628"/>
            <a:ext cx="14486572" cy="87100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6758" l="-1725" r="0" t="-98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27" name="Google Shape;827;p13"/>
          <p:cNvSpPr/>
          <p:nvPr/>
        </p:nvSpPr>
        <p:spPr>
          <a:xfrm>
            <a:off x="5132389" y="7981435"/>
            <a:ext cx="12192000" cy="213295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204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28" name="Google Shape;828;p13"/>
          <p:cNvSpPr/>
          <p:nvPr/>
        </p:nvSpPr>
        <p:spPr>
          <a:xfrm>
            <a:off x="10440987" y="8852443"/>
            <a:ext cx="8786059" cy="269541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29" name="Google Shape;829;p13"/>
          <p:cNvSpPr/>
          <p:nvPr/>
        </p:nvSpPr>
        <p:spPr>
          <a:xfrm>
            <a:off x="5216844" y="11547861"/>
            <a:ext cx="7407541" cy="87100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5872" l="-3373" r="-2304" t="-90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14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0" cy="817374"/>
          </a:xfrm>
        </p:grpSpPr>
        <p:sp>
          <p:nvSpPr>
            <p:cNvPr id="836" name="Google Shape;836;p14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4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VII</a:t>
              </a:r>
              <a:endParaRPr/>
            </a:p>
          </p:txBody>
        </p:sp>
        <p:sp>
          <p:nvSpPr>
            <p:cNvPr id="838" name="Google Shape;838;p14"/>
            <p:cNvSpPr txBox="1"/>
            <p:nvPr/>
          </p:nvSpPr>
          <p:spPr>
            <a:xfrm>
              <a:off x="2087561" y="1892298"/>
              <a:ext cx="1728311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CÔNG THỨC TÍNH KHOẢNG CÁCH TỪ MỘT ĐIỂM ĐẾN MỘT ĐƯỜNG THẲNG</a:t>
              </a:r>
              <a:endParaRPr/>
            </a:p>
          </p:txBody>
        </p:sp>
      </p:grpSp>
      <p:grpSp>
        <p:nvGrpSpPr>
          <p:cNvPr id="839" name="Google Shape;839;p14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840" name="Google Shape;840;p1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4</a:t>
              </a:r>
              <a:endParaRPr/>
            </a:p>
          </p:txBody>
        </p:sp>
      </p:grpSp>
      <p:sp>
        <p:nvSpPr>
          <p:cNvPr id="842" name="Google Shape;842;p14"/>
          <p:cNvSpPr txBox="1"/>
          <p:nvPr/>
        </p:nvSpPr>
        <p:spPr>
          <a:xfrm>
            <a:off x="2232500" y="2602132"/>
            <a:ext cx="178307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rPr>
              <a:t>MỘT SỐ BÀI TẬP VẬN DỤNG</a:t>
            </a:r>
            <a:endParaRPr b="1" sz="4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43" name="Google Shape;843;p14"/>
          <p:cNvGrpSpPr/>
          <p:nvPr/>
        </p:nvGrpSpPr>
        <p:grpSpPr>
          <a:xfrm>
            <a:off x="1264057" y="5479508"/>
            <a:ext cx="22746383" cy="4959893"/>
            <a:chOff x="1270511" y="5867400"/>
            <a:chExt cx="21819675" cy="4797203"/>
          </a:xfrm>
        </p:grpSpPr>
        <p:sp>
          <p:nvSpPr>
            <p:cNvPr id="844" name="Google Shape;844;p14"/>
            <p:cNvSpPr/>
            <p:nvPr/>
          </p:nvSpPr>
          <p:spPr>
            <a:xfrm>
              <a:off x="1272210" y="6139010"/>
              <a:ext cx="21817976" cy="452559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5" name="Google Shape;845;p14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846" name="Google Shape;846;p14"/>
              <p:cNvSpPr/>
              <p:nvPr/>
            </p:nvSpPr>
            <p:spPr>
              <a:xfrm flipH="1" rot="5400000">
                <a:off x="2880142" y="5238910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1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48" name="Google Shape;848;p14"/>
              <p:cNvSpPr/>
              <p:nvPr/>
            </p:nvSpPr>
            <p:spPr>
              <a:xfrm flipH="1" rot="10800000">
                <a:off x="1224541" y="6322800"/>
                <a:ext cx="903517" cy="828629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14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0" name="Google Shape;850;p14"/>
          <p:cNvGrpSpPr/>
          <p:nvPr/>
        </p:nvGrpSpPr>
        <p:grpSpPr>
          <a:xfrm>
            <a:off x="1272674" y="3461657"/>
            <a:ext cx="22808112" cy="1992085"/>
            <a:chOff x="1268078" y="3405486"/>
            <a:chExt cx="21841827" cy="1992085"/>
          </a:xfrm>
        </p:grpSpPr>
        <p:sp>
          <p:nvSpPr>
            <p:cNvPr id="851" name="Google Shape;851;p14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2" name="Google Shape;852;p14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853" name="Google Shape;853;p14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14"/>
              <p:cNvSpPr txBox="1"/>
              <p:nvPr/>
            </p:nvSpPr>
            <p:spPr>
              <a:xfrm>
                <a:off x="2250671" y="3527166"/>
                <a:ext cx="1596801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4</a:t>
                </a:r>
                <a:endParaRPr/>
              </a:p>
            </p:txBody>
          </p:sp>
          <p:grpSp>
            <p:nvGrpSpPr>
              <p:cNvPr id="855" name="Google Shape;855;p14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56" name="Google Shape;856;p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7" name="Google Shape;857;p14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8" name="Google Shape;858;p14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9" name="Google Shape;859;p14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0" name="Google Shape;860;p14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1" name="Google Shape;861;p14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2" name="Google Shape;862;p14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3" name="Google Shape;863;p14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4" name="Google Shape;864;p14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5" name="Google Shape;865;p14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6" name="Google Shape;866;p14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7" name="Google Shape;867;p14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8" name="Google Shape;868;p14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Google Shape;869;p14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0" name="Google Shape;870;p14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1" name="Google Shape;871;p14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2" name="Google Shape;872;p14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3" name="Google Shape;873;p14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4" name="Google Shape;874;p14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5" name="Google Shape;875;p14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6" name="Google Shape;876;p14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7" name="Google Shape;877;p14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8" name="Google Shape;878;p14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9" name="Google Shape;879;p14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0" name="Google Shape;880;p14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881" name="Google Shape;881;p14"/>
          <p:cNvSpPr/>
          <p:nvPr/>
        </p:nvSpPr>
        <p:spPr>
          <a:xfrm>
            <a:off x="4979289" y="3788701"/>
            <a:ext cx="19031151" cy="14465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9830" l="-1311" r="0" t="-843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82" name="Google Shape;882;p14"/>
          <p:cNvSpPr/>
          <p:nvPr/>
        </p:nvSpPr>
        <p:spPr>
          <a:xfrm>
            <a:off x="5051899" y="6266234"/>
            <a:ext cx="12192000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8094" l="-2048" r="0" t="-158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83" name="Google Shape;883;p14"/>
          <p:cNvSpPr/>
          <p:nvPr/>
        </p:nvSpPr>
        <p:spPr>
          <a:xfrm>
            <a:off x="5083965" y="9061256"/>
            <a:ext cx="12963741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7006" l="-1927" r="-892" t="-149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84" name="Google Shape;884;p14"/>
          <p:cNvSpPr/>
          <p:nvPr/>
        </p:nvSpPr>
        <p:spPr>
          <a:xfrm>
            <a:off x="5083966" y="7143318"/>
            <a:ext cx="7947822" cy="16562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85" name="Google Shape;885;p14"/>
          <p:cNvSpPr/>
          <p:nvPr/>
        </p:nvSpPr>
        <p:spPr>
          <a:xfrm>
            <a:off x="12676729" y="7175429"/>
            <a:ext cx="7212872" cy="14621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15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0" cy="817374"/>
          </a:xfrm>
        </p:grpSpPr>
        <p:sp>
          <p:nvSpPr>
            <p:cNvPr id="892" name="Google Shape;892;p15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15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VII</a:t>
              </a:r>
              <a:endParaRPr/>
            </a:p>
          </p:txBody>
        </p:sp>
        <p:sp>
          <p:nvSpPr>
            <p:cNvPr id="894" name="Google Shape;894;p15"/>
            <p:cNvSpPr txBox="1"/>
            <p:nvPr/>
          </p:nvSpPr>
          <p:spPr>
            <a:xfrm>
              <a:off x="2087561" y="1892298"/>
              <a:ext cx="1728311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CÔNG THỨC TÍNH KHOẢNG CÁCH TỪ MỘT ĐIỂM ĐẾN MỘT ĐƯỜNG THẲNG</a:t>
              </a:r>
              <a:endParaRPr/>
            </a:p>
          </p:txBody>
        </p:sp>
      </p:grpSp>
      <p:grpSp>
        <p:nvGrpSpPr>
          <p:cNvPr id="895" name="Google Shape;895;p15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896" name="Google Shape;896;p1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1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4</a:t>
              </a:r>
              <a:endParaRPr/>
            </a:p>
          </p:txBody>
        </p:sp>
      </p:grpSp>
      <p:sp>
        <p:nvSpPr>
          <p:cNvPr id="898" name="Google Shape;898;p15"/>
          <p:cNvSpPr txBox="1"/>
          <p:nvPr/>
        </p:nvSpPr>
        <p:spPr>
          <a:xfrm>
            <a:off x="2232500" y="2602132"/>
            <a:ext cx="178307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rPr>
              <a:t>MỘT SỐ BÀI TẬP VẬN DỤNG</a:t>
            </a:r>
            <a:endParaRPr b="1" sz="4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99" name="Google Shape;899;p15"/>
          <p:cNvGrpSpPr/>
          <p:nvPr/>
        </p:nvGrpSpPr>
        <p:grpSpPr>
          <a:xfrm>
            <a:off x="1264057" y="5479508"/>
            <a:ext cx="22746383" cy="8236491"/>
            <a:chOff x="1270511" y="5867400"/>
            <a:chExt cx="21819675" cy="7671523"/>
          </a:xfrm>
        </p:grpSpPr>
        <p:sp>
          <p:nvSpPr>
            <p:cNvPr id="900" name="Google Shape;900;p15"/>
            <p:cNvSpPr/>
            <p:nvPr/>
          </p:nvSpPr>
          <p:spPr>
            <a:xfrm>
              <a:off x="1272210" y="6139009"/>
              <a:ext cx="21817976" cy="739991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1" name="Google Shape;901;p15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902" name="Google Shape;902;p15"/>
              <p:cNvSpPr/>
              <p:nvPr/>
            </p:nvSpPr>
            <p:spPr>
              <a:xfrm flipH="1" rot="5400000">
                <a:off x="2880142" y="5238910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1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04" name="Google Shape;904;p15"/>
              <p:cNvSpPr/>
              <p:nvPr/>
            </p:nvSpPr>
            <p:spPr>
              <a:xfrm flipH="1" rot="10800000">
                <a:off x="1224541" y="6322800"/>
                <a:ext cx="903517" cy="828629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15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06" name="Google Shape;906;p15"/>
          <p:cNvGrpSpPr/>
          <p:nvPr/>
        </p:nvGrpSpPr>
        <p:grpSpPr>
          <a:xfrm>
            <a:off x="1272674" y="3461657"/>
            <a:ext cx="22808112" cy="1992085"/>
            <a:chOff x="1268078" y="3405486"/>
            <a:chExt cx="21841827" cy="1992085"/>
          </a:xfrm>
        </p:grpSpPr>
        <p:sp>
          <p:nvSpPr>
            <p:cNvPr id="907" name="Google Shape;907;p15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8" name="Google Shape;908;p15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909" name="Google Shape;909;p15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15"/>
              <p:cNvSpPr txBox="1"/>
              <p:nvPr/>
            </p:nvSpPr>
            <p:spPr>
              <a:xfrm>
                <a:off x="2250671" y="3527166"/>
                <a:ext cx="1596801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5</a:t>
                </a:r>
                <a:endParaRPr/>
              </a:p>
            </p:txBody>
          </p:sp>
          <p:grpSp>
            <p:nvGrpSpPr>
              <p:cNvPr id="911" name="Google Shape;911;p15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12" name="Google Shape;912;p1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15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4" name="Google Shape;914;p15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5" name="Google Shape;915;p15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6" name="Google Shape;916;p15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7" name="Google Shape;917;p15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8" name="Google Shape;918;p15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9" name="Google Shape;919;p15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0" name="Google Shape;920;p15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1" name="Google Shape;921;p15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2" name="Google Shape;922;p15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3" name="Google Shape;923;p15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4" name="Google Shape;924;p15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5" name="Google Shape;925;p15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6" name="Google Shape;926;p15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7" name="Google Shape;927;p15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8" name="Google Shape;928;p15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9" name="Google Shape;929;p15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0" name="Google Shape;930;p15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1" name="Google Shape;931;p15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2" name="Google Shape;932;p15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3" name="Google Shape;933;p15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4" name="Google Shape;934;p15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5" name="Google Shape;935;p15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6" name="Google Shape;936;p15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937" name="Google Shape;937;p15"/>
          <p:cNvSpPr/>
          <p:nvPr/>
        </p:nvSpPr>
        <p:spPr>
          <a:xfrm>
            <a:off x="5062390" y="4007192"/>
            <a:ext cx="18948049" cy="14465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9325" l="-1286" r="0" t="-798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38" name="Google Shape;938;p15"/>
          <p:cNvSpPr/>
          <p:nvPr/>
        </p:nvSpPr>
        <p:spPr>
          <a:xfrm>
            <a:off x="1595565" y="6733752"/>
            <a:ext cx="21494622" cy="87100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39" name="Google Shape;939;p15"/>
          <p:cNvSpPr txBox="1"/>
          <p:nvPr/>
        </p:nvSpPr>
        <p:spPr>
          <a:xfrm>
            <a:off x="5372673" y="5872654"/>
            <a:ext cx="11186544" cy="85606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3331" l="-2179" r="0" t="-354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0" name="Google Shape;940;p15"/>
          <p:cNvSpPr/>
          <p:nvPr/>
        </p:nvSpPr>
        <p:spPr>
          <a:xfrm>
            <a:off x="1416460" y="7664017"/>
            <a:ext cx="16644527" cy="152798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1" name="Google Shape;941;p15"/>
          <p:cNvSpPr/>
          <p:nvPr/>
        </p:nvSpPr>
        <p:spPr>
          <a:xfrm>
            <a:off x="1334897" y="8924613"/>
            <a:ext cx="8575937" cy="211186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-184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2" name="Google Shape;942;p15"/>
          <p:cNvSpPr/>
          <p:nvPr/>
        </p:nvSpPr>
        <p:spPr>
          <a:xfrm>
            <a:off x="1235164" y="11003007"/>
            <a:ext cx="8209555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8094" l="-3044" r="0" t="-158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3" name="Google Shape;943;p15"/>
          <p:cNvSpPr/>
          <p:nvPr/>
        </p:nvSpPr>
        <p:spPr>
          <a:xfrm>
            <a:off x="1334897" y="11631119"/>
            <a:ext cx="16040289" cy="105086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2789" l="-155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4" name="Google Shape;944;p15"/>
          <p:cNvSpPr txBox="1"/>
          <p:nvPr/>
        </p:nvSpPr>
        <p:spPr>
          <a:xfrm>
            <a:off x="1561929" y="12681984"/>
            <a:ext cx="22214058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7006" l="-1097" r="0" t="-149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9" name="Google Shape;949;p16"/>
          <p:cNvGrpSpPr/>
          <p:nvPr/>
        </p:nvGrpSpPr>
        <p:grpSpPr>
          <a:xfrm>
            <a:off x="534988" y="1447800"/>
            <a:ext cx="6961968" cy="960327"/>
            <a:chOff x="13477877" y="4114800"/>
            <a:chExt cx="6962774" cy="960438"/>
          </a:xfrm>
        </p:grpSpPr>
        <p:sp>
          <p:nvSpPr>
            <p:cNvPr id="950" name="Google Shape;950;p16"/>
            <p:cNvSpPr/>
            <p:nvPr/>
          </p:nvSpPr>
          <p:spPr>
            <a:xfrm>
              <a:off x="13477877" y="4657725"/>
              <a:ext cx="6962774" cy="417513"/>
            </a:xfrm>
            <a:custGeom>
              <a:rect b="b" l="l" r="r" t="t"/>
              <a:pathLst>
                <a:path extrusionOk="0" h="111" w="1857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6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14039850" y="4373563"/>
              <a:ext cx="415925" cy="190500"/>
            </a:xfrm>
            <a:custGeom>
              <a:rect b="b" l="l" r="r" t="t"/>
              <a:pathLst>
                <a:path extrusionOk="0" h="51" w="11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6"/>
            <p:cNvSpPr/>
            <p:nvPr/>
          </p:nvSpPr>
          <p:spPr>
            <a:xfrm>
              <a:off x="13965238" y="4452938"/>
              <a:ext cx="566737" cy="176213"/>
            </a:xfrm>
            <a:custGeom>
              <a:rect b="b" l="l" r="r" t="t"/>
              <a:pathLst>
                <a:path extrusionOk="0" h="47" w="151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14254163" y="4508500"/>
              <a:ext cx="306387" cy="473075"/>
            </a:xfrm>
            <a:custGeom>
              <a:rect b="b" l="l" r="r" t="t"/>
              <a:pathLst>
                <a:path extrusionOk="0" h="126" w="82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13943013" y="4508500"/>
              <a:ext cx="617537" cy="473075"/>
            </a:xfrm>
            <a:custGeom>
              <a:rect b="b" l="l" r="r" t="t"/>
              <a:pathLst>
                <a:path extrusionOk="0" h="126" w="165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6"/>
            <p:cNvSpPr/>
            <p:nvPr/>
          </p:nvSpPr>
          <p:spPr>
            <a:xfrm>
              <a:off x="16762413" y="4433888"/>
              <a:ext cx="161925" cy="63500"/>
            </a:xfrm>
            <a:custGeom>
              <a:rect b="b" l="l" r="r" t="t"/>
              <a:pathLst>
                <a:path extrusionOk="0" h="17" w="43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6"/>
            <p:cNvSpPr/>
            <p:nvPr/>
          </p:nvSpPr>
          <p:spPr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6"/>
            <p:cNvSpPr/>
            <p:nvPr/>
          </p:nvSpPr>
          <p:spPr>
            <a:xfrm>
              <a:off x="14846300" y="4511675"/>
              <a:ext cx="280987" cy="417513"/>
            </a:xfrm>
            <a:custGeom>
              <a:rect b="b" l="l" r="r" t="t"/>
              <a:pathLst>
                <a:path extrusionOk="0" h="263" w="177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16"/>
            <p:cNvSpPr/>
            <p:nvPr/>
          </p:nvSpPr>
          <p:spPr>
            <a:xfrm>
              <a:off x="15171738" y="4392613"/>
              <a:ext cx="420687" cy="542925"/>
            </a:xfrm>
            <a:custGeom>
              <a:rect b="b" l="l" r="r" t="t"/>
              <a:pathLst>
                <a:path extrusionOk="0" h="145" w="112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16"/>
            <p:cNvSpPr/>
            <p:nvPr/>
          </p:nvSpPr>
          <p:spPr>
            <a:xfrm>
              <a:off x="16825913" y="4324350"/>
              <a:ext cx="142875" cy="93663"/>
            </a:xfrm>
            <a:custGeom>
              <a:rect b="b" l="l" r="r" t="t"/>
              <a:pathLst>
                <a:path extrusionOk="0" h="59" w="90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6"/>
            <p:cNvSpPr/>
            <p:nvPr/>
          </p:nvSpPr>
          <p:spPr>
            <a:xfrm>
              <a:off x="17984788" y="4373563"/>
              <a:ext cx="142875" cy="96838"/>
            </a:xfrm>
            <a:custGeom>
              <a:rect b="b" l="l" r="r" t="t"/>
              <a:pathLst>
                <a:path extrusionOk="0" h="61" w="90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6"/>
            <p:cNvSpPr/>
            <p:nvPr/>
          </p:nvSpPr>
          <p:spPr>
            <a:xfrm>
              <a:off x="15644813" y="4511675"/>
              <a:ext cx="468312" cy="417513"/>
            </a:xfrm>
            <a:custGeom>
              <a:rect b="b" l="l" r="r" t="t"/>
              <a:pathLst>
                <a:path extrusionOk="0" h="263" w="295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16"/>
            <p:cNvSpPr/>
            <p:nvPr/>
          </p:nvSpPr>
          <p:spPr>
            <a:xfrm>
              <a:off x="16324263" y="4511675"/>
              <a:ext cx="276225" cy="417513"/>
            </a:xfrm>
            <a:custGeom>
              <a:rect b="b" l="l" r="r" t="t"/>
              <a:pathLst>
                <a:path extrusionOk="0" h="263" w="174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16"/>
            <p:cNvSpPr/>
            <p:nvPr/>
          </p:nvSpPr>
          <p:spPr>
            <a:xfrm>
              <a:off x="16638588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16"/>
            <p:cNvSpPr/>
            <p:nvPr/>
          </p:nvSpPr>
          <p:spPr>
            <a:xfrm>
              <a:off x="17076738" y="4511675"/>
              <a:ext cx="282575" cy="417513"/>
            </a:xfrm>
            <a:custGeom>
              <a:rect b="b" l="l" r="r" t="t"/>
              <a:pathLst>
                <a:path extrusionOk="0" h="263" w="178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17591088" y="4511675"/>
              <a:ext cx="288925" cy="417513"/>
            </a:xfrm>
            <a:custGeom>
              <a:rect b="b" l="l" r="r" t="t"/>
              <a:pathLst>
                <a:path extrusionOk="0" h="111" w="77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16"/>
            <p:cNvSpPr/>
            <p:nvPr/>
          </p:nvSpPr>
          <p:spPr>
            <a:xfrm>
              <a:off x="17910175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18719800" y="4511675"/>
              <a:ext cx="325437" cy="417513"/>
            </a:xfrm>
            <a:custGeom>
              <a:rect b="b" l="l" r="r" t="t"/>
              <a:pathLst>
                <a:path extrusionOk="0" h="263" w="205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6"/>
            <p:cNvSpPr/>
            <p:nvPr/>
          </p:nvSpPr>
          <p:spPr>
            <a:xfrm>
              <a:off x="19116675" y="4508500"/>
              <a:ext cx="420687" cy="427038"/>
            </a:xfrm>
            <a:custGeom>
              <a:rect b="b" l="l" r="r" t="t"/>
              <a:pathLst>
                <a:path extrusionOk="0" h="114" w="112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19597688" y="4508500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78" name="Google Shape;978;p16"/>
          <p:cNvPicPr preferRelativeResize="0"/>
          <p:nvPr/>
        </p:nvPicPr>
        <p:blipFill rotWithShape="1">
          <a:blip r:embed="rId3">
            <a:alphaModFix/>
          </a:blip>
          <a:srcRect b="20316" l="4684" r="0" t="0"/>
          <a:stretch/>
        </p:blipFill>
        <p:spPr>
          <a:xfrm>
            <a:off x="18413670" y="935539"/>
            <a:ext cx="6203200" cy="5693861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16"/>
          <p:cNvSpPr txBox="1"/>
          <p:nvPr/>
        </p:nvSpPr>
        <p:spPr>
          <a:xfrm>
            <a:off x="426730" y="2672214"/>
            <a:ext cx="17986939" cy="134640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8461" l="0" r="0" t="-58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80" name="Google Shape;980;p16"/>
          <p:cNvSpPr/>
          <p:nvPr/>
        </p:nvSpPr>
        <p:spPr>
          <a:xfrm>
            <a:off x="3590024" y="3496147"/>
            <a:ext cx="11395928" cy="87100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8168" l="-2193" r="0" t="-98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981" name="Google Shape;981;p16"/>
          <p:cNvGrpSpPr/>
          <p:nvPr/>
        </p:nvGrpSpPr>
        <p:grpSpPr>
          <a:xfrm>
            <a:off x="5353711" y="4920191"/>
            <a:ext cx="7379661" cy="1905000"/>
            <a:chOff x="1069398" y="11308006"/>
            <a:chExt cx="7379661" cy="1905000"/>
          </a:xfrm>
        </p:grpSpPr>
        <p:grpSp>
          <p:nvGrpSpPr>
            <p:cNvPr id="982" name="Google Shape;982;p16"/>
            <p:cNvGrpSpPr/>
            <p:nvPr/>
          </p:nvGrpSpPr>
          <p:grpSpPr>
            <a:xfrm>
              <a:off x="1133859" y="11308006"/>
              <a:ext cx="7315200" cy="1905000"/>
              <a:chOff x="1133859" y="11308006"/>
              <a:chExt cx="7315200" cy="1905000"/>
            </a:xfrm>
          </p:grpSpPr>
          <p:cxnSp>
            <p:nvCxnSpPr>
              <p:cNvPr id="983" name="Google Shape;983;p16"/>
              <p:cNvCxnSpPr/>
              <p:nvPr/>
            </p:nvCxnSpPr>
            <p:spPr>
              <a:xfrm>
                <a:off x="1133859" y="11308006"/>
                <a:ext cx="0" cy="1905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4" name="Google Shape;984;p16"/>
              <p:cNvCxnSpPr/>
              <p:nvPr/>
            </p:nvCxnSpPr>
            <p:spPr>
              <a:xfrm>
                <a:off x="1133859" y="11308006"/>
                <a:ext cx="7315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5" name="Google Shape;985;p16"/>
              <p:cNvCxnSpPr/>
              <p:nvPr/>
            </p:nvCxnSpPr>
            <p:spPr>
              <a:xfrm>
                <a:off x="8420166" y="11308006"/>
                <a:ext cx="0" cy="1905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6" name="Google Shape;986;p16"/>
              <p:cNvCxnSpPr/>
              <p:nvPr/>
            </p:nvCxnSpPr>
            <p:spPr>
              <a:xfrm>
                <a:off x="1133859" y="13213006"/>
                <a:ext cx="7315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987" name="Google Shape;987;p16"/>
            <p:cNvSpPr/>
            <p:nvPr/>
          </p:nvSpPr>
          <p:spPr>
            <a:xfrm>
              <a:off x="1069398" y="11426018"/>
              <a:ext cx="7321876" cy="152798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pic>
        <p:nvPicPr>
          <p:cNvPr id="988" name="Google Shape;988;p16"/>
          <p:cNvPicPr preferRelativeResize="0"/>
          <p:nvPr/>
        </p:nvPicPr>
        <p:blipFill rotWithShape="1">
          <a:blip r:embed="rId7">
            <a:alphaModFix/>
          </a:blip>
          <a:srcRect b="6976" l="19622" r="36186" t="8138"/>
          <a:stretch/>
        </p:blipFill>
        <p:spPr>
          <a:xfrm>
            <a:off x="17298988" y="6650072"/>
            <a:ext cx="57150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9" name="Google Shape;989;p16"/>
          <p:cNvSpPr txBox="1"/>
          <p:nvPr/>
        </p:nvSpPr>
        <p:spPr>
          <a:xfrm>
            <a:off x="809057" y="7008253"/>
            <a:ext cx="10784933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8094" l="-2317" r="0" t="-158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90" name="Google Shape;990;p16"/>
          <p:cNvSpPr txBox="1"/>
          <p:nvPr/>
        </p:nvSpPr>
        <p:spPr>
          <a:xfrm>
            <a:off x="885288" y="8153400"/>
            <a:ext cx="13223333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7300" l="-1843" r="0" t="-158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91" name="Google Shape;991;p16"/>
          <p:cNvSpPr txBox="1"/>
          <p:nvPr/>
        </p:nvSpPr>
        <p:spPr>
          <a:xfrm>
            <a:off x="9527620" y="8250749"/>
            <a:ext cx="7121758" cy="66172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50457" l="0" r="0" t="-2385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992" name="Google Shape;992;p16"/>
          <p:cNvGrpSpPr/>
          <p:nvPr/>
        </p:nvGrpSpPr>
        <p:grpSpPr>
          <a:xfrm>
            <a:off x="630131" y="9372600"/>
            <a:ext cx="3794127" cy="927101"/>
            <a:chOff x="4867276" y="9361488"/>
            <a:chExt cx="3794125" cy="927101"/>
          </a:xfrm>
        </p:grpSpPr>
        <p:sp>
          <p:nvSpPr>
            <p:cNvPr id="993" name="Google Shape;993;p16"/>
            <p:cNvSpPr/>
            <p:nvPr/>
          </p:nvSpPr>
          <p:spPr>
            <a:xfrm>
              <a:off x="6351588" y="9713913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6"/>
            <p:cNvSpPr/>
            <p:nvPr/>
          </p:nvSpPr>
          <p:spPr>
            <a:xfrm>
              <a:off x="6738938" y="9721851"/>
              <a:ext cx="325437" cy="415925"/>
            </a:xfrm>
            <a:custGeom>
              <a:rect b="b" l="l" r="r" t="t"/>
              <a:pathLst>
                <a:path extrusionOk="0" h="262" w="205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6"/>
            <p:cNvSpPr/>
            <p:nvPr/>
          </p:nvSpPr>
          <p:spPr>
            <a:xfrm>
              <a:off x="7150100" y="9721851"/>
              <a:ext cx="327025" cy="419100"/>
            </a:xfrm>
            <a:custGeom>
              <a:rect b="b" l="l" r="r" t="t"/>
              <a:pathLst>
                <a:path extrusionOk="0" h="112" w="87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16"/>
            <p:cNvSpPr/>
            <p:nvPr/>
          </p:nvSpPr>
          <p:spPr>
            <a:xfrm>
              <a:off x="7705725" y="9721851"/>
              <a:ext cx="352425" cy="415925"/>
            </a:xfrm>
            <a:custGeom>
              <a:rect b="b" l="l" r="r" t="t"/>
              <a:pathLst>
                <a:path extrusionOk="0" h="262" w="22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16"/>
            <p:cNvSpPr/>
            <p:nvPr/>
          </p:nvSpPr>
          <p:spPr>
            <a:xfrm>
              <a:off x="7292975" y="9601201"/>
              <a:ext cx="153987" cy="93663"/>
            </a:xfrm>
            <a:custGeom>
              <a:rect b="b" l="l" r="r" t="t"/>
              <a:pathLst>
                <a:path extrusionOk="0" h="59" w="97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6"/>
            <p:cNvSpPr/>
            <p:nvPr/>
          </p:nvSpPr>
          <p:spPr>
            <a:xfrm>
              <a:off x="7867650" y="9601201"/>
              <a:ext cx="157162" cy="93663"/>
            </a:xfrm>
            <a:custGeom>
              <a:rect b="b" l="l" r="r" t="t"/>
              <a:pathLst>
                <a:path extrusionOk="0" h="59" w="9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6"/>
            <p:cNvSpPr/>
            <p:nvPr/>
          </p:nvSpPr>
          <p:spPr>
            <a:xfrm>
              <a:off x="4867276" y="9871076"/>
              <a:ext cx="3794125" cy="417513"/>
            </a:xfrm>
            <a:custGeom>
              <a:rect b="b" l="l" r="r" t="t"/>
              <a:pathLst>
                <a:path extrusionOk="0" h="111" w="1012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6"/>
            <p:cNvSpPr/>
            <p:nvPr/>
          </p:nvSpPr>
          <p:spPr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6"/>
            <p:cNvSpPr/>
            <p:nvPr/>
          </p:nvSpPr>
          <p:spPr>
            <a:xfrm>
              <a:off x="5475288" y="9361488"/>
              <a:ext cx="220662" cy="649288"/>
            </a:xfrm>
            <a:custGeom>
              <a:rect b="b" l="l" r="r" t="t"/>
              <a:pathLst>
                <a:path extrusionOk="0" h="173" w="59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2" name="Google Shape;1002;p16"/>
          <p:cNvSpPr/>
          <p:nvPr/>
        </p:nvSpPr>
        <p:spPr>
          <a:xfrm>
            <a:off x="4119022" y="9296400"/>
            <a:ext cx="10970165" cy="164968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-2278" r="0" t="-479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1003" name="Google Shape;1003;p16"/>
          <p:cNvGrpSpPr/>
          <p:nvPr/>
        </p:nvGrpSpPr>
        <p:grpSpPr>
          <a:xfrm>
            <a:off x="4925531" y="11125200"/>
            <a:ext cx="7379661" cy="1905000"/>
            <a:chOff x="1069398" y="11308006"/>
            <a:chExt cx="7379661" cy="1905000"/>
          </a:xfrm>
        </p:grpSpPr>
        <p:grpSp>
          <p:nvGrpSpPr>
            <p:cNvPr id="1004" name="Google Shape;1004;p16"/>
            <p:cNvGrpSpPr/>
            <p:nvPr/>
          </p:nvGrpSpPr>
          <p:grpSpPr>
            <a:xfrm>
              <a:off x="1133859" y="11308006"/>
              <a:ext cx="7315200" cy="1905000"/>
              <a:chOff x="1133859" y="11308006"/>
              <a:chExt cx="7315200" cy="1905000"/>
            </a:xfrm>
          </p:grpSpPr>
          <p:cxnSp>
            <p:nvCxnSpPr>
              <p:cNvPr id="1005" name="Google Shape;1005;p16"/>
              <p:cNvCxnSpPr/>
              <p:nvPr/>
            </p:nvCxnSpPr>
            <p:spPr>
              <a:xfrm>
                <a:off x="1133859" y="11308006"/>
                <a:ext cx="0" cy="1905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06" name="Google Shape;1006;p16"/>
              <p:cNvCxnSpPr/>
              <p:nvPr/>
            </p:nvCxnSpPr>
            <p:spPr>
              <a:xfrm>
                <a:off x="1133859" y="11308006"/>
                <a:ext cx="7315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07" name="Google Shape;1007;p16"/>
              <p:cNvCxnSpPr/>
              <p:nvPr/>
            </p:nvCxnSpPr>
            <p:spPr>
              <a:xfrm>
                <a:off x="8420166" y="11308006"/>
                <a:ext cx="0" cy="1905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08" name="Google Shape;1008;p16"/>
              <p:cNvCxnSpPr/>
              <p:nvPr/>
            </p:nvCxnSpPr>
            <p:spPr>
              <a:xfrm>
                <a:off x="1133859" y="13213006"/>
                <a:ext cx="7315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009" name="Google Shape;1009;p16"/>
            <p:cNvSpPr/>
            <p:nvPr/>
          </p:nvSpPr>
          <p:spPr>
            <a:xfrm>
              <a:off x="1069398" y="11426018"/>
              <a:ext cx="5622052" cy="1527982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5" name="Google Shape;1015;p17"/>
          <p:cNvGrpSpPr/>
          <p:nvPr/>
        </p:nvGrpSpPr>
        <p:grpSpPr>
          <a:xfrm>
            <a:off x="918026" y="1572055"/>
            <a:ext cx="21486359" cy="830997"/>
            <a:chOff x="1082675" y="1892299"/>
            <a:chExt cx="21490247" cy="830996"/>
          </a:xfrm>
        </p:grpSpPr>
        <p:sp>
          <p:nvSpPr>
            <p:cNvPr id="1016" name="Google Shape;1016;p17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/>
            </a:p>
          </p:txBody>
        </p:sp>
        <p:sp>
          <p:nvSpPr>
            <p:cNvPr id="1017" name="Google Shape;1017;p17"/>
            <p:cNvSpPr txBox="1"/>
            <p:nvPr/>
          </p:nvSpPr>
          <p:spPr>
            <a:xfrm>
              <a:off x="2087560" y="1892299"/>
              <a:ext cx="20485362" cy="830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BÀI TẬP TỰ LUYỆN</a:t>
              </a:r>
              <a:endParaRPr/>
            </a:p>
          </p:txBody>
        </p:sp>
      </p:grpSp>
      <p:sp>
        <p:nvSpPr>
          <p:cNvPr id="1018" name="Google Shape;1018;p17"/>
          <p:cNvSpPr/>
          <p:nvPr/>
        </p:nvSpPr>
        <p:spPr>
          <a:xfrm>
            <a:off x="458787" y="2355991"/>
            <a:ext cx="23469601" cy="208807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536" l="-1012" r="0" t="-408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9" name="Google Shape;1019;p17"/>
          <p:cNvSpPr/>
          <p:nvPr/>
        </p:nvSpPr>
        <p:spPr>
          <a:xfrm>
            <a:off x="458787" y="4444063"/>
            <a:ext cx="23928389" cy="20681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833" l="-992" r="-991" t="-41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0" name="Google Shape;1020;p17"/>
          <p:cNvSpPr/>
          <p:nvPr/>
        </p:nvSpPr>
        <p:spPr>
          <a:xfrm>
            <a:off x="429893" y="6248400"/>
            <a:ext cx="23498494" cy="3427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1063" r="0" t="-33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1" name="Google Shape;1021;p17"/>
          <p:cNvSpPr/>
          <p:nvPr/>
        </p:nvSpPr>
        <p:spPr>
          <a:xfrm>
            <a:off x="458787" y="9372600"/>
            <a:ext cx="23469601" cy="260385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037" r="-1063" t="-32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2" name="Google Shape;1022;p17"/>
          <p:cNvSpPr/>
          <p:nvPr/>
        </p:nvSpPr>
        <p:spPr>
          <a:xfrm>
            <a:off x="458787" y="11734800"/>
            <a:ext cx="23469601" cy="164968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2913" l="-1038" r="0" t="-479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18"/>
          <p:cNvGrpSpPr/>
          <p:nvPr/>
        </p:nvGrpSpPr>
        <p:grpSpPr>
          <a:xfrm>
            <a:off x="918026" y="1572055"/>
            <a:ext cx="21486359" cy="830997"/>
            <a:chOff x="1082675" y="1892299"/>
            <a:chExt cx="21490247" cy="830996"/>
          </a:xfrm>
        </p:grpSpPr>
        <p:sp>
          <p:nvSpPr>
            <p:cNvPr id="1029" name="Google Shape;1029;p18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/>
            </a:p>
          </p:txBody>
        </p:sp>
        <p:sp>
          <p:nvSpPr>
            <p:cNvPr id="1030" name="Google Shape;1030;p18"/>
            <p:cNvSpPr txBox="1"/>
            <p:nvPr/>
          </p:nvSpPr>
          <p:spPr>
            <a:xfrm>
              <a:off x="2087560" y="1892299"/>
              <a:ext cx="20485362" cy="830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BÀI TẬP TỰ LUYỆN</a:t>
              </a:r>
              <a:endParaRPr/>
            </a:p>
          </p:txBody>
        </p:sp>
      </p:grpSp>
      <p:sp>
        <p:nvSpPr>
          <p:cNvPr id="1031" name="Google Shape;1031;p18"/>
          <p:cNvSpPr/>
          <p:nvPr/>
        </p:nvSpPr>
        <p:spPr>
          <a:xfrm>
            <a:off x="382587" y="2672130"/>
            <a:ext cx="23545800" cy="25094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8736" l="-1061" r="-283" t="-31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32" name="Google Shape;1032;p18"/>
          <p:cNvSpPr/>
          <p:nvPr/>
        </p:nvSpPr>
        <p:spPr>
          <a:xfrm>
            <a:off x="390657" y="5082927"/>
            <a:ext cx="23996518" cy="398487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527" l="-10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33" name="Google Shape;1033;p18"/>
          <p:cNvSpPr txBox="1"/>
          <p:nvPr/>
        </p:nvSpPr>
        <p:spPr>
          <a:xfrm flipH="1">
            <a:off x="1767836" y="9784081"/>
            <a:ext cx="1743615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1.B, 	2.C, 	3.B, 	4.A, 		6.A, 		7.D</a:t>
            </a:r>
            <a:endParaRPr/>
          </a:p>
        </p:txBody>
      </p:sp>
      <p:sp>
        <p:nvSpPr>
          <p:cNvPr id="1034" name="Google Shape;1034;p18"/>
          <p:cNvSpPr/>
          <p:nvPr/>
        </p:nvSpPr>
        <p:spPr>
          <a:xfrm>
            <a:off x="1767839" y="10896600"/>
            <a:ext cx="15483150" cy="888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4480" l="-1771" r="0" t="-1034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2"/>
          <p:cNvGrpSpPr/>
          <p:nvPr/>
        </p:nvGrpSpPr>
        <p:grpSpPr>
          <a:xfrm>
            <a:off x="549496" y="1572061"/>
            <a:ext cx="23837679" cy="817375"/>
            <a:chOff x="716184" y="1892299"/>
            <a:chExt cx="18654490" cy="817373"/>
          </a:xfrm>
        </p:grpSpPr>
        <p:sp>
          <p:nvSpPr>
            <p:cNvPr id="149" name="Google Shape;149;p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VII</a:t>
              </a:r>
              <a:endParaRPr/>
            </a:p>
          </p:txBody>
        </p:sp>
        <p:sp>
          <p:nvSpPr>
            <p:cNvPr id="151" name="Google Shape;151;p2"/>
            <p:cNvSpPr txBox="1"/>
            <p:nvPr/>
          </p:nvSpPr>
          <p:spPr>
            <a:xfrm>
              <a:off x="2087561" y="1892299"/>
              <a:ext cx="1728311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CÔNG THỨC TÍNH KHOẢNG CÁCH TỪ MỘT ĐIỂM ĐẾN MỘT ĐƯỜNG THẲNG</a:t>
              </a:r>
              <a:endParaRPr/>
            </a:p>
          </p:txBody>
        </p:sp>
      </p:grpSp>
      <p:grpSp>
        <p:nvGrpSpPr>
          <p:cNvPr id="152" name="Google Shape;152;p2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153" name="Google Shape;153;p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Tóm tắt kiến thức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/>
            </a:p>
          </p:txBody>
        </p:sp>
      </p:grpSp>
      <p:pic>
        <p:nvPicPr>
          <p:cNvPr id="156" name="Google Shape;156;p2"/>
          <p:cNvPicPr preferRelativeResize="0"/>
          <p:nvPr/>
        </p:nvPicPr>
        <p:blipFill rotWithShape="1">
          <a:blip r:embed="rId3">
            <a:alphaModFix/>
          </a:blip>
          <a:srcRect b="20316" l="4684" r="0" t="0"/>
          <a:stretch/>
        </p:blipFill>
        <p:spPr>
          <a:xfrm>
            <a:off x="18137188" y="2002339"/>
            <a:ext cx="6203200" cy="569386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"/>
          <p:cNvSpPr txBox="1"/>
          <p:nvPr/>
        </p:nvSpPr>
        <p:spPr>
          <a:xfrm>
            <a:off x="581775" y="3454192"/>
            <a:ext cx="17860212" cy="134640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8458" l="0" r="0" t="-63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549496" y="6039897"/>
            <a:ext cx="16368492" cy="164968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4072" l="-1489" r="0" t="-5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9" name="Google Shape;159;p2"/>
          <p:cNvSpPr txBox="1"/>
          <p:nvPr/>
        </p:nvSpPr>
        <p:spPr>
          <a:xfrm>
            <a:off x="549496" y="5029126"/>
            <a:ext cx="6444445" cy="108722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122" l="-3782" r="0" t="-78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644526" y="8275738"/>
            <a:ext cx="23362065" cy="177792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069" r="0" t="-48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161" name="Google Shape;161;p2"/>
          <p:cNvGrpSpPr/>
          <p:nvPr/>
        </p:nvGrpSpPr>
        <p:grpSpPr>
          <a:xfrm>
            <a:off x="5564187" y="9680699"/>
            <a:ext cx="7379661" cy="1905000"/>
            <a:chOff x="1069398" y="11308006"/>
            <a:chExt cx="7379661" cy="1905000"/>
          </a:xfrm>
        </p:grpSpPr>
        <p:grpSp>
          <p:nvGrpSpPr>
            <p:cNvPr id="162" name="Google Shape;162;p2"/>
            <p:cNvGrpSpPr/>
            <p:nvPr/>
          </p:nvGrpSpPr>
          <p:grpSpPr>
            <a:xfrm>
              <a:off x="1133859" y="11308006"/>
              <a:ext cx="7315200" cy="1905000"/>
              <a:chOff x="1133859" y="11308006"/>
              <a:chExt cx="7315200" cy="1905000"/>
            </a:xfrm>
          </p:grpSpPr>
          <p:cxnSp>
            <p:nvCxnSpPr>
              <p:cNvPr id="163" name="Google Shape;163;p2"/>
              <p:cNvCxnSpPr/>
              <p:nvPr/>
            </p:nvCxnSpPr>
            <p:spPr>
              <a:xfrm>
                <a:off x="1133859" y="11308006"/>
                <a:ext cx="0" cy="1905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4" name="Google Shape;164;p2"/>
              <p:cNvCxnSpPr/>
              <p:nvPr/>
            </p:nvCxnSpPr>
            <p:spPr>
              <a:xfrm>
                <a:off x="1133859" y="11308006"/>
                <a:ext cx="7315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5" name="Google Shape;165;p2"/>
              <p:cNvCxnSpPr/>
              <p:nvPr/>
            </p:nvCxnSpPr>
            <p:spPr>
              <a:xfrm>
                <a:off x="8420166" y="11308006"/>
                <a:ext cx="0" cy="1905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6" name="Google Shape;166;p2"/>
              <p:cNvCxnSpPr/>
              <p:nvPr/>
            </p:nvCxnSpPr>
            <p:spPr>
              <a:xfrm>
                <a:off x="1133859" y="13213006"/>
                <a:ext cx="7315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67" name="Google Shape;167;p2"/>
            <p:cNvSpPr/>
            <p:nvPr/>
          </p:nvSpPr>
          <p:spPr>
            <a:xfrm>
              <a:off x="1069398" y="11426018"/>
              <a:ext cx="7321876" cy="1527982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3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174" name="Google Shape;174;p3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Ví dụ minh họa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177" name="Google Shape;177;p3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9" name="Google Shape;179;p3"/>
          <p:cNvGrpSpPr/>
          <p:nvPr/>
        </p:nvGrpSpPr>
        <p:grpSpPr>
          <a:xfrm>
            <a:off x="1334403" y="5633790"/>
            <a:ext cx="22746383" cy="3662609"/>
            <a:chOff x="1270511" y="5867400"/>
            <a:chExt cx="21819675" cy="4052059"/>
          </a:xfrm>
        </p:grpSpPr>
        <p:sp>
          <p:nvSpPr>
            <p:cNvPr id="180" name="Google Shape;180;p3"/>
            <p:cNvSpPr/>
            <p:nvPr/>
          </p:nvSpPr>
          <p:spPr>
            <a:xfrm>
              <a:off x="1272210" y="6139009"/>
              <a:ext cx="21817976" cy="3780450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1" name="Google Shape;181;p3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82" name="Google Shape;182;p3"/>
              <p:cNvSpPr/>
              <p:nvPr/>
            </p:nvSpPr>
            <p:spPr>
              <a:xfrm flipH="1" rot="5400000">
                <a:off x="2880142" y="5238910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 flipH="1" rot="10800000">
                <a:off x="1224541" y="6322800"/>
                <a:ext cx="903517" cy="828629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6" name="Google Shape;186;p3"/>
          <p:cNvGrpSpPr/>
          <p:nvPr/>
        </p:nvGrpSpPr>
        <p:grpSpPr>
          <a:xfrm>
            <a:off x="1272674" y="3461657"/>
            <a:ext cx="22808112" cy="1992085"/>
            <a:chOff x="1268078" y="3405486"/>
            <a:chExt cx="21841827" cy="1992085"/>
          </a:xfrm>
        </p:grpSpPr>
        <p:sp>
          <p:nvSpPr>
            <p:cNvPr id="187" name="Google Shape;187;p3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8" name="Google Shape;188;p3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189" name="Google Shape;189;p3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3"/>
              <p:cNvSpPr txBox="1"/>
              <p:nvPr/>
            </p:nvSpPr>
            <p:spPr>
              <a:xfrm>
                <a:off x="2250671" y="3527166"/>
                <a:ext cx="210882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1</a:t>
                </a:r>
                <a:endParaRPr/>
              </a:p>
            </p:txBody>
          </p:sp>
          <p:grpSp>
            <p:nvGrpSpPr>
              <p:cNvPr id="191" name="Google Shape;191;p3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92" name="Google Shape;192;p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3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3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3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196;p3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97;p3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3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3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3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3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3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3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3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3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p3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" name="Google Shape;207;p3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208;p3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09;p3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3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" name="Google Shape;211;p3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3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" name="Google Shape;213;p3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214;p3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215;p3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216;p3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17" name="Google Shape;217;p3"/>
          <p:cNvGrpSpPr/>
          <p:nvPr/>
        </p:nvGrpSpPr>
        <p:grpSpPr>
          <a:xfrm>
            <a:off x="644526" y="1572061"/>
            <a:ext cx="23742648" cy="1446550"/>
            <a:chOff x="811214" y="1892299"/>
            <a:chExt cx="23742648" cy="1446547"/>
          </a:xfrm>
        </p:grpSpPr>
        <p:sp>
          <p:nvSpPr>
            <p:cNvPr id="218" name="Google Shape;218;p3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3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VII</a:t>
              </a:r>
              <a:endParaRPr/>
            </a:p>
          </p:txBody>
        </p:sp>
        <p:sp>
          <p:nvSpPr>
            <p:cNvPr id="220" name="Google Shape;220;p3"/>
            <p:cNvSpPr txBox="1"/>
            <p:nvPr/>
          </p:nvSpPr>
          <p:spPr>
            <a:xfrm>
              <a:off x="2087561" y="1892299"/>
              <a:ext cx="22466301" cy="1446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CÔNG THỨC TÍNH KHOẢNG CÁCH TỪ MỘT ĐIỂM ĐẾN MỘT ĐƯỜNG THẲNG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21" name="Google Shape;221;p3"/>
          <p:cNvSpPr/>
          <p:nvPr/>
        </p:nvSpPr>
        <p:spPr>
          <a:xfrm>
            <a:off x="4803540" y="4013242"/>
            <a:ext cx="19277245" cy="83099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7954" l="-1454" r="-663" t="-160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2" name="Google Shape;222;p3"/>
          <p:cNvSpPr/>
          <p:nvPr/>
        </p:nvSpPr>
        <p:spPr>
          <a:xfrm>
            <a:off x="2468539" y="6552359"/>
            <a:ext cx="21231248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Áp dụng công thức tính khoảng cách từ một điểm đến một đường thẳng, ta có:</a:t>
            </a:r>
            <a:b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6402387" y="7530353"/>
            <a:ext cx="12192000" cy="16585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4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230" name="Google Shape;230;p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Ví dụ minh họa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233" name="Google Shape;233;p4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5" name="Google Shape;235;p4"/>
          <p:cNvGrpSpPr/>
          <p:nvPr/>
        </p:nvGrpSpPr>
        <p:grpSpPr>
          <a:xfrm>
            <a:off x="1264057" y="5916000"/>
            <a:ext cx="22746383" cy="5209201"/>
            <a:chOff x="1270511" y="5867400"/>
            <a:chExt cx="21819675" cy="5763102"/>
          </a:xfrm>
        </p:grpSpPr>
        <p:sp>
          <p:nvSpPr>
            <p:cNvPr id="236" name="Google Shape;236;p4"/>
            <p:cNvSpPr/>
            <p:nvPr/>
          </p:nvSpPr>
          <p:spPr>
            <a:xfrm>
              <a:off x="1272210" y="6139010"/>
              <a:ext cx="21817976" cy="5491492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7" name="Google Shape;237;p4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38" name="Google Shape;238;p4"/>
              <p:cNvSpPr/>
              <p:nvPr/>
            </p:nvSpPr>
            <p:spPr>
              <a:xfrm flipH="1" rot="5400000">
                <a:off x="2880142" y="5238910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 flipH="1" rot="10800000">
                <a:off x="1224541" y="6322800"/>
                <a:ext cx="903517" cy="828629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2" name="Google Shape;242;p4"/>
          <p:cNvGrpSpPr/>
          <p:nvPr/>
        </p:nvGrpSpPr>
        <p:grpSpPr>
          <a:xfrm>
            <a:off x="1272674" y="3461657"/>
            <a:ext cx="22808112" cy="1992085"/>
            <a:chOff x="1268078" y="3405486"/>
            <a:chExt cx="21841827" cy="1992085"/>
          </a:xfrm>
        </p:grpSpPr>
        <p:sp>
          <p:nvSpPr>
            <p:cNvPr id="243" name="Google Shape;243;p4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4" name="Google Shape;244;p4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245" name="Google Shape;245;p4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4"/>
              <p:cNvSpPr txBox="1"/>
              <p:nvPr/>
            </p:nvSpPr>
            <p:spPr>
              <a:xfrm>
                <a:off x="2250671" y="3527166"/>
                <a:ext cx="2137153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2</a:t>
                </a:r>
                <a:endParaRPr/>
              </a:p>
            </p:txBody>
          </p:sp>
          <p:grpSp>
            <p:nvGrpSpPr>
              <p:cNvPr id="247" name="Google Shape;247;p4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48" name="Google Shape;248;p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249;p4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50;p4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4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4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4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4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55;p4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256;p4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257;p4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58;p4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259;p4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260;p4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4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p4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Google Shape;263;p4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264;p4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Google Shape;265;p4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" name="Google Shape;266;p4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" name="Google Shape;267;p4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" name="Google Shape;268;p4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Google Shape;269;p4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" name="Google Shape;270;p4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Google Shape;271;p4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p4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73" name="Google Shape;273;p4"/>
          <p:cNvGrpSpPr/>
          <p:nvPr/>
        </p:nvGrpSpPr>
        <p:grpSpPr>
          <a:xfrm>
            <a:off x="644526" y="1572061"/>
            <a:ext cx="23742648" cy="1446550"/>
            <a:chOff x="811214" y="1892299"/>
            <a:chExt cx="23742648" cy="1446547"/>
          </a:xfrm>
        </p:grpSpPr>
        <p:sp>
          <p:nvSpPr>
            <p:cNvPr id="274" name="Google Shape;274;p4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4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VII</a:t>
              </a:r>
              <a:endParaRPr/>
            </a:p>
          </p:txBody>
        </p:sp>
        <p:sp>
          <p:nvSpPr>
            <p:cNvPr id="276" name="Google Shape;276;p4"/>
            <p:cNvSpPr txBox="1"/>
            <p:nvPr/>
          </p:nvSpPr>
          <p:spPr>
            <a:xfrm>
              <a:off x="2087561" y="1892299"/>
              <a:ext cx="22466301" cy="1446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CÔNG THỨC TÍNH KHOẢNG CÁCH TỪ MỘT ĐIỂM ĐẾN MỘT ĐƯỜNG THẲNG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77" name="Google Shape;277;p4"/>
          <p:cNvSpPr/>
          <p:nvPr/>
        </p:nvSpPr>
        <p:spPr>
          <a:xfrm>
            <a:off x="4840193" y="3893620"/>
            <a:ext cx="18783392" cy="12162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2560" l="-149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659187" y="6488575"/>
            <a:ext cx="10090706" cy="87100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5872" l="0" r="0" t="-90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5814936" y="8799140"/>
            <a:ext cx="8494185" cy="174336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5487987" y="7548675"/>
            <a:ext cx="13447835" cy="821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4812" l="-1812" r="0" t="-962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287" name="Google Shape;287;p5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Ví dụ minh họa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290" name="Google Shape;290;p5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5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2" name="Google Shape;292;p5"/>
          <p:cNvGrpSpPr/>
          <p:nvPr/>
        </p:nvGrpSpPr>
        <p:grpSpPr>
          <a:xfrm>
            <a:off x="1264057" y="5916001"/>
            <a:ext cx="22746383" cy="5971200"/>
            <a:chOff x="1270511" y="5867400"/>
            <a:chExt cx="21819675" cy="5763102"/>
          </a:xfrm>
        </p:grpSpPr>
        <p:sp>
          <p:nvSpPr>
            <p:cNvPr id="293" name="Google Shape;293;p5"/>
            <p:cNvSpPr/>
            <p:nvPr/>
          </p:nvSpPr>
          <p:spPr>
            <a:xfrm>
              <a:off x="1272210" y="6139010"/>
              <a:ext cx="21817976" cy="5491492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4" name="Google Shape;294;p5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95" name="Google Shape;295;p5"/>
              <p:cNvSpPr/>
              <p:nvPr/>
            </p:nvSpPr>
            <p:spPr>
              <a:xfrm flipH="1" rot="5400000">
                <a:off x="2880142" y="5238910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 flipH="1" rot="10800000">
                <a:off x="1224541" y="6322800"/>
                <a:ext cx="903517" cy="828629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9" name="Google Shape;299;p5"/>
          <p:cNvGrpSpPr/>
          <p:nvPr/>
        </p:nvGrpSpPr>
        <p:grpSpPr>
          <a:xfrm>
            <a:off x="1272674" y="3461657"/>
            <a:ext cx="22808112" cy="1992085"/>
            <a:chOff x="1268078" y="3405486"/>
            <a:chExt cx="21841827" cy="1992085"/>
          </a:xfrm>
        </p:grpSpPr>
        <p:sp>
          <p:nvSpPr>
            <p:cNvPr id="300" name="Google Shape;300;p5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1" name="Google Shape;301;p5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302" name="Google Shape;302;p5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5"/>
              <p:cNvSpPr txBox="1"/>
              <p:nvPr/>
            </p:nvSpPr>
            <p:spPr>
              <a:xfrm>
                <a:off x="2250671" y="3527166"/>
                <a:ext cx="2137153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3</a:t>
                </a:r>
                <a:endParaRPr/>
              </a:p>
            </p:txBody>
          </p:sp>
          <p:grpSp>
            <p:nvGrpSpPr>
              <p:cNvPr id="304" name="Google Shape;304;p5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05" name="Google Shape;305;p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Google Shape;306;p5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Google Shape;307;p5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Google Shape;308;p5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p5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5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5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5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p5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5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5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Google Shape;316;p5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5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318;p5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p5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5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321;p5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5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323;p5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324;p5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Google Shape;325;p5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p5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" name="Google Shape;327;p5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5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5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30" name="Google Shape;330;p5"/>
          <p:cNvGrpSpPr/>
          <p:nvPr/>
        </p:nvGrpSpPr>
        <p:grpSpPr>
          <a:xfrm>
            <a:off x="644526" y="1572061"/>
            <a:ext cx="23742648" cy="1446550"/>
            <a:chOff x="811214" y="1892299"/>
            <a:chExt cx="23742648" cy="1446547"/>
          </a:xfrm>
        </p:grpSpPr>
        <p:sp>
          <p:nvSpPr>
            <p:cNvPr id="331" name="Google Shape;331;p5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5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VII</a:t>
              </a:r>
              <a:endParaRPr/>
            </a:p>
          </p:txBody>
        </p:sp>
        <p:sp>
          <p:nvSpPr>
            <p:cNvPr id="333" name="Google Shape;333;p5"/>
            <p:cNvSpPr txBox="1"/>
            <p:nvPr/>
          </p:nvSpPr>
          <p:spPr>
            <a:xfrm>
              <a:off x="2087561" y="1892299"/>
              <a:ext cx="22466301" cy="1446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CÔNG THỨC TÍNH KHOẢNG CÁCH TỪ MỘT ĐIỂM ĐẾN MỘT ĐƯỜNG THẲNG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34" name="Google Shape;334;p5"/>
          <p:cNvSpPr/>
          <p:nvPr/>
        </p:nvSpPr>
        <p:spPr>
          <a:xfrm>
            <a:off x="4902418" y="3583337"/>
            <a:ext cx="18783392" cy="18292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9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5" name="Google Shape;335;p5"/>
          <p:cNvSpPr/>
          <p:nvPr/>
        </p:nvSpPr>
        <p:spPr>
          <a:xfrm>
            <a:off x="6145203" y="9357498"/>
            <a:ext cx="9162380" cy="192456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6" name="Google Shape;336;p5"/>
          <p:cNvSpPr/>
          <p:nvPr/>
        </p:nvSpPr>
        <p:spPr>
          <a:xfrm>
            <a:off x="5469669" y="8643353"/>
            <a:ext cx="13447835" cy="87100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7270" l="-1812" r="0" t="-9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7" name="Google Shape;337;p5"/>
          <p:cNvSpPr txBox="1"/>
          <p:nvPr/>
        </p:nvSpPr>
        <p:spPr>
          <a:xfrm>
            <a:off x="5159137" y="6334994"/>
            <a:ext cx="18211800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8091" l="-1338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8" name="Google Shape;338;p5"/>
          <p:cNvSpPr txBox="1"/>
          <p:nvPr/>
        </p:nvSpPr>
        <p:spPr>
          <a:xfrm>
            <a:off x="4268788" y="7334725"/>
            <a:ext cx="6629400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7297" l="0" r="0" t="-174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9" name="Google Shape;339;p5"/>
          <p:cNvSpPr/>
          <p:nvPr/>
        </p:nvSpPr>
        <p:spPr>
          <a:xfrm>
            <a:off x="10726393" y="7302130"/>
            <a:ext cx="12330618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6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346" name="Google Shape;346;p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Ví dụ minh họa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6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349" name="Google Shape;349;p6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6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1" name="Google Shape;351;p6"/>
          <p:cNvGrpSpPr/>
          <p:nvPr/>
        </p:nvGrpSpPr>
        <p:grpSpPr>
          <a:xfrm>
            <a:off x="1264057" y="5916000"/>
            <a:ext cx="22746383" cy="6809400"/>
            <a:chOff x="1270511" y="5867400"/>
            <a:chExt cx="21819675" cy="5763102"/>
          </a:xfrm>
        </p:grpSpPr>
        <p:sp>
          <p:nvSpPr>
            <p:cNvPr id="352" name="Google Shape;352;p6"/>
            <p:cNvSpPr/>
            <p:nvPr/>
          </p:nvSpPr>
          <p:spPr>
            <a:xfrm>
              <a:off x="1272210" y="6139010"/>
              <a:ext cx="21817976" cy="5491492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3" name="Google Shape;353;p6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54" name="Google Shape;354;p6"/>
              <p:cNvSpPr/>
              <p:nvPr/>
            </p:nvSpPr>
            <p:spPr>
              <a:xfrm flipH="1" rot="5400000">
                <a:off x="2880142" y="5238910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6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6" name="Google Shape;356;p6"/>
              <p:cNvSpPr/>
              <p:nvPr/>
            </p:nvSpPr>
            <p:spPr>
              <a:xfrm flipH="1" rot="10800000">
                <a:off x="1224541" y="6322800"/>
                <a:ext cx="903517" cy="828629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" name="Google Shape;358;p6"/>
          <p:cNvGrpSpPr/>
          <p:nvPr/>
        </p:nvGrpSpPr>
        <p:grpSpPr>
          <a:xfrm>
            <a:off x="1272674" y="3461657"/>
            <a:ext cx="22808112" cy="1992085"/>
            <a:chOff x="1268078" y="3405486"/>
            <a:chExt cx="21841827" cy="1992085"/>
          </a:xfrm>
        </p:grpSpPr>
        <p:sp>
          <p:nvSpPr>
            <p:cNvPr id="359" name="Google Shape;359;p6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361" name="Google Shape;361;p6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6"/>
              <p:cNvSpPr txBox="1"/>
              <p:nvPr/>
            </p:nvSpPr>
            <p:spPr>
              <a:xfrm>
                <a:off x="2250671" y="3527166"/>
                <a:ext cx="2137153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4</a:t>
                </a:r>
                <a:endParaRPr/>
              </a:p>
            </p:txBody>
          </p:sp>
          <p:grpSp>
            <p:nvGrpSpPr>
              <p:cNvPr id="363" name="Google Shape;363;p6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4" name="Google Shape;364;p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p6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Google Shape;366;p6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Google Shape;367;p6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Google Shape;368;p6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p6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" name="Google Shape;370;p6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Google Shape;371;p6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" name="Google Shape;372;p6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" name="Google Shape;373;p6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Google Shape;374;p6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6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p6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p6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378;p6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6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6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6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6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6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6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6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6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6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6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89" name="Google Shape;389;p6"/>
          <p:cNvGrpSpPr/>
          <p:nvPr/>
        </p:nvGrpSpPr>
        <p:grpSpPr>
          <a:xfrm>
            <a:off x="644526" y="1572061"/>
            <a:ext cx="23742648" cy="1446550"/>
            <a:chOff x="811214" y="1892299"/>
            <a:chExt cx="23742648" cy="1446547"/>
          </a:xfrm>
        </p:grpSpPr>
        <p:sp>
          <p:nvSpPr>
            <p:cNvPr id="390" name="Google Shape;390;p6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6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VII</a:t>
              </a:r>
              <a:endParaRPr/>
            </a:p>
          </p:txBody>
        </p:sp>
        <p:sp>
          <p:nvSpPr>
            <p:cNvPr id="392" name="Google Shape;392;p6"/>
            <p:cNvSpPr txBox="1"/>
            <p:nvPr/>
          </p:nvSpPr>
          <p:spPr>
            <a:xfrm>
              <a:off x="2087561" y="1892299"/>
              <a:ext cx="22466301" cy="1446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CÔNG THỨC TÍNH KHOẢNG CÁCH TỪ MỘT ĐIỂM ĐẾN MỘT ĐƯỜNG THẲNG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93" name="Google Shape;393;p6"/>
          <p:cNvSpPr/>
          <p:nvPr/>
        </p:nvSpPr>
        <p:spPr>
          <a:xfrm>
            <a:off x="4840193" y="3893620"/>
            <a:ext cx="18783392" cy="16496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330" l="-1330" r="-1296" t="-51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4" name="Google Shape;394;p6"/>
          <p:cNvSpPr/>
          <p:nvPr/>
        </p:nvSpPr>
        <p:spPr>
          <a:xfrm>
            <a:off x="3938781" y="8849862"/>
            <a:ext cx="13918811" cy="174900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5" name="Google Shape;395;p6"/>
          <p:cNvSpPr/>
          <p:nvPr/>
        </p:nvSpPr>
        <p:spPr>
          <a:xfrm>
            <a:off x="5513929" y="6646147"/>
            <a:ext cx="7162800" cy="87100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5872" l="-3487" r="0" t="-90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396" name="Google Shape;39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846038" y="6282253"/>
            <a:ext cx="7541138" cy="6676346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6"/>
          <p:cNvSpPr txBox="1"/>
          <p:nvPr/>
        </p:nvSpPr>
        <p:spPr>
          <a:xfrm>
            <a:off x="5513929" y="7752440"/>
            <a:ext cx="752553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 đó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7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404" name="Google Shape;404;p7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Ví dụ minh họa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407" name="Google Shape;407;p7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7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9" name="Google Shape;409;p7"/>
          <p:cNvGrpSpPr/>
          <p:nvPr/>
        </p:nvGrpSpPr>
        <p:grpSpPr>
          <a:xfrm>
            <a:off x="1272674" y="7554141"/>
            <a:ext cx="22746198" cy="6006735"/>
            <a:chOff x="1270511" y="5867400"/>
            <a:chExt cx="21819498" cy="6278813"/>
          </a:xfrm>
        </p:grpSpPr>
        <p:sp>
          <p:nvSpPr>
            <p:cNvPr id="410" name="Google Shape;410;p7"/>
            <p:cNvSpPr/>
            <p:nvPr/>
          </p:nvSpPr>
          <p:spPr>
            <a:xfrm>
              <a:off x="1272033" y="6654721"/>
              <a:ext cx="21817976" cy="5491492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1" name="Google Shape;411;p7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12" name="Google Shape;412;p7"/>
              <p:cNvSpPr/>
              <p:nvPr/>
            </p:nvSpPr>
            <p:spPr>
              <a:xfrm flipH="1" rot="5400000">
                <a:off x="2880142" y="5238910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4" name="Google Shape;414;p7"/>
              <p:cNvSpPr/>
              <p:nvPr/>
            </p:nvSpPr>
            <p:spPr>
              <a:xfrm flipH="1" rot="10800000">
                <a:off x="1224541" y="6322800"/>
                <a:ext cx="903517" cy="828629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7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6" name="Google Shape;416;p7"/>
          <p:cNvGrpSpPr/>
          <p:nvPr/>
        </p:nvGrpSpPr>
        <p:grpSpPr>
          <a:xfrm>
            <a:off x="1272674" y="3461657"/>
            <a:ext cx="22808112" cy="4010134"/>
            <a:chOff x="1268078" y="3405486"/>
            <a:chExt cx="21841827" cy="1992085"/>
          </a:xfrm>
        </p:grpSpPr>
        <p:sp>
          <p:nvSpPr>
            <p:cNvPr id="417" name="Google Shape;417;p7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8" name="Google Shape;418;p7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419" name="Google Shape;419;p7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7"/>
              <p:cNvSpPr txBox="1"/>
              <p:nvPr/>
            </p:nvSpPr>
            <p:spPr>
              <a:xfrm>
                <a:off x="2250671" y="3527166"/>
                <a:ext cx="2137153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5</a:t>
                </a:r>
                <a:endParaRPr/>
              </a:p>
            </p:txBody>
          </p:sp>
          <p:grpSp>
            <p:nvGrpSpPr>
              <p:cNvPr id="421" name="Google Shape;421;p7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22" name="Google Shape;422;p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7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7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7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7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7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7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7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7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7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7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7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7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7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7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Google Shape;437;p7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7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439;p7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7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7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7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7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7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7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7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47" name="Google Shape;447;p7"/>
          <p:cNvGrpSpPr/>
          <p:nvPr/>
        </p:nvGrpSpPr>
        <p:grpSpPr>
          <a:xfrm>
            <a:off x="644526" y="1572061"/>
            <a:ext cx="23742648" cy="1446550"/>
            <a:chOff x="811214" y="1892299"/>
            <a:chExt cx="23742648" cy="1446547"/>
          </a:xfrm>
        </p:grpSpPr>
        <p:sp>
          <p:nvSpPr>
            <p:cNvPr id="448" name="Google Shape;448;p7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7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VII</a:t>
              </a:r>
              <a:endParaRPr/>
            </a:p>
          </p:txBody>
        </p:sp>
        <p:sp>
          <p:nvSpPr>
            <p:cNvPr id="450" name="Google Shape;450;p7"/>
            <p:cNvSpPr txBox="1"/>
            <p:nvPr/>
          </p:nvSpPr>
          <p:spPr>
            <a:xfrm>
              <a:off x="2087561" y="1892299"/>
              <a:ext cx="22466301" cy="1446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CÔNG THỨC TÍNH KHOẢNG CÁCH TỪ MỘT ĐIỂM ĐẾN MỘT ĐƯỜNG THẲNG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51" name="Google Shape;451;p7"/>
          <p:cNvSpPr/>
          <p:nvPr/>
        </p:nvSpPr>
        <p:spPr>
          <a:xfrm>
            <a:off x="5027653" y="4223249"/>
            <a:ext cx="18595934" cy="38922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343" r="0" t="-21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52" name="Google Shape;452;p7"/>
          <p:cNvSpPr txBox="1"/>
          <p:nvPr/>
        </p:nvSpPr>
        <p:spPr>
          <a:xfrm>
            <a:off x="2095031" y="8831759"/>
            <a:ext cx="1061450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Tọa độ giao điểm của hai đường thẳng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3" name="Google Shape;453;p7"/>
          <p:cNvSpPr/>
          <p:nvPr/>
        </p:nvSpPr>
        <p:spPr>
          <a:xfrm>
            <a:off x="10212387" y="8492927"/>
            <a:ext cx="12192000" cy="156844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54" name="Google Shape;454;p7"/>
          <p:cNvSpPr/>
          <p:nvPr/>
        </p:nvSpPr>
        <p:spPr>
          <a:xfrm>
            <a:off x="7434350" y="10287000"/>
            <a:ext cx="7642477" cy="170585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55" name="Google Shape;455;p7"/>
          <p:cNvSpPr/>
          <p:nvPr/>
        </p:nvSpPr>
        <p:spPr>
          <a:xfrm>
            <a:off x="7850187" y="12460534"/>
            <a:ext cx="2005677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C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8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0" cy="817374"/>
          </a:xfrm>
        </p:grpSpPr>
        <p:sp>
          <p:nvSpPr>
            <p:cNvPr id="462" name="Google Shape;462;p8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8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VII</a:t>
              </a:r>
              <a:endParaRPr/>
            </a:p>
          </p:txBody>
        </p:sp>
        <p:sp>
          <p:nvSpPr>
            <p:cNvPr id="464" name="Google Shape;464;p8"/>
            <p:cNvSpPr txBox="1"/>
            <p:nvPr/>
          </p:nvSpPr>
          <p:spPr>
            <a:xfrm>
              <a:off x="2087561" y="1892298"/>
              <a:ext cx="1728311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CÔNG THỨC TÍNH KHOẢNG CÁCH TỪ MỘT ĐIỂM ĐẾN MỘT ĐƯỜNG THẲNG</a:t>
              </a:r>
              <a:endParaRPr/>
            </a:p>
          </p:txBody>
        </p:sp>
      </p:grpSp>
      <p:grpSp>
        <p:nvGrpSpPr>
          <p:cNvPr id="465" name="Google Shape;465;p8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466" name="Google Shape;466;p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/>
            </a:p>
          </p:txBody>
        </p:sp>
      </p:grpSp>
      <p:sp>
        <p:nvSpPr>
          <p:cNvPr id="468" name="Google Shape;468;p8"/>
          <p:cNvSpPr txBox="1"/>
          <p:nvPr/>
        </p:nvSpPr>
        <p:spPr>
          <a:xfrm>
            <a:off x="2135187" y="2602132"/>
            <a:ext cx="178307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rPr>
              <a:t>KHOẢNG CÁCH  GIỮA HAI ĐƯỜNG THẲNG SONG SONG</a:t>
            </a:r>
            <a:endParaRPr b="1" sz="4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9" name="Google Shape;469;p8"/>
          <p:cNvPicPr preferRelativeResize="0"/>
          <p:nvPr/>
        </p:nvPicPr>
        <p:blipFill rotWithShape="1">
          <a:blip r:embed="rId3">
            <a:alphaModFix/>
          </a:blip>
          <a:srcRect b="6976" l="19622" r="36186" t="8138"/>
          <a:stretch/>
        </p:blipFill>
        <p:spPr>
          <a:xfrm>
            <a:off x="17375188" y="1981200"/>
            <a:ext cx="57150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8"/>
          <p:cNvSpPr txBox="1"/>
          <p:nvPr/>
        </p:nvSpPr>
        <p:spPr>
          <a:xfrm>
            <a:off x="1713454" y="3429000"/>
            <a:ext cx="10784933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7300" l="-2260" r="0" t="-158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1" name="Google Shape;471;p8"/>
          <p:cNvSpPr txBox="1"/>
          <p:nvPr/>
        </p:nvSpPr>
        <p:spPr>
          <a:xfrm>
            <a:off x="1713454" y="4267200"/>
            <a:ext cx="11041855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8091" l="-2208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2" name="Google Shape;472;p8"/>
          <p:cNvSpPr txBox="1"/>
          <p:nvPr/>
        </p:nvSpPr>
        <p:spPr>
          <a:xfrm>
            <a:off x="1713454" y="5029200"/>
            <a:ext cx="13223333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8091" l="-1843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3" name="Google Shape;473;p8"/>
          <p:cNvSpPr txBox="1"/>
          <p:nvPr/>
        </p:nvSpPr>
        <p:spPr>
          <a:xfrm>
            <a:off x="10288587" y="5105400"/>
            <a:ext cx="5065361" cy="6617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474" name="Google Shape;474;p8"/>
          <p:cNvGrpSpPr/>
          <p:nvPr/>
        </p:nvGrpSpPr>
        <p:grpSpPr>
          <a:xfrm>
            <a:off x="1125195" y="9147910"/>
            <a:ext cx="22746383" cy="4199606"/>
            <a:chOff x="1270511" y="5867400"/>
            <a:chExt cx="21819675" cy="4052059"/>
          </a:xfrm>
        </p:grpSpPr>
        <p:sp>
          <p:nvSpPr>
            <p:cNvPr id="475" name="Google Shape;475;p8"/>
            <p:cNvSpPr/>
            <p:nvPr/>
          </p:nvSpPr>
          <p:spPr>
            <a:xfrm>
              <a:off x="1272210" y="6139009"/>
              <a:ext cx="21817976" cy="3780450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6" name="Google Shape;476;p8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77" name="Google Shape;477;p8"/>
              <p:cNvSpPr/>
              <p:nvPr/>
            </p:nvSpPr>
            <p:spPr>
              <a:xfrm flipH="1" rot="5400000">
                <a:off x="2880142" y="5238910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8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79" name="Google Shape;479;p8"/>
              <p:cNvSpPr/>
              <p:nvPr/>
            </p:nvSpPr>
            <p:spPr>
              <a:xfrm flipH="1" rot="10800000">
                <a:off x="1224541" y="6322800"/>
                <a:ext cx="903517" cy="828629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8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1" name="Google Shape;481;p8"/>
          <p:cNvGrpSpPr/>
          <p:nvPr/>
        </p:nvGrpSpPr>
        <p:grpSpPr>
          <a:xfrm>
            <a:off x="1153346" y="7089666"/>
            <a:ext cx="22808112" cy="1992085"/>
            <a:chOff x="1268078" y="3405486"/>
            <a:chExt cx="21841827" cy="1992085"/>
          </a:xfrm>
        </p:grpSpPr>
        <p:sp>
          <p:nvSpPr>
            <p:cNvPr id="482" name="Google Shape;482;p8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3" name="Google Shape;483;p8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484" name="Google Shape;484;p8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8"/>
              <p:cNvSpPr txBox="1"/>
              <p:nvPr/>
            </p:nvSpPr>
            <p:spPr>
              <a:xfrm>
                <a:off x="2250671" y="3527166"/>
                <a:ext cx="2137153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1</a:t>
                </a:r>
                <a:endParaRPr/>
              </a:p>
            </p:txBody>
          </p:sp>
          <p:grpSp>
            <p:nvGrpSpPr>
              <p:cNvPr id="486" name="Google Shape;486;p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87" name="Google Shape;487;p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8" name="Google Shape;488;p8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9" name="Google Shape;489;p8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0" name="Google Shape;490;p8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1" name="Google Shape;491;p8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2" name="Google Shape;492;p8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3" name="Google Shape;493;p8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4" name="Google Shape;494;p8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5" name="Google Shape;495;p8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6" name="Google Shape;496;p8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7" name="Google Shape;497;p8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8" name="Google Shape;498;p8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9" name="Google Shape;499;p8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0" name="Google Shape;500;p8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1" name="Google Shape;501;p8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2" name="Google Shape;502;p8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3" name="Google Shape;503;p8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4" name="Google Shape;504;p8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5" name="Google Shape;505;p8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6" name="Google Shape;506;p8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7" name="Google Shape;507;p8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8" name="Google Shape;508;p8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9" name="Google Shape;509;p8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0" name="Google Shape;510;p8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1" name="Google Shape;511;p8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12" name="Google Shape;512;p8"/>
          <p:cNvSpPr/>
          <p:nvPr/>
        </p:nvSpPr>
        <p:spPr>
          <a:xfrm>
            <a:off x="4834490" y="7637089"/>
            <a:ext cx="19000847" cy="144655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1282" r="0" t="-84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13" name="Google Shape;513;p8"/>
          <p:cNvSpPr txBox="1"/>
          <p:nvPr/>
        </p:nvSpPr>
        <p:spPr>
          <a:xfrm>
            <a:off x="5017303" y="9639436"/>
            <a:ext cx="11041855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8091" l="-2208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14" name="Google Shape;514;p8"/>
          <p:cNvSpPr txBox="1"/>
          <p:nvPr/>
        </p:nvSpPr>
        <p:spPr>
          <a:xfrm>
            <a:off x="5017303" y="10724035"/>
            <a:ext cx="13223333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8091" l="-1843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15" name="Google Shape;515;p8"/>
          <p:cNvSpPr txBox="1"/>
          <p:nvPr/>
        </p:nvSpPr>
        <p:spPr>
          <a:xfrm>
            <a:off x="4928446" y="12089636"/>
            <a:ext cx="5185587" cy="66172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50457" l="0" r="-5521" t="-2385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16" name="Google Shape;516;p8"/>
          <p:cNvSpPr/>
          <p:nvPr/>
        </p:nvSpPr>
        <p:spPr>
          <a:xfrm>
            <a:off x="8916987" y="11787089"/>
            <a:ext cx="8313526" cy="156042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9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0" cy="817374"/>
          </a:xfrm>
        </p:grpSpPr>
        <p:sp>
          <p:nvSpPr>
            <p:cNvPr id="523" name="Google Shape;523;p9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9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VII</a:t>
              </a:r>
              <a:endParaRPr/>
            </a:p>
          </p:txBody>
        </p:sp>
        <p:sp>
          <p:nvSpPr>
            <p:cNvPr id="525" name="Google Shape;525;p9"/>
            <p:cNvSpPr txBox="1"/>
            <p:nvPr/>
          </p:nvSpPr>
          <p:spPr>
            <a:xfrm>
              <a:off x="2087561" y="1892298"/>
              <a:ext cx="1728311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CÔNG THỨC TÍNH KHOẢNG CÁCH TỪ MỘT ĐIỂM ĐẾN MỘT ĐƯỜNG THẲNG</a:t>
              </a:r>
              <a:endParaRPr/>
            </a:p>
          </p:txBody>
        </p:sp>
      </p:grpSp>
      <p:grpSp>
        <p:nvGrpSpPr>
          <p:cNvPr id="526" name="Google Shape;526;p9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527" name="Google Shape;527;p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/>
            </a:p>
          </p:txBody>
        </p:sp>
      </p:grpSp>
      <p:sp>
        <p:nvSpPr>
          <p:cNvPr id="529" name="Google Shape;529;p9"/>
          <p:cNvSpPr txBox="1"/>
          <p:nvPr/>
        </p:nvSpPr>
        <p:spPr>
          <a:xfrm>
            <a:off x="2135187" y="2602132"/>
            <a:ext cx="178307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rPr>
              <a:t>KHOẢNG CÁCH  GIỮA HAI ĐƯỜNG THẲNG SONG SONG</a:t>
            </a:r>
            <a:endParaRPr b="1" sz="4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0" name="Google Shape;530;p9"/>
          <p:cNvPicPr preferRelativeResize="0"/>
          <p:nvPr/>
        </p:nvPicPr>
        <p:blipFill rotWithShape="1">
          <a:blip r:embed="rId3">
            <a:alphaModFix/>
          </a:blip>
          <a:srcRect b="6976" l="19622" r="36186" t="8138"/>
          <a:stretch/>
        </p:blipFill>
        <p:spPr>
          <a:xfrm>
            <a:off x="17375188" y="1981200"/>
            <a:ext cx="5715000" cy="5562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1" name="Google Shape;531;p9"/>
          <p:cNvGrpSpPr/>
          <p:nvPr/>
        </p:nvGrpSpPr>
        <p:grpSpPr>
          <a:xfrm>
            <a:off x="1125195" y="9147910"/>
            <a:ext cx="22746383" cy="4199606"/>
            <a:chOff x="1270511" y="5867400"/>
            <a:chExt cx="21819675" cy="4052059"/>
          </a:xfrm>
        </p:grpSpPr>
        <p:sp>
          <p:nvSpPr>
            <p:cNvPr id="532" name="Google Shape;532;p9"/>
            <p:cNvSpPr/>
            <p:nvPr/>
          </p:nvSpPr>
          <p:spPr>
            <a:xfrm>
              <a:off x="1272210" y="6139009"/>
              <a:ext cx="21817976" cy="3780450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3" name="Google Shape;533;p9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34" name="Google Shape;534;p9"/>
              <p:cNvSpPr/>
              <p:nvPr/>
            </p:nvSpPr>
            <p:spPr>
              <a:xfrm flipH="1" rot="5400000">
                <a:off x="2880142" y="5238910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9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 flipH="1" rot="10800000">
                <a:off x="1224541" y="6322800"/>
                <a:ext cx="903517" cy="828629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8" name="Google Shape;538;p9"/>
          <p:cNvGrpSpPr/>
          <p:nvPr/>
        </p:nvGrpSpPr>
        <p:grpSpPr>
          <a:xfrm>
            <a:off x="1153346" y="7089666"/>
            <a:ext cx="22808112" cy="1992085"/>
            <a:chOff x="1268078" y="3405486"/>
            <a:chExt cx="21841827" cy="1992085"/>
          </a:xfrm>
        </p:grpSpPr>
        <p:sp>
          <p:nvSpPr>
            <p:cNvPr id="539" name="Google Shape;539;p9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0" name="Google Shape;540;p9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541" name="Google Shape;541;p9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9"/>
              <p:cNvSpPr txBox="1"/>
              <p:nvPr/>
            </p:nvSpPr>
            <p:spPr>
              <a:xfrm>
                <a:off x="2250671" y="3527166"/>
                <a:ext cx="2137153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2</a:t>
                </a:r>
                <a:endParaRPr/>
              </a:p>
            </p:txBody>
          </p:sp>
          <p:grpSp>
            <p:nvGrpSpPr>
              <p:cNvPr id="543" name="Google Shape;543;p9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44" name="Google Shape;544;p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5" name="Google Shape;545;p9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6" name="Google Shape;546;p9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7" name="Google Shape;547;p9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8" name="Google Shape;548;p9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9" name="Google Shape;549;p9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9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1" name="Google Shape;551;p9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p9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3" name="Google Shape;553;p9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Google Shape;554;p9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Google Shape;555;p9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Google Shape;556;p9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9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Google Shape;558;p9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Google Shape;559;p9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9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9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9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9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9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9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9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7" name="Google Shape;567;p9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8" name="Google Shape;568;p9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69" name="Google Shape;569;p9"/>
          <p:cNvSpPr/>
          <p:nvPr/>
        </p:nvSpPr>
        <p:spPr>
          <a:xfrm>
            <a:off x="4834490" y="7637089"/>
            <a:ext cx="19000847" cy="14465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282" r="0" t="-84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0" name="Google Shape;570;p9"/>
          <p:cNvSpPr txBox="1"/>
          <p:nvPr/>
        </p:nvSpPr>
        <p:spPr>
          <a:xfrm>
            <a:off x="5017303" y="9639436"/>
            <a:ext cx="11041855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8091" l="-2208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1" name="Google Shape;571;p9"/>
          <p:cNvSpPr txBox="1"/>
          <p:nvPr/>
        </p:nvSpPr>
        <p:spPr>
          <a:xfrm>
            <a:off x="5017303" y="10724035"/>
            <a:ext cx="13223333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8091" l="-1843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2" name="Google Shape;572;p9"/>
          <p:cNvSpPr txBox="1"/>
          <p:nvPr/>
        </p:nvSpPr>
        <p:spPr>
          <a:xfrm>
            <a:off x="4928446" y="12089636"/>
            <a:ext cx="2854819" cy="6617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3" name="Google Shape;573;p9"/>
          <p:cNvSpPr/>
          <p:nvPr/>
        </p:nvSpPr>
        <p:spPr>
          <a:xfrm>
            <a:off x="7783265" y="11823874"/>
            <a:ext cx="5645768" cy="156042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574" name="Google Shape;574;p9"/>
          <p:cNvGrpSpPr/>
          <p:nvPr/>
        </p:nvGrpSpPr>
        <p:grpSpPr>
          <a:xfrm>
            <a:off x="992047" y="4560408"/>
            <a:ext cx="24387117" cy="3113730"/>
            <a:chOff x="4867276" y="9601201"/>
            <a:chExt cx="3794125" cy="687388"/>
          </a:xfrm>
        </p:grpSpPr>
        <p:sp>
          <p:nvSpPr>
            <p:cNvPr id="575" name="Google Shape;575;p9"/>
            <p:cNvSpPr/>
            <p:nvPr/>
          </p:nvSpPr>
          <p:spPr>
            <a:xfrm>
              <a:off x="6351588" y="9713913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6738938" y="9721851"/>
              <a:ext cx="325437" cy="415925"/>
            </a:xfrm>
            <a:custGeom>
              <a:rect b="b" l="l" r="r" t="t"/>
              <a:pathLst>
                <a:path extrusionOk="0" h="262" w="205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7150100" y="9721851"/>
              <a:ext cx="327025" cy="419100"/>
            </a:xfrm>
            <a:custGeom>
              <a:rect b="b" l="l" r="r" t="t"/>
              <a:pathLst>
                <a:path extrusionOk="0" h="112" w="87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7705725" y="9721851"/>
              <a:ext cx="352425" cy="415925"/>
            </a:xfrm>
            <a:custGeom>
              <a:rect b="b" l="l" r="r" t="t"/>
              <a:pathLst>
                <a:path extrusionOk="0" h="262" w="22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7292975" y="9601201"/>
              <a:ext cx="153987" cy="93663"/>
            </a:xfrm>
            <a:custGeom>
              <a:rect b="b" l="l" r="r" t="t"/>
              <a:pathLst>
                <a:path extrusionOk="0" h="59" w="97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7867650" y="9601201"/>
              <a:ext cx="157162" cy="93663"/>
            </a:xfrm>
            <a:custGeom>
              <a:rect b="b" l="l" r="r" t="t"/>
              <a:pathLst>
                <a:path extrusionOk="0" h="59" w="9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4867276" y="9871076"/>
              <a:ext cx="3794125" cy="417513"/>
            </a:xfrm>
            <a:custGeom>
              <a:rect b="b" l="l" r="r" t="t"/>
              <a:pathLst>
                <a:path extrusionOk="0" h="111" w="1012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9"/>
          <p:cNvSpPr/>
          <p:nvPr/>
        </p:nvSpPr>
        <p:spPr>
          <a:xfrm>
            <a:off x="4786313" y="3642191"/>
            <a:ext cx="12357204" cy="164968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1972" r="0" t="-479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584" name="Google Shape;584;p9"/>
          <p:cNvGrpSpPr/>
          <p:nvPr/>
        </p:nvGrpSpPr>
        <p:grpSpPr>
          <a:xfrm>
            <a:off x="5017303" y="5350294"/>
            <a:ext cx="7379661" cy="1905000"/>
            <a:chOff x="1069398" y="11308006"/>
            <a:chExt cx="7379661" cy="1905000"/>
          </a:xfrm>
        </p:grpSpPr>
        <p:grpSp>
          <p:nvGrpSpPr>
            <p:cNvPr id="585" name="Google Shape;585;p9"/>
            <p:cNvGrpSpPr/>
            <p:nvPr/>
          </p:nvGrpSpPr>
          <p:grpSpPr>
            <a:xfrm>
              <a:off x="1133859" y="11308006"/>
              <a:ext cx="7315200" cy="1905000"/>
              <a:chOff x="1133859" y="11308006"/>
              <a:chExt cx="7315200" cy="1905000"/>
            </a:xfrm>
          </p:grpSpPr>
          <p:cxnSp>
            <p:nvCxnSpPr>
              <p:cNvPr id="586" name="Google Shape;586;p9"/>
              <p:cNvCxnSpPr/>
              <p:nvPr/>
            </p:nvCxnSpPr>
            <p:spPr>
              <a:xfrm>
                <a:off x="1133859" y="11308006"/>
                <a:ext cx="0" cy="1905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7" name="Google Shape;587;p9"/>
              <p:cNvCxnSpPr/>
              <p:nvPr/>
            </p:nvCxnSpPr>
            <p:spPr>
              <a:xfrm>
                <a:off x="1133859" y="11308006"/>
                <a:ext cx="7315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8" name="Google Shape;588;p9"/>
              <p:cNvCxnSpPr/>
              <p:nvPr/>
            </p:nvCxnSpPr>
            <p:spPr>
              <a:xfrm>
                <a:off x="8420166" y="11308006"/>
                <a:ext cx="0" cy="1905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9" name="Google Shape;589;p9"/>
              <p:cNvCxnSpPr/>
              <p:nvPr/>
            </p:nvCxnSpPr>
            <p:spPr>
              <a:xfrm>
                <a:off x="1133859" y="13213006"/>
                <a:ext cx="7315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90" name="Google Shape;590;p9"/>
            <p:cNvSpPr/>
            <p:nvPr/>
          </p:nvSpPr>
          <p:spPr>
            <a:xfrm>
              <a:off x="1069398" y="11426018"/>
              <a:ext cx="5622052" cy="1527982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2013-08-31T11:42:51Z</dcterms:created>
  <dc:creator>LENOVO</dc:creator>
</cp:coreProperties>
</file>