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9" r:id="rId3"/>
    <p:sldId id="258" r:id="rId4"/>
    <p:sldId id="266" r:id="rId5"/>
    <p:sldId id="261" r:id="rId6"/>
    <p:sldId id="267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B1D58-33FD-4CB7-B4B5-DACF4E616C68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8A163-391D-469B-8A64-425A616D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55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33E760-B7AF-4E77-8A0F-AA7DF04976FC}" type="slidenum">
              <a:rPr lang="en-US" altLang="vi-VN" sz="1200" smtClean="0"/>
              <a:pPr/>
              <a:t>1</a:t>
            </a:fld>
            <a:endParaRPr lang="en-US" altLang="vi-VN" sz="120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vi-VN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Slide 1</a:t>
            </a:r>
          </a:p>
        </p:txBody>
      </p:sp>
    </p:spTree>
    <p:extLst>
      <p:ext uri="{BB962C8B-B14F-4D97-AF65-F5344CB8AC3E}">
        <p14:creationId xmlns:p14="http://schemas.microsoft.com/office/powerpoint/2010/main" val="3367744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60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3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5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62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231904" y="3525012"/>
            <a:ext cx="6960096" cy="144016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48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231904" y="4965171"/>
            <a:ext cx="6959899" cy="672075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5031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76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6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5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8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1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7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2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4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ook-0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038600"/>
            <a:ext cx="12954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WordArt 3"/>
          <p:cNvSpPr>
            <a:spLocks noChangeArrowheads="1" noChangeShapeType="1" noTextEdit="1"/>
          </p:cNvSpPr>
          <p:nvPr/>
        </p:nvSpPr>
        <p:spPr bwMode="auto">
          <a:xfrm>
            <a:off x="3829050" y="6210300"/>
            <a:ext cx="4800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RevueH"/>
              </a:rPr>
              <a:t>n¨m häc 2013 - 2014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4648200" y="4114800"/>
            <a:ext cx="31242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66"/>
                    </a:gs>
                    <a:gs pos="100000">
                      <a:srgbClr val="2F002F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Times"/>
              </a:rPr>
              <a:t>Soá hoïc 6</a:t>
            </a:r>
          </a:p>
        </p:txBody>
      </p:sp>
      <p:pic>
        <p:nvPicPr>
          <p:cNvPr id="20485" name="Picture 2" descr="SZ16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061" r="10156" b="5154"/>
          <a:stretch>
            <a:fillRect/>
          </a:stretch>
        </p:blipFill>
        <p:spPr bwMode="auto">
          <a:xfrm>
            <a:off x="1552575" y="-381000"/>
            <a:ext cx="10363200" cy="792480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800600" y="828676"/>
            <a:ext cx="2971800" cy="466725"/>
          </a:xfrm>
          <a:prstGeom prst="rect">
            <a:avLst/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400" b="1" dirty="0">
                <a:solidFill>
                  <a:srgbClr val="663300"/>
                </a:solidFill>
                <a:latin typeface="Times New Roman" panose="02020603050405020304" pitchFamily="18" charset="0"/>
              </a:rPr>
              <a:t>MÔN: </a:t>
            </a:r>
            <a:r>
              <a:rPr lang="en-US" altLang="vi-VN" sz="2400" b="1" dirty="0" smtClean="0">
                <a:solidFill>
                  <a:srgbClr val="663300"/>
                </a:solidFill>
                <a:latin typeface="Times New Roman" panose="02020603050405020304" pitchFamily="18" charset="0"/>
              </a:rPr>
              <a:t>SỐ HỌC 6</a:t>
            </a:r>
            <a:endParaRPr lang="en-US" altLang="vi-VN" sz="2400" b="1" dirty="0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324100" y="1600201"/>
            <a:ext cx="7924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vi-VN" b="1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CHÀO MỪNG QUÝ THẦY CÔ VỀ DỰ GIỜ THĂM LỚP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768600" y="3700463"/>
            <a:ext cx="68326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vi-VN" sz="2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vi-VN" sz="2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: </a:t>
            </a:r>
            <a:endParaRPr lang="en-US" altLang="vi-VN" sz="2000" b="1" dirty="0" smtClean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vi-VN" sz="2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    :</a:t>
            </a:r>
            <a:endParaRPr lang="en-US" altLang="vi-VN" sz="2000" b="1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324100" y="3048001"/>
            <a:ext cx="7924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TIẾT 5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vi-VN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5: PHÉP NHÂN VÀ PHÉP CHIA SỐ TỰ NHIÊN</a:t>
            </a:r>
            <a:endParaRPr lang="en-US" altLang="vi-VN" sz="2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2523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animBg="1"/>
      <p:bldP spid="20490" grpId="0"/>
      <p:bldP spid="20491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9600" y="2794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3" name="Picture 2" descr="Nằm mơ thấy tiền 50 nghìn bị chá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40589"/>
            <a:ext cx="2114973" cy="288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727200" y="1076643"/>
            <a:ext cx="2369728" cy="3048000"/>
            <a:chOff x="5029200" y="897582"/>
            <a:chExt cx="1777296" cy="2286000"/>
          </a:xfrm>
        </p:grpSpPr>
        <p:pic>
          <p:nvPicPr>
            <p:cNvPr id="1026" name="Picture 2" descr="Bao bì đựng gạo 10kg - Công Ty TNHH SX TM Việt An Kha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897582"/>
              <a:ext cx="1777296" cy="228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5945499" y="2724150"/>
              <a:ext cx="83820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10 kg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81487" y="4856625"/>
            <a:ext cx="6096000" cy="1823576"/>
            <a:chOff x="4572000" y="3003383"/>
            <a:chExt cx="4572000" cy="1367682"/>
          </a:xfrm>
        </p:grpSpPr>
        <p:sp>
          <p:nvSpPr>
            <p:cNvPr id="8" name="Cloud 7"/>
            <p:cNvSpPr/>
            <p:nvPr/>
          </p:nvSpPr>
          <p:spPr>
            <a:xfrm>
              <a:off x="4724400" y="3003383"/>
              <a:ext cx="4267200" cy="1367682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0" y="3412183"/>
              <a:ext cx="4572000" cy="78944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Mẹ phải đưa bao nhiêu tờ 50 nghìn đồng </a:t>
              </a:r>
            </a:p>
            <a:p>
              <a:pPr algn="ctr">
                <a:lnSpc>
                  <a:spcPct val="130000"/>
                </a:lnSpc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để trả tiền gạo?</a:t>
              </a:r>
              <a:endParaRPr 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38400" y="4343401"/>
            <a:ext cx="345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kg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9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584201"/>
            <a:ext cx="10109696" cy="3669772"/>
          </a:xfrm>
        </p:spPr>
        <p:txBody>
          <a:bodyPr>
            <a:normAutofit/>
          </a:bodyPr>
          <a:lstStyle/>
          <a:p>
            <a:pPr lvl="0" algn="ctr"/>
            <a:r>
              <a:rPr lang="en-US" altLang="ko-KR" sz="6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ko-KR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5: </a:t>
            </a:r>
            <a:r>
              <a:rPr lang="en-US" altLang="ko-KR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 NHÂN VÀ PHÉP CHIA 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altLang="ko-KR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TỰ 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</a:p>
          <a:p>
            <a:pPr lvl="0" algn="ctr"/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sz="6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altLang="ko-KR" sz="6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5-Point Star 20">
            <a:hlinkClick r:id="" action="ppaction://noaction"/>
          </p:cNvPr>
          <p:cNvSpPr/>
          <p:nvPr/>
        </p:nvSpPr>
        <p:spPr>
          <a:xfrm rot="19885495">
            <a:off x="2743201" y="48514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5-Point Star 21">
            <a:hlinkClick r:id="" action="ppaction://noaction"/>
          </p:cNvPr>
          <p:cNvSpPr/>
          <p:nvPr/>
        </p:nvSpPr>
        <p:spPr>
          <a:xfrm rot="1691988">
            <a:off x="10464801" y="8890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5-Point Star 22">
            <a:hlinkClick r:id="" action="ppaction://noaction"/>
          </p:cNvPr>
          <p:cNvSpPr/>
          <p:nvPr/>
        </p:nvSpPr>
        <p:spPr>
          <a:xfrm rot="1554389">
            <a:off x="3556000" y="5867400"/>
            <a:ext cx="609600" cy="6096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5-Point Star 23">
            <a:hlinkClick r:id="" action="ppaction://noaction"/>
          </p:cNvPr>
          <p:cNvSpPr/>
          <p:nvPr/>
        </p:nvSpPr>
        <p:spPr>
          <a:xfrm rot="18569550">
            <a:off x="2781266" y="5952461"/>
            <a:ext cx="503145" cy="599308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5" name="5-Point Star 24">
            <a:hlinkClick r:id="" action="ppaction://noaction"/>
          </p:cNvPr>
          <p:cNvSpPr/>
          <p:nvPr/>
        </p:nvSpPr>
        <p:spPr>
          <a:xfrm rot="19576537">
            <a:off x="9784444" y="1215797"/>
            <a:ext cx="649513" cy="673972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5-Point Star 25">
            <a:hlinkClick r:id="" action="ppaction://noaction"/>
          </p:cNvPr>
          <p:cNvSpPr/>
          <p:nvPr/>
        </p:nvSpPr>
        <p:spPr>
          <a:xfrm rot="3746748">
            <a:off x="11078193" y="2085793"/>
            <a:ext cx="602015" cy="602676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800" y="4953000"/>
            <a:ext cx="660400" cy="584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63200" y="3124200"/>
            <a:ext cx="660400" cy="5842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0"/>
            <a:ext cx="660400" cy="5842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717800"/>
            <a:ext cx="660400" cy="5842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381000"/>
            <a:ext cx="660400" cy="5842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889000"/>
            <a:ext cx="660400" cy="5842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2413000"/>
            <a:ext cx="1219200" cy="107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4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9269" y="192818"/>
            <a:ext cx="7210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ko-KR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72587" y="3853543"/>
            <a:ext cx="6096000" cy="1532727"/>
            <a:chOff x="572587" y="1267097"/>
            <a:chExt cx="6096000" cy="1532727"/>
          </a:xfrm>
        </p:grpSpPr>
        <p:sp>
          <p:nvSpPr>
            <p:cNvPr id="8" name="Rectangle 7"/>
            <p:cNvSpPr/>
            <p:nvPr/>
          </p:nvSpPr>
          <p:spPr>
            <a:xfrm>
              <a:off x="572587" y="1267097"/>
              <a:ext cx="6096000" cy="153272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0"/>
                </a:spcAft>
                <a:tabLst>
                  <a:tab pos="4552315" algn="l"/>
                </a:tabLst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nl-NL" sz="24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     </a:t>
              </a:r>
              <a:r>
                <a:rPr lang="nl-NL" sz="2400" b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a       x        </a:t>
              </a:r>
              <a:r>
                <a:rPr lang="nl-NL" sz="2400" b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b       </a:t>
              </a:r>
              <a:r>
                <a:rPr lang="nl-NL" sz="2400" b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nl-NL" sz="2400" b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=        c</a:t>
              </a:r>
              <a:endPara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just">
                <a:lnSpc>
                  <a:spcPct val="130000"/>
                </a:lnSpc>
                <a:spcAft>
                  <a:spcPts val="0"/>
                </a:spcAft>
                <a:tabLst>
                  <a:tab pos="4552315" algn="l"/>
                </a:tabLst>
              </a:pPr>
              <a:r>
                <a:rPr lang="nl-NL" sz="2400" i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  <a:p>
              <a:pPr algn="just">
                <a:lnSpc>
                  <a:spcPct val="130000"/>
                </a:lnSpc>
                <a:spcAft>
                  <a:spcPts val="0"/>
                </a:spcAft>
                <a:tabLst>
                  <a:tab pos="4552315" algn="l"/>
                </a:tabLst>
              </a:pPr>
              <a:r>
                <a:rPr lang="nl-NL" sz="2400" i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</a:t>
              </a:r>
              <a:r>
                <a:rPr lang="nl-NL" sz="24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Thừa số      Thừa số           Tích</a:t>
              </a:r>
              <a:endParaRPr lang="en-US" sz="2400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1410790" y="1741144"/>
              <a:ext cx="13061" cy="5579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2854236" y="1741143"/>
              <a:ext cx="13061" cy="5579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 flipV="1">
              <a:off x="4419602" y="1741142"/>
              <a:ext cx="13061" cy="5579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966651" y="1369541"/>
            <a:ext cx="4180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a + a + …+ a (b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19" y="901335"/>
            <a:ext cx="406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2295" y="2815166"/>
            <a:ext cx="4180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 . 4 = 5 + 5 + 5 + 5 = 20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7163" y="3405049"/>
            <a:ext cx="406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6650" y="2037806"/>
            <a:ext cx="4062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 a . b = ab; 2 . m = 2m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73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21" grpId="0"/>
      <p:bldP spid="22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4766" y="248194"/>
            <a:ext cx="4245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738 . 48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645648"/>
              </p:ext>
            </p:extLst>
          </p:nvPr>
        </p:nvGraphicFramePr>
        <p:xfrm>
          <a:off x="3584120" y="996085"/>
          <a:ext cx="805947" cy="2095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Equation" r:id="rId3" imgW="444240" imgH="1155600" progId="Equation.DSMT4">
                  <p:embed/>
                </p:oleObj>
              </mc:Choice>
              <mc:Fallback>
                <p:oleObj name="Equation" r:id="rId3" imgW="44424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4120" y="996085"/>
                        <a:ext cx="805947" cy="2095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175863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684871"/>
              </p:ext>
            </p:extLst>
          </p:nvPr>
        </p:nvGraphicFramePr>
        <p:xfrm>
          <a:off x="4507295" y="1938105"/>
          <a:ext cx="2242920" cy="732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Equation" r:id="rId7" imgW="1244520" imgH="406080" progId="Equation.DSMT4">
                  <p:embed/>
                </p:oleObj>
              </mc:Choice>
              <mc:Fallback>
                <p:oleObj name="Equation" r:id="rId7" imgW="12445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7295" y="1938105"/>
                        <a:ext cx="2242920" cy="732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8157" y="3091549"/>
            <a:ext cx="6927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a) 834 . 57;                            b) 603 . 295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448256"/>
              </p:ext>
            </p:extLst>
          </p:nvPr>
        </p:nvGraphicFramePr>
        <p:xfrm>
          <a:off x="1464854" y="4191641"/>
          <a:ext cx="808083" cy="2162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Equation" r:id="rId9" imgW="431640" imgH="1155600" progId="Equation.DSMT4">
                  <p:embed/>
                </p:oleObj>
              </mc:Choice>
              <mc:Fallback>
                <p:oleObj name="Equation" r:id="rId9" imgW="43164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64854" y="4191641"/>
                        <a:ext cx="808083" cy="21628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551648"/>
              </p:ext>
            </p:extLst>
          </p:nvPr>
        </p:nvGraphicFramePr>
        <p:xfrm>
          <a:off x="5209721" y="4021821"/>
          <a:ext cx="1110287" cy="2574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Equation" r:id="rId11" imgW="596880" imgH="1384200" progId="Equation.DSMT4">
                  <p:embed/>
                </p:oleObj>
              </mc:Choice>
              <mc:Fallback>
                <p:oleObj name="Equation" r:id="rId11" imgW="59688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09721" y="4021821"/>
                        <a:ext cx="1110287" cy="25749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026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3320" y="174174"/>
            <a:ext cx="3997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320" y="748166"/>
            <a:ext cx="6137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1: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 b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= 25, b = 18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542" y="1652134"/>
            <a:ext cx="5809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25 . 18 = 450 ; b . a = 18 . 25 = 450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81115" y="961311"/>
            <a:ext cx="4403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. b = b . 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3320" y="2214682"/>
            <a:ext cx="6137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(325 . 28) . 15 = 325 . (28 . c)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320" y="3178095"/>
            <a:ext cx="2201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 = 15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83779" y="2394351"/>
            <a:ext cx="4364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(ab)c = a(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620933" y="326571"/>
            <a:ext cx="0" cy="5629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0607" y="3777847"/>
            <a:ext cx="4768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3: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508753" y="2929177"/>
            <a:ext cx="3034016" cy="1947624"/>
            <a:chOff x="3339422" y="3708109"/>
            <a:chExt cx="3034016" cy="194762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674533" y="4137051"/>
              <a:ext cx="33867" cy="15186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691467" y="4137051"/>
              <a:ext cx="261520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306672" y="4137051"/>
              <a:ext cx="0" cy="15186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708400" y="5655733"/>
              <a:ext cx="25982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266267" y="4137051"/>
              <a:ext cx="0" cy="15186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339422" y="4698999"/>
              <a:ext cx="67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267200" y="370811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54766" y="3708109"/>
              <a:ext cx="7186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25183" y="5079140"/>
            <a:ext cx="609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 + c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a. (b + c)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1320" y="5858072"/>
            <a:ext cx="6265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b + a. c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932979" y="5246872"/>
            <a:ext cx="2513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a(b + c) = ab + ac.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56400" y="4289058"/>
            <a:ext cx="53976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979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  <p:bldP spid="11" grpId="0"/>
      <p:bldP spid="12" grpId="0"/>
      <p:bldP spid="15" grpId="0"/>
      <p:bldP spid="31" grpId="0"/>
      <p:bldP spid="32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3320" y="326571"/>
            <a:ext cx="3997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0262" y="966651"/>
            <a:ext cx="9470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. b = b . 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(ab)c = a(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a(b + c) = ab + ac.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4760" y="2468879"/>
            <a:ext cx="374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24.25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761" y="2991393"/>
            <a:ext cx="619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24.25 = (6.4).25 = 6.(4.25) = 6.100 = 600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3466" y="3770811"/>
            <a:ext cx="5399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125.8001.8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1846" y="4332510"/>
            <a:ext cx="7672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125.8001.8 = (125.8).8001 = 1000.8001 = 8001000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1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2366" y="331628"/>
            <a:ext cx="6096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nl-NL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Ví </a:t>
            </a:r>
            <a:r>
              <a:rPr lang="nl-NL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dụ 3</a:t>
            </a:r>
            <a:r>
              <a:rPr lang="nl-NL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Tính một cách hợp lí: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a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25.29.4                b</a:t>
            </a: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37.65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+ 37.35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c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250.1476.4          d</a:t>
            </a: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189.509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- 189.409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310" y="1935839"/>
            <a:ext cx="818605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Giải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25.29.4 = (25.4).29 = 100.29 = 2900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37.65 + 37.35 = 37.(65 + 35) = 37.100 = 3700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 250.1476.4 = (250.4).1476 = 1000.1476 = </a:t>
            </a: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1476000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d) 189.509 – 189.409 = 189. (509 – 409) = 189.100 = 189000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01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0262" y="587829"/>
            <a:ext cx="81250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ý;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1.23; 1.24; 1.25; 1.26; 1.27;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29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617</Words>
  <PresentationFormat>Widescreen</PresentationFormat>
  <Paragraphs>70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맑은 고딕</vt:lpstr>
      <vt:lpstr>.VnRevueH</vt:lpstr>
      <vt:lpstr>Arial</vt:lpstr>
      <vt:lpstr>Calibri</vt:lpstr>
      <vt:lpstr>Calibri Light</vt:lpstr>
      <vt:lpstr>Times New Roman</vt:lpstr>
      <vt:lpstr>VNI-Times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2021-07-12T15:42:52Z</dcterms:created>
  <dcterms:modified xsi:type="dcterms:W3CDTF">2021-07-25T17:31:07Z</dcterms:modified>
</cp:coreProperties>
</file>