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92" r:id="rId2"/>
    <p:sldId id="393" r:id="rId3"/>
    <p:sldId id="356" r:id="rId4"/>
    <p:sldId id="357" r:id="rId5"/>
    <p:sldId id="358" r:id="rId6"/>
    <p:sldId id="359" r:id="rId7"/>
    <p:sldId id="372" r:id="rId8"/>
    <p:sldId id="345" r:id="rId9"/>
    <p:sldId id="360" r:id="rId10"/>
    <p:sldId id="361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7" r:id="rId25"/>
    <p:sldId id="388" r:id="rId26"/>
    <p:sldId id="389" r:id="rId27"/>
    <p:sldId id="390" r:id="rId28"/>
    <p:sldId id="371" r:id="rId29"/>
  </p:sldIdLst>
  <p:sldSz cx="24384000" cy="13716000"/>
  <p:notesSz cx="6858000" cy="9144000"/>
  <p:custDataLst>
    <p:tags r:id="rId3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D0CBF5"/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20" autoAdjust="0"/>
    <p:restoredTop sz="94374" autoAdjust="0"/>
  </p:normalViewPr>
  <p:slideViewPr>
    <p:cSldViewPr>
      <p:cViewPr>
        <p:scale>
          <a:sx n="35" d="100"/>
          <a:sy n="35" d="100"/>
        </p:scale>
        <p:origin x="-72" y="-48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13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393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756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626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567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25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741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152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03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732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617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219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531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946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416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503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806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95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9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41.png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5.wmf"/><Relationship Id="rId19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44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81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45.png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40.wmf"/><Relationship Id="rId4" Type="http://schemas.openxmlformats.org/officeDocument/2006/relationships/image" Target="../media/image79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82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670840" y="3719346"/>
            <a:ext cx="256984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4600" y="4126691"/>
            <a:ext cx="18288000" cy="269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Chủ đề: ÔN TẬP CHƯƠNG II</a:t>
            </a:r>
          </a:p>
          <a:p>
            <a:pPr algn="ctr">
              <a:lnSpc>
                <a:spcPct val="150000"/>
              </a:lnSpc>
            </a:pPr>
            <a:r>
              <a:rPr lang="en-US" sz="6000" b="1"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HÀM SỐ BẬC NHẤT VÀ BẬC HAI</a:t>
            </a:r>
            <a:endParaRPr lang="en-US" sz="6000" b="1" dirty="0"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3914" y="8969692"/>
            <a:ext cx="17166161" cy="1537676"/>
            <a:chOff x="7483861" y="7543801"/>
            <a:chExt cx="17012919" cy="164606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BẬC NHẤT </a:t>
              </a:r>
              <a:r>
                <a:rPr lang="en-US" sz="4800" b="1" i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y = ax + b  VÀ HÀM SỐ BẬC HAI  y = ax</a:t>
              </a:r>
              <a:r>
                <a:rPr lang="en-US" sz="4800" b="1" i="1" baseline="3000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4800" b="1" i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+ bx + c</a:t>
              </a:r>
              <a:endParaRPr lang="en-US" sz="4800" b="1" i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57107" y="7702997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ĐỀ.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54" name="Rounded Rectangle 53"/>
          <p:cNvSpPr/>
          <p:nvPr/>
        </p:nvSpPr>
        <p:spPr>
          <a:xfrm>
            <a:off x="3512667" y="7419689"/>
            <a:ext cx="19013083" cy="505155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44" y="1630877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9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5944" y="6784997"/>
            <a:ext cx="23707154" cy="6443448"/>
            <a:chOff x="1205494" y="6941416"/>
            <a:chExt cx="23710240" cy="644428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6149" cy="620624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790288" cy="4087555"/>
            <a:chOff x="992187" y="2564544"/>
            <a:chExt cx="22733746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7000"/>
              <a:ext cx="22580713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1734800" y="979444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9794444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90600" y="2667000"/>
                <a:ext cx="22565882" cy="3137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tabLst>
                    <a:tab pos="629920" algn="l"/>
                    <a:tab pos="810260" algn="l"/>
                  </a:tabLst>
                </a:pPr>
                <a:r>
                  <a:rPr lang="fr-FR" sz="4800" spc="-2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fr-FR" sz="4400" b="1" spc="-2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spc="-2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4400" b="1" spc="-2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tự nhiên. Phủ định của mệnh đề “</a:t>
                </a:r>
                <a14:m>
                  <m:oMath xmlns:m="http://schemas.openxmlformats.org/officeDocument/2006/math">
                    <m:r>
                      <a:rPr lang="fr-FR" sz="4400" b="1" i="1" spc="-2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 spc="-2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4400" b="1" spc="-2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chẵn,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2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pc="-2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 spc="-2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 spc="-2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pc="-2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4400" b="1" spc="-2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chẵn” là mệnh đề: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lẻ,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lẻ.	</a:t>
                </a:r>
                <a:r>
                  <a:rPr lang="fr-FR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lẻ,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chẵn.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lẻ,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lẻ.	</a:t>
                </a:r>
                <a:r>
                  <a:rPr lang="fr-FR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chẵn,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lẻ.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667000"/>
                <a:ext cx="22565882" cy="3137397"/>
              </a:xfrm>
              <a:prstGeom prst="rect">
                <a:avLst/>
              </a:prstGeom>
              <a:blipFill>
                <a:blip r:embed="rId4"/>
                <a:stretch>
                  <a:fillRect l="-1108" t="-3113" r="-1108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4648200" y="8120221"/>
                <a:ext cx="13346770" cy="833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3510915" algn="l"/>
                  </a:tabLs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“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fr-FR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8120221"/>
                <a:ext cx="13346770" cy="833241"/>
              </a:xfrm>
              <a:prstGeom prst="rect">
                <a:avLst/>
              </a:prstGeom>
              <a:blipFill rotWithShape="1">
                <a:blip r:embed="rId5"/>
                <a:stretch>
                  <a:fillRect t="-15328" b="-25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9308540" y="477840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5944" y="6784997"/>
            <a:ext cx="23707154" cy="6443448"/>
            <a:chOff x="1205494" y="6941416"/>
            <a:chExt cx="23710240" cy="644428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6149" cy="620624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790288" cy="4087555"/>
            <a:chOff x="992187" y="2564544"/>
            <a:chExt cx="22733746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7000"/>
              <a:ext cx="22580713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4.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585297" y="78486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297" y="78486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048000" y="2872122"/>
                <a:ext cx="22565882" cy="2504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buClr>
                    <a:srgbClr val="7030A0"/>
                  </a:buClr>
                  <a:tabLst>
                    <a:tab pos="629920" algn="l"/>
                    <a:tab pos="810260" algn="l"/>
                  </a:tabLst>
                </a:pPr>
                <a:r>
                  <a:rPr kumimoji="0" lang="fr-FR" sz="4800" b="0" i="0" u="none" strike="noStrike" kern="1200" cap="none" spc="-2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fr-FR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mệnh đề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:"</m:t>
                        </m:r>
                      </m:fName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∀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</m:oMath>
                </a14:m>
                <a:r>
                  <a:rPr lang="fr-FR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phủ định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fr-FR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10260" lvl="0" indent="-179705" algn="just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  <a:tab pos="3599815" algn="l"/>
                  </a:tabLst>
                </a:pPr>
                <a:r>
                  <a:rPr lang="fr-FR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acc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:"</m:t>
                        </m:r>
                      </m:fName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∃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</m:oMath>
                </a14:m>
                <a:r>
                  <a:rPr lang="fr-FR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acc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:"</m:t>
                        </m:r>
                      </m:fName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∃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</m:oMath>
                </a14:m>
                <a:r>
                  <a:rPr lang="fr-FR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10260" lvl="0" indent="-179705" algn="just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  <a:tab pos="3599815" algn="l"/>
                  </a:tabLst>
                </a:pPr>
                <a:r>
                  <a:rPr lang="fr-FR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acc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:"</m:t>
                        </m:r>
                      </m:fName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∃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</m:oMath>
                </a14:m>
                <a:r>
                  <a:rPr lang="fr-FR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acc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:"</m:t>
                        </m:r>
                      </m:fName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∃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</m:oMath>
                </a14:m>
                <a:r>
                  <a:rPr lang="fr-FR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872122"/>
                <a:ext cx="22565882" cy="2504212"/>
              </a:xfrm>
              <a:prstGeom prst="rect">
                <a:avLst/>
              </a:prstGeom>
              <a:blipFill>
                <a:blip r:embed="rId4"/>
                <a:stretch>
                  <a:fillRect t="-3650" b="-1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3563600" y="358795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6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5944" y="6784997"/>
            <a:ext cx="23707154" cy="6443448"/>
            <a:chOff x="1205494" y="6941416"/>
            <a:chExt cx="23710240" cy="644428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6149" cy="620624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790288" cy="4087555"/>
            <a:chOff x="992187" y="2564544"/>
            <a:chExt cx="22733746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7000"/>
              <a:ext cx="22580713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5.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768947" y="102180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7" y="1021800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990600" y="2667000"/>
                <a:ext cx="22565882" cy="2509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buFont typeface="+mj-lt"/>
                  <a:buAutoNum type="arabicPeriod"/>
                  <a:tabLst>
                    <a:tab pos="629920" algn="l"/>
                    <a:tab pos="810260" algn="l"/>
                  </a:tabLst>
                </a:pPr>
                <a:r>
                  <a:rPr kumimoji="0" lang="fr-FR" sz="4800" b="0" i="0" u="none" strike="noStrike" kern="1200" cap="none" spc="-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10260" indent="-179705" algn="just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ℚ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fr-FR" sz="44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fr-FR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10260" indent="-179705" algn="just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ℕ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ℕ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667000"/>
                <a:ext cx="22565882" cy="2509854"/>
              </a:xfrm>
              <a:prstGeom prst="rect">
                <a:avLst/>
              </a:prstGeom>
              <a:blipFill rotWithShape="1">
                <a:blip r:embed="rId4"/>
                <a:stretch>
                  <a:fillRect l="-1108" t="-3650" b="-9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1299889" y="8120221"/>
                <a:ext cx="22554077" cy="1713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spc="-3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mệnh đề “</a:t>
                </a:r>
                <a14:m>
                  <m:oMath xmlns:m="http://schemas.openxmlformats.org/officeDocument/2006/math">
                    <m:r>
                      <a:rPr lang="en-US" sz="4400" b="1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400" b="1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func>
                      <m:funcPr>
                        <m:ctrlPr>
                          <a:rPr lang="en-US" sz="4400" b="1" i="1" spc="-3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 spc="-3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pc="-3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r>
                              <a:rPr lang="en-US" sz="4400" b="1" i="1" spc="-3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 spc="-3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</m:e>
                    </m:func>
                    <m:r>
                      <a:rPr lang="en-US" sz="4400" b="1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spc="-3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 Chọn </a:t>
                </a:r>
                <a14:m>
                  <m:oMath xmlns:m="http://schemas.openxmlformats.org/officeDocument/2006/math">
                    <m:r>
                      <a:rPr lang="en-US" sz="4400" b="1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4400" b="1" spc="-3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nhưng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3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spc="-3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30555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spc="-3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mệnh đề “</a:t>
                </a:r>
                <a14:m>
                  <m:oMath xmlns:m="http://schemas.openxmlformats.org/officeDocument/2006/math">
                    <m:r>
                      <a:rPr lang="en-US" sz="4400" b="1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ℕ</m:t>
                    </m:r>
                    <m:func>
                      <m:funcPr>
                        <m:ctrlPr>
                          <a:rPr lang="en-US" sz="4400" b="1" i="1" spc="-3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 spc="-3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pc="-3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r>
                              <a:rPr lang="en-US" sz="4400" b="1" i="1" spc="-3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 spc="-3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</m:e>
                    </m:func>
                    <m:r>
                      <a:rPr lang="en-US" sz="4400" b="1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spc="-3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sai.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889" y="8120221"/>
                <a:ext cx="22554077" cy="1713867"/>
              </a:xfrm>
              <a:prstGeom prst="rect">
                <a:avLst/>
              </a:prstGeom>
              <a:blipFill>
                <a:blip r:embed="rId5"/>
                <a:stretch>
                  <a:fillRect t="-4982" b="-15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5773400" y="421400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01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96899" y="5240096"/>
            <a:ext cx="23707154" cy="6443448"/>
            <a:chOff x="1205494" y="6941416"/>
            <a:chExt cx="23710240" cy="644428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6149" cy="620624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790288" cy="2511812"/>
            <a:chOff x="992187" y="2564544"/>
            <a:chExt cx="22733746" cy="251213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7000"/>
              <a:ext cx="22580713" cy="240968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6.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694175" y="607109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175" y="607109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90600" y="2667000"/>
                <a:ext cx="23180688" cy="1779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buClr>
                    <a:srgbClr val="7030A0"/>
                  </a:buClr>
                  <a:tabLst>
                    <a:tab pos="629920" algn="l"/>
                    <a:tab pos="810260" algn="l"/>
                  </a:tabLst>
                </a:pPr>
                <a:r>
                  <a:rPr kumimoji="0" lang="fr-FR" sz="4800" b="0" i="0" u="none" strike="noStrike" kern="1200" cap="none" spc="-2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tập hợp số sau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endChr m:val="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en-US" sz="4400" b="1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d>
                          </m:e>
                        </m:func>
                      </m:e>
                    </m:d>
                    <m:func>
                      <m:func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func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. Tập hợp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buClr>
                    <a:srgbClr val="7030A0"/>
                  </a:buClr>
                  <a:tabLst>
                    <a:tab pos="629920" algn="l"/>
                    <a:tab pos="810260" algn="l"/>
                  </a:tabLst>
                </a:pPr>
                <a:r>
                  <a:rPr kumimoji="0" lang="fr-FR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A.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en-US" sz="4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kumimoji="0" lang="fr-FR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kumimoji="0" lang="fr-FR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en-US" sz="4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kumimoji="0" lang="fr-FR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	</a:t>
                </a:r>
                <a:r>
                  <a:rPr kumimoji="0" lang="fr-FR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en-US" sz="4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kumimoji="0" lang="fr-FR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kumimoji="0" lang="fr-FR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kumimoji="0" lang="fr-FR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667000"/>
                <a:ext cx="23180688" cy="1779911"/>
              </a:xfrm>
              <a:prstGeom prst="rect">
                <a:avLst/>
              </a:prstGeom>
              <a:blipFill>
                <a:blip r:embed="rId4"/>
                <a:stretch>
                  <a:fillRect t="-4124" b="-13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462352" y="347866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9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19178" y="4972290"/>
            <a:ext cx="23707154" cy="6443448"/>
            <a:chOff x="1205494" y="6941416"/>
            <a:chExt cx="23710240" cy="644428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6149" cy="620624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78397" y="2358239"/>
            <a:ext cx="23790288" cy="2259124"/>
            <a:chOff x="992187" y="2564544"/>
            <a:chExt cx="22733746" cy="225941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7000"/>
              <a:ext cx="22580713" cy="21569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7.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9296400" y="878051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8780517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90600" y="2667000"/>
                <a:ext cx="22565882" cy="2266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tabLst>
                    <a:tab pos="629920" algn="l"/>
                    <a:tab pos="810260" algn="l"/>
                  </a:tabLst>
                </a:pPr>
                <a:r>
                  <a:rPr lang="fr-FR" sz="4800" spc="-2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kumimoji="0" lang="fr-FR" sz="4800" b="0" i="0" u="none" strike="noStrike" kern="1200" cap="none" spc="-2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hợp nào sau đây có đúng một tập hợp con?</a:t>
                </a:r>
              </a:p>
              <a:p>
                <a:pPr marL="63055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en-US" sz="44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	</a:t>
                </a: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44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{1}</a:t>
                </a: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∅</m:t>
                        </m:r>
                      </m:e>
                    </m:d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∅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667000"/>
                <a:ext cx="22565882" cy="2266454"/>
              </a:xfrm>
              <a:prstGeom prst="rect">
                <a:avLst/>
              </a:prstGeom>
              <a:blipFill>
                <a:blip r:embed="rId5"/>
                <a:stretch>
                  <a:fillRect t="-4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630238" y="5301235"/>
                <a:ext cx="23753762" cy="3241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lvl="0">
                  <a:lnSpc>
                    <a:spcPct val="107000"/>
                  </a:lnSpc>
                  <a:spcAft>
                    <a:spcPts val="800"/>
                  </a:spcAft>
                  <a:tabLst>
                    <a:tab pos="3510915" algn="l"/>
                  </a:tabLst>
                </a:pP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 kiến thức : Mọi tập hợp luôn có hai tập con là tập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chính nó.</a:t>
                </a:r>
              </a:p>
              <a:p>
                <a:pPr marL="1202055" lvl="0" indent="-5715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w"/>
                  <a:tabLst>
                    <a:tab pos="3510915" algn="l"/>
                  </a:tabLs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 án A có duy nhất một tập con là tập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202055" lvl="0" indent="-5715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w"/>
                  <a:tabLst>
                    <a:tab pos="3510915" algn="l"/>
                  </a:tabLs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 án B, C còn một tập con nữa là tập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pPr marL="1202055" lvl="0" indent="-5715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w"/>
                  <a:tabLst>
                    <a:tab pos="3510915" algn="l"/>
                  </a:tabLs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 án D có có nhiều hơn hai tập con trong đó có hai tập con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{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∅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{1}</a:t>
                </a: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38" y="5301235"/>
                <a:ext cx="23753762" cy="3241272"/>
              </a:xfrm>
              <a:prstGeom prst="rect">
                <a:avLst/>
              </a:prstGeom>
              <a:blipFill>
                <a:blip r:embed="rId6"/>
                <a:stretch>
                  <a:fillRect t="-4520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4953000" y="338418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1654D7B-6FBB-491B-8A29-AE129F6B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781425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 kiến thức : Mọi tập hợp luôn có hai tập con là tập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 Math" panose="02040503050406030204" pitchFamily="18" charset="0"/>
              </a:rPr>
              <a:t>∅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và chính nó.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781425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Đáp án A có duy nhất một tập con là tập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Wingdings" panose="05000000000000000000" pitchFamily="2" charset="2"/>
              </a:rPr>
              <a:t>∅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	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781425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Đáp án B,C còn một tập con nữa là tập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Wingdings" panose="05000000000000000000" pitchFamily="2" charset="2"/>
              </a:rPr>
              <a:t>∅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. 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781425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Đáp án D có có nhiều hơn hai tập con trong đó có hai tập con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77BDB14D-A2F3-48C5-A403-2AD27B9A8A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28892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7" imgW="291973" imgH="253890" progId="Equation.DSMT4">
                  <p:embed/>
                </p:oleObj>
              </mc:Choice>
              <mc:Fallback>
                <p:oleObj name="Equation" r:id="rId7" imgW="291973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8892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A3D409E-7EB0-40FE-9DDE-41C2F3D4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7080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781425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{1}.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A1D7E3D-2B2C-4E49-93AF-505EBB5A5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781425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 kiến thức : Mọi tập hợp luôn có hai tập con là tập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 Math" panose="02040503050406030204" pitchFamily="18" charset="0"/>
              </a:rPr>
              <a:t>∅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và chính nó.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781425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Đáp án A có duy nhất một tập con là tập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Wingdings" panose="05000000000000000000" pitchFamily="2" charset="2"/>
              </a:rPr>
              <a:t>∅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	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781425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Đáp án B,C còn một tập con nữa là tập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Wingdings" panose="05000000000000000000" pitchFamily="2" charset="2"/>
              </a:rPr>
              <a:t>∅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. 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781425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Đáp án D có có nhiều hơn hai tập con trong đó có hai tập con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E995E16C-DED1-4809-ADED-9CD0F9112B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609600"/>
          <a:ext cx="28892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9" imgW="291973" imgH="253890" progId="Equation.DSMT4">
                  <p:embed/>
                </p:oleObj>
              </mc:Choice>
              <mc:Fallback>
                <p:oleObj name="Equation" r:id="rId9" imgW="291973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28892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0A280C-4DFC-4C3F-BAA7-A4E365373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8604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781425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{1}.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02C99F23-C536-484C-9C1E-714EFCAB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781425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Đáp án A có duy nhất một tập con là tập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Wingdings" panose="05000000000000000000" pitchFamily="2" charset="2"/>
              </a:rPr>
              <a:t>∅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	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781425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Đáp án B,C còn một tập con nữa là tập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Wingdings" panose="05000000000000000000" pitchFamily="2" charset="2"/>
              </a:rPr>
              <a:t>∅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. 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781425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Đáp án D có có nhiều hơn hai tập con trong đó có hai tập con 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DCFB97ED-FACB-449F-9DC4-D03C1538A1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762000"/>
          <a:ext cx="28892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10" imgW="291973" imgH="253890" progId="Equation.DSMT4">
                  <p:embed/>
                </p:oleObj>
              </mc:Choice>
              <mc:Fallback>
                <p:oleObj name="Equation" r:id="rId10" imgW="291973" imgH="25389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28892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F4B2C29C-6107-432E-A40B-F6F65E0AF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10128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781425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{1}.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xmlns="" id="{2CAE088F-B901-4864-8B5A-29813F403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án D có có nhiều hơn hai tập con trong đó có hai tập con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57704424-8FE0-43F6-AE12-6C1102FA91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914400"/>
          <a:ext cx="28892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11" imgW="291973" imgH="253890" progId="Equation.DSMT4">
                  <p:embed/>
                </p:oleObj>
              </mc:Choice>
              <mc:Fallback>
                <p:oleObj name="Equation" r:id="rId11" imgW="291973" imgH="25389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28892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B29D09B1-87B4-451D-9D24-736A704E4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11652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781425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{1}.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xmlns="" id="{16DADFFF-2797-4DDF-9552-D4219B7D2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án D có có nhiều hơn hai tập con trong đó có hai tập con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944B0967-8ED8-4F67-AB08-48CA0B52E8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066800"/>
          <a:ext cx="28892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12" imgW="291973" imgH="253890" progId="Equation.DSMT4">
                  <p:embed/>
                </p:oleObj>
              </mc:Choice>
              <mc:Fallback>
                <p:oleObj name="Equation" r:id="rId12" imgW="291973" imgH="25389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28892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7">
            <a:extLst>
              <a:ext uri="{FF2B5EF4-FFF2-40B4-BE49-F238E27FC236}">
                <a16:creationId xmlns:a16="http://schemas.microsoft.com/office/drawing/2014/main" xmlns="" id="{71435D8D-7CAB-4FB9-95EB-3E3CF7EE8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13176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3781425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{1}.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xmlns="" id="{D6145306-21A9-415D-A1F2-71A4C57A7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F9654B61-40AA-4799-A306-7D9E0C5A8D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8892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13" imgW="291973" imgH="253890" progId="Equation.DSMT4">
                  <p:embed/>
                </p:oleObj>
              </mc:Choice>
              <mc:Fallback>
                <p:oleObj name="Equation" r:id="rId13" imgW="291973" imgH="25389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8892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0">
            <a:extLst>
              <a:ext uri="{FF2B5EF4-FFF2-40B4-BE49-F238E27FC236}">
                <a16:creationId xmlns:a16="http://schemas.microsoft.com/office/drawing/2014/main" xmlns="" id="{6CA5897A-7DA3-4D53-BF73-3B4536972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08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và {1}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4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58749" y="5010774"/>
            <a:ext cx="23707154" cy="6443448"/>
            <a:chOff x="1205494" y="6941416"/>
            <a:chExt cx="23710240" cy="644428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6149" cy="620624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790288" cy="2302446"/>
            <a:chOff x="992187" y="2564544"/>
            <a:chExt cx="22733746" cy="230274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7000"/>
              <a:ext cx="22580713" cy="220029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8.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1767605" y="802022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7605" y="802022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90600" y="2667000"/>
                <a:ext cx="22565882" cy="15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buFont typeface="+mj-lt"/>
                  <a:buAutoNum type="arabicPeriod"/>
                  <a:tabLst>
                    <a:tab pos="629920" algn="l"/>
                    <a:tab pos="810260" algn="l"/>
                  </a:tabLst>
                </a:pPr>
                <a:r>
                  <a:rPr kumimoji="0" lang="fr-FR" sz="4800" b="0" i="0" u="none" strike="noStrike" kern="1200" cap="none" spc="-2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tập hợp </a:t>
                </a:r>
                <a:r>
                  <a:rPr 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mệnh đề </a:t>
                </a: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các mệnh đề sau?</a:t>
                </a: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∅⊂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667000"/>
                <a:ext cx="22565882" cy="1598964"/>
              </a:xfrm>
              <a:prstGeom prst="rect">
                <a:avLst/>
              </a:prstGeom>
              <a:blipFill>
                <a:blip r:embed="rId4"/>
                <a:stretch>
                  <a:fillRect l="-1108" t="-6107" b="-17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D3AFA5A-4934-4FF4-BBE2-95486ED925FF}"/>
              </a:ext>
            </a:extLst>
          </p:cNvPr>
          <p:cNvSpPr/>
          <p:nvPr/>
        </p:nvSpPr>
        <p:spPr>
          <a:xfrm>
            <a:off x="3880782" y="6401178"/>
            <a:ext cx="13346770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indent="-179705"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đáp án A, B, C đúng. Đáp án D sai.</a:t>
            </a:r>
          </a:p>
        </p:txBody>
      </p:sp>
      <p:sp>
        <p:nvSpPr>
          <p:cNvPr id="57" name="Oval 56"/>
          <p:cNvSpPr/>
          <p:nvPr/>
        </p:nvSpPr>
        <p:spPr>
          <a:xfrm>
            <a:off x="20116800" y="336764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24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94296" y="5816775"/>
            <a:ext cx="23707154" cy="6443448"/>
            <a:chOff x="1205494" y="6941416"/>
            <a:chExt cx="23710240" cy="644428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6149" cy="620624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78397" y="2362018"/>
            <a:ext cx="23790288" cy="3064935"/>
            <a:chOff x="992187" y="2564544"/>
            <a:chExt cx="22733746" cy="306533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7000"/>
              <a:ext cx="22580713" cy="296287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9.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1703152" y="882622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3152" y="882622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92048" y="2613294"/>
                <a:ext cx="22565882" cy="2377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buFont typeface="+mj-lt"/>
                  <a:buAutoNum type="arabicPeriod"/>
                  <a:tabLst>
                    <a:tab pos="629920" algn="l"/>
                    <a:tab pos="810260" algn="l"/>
                  </a:tabLst>
                </a:pPr>
                <a:r>
                  <a:rPr kumimoji="0" lang="fr-FR" sz="4800" b="0" i="0" u="none" strike="noStrike" kern="1200" cap="none" spc="-2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 bù của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begChr m:val=""/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trong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A.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4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</m:e>
                    </m:d>
                    <m:func>
                      <m:funcPr>
                        <m:ctrlPr>
                          <a:rPr lang="en-US" sz="4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d>
                          <m:dPr>
                            <m:begChr m:val=""/>
                            <m:endChr m:val="]"/>
                            <m:ctrlPr>
                              <a:rPr lang="en-US" sz="44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r>
                  <a:rPr lang="fr-FR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fr-FR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d>
                          <m:dPr>
                            <m:begChr m:val=""/>
                            <m:ctrlP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  <m:r>
                      <a:rPr lang="fr-FR" sz="4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fr-FR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e>
                        </m:func>
                        <m:d>
                          <m:dPr>
                            <m:begChr m:val=""/>
                            <m:ctrlP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	</a:t>
                </a:r>
              </a:p>
              <a:p>
                <a:pPr marL="3896472" lvl="3" algn="just">
                  <a:lnSpc>
                    <a:spcPct val="115000"/>
                  </a:lnSpc>
                </a:pPr>
                <a:r>
                  <a:rPr lang="fr-FR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fr-FR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fr-FR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fr-FR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fr-FR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fr-FR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48" y="2613294"/>
                <a:ext cx="22565882" cy="2377639"/>
              </a:xfrm>
              <a:prstGeom prst="rect">
                <a:avLst/>
              </a:prstGeom>
              <a:blipFill>
                <a:blip r:embed="rId4"/>
                <a:stretch>
                  <a:fillRect l="-1108" t="-410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4616552" y="7151999"/>
                <a:ext cx="13346770" cy="821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e>
                        </m:func>
                        <m:d>
                          <m:dPr>
                            <m:begChr m:val=""/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552" y="7151999"/>
                <a:ext cx="13346770" cy="821700"/>
              </a:xfrm>
              <a:prstGeom prst="rect">
                <a:avLst/>
              </a:prstGeom>
              <a:blipFill>
                <a:blip r:embed="rId5"/>
                <a:stretch>
                  <a:fillRect t="-11852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1506200" y="32766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1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5944" y="6784997"/>
            <a:ext cx="23707154" cy="6443448"/>
            <a:chOff x="1205494" y="6941416"/>
            <a:chExt cx="23710240" cy="644428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6149" cy="620624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790288" cy="4087555"/>
            <a:chOff x="992187" y="2564544"/>
            <a:chExt cx="22733746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7000"/>
              <a:ext cx="22580713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10.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94289" y="117721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289" y="11772188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59040" y="2333329"/>
                <a:ext cx="23312247" cy="3469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tabLst>
                    <a:tab pos="629920" algn="l"/>
                    <a:tab pos="810260" algn="l"/>
                  </a:tabLst>
                </a:pPr>
                <a:r>
                  <a:rPr lang="fr-FR" sz="4800" spc="-2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tập hợp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endChr m:val="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en-US" sz="4400" b="1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latin typeface="Cambria Math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𝟓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Khi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\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</a:t>
                </a: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func>
                      </m:e>
                    </m:d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𝟓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40" y="2333329"/>
                <a:ext cx="23312247" cy="34697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688629" y="7487769"/>
                <a:ext cx="13346770" cy="1841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fr-FR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=∅,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endChr m:val="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en-US" sz="4400" b="1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latin typeface="Cambria Math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sz="4400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𝟓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fr-FR" sz="4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29" y="7487769"/>
                <a:ext cx="13346770" cy="18419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3487399" y="406822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B0DCCBFA-9515-4CE9-9B03-34C940D2C980}"/>
              </a:ext>
            </a:extLst>
          </p:cNvPr>
          <p:cNvGrpSpPr>
            <a:grpSpLocks/>
          </p:cNvGrpSpPr>
          <p:nvPr/>
        </p:nvGrpSpPr>
        <p:grpSpPr bwMode="auto">
          <a:xfrm>
            <a:off x="14999654" y="7487769"/>
            <a:ext cx="7890057" cy="4628031"/>
            <a:chOff x="6007" y="6552"/>
            <a:chExt cx="4400" cy="1885"/>
          </a:xfrm>
        </p:grpSpPr>
        <p:cxnSp>
          <p:nvCxnSpPr>
            <p:cNvPr id="2051" name="AutoShape 3">
              <a:extLst>
                <a:ext uri="{FF2B5EF4-FFF2-40B4-BE49-F238E27FC236}">
                  <a16:creationId xmlns:a16="http://schemas.microsoft.com/office/drawing/2014/main" xmlns="" id="{568A5877-F249-484D-A409-205826A199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9" y="7336"/>
              <a:ext cx="3958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xmlns="" id="{8C7AB662-21FF-49D3-A70B-9ABAEAFF08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07" y="7140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5" name="Equation" r:id="rId7" imgW="152268" imgH="164957" progId="Equation.DSMT4">
                    <p:embed/>
                  </p:oleObj>
                </mc:Choice>
                <mc:Fallback>
                  <p:oleObj name="Equation" r:id="rId7" imgW="152268" imgH="164957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7" y="7140"/>
                          <a:ext cx="28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xmlns="" id="{17DD75CE-AD17-4EB7-BCBD-A78781D4466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07" y="8023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6" name="Equation" r:id="rId9" imgW="152268" imgH="164957" progId="Equation.DSMT4">
                    <p:embed/>
                  </p:oleObj>
                </mc:Choice>
                <mc:Fallback>
                  <p:oleObj name="Equation" r:id="rId9" imgW="152268" imgH="164957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7" y="8023"/>
                          <a:ext cx="28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xmlns="" id="{F50F2041-190D-41FE-819C-B72E4AE101F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16" y="6552"/>
            <a:ext cx="480" cy="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" name="Equation" r:id="rId11" imgW="253890" imgH="431613" progId="Equation.DSMT4">
                    <p:embed/>
                  </p:oleObj>
                </mc:Choice>
                <mc:Fallback>
                  <p:oleObj name="Equation" r:id="rId11" imgW="253890" imgH="431613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6" y="6552"/>
                          <a:ext cx="480" cy="7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xmlns="" id="{381B9A89-98C5-4951-B9E7-4846E4A322B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30" y="6837"/>
            <a:ext cx="456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" name="Equation" r:id="rId13" imgW="241091" imgH="215713" progId="Equation.DSMT4">
                    <p:embed/>
                  </p:oleObj>
                </mc:Choice>
                <mc:Fallback>
                  <p:oleObj name="Equation" r:id="rId13" imgW="241091" imgH="215713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30" y="6837"/>
                          <a:ext cx="456" cy="3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56" name="AutoShape 8">
              <a:extLst>
                <a:ext uri="{FF2B5EF4-FFF2-40B4-BE49-F238E27FC236}">
                  <a16:creationId xmlns:a16="http://schemas.microsoft.com/office/drawing/2014/main" xmlns="" id="{85EDF536-A92B-4421-A9EE-AEDD5C0365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9" y="8219"/>
              <a:ext cx="3958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xmlns="" id="{1706BA75-C1E4-4B1A-B875-219750BC0B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027" y="7115"/>
            <a:ext cx="335" cy="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9" name="Equation" r:id="rId15" imgW="177569" imgH="253670" progId="Equation.DSMT4">
                    <p:embed/>
                  </p:oleObj>
                </mc:Choice>
                <mc:Fallback>
                  <p:oleObj name="Equation" r:id="rId15" imgW="177569" imgH="25367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27" y="7115"/>
                          <a:ext cx="335" cy="4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Oval 10">
              <a:extLst>
                <a:ext uri="{FF2B5EF4-FFF2-40B4-BE49-F238E27FC236}">
                  <a16:creationId xmlns:a16="http://schemas.microsoft.com/office/drawing/2014/main" xmlns="" id="{1E708097-8EF2-4629-A8EC-5E0452964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9" y="7305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59" name="AutoShape 11">
              <a:extLst>
                <a:ext uri="{FF2B5EF4-FFF2-40B4-BE49-F238E27FC236}">
                  <a16:creationId xmlns:a16="http://schemas.microsoft.com/office/drawing/2014/main" xmlns="" id="{F4FBFA25-5B8C-4888-AAF1-85EAA9B591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755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0" name="AutoShape 12">
              <a:extLst>
                <a:ext uri="{FF2B5EF4-FFF2-40B4-BE49-F238E27FC236}">
                  <a16:creationId xmlns:a16="http://schemas.microsoft.com/office/drawing/2014/main" xmlns="" id="{FDF273D0-B91B-4FBC-A602-AF7F7435AE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008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1" name="AutoShape 13">
              <a:extLst>
                <a:ext uri="{FF2B5EF4-FFF2-40B4-BE49-F238E27FC236}">
                  <a16:creationId xmlns:a16="http://schemas.microsoft.com/office/drawing/2014/main" xmlns="" id="{1D0A2FC3-011E-412B-B499-B5637E3A42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56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2" name="AutoShape 14">
              <a:extLst>
                <a:ext uri="{FF2B5EF4-FFF2-40B4-BE49-F238E27FC236}">
                  <a16:creationId xmlns:a16="http://schemas.microsoft.com/office/drawing/2014/main" xmlns="" id="{6F747F23-1C7D-46A5-A0CF-6D877EF69F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04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3" name="AutoShape 15">
              <a:extLst>
                <a:ext uri="{FF2B5EF4-FFF2-40B4-BE49-F238E27FC236}">
                  <a16:creationId xmlns:a16="http://schemas.microsoft.com/office/drawing/2014/main" xmlns="" id="{3D499CF6-E7E8-43F3-93A8-47926EB86D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852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4" name="AutoShape 16">
              <a:extLst>
                <a:ext uri="{FF2B5EF4-FFF2-40B4-BE49-F238E27FC236}">
                  <a16:creationId xmlns:a16="http://schemas.microsoft.com/office/drawing/2014/main" xmlns="" id="{312714EF-C53A-4827-84ED-64A7BA7AE9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800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5" name="AutoShape 17">
              <a:extLst>
                <a:ext uri="{FF2B5EF4-FFF2-40B4-BE49-F238E27FC236}">
                  <a16:creationId xmlns:a16="http://schemas.microsoft.com/office/drawing/2014/main" xmlns="" id="{E9F5F657-A241-474A-8296-9181BB1CBB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747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6" name="AutoShape 18">
              <a:extLst>
                <a:ext uri="{FF2B5EF4-FFF2-40B4-BE49-F238E27FC236}">
                  <a16:creationId xmlns:a16="http://schemas.microsoft.com/office/drawing/2014/main" xmlns="" id="{0B937AF0-404B-4636-A229-D97D794DEB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643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7" name="AutoShape 19">
              <a:extLst>
                <a:ext uri="{FF2B5EF4-FFF2-40B4-BE49-F238E27FC236}">
                  <a16:creationId xmlns:a16="http://schemas.microsoft.com/office/drawing/2014/main" xmlns="" id="{5ACAD011-6FD0-4CA8-93E8-4EE49DE0DB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538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8" name="AutoShape 20">
              <a:extLst>
                <a:ext uri="{FF2B5EF4-FFF2-40B4-BE49-F238E27FC236}">
                  <a16:creationId xmlns:a16="http://schemas.microsoft.com/office/drawing/2014/main" xmlns="" id="{9C3DEA4D-C9EB-4FFD-9482-D5E1971441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695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9" name="AutoShape 21">
              <a:extLst>
                <a:ext uri="{FF2B5EF4-FFF2-40B4-BE49-F238E27FC236}">
                  <a16:creationId xmlns:a16="http://schemas.microsoft.com/office/drawing/2014/main" xmlns="" id="{31ED751F-7715-467D-B8DD-137F8E596B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591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0" name="AutoShape 22">
              <a:extLst>
                <a:ext uri="{FF2B5EF4-FFF2-40B4-BE49-F238E27FC236}">
                  <a16:creationId xmlns:a16="http://schemas.microsoft.com/office/drawing/2014/main" xmlns="" id="{8B17BE0F-9572-49A5-8922-011C62C0B3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86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1" name="AutoShape 23">
              <a:extLst>
                <a:ext uri="{FF2B5EF4-FFF2-40B4-BE49-F238E27FC236}">
                  <a16:creationId xmlns:a16="http://schemas.microsoft.com/office/drawing/2014/main" xmlns="" id="{396C20EB-A866-4352-9C81-9746031784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34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" name="AutoShape 24">
              <a:extLst>
                <a:ext uri="{FF2B5EF4-FFF2-40B4-BE49-F238E27FC236}">
                  <a16:creationId xmlns:a16="http://schemas.microsoft.com/office/drawing/2014/main" xmlns="" id="{DBE21A2B-5D30-4B7A-9368-51314EADFE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382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" name="AutoShape 25">
              <a:extLst>
                <a:ext uri="{FF2B5EF4-FFF2-40B4-BE49-F238E27FC236}">
                  <a16:creationId xmlns:a16="http://schemas.microsoft.com/office/drawing/2014/main" xmlns="" id="{66DD3ADC-4DC2-4C6D-8016-C8465FF81E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330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4" name="AutoShape 26">
              <a:extLst>
                <a:ext uri="{FF2B5EF4-FFF2-40B4-BE49-F238E27FC236}">
                  <a16:creationId xmlns:a16="http://schemas.microsoft.com/office/drawing/2014/main" xmlns="" id="{6C0AC51B-981F-4358-9DEE-4F6753050C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225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5" name="AutoShape 27">
              <a:extLst>
                <a:ext uri="{FF2B5EF4-FFF2-40B4-BE49-F238E27FC236}">
                  <a16:creationId xmlns:a16="http://schemas.microsoft.com/office/drawing/2014/main" xmlns="" id="{AC414240-D4D7-4EB9-890C-710D97C7A5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121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6" name="AutoShape 28">
              <a:extLst>
                <a:ext uri="{FF2B5EF4-FFF2-40B4-BE49-F238E27FC236}">
                  <a16:creationId xmlns:a16="http://schemas.microsoft.com/office/drawing/2014/main" xmlns="" id="{987E4622-9C25-4671-8761-E880EE9618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277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7" name="AutoShape 29">
              <a:extLst>
                <a:ext uri="{FF2B5EF4-FFF2-40B4-BE49-F238E27FC236}">
                  <a16:creationId xmlns:a16="http://schemas.microsoft.com/office/drawing/2014/main" xmlns="" id="{50321C0A-2847-407E-83A6-A0A06FE39E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173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8" name="AutoShape 30">
              <a:extLst>
                <a:ext uri="{FF2B5EF4-FFF2-40B4-BE49-F238E27FC236}">
                  <a16:creationId xmlns:a16="http://schemas.microsoft.com/office/drawing/2014/main" xmlns="" id="{B3B1A416-6CF0-4456-A8B7-E25C75637F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016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9" name="AutoShape 31">
              <a:extLst>
                <a:ext uri="{FF2B5EF4-FFF2-40B4-BE49-F238E27FC236}">
                  <a16:creationId xmlns:a16="http://schemas.microsoft.com/office/drawing/2014/main" xmlns="" id="{B3D717C9-7477-4606-A738-DCE06648BA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12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0" name="AutoShape 32">
              <a:extLst>
                <a:ext uri="{FF2B5EF4-FFF2-40B4-BE49-F238E27FC236}">
                  <a16:creationId xmlns:a16="http://schemas.microsoft.com/office/drawing/2014/main" xmlns="" id="{A85A8F7E-0B3D-41B1-9FF6-D193CFCEDC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068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1" name="AutoShape 33">
              <a:extLst>
                <a:ext uri="{FF2B5EF4-FFF2-40B4-BE49-F238E27FC236}">
                  <a16:creationId xmlns:a16="http://schemas.microsoft.com/office/drawing/2014/main" xmlns="" id="{B9905B50-897F-4EC0-A436-65E43B2A04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64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2" name="AutoShape 34">
              <a:extLst>
                <a:ext uri="{FF2B5EF4-FFF2-40B4-BE49-F238E27FC236}">
                  <a16:creationId xmlns:a16="http://schemas.microsoft.com/office/drawing/2014/main" xmlns="" id="{B224C942-FC39-49E7-90D5-5644A557B4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860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3" name="AutoShape 35">
              <a:extLst>
                <a:ext uri="{FF2B5EF4-FFF2-40B4-BE49-F238E27FC236}">
                  <a16:creationId xmlns:a16="http://schemas.microsoft.com/office/drawing/2014/main" xmlns="" id="{94979AA3-9E46-4C7C-9F6B-19447088E3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807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4" name="AutoShape 36">
              <a:extLst>
                <a:ext uri="{FF2B5EF4-FFF2-40B4-BE49-F238E27FC236}">
                  <a16:creationId xmlns:a16="http://schemas.microsoft.com/office/drawing/2014/main" xmlns="" id="{5D3DD9F4-E9A4-436E-A1B1-E3C2F1FB63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449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5" name="AutoShape 37">
              <a:extLst>
                <a:ext uri="{FF2B5EF4-FFF2-40B4-BE49-F238E27FC236}">
                  <a16:creationId xmlns:a16="http://schemas.microsoft.com/office/drawing/2014/main" xmlns="" id="{31A3FC2F-8BD2-41F5-A25C-1FB6F0CF69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703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6" name="AutoShape 38">
              <a:extLst>
                <a:ext uri="{FF2B5EF4-FFF2-40B4-BE49-F238E27FC236}">
                  <a16:creationId xmlns:a16="http://schemas.microsoft.com/office/drawing/2014/main" xmlns="" id="{6B6F4DF4-D849-4650-AC88-CBB3B52318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651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7" name="AutoShape 39">
              <a:extLst>
                <a:ext uri="{FF2B5EF4-FFF2-40B4-BE49-F238E27FC236}">
                  <a16:creationId xmlns:a16="http://schemas.microsoft.com/office/drawing/2014/main" xmlns="" id="{C4D16DAF-028D-4027-994B-DE258F9D49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598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8" name="AutoShape 40">
              <a:extLst>
                <a:ext uri="{FF2B5EF4-FFF2-40B4-BE49-F238E27FC236}">
                  <a16:creationId xmlns:a16="http://schemas.microsoft.com/office/drawing/2014/main" xmlns="" id="{E183A57C-3C91-45A5-B4AA-7497B50398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546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9" name="AutoShape 41">
              <a:extLst>
                <a:ext uri="{FF2B5EF4-FFF2-40B4-BE49-F238E27FC236}">
                  <a16:creationId xmlns:a16="http://schemas.microsoft.com/office/drawing/2014/main" xmlns="" id="{B181DE89-654F-4B17-8A25-F17DDC20A8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494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0" name="AutoShape 42">
              <a:extLst>
                <a:ext uri="{FF2B5EF4-FFF2-40B4-BE49-F238E27FC236}">
                  <a16:creationId xmlns:a16="http://schemas.microsoft.com/office/drawing/2014/main" xmlns="" id="{272BE147-81E1-4D9F-ACF8-DECE10A6EF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442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1" name="AutoShape 43">
              <a:extLst>
                <a:ext uri="{FF2B5EF4-FFF2-40B4-BE49-F238E27FC236}">
                  <a16:creationId xmlns:a16="http://schemas.microsoft.com/office/drawing/2014/main" xmlns="" id="{543F6B7D-CF0A-4154-800E-AB2DA3FD81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337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2" name="AutoShape 44">
              <a:extLst>
                <a:ext uri="{FF2B5EF4-FFF2-40B4-BE49-F238E27FC236}">
                  <a16:creationId xmlns:a16="http://schemas.microsoft.com/office/drawing/2014/main" xmlns="" id="{27A3443B-8B0F-45D4-A48F-E7BE6778A2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233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3" name="AutoShape 45">
              <a:extLst>
                <a:ext uri="{FF2B5EF4-FFF2-40B4-BE49-F238E27FC236}">
                  <a16:creationId xmlns:a16="http://schemas.microsoft.com/office/drawing/2014/main" xmlns="" id="{5E007EC4-67AF-4C7B-A548-DDF8EDE604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390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4" name="AutoShape 46">
              <a:extLst>
                <a:ext uri="{FF2B5EF4-FFF2-40B4-BE49-F238E27FC236}">
                  <a16:creationId xmlns:a16="http://schemas.microsoft.com/office/drawing/2014/main" xmlns="" id="{2BBB7CB7-07C4-4B75-BF0D-4E7EC497B0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285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5" name="AutoShape 47">
              <a:extLst>
                <a:ext uri="{FF2B5EF4-FFF2-40B4-BE49-F238E27FC236}">
                  <a16:creationId xmlns:a16="http://schemas.microsoft.com/office/drawing/2014/main" xmlns="" id="{D4CFD278-4351-4D12-9BAB-AF98B4CBBD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81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6" name="AutoShape 48">
              <a:extLst>
                <a:ext uri="{FF2B5EF4-FFF2-40B4-BE49-F238E27FC236}">
                  <a16:creationId xmlns:a16="http://schemas.microsoft.com/office/drawing/2014/main" xmlns="" id="{8DEB4C9F-012C-4A57-B022-BCA37B71AB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28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7" name="AutoShape 49">
              <a:extLst>
                <a:ext uri="{FF2B5EF4-FFF2-40B4-BE49-F238E27FC236}">
                  <a16:creationId xmlns:a16="http://schemas.microsoft.com/office/drawing/2014/main" xmlns="" id="{E0933BE4-A0BD-411F-8C66-6693BD2810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076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8" name="AutoShape 50">
              <a:extLst>
                <a:ext uri="{FF2B5EF4-FFF2-40B4-BE49-F238E27FC236}">
                  <a16:creationId xmlns:a16="http://schemas.microsoft.com/office/drawing/2014/main" xmlns="" id="{F165898C-7530-44FD-B161-2E29F87666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024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9" name="AutoShape 51">
              <a:extLst>
                <a:ext uri="{FF2B5EF4-FFF2-40B4-BE49-F238E27FC236}">
                  <a16:creationId xmlns:a16="http://schemas.microsoft.com/office/drawing/2014/main" xmlns="" id="{82DD85C5-F0F3-418E-BA37-FE4AA17932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920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0" name="AutoShape 52">
              <a:extLst>
                <a:ext uri="{FF2B5EF4-FFF2-40B4-BE49-F238E27FC236}">
                  <a16:creationId xmlns:a16="http://schemas.microsoft.com/office/drawing/2014/main" xmlns="" id="{31ED200F-9802-454C-808F-AF5CFD79D6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815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1" name="AutoShape 53">
              <a:extLst>
                <a:ext uri="{FF2B5EF4-FFF2-40B4-BE49-F238E27FC236}">
                  <a16:creationId xmlns:a16="http://schemas.microsoft.com/office/drawing/2014/main" xmlns="" id="{02378B58-F304-4296-B64A-3EBA7C7B43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972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2" name="AutoShape 54">
              <a:extLst>
                <a:ext uri="{FF2B5EF4-FFF2-40B4-BE49-F238E27FC236}">
                  <a16:creationId xmlns:a16="http://schemas.microsoft.com/office/drawing/2014/main" xmlns="" id="{E0397B13-0C27-4583-80C2-2218669D11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867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3" name="AutoShape 55">
              <a:extLst>
                <a:ext uri="{FF2B5EF4-FFF2-40B4-BE49-F238E27FC236}">
                  <a16:creationId xmlns:a16="http://schemas.microsoft.com/office/drawing/2014/main" xmlns="" id="{E4A6EFBE-4061-491E-AE40-B46A310CA5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711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4" name="AutoShape 56">
              <a:extLst>
                <a:ext uri="{FF2B5EF4-FFF2-40B4-BE49-F238E27FC236}">
                  <a16:creationId xmlns:a16="http://schemas.microsoft.com/office/drawing/2014/main" xmlns="" id="{E2994A17-B0A7-4C9F-A818-C3E2682846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606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5" name="AutoShape 57">
              <a:extLst>
                <a:ext uri="{FF2B5EF4-FFF2-40B4-BE49-F238E27FC236}">
                  <a16:creationId xmlns:a16="http://schemas.microsoft.com/office/drawing/2014/main" xmlns="" id="{C298D1B8-84B3-4650-9555-C7E717CC5A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763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6" name="AutoShape 58">
              <a:extLst>
                <a:ext uri="{FF2B5EF4-FFF2-40B4-BE49-F238E27FC236}">
                  <a16:creationId xmlns:a16="http://schemas.microsoft.com/office/drawing/2014/main" xmlns="" id="{EF98DF43-E68C-4855-A397-5397D0E795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658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7" name="AutoShape 59">
              <a:extLst>
                <a:ext uri="{FF2B5EF4-FFF2-40B4-BE49-F238E27FC236}">
                  <a16:creationId xmlns:a16="http://schemas.microsoft.com/office/drawing/2014/main" xmlns="" id="{FA1BCD41-497E-40FD-A371-F5A5812CD65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54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8" name="AutoShape 60">
              <a:extLst>
                <a:ext uri="{FF2B5EF4-FFF2-40B4-BE49-F238E27FC236}">
                  <a16:creationId xmlns:a16="http://schemas.microsoft.com/office/drawing/2014/main" xmlns="" id="{5406F01B-DDFD-4828-A79E-3BA1EC4A37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02" y="7264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61">
              <a:extLst>
                <a:ext uri="{FF2B5EF4-FFF2-40B4-BE49-F238E27FC236}">
                  <a16:creationId xmlns:a16="http://schemas.microsoft.com/office/drawing/2014/main" xmlns="" id="{A29104A9-EFFD-463C-91E3-AC317F78C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6" y="7305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10" name="AutoShape 62">
              <a:extLst>
                <a:ext uri="{FF2B5EF4-FFF2-40B4-BE49-F238E27FC236}">
                  <a16:creationId xmlns:a16="http://schemas.microsoft.com/office/drawing/2014/main" xmlns="" id="{001F16A5-D221-45AD-8A55-88D89D085A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005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1" name="AutoShape 63">
              <a:extLst>
                <a:ext uri="{FF2B5EF4-FFF2-40B4-BE49-F238E27FC236}">
                  <a16:creationId xmlns:a16="http://schemas.microsoft.com/office/drawing/2014/main" xmlns="" id="{5FCEAE4E-4816-412D-A9DC-67E70267A4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58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2" name="AutoShape 64">
              <a:extLst>
                <a:ext uri="{FF2B5EF4-FFF2-40B4-BE49-F238E27FC236}">
                  <a16:creationId xmlns:a16="http://schemas.microsoft.com/office/drawing/2014/main" xmlns="" id="{A4273D06-EFCB-45A2-BF7E-CDAC1BFEB1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06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3" name="AutoShape 65">
              <a:extLst>
                <a:ext uri="{FF2B5EF4-FFF2-40B4-BE49-F238E27FC236}">
                  <a16:creationId xmlns:a16="http://schemas.microsoft.com/office/drawing/2014/main" xmlns="" id="{0DA81E6B-E343-4426-BF4D-C57B983EC1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154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4" name="AutoShape 66">
              <a:extLst>
                <a:ext uri="{FF2B5EF4-FFF2-40B4-BE49-F238E27FC236}">
                  <a16:creationId xmlns:a16="http://schemas.microsoft.com/office/drawing/2014/main" xmlns="" id="{A95B8832-1FAC-41B7-A61F-47EA13A1E7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102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5" name="AutoShape 67">
              <a:extLst>
                <a:ext uri="{FF2B5EF4-FFF2-40B4-BE49-F238E27FC236}">
                  <a16:creationId xmlns:a16="http://schemas.microsoft.com/office/drawing/2014/main" xmlns="" id="{1D3F9BCD-8EEB-4712-B086-8A67D09BD5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050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6" name="AutoShape 68">
              <a:extLst>
                <a:ext uri="{FF2B5EF4-FFF2-40B4-BE49-F238E27FC236}">
                  <a16:creationId xmlns:a16="http://schemas.microsoft.com/office/drawing/2014/main" xmlns="" id="{7CE32594-5E15-4E75-9989-1AEF82E5BD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997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7" name="AutoShape 69">
              <a:extLst>
                <a:ext uri="{FF2B5EF4-FFF2-40B4-BE49-F238E27FC236}">
                  <a16:creationId xmlns:a16="http://schemas.microsoft.com/office/drawing/2014/main" xmlns="" id="{78C846BD-9863-4430-8B34-5EC7FF7334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893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8" name="AutoShape 70">
              <a:extLst>
                <a:ext uri="{FF2B5EF4-FFF2-40B4-BE49-F238E27FC236}">
                  <a16:creationId xmlns:a16="http://schemas.microsoft.com/office/drawing/2014/main" xmlns="" id="{AA73CBB5-0F7F-4AB4-8F0D-5948270737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788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9" name="AutoShape 71">
              <a:extLst>
                <a:ext uri="{FF2B5EF4-FFF2-40B4-BE49-F238E27FC236}">
                  <a16:creationId xmlns:a16="http://schemas.microsoft.com/office/drawing/2014/main" xmlns="" id="{949740C4-1DC3-48ED-8542-231DA77216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945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0" name="AutoShape 72">
              <a:extLst>
                <a:ext uri="{FF2B5EF4-FFF2-40B4-BE49-F238E27FC236}">
                  <a16:creationId xmlns:a16="http://schemas.microsoft.com/office/drawing/2014/main" xmlns="" id="{F86A0D31-7835-4FF4-A157-71FAC139A0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841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1" name="AutoShape 73">
              <a:extLst>
                <a:ext uri="{FF2B5EF4-FFF2-40B4-BE49-F238E27FC236}">
                  <a16:creationId xmlns:a16="http://schemas.microsoft.com/office/drawing/2014/main" xmlns="" id="{CD539FB3-AF06-485A-B790-01A9CA01FF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736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2" name="AutoShape 74">
              <a:extLst>
                <a:ext uri="{FF2B5EF4-FFF2-40B4-BE49-F238E27FC236}">
                  <a16:creationId xmlns:a16="http://schemas.microsoft.com/office/drawing/2014/main" xmlns="" id="{333B1F66-50D1-42CA-B0A9-9A1E04658B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684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" name="AutoShape 75">
              <a:extLst>
                <a:ext uri="{FF2B5EF4-FFF2-40B4-BE49-F238E27FC236}">
                  <a16:creationId xmlns:a16="http://schemas.microsoft.com/office/drawing/2014/main" xmlns="" id="{4B4EA0AB-A7EB-4D84-BD39-033CD9C9FE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632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4" name="AutoShape 76">
              <a:extLst>
                <a:ext uri="{FF2B5EF4-FFF2-40B4-BE49-F238E27FC236}">
                  <a16:creationId xmlns:a16="http://schemas.microsoft.com/office/drawing/2014/main" xmlns="" id="{C0B83907-D926-42CD-98D2-5B8CB60771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580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5" name="AutoShape 77">
              <a:extLst>
                <a:ext uri="{FF2B5EF4-FFF2-40B4-BE49-F238E27FC236}">
                  <a16:creationId xmlns:a16="http://schemas.microsoft.com/office/drawing/2014/main" xmlns="" id="{DFB6FA7D-01D6-4514-99D6-ED8574F63B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475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6" name="AutoShape 78">
              <a:extLst>
                <a:ext uri="{FF2B5EF4-FFF2-40B4-BE49-F238E27FC236}">
                  <a16:creationId xmlns:a16="http://schemas.microsoft.com/office/drawing/2014/main" xmlns="" id="{491319AD-0C77-44A3-968E-DB44DD0BC9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71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7" name="AutoShape 79">
              <a:extLst>
                <a:ext uri="{FF2B5EF4-FFF2-40B4-BE49-F238E27FC236}">
                  <a16:creationId xmlns:a16="http://schemas.microsoft.com/office/drawing/2014/main" xmlns="" id="{E96516B6-87FD-4779-ADAC-AC7829F86F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527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8" name="AutoShape 80">
              <a:extLst>
                <a:ext uri="{FF2B5EF4-FFF2-40B4-BE49-F238E27FC236}">
                  <a16:creationId xmlns:a16="http://schemas.microsoft.com/office/drawing/2014/main" xmlns="" id="{EA446BA1-1ECF-4F11-961B-E0DF7A5207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423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9" name="AutoShape 81">
              <a:extLst>
                <a:ext uri="{FF2B5EF4-FFF2-40B4-BE49-F238E27FC236}">
                  <a16:creationId xmlns:a16="http://schemas.microsoft.com/office/drawing/2014/main" xmlns="" id="{F599171D-4A3C-4679-93DD-BBCEB73FC1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266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0" name="AutoShape 82">
              <a:extLst>
                <a:ext uri="{FF2B5EF4-FFF2-40B4-BE49-F238E27FC236}">
                  <a16:creationId xmlns:a16="http://schemas.microsoft.com/office/drawing/2014/main" xmlns="" id="{E2D57751-5DC9-4CEE-A38C-6394EA880B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162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1" name="AutoShape 83">
              <a:extLst>
                <a:ext uri="{FF2B5EF4-FFF2-40B4-BE49-F238E27FC236}">
                  <a16:creationId xmlns:a16="http://schemas.microsoft.com/office/drawing/2014/main" xmlns="" id="{952C0E2F-9DC6-42AB-9AEA-BF1389D151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18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2" name="AutoShape 84">
              <a:extLst>
                <a:ext uri="{FF2B5EF4-FFF2-40B4-BE49-F238E27FC236}">
                  <a16:creationId xmlns:a16="http://schemas.microsoft.com/office/drawing/2014/main" xmlns="" id="{ECFE811D-668C-4E56-AD80-9E346A5382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214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3" name="AutoShape 85">
              <a:extLst>
                <a:ext uri="{FF2B5EF4-FFF2-40B4-BE49-F238E27FC236}">
                  <a16:creationId xmlns:a16="http://schemas.microsoft.com/office/drawing/2014/main" xmlns="" id="{FFA9AB3E-4987-4622-8FB6-EFC7019178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110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4" name="AutoShape 86">
              <a:extLst>
                <a:ext uri="{FF2B5EF4-FFF2-40B4-BE49-F238E27FC236}">
                  <a16:creationId xmlns:a16="http://schemas.microsoft.com/office/drawing/2014/main" xmlns="" id="{A36F86D2-6C61-4E27-B696-4153EBA7FC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057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5" name="AutoShape 87">
              <a:extLst>
                <a:ext uri="{FF2B5EF4-FFF2-40B4-BE49-F238E27FC236}">
                  <a16:creationId xmlns:a16="http://schemas.microsoft.com/office/drawing/2014/main" xmlns="" id="{279FCE3A-F4C5-4DA2-B001-B350DC74E0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699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6" name="AutoShape 88">
              <a:extLst>
                <a:ext uri="{FF2B5EF4-FFF2-40B4-BE49-F238E27FC236}">
                  <a16:creationId xmlns:a16="http://schemas.microsoft.com/office/drawing/2014/main" xmlns="" id="{9ABB283A-3267-4690-BB3F-D6AEAD9305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53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7" name="AutoShape 89">
              <a:extLst>
                <a:ext uri="{FF2B5EF4-FFF2-40B4-BE49-F238E27FC236}">
                  <a16:creationId xmlns:a16="http://schemas.microsoft.com/office/drawing/2014/main" xmlns="" id="{69BBE145-CCCB-40D5-9A77-F974B48D7C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01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8" name="AutoShape 90">
              <a:extLst>
                <a:ext uri="{FF2B5EF4-FFF2-40B4-BE49-F238E27FC236}">
                  <a16:creationId xmlns:a16="http://schemas.microsoft.com/office/drawing/2014/main" xmlns="" id="{5994CD7F-08C3-4DF5-9E89-F737DB35AF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848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9" name="AutoShape 91">
              <a:extLst>
                <a:ext uri="{FF2B5EF4-FFF2-40B4-BE49-F238E27FC236}">
                  <a16:creationId xmlns:a16="http://schemas.microsoft.com/office/drawing/2014/main" xmlns="" id="{3F82D6BD-5CBF-4DD8-BFE1-2EB87B24F2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796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0" name="AutoShape 92">
              <a:extLst>
                <a:ext uri="{FF2B5EF4-FFF2-40B4-BE49-F238E27FC236}">
                  <a16:creationId xmlns:a16="http://schemas.microsoft.com/office/drawing/2014/main" xmlns="" id="{1C5BBBD7-47C2-4282-8F57-55382435D2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744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1" name="AutoShape 93">
              <a:extLst>
                <a:ext uri="{FF2B5EF4-FFF2-40B4-BE49-F238E27FC236}">
                  <a16:creationId xmlns:a16="http://schemas.microsoft.com/office/drawing/2014/main" xmlns="" id="{222E57EB-7612-4B67-92A4-D36E93BB8F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692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2" name="AutoShape 94">
              <a:extLst>
                <a:ext uri="{FF2B5EF4-FFF2-40B4-BE49-F238E27FC236}">
                  <a16:creationId xmlns:a16="http://schemas.microsoft.com/office/drawing/2014/main" xmlns="" id="{91B7956B-2195-4A38-94BC-254E2C5F1D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587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3" name="AutoShape 95">
              <a:extLst>
                <a:ext uri="{FF2B5EF4-FFF2-40B4-BE49-F238E27FC236}">
                  <a16:creationId xmlns:a16="http://schemas.microsoft.com/office/drawing/2014/main" xmlns="" id="{D06C41CB-2D54-4FDA-8843-B33435D584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83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4" name="AutoShape 96">
              <a:extLst>
                <a:ext uri="{FF2B5EF4-FFF2-40B4-BE49-F238E27FC236}">
                  <a16:creationId xmlns:a16="http://schemas.microsoft.com/office/drawing/2014/main" xmlns="" id="{F122C01C-CC45-4D47-8357-01A5CAA522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640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5" name="AutoShape 97">
              <a:extLst>
                <a:ext uri="{FF2B5EF4-FFF2-40B4-BE49-F238E27FC236}">
                  <a16:creationId xmlns:a16="http://schemas.microsoft.com/office/drawing/2014/main" xmlns="" id="{5C09F20A-22B5-47F9-9F17-81728A6FD8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535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" name="AutoShape 98">
              <a:extLst>
                <a:ext uri="{FF2B5EF4-FFF2-40B4-BE49-F238E27FC236}">
                  <a16:creationId xmlns:a16="http://schemas.microsoft.com/office/drawing/2014/main" xmlns="" id="{E02ACC80-7177-413A-A99D-7E9BE8E467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31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" name="AutoShape 99">
              <a:extLst>
                <a:ext uri="{FF2B5EF4-FFF2-40B4-BE49-F238E27FC236}">
                  <a16:creationId xmlns:a16="http://schemas.microsoft.com/office/drawing/2014/main" xmlns="" id="{F9A79C92-4A00-48D9-B66B-22441436F8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378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" name="AutoShape 100">
              <a:extLst>
                <a:ext uri="{FF2B5EF4-FFF2-40B4-BE49-F238E27FC236}">
                  <a16:creationId xmlns:a16="http://schemas.microsoft.com/office/drawing/2014/main" xmlns="" id="{1D8045D0-DB80-45AC-8706-E761E2FE20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326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9" name="AutoShape 101">
              <a:extLst>
                <a:ext uri="{FF2B5EF4-FFF2-40B4-BE49-F238E27FC236}">
                  <a16:creationId xmlns:a16="http://schemas.microsoft.com/office/drawing/2014/main" xmlns="" id="{D2F3FDC9-E9AE-4A1E-9DC7-BB990F760C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274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0" name="AutoShape 102">
              <a:extLst>
                <a:ext uri="{FF2B5EF4-FFF2-40B4-BE49-F238E27FC236}">
                  <a16:creationId xmlns:a16="http://schemas.microsoft.com/office/drawing/2014/main" xmlns="" id="{46EBB3AF-D702-4EB6-9B9E-E49734A00D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170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" name="AutoShape 103">
              <a:extLst>
                <a:ext uri="{FF2B5EF4-FFF2-40B4-BE49-F238E27FC236}">
                  <a16:creationId xmlns:a16="http://schemas.microsoft.com/office/drawing/2014/main" xmlns="" id="{E5F91001-1FD6-43D1-A41F-B616899517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065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" name="AutoShape 104">
              <a:extLst>
                <a:ext uri="{FF2B5EF4-FFF2-40B4-BE49-F238E27FC236}">
                  <a16:creationId xmlns:a16="http://schemas.microsoft.com/office/drawing/2014/main" xmlns="" id="{6F3530E3-B9DB-48A6-B5E2-559616C701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222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" name="AutoShape 105">
              <a:extLst>
                <a:ext uri="{FF2B5EF4-FFF2-40B4-BE49-F238E27FC236}">
                  <a16:creationId xmlns:a16="http://schemas.microsoft.com/office/drawing/2014/main" xmlns="" id="{0CF75A37-2F83-45E1-91E3-B7F1488FFA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117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" name="AutoShape 106">
              <a:extLst>
                <a:ext uri="{FF2B5EF4-FFF2-40B4-BE49-F238E27FC236}">
                  <a16:creationId xmlns:a16="http://schemas.microsoft.com/office/drawing/2014/main" xmlns="" id="{F26F010F-598D-4DAD-AD14-2D4A5596A6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61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5" name="AutoShape 107">
              <a:extLst>
                <a:ext uri="{FF2B5EF4-FFF2-40B4-BE49-F238E27FC236}">
                  <a16:creationId xmlns:a16="http://schemas.microsoft.com/office/drawing/2014/main" xmlns="" id="{DAB539CC-5DDA-4B67-8AD5-6CF68F1E6C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856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6" name="AutoShape 108">
              <a:extLst>
                <a:ext uri="{FF2B5EF4-FFF2-40B4-BE49-F238E27FC236}">
                  <a16:creationId xmlns:a16="http://schemas.microsoft.com/office/drawing/2014/main" xmlns="" id="{87E492F2-E2A2-420A-9A4D-B119C9840E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013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7" name="AutoShape 109">
              <a:extLst>
                <a:ext uri="{FF2B5EF4-FFF2-40B4-BE49-F238E27FC236}">
                  <a16:creationId xmlns:a16="http://schemas.microsoft.com/office/drawing/2014/main" xmlns="" id="{07CFBD78-6032-40A4-BB60-70B0764F10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08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8" name="AutoShape 110">
              <a:extLst>
                <a:ext uri="{FF2B5EF4-FFF2-40B4-BE49-F238E27FC236}">
                  <a16:creationId xmlns:a16="http://schemas.microsoft.com/office/drawing/2014/main" xmlns="" id="{7553A562-A750-4CB0-87E5-FE7408EBE1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804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9" name="AutoShape 111">
              <a:extLst>
                <a:ext uri="{FF2B5EF4-FFF2-40B4-BE49-F238E27FC236}">
                  <a16:creationId xmlns:a16="http://schemas.microsoft.com/office/drawing/2014/main" xmlns="" id="{C907DE57-EBBA-41FB-AD42-F31794272E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752" y="8147"/>
              <a:ext cx="56" cy="1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xmlns="" id="{30CEC0D1-1C74-4800-B471-17779166EE4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34" y="7995"/>
            <a:ext cx="312" cy="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0" name="Equation" r:id="rId17" imgW="164957" imgH="253780" progId="Equation.DSMT4">
                    <p:embed/>
                  </p:oleObj>
                </mc:Choice>
                <mc:Fallback>
                  <p:oleObj name="Equation" r:id="rId17" imgW="164957" imgH="253780" progId="Equation.DSMT4">
                    <p:embed/>
                    <p:pic>
                      <p:nvPicPr>
                        <p:cNvPr id="0" name="Object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4" y="7995"/>
                          <a:ext cx="312" cy="4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113">
              <a:extLst>
                <a:ext uri="{FF2B5EF4-FFF2-40B4-BE49-F238E27FC236}">
                  <a16:creationId xmlns:a16="http://schemas.microsoft.com/office/drawing/2014/main" xmlns="" id="{79124818-3EAB-4D1F-861D-6FF02D691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6" y="8190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14">
              <a:extLst>
                <a:ext uri="{FF2B5EF4-FFF2-40B4-BE49-F238E27FC236}">
                  <a16:creationId xmlns:a16="http://schemas.microsoft.com/office/drawing/2014/main" xmlns="" id="{9EEBF1B1-75BA-4D58-B3FA-8251036BD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9" y="8190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EE2BC22C-282F-432B-AD9D-3FE9AABF2B13}"/>
                  </a:ext>
                </a:extLst>
              </p:cNvPr>
              <p:cNvSpPr/>
              <p:nvPr/>
            </p:nvSpPr>
            <p:spPr>
              <a:xfrm>
                <a:off x="829732" y="9574976"/>
                <a:ext cx="9870715" cy="1841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\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endChr m:val="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en-US" sz="4400" b="1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latin typeface="Cambria Math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𝟓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E2BC22C-282F-432B-AD9D-3FE9AABF2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32" y="9574976"/>
                <a:ext cx="9870715" cy="184191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1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94296" y="5816775"/>
            <a:ext cx="23707154" cy="6443448"/>
            <a:chOff x="1205494" y="6941416"/>
            <a:chExt cx="23710240" cy="644428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6149" cy="620624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78397" y="2362018"/>
            <a:ext cx="23790288" cy="3064935"/>
            <a:chOff x="992187" y="2564544"/>
            <a:chExt cx="22733746" cy="306533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7000"/>
              <a:ext cx="22580713" cy="296287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11.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389720" y="832650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720" y="832650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971302" y="2533036"/>
                <a:ext cx="23030590" cy="2394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tabLst>
                    <a:tab pos="629920" algn="l"/>
                    <a:tab pos="810260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cao của một ngọn núi được ghi lại như sau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𝒉</m:t>
                        </m:r>
                      </m:e>
                    </m:ba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𝟏𝟑𝟕𝟐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tabLst>
                    <a:tab pos="629920" algn="l"/>
                    <a:tab pos="81026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chính xác 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 đo trên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02" y="2533036"/>
                <a:ext cx="23030590" cy="2394182"/>
              </a:xfrm>
              <a:prstGeom prst="rect">
                <a:avLst/>
              </a:prstGeom>
              <a:blipFill rotWithShape="1">
                <a:blip r:embed="rId4"/>
                <a:stretch>
                  <a:fillRect l="-1059" t="-2806" b="-1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4616552" y="7151999"/>
                <a:ext cx="1334677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indent="-179705">
                  <a:lnSpc>
                    <a:spcPct val="107000"/>
                  </a:lnSpc>
                  <a:spcAft>
                    <a:spcPts val="0"/>
                  </a:spcAft>
                  <a:tabLst>
                    <a:tab pos="810260" algn="l"/>
                  </a:tabLst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chính xác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vi-VN" sz="4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552" y="7151999"/>
                <a:ext cx="13346770" cy="768031"/>
              </a:xfrm>
              <a:prstGeom prst="rect">
                <a:avLst/>
              </a:prstGeom>
              <a:blipFill>
                <a:blip r:embed="rId5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3563600" y="39624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5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94296" y="5816775"/>
            <a:ext cx="23707154" cy="6443448"/>
            <a:chOff x="1205494" y="6941416"/>
            <a:chExt cx="23710240" cy="644428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6149" cy="620624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78397" y="2362018"/>
            <a:ext cx="23790288" cy="3064935"/>
            <a:chOff x="992187" y="2564544"/>
            <a:chExt cx="22733746" cy="306533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7000"/>
              <a:ext cx="22580713" cy="296287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12.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1703152" y="882622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3152" y="882622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53224" y="2612375"/>
                <a:ext cx="22565882" cy="2323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tabLst>
                    <a:tab pos="629920" algn="l"/>
                    <a:tab pos="810260" algn="l"/>
                  </a:tabLst>
                </a:pPr>
                <a:r>
                  <a:rPr kumimoji="0" lang="fr-FR" sz="4800" b="0" i="0" u="none" strike="noStrike" kern="1200" cap="none" spc="-2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 chiều dài của một cây thước, ta được kết quả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ba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Khi đó sai số tuyệt đối của phép đo được ước lượng là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△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sub>
                    </m:sSub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△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sub>
                    </m:sSub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△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sub>
                    </m:sSub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≤−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△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sub>
                    </m:sSub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24" y="2612375"/>
                <a:ext cx="22565882" cy="2323457"/>
              </a:xfrm>
              <a:prstGeom prst="rect">
                <a:avLst/>
              </a:prstGeom>
              <a:blipFill>
                <a:blip r:embed="rId4"/>
                <a:stretch>
                  <a:fillRect l="-1108" t="-4199" r="-1080" b="-1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1470843" y="7151999"/>
                <a:ext cx="22148263" cy="1578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độ dài dài gần đúng của cây thước là 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𝟒𝟓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với độ chính xác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sai số tuyệt đối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△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sub>
                    </m:sSub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7151999"/>
                <a:ext cx="22148263" cy="1578637"/>
              </a:xfrm>
              <a:prstGeom prst="rect">
                <a:avLst/>
              </a:prstGeom>
              <a:blipFill>
                <a:blip r:embed="rId5"/>
                <a:stretch>
                  <a:fillRect t="-6178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7162800" y="400430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82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228600" y="149781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ĐỀ.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545753" y="2405002"/>
            <a:ext cx="4890784" cy="76803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Mệnh đề.</a:t>
            </a:r>
            <a:endParaRPr lang="en-US" sz="4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EB8E4943-5C90-45A1-8EB2-EBC68C9D2705}"/>
                  </a:ext>
                </a:extLst>
              </p:cNvPr>
              <p:cNvSpPr/>
              <p:nvPr/>
            </p:nvSpPr>
            <p:spPr>
              <a:xfrm>
                <a:off x="708368" y="2370542"/>
                <a:ext cx="23269048" cy="10982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-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Một khẳng định hoặc đúng hoặc sai, không thể vừa đúng vừa sai gọi là một mệnh đề.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mệnh đề còn phụ thuộc vào những giá trị của biến số gọi là 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ệnh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 chứa biến. Mệnh đề chứa biến x kí hiệu là: P(x).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ề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 không phải P” là mệnh đề phủ định của mệnh đề P và kí hiệu là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ba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ề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 Nếu P thì Q” được gọi là mệnh đề kéo theo và kí hiệu là: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Mệnh đề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chỉ sai khi P đúng và Q sai.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 lí là một mệnh 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ề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 và thường có dạng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mệnh đề đảo của mệnh đề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>
                  <a:lnSpc>
                    <a:spcPct val="107000"/>
                  </a:lnSpc>
                  <a:spcAft>
                    <a:spcPts val="0"/>
                  </a:spcAft>
                  <a:buFontTx/>
                  <a:buChar char="-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cả hai 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ệnh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đều đúng ta nói P và Q là hai mệnh đề tương đương.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>
                  <a:lnSpc>
                    <a:spcPct val="107000"/>
                  </a:lnSpc>
                  <a:spcAft>
                    <a:spcPts val="0"/>
                  </a:spcAft>
                  <a:buFontTx/>
                  <a:buChar char="-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ta kí hiệu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đọc là : P tương đương Q hoặc P là điều kiện cần và đủ để có Q, hoặc P khi và chỉ khi Q.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hiệu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đọc là “với 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nghĩa là tất cả.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hiệu 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đọc là “có 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tồn tại một) hay “có ít nhất 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8E4943-5C90-45A1-8EB2-EBC68C9D2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68" y="2370542"/>
                <a:ext cx="23269048" cy="10982750"/>
              </a:xfrm>
              <a:prstGeom prst="rect">
                <a:avLst/>
              </a:prstGeom>
              <a:blipFill rotWithShape="1">
                <a:blip r:embed="rId3"/>
                <a:stretch>
                  <a:fillRect l="-1048" t="-1276" r="-1729" b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69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94296" y="5816775"/>
            <a:ext cx="23707154" cy="6443448"/>
            <a:chOff x="1205494" y="6941416"/>
            <a:chExt cx="23710240" cy="644428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6149" cy="620624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78397" y="2362018"/>
            <a:ext cx="23790288" cy="2701596"/>
            <a:chOff x="992187" y="2564544"/>
            <a:chExt cx="22733746" cy="270194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7000"/>
              <a:ext cx="22580713" cy="259949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13.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87017" y="1077460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017" y="10774604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65207" y="2607166"/>
                <a:ext cx="22565882" cy="1988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tabLst>
                    <a:tab pos="629920" algn="l"/>
                    <a:tab pos="810260" algn="l"/>
                  </a:tabLst>
                </a:pPr>
                <a:r>
                  <a:rPr kumimoji="0" lang="fr-FR" sz="4400" b="1" i="0" u="none" strike="noStrike" kern="1200" cap="none" spc="-2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nào sau đây có tập xác định là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07" y="2607166"/>
                <a:ext cx="22565882" cy="1988493"/>
              </a:xfrm>
              <a:prstGeom prst="rect">
                <a:avLst/>
              </a:prstGeom>
              <a:blipFill>
                <a:blip r:embed="rId4"/>
                <a:stretch>
                  <a:fillRect t="-7362" b="-5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947802" y="6801824"/>
                <a:ext cx="21531198" cy="807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kiện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≠±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tập xác định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02" y="6801824"/>
                <a:ext cx="21531198" cy="807657"/>
              </a:xfrm>
              <a:prstGeom prst="rect">
                <a:avLst/>
              </a:prstGeom>
              <a:blipFill>
                <a:blip r:embed="rId5"/>
                <a:stretch>
                  <a:fillRect t="-11364" b="-35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5157898" y="346219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5E769A58-2FE4-4086-A638-9F6826F37BA2}"/>
                  </a:ext>
                </a:extLst>
              </p:cNvPr>
              <p:cNvSpPr/>
              <p:nvPr/>
            </p:nvSpPr>
            <p:spPr>
              <a:xfrm>
                <a:off x="881268" y="7714685"/>
                <a:ext cx="21531198" cy="808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tập xác định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769A58-2FE4-4086-A638-9F6826F37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68" y="7714685"/>
                <a:ext cx="21531198" cy="808619"/>
              </a:xfrm>
              <a:prstGeom prst="rect">
                <a:avLst/>
              </a:prstGeom>
              <a:blipFill>
                <a:blip r:embed="rId6"/>
                <a:stretch>
                  <a:fillRect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5ACFE1EB-FCDF-4C14-BE0E-2DDE3B882E2E}"/>
                  </a:ext>
                </a:extLst>
              </p:cNvPr>
              <p:cNvSpPr/>
              <p:nvPr/>
            </p:nvSpPr>
            <p:spPr>
              <a:xfrm>
                <a:off x="881268" y="8718710"/>
                <a:ext cx="21531198" cy="800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=[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CFE1EB-FCDF-4C14-BE0E-2DDE3B882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68" y="8718710"/>
                <a:ext cx="21531198" cy="800604"/>
              </a:xfrm>
              <a:prstGeom prst="rect">
                <a:avLst/>
              </a:prstGeom>
              <a:blipFill rotWithShape="1">
                <a:blip r:embed="rId7"/>
                <a:stretch>
                  <a:fillRect t="-1212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0E4EB6C2-2FBE-4DE2-88F5-196B683F6B09}"/>
                  </a:ext>
                </a:extLst>
              </p:cNvPr>
              <p:cNvSpPr/>
              <p:nvPr/>
            </p:nvSpPr>
            <p:spPr>
              <a:xfrm>
                <a:off x="881268" y="9632533"/>
                <a:ext cx="21531198" cy="800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E4EB6C2-2FBE-4DE2-88F5-196B683F6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68" y="9632533"/>
                <a:ext cx="21531198" cy="800604"/>
              </a:xfrm>
              <a:prstGeom prst="rect">
                <a:avLst/>
              </a:prstGeom>
              <a:blipFill rotWithShape="1">
                <a:blip r:embed="rId8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16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7" grpId="0" animBg="1"/>
      <p:bldP spid="44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40612" y="5126703"/>
            <a:ext cx="23707154" cy="6443448"/>
            <a:chOff x="1205494" y="6941416"/>
            <a:chExt cx="23710240" cy="644428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6149" cy="620624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78397" y="2362018"/>
            <a:ext cx="23790288" cy="2462640"/>
            <a:chOff x="992187" y="2564544"/>
            <a:chExt cx="22733746" cy="246296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7000"/>
              <a:ext cx="22580713" cy="236050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14.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408444" y="8738759"/>
                <a:ext cx="328573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444" y="8738759"/>
                <a:ext cx="328573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641096" y="2573095"/>
                <a:ext cx="23360795" cy="2360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tabLst>
                    <a:tab pos="629920" algn="l"/>
                    <a:tab pos="810260" algn="l"/>
                  </a:tabLs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hệ số góc bằng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 qua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</a:t>
                </a:r>
                <a:r>
                  <a:rPr lang="en-US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	</a:t>
                </a:r>
                <a:r>
                  <a:rPr lang="en-US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896472" marR="0" lvl="3" indent="0" algn="just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" y="2573095"/>
                <a:ext cx="23360795" cy="2360198"/>
              </a:xfrm>
              <a:prstGeom prst="rect">
                <a:avLst/>
              </a:prstGeom>
              <a:blipFill>
                <a:blip r:embed="rId4"/>
                <a:stretch>
                  <a:fillRect t="-5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236235" y="6461927"/>
                <a:ext cx="22852366" cy="1586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có hệ số góc bằng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 qua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hàm số cần tìm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35" y="6461927"/>
                <a:ext cx="22852366" cy="1586460"/>
              </a:xfrm>
              <a:prstGeom prst="rect">
                <a:avLst/>
              </a:prstGeom>
              <a:blipFill>
                <a:blip r:embed="rId5"/>
                <a:stretch>
                  <a:fillRect t="-8846" r="-168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6710430" y="321691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90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94296" y="5816775"/>
            <a:ext cx="23707154" cy="6443448"/>
            <a:chOff x="1205494" y="6941416"/>
            <a:chExt cx="23710240" cy="644428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6149" cy="620624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78397" y="2362018"/>
            <a:ext cx="23790288" cy="3064935"/>
            <a:chOff x="992187" y="2564544"/>
            <a:chExt cx="22733746" cy="306533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7000"/>
              <a:ext cx="22580713" cy="296287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15.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947802" y="1083805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02" y="10838059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40843" y="2614823"/>
                <a:ext cx="22565882" cy="2428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tabLst>
                    <a:tab pos="629920" algn="l"/>
                    <a:tab pos="810260" algn="l"/>
                  </a:tabLst>
                </a:pPr>
                <a:r>
                  <a:rPr lang="fr-FR" sz="4800" spc="-2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kumimoji="0" lang="fr-FR" sz="4800" b="0" i="0" u="none" strike="noStrike" kern="1200" cap="none" spc="-2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nào sau đây thuộc 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tabLst>
                    <a:tab pos="629920" algn="l"/>
                    <a:tab pos="810260" algn="l"/>
                  </a:tabLst>
                </a:pPr>
                <a:r>
                  <a:rPr lang="en-US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	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𝟔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</a:p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tabLst>
                    <a:tab pos="629920" algn="l"/>
                    <a:tab pos="810260" algn="l"/>
                  </a:tabLst>
                </a:pPr>
                <a:r>
                  <a:rPr lang="en-US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 ba điểm trên.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43" y="2614823"/>
                <a:ext cx="22565882" cy="2428101"/>
              </a:xfrm>
              <a:prstGeom prst="rect">
                <a:avLst/>
              </a:prstGeom>
              <a:blipFill>
                <a:blip r:embed="rId4"/>
                <a:stretch>
                  <a:fillRect t="-4020" b="-10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909007" y="6858000"/>
                <a:ext cx="22937812" cy="3452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indent="-179705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  <a:tab pos="3599815" algn="l"/>
                    <a:tab pos="5039995" algn="l"/>
                  </a:tabLst>
                </a:pP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10260" indent="-179705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suy ra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func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đồ thị hàm số đã cho.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10260" indent="-179705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suy ra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thuộc đồ thị hàm số đã cho.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10260" indent="-179705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suy ra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thuộc đồ thị hàm số đã cho.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07" y="6858000"/>
                <a:ext cx="22937812" cy="3452420"/>
              </a:xfrm>
              <a:prstGeom prst="rect">
                <a:avLst/>
              </a:prstGeom>
              <a:blipFill>
                <a:blip r:embed="rId5"/>
                <a:stretch>
                  <a:fillRect t="-2827" b="-7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6900562" y="335621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82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94296" y="6989968"/>
            <a:ext cx="23707154" cy="6443448"/>
            <a:chOff x="1205494" y="6941416"/>
            <a:chExt cx="23710240" cy="644428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6149" cy="620624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78397" y="2362018"/>
            <a:ext cx="23790288" cy="4404753"/>
            <a:chOff x="992187" y="2564544"/>
            <a:chExt cx="22733746" cy="440532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6999"/>
              <a:ext cx="22580713" cy="4302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16.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78754" y="107664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754" y="107664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534227" y="2442070"/>
                <a:ext cx="22565882" cy="3934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tabLst>
                    <a:tab pos="629920" algn="l"/>
                    <a:tab pos="810260" algn="l"/>
                  </a:tabLst>
                </a:pPr>
                <a:r>
                  <a:rPr kumimoji="0" lang="fr-FR" sz="4800" b="0" i="0" u="none" strike="noStrike" kern="1200" cap="none" spc="-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Oy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27" y="2442070"/>
                <a:ext cx="22565882" cy="3934988"/>
              </a:xfrm>
              <a:prstGeom prst="rect">
                <a:avLst/>
              </a:prstGeom>
              <a:blipFill rotWithShape="1">
                <a:blip r:embed="rId4"/>
                <a:stretch>
                  <a:fillRect t="-2326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636432" y="8023063"/>
                <a:ext cx="22201359" cy="2365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2" y="8023063"/>
                <a:ext cx="22201359" cy="2365969"/>
              </a:xfrm>
              <a:prstGeom prst="rect">
                <a:avLst/>
              </a:prstGeom>
              <a:blipFill rotWithShape="1">
                <a:blip r:embed="rId5"/>
                <a:stretch>
                  <a:fillRect t="-4124" b="-10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747614" y="553197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3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50284" y="5906343"/>
            <a:ext cx="23707154" cy="6443448"/>
            <a:chOff x="1205494" y="6941416"/>
            <a:chExt cx="23710240" cy="644428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6149" cy="620624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78397" y="2362018"/>
            <a:ext cx="23790288" cy="3064935"/>
            <a:chOff x="992187" y="2564544"/>
            <a:chExt cx="22733746" cy="306533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7000"/>
              <a:ext cx="22580713" cy="296287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18.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193610" y="918333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610" y="918333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81268" y="2526470"/>
                <a:ext cx="22565882" cy="2094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buFont typeface="+mj-lt"/>
                  <a:buAutoNum type="arabicPeriod"/>
                  <a:tabLst>
                    <a:tab pos="629920" algn="l"/>
                    <a:tab pos="810260" algn="l"/>
                  </a:tabLst>
                </a:pPr>
                <a:r>
                  <a:rPr kumimoji="0" lang="fr-FR" sz="4800" b="0" i="0" u="none" strike="noStrike" kern="1200" cap="none" spc="-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kumimoji="0" lang="fr-FR" sz="4800" b="0" i="0" u="none" strike="noStrike" kern="1200" cap="none" spc="-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nghịch biến trên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vi-VN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vi-VN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68" y="2526470"/>
                <a:ext cx="22565882" cy="2094356"/>
              </a:xfrm>
              <a:prstGeom prst="rect">
                <a:avLst/>
              </a:prstGeom>
              <a:blipFill>
                <a:blip r:embed="rId4"/>
                <a:stretch>
                  <a:fillRect l="-1108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1715258" y="7151999"/>
                <a:ext cx="16248064" cy="2095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dạng hàm số bậc nhất.</a:t>
                </a:r>
              </a:p>
              <a:p>
                <a:pPr marL="63055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hàm số nghịch biến trên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258" y="7151999"/>
                <a:ext cx="16248064" cy="2095958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3487400" y="368051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3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38423" y="7696450"/>
            <a:ext cx="23707154" cy="5638550"/>
            <a:chOff x="1205494" y="6941416"/>
            <a:chExt cx="23710240" cy="555707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8"/>
              <a:ext cx="23706149" cy="531903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78397" y="2362018"/>
            <a:ext cx="23790288" cy="5134756"/>
            <a:chOff x="992187" y="2564544"/>
            <a:chExt cx="22733746" cy="513542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6999"/>
              <a:ext cx="22580713" cy="503296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19.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859000" y="1241051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0" y="1241051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03378" y="2511340"/>
                <a:ext cx="22727150" cy="4749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buFont typeface="+mj-lt"/>
                  <a:buAutoNum type="arabicPeriod"/>
                  <a:tabLst>
                    <a:tab pos="629920" algn="l"/>
                    <a:tab pos="810260" algn="l"/>
                  </a:tabLst>
                </a:pPr>
                <a:r>
                  <a:rPr kumimoji="0" lang="fr-FR" sz="4400" b="1" i="0" u="none" strike="noStrike" kern="1200" cap="none" spc="-2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tính chẵn lẻ của hai hàm số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10260" indent="-179705">
                  <a:lnSpc>
                    <a:spcPct val="150000"/>
                  </a:lnSpc>
                  <a:spcAft>
                    <a:spcPts val="0"/>
                  </a:spcAft>
                  <a:tabLst>
                    <a:tab pos="629920" algn="l"/>
                    <a:tab pos="810260" algn="l"/>
                    <a:tab pos="3599815" algn="l"/>
                    <a:tab pos="5039995" algn="l"/>
                  </a:tabLst>
                </a:pPr>
                <a:r>
                  <a:rPr lang="x-none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chẵn,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chẵn.	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10260" indent="-179705">
                  <a:lnSpc>
                    <a:spcPct val="150000"/>
                  </a:lnSpc>
                  <a:spcAft>
                    <a:spcPts val="0"/>
                  </a:spcAft>
                  <a:tabLst>
                    <a:tab pos="629920" algn="l"/>
                    <a:tab pos="810260" algn="l"/>
                    <a:tab pos="3599815" algn="l"/>
                    <a:tab pos="5039995" algn="l"/>
                  </a:tabLst>
                </a:pPr>
                <a:r>
                  <a:rPr lang="x-none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lẻ,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chẵn.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10260" indent="-179705">
                  <a:lnSpc>
                    <a:spcPct val="150000"/>
                  </a:lnSpc>
                  <a:spcAft>
                    <a:spcPts val="0"/>
                  </a:spcAft>
                  <a:tabLst>
                    <a:tab pos="629920" algn="l"/>
                    <a:tab pos="810260" algn="l"/>
                    <a:tab pos="3599815" algn="l"/>
                    <a:tab pos="5039995" algn="l"/>
                  </a:tabLst>
                </a:pPr>
                <a:r>
                  <a:rPr lang="x-none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lẻ,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lẻ.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10260" indent="-179705">
                  <a:lnSpc>
                    <a:spcPct val="150000"/>
                  </a:lnSpc>
                  <a:spcAft>
                    <a:spcPts val="0"/>
                  </a:spcAft>
                  <a:tabLst>
                    <a:tab pos="629920" algn="l"/>
                    <a:tab pos="810260" algn="l"/>
                    <a:tab pos="3599815" algn="l"/>
                    <a:tab pos="5039995" algn="l"/>
                  </a:tabLst>
                </a:pPr>
                <a:r>
                  <a:rPr lang="x-none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chẵn,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lẻ.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78" y="2511340"/>
                <a:ext cx="22727150" cy="4749185"/>
              </a:xfrm>
              <a:prstGeom prst="rect">
                <a:avLst/>
              </a:prstGeom>
              <a:blipFill>
                <a:blip r:embed="rId4"/>
                <a:stretch>
                  <a:fillRect l="-1100" t="-3209" b="-5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759028" y="7812028"/>
                <a:ext cx="23630142" cy="5472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indent="-179705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810260" algn="l"/>
                    <a:tab pos="3599815" algn="l"/>
                    <a:tab pos="5039995" algn="l"/>
                  </a:tabLs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10260" indent="-179705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81026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10260" indent="-179705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810260" algn="l"/>
                    <a:tab pos="3599815" algn="l"/>
                    <a:tab pos="5039995" algn="l"/>
                  </a:tabLst>
                </a:pPr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lẻ.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10260" indent="-179705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810260" algn="l"/>
                    <a:tab pos="3599815" algn="l"/>
                    <a:tab pos="5039995" algn="l"/>
                  </a:tabLst>
                </a:pPr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10260" indent="-179705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810260" algn="l"/>
                    <a:tab pos="3599815" algn="l"/>
                    <a:tab pos="5039995" algn="l"/>
                  </a:tabLst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10260" indent="-179705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81026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10260" indent="-179705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810260" algn="l"/>
                    <a:tab pos="3599815" algn="l"/>
                    <a:tab pos="5039995" algn="l"/>
                  </a:tabLst>
                </a:pPr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chẵn.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28" y="7812028"/>
                <a:ext cx="23630142" cy="5472011"/>
              </a:xfrm>
              <a:prstGeom prst="rect">
                <a:avLst/>
              </a:prstGeom>
              <a:blipFill>
                <a:blip r:embed="rId5"/>
                <a:stretch>
                  <a:fillRect t="-1895" b="-4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066800" y="431791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51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66196" y="9814236"/>
            <a:ext cx="23707154" cy="3505526"/>
            <a:chOff x="1205494" y="6941416"/>
            <a:chExt cx="23710240" cy="350598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6149" cy="326794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78397" y="2362018"/>
            <a:ext cx="23790288" cy="7169111"/>
            <a:chOff x="992187" y="2564544"/>
            <a:chExt cx="22733746" cy="717004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6999"/>
              <a:ext cx="22580713" cy="706758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20.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537946" y="1196675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946" y="11966755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852141" y="2480333"/>
                <a:ext cx="22565882" cy="520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buFont typeface="+mj-lt"/>
                  <a:buAutoNum type="arabicPeriod"/>
                  <a:tabLst>
                    <a:tab pos="629920" algn="l"/>
                    <a:tab pos="810260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30555">
                  <a:lnSpc>
                    <a:spcPct val="150000"/>
                  </a:lnSpc>
                  <a:spcAft>
                    <a:spcPts val="0"/>
                  </a:spcAft>
                  <a:tabLst>
                    <a:tab pos="629920" algn="l"/>
                    <a:tab pos="81026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7030A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solidFill>
                          <a:srgbClr val="7030A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x-none" sz="4400" b="1">
                        <a:solidFill>
                          <a:srgbClr val="7030A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x-none" sz="4400" b="1">
                        <a:solidFill>
                          <a:srgbClr val="7030A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x-none" sz="4400" b="1">
                            <a:solidFill>
                              <a:srgbClr val="7030A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x-none" sz="4400" b="1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x-none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50000"/>
                  </a:lnSpc>
                  <a:spcAft>
                    <a:spcPts val="0"/>
                  </a:spcAft>
                  <a:tabLst>
                    <a:tab pos="629920" algn="l"/>
                    <a:tab pos="81026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x-none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x-none" sz="4400" b="1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x-none" sz="44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tabLst>
                    <a:tab pos="629920" algn="l"/>
                    <a:tab pos="810260" algn="l"/>
                  </a:tabLst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marR="0" lvl="0" indent="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41" y="2480333"/>
                <a:ext cx="22565882" cy="5201873"/>
              </a:xfrm>
              <a:prstGeom prst="rect">
                <a:avLst/>
              </a:prstGeom>
              <a:blipFill rotWithShape="1">
                <a:blip r:embed="rId5"/>
                <a:stretch>
                  <a:fillRect l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304800" y="10934837"/>
                <a:ext cx="23430047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indent="-179705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810260" algn="l"/>
                    <a:tab pos="3599815" algn="l"/>
                    <a:tab pos="5039995" algn="l"/>
                  </a:tabLst>
                </a:pPr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thị hàm số đi qua các điểm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x-none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x-none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func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x-none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func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đồ thị là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934837"/>
                <a:ext cx="23430047" cy="799963"/>
              </a:xfrm>
              <a:prstGeom prst="rect">
                <a:avLst/>
              </a:prstGeom>
              <a:blipFill>
                <a:blip r:embed="rId6"/>
                <a:stretch>
                  <a:fillRect t="-12977" r="-806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4041933" y="461223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xmlns="" id="{55C9C70F-2604-413D-AC83-443546F8D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0" y="2916778"/>
            <a:ext cx="1008754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15">
            <a:extLst>
              <a:ext uri="{FF2B5EF4-FFF2-40B4-BE49-F238E27FC236}">
                <a16:creationId xmlns:a16="http://schemas.microsoft.com/office/drawing/2014/main" xmlns="" id="{3EAECCB0-FB3F-4DAC-ACDF-6D85B96DC4FF}"/>
              </a:ext>
            </a:extLst>
          </p:cNvPr>
          <p:cNvGrpSpPr>
            <a:grpSpLocks/>
          </p:cNvGrpSpPr>
          <p:nvPr/>
        </p:nvGrpSpPr>
        <p:grpSpPr bwMode="auto">
          <a:xfrm>
            <a:off x="17526000" y="2794894"/>
            <a:ext cx="5562600" cy="5846222"/>
            <a:chOff x="2990" y="9049"/>
            <a:chExt cx="2118" cy="1391"/>
          </a:xfrm>
        </p:grpSpPr>
        <p:sp>
          <p:nvSpPr>
            <p:cNvPr id="19" name="AutoShape 26">
              <a:extLst>
                <a:ext uri="{FF2B5EF4-FFF2-40B4-BE49-F238E27FC236}">
                  <a16:creationId xmlns:a16="http://schemas.microsoft.com/office/drawing/2014/main" xmlns="" id="{0D210E48-3652-4D6B-86E0-20C4FC40E9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0" y="9849"/>
              <a:ext cx="2098" cy="1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xmlns="" id="{59F23377-DD6A-4339-A6E2-0C892B80B8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4" y="9079"/>
              <a:ext cx="1" cy="1361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xmlns="" id="{F5D5ECD8-C8D0-41B6-B9FA-23E53A9DBF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08" y="9875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4"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8" y="9875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xmlns="" id="{5F68A869-49F7-41D1-9D6B-5C32E793C6B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93" y="9049"/>
            <a:ext cx="2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5"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3" y="9049"/>
                          <a:ext cx="2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006FFBDF-5DF9-42BC-B977-C7F7BDACF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" y="9818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xmlns="" id="{8F8D253B-404B-4AD5-9D23-5EDD7C9B6F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73" y="9837"/>
            <a:ext cx="24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6" name="Equation" r:id="rId11" imgW="152202" imgH="177569" progId="Equation.DSMT4">
                    <p:embed/>
                  </p:oleObj>
                </mc:Choice>
                <mc:Fallback>
                  <p:oleObj name="Equation" r:id="rId11" imgW="152202" imgH="177569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3" y="9837"/>
                          <a:ext cx="24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xmlns="" id="{C2E49CFF-C0AE-4292-998F-09A24273A6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07" y="9558"/>
            <a:ext cx="139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" name="Equation" r:id="rId13" imgW="88707" imgH="164742" progId="Equation.DSMT4">
                    <p:embed/>
                  </p:oleObj>
                </mc:Choice>
                <mc:Fallback>
                  <p:oleObj name="Equation" r:id="rId13" imgW="88707" imgH="164742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7" y="9558"/>
                          <a:ext cx="139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xmlns="" id="{A0761CD4-07D0-419A-A22D-7F2ADF65F5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93" y="9580"/>
            <a:ext cx="30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8" name="Equation" r:id="rId15" imgW="190335" imgH="164957" progId="Equation.DSMT4">
                    <p:embed/>
                  </p:oleObj>
                </mc:Choice>
                <mc:Fallback>
                  <p:oleObj name="Equation" r:id="rId15" imgW="190335" imgH="164957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3" y="9580"/>
                          <a:ext cx="30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AutoShape 18">
              <a:extLst>
                <a:ext uri="{FF2B5EF4-FFF2-40B4-BE49-F238E27FC236}">
                  <a16:creationId xmlns:a16="http://schemas.microsoft.com/office/drawing/2014/main" xmlns="" id="{0E3982C3-E491-4DDB-8576-7B4700D247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3" y="9387"/>
              <a:ext cx="1022" cy="1024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xmlns="" id="{96D9EDDC-D77B-432A-89DC-FAEBCA3EC9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49" y="9165"/>
            <a:ext cx="139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9" name="Equation" r:id="rId17" imgW="88707" imgH="164742" progId="Equation.DSMT4">
                    <p:embed/>
                  </p:oleObj>
                </mc:Choice>
                <mc:Fallback>
                  <p:oleObj name="Equation" r:id="rId17" imgW="88707" imgH="164742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9" y="9165"/>
                          <a:ext cx="139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AutoShape 16">
              <a:extLst>
                <a:ext uri="{FF2B5EF4-FFF2-40B4-BE49-F238E27FC236}">
                  <a16:creationId xmlns:a16="http://schemas.microsoft.com/office/drawing/2014/main" xmlns="" id="{2806B9A4-4EC3-446A-9E99-70681767D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44" y="9387"/>
              <a:ext cx="1022" cy="1024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817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41156" y="10823279"/>
            <a:ext cx="23707154" cy="2626613"/>
            <a:chOff x="1205494" y="6941416"/>
            <a:chExt cx="23710240" cy="262695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6149" cy="238891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41156" y="2362018"/>
            <a:ext cx="23790288" cy="8321084"/>
            <a:chOff x="992187" y="2564544"/>
            <a:chExt cx="22733746" cy="832216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6999"/>
              <a:ext cx="22580713" cy="821971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21.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754600" y="1215335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00" y="1215335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71914" y="2503775"/>
                <a:ext cx="22565882" cy="1710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buFont typeface="+mj-lt"/>
                  <a:buAutoNum type="arabicPeriod"/>
                  <a:tabLst>
                    <a:tab pos="629920" algn="l"/>
                    <a:tab pos="810260" algn="l"/>
                  </a:tabLst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kumimoji="0" lang="en-US" sz="4400" b="1" i="0" u="none" strike="noStrike" kern="1200" cap="none" spc="0" normalizeH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 biến thiên của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bảng nào sau đây?</a:t>
                </a:r>
              </a:p>
              <a:p>
                <a:pPr marL="630555" marR="0" lvl="0" indent="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14" y="2503775"/>
                <a:ext cx="22565882" cy="1710853"/>
              </a:xfrm>
              <a:prstGeom prst="rect">
                <a:avLst/>
              </a:prstGeom>
              <a:blipFill>
                <a:blip r:embed="rId4"/>
                <a:stretch>
                  <a:fillRect l="-1000" t="-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4904C5-311B-4318-A9DE-9558CF4F4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259" y="3879866"/>
            <a:ext cx="7445335" cy="2978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B3E2C9-97CB-4609-BFBA-3249D05035B8}"/>
              </a:ext>
            </a:extLst>
          </p:cNvPr>
          <p:cNvSpPr txBox="1"/>
          <p:nvPr/>
        </p:nvSpPr>
        <p:spPr>
          <a:xfrm>
            <a:off x="1189274" y="4567265"/>
            <a:ext cx="1020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142D3B-4C1F-4929-B56E-30DD149BA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0" y="3596188"/>
            <a:ext cx="8453087" cy="354548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F83B4E3-C946-4849-8F8B-8CBA1BB51571}"/>
              </a:ext>
            </a:extLst>
          </p:cNvPr>
          <p:cNvSpPr txBox="1"/>
          <p:nvPr/>
        </p:nvSpPr>
        <p:spPr>
          <a:xfrm>
            <a:off x="13377402" y="4554767"/>
            <a:ext cx="1020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A19691E-66D6-44D7-BD66-ACA09648E0C9}"/>
              </a:ext>
            </a:extLst>
          </p:cNvPr>
          <p:cNvSpPr txBox="1"/>
          <p:nvPr/>
        </p:nvSpPr>
        <p:spPr>
          <a:xfrm>
            <a:off x="1331305" y="8024196"/>
            <a:ext cx="1020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44E0C55-47F7-42F7-A611-B873721DF6D0}"/>
              </a:ext>
            </a:extLst>
          </p:cNvPr>
          <p:cNvSpPr txBox="1"/>
          <p:nvPr/>
        </p:nvSpPr>
        <p:spPr>
          <a:xfrm>
            <a:off x="13377402" y="7937768"/>
            <a:ext cx="1020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85E3AF-C2C6-490F-8E26-8630AB0BC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1830" y="7544481"/>
            <a:ext cx="6734031" cy="2880669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>
          <a:xfrm>
            <a:off x="1074948" y="791226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F3C3AB-170E-42EE-8786-5BA9EE37C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0" y="7244119"/>
            <a:ext cx="19000364" cy="3188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2236828E-8E68-48F7-ADC3-CE7FEE88C0E1}"/>
                  </a:ext>
                </a:extLst>
              </p:cNvPr>
              <p:cNvSpPr/>
              <p:nvPr/>
            </p:nvSpPr>
            <p:spPr>
              <a:xfrm>
                <a:off x="135690" y="10930294"/>
                <a:ext cx="23944445" cy="1588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đỉnh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x-none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func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đồ thị có bề lõm hướng xuống dưới nên có bảng biến thiên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đáp án C.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236828E-8E68-48F7-ADC3-CE7FEE88C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90" y="10930294"/>
                <a:ext cx="23944445" cy="1588512"/>
              </a:xfrm>
              <a:prstGeom prst="rect">
                <a:avLst/>
              </a:prstGeom>
              <a:blipFill>
                <a:blip r:embed="rId9"/>
                <a:stretch>
                  <a:fillRect t="-5364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5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230108" y="12954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ĐỀ.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22B70D85-6895-460A-A40C-8EF20EBD35DC}"/>
                  </a:ext>
                </a:extLst>
              </p:cNvPr>
              <p:cNvSpPr/>
              <p:nvPr/>
            </p:nvSpPr>
            <p:spPr>
              <a:xfrm>
                <a:off x="721171" y="2059924"/>
                <a:ext cx="23246458" cy="10475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Tập hợp.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>
                  <a:lnSpc>
                    <a:spcPct val="107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ợ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 là một khái niệm cơ bản của toán học.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(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A (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∅</m:t>
                    </m:r>
                    <m:r>
                      <a:rPr lang="en-US" sz="4400" b="1" i="1" smtClean="0">
                        <a:latin typeface="Cambria Math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fr-FR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(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B).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⇔∀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A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à 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A = B.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= B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⇔∀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>
                  <a:lnSpc>
                    <a:spcPct val="107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à 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d>
                      <m:dPr>
                        <m:begChr m:val="|"/>
                        <m:endChr m:val="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ặ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à 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∉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2B70D85-6895-460A-A40C-8EF20EBD3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71" y="2059924"/>
                <a:ext cx="23246458" cy="10475112"/>
              </a:xfrm>
              <a:prstGeom prst="rect">
                <a:avLst/>
              </a:prstGeom>
              <a:blipFill rotWithShape="1">
                <a:blip r:embed="rId3"/>
                <a:stretch>
                  <a:fillRect l="-1049" t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 .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4A69FDAF-F7D4-42B9-8352-8F2993442719}"/>
                  </a:ext>
                </a:extLst>
              </p:cNvPr>
              <p:cNvSpPr/>
              <p:nvPr/>
            </p:nvSpPr>
            <p:spPr>
              <a:xfrm>
                <a:off x="710524" y="3048000"/>
                <a:ext cx="22378076" cy="7645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Sai số.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ba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= |</m:t>
                    </m:r>
                    <m:bar>
                      <m:barPr>
                        <m:pos m:val="top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ba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= |</m:t>
                    </m:r>
                    <m:bar>
                      <m:barPr>
                        <m:pos m:val="top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ba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| ≤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bar>
                      <m:barPr>
                        <m:pos m:val="top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ba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bar>
                      <m:barPr>
                        <m:pos m:val="top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ba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ba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ba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ba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,…..).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liền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A69FDAF-F7D4-42B9-8352-8F2993442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4" y="3048000"/>
                <a:ext cx="22378076" cy="7645042"/>
              </a:xfrm>
              <a:prstGeom prst="rect">
                <a:avLst/>
              </a:prstGeom>
              <a:blipFill rotWithShape="1">
                <a:blip r:embed="rId3"/>
                <a:stretch>
                  <a:fillRect l="-1117" t="-1834" r="-1090" b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BẬC NHẤT VÀ BẬC HAI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DB3EFAC5-C74E-46F1-837F-86D96A75D94A}"/>
                  </a:ext>
                </a:extLst>
              </p:cNvPr>
              <p:cNvSpPr/>
              <p:nvPr/>
            </p:nvSpPr>
            <p:spPr>
              <a:xfrm>
                <a:off x="745693" y="2667000"/>
                <a:ext cx="23140076" cy="8811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4400" b="1" i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Khái niệm hàm số.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Cho một tập hợp khác rỗng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⊂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hàm số f xác định trên D là một quy tắc, nhờ đó với mỗi số x luôn tìm được một số thực y duy nhất gọi là giá trị của hàm số f tại x, kí hiệu là y = f(x).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Tập D gọi là tập xác định( hay miền xác định), x gọi là biến số độc lập (hay biến số) hay đối số, y gọi là biến số phụ thuộc của hàm số f.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Oxy, khi nói (G) là đồ thị của hàm số f xác định trên tập D, ta hiểu rằng: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                   </m:t>
                    </m:r>
                    <m:r>
                      <a:rPr lang="nl-NL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nl-NL" sz="4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nl-NL" sz="4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nl-NL" sz="4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𝒚</m:t>
                                </m:r>
                              </m:e>
                            </m:func>
                          </m:e>
                          <m:sub>
                            <m:r>
                              <a:rPr lang="nl-NL" sz="4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nl-NL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𝑮</m:t>
                        </m:r>
                      </m:e>
                    </m:d>
                    <m:r>
                      <a:rPr lang="nl-NL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l-NL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nl-NL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nl-NL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𝑫</m:t>
                    </m:r>
                  </m:oMath>
                </a14:m>
                <a:r>
                  <a:rPr lang="nl-NL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uncPr>
                          <m:fName/>
                          <m:e>
                            <m:r>
                              <a:rPr lang="nl-NL" sz="4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</m:func>
                      </m:e>
                      <m:sub>
                        <m:r>
                          <a:rPr lang="nl-NL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vi-VN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EFAC5-C74E-46F1-837F-86D96A75D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93" y="2667000"/>
                <a:ext cx="23140076" cy="8811836"/>
              </a:xfrm>
              <a:prstGeom prst="rect">
                <a:avLst/>
              </a:prstGeom>
              <a:blipFill>
                <a:blip r:embed="rId3"/>
                <a:stretch>
                  <a:fillRect l="-1054" t="-1661" b="-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BẬC NHẤT VÀ BẬC HAI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F8BDD0EC-38C5-463F-9B3B-76A62B5CE31D}"/>
                  </a:ext>
                </a:extLst>
              </p:cNvPr>
              <p:cNvSpPr/>
              <p:nvPr/>
            </p:nvSpPr>
            <p:spPr>
              <a:xfrm>
                <a:off x="628214" y="2895600"/>
                <a:ext cx="23870974" cy="6845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 i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Sự biến thiên của hàm số.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f xác định trên K.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f gọi là đồng biến (hay tăng) trên K nếu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</a:t>
                </a:r>
                <a:endParaRPr lang="en-US" sz="44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đồng biến thì đồ thị đi lên.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f gọi là nghịch biến (hay giảm) trên K nếu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Hàm số nghịch biến thì đồ thị đi xuống.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BDD0EC-38C5-463F-9B3B-76A62B5CE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14" y="2895600"/>
                <a:ext cx="23870974" cy="6845592"/>
              </a:xfrm>
              <a:prstGeom prst="rect">
                <a:avLst/>
              </a:prstGeom>
              <a:blipFill>
                <a:blip r:embed="rId3"/>
                <a:stretch>
                  <a:fillRect l="-102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BẬC NHẤT VÀ BẬC HAI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F8BDD0EC-38C5-463F-9B3B-76A62B5CE31D}"/>
                  </a:ext>
                </a:extLst>
              </p:cNvPr>
              <p:cNvSpPr/>
              <p:nvPr/>
            </p:nvSpPr>
            <p:spPr>
              <a:xfrm>
                <a:off x="741626" y="2390873"/>
                <a:ext cx="23870974" cy="12392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Một số tính chất cơ bản của hàm số.</a:t>
                </a: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y = f(x) với tập xác định D.</a:t>
                </a: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f(x) là hàm số chẵn trên D </a:t>
                </a:r>
                <a14:m>
                  <m:oMath xmlns:m="http://schemas.openxmlformats.org/officeDocument/2006/math">
                    <m:r>
                      <a:rPr kumimoji="0" lang="fr-F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∀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⇒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e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fr-FR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fr-FR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fr-FR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kumimoji="0" lang="fr-FR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f(x) là hàm số lẻ trên D</a:t>
                </a:r>
                <a14:m>
                  <m:oMath xmlns:m="http://schemas.openxmlformats.org/officeDocument/2006/math">
                    <m:r>
                      <a:rPr kumimoji="0" lang="fr-F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∀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⇒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e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fr-FR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fr-FR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fr-FR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Hàm số y = ax + b (a </a:t>
                </a:r>
                <a14:m>
                  <m:oMath xmlns:m="http://schemas.openxmlformats.org/officeDocument/2006/math">
                    <m:r>
                      <a:rPr kumimoji="0" lang="fr-F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fr-F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fr-FR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là hàm số bậc nhất. Đồ thị của nó là một đường thẳng, a gọi là hệ số góc của đường thẳng đó. Hàm số này đồng biến khi a &gt; 0, nghịch biến khi a &lt; 0.</a:t>
                </a: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3599815" algn="l"/>
                    <a:tab pos="5039995" algn="l"/>
                  </a:tabLst>
                  <a:defRPr/>
                </a:pPr>
                <a:r>
                  <a:rPr kumimoji="0" lang="fr-FR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Hàm số y = ax</a:t>
                </a:r>
                <a:r>
                  <a:rPr kumimoji="0" lang="fr-FR" sz="4400" b="1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kumimoji="0" lang="fr-FR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bx + c (a</a:t>
                </a:r>
                <a14:m>
                  <m:oMath xmlns:m="http://schemas.openxmlformats.org/officeDocument/2006/math">
                    <m:r>
                      <a:rPr kumimoji="0" lang="fr-F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fr-F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fr-F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fr-FR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là hàm số bậc hai. Đồ thị của nó là một parabol.</a:t>
                </a: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3599815" algn="l"/>
                    <a:tab pos="5039995" algn="l"/>
                  </a:tabLst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BDD0EC-38C5-463F-9B3B-76A62B5CE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6" y="2390873"/>
                <a:ext cx="23870974" cy="12392367"/>
              </a:xfrm>
              <a:prstGeom prst="rect">
                <a:avLst/>
              </a:prstGeom>
              <a:blipFill>
                <a:blip r:embed="rId3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29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63234" y="9203628"/>
            <a:ext cx="23387619" cy="3839117"/>
            <a:chOff x="1101980" y="6947472"/>
            <a:chExt cx="22135691" cy="6307942"/>
          </a:xfrm>
        </p:grpSpPr>
        <p:sp>
          <p:nvSpPr>
            <p:cNvPr id="125" name="Rounded Rectangle 124"/>
            <p:cNvSpPr/>
            <p:nvPr/>
          </p:nvSpPr>
          <p:spPr>
            <a:xfrm>
              <a:off x="1101980" y="6947472"/>
              <a:ext cx="22135691" cy="630794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613303" cy="1333383"/>
              <a:chOff x="1205494" y="6947472"/>
              <a:chExt cx="3613303" cy="13333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335071" y="6083481"/>
                <a:ext cx="132889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77229" y="6998125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5"/>
                <a:ext cx="774046" cy="132890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237" y="7017843"/>
                <a:ext cx="453839" cy="126301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648213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572602" y="2432031"/>
            <a:ext cx="22565882" cy="50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  <a:tabLst>
                <a:tab pos="629920" algn="l"/>
                <a:tab pos="810260" algn="l"/>
              </a:tabLst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các phát biểu sau đây: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0555" algn="just">
              <a:lnSpc>
                <a:spcPct val="115000"/>
              </a:lnSpc>
              <a:spcAft>
                <a:spcPts val="800"/>
              </a:spcAft>
            </a:pPr>
            <a:r>
              <a:rPr lang="fr-FR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(I): “17 là số nguyên tố”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0555" algn="just">
              <a:lnSpc>
                <a:spcPct val="115000"/>
              </a:lnSpc>
              <a:spcAft>
                <a:spcPts val="800"/>
              </a:spcAft>
            </a:pPr>
            <a:r>
              <a:rPr lang="fr-FR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(II): “Tam giác vuông có một đường trung tuyến bằng nửa cạnh huyền”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0555" algn="just">
              <a:lnSpc>
                <a:spcPct val="115000"/>
              </a:lnSpc>
              <a:spcAft>
                <a:spcPts val="800"/>
              </a:spcAft>
            </a:pPr>
            <a:r>
              <a:rPr lang="fr-FR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(III): “Các em C14 hãy cố gắng học tập thật tốt nhé !”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0555" algn="just">
              <a:lnSpc>
                <a:spcPct val="115000"/>
              </a:lnSpc>
              <a:spcAft>
                <a:spcPts val="800"/>
              </a:spcAft>
            </a:pPr>
            <a:r>
              <a:rPr lang="fr-FR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(IV): “Mọi hình chữ nhật đều nội tiếp được đường tròn”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0555" algn="just">
              <a:lnSpc>
                <a:spcPct val="107000"/>
              </a:lnSpc>
              <a:spcAft>
                <a:spcPts val="800"/>
              </a:spcAft>
            </a:pPr>
            <a:r>
              <a:rPr lang="fr-FR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Hỏi có bao nhiêu phát biểu là một mệnh đề?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21710" y="760215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710" y="7602151"/>
                <a:ext cx="548568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404726" y="758479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726" y="7584798"/>
                <a:ext cx="548568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872649" y="745121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GB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649" y="7451214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332134" y="734501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GB" sz="4800" b="1"/>
                        <m:t>.</m:t>
                      </m:r>
                    </m:oMath>
                  </m:oMathPara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2134" y="7345018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469076-222B-4580-A179-D816FB27383F}"/>
              </a:ext>
            </a:extLst>
          </p:cNvPr>
          <p:cNvSpPr/>
          <p:nvPr/>
        </p:nvSpPr>
        <p:spPr>
          <a:xfrm>
            <a:off x="736487" y="8779975"/>
            <a:ext cx="23241000" cy="3373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800"/>
              </a:spcAft>
              <a:tabLst>
                <a:tab pos="3510915" algn="l"/>
              </a:tabLst>
            </a:pPr>
            <a:r>
              <a:rPr lang="fr-FR" sz="4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4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algn="ctr">
              <a:lnSpc>
                <a:spcPct val="107000"/>
              </a:lnSpc>
              <a:spcAft>
                <a:spcPts val="800"/>
              </a:spcAft>
              <a:tabLst>
                <a:tab pos="810260" algn="l"/>
                <a:tab pos="3780790" algn="l"/>
              </a:tabLst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lang="fr-FR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(I) là mệnh đề.			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lang="fr-FR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(II) là mệnh đề.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0555" algn="ctr">
              <a:lnSpc>
                <a:spcPct val="107000"/>
              </a:lnSpc>
              <a:spcAft>
                <a:spcPts val="800"/>
              </a:spcAft>
              <a:tabLst>
                <a:tab pos="810260" algn="l"/>
                <a:tab pos="3780790" algn="l"/>
              </a:tabLst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lang="fr-FR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(III) không phải là mệnh đề.	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lang="fr-FR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(VI) là mệnh đề.   </a:t>
            </a:r>
          </a:p>
          <a:p>
            <a:pPr marL="630555">
              <a:lnSpc>
                <a:spcPct val="107000"/>
              </a:lnSpc>
              <a:spcAft>
                <a:spcPts val="800"/>
              </a:spcAft>
              <a:tabLst>
                <a:tab pos="810260" algn="l"/>
                <a:tab pos="3780790" algn="l"/>
              </a:tabLst>
            </a:pPr>
            <a:r>
              <a:rPr lang="fr-FR" sz="4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fr-FR" sz="4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B.</a:t>
            </a:r>
            <a:endParaRPr lang="en-US" sz="44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085902" y="747044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3" grpId="1"/>
      <p:bldP spid="54" grpId="0"/>
      <p:bldP spid="55" grpId="0"/>
      <p:bldP spid="5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04800" y="8991600"/>
            <a:ext cx="23774400" cy="4572000"/>
            <a:chOff x="1205494" y="6941416"/>
            <a:chExt cx="23777495" cy="457259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73404" cy="43345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851603" cy="6431469"/>
            <a:chOff x="992187" y="2564544"/>
            <a:chExt cx="22792338" cy="529921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992188" y="2667000"/>
              <a:ext cx="22792337" cy="519676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747458" y="2590800"/>
            <a:ext cx="23025484" cy="5729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tabLst>
                <a:tab pos="629920" algn="l"/>
                <a:tab pos="810260" algn="l"/>
              </a:tabLst>
            </a:pPr>
            <a:r>
              <a:rPr lang="fr-FR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fr-FR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định lí “Nếu hai tam giác bằng nhau thì diện tích chúng bằng nhau”. Mệnh đề nào sau đây đúng?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0555" algn="just">
              <a:lnSpc>
                <a:spcPct val="115000"/>
              </a:lnSpc>
              <a:spcAft>
                <a:spcPts val="800"/>
              </a:spcAft>
            </a:pPr>
            <a:r>
              <a:rPr lang="fr-FR" sz="44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fr-FR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tam giác bằng nhau là điều kiện cần để diện tích chúng bằng nhau.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0555" algn="just">
              <a:lnSpc>
                <a:spcPct val="115000"/>
              </a:lnSpc>
              <a:spcAft>
                <a:spcPts val="800"/>
              </a:spcAft>
            </a:pPr>
            <a:r>
              <a:rPr lang="fr-FR" sz="44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fr-FR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tam giác bằng nhau là điều kiện cần và đủ để chúng có diện tích bằng nhau.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0555" algn="just">
              <a:lnSpc>
                <a:spcPct val="115000"/>
              </a:lnSpc>
              <a:spcAft>
                <a:spcPts val="800"/>
              </a:spcAft>
            </a:pPr>
            <a:r>
              <a:rPr lang="fr-FR" sz="44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fr-FR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tam giác có diện tích bằng nhau là điều kiện đủ để chúng bằng nhau.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0555" algn="just">
              <a:lnSpc>
                <a:spcPct val="115000"/>
              </a:lnSpc>
              <a:spcAft>
                <a:spcPts val="800"/>
              </a:spcAft>
            </a:pPr>
            <a:r>
              <a:rPr lang="fr-FR" sz="44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fr-FR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tam giác bằng nhau là điều kiện đủ để diện tích chúng bằng nhau.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469076-222B-4580-A179-D816FB27383F}"/>
              </a:ext>
            </a:extLst>
          </p:cNvPr>
          <p:cNvSpPr/>
          <p:nvPr/>
        </p:nvSpPr>
        <p:spPr>
          <a:xfrm>
            <a:off x="570351" y="9455851"/>
            <a:ext cx="23339134" cy="3436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800"/>
              </a:spcAft>
              <a:tabLst>
                <a:tab pos="3510915" algn="l"/>
              </a:tabLst>
            </a:pPr>
            <a:r>
              <a:rPr lang="fr-FR" sz="44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endParaRPr lang="en-US" sz="44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2055" indent="-5715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w"/>
              <a:tabLst>
                <a:tab pos="810260" algn="l"/>
                <a:tab pos="3780790" algn="l"/>
              </a:tabLst>
            </a:pPr>
            <a:r>
              <a:rPr lang="fr-FR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“Hai tam giác bằng nhau” là điều kiện đủ.	</a:t>
            </a:r>
          </a:p>
          <a:p>
            <a:pPr marL="1202055" indent="-5715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w"/>
              <a:tabLst>
                <a:tab pos="810260" algn="l"/>
                <a:tab pos="3780790" algn="l"/>
              </a:tabLst>
            </a:pPr>
            <a:r>
              <a:rPr lang="fr-FR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“Diện tích bằng nhau” là điều kiện cần.    </a:t>
            </a:r>
          </a:p>
          <a:p>
            <a:pPr marL="630555">
              <a:lnSpc>
                <a:spcPct val="115000"/>
              </a:lnSpc>
              <a:spcAft>
                <a:spcPts val="800"/>
              </a:spcAft>
              <a:tabLst>
                <a:tab pos="810260" algn="l"/>
                <a:tab pos="3780790" algn="l"/>
              </a:tabLst>
            </a:pPr>
            <a:r>
              <a:rPr lang="fr-FR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D.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254313" y="7448183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4854</TotalTime>
  <Words>3919</Words>
  <Application>Microsoft Office PowerPoint</Application>
  <PresentationFormat>Custom</PresentationFormat>
  <Paragraphs>402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467</cp:revision>
  <dcterms:created xsi:type="dcterms:W3CDTF">2013-08-31T11:42:51Z</dcterms:created>
  <dcterms:modified xsi:type="dcterms:W3CDTF">2021-09-02T09:48:20Z</dcterms:modified>
</cp:coreProperties>
</file>