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07" r:id="rId3"/>
    <p:sldId id="361" r:id="rId4"/>
    <p:sldId id="366" r:id="rId5"/>
    <p:sldId id="360" r:id="rId6"/>
    <p:sldId id="345" r:id="rId7"/>
    <p:sldId id="373" r:id="rId8"/>
    <p:sldId id="371" r:id="rId9"/>
  </p:sldIdLst>
  <p:sldSz cx="24384000" cy="13716000"/>
  <p:notesSz cx="6858000" cy="9144000"/>
  <p:custDataLst>
    <p:tags r:id="rId1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45F82"/>
    <a:srgbClr val="0000CC"/>
    <a:srgbClr val="0000FF"/>
    <a:srgbClr val="9254EC"/>
    <a:srgbClr val="3333FF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>
      <p:cViewPr varScale="1">
        <p:scale>
          <a:sx n="22" d="100"/>
          <a:sy n="22" d="100"/>
        </p:scale>
        <p:origin x="-828" y="-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6.wmf"/><Relationship Id="rId5" Type="http://schemas.openxmlformats.org/officeDocument/2006/relationships/image" Target="../media/image20.png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0.wmf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0.png"/><Relationship Id="rId11" Type="http://schemas.openxmlformats.org/officeDocument/2006/relationships/image" Target="../media/image330.png"/><Relationship Id="rId5" Type="http://schemas.openxmlformats.org/officeDocument/2006/relationships/image" Target="../media/image34.png"/><Relationship Id="rId10" Type="http://schemas.openxmlformats.org/officeDocument/2006/relationships/image" Target="../media/image32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6.emf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MẶT NÓN, MẶT TRỤ, MẶT CẦU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44984" y="8579825"/>
            <a:ext cx="17372016" cy="850196"/>
            <a:chOff x="7459670" y="7543799"/>
            <a:chExt cx="17374277" cy="850308"/>
          </a:xfrm>
        </p:grpSpPr>
        <p:sp>
          <p:nvSpPr>
            <p:cNvPr id="28" name="TextBox 27"/>
            <p:cNvSpPr txBox="1"/>
            <p:nvPr/>
          </p:nvSpPr>
          <p:spPr>
            <a:xfrm>
              <a:off x="8993186" y="7620004"/>
              <a:ext cx="15840761" cy="646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DIỆN TÍCH MẶT CẦU VÀ THỂ TÍCH KHỐI CẦU</a:t>
              </a:r>
              <a:endParaRPr lang="en-US" sz="36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453710" cy="850308"/>
              <a:chOff x="7459669" y="7543800"/>
              <a:chExt cx="1453710" cy="850308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541779" y="7640053"/>
                <a:ext cx="1371600" cy="754055"/>
                <a:chOff x="7541779" y="7640053"/>
                <a:chExt cx="1371600" cy="754055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861819" y="7342548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03932" y="7640053"/>
                  <a:ext cx="718559" cy="646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3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9644105" y="7091767"/>
            <a:ext cx="5624725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MẶT CẦU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790435" y="994331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525837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sosceles Triangle 44"/>
          <p:cNvSpPr/>
          <p:nvPr/>
        </p:nvSpPr>
        <p:spPr>
          <a:xfrm rot="16200000">
            <a:off x="605662" y="1834246"/>
            <a:ext cx="143669" cy="132776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F3F369D-F8DD-4F7D-B143-F5BAD7C457DF}"/>
                  </a:ext>
                </a:extLst>
              </p:cNvPr>
              <p:cNvSpPr/>
              <p:nvPr/>
            </p:nvSpPr>
            <p:spPr>
              <a:xfrm>
                <a:off x="2005421" y="3054561"/>
                <a:ext cx="678397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𝑆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=4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 2" panose="05020102010507070707" pitchFamily="18" charset="2"/>
                        </a:rPr>
                        <m:t>𝜋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𝑟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21" y="3054561"/>
                <a:ext cx="678397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30F4E488-84E8-4899-89ED-05E9B2C5DCDE}"/>
                  </a:ext>
                </a:extLst>
              </p:cNvPr>
              <p:cNvSpPr/>
              <p:nvPr/>
            </p:nvSpPr>
            <p:spPr>
              <a:xfrm>
                <a:off x="1388949" y="2053200"/>
                <a:ext cx="16401115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 smtClean="0">
                    <a:solidFill>
                      <a:schemeClr val="tx1"/>
                    </a:solidFill>
                  </a:rPr>
                  <a:t>Mặt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cầu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bán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kính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diện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tích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: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0F4E488-84E8-4899-89ED-05E9B2C5D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49" y="2053200"/>
                <a:ext cx="16401115" cy="769441"/>
              </a:xfrm>
              <a:prstGeom prst="rect">
                <a:avLst/>
              </a:prstGeom>
              <a:blipFill>
                <a:blip r:embed="rId5"/>
                <a:stretch>
                  <a:fillRect l="-1524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CE46A954-0765-47EF-A1F2-54A5A63C5B37}"/>
              </a:ext>
            </a:extLst>
          </p:cNvPr>
          <p:cNvSpPr/>
          <p:nvPr/>
        </p:nvSpPr>
        <p:spPr>
          <a:xfrm>
            <a:off x="677496" y="6858000"/>
            <a:ext cx="20657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00CC"/>
                </a:solidFill>
              </a:rPr>
              <a:t>Chú</a:t>
            </a:r>
            <a:r>
              <a:rPr lang="en-US" sz="4800" dirty="0" smtClean="0">
                <a:solidFill>
                  <a:srgbClr val="0000CC"/>
                </a:solidFill>
              </a:rPr>
              <a:t> ý:</a:t>
            </a:r>
            <a:endParaRPr lang="vi-VN" sz="4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C99D4FF0-C29F-42E8-9D70-401EC504B505}"/>
                  </a:ext>
                </a:extLst>
              </p:cNvPr>
              <p:cNvSpPr txBox="1"/>
              <p:nvPr/>
            </p:nvSpPr>
            <p:spPr>
              <a:xfrm>
                <a:off x="1710348" y="8400295"/>
                <a:ext cx="20900823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b="0" i="0" dirty="0" smtClean="0">
                    <a:latin typeface="+mj-lt"/>
                  </a:rPr>
                  <a:t>a) </a:t>
                </a:r>
                <a:r>
                  <a:rPr lang="en-US" b="0" i="0" dirty="0" err="1" smtClean="0">
                    <a:latin typeface="+mj-lt"/>
                  </a:rPr>
                  <a:t>Diện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tích</a:t>
                </a:r>
                <a:r>
                  <a:rPr lang="en-US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của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mặt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cầu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bán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kính</a:t>
                </a:r>
                <a:r>
                  <a:rPr lang="en-US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bằng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bốn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lần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diện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tích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hình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tròn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lớn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của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mặt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cầu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đó</a:t>
                </a:r>
                <a:r>
                  <a:rPr lang="en-US" b="0" i="0" dirty="0" smtClean="0">
                    <a:latin typeface="+mj-lt"/>
                  </a:rPr>
                  <a:t>.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99D4FF0-C29F-42E8-9D70-401EC504B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48" y="8400295"/>
                <a:ext cx="20900823" cy="754053"/>
              </a:xfrm>
              <a:prstGeom prst="rect">
                <a:avLst/>
              </a:prstGeom>
              <a:blipFill>
                <a:blip r:embed="rId6"/>
                <a:stretch>
                  <a:fillRect l="-1167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30F4E488-84E8-4899-89ED-05E9B2C5DCDE}"/>
                  </a:ext>
                </a:extLst>
              </p:cNvPr>
              <p:cNvSpPr/>
              <p:nvPr/>
            </p:nvSpPr>
            <p:spPr>
              <a:xfrm>
                <a:off x="1341052" y="4098161"/>
                <a:ext cx="16401115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 err="1" smtClean="0">
                    <a:solidFill>
                      <a:schemeClr val="tx1"/>
                    </a:solidFill>
                  </a:rPr>
                  <a:t>Khối</a:t>
                </a:r>
                <a:r>
                  <a:rPr lang="fr-FR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cầu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bán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kính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thể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tích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: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F4E488-84E8-4899-89ED-05E9B2C5D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52" y="4098161"/>
                <a:ext cx="16401115" cy="769441"/>
              </a:xfrm>
              <a:prstGeom prst="rect">
                <a:avLst/>
              </a:prstGeom>
              <a:blipFill>
                <a:blip r:embed="rId11"/>
                <a:stretch>
                  <a:fillRect l="-1524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8F3F369D-F8DD-4F7D-B143-F5BAD7C457DF}"/>
                  </a:ext>
                </a:extLst>
              </p:cNvPr>
              <p:cNvSpPr/>
              <p:nvPr/>
            </p:nvSpPr>
            <p:spPr>
              <a:xfrm>
                <a:off x="2036244" y="5052409"/>
                <a:ext cx="6783977" cy="13574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𝑉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sym typeface="Wingdings 2" panose="05020102010507070707" pitchFamily="18" charset="2"/>
                            </a:rPr>
                          </m:ctrlPr>
                        </m:fPr>
                        <m:num>
                          <m:r>
                            <a:rPr lang="en-US" sz="4400" i="1" dirty="0"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4400" dirty="0"/>
                            <m:t> 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3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 2" panose="05020102010507070707" pitchFamily="18" charset="2"/>
                        </a:rPr>
                        <m:t>𝜋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𝑟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44" y="5052409"/>
                <a:ext cx="6783977" cy="13574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99D4FF0-C29F-42E8-9D70-401EC504B505}"/>
                  </a:ext>
                </a:extLst>
              </p:cNvPr>
              <p:cNvSpPr txBox="1"/>
              <p:nvPr/>
            </p:nvSpPr>
            <p:spPr>
              <a:xfrm>
                <a:off x="1730576" y="9753133"/>
                <a:ext cx="20900823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b="0" i="0" dirty="0" smtClean="0">
                    <a:latin typeface="+mj-lt"/>
                  </a:rPr>
                  <a:t>b) </a:t>
                </a:r>
                <a:r>
                  <a:rPr lang="en-US" b="0" i="0" dirty="0" err="1" smtClean="0">
                    <a:latin typeface="+mj-lt"/>
                  </a:rPr>
                  <a:t>Thể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tích</a:t>
                </a:r>
                <a:r>
                  <a:rPr lang="en-US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của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mặt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cầu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bán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kính</a:t>
                </a:r>
                <a:r>
                  <a:rPr lang="en-US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bằng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thể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tích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khối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chóp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có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diện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tích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đáy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bằng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diện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tích</a:t>
                </a:r>
                <a:r>
                  <a:rPr lang="en-US" b="0" i="0" dirty="0" smtClean="0">
                    <a:latin typeface="+mj-lt"/>
                  </a:rPr>
                  <a:t>  </a:t>
                </a:r>
                <a:r>
                  <a:rPr lang="en-US" b="0" i="0" dirty="0" err="1" smtClean="0">
                    <a:latin typeface="+mj-lt"/>
                  </a:rPr>
                  <a:t>mặt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cầu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và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chiều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cao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bằng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bán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kính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của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khối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cầu</a:t>
                </a:r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0" i="0" dirty="0" err="1" smtClean="0">
                    <a:latin typeface="+mj-lt"/>
                  </a:rPr>
                  <a:t>đó</a:t>
                </a:r>
                <a:r>
                  <a:rPr lang="en-US" b="0" i="0" dirty="0" smtClean="0">
                    <a:latin typeface="+mj-lt"/>
                  </a:rPr>
                  <a:t>.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9D4FF0-C29F-42E8-9D70-401EC504B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576" y="9753133"/>
                <a:ext cx="20900823" cy="1415772"/>
              </a:xfrm>
              <a:prstGeom prst="rect">
                <a:avLst/>
              </a:prstGeom>
              <a:blipFill>
                <a:blip r:embed="rId13"/>
                <a:stretch>
                  <a:fillRect l="-1167" t="-8621" b="-1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2" grpId="0" animBg="1"/>
      <p:bldP spid="55" grpId="0"/>
      <p:bldP spid="13" grpId="0"/>
      <p:bldP spid="1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4836" y="6894706"/>
            <a:ext cx="23014363" cy="6307122"/>
            <a:chOff x="1064975" y="6894712"/>
            <a:chExt cx="22135691" cy="6307943"/>
          </a:xfrm>
        </p:grpSpPr>
        <p:sp>
          <p:nvSpPr>
            <p:cNvPr id="125" name="Rounded Rectangle 124"/>
            <p:cNvSpPr/>
            <p:nvPr/>
          </p:nvSpPr>
          <p:spPr>
            <a:xfrm>
              <a:off x="1064975" y="689471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90968" y="2596648"/>
            <a:ext cx="23388231" cy="4204417"/>
            <a:chOff x="995733" y="2625275"/>
            <a:chExt cx="22349545" cy="402735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625275"/>
              <a:ext cx="19493633" cy="962729"/>
              <a:chOff x="539751" y="1717668"/>
              <a:chExt cx="26188477" cy="110653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764096" y="1717668"/>
                <a:ext cx="4197167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2608581" y="1719009"/>
                <a:ext cx="24119647" cy="813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 </a:t>
                </a:r>
                <a:r>
                  <a:rPr lang="en-US" sz="4000" b="1" dirty="0" err="1" smtClean="0">
                    <a:latin typeface="Tahoma" pitchFamily="34" charset="0"/>
                    <a:cs typeface="Tahoma" pitchFamily="34" charset="0"/>
                  </a:rPr>
                  <a:t>Mã</a:t>
                </a:r>
                <a:r>
                  <a:rPr lang="en-US" sz="4000" b="1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latin typeface="Tahoma" pitchFamily="34" charset="0"/>
                    <a:cs typeface="Tahoma" pitchFamily="34" charset="0"/>
                  </a:rPr>
                  <a:t>đề</a:t>
                </a:r>
                <a:r>
                  <a:rPr lang="en-US" sz="4000" b="1" dirty="0" smtClean="0">
                    <a:latin typeface="Tahoma" pitchFamily="34" charset="0"/>
                    <a:cs typeface="Tahoma" pitchFamily="34" charset="0"/>
                  </a:rPr>
                  <a:t> 101 </a:t>
                </a:r>
                <a:r>
                  <a:rPr lang="en-US" sz="4000" b="1" dirty="0" err="1" smtClean="0">
                    <a:latin typeface="Tahoma" pitchFamily="34" charset="0"/>
                    <a:cs typeface="Tahoma" pitchFamily="34" charset="0"/>
                  </a:rPr>
                  <a:t>đề</a:t>
                </a:r>
                <a:r>
                  <a:rPr lang="en-US" sz="4000" b="1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latin typeface="Tahoma" pitchFamily="34" charset="0"/>
                    <a:cs typeface="Tahoma" pitchFamily="34" charset="0"/>
                  </a:rPr>
                  <a:t>tốt</a:t>
                </a:r>
                <a:r>
                  <a:rPr lang="en-US" sz="4000" b="1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latin typeface="Tahoma" pitchFamily="34" charset="0"/>
                    <a:cs typeface="Tahoma" pitchFamily="34" charset="0"/>
                  </a:rPr>
                  <a:t>nghiệp</a:t>
                </a:r>
                <a:r>
                  <a:rPr lang="en-US" sz="4000" b="1" dirty="0" smtClean="0">
                    <a:latin typeface="Tahoma" pitchFamily="34" charset="0"/>
                    <a:cs typeface="Tahoma" pitchFamily="34" charset="0"/>
                  </a:rPr>
                  <a:t> THPT </a:t>
                </a:r>
                <a:r>
                  <a:rPr lang="en-US" sz="4000" b="1" dirty="0" err="1" smtClean="0">
                    <a:latin typeface="Tahoma" pitchFamily="34" charset="0"/>
                    <a:cs typeface="Tahoma" pitchFamily="34" charset="0"/>
                  </a:rPr>
                  <a:t>năm</a:t>
                </a:r>
                <a:r>
                  <a:rPr lang="en-US" sz="4000" b="1" dirty="0" smtClean="0">
                    <a:latin typeface="Tahoma" pitchFamily="34" charset="0"/>
                    <a:cs typeface="Tahoma" pitchFamily="34" charset="0"/>
                  </a:rPr>
                  <a:t> 2020</a:t>
                </a:r>
                <a:endParaRPr lang="en-US" sz="40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460053" y="960452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0053" y="960452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818118" y="3466269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Cho </a:t>
                </a:r>
                <a:r>
                  <a:rPr lang="en-US" sz="4800" dirty="0" err="1" smtClean="0"/>
                  <a:t>khối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cầu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có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bán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kính</a:t>
                </a:r>
                <a:r>
                  <a:rPr lang="en-US" sz="4800" dirty="0" smtClean="0"/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=4. </m:t>
                    </m:r>
                  </m:oMath>
                </a14:m>
                <a:r>
                  <a:rPr lang="en-US" sz="4800" dirty="0" err="1" smtClean="0"/>
                  <a:t>Thể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tích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khối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cầu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đã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cho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bằng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18" y="3466269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7068" y="4557421"/>
                <a:ext cx="4388542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256</m:t>
                          </m:r>
                          <m:r>
                            <m:rPr>
                              <m:sty m:val="p"/>
                            </m:rP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068" y="4557421"/>
                <a:ext cx="4388542" cy="1490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975199" y="4958115"/>
                <a:ext cx="4388542" cy="1495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0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64</m:t>
                          </m:r>
                          <m:r>
                            <m:rPr>
                              <m:sty m:val="p"/>
                            </m:rPr>
                            <a:rPr lang="en-US" sz="480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5199" y="4958115"/>
                <a:ext cx="4388542" cy="14950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8016938" y="4915496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256</m:t>
                      </m:r>
                      <m:r>
                        <m:rPr>
                          <m:sty m:val="p"/>
                        </m:rPr>
                        <a:rPr lang="en-US" sz="480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π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938" y="4915496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191071" y="5032267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071" y="5032267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2096933" y="8528355"/>
                <a:ext cx="21448867" cy="1151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ea typeface="Cambria Math" panose="02040503050406030204" pitchFamily="18" charset="0"/>
                  </a:rPr>
                  <a:t>Áp </a:t>
                </a:r>
                <a:r>
                  <a:rPr lang="en-US" sz="4800" dirty="0" err="1" smtClean="0">
                    <a:ea typeface="Cambria Math" panose="02040503050406030204" pitchFamily="18" charset="0"/>
                  </a:rPr>
                  <a:t>dụng</a:t>
                </a:r>
                <a:r>
                  <a:rPr lang="en-US" sz="4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 smtClean="0">
                    <a:ea typeface="Cambria Math" panose="02040503050406030204" pitchFamily="18" charset="0"/>
                  </a:rPr>
                  <a:t>công</a:t>
                </a:r>
                <a:r>
                  <a:rPr lang="en-US" sz="4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 smtClean="0">
                    <a:ea typeface="Cambria Math" panose="02040503050406030204" pitchFamily="18" charset="0"/>
                  </a:rPr>
                  <a:t>thức</a:t>
                </a:r>
                <a:r>
                  <a:rPr lang="en-US" sz="4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𝑉</m:t>
                    </m:r>
                    <m:r>
                      <a:rPr lang="en-US" sz="4800" i="1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vi-VN" sz="4800" dirty="0"/>
                          <m:t> 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  <m:t>𝑟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vi-VN" sz="4800" dirty="0"/>
                          <m:t> 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  <m:t>4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256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933" y="8528355"/>
                <a:ext cx="21448867" cy="1151213"/>
              </a:xfrm>
              <a:prstGeom prst="rect">
                <a:avLst/>
              </a:prstGeom>
              <a:blipFill>
                <a:blip r:embed="rId9"/>
                <a:stretch>
                  <a:fillRect l="-130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950228" y="485836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77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0" y="2437724"/>
            <a:ext cx="23675678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374029" y="3595447"/>
            <a:ext cx="2284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 diện tích mặt cầu có đường kính bằng 6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4300" y="4705055"/>
                <a:ext cx="189750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nl-NL" sz="4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00" y="4705055"/>
                <a:ext cx="1897500" cy="847733"/>
              </a:xfrm>
              <a:prstGeom prst="rect">
                <a:avLst/>
              </a:prstGeom>
              <a:blipFill>
                <a:blip r:embed="rId4"/>
                <a:stretch>
                  <a:fillRect r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047793" y="4608621"/>
                <a:ext cx="112649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  <m:r>
                      <a:rPr lang="nl-NL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7793" y="4608621"/>
                <a:ext cx="1126490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54636" y="5573477"/>
                <a:ext cx="90037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</m:t>
                    </m:r>
                    <m:r>
                      <a:rPr lang="nl-NL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36" y="5573477"/>
                <a:ext cx="9003764" cy="830997"/>
              </a:xfrm>
              <a:prstGeom prst="rect">
                <a:avLst/>
              </a:prstGeom>
              <a:blipFill>
                <a:blip r:embed="rId6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047793" y="5410221"/>
                <a:ext cx="31318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44</m:t>
                    </m:r>
                    <m:r>
                      <a:rPr lang="nl-NL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800" dirty="0"/>
                  <a:t>.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7793" y="5410221"/>
                <a:ext cx="3131887" cy="830997"/>
              </a:xfrm>
              <a:prstGeom prst="rect">
                <a:avLst/>
              </a:prstGeom>
              <a:blipFill>
                <a:blip r:embed="rId7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 flipH="1">
            <a:off x="11712360" y="4480235"/>
            <a:ext cx="1054469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11F4EC3-1882-4E49-92AF-800C6778BD4D}"/>
              </a:ext>
            </a:extLst>
          </p:cNvPr>
          <p:cNvGrpSpPr/>
          <p:nvPr/>
        </p:nvGrpSpPr>
        <p:grpSpPr>
          <a:xfrm>
            <a:off x="793169" y="7391400"/>
            <a:ext cx="22797662" cy="5242493"/>
            <a:chOff x="1205494" y="6873914"/>
            <a:chExt cx="22139783" cy="6613486"/>
          </a:xfrm>
        </p:grpSpPr>
        <p:sp>
          <p:nvSpPr>
            <p:cNvPr id="46" name="Rounded Rectangle 124">
              <a:extLst>
                <a:ext uri="{FF2B5EF4-FFF2-40B4-BE49-F238E27FC236}">
                  <a16:creationId xmlns:a16="http://schemas.microsoft.com/office/drawing/2014/main" xmlns="" id="{C21AC01A-F938-4911-AD25-A737839A37BD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CA757D77-738D-42E3-B62E-998897707D3D}"/>
                </a:ext>
              </a:extLst>
            </p:cNvPr>
            <p:cNvGrpSpPr/>
            <p:nvPr/>
          </p:nvGrpSpPr>
          <p:grpSpPr>
            <a:xfrm>
              <a:off x="1205494" y="6873914"/>
              <a:ext cx="3478797" cy="856285"/>
              <a:chOff x="1205494" y="6873914"/>
              <a:chExt cx="3478797" cy="856285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xmlns="" id="{038D658E-4345-485B-BF89-C4209E878E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CC996FA0-51E8-4D2D-8458-37EC4D5D88E3}"/>
                  </a:ext>
                </a:extLst>
              </p:cNvPr>
              <p:cNvSpPr txBox="1"/>
              <p:nvPr/>
            </p:nvSpPr>
            <p:spPr>
              <a:xfrm>
                <a:off x="2042723" y="687391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128">
                <a:extLst>
                  <a:ext uri="{FF2B5EF4-FFF2-40B4-BE49-F238E27FC236}">
                    <a16:creationId xmlns:a16="http://schemas.microsoft.com/office/drawing/2014/main" xmlns="" id="{90CB9080-A734-49C2-847A-6060A3456435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9BC161DA-08C4-492C-B983-2578B16BF4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31CD4E48-130C-4E39-96AD-43357ACEEDDE}"/>
                  </a:ext>
                </a:extLst>
              </p:cNvPr>
              <p:cNvSpPr/>
              <p:nvPr/>
            </p:nvSpPr>
            <p:spPr>
              <a:xfrm>
                <a:off x="15179680" y="1101024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1CD4E48-130C-4E39-96AD-43357ACEE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9680" y="11010249"/>
                <a:ext cx="250056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81EBFFFA-B180-4A02-A027-81733C8B13B0}"/>
                  </a:ext>
                </a:extLst>
              </p:cNvPr>
              <p:cNvSpPr/>
              <p:nvPr/>
            </p:nvSpPr>
            <p:spPr>
              <a:xfrm>
                <a:off x="3420031" y="8463702"/>
                <a:ext cx="197690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=4</m:t>
                    </m:r>
                    <m:r>
                      <a:rPr lang="el-GR" sz="4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l-GR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1EBFFFA-B180-4A02-A027-81733C8B1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31" y="8463702"/>
                <a:ext cx="19769016" cy="830997"/>
              </a:xfrm>
              <a:prstGeom prst="rect">
                <a:avLst/>
              </a:prstGeom>
              <a:blipFill>
                <a:blip r:embed="rId9"/>
                <a:stretch>
                  <a:fillRect l="-1388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45720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0" imgW="139579" imgH="177646" progId="Equation.DSMT4">
                  <p:embed/>
                </p:oleObj>
              </mc:Choice>
              <mc:Fallback>
                <p:oleObj name="Equation" r:id="rId10" imgW="139579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428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638175"/>
          <a:ext cx="533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12" imgW="532937" imgH="177646" progId="Equation.DSMT4">
                  <p:embed/>
                </p:oleObj>
              </mc:Choice>
              <mc:Fallback>
                <p:oleObj name="Equation" r:id="rId12" imgW="532937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8175"/>
                        <a:ext cx="5334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819150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14" imgW="545626" imgH="177646" progId="Equation.DSMT4">
                  <p:embed/>
                </p:oleObj>
              </mc:Choice>
              <mc:Fallback>
                <p:oleObj name="Equation" r:id="rId14" imgW="545626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9150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100012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16" imgW="545626" imgH="177646" progId="Equation.DSMT4">
                  <p:embed/>
                </p:oleObj>
              </mc:Choice>
              <mc:Fallback>
                <p:oleObj name="Equation" r:id="rId16" imgW="545626" imgH="1776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012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1181100"/>
          <a:ext cx="609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18" imgW="609336" imgH="177723" progId="Equation.DSMT4">
                  <p:embed/>
                </p:oleObj>
              </mc:Choice>
              <mc:Fallback>
                <p:oleObj name="Equation" r:id="rId18" imgW="609336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81100"/>
                        <a:ext cx="6096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kumimoji="0" lang="vi-VN" alt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vi-V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diện tích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2775" y="638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9863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của mặt cầu có đường kính bằng 6.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9863" algn="l"/>
              </a:tabLst>
            </a:pPr>
            <a:r>
              <a:rPr kumimoji="0" lang="vi-VN" alt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nl-NL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1277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B.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12775" y="1000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12775" y="1181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12775" y="13620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9863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66117" y="8318742"/>
            <a:ext cx="23231796" cy="5397258"/>
            <a:chOff x="958268" y="6644901"/>
            <a:chExt cx="21384255" cy="5192197"/>
          </a:xfrm>
        </p:grpSpPr>
        <p:sp>
          <p:nvSpPr>
            <p:cNvPr id="125" name="Rounded Rectangle 124"/>
            <p:cNvSpPr/>
            <p:nvPr/>
          </p:nvSpPr>
          <p:spPr>
            <a:xfrm>
              <a:off x="958268" y="6644901"/>
              <a:ext cx="21384255" cy="51921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78003"/>
              <a:ext cx="3487619" cy="852196"/>
              <a:chOff x="1205494" y="6878003"/>
              <a:chExt cx="3487619" cy="85219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1545" y="6878003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4163328" y="-6257006"/>
            <a:ext cx="27503111" cy="14216872"/>
            <a:chOff x="992187" y="2564544"/>
            <a:chExt cx="26281680" cy="1066157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5073810" y="9240483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973138" y="1052537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138" y="1052537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73901" y="3578694"/>
                <a:ext cx="22565882" cy="1028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dirty="0" smtClean="0"/>
                  <a:t>Một hình cầu có thể tích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 smtClean="0"/>
                  <a:t> </a:t>
                </a:r>
                <a:r>
                  <a:rPr lang="nl-NL" dirty="0"/>
                  <a:t>ngoại tiếp một hình lập phương. Thể tích của khối lập phương đó 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1" y="3578694"/>
                <a:ext cx="22565882" cy="1028680"/>
              </a:xfrm>
              <a:prstGeom prst="rect">
                <a:avLst/>
              </a:prstGeom>
              <a:blipFill>
                <a:blip r:embed="rId4"/>
                <a:stretch>
                  <a:fillRect l="-1080" r="-783" b="-14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48561" y="4972356"/>
                <a:ext cx="36026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m:t>1</m:t>
                      </m:r>
                    </m:oMath>
                  </m:oMathPara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61" y="4972356"/>
                <a:ext cx="360265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282015" y="4624929"/>
                <a:ext cx="2151283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800" b="0" i="0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015" y="4624929"/>
                <a:ext cx="2151283" cy="148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6364096" y="4476349"/>
                <a:ext cx="3218083" cy="164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0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4096" y="4476349"/>
                <a:ext cx="3218083" cy="1646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37525" y="4343635"/>
                <a:ext cx="3416682" cy="167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m:t>.    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sz="480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0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25" y="4343635"/>
                <a:ext cx="3416682" cy="16756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980067" y="9833318"/>
                <a:ext cx="2008581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dirty="0" smtClean="0"/>
                  <a:t>Gọi độ dài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smtClean="0"/>
                  <a:t> </a:t>
                </a:r>
                <a:r>
                  <a:rPr lang="nl-NL" dirty="0"/>
                  <a:t>là cạnh của hình lập </a:t>
                </a:r>
                <a:r>
                  <a:rPr lang="nl-NL" dirty="0" smtClean="0"/>
                  <a:t>phương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&gt;0) 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67" y="9833318"/>
                <a:ext cx="20085810" cy="754053"/>
              </a:xfrm>
              <a:prstGeom prst="rect">
                <a:avLst/>
              </a:prstGeom>
              <a:blipFill>
                <a:blip r:embed="rId9"/>
                <a:stretch>
                  <a:fillRect l="-1214" t="-15323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528413" y="4801213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E8CDCDB6-FB67-47C9-8B34-FC7BC8652B6D}"/>
                  </a:ext>
                </a:extLst>
              </p:cNvPr>
              <p:cNvSpPr/>
              <p:nvPr/>
            </p:nvSpPr>
            <p:spPr>
              <a:xfrm>
                <a:off x="890801" y="10472762"/>
                <a:ext cx="16351873" cy="114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dirty="0" smtClean="0"/>
                  <a:t>Khi </a:t>
                </a:r>
                <a:r>
                  <a:rPr lang="nl-NL" dirty="0"/>
                  <a:t>đó, bán kính của hình cầu ngoại tiếp hình lập phương là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8CDCDB6-FB67-47C9-8B34-FC7BC8652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01" y="10472762"/>
                <a:ext cx="16351873" cy="1145057"/>
              </a:xfrm>
              <a:prstGeom prst="rect">
                <a:avLst/>
              </a:prstGeom>
              <a:blipFill>
                <a:blip r:embed="rId10"/>
                <a:stretch>
                  <a:fillRect l="-145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entagon 136">
            <a:extLst>
              <a:ext uri="{FF2B5EF4-FFF2-40B4-BE49-F238E27FC236}">
                <a16:creationId xmlns:a16="http://schemas.microsoft.com/office/drawing/2014/main" xmlns="" id="{1FD7927E-F306-49A7-BFFF-9A31C8F87519}"/>
              </a:ext>
            </a:extLst>
          </p:cNvPr>
          <p:cNvSpPr/>
          <p:nvPr/>
        </p:nvSpPr>
        <p:spPr bwMode="auto">
          <a:xfrm>
            <a:off x="356717" y="2831184"/>
            <a:ext cx="1634698" cy="83136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3</a:t>
            </a:r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3901" y="11577697"/>
                <a:ext cx="15522134" cy="1070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Do thể tích hình cầu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 smtClean="0"/>
                  <a:t> nên </a:t>
                </a:r>
                <a:r>
                  <a:rPr lang="nl-NL" dirty="0"/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1" y="11577697"/>
                <a:ext cx="15522134" cy="1070101"/>
              </a:xfrm>
              <a:prstGeom prst="rect">
                <a:avLst/>
              </a:prstGeom>
              <a:blipFill>
                <a:blip r:embed="rId11"/>
                <a:stretch>
                  <a:fillRect l="-1571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77857" y="12431957"/>
                <a:ext cx="9105441" cy="1186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Vậy thể tích khối lập phương là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libri" panose="020F0502020204030204" pitchFamily="34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4400" i="1" spc="-150">
                                <a:latin typeface="Cambria Math"/>
                                <a:ea typeface="Tahom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857" y="12431957"/>
                <a:ext cx="9105441" cy="1186094"/>
              </a:xfrm>
              <a:prstGeom prst="rect">
                <a:avLst/>
              </a:prstGeom>
              <a:blipFill>
                <a:blip r:embed="rId12"/>
                <a:stretch>
                  <a:fillRect l="-2610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77" grpId="0"/>
      <p:bldP spid="57" grpId="0" animBg="1"/>
      <p:bldP spid="50" grpId="0"/>
      <p:bldP spid="5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72044" y="6140458"/>
            <a:ext cx="23794097" cy="7880342"/>
            <a:chOff x="924205" y="6873914"/>
            <a:chExt cx="22135691" cy="6655163"/>
          </a:xfrm>
        </p:grpSpPr>
        <p:sp>
          <p:nvSpPr>
            <p:cNvPr id="125" name="Rounded Rectangle 124"/>
            <p:cNvSpPr/>
            <p:nvPr/>
          </p:nvSpPr>
          <p:spPr>
            <a:xfrm>
              <a:off x="924205" y="7221134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73914"/>
              <a:ext cx="3478797" cy="856285"/>
              <a:chOff x="1205494" y="6873914"/>
              <a:chExt cx="3478797" cy="8562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42723" y="687391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02121" y="1474529"/>
            <a:ext cx="23571269" cy="4532317"/>
            <a:chOff x="992187" y="2521083"/>
            <a:chExt cx="22348071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0201" y="2521083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20827570" cy="1023458"/>
              <a:chOff x="534987" y="1647866"/>
              <a:chExt cx="27980536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2441854" y="1688557"/>
                <a:ext cx="26073669" cy="79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 </a:t>
                </a:r>
                <a:r>
                  <a:rPr lang="en-US" sz="4000" dirty="0" err="1" smtClean="0"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dirty="0" smtClean="0">
                    <a:latin typeface="Tahoma" pitchFamily="34" charset="0"/>
                    <a:cs typeface="Tahoma" pitchFamily="34" charset="0"/>
                  </a:rPr>
                  <a:t> 42 </a:t>
                </a:r>
                <a:r>
                  <a:rPr lang="en-US" sz="4000" dirty="0" err="1" smtClean="0">
                    <a:latin typeface="Tahoma" pitchFamily="34" charset="0"/>
                    <a:cs typeface="Tahoma" pitchFamily="34" charset="0"/>
                  </a:rPr>
                  <a:t>mã</a:t>
                </a:r>
                <a:r>
                  <a:rPr lang="en-US" sz="4000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dirty="0" err="1" smtClean="0">
                    <a:latin typeface="Tahoma" pitchFamily="34" charset="0"/>
                    <a:cs typeface="Tahoma" pitchFamily="34" charset="0"/>
                  </a:rPr>
                  <a:t>đề</a:t>
                </a:r>
                <a:r>
                  <a:rPr lang="en-US" sz="4000" dirty="0" smtClean="0">
                    <a:latin typeface="Tahoma" pitchFamily="34" charset="0"/>
                    <a:cs typeface="Tahoma" pitchFamily="34" charset="0"/>
                  </a:rPr>
                  <a:t> 101 </a:t>
                </a:r>
                <a:r>
                  <a:rPr lang="en-US" sz="4000" dirty="0" err="1" smtClean="0">
                    <a:latin typeface="Tahoma" pitchFamily="34" charset="0"/>
                    <a:cs typeface="Tahoma" pitchFamily="34" charset="0"/>
                  </a:rPr>
                  <a:t>đề</a:t>
                </a:r>
                <a:r>
                  <a:rPr lang="en-US" sz="4000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dirty="0" err="1" smtClean="0">
                    <a:latin typeface="Tahoma" pitchFamily="34" charset="0"/>
                    <a:cs typeface="Tahoma" pitchFamily="34" charset="0"/>
                  </a:rPr>
                  <a:t>thi</a:t>
                </a:r>
                <a:r>
                  <a:rPr lang="en-US" sz="4000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dirty="0" err="1" smtClean="0">
                    <a:latin typeface="Tahoma" pitchFamily="34" charset="0"/>
                    <a:cs typeface="Tahoma" pitchFamily="34" charset="0"/>
                  </a:rPr>
                  <a:t>tốt</a:t>
                </a:r>
                <a:r>
                  <a:rPr lang="en-US" sz="4000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dirty="0" err="1" smtClean="0">
                    <a:latin typeface="Tahoma" pitchFamily="34" charset="0"/>
                    <a:cs typeface="Tahoma" pitchFamily="34" charset="0"/>
                  </a:rPr>
                  <a:t>nghiệp</a:t>
                </a:r>
                <a:r>
                  <a:rPr lang="en-US" sz="4000" dirty="0" smtClean="0">
                    <a:latin typeface="Tahoma" pitchFamily="34" charset="0"/>
                    <a:cs typeface="Tahoma" pitchFamily="34" charset="0"/>
                  </a:rPr>
                  <a:t> THPT </a:t>
                </a:r>
                <a:r>
                  <a:rPr lang="en-US" sz="4000" dirty="0" err="1" smtClean="0">
                    <a:latin typeface="Tahoma" pitchFamily="34" charset="0"/>
                    <a:cs typeface="Tahoma" pitchFamily="34" charset="0"/>
                  </a:rPr>
                  <a:t>Quốc</a:t>
                </a:r>
                <a:r>
                  <a:rPr lang="en-US" sz="4000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dirty="0" err="1" smtClean="0">
                    <a:latin typeface="Tahoma" pitchFamily="34" charset="0"/>
                    <a:cs typeface="Tahoma" pitchFamily="34" charset="0"/>
                  </a:rPr>
                  <a:t>gia</a:t>
                </a:r>
                <a:r>
                  <a:rPr lang="en-US" sz="4000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dirty="0" err="1" smtClean="0">
                    <a:latin typeface="Tahoma" pitchFamily="34" charset="0"/>
                    <a:cs typeface="Tahoma" pitchFamily="34" charset="0"/>
                  </a:rPr>
                  <a:t>năm</a:t>
                </a:r>
                <a:r>
                  <a:rPr lang="en-US" sz="4000" dirty="0" smtClean="0">
                    <a:latin typeface="Tahoma" pitchFamily="34" charset="0"/>
                    <a:cs typeface="Tahoma" pitchFamily="34" charset="0"/>
                  </a:rPr>
                  <a:t> 2020</a:t>
                </a:r>
                <a:endParaRPr lang="en-US" sz="40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861879" y="126126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1879" y="126126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42639" y="2570860"/>
                <a:ext cx="2256588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chóp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/>
                  <a:t> 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đáy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 smtClean="0"/>
                  <a:t>đều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cạnh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SA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vuông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góc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 smtClean="0"/>
                  <a:t>góc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giữa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mặt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phẳng</a:t>
                </a:r>
                <a:r>
                  <a:rPr lang="en-US" sz="4800" dirty="0" smtClean="0"/>
                  <a:t> 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𝑆𝐵𝐶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 smtClean="0"/>
                  <a:t>và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mặt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phẳng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đáy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bằng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800" i="1" baseline="30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 smtClean="0"/>
                  <a:t> .</a:t>
                </a:r>
                <a:r>
                  <a:rPr lang="en-US" sz="4800" dirty="0" err="1" smtClean="0"/>
                  <a:t>Diện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tích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cầu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ngoại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chóp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 smtClean="0"/>
                  <a:t> bằng   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39" y="2570860"/>
                <a:ext cx="22565882" cy="2308324"/>
              </a:xfrm>
              <a:prstGeom prst="rect">
                <a:avLst/>
              </a:prstGeom>
              <a:blipFill>
                <a:blip r:embed="rId4"/>
                <a:stretch>
                  <a:fillRect l="-1243"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0486" y="4600062"/>
                <a:ext cx="5528983" cy="1244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b="1" spc="-150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172</m:t>
                        </m:r>
                        <m:r>
                          <a:rPr lang="el-GR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4800" i="1" dirty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4800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86" y="4600062"/>
                <a:ext cx="5528983" cy="1244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277378" y="4750897"/>
                <a:ext cx="55289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84</m:t>
                      </m:r>
                      <m:r>
                        <a:rPr lang="el-GR" sz="48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378" y="4750897"/>
                <a:ext cx="552898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132630" y="4572000"/>
                <a:ext cx="4946570" cy="1574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172</m:t>
                          </m:r>
                          <m:r>
                            <a:rPr lang="el-GR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2630" y="4572000"/>
                <a:ext cx="4946570" cy="15745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627080" y="477456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E92DE8E-36FD-4570-B86F-7A2AA2AA8785}"/>
                  </a:ext>
                </a:extLst>
              </p:cNvPr>
              <p:cNvSpPr txBox="1"/>
              <p:nvPr/>
            </p:nvSpPr>
            <p:spPr>
              <a:xfrm>
                <a:off x="479610" y="7073831"/>
                <a:ext cx="714039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Gọi</a:t>
                </a:r>
                <a:r>
                  <a:rPr lang="en-US" dirty="0"/>
                  <a:t> M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92DE8E-36FD-4570-B86F-7A2AA2AA8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10" y="7073831"/>
                <a:ext cx="7140390" cy="754053"/>
              </a:xfrm>
              <a:prstGeom prst="rect">
                <a:avLst/>
              </a:prstGeom>
              <a:blipFill>
                <a:blip r:embed="rId8"/>
                <a:stretch>
                  <a:fillRect l="-3416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553AD386-2361-484F-8E9F-D32D23D9A8D8}"/>
                  </a:ext>
                </a:extLst>
              </p:cNvPr>
              <p:cNvSpPr/>
              <p:nvPr/>
            </p:nvSpPr>
            <p:spPr>
              <a:xfrm>
                <a:off x="8313872" y="4474507"/>
                <a:ext cx="5528983" cy="1574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76</m:t>
                          </m:r>
                          <m:r>
                            <a:rPr lang="el-GR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53AD386-2361-484F-8E9F-D32D23D9A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872" y="4474507"/>
                <a:ext cx="5528983" cy="15745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C1297D3-B130-436E-BD8F-53104FC55A18}"/>
                  </a:ext>
                </a:extLst>
              </p:cNvPr>
              <p:cNvSpPr txBox="1"/>
              <p:nvPr/>
            </p:nvSpPr>
            <p:spPr>
              <a:xfrm>
                <a:off x="423531" y="8001171"/>
                <a:ext cx="13419324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𝑆𝐴𝑀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nên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góc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giữa</a:t>
                </a:r>
                <a:r>
                  <a:rPr lang="en-US" dirty="0" smtClean="0"/>
                  <a:t> (SBC) </a:t>
                </a:r>
                <a:r>
                  <a:rPr lang="en-US" dirty="0" err="1" smtClean="0"/>
                  <a:t>và</a:t>
                </a:r>
                <a:r>
                  <a:rPr lang="en-US" dirty="0" smtClean="0"/>
                  <a:t> (ABC) </a:t>
                </a:r>
                <a:r>
                  <a:rPr lang="en-US" dirty="0" err="1" smtClean="0"/>
                  <a:t>là</a:t>
                </a:r>
                <a:r>
                  <a:rPr lang="en-US" dirty="0" smtClean="0"/>
                  <a:t> SMA =60</a:t>
                </a:r>
                <a:r>
                  <a:rPr lang="en-US" baseline="30000" dirty="0" smtClean="0"/>
                  <a:t>0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1297D3-B130-436E-BD8F-53104FC55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31" y="8001171"/>
                <a:ext cx="13419324" cy="754053"/>
              </a:xfrm>
              <a:prstGeom prst="rect">
                <a:avLst/>
              </a:prstGeom>
              <a:blipFill>
                <a:blip r:embed="rId10"/>
                <a:stretch>
                  <a:fillRect l="-1771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C759173-0F1B-4F6D-B422-3F388ACB4933}"/>
              </a:ext>
            </a:extLst>
          </p:cNvPr>
          <p:cNvSpPr txBox="1"/>
          <p:nvPr/>
        </p:nvSpPr>
        <p:spPr>
          <a:xfrm>
            <a:off x="513958" y="9633228"/>
            <a:ext cx="179264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 </a:t>
            </a:r>
            <a:r>
              <a:rPr lang="en-US" dirty="0" err="1" smtClean="0"/>
              <a:t>tâm</a:t>
            </a:r>
            <a:r>
              <a:rPr lang="en-US" dirty="0" smtClean="0"/>
              <a:t> G </a:t>
            </a:r>
            <a:r>
              <a:rPr lang="en-US" dirty="0" err="1" smtClean="0"/>
              <a:t>của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ABC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Gx</a:t>
            </a:r>
            <a:r>
              <a:rPr lang="en-US" dirty="0" smtClean="0">
                <a:sym typeface="Symbol" panose="05050102010706020507" pitchFamily="18" charset="2"/>
              </a:rPr>
              <a:t>(ABC)</a:t>
            </a:r>
          </a:p>
          <a:p>
            <a:r>
              <a:rPr lang="en-US" dirty="0" err="1" smtClean="0">
                <a:sym typeface="Symbol" panose="05050102010706020507" pitchFamily="18" charset="2"/>
              </a:rPr>
              <a:t>Từ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trung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điểm</a:t>
            </a:r>
            <a:r>
              <a:rPr lang="en-US" dirty="0" smtClean="0">
                <a:sym typeface="Symbol" panose="05050102010706020507" pitchFamily="18" charset="2"/>
              </a:rPr>
              <a:t> E </a:t>
            </a:r>
            <a:r>
              <a:rPr lang="en-US" dirty="0" err="1" smtClean="0">
                <a:sym typeface="Symbol" panose="05050102010706020507" pitchFamily="18" charset="2"/>
              </a:rPr>
              <a:t>của</a:t>
            </a:r>
            <a:r>
              <a:rPr lang="en-US" dirty="0" smtClean="0">
                <a:sym typeface="Symbol" panose="05050102010706020507" pitchFamily="18" charset="2"/>
              </a:rPr>
              <a:t> SA, </a:t>
            </a:r>
            <a:r>
              <a:rPr lang="en-US" dirty="0" err="1" smtClean="0">
                <a:sym typeface="Symbol" panose="05050102010706020507" pitchFamily="18" charset="2"/>
              </a:rPr>
              <a:t>dựng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đường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thẳng</a:t>
            </a:r>
            <a:r>
              <a:rPr lang="en-US" dirty="0" smtClean="0">
                <a:sym typeface="Symbol" panose="05050102010706020507" pitchFamily="18" charset="2"/>
              </a:rPr>
              <a:t> d song </a:t>
            </a:r>
            <a:r>
              <a:rPr lang="en-US" dirty="0" err="1" smtClean="0">
                <a:sym typeface="Symbol" panose="05050102010706020507" pitchFamily="18" charset="2"/>
              </a:rPr>
              <a:t>song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với</a:t>
            </a:r>
            <a:r>
              <a:rPr lang="en-US" dirty="0" smtClean="0">
                <a:sym typeface="Symbol" panose="05050102010706020507" pitchFamily="18" charset="2"/>
              </a:rPr>
              <a:t> AM </a:t>
            </a:r>
            <a:r>
              <a:rPr lang="en-US" dirty="0" err="1" smtClean="0">
                <a:sym typeface="Symbol" panose="05050102010706020507" pitchFamily="18" charset="2"/>
              </a:rPr>
              <a:t>cắt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Gx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tại</a:t>
            </a:r>
            <a:r>
              <a:rPr lang="en-US" dirty="0" smtClean="0">
                <a:sym typeface="Symbol" panose="05050102010706020507" pitchFamily="18" charset="2"/>
              </a:rPr>
              <a:t>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C3306903-F9A9-4DF1-B6A9-9DB6B8B26066}"/>
                  </a:ext>
                </a:extLst>
              </p:cNvPr>
              <p:cNvSpPr txBox="1"/>
              <p:nvPr/>
            </p:nvSpPr>
            <p:spPr>
              <a:xfrm>
                <a:off x="540820" y="11079176"/>
                <a:ext cx="18326751" cy="210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 smtClean="0"/>
                  <a:t>chóp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𝑆𝐴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𝐴𝑀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306903-F9A9-4DF1-B6A9-9DB6B8B26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20" y="11079176"/>
                <a:ext cx="18326751" cy="2102627"/>
              </a:xfrm>
              <a:prstGeom prst="rect">
                <a:avLst/>
              </a:prstGeom>
              <a:blipFill>
                <a:blip r:embed="rId11"/>
                <a:stretch>
                  <a:fillRect l="-1331" t="-5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82258" y="6592212"/>
                <a:ext cx="5285871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258" y="6592212"/>
                <a:ext cx="5285871" cy="14800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67227" y="8783755"/>
                <a:ext cx="7646645" cy="816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𝑡𝑎𝑛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=2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smtClean="0"/>
                  <a:t>=6a</a:t>
                </a:r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7" y="8783755"/>
                <a:ext cx="7646645" cy="816314"/>
              </a:xfrm>
              <a:prstGeom prst="rect">
                <a:avLst/>
              </a:prstGeom>
              <a:blipFill>
                <a:blip r:embed="rId13"/>
                <a:stretch>
                  <a:fillRect t="-6716" r="-2231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77167" y="12130261"/>
                <a:ext cx="4752135" cy="105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Vậy S= 4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40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GB" sz="4000" i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172</m:t>
                        </m:r>
                        <m:r>
                          <a:rPr lang="el-GR" sz="4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4000" i="1" dirty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167" y="12130261"/>
                <a:ext cx="4752135" cy="1052339"/>
              </a:xfrm>
              <a:prstGeom prst="rect">
                <a:avLst/>
              </a:prstGeom>
              <a:blipFill>
                <a:blip r:embed="rId14"/>
                <a:stretch>
                  <a:fillRect l="-5000" b="-1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7"/>
          <p:cNvGrpSpPr>
            <a:grpSpLocks/>
          </p:cNvGrpSpPr>
          <p:nvPr/>
        </p:nvGrpSpPr>
        <p:grpSpPr bwMode="auto">
          <a:xfrm>
            <a:off x="20907375" y="11080750"/>
            <a:ext cx="652463" cy="673100"/>
            <a:chOff x="6722" y="6168"/>
            <a:chExt cx="411" cy="424"/>
          </a:xfrm>
        </p:grpSpPr>
        <p:sp>
          <p:nvSpPr>
            <p:cNvPr id="102" name="Freeform 5"/>
            <p:cNvSpPr>
              <a:spLocks/>
            </p:cNvSpPr>
            <p:nvPr/>
          </p:nvSpPr>
          <p:spPr bwMode="auto">
            <a:xfrm>
              <a:off x="6818" y="6343"/>
              <a:ext cx="183" cy="249"/>
            </a:xfrm>
            <a:custGeom>
              <a:avLst/>
              <a:gdLst>
                <a:gd name="T0" fmla="*/ 0 w 183"/>
                <a:gd name="T1" fmla="*/ 249 h 249"/>
                <a:gd name="T2" fmla="*/ 183 w 183"/>
                <a:gd name="T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3" h="249">
                  <a:moveTo>
                    <a:pt x="0" y="249"/>
                  </a:moveTo>
                  <a:cubicBezTo>
                    <a:pt x="28" y="147"/>
                    <a:pt x="93" y="58"/>
                    <a:pt x="183" y="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6"/>
            <p:cNvSpPr>
              <a:spLocks noChangeArrowheads="1"/>
            </p:cNvSpPr>
            <p:nvPr/>
          </p:nvSpPr>
          <p:spPr bwMode="auto">
            <a:xfrm>
              <a:off x="6722" y="6168"/>
              <a:ext cx="41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4" name="Freeform 8"/>
          <p:cNvSpPr>
            <a:spLocks noEditPoints="1"/>
          </p:cNvSpPr>
          <p:nvPr/>
        </p:nvSpPr>
        <p:spPr bwMode="auto">
          <a:xfrm>
            <a:off x="18602325" y="11050587"/>
            <a:ext cx="4686300" cy="55563"/>
          </a:xfrm>
          <a:custGeom>
            <a:avLst/>
            <a:gdLst>
              <a:gd name="T0" fmla="*/ 0 w 2952"/>
              <a:gd name="T1" fmla="*/ 0 h 35"/>
              <a:gd name="T2" fmla="*/ 211 w 2952"/>
              <a:gd name="T3" fmla="*/ 0 h 35"/>
              <a:gd name="T4" fmla="*/ 211 w 2952"/>
              <a:gd name="T5" fmla="*/ 35 h 35"/>
              <a:gd name="T6" fmla="*/ 0 w 2952"/>
              <a:gd name="T7" fmla="*/ 35 h 35"/>
              <a:gd name="T8" fmla="*/ 0 w 2952"/>
              <a:gd name="T9" fmla="*/ 0 h 35"/>
              <a:gd name="T10" fmla="*/ 351 w 2952"/>
              <a:gd name="T11" fmla="*/ 0 h 35"/>
              <a:gd name="T12" fmla="*/ 562 w 2952"/>
              <a:gd name="T13" fmla="*/ 0 h 35"/>
              <a:gd name="T14" fmla="*/ 562 w 2952"/>
              <a:gd name="T15" fmla="*/ 35 h 35"/>
              <a:gd name="T16" fmla="*/ 351 w 2952"/>
              <a:gd name="T17" fmla="*/ 35 h 35"/>
              <a:gd name="T18" fmla="*/ 351 w 2952"/>
              <a:gd name="T19" fmla="*/ 0 h 35"/>
              <a:gd name="T20" fmla="*/ 703 w 2952"/>
              <a:gd name="T21" fmla="*/ 0 h 35"/>
              <a:gd name="T22" fmla="*/ 913 w 2952"/>
              <a:gd name="T23" fmla="*/ 0 h 35"/>
              <a:gd name="T24" fmla="*/ 913 w 2952"/>
              <a:gd name="T25" fmla="*/ 35 h 35"/>
              <a:gd name="T26" fmla="*/ 703 w 2952"/>
              <a:gd name="T27" fmla="*/ 35 h 35"/>
              <a:gd name="T28" fmla="*/ 703 w 2952"/>
              <a:gd name="T29" fmla="*/ 0 h 35"/>
              <a:gd name="T30" fmla="*/ 1054 w 2952"/>
              <a:gd name="T31" fmla="*/ 0 h 35"/>
              <a:gd name="T32" fmla="*/ 1265 w 2952"/>
              <a:gd name="T33" fmla="*/ 0 h 35"/>
              <a:gd name="T34" fmla="*/ 1265 w 2952"/>
              <a:gd name="T35" fmla="*/ 35 h 35"/>
              <a:gd name="T36" fmla="*/ 1054 w 2952"/>
              <a:gd name="T37" fmla="*/ 35 h 35"/>
              <a:gd name="T38" fmla="*/ 1054 w 2952"/>
              <a:gd name="T39" fmla="*/ 0 h 35"/>
              <a:gd name="T40" fmla="*/ 1405 w 2952"/>
              <a:gd name="T41" fmla="*/ 0 h 35"/>
              <a:gd name="T42" fmla="*/ 1616 w 2952"/>
              <a:gd name="T43" fmla="*/ 0 h 35"/>
              <a:gd name="T44" fmla="*/ 1616 w 2952"/>
              <a:gd name="T45" fmla="*/ 35 h 35"/>
              <a:gd name="T46" fmla="*/ 1405 w 2952"/>
              <a:gd name="T47" fmla="*/ 35 h 35"/>
              <a:gd name="T48" fmla="*/ 1405 w 2952"/>
              <a:gd name="T49" fmla="*/ 0 h 35"/>
              <a:gd name="T50" fmla="*/ 1757 w 2952"/>
              <a:gd name="T51" fmla="*/ 0 h 35"/>
              <a:gd name="T52" fmla="*/ 1968 w 2952"/>
              <a:gd name="T53" fmla="*/ 0 h 35"/>
              <a:gd name="T54" fmla="*/ 1968 w 2952"/>
              <a:gd name="T55" fmla="*/ 35 h 35"/>
              <a:gd name="T56" fmla="*/ 1757 w 2952"/>
              <a:gd name="T57" fmla="*/ 35 h 35"/>
              <a:gd name="T58" fmla="*/ 1757 w 2952"/>
              <a:gd name="T59" fmla="*/ 0 h 35"/>
              <a:gd name="T60" fmla="*/ 2108 w 2952"/>
              <a:gd name="T61" fmla="*/ 0 h 35"/>
              <a:gd name="T62" fmla="*/ 2319 w 2952"/>
              <a:gd name="T63" fmla="*/ 0 h 35"/>
              <a:gd name="T64" fmla="*/ 2319 w 2952"/>
              <a:gd name="T65" fmla="*/ 35 h 35"/>
              <a:gd name="T66" fmla="*/ 2108 w 2952"/>
              <a:gd name="T67" fmla="*/ 35 h 35"/>
              <a:gd name="T68" fmla="*/ 2108 w 2952"/>
              <a:gd name="T69" fmla="*/ 0 h 35"/>
              <a:gd name="T70" fmla="*/ 2460 w 2952"/>
              <a:gd name="T71" fmla="*/ 0 h 35"/>
              <a:gd name="T72" fmla="*/ 2671 w 2952"/>
              <a:gd name="T73" fmla="*/ 0 h 35"/>
              <a:gd name="T74" fmla="*/ 2671 w 2952"/>
              <a:gd name="T75" fmla="*/ 35 h 35"/>
              <a:gd name="T76" fmla="*/ 2460 w 2952"/>
              <a:gd name="T77" fmla="*/ 35 h 35"/>
              <a:gd name="T78" fmla="*/ 2460 w 2952"/>
              <a:gd name="T79" fmla="*/ 0 h 35"/>
              <a:gd name="T80" fmla="*/ 2811 w 2952"/>
              <a:gd name="T81" fmla="*/ 0 h 35"/>
              <a:gd name="T82" fmla="*/ 2952 w 2952"/>
              <a:gd name="T83" fmla="*/ 0 h 35"/>
              <a:gd name="T84" fmla="*/ 2952 w 2952"/>
              <a:gd name="T85" fmla="*/ 35 h 35"/>
              <a:gd name="T86" fmla="*/ 2811 w 2952"/>
              <a:gd name="T87" fmla="*/ 35 h 35"/>
              <a:gd name="T88" fmla="*/ 2811 w 2952"/>
              <a:gd name="T8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52" h="35">
                <a:moveTo>
                  <a:pt x="0" y="0"/>
                </a:moveTo>
                <a:lnTo>
                  <a:pt x="211" y="0"/>
                </a:lnTo>
                <a:lnTo>
                  <a:pt x="211" y="35"/>
                </a:lnTo>
                <a:lnTo>
                  <a:pt x="0" y="35"/>
                </a:lnTo>
                <a:lnTo>
                  <a:pt x="0" y="0"/>
                </a:lnTo>
                <a:close/>
                <a:moveTo>
                  <a:pt x="351" y="0"/>
                </a:moveTo>
                <a:lnTo>
                  <a:pt x="562" y="0"/>
                </a:lnTo>
                <a:lnTo>
                  <a:pt x="562" y="35"/>
                </a:lnTo>
                <a:lnTo>
                  <a:pt x="351" y="35"/>
                </a:lnTo>
                <a:lnTo>
                  <a:pt x="351" y="0"/>
                </a:lnTo>
                <a:close/>
                <a:moveTo>
                  <a:pt x="703" y="0"/>
                </a:moveTo>
                <a:lnTo>
                  <a:pt x="913" y="0"/>
                </a:lnTo>
                <a:lnTo>
                  <a:pt x="913" y="35"/>
                </a:lnTo>
                <a:lnTo>
                  <a:pt x="703" y="35"/>
                </a:lnTo>
                <a:lnTo>
                  <a:pt x="703" y="0"/>
                </a:lnTo>
                <a:close/>
                <a:moveTo>
                  <a:pt x="1054" y="0"/>
                </a:moveTo>
                <a:lnTo>
                  <a:pt x="1265" y="0"/>
                </a:lnTo>
                <a:lnTo>
                  <a:pt x="1265" y="35"/>
                </a:lnTo>
                <a:lnTo>
                  <a:pt x="1054" y="35"/>
                </a:lnTo>
                <a:lnTo>
                  <a:pt x="1054" y="0"/>
                </a:lnTo>
                <a:close/>
                <a:moveTo>
                  <a:pt x="1405" y="0"/>
                </a:moveTo>
                <a:lnTo>
                  <a:pt x="1616" y="0"/>
                </a:lnTo>
                <a:lnTo>
                  <a:pt x="1616" y="35"/>
                </a:lnTo>
                <a:lnTo>
                  <a:pt x="1405" y="35"/>
                </a:lnTo>
                <a:lnTo>
                  <a:pt x="1405" y="0"/>
                </a:lnTo>
                <a:close/>
                <a:moveTo>
                  <a:pt x="1757" y="0"/>
                </a:moveTo>
                <a:lnTo>
                  <a:pt x="1968" y="0"/>
                </a:lnTo>
                <a:lnTo>
                  <a:pt x="1968" y="35"/>
                </a:lnTo>
                <a:lnTo>
                  <a:pt x="1757" y="35"/>
                </a:lnTo>
                <a:lnTo>
                  <a:pt x="1757" y="0"/>
                </a:lnTo>
                <a:close/>
                <a:moveTo>
                  <a:pt x="2108" y="0"/>
                </a:moveTo>
                <a:lnTo>
                  <a:pt x="2319" y="0"/>
                </a:lnTo>
                <a:lnTo>
                  <a:pt x="2319" y="35"/>
                </a:lnTo>
                <a:lnTo>
                  <a:pt x="2108" y="35"/>
                </a:lnTo>
                <a:lnTo>
                  <a:pt x="2108" y="0"/>
                </a:lnTo>
                <a:close/>
                <a:moveTo>
                  <a:pt x="2460" y="0"/>
                </a:moveTo>
                <a:lnTo>
                  <a:pt x="2671" y="0"/>
                </a:lnTo>
                <a:lnTo>
                  <a:pt x="2671" y="35"/>
                </a:lnTo>
                <a:lnTo>
                  <a:pt x="2460" y="35"/>
                </a:lnTo>
                <a:lnTo>
                  <a:pt x="2460" y="0"/>
                </a:lnTo>
                <a:close/>
                <a:moveTo>
                  <a:pt x="2811" y="0"/>
                </a:moveTo>
                <a:lnTo>
                  <a:pt x="2952" y="0"/>
                </a:lnTo>
                <a:lnTo>
                  <a:pt x="2952" y="35"/>
                </a:lnTo>
                <a:lnTo>
                  <a:pt x="2811" y="35"/>
                </a:lnTo>
                <a:lnTo>
                  <a:pt x="2811" y="0"/>
                </a:lnTo>
                <a:close/>
              </a:path>
            </a:pathLst>
          </a:custGeom>
          <a:solidFill>
            <a:srgbClr val="000080"/>
          </a:solidFill>
          <a:ln w="3175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18602325" y="11079162"/>
            <a:ext cx="1543050" cy="1712913"/>
          </a:xfrm>
          <a:prstGeom prst="line">
            <a:avLst/>
          </a:prstGeom>
          <a:noFill/>
          <a:ln w="5556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 flipV="1">
            <a:off x="20145375" y="11079162"/>
            <a:ext cx="3143250" cy="1712913"/>
          </a:xfrm>
          <a:prstGeom prst="line">
            <a:avLst/>
          </a:prstGeom>
          <a:noFill/>
          <a:ln w="5556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1"/>
          <p:cNvSpPr>
            <a:spLocks noChangeShapeType="1"/>
          </p:cNvSpPr>
          <p:nvPr/>
        </p:nvSpPr>
        <p:spPr bwMode="auto">
          <a:xfrm flipV="1">
            <a:off x="18602325" y="7035800"/>
            <a:ext cx="0" cy="4043363"/>
          </a:xfrm>
          <a:prstGeom prst="line">
            <a:avLst/>
          </a:prstGeom>
          <a:noFill/>
          <a:ln w="5556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12"/>
          <p:cNvSpPr>
            <a:spLocks noChangeShapeType="1"/>
          </p:cNvSpPr>
          <p:nvPr/>
        </p:nvSpPr>
        <p:spPr bwMode="auto">
          <a:xfrm>
            <a:off x="18602325" y="7035800"/>
            <a:ext cx="1543050" cy="5756275"/>
          </a:xfrm>
          <a:prstGeom prst="line">
            <a:avLst/>
          </a:prstGeom>
          <a:noFill/>
          <a:ln w="5556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13"/>
          <p:cNvSpPr>
            <a:spLocks noChangeShapeType="1"/>
          </p:cNvSpPr>
          <p:nvPr/>
        </p:nvSpPr>
        <p:spPr bwMode="auto">
          <a:xfrm>
            <a:off x="18602325" y="7035800"/>
            <a:ext cx="4686300" cy="4043363"/>
          </a:xfrm>
          <a:prstGeom prst="line">
            <a:avLst/>
          </a:prstGeom>
          <a:noFill/>
          <a:ln w="5556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4"/>
          <p:cNvSpPr>
            <a:spLocks noChangeShapeType="1"/>
          </p:cNvSpPr>
          <p:nvPr/>
        </p:nvSpPr>
        <p:spPr bwMode="auto">
          <a:xfrm>
            <a:off x="18602325" y="10747375"/>
            <a:ext cx="220663" cy="246063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15"/>
          <p:cNvSpPr>
            <a:spLocks noChangeShapeType="1"/>
          </p:cNvSpPr>
          <p:nvPr/>
        </p:nvSpPr>
        <p:spPr bwMode="auto">
          <a:xfrm>
            <a:off x="18822988" y="10993437"/>
            <a:ext cx="0" cy="33020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16"/>
          <p:cNvSpPr>
            <a:spLocks noChangeShapeType="1"/>
          </p:cNvSpPr>
          <p:nvPr/>
        </p:nvSpPr>
        <p:spPr bwMode="auto">
          <a:xfrm>
            <a:off x="18602325" y="10725150"/>
            <a:ext cx="35242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>
            <a:off x="18954750" y="10725150"/>
            <a:ext cx="0" cy="354013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8"/>
          <p:cNvSpPr>
            <a:spLocks noEditPoints="1"/>
          </p:cNvSpPr>
          <p:nvPr/>
        </p:nvSpPr>
        <p:spPr bwMode="auto">
          <a:xfrm>
            <a:off x="18594388" y="11052175"/>
            <a:ext cx="3027363" cy="882650"/>
          </a:xfrm>
          <a:custGeom>
            <a:avLst/>
            <a:gdLst>
              <a:gd name="T0" fmla="*/ 9 w 1907"/>
              <a:gd name="T1" fmla="*/ 0 h 556"/>
              <a:gd name="T2" fmla="*/ 213 w 1907"/>
              <a:gd name="T3" fmla="*/ 56 h 556"/>
              <a:gd name="T4" fmla="*/ 203 w 1907"/>
              <a:gd name="T5" fmla="*/ 90 h 556"/>
              <a:gd name="T6" fmla="*/ 0 w 1907"/>
              <a:gd name="T7" fmla="*/ 34 h 556"/>
              <a:gd name="T8" fmla="*/ 9 w 1907"/>
              <a:gd name="T9" fmla="*/ 0 h 556"/>
              <a:gd name="T10" fmla="*/ 348 w 1907"/>
              <a:gd name="T11" fmla="*/ 93 h 556"/>
              <a:gd name="T12" fmla="*/ 552 w 1907"/>
              <a:gd name="T13" fmla="*/ 149 h 556"/>
              <a:gd name="T14" fmla="*/ 542 w 1907"/>
              <a:gd name="T15" fmla="*/ 183 h 556"/>
              <a:gd name="T16" fmla="*/ 339 w 1907"/>
              <a:gd name="T17" fmla="*/ 127 h 556"/>
              <a:gd name="T18" fmla="*/ 348 w 1907"/>
              <a:gd name="T19" fmla="*/ 93 h 556"/>
              <a:gd name="T20" fmla="*/ 687 w 1907"/>
              <a:gd name="T21" fmla="*/ 186 h 556"/>
              <a:gd name="T22" fmla="*/ 891 w 1907"/>
              <a:gd name="T23" fmla="*/ 242 h 556"/>
              <a:gd name="T24" fmla="*/ 881 w 1907"/>
              <a:gd name="T25" fmla="*/ 276 h 556"/>
              <a:gd name="T26" fmla="*/ 678 w 1907"/>
              <a:gd name="T27" fmla="*/ 220 h 556"/>
              <a:gd name="T28" fmla="*/ 687 w 1907"/>
              <a:gd name="T29" fmla="*/ 186 h 556"/>
              <a:gd name="T30" fmla="*/ 1026 w 1907"/>
              <a:gd name="T31" fmla="*/ 279 h 556"/>
              <a:gd name="T32" fmla="*/ 1229 w 1907"/>
              <a:gd name="T33" fmla="*/ 335 h 556"/>
              <a:gd name="T34" fmla="*/ 1220 w 1907"/>
              <a:gd name="T35" fmla="*/ 369 h 556"/>
              <a:gd name="T36" fmla="*/ 1017 w 1907"/>
              <a:gd name="T37" fmla="*/ 313 h 556"/>
              <a:gd name="T38" fmla="*/ 1026 w 1907"/>
              <a:gd name="T39" fmla="*/ 279 h 556"/>
              <a:gd name="T40" fmla="*/ 1365 w 1907"/>
              <a:gd name="T41" fmla="*/ 373 h 556"/>
              <a:gd name="T42" fmla="*/ 1568 w 1907"/>
              <a:gd name="T43" fmla="*/ 429 h 556"/>
              <a:gd name="T44" fmla="*/ 1559 w 1907"/>
              <a:gd name="T45" fmla="*/ 463 h 556"/>
              <a:gd name="T46" fmla="*/ 1356 w 1907"/>
              <a:gd name="T47" fmla="*/ 407 h 556"/>
              <a:gd name="T48" fmla="*/ 1365 w 1907"/>
              <a:gd name="T49" fmla="*/ 373 h 556"/>
              <a:gd name="T50" fmla="*/ 1704 w 1907"/>
              <a:gd name="T51" fmla="*/ 466 h 556"/>
              <a:gd name="T52" fmla="*/ 1907 w 1907"/>
              <a:gd name="T53" fmla="*/ 522 h 556"/>
              <a:gd name="T54" fmla="*/ 1898 w 1907"/>
              <a:gd name="T55" fmla="*/ 556 h 556"/>
              <a:gd name="T56" fmla="*/ 1695 w 1907"/>
              <a:gd name="T57" fmla="*/ 500 h 556"/>
              <a:gd name="T58" fmla="*/ 1704 w 1907"/>
              <a:gd name="T59" fmla="*/ 46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07" h="556">
                <a:moveTo>
                  <a:pt x="9" y="0"/>
                </a:moveTo>
                <a:lnTo>
                  <a:pt x="213" y="56"/>
                </a:lnTo>
                <a:lnTo>
                  <a:pt x="203" y="90"/>
                </a:lnTo>
                <a:lnTo>
                  <a:pt x="0" y="34"/>
                </a:lnTo>
                <a:lnTo>
                  <a:pt x="9" y="0"/>
                </a:lnTo>
                <a:close/>
                <a:moveTo>
                  <a:pt x="348" y="93"/>
                </a:moveTo>
                <a:lnTo>
                  <a:pt x="552" y="149"/>
                </a:lnTo>
                <a:lnTo>
                  <a:pt x="542" y="183"/>
                </a:lnTo>
                <a:lnTo>
                  <a:pt x="339" y="127"/>
                </a:lnTo>
                <a:lnTo>
                  <a:pt x="348" y="93"/>
                </a:lnTo>
                <a:close/>
                <a:moveTo>
                  <a:pt x="687" y="186"/>
                </a:moveTo>
                <a:lnTo>
                  <a:pt x="891" y="242"/>
                </a:lnTo>
                <a:lnTo>
                  <a:pt x="881" y="276"/>
                </a:lnTo>
                <a:lnTo>
                  <a:pt x="678" y="220"/>
                </a:lnTo>
                <a:lnTo>
                  <a:pt x="687" y="186"/>
                </a:lnTo>
                <a:close/>
                <a:moveTo>
                  <a:pt x="1026" y="279"/>
                </a:moveTo>
                <a:lnTo>
                  <a:pt x="1229" y="335"/>
                </a:lnTo>
                <a:lnTo>
                  <a:pt x="1220" y="369"/>
                </a:lnTo>
                <a:lnTo>
                  <a:pt x="1017" y="313"/>
                </a:lnTo>
                <a:lnTo>
                  <a:pt x="1026" y="279"/>
                </a:lnTo>
                <a:close/>
                <a:moveTo>
                  <a:pt x="1365" y="373"/>
                </a:moveTo>
                <a:lnTo>
                  <a:pt x="1568" y="429"/>
                </a:lnTo>
                <a:lnTo>
                  <a:pt x="1559" y="463"/>
                </a:lnTo>
                <a:lnTo>
                  <a:pt x="1356" y="407"/>
                </a:lnTo>
                <a:lnTo>
                  <a:pt x="1365" y="373"/>
                </a:lnTo>
                <a:close/>
                <a:moveTo>
                  <a:pt x="1704" y="466"/>
                </a:moveTo>
                <a:lnTo>
                  <a:pt x="1907" y="522"/>
                </a:lnTo>
                <a:lnTo>
                  <a:pt x="1898" y="556"/>
                </a:lnTo>
                <a:lnTo>
                  <a:pt x="1695" y="500"/>
                </a:lnTo>
                <a:lnTo>
                  <a:pt x="1704" y="466"/>
                </a:lnTo>
                <a:close/>
              </a:path>
            </a:pathLst>
          </a:custGeom>
          <a:solidFill>
            <a:srgbClr val="000080"/>
          </a:solidFill>
          <a:ln w="3175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9"/>
          <p:cNvSpPr>
            <a:spLocks noChangeShapeType="1"/>
          </p:cNvSpPr>
          <p:nvPr/>
        </p:nvSpPr>
        <p:spPr bwMode="auto">
          <a:xfrm>
            <a:off x="18602325" y="7035800"/>
            <a:ext cx="3114675" cy="4899025"/>
          </a:xfrm>
          <a:prstGeom prst="line">
            <a:avLst/>
          </a:prstGeom>
          <a:noFill/>
          <a:ln w="5556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20"/>
          <p:cNvSpPr>
            <a:spLocks noEditPoints="1"/>
          </p:cNvSpPr>
          <p:nvPr/>
        </p:nvSpPr>
        <p:spPr bwMode="auto">
          <a:xfrm>
            <a:off x="20631150" y="10271125"/>
            <a:ext cx="55563" cy="1373188"/>
          </a:xfrm>
          <a:custGeom>
            <a:avLst/>
            <a:gdLst>
              <a:gd name="T0" fmla="*/ 0 w 35"/>
              <a:gd name="T1" fmla="*/ 865 h 865"/>
              <a:gd name="T2" fmla="*/ 0 w 35"/>
              <a:gd name="T3" fmla="*/ 654 h 865"/>
              <a:gd name="T4" fmla="*/ 35 w 35"/>
              <a:gd name="T5" fmla="*/ 654 h 865"/>
              <a:gd name="T6" fmla="*/ 35 w 35"/>
              <a:gd name="T7" fmla="*/ 865 h 865"/>
              <a:gd name="T8" fmla="*/ 0 w 35"/>
              <a:gd name="T9" fmla="*/ 865 h 865"/>
              <a:gd name="T10" fmla="*/ 0 w 35"/>
              <a:gd name="T11" fmla="*/ 513 h 865"/>
              <a:gd name="T12" fmla="*/ 0 w 35"/>
              <a:gd name="T13" fmla="*/ 302 h 865"/>
              <a:gd name="T14" fmla="*/ 35 w 35"/>
              <a:gd name="T15" fmla="*/ 302 h 865"/>
              <a:gd name="T16" fmla="*/ 35 w 35"/>
              <a:gd name="T17" fmla="*/ 513 h 865"/>
              <a:gd name="T18" fmla="*/ 0 w 35"/>
              <a:gd name="T19" fmla="*/ 513 h 865"/>
              <a:gd name="T20" fmla="*/ 0 w 35"/>
              <a:gd name="T21" fmla="*/ 161 h 865"/>
              <a:gd name="T22" fmla="*/ 0 w 35"/>
              <a:gd name="T23" fmla="*/ 0 h 865"/>
              <a:gd name="T24" fmla="*/ 35 w 35"/>
              <a:gd name="T25" fmla="*/ 0 h 865"/>
              <a:gd name="T26" fmla="*/ 35 w 35"/>
              <a:gd name="T27" fmla="*/ 161 h 865"/>
              <a:gd name="T28" fmla="*/ 0 w 35"/>
              <a:gd name="T29" fmla="*/ 161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" h="865">
                <a:moveTo>
                  <a:pt x="0" y="865"/>
                </a:moveTo>
                <a:lnTo>
                  <a:pt x="0" y="654"/>
                </a:lnTo>
                <a:lnTo>
                  <a:pt x="35" y="654"/>
                </a:lnTo>
                <a:lnTo>
                  <a:pt x="35" y="865"/>
                </a:lnTo>
                <a:lnTo>
                  <a:pt x="0" y="865"/>
                </a:lnTo>
                <a:close/>
                <a:moveTo>
                  <a:pt x="0" y="513"/>
                </a:moveTo>
                <a:lnTo>
                  <a:pt x="0" y="302"/>
                </a:lnTo>
                <a:lnTo>
                  <a:pt x="35" y="302"/>
                </a:lnTo>
                <a:lnTo>
                  <a:pt x="35" y="513"/>
                </a:lnTo>
                <a:lnTo>
                  <a:pt x="0" y="513"/>
                </a:lnTo>
                <a:close/>
                <a:moveTo>
                  <a:pt x="0" y="161"/>
                </a:moveTo>
                <a:lnTo>
                  <a:pt x="0" y="0"/>
                </a:lnTo>
                <a:lnTo>
                  <a:pt x="35" y="0"/>
                </a:lnTo>
                <a:lnTo>
                  <a:pt x="35" y="161"/>
                </a:lnTo>
                <a:lnTo>
                  <a:pt x="0" y="161"/>
                </a:lnTo>
                <a:close/>
              </a:path>
            </a:pathLst>
          </a:custGeom>
          <a:solidFill>
            <a:srgbClr val="000080"/>
          </a:solidFill>
          <a:ln w="3175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21"/>
          <p:cNvSpPr>
            <a:spLocks noChangeShapeType="1"/>
          </p:cNvSpPr>
          <p:nvPr/>
        </p:nvSpPr>
        <p:spPr bwMode="auto">
          <a:xfrm flipV="1">
            <a:off x="20659725" y="9253537"/>
            <a:ext cx="0" cy="1017588"/>
          </a:xfrm>
          <a:prstGeom prst="line">
            <a:avLst/>
          </a:prstGeom>
          <a:noFill/>
          <a:ln w="5556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22"/>
          <p:cNvSpPr>
            <a:spLocks noEditPoints="1"/>
          </p:cNvSpPr>
          <p:nvPr/>
        </p:nvSpPr>
        <p:spPr bwMode="auto">
          <a:xfrm>
            <a:off x="18594388" y="9029700"/>
            <a:ext cx="1414463" cy="439738"/>
          </a:xfrm>
          <a:custGeom>
            <a:avLst/>
            <a:gdLst>
              <a:gd name="T0" fmla="*/ 9 w 891"/>
              <a:gd name="T1" fmla="*/ 0 h 277"/>
              <a:gd name="T2" fmla="*/ 213 w 891"/>
              <a:gd name="T3" fmla="*/ 56 h 277"/>
              <a:gd name="T4" fmla="*/ 203 w 891"/>
              <a:gd name="T5" fmla="*/ 90 h 277"/>
              <a:gd name="T6" fmla="*/ 0 w 891"/>
              <a:gd name="T7" fmla="*/ 34 h 277"/>
              <a:gd name="T8" fmla="*/ 9 w 891"/>
              <a:gd name="T9" fmla="*/ 0 h 277"/>
              <a:gd name="T10" fmla="*/ 348 w 891"/>
              <a:gd name="T11" fmla="*/ 94 h 277"/>
              <a:gd name="T12" fmla="*/ 552 w 891"/>
              <a:gd name="T13" fmla="*/ 150 h 277"/>
              <a:gd name="T14" fmla="*/ 542 w 891"/>
              <a:gd name="T15" fmla="*/ 184 h 277"/>
              <a:gd name="T16" fmla="*/ 339 w 891"/>
              <a:gd name="T17" fmla="*/ 128 h 277"/>
              <a:gd name="T18" fmla="*/ 348 w 891"/>
              <a:gd name="T19" fmla="*/ 94 h 277"/>
              <a:gd name="T20" fmla="*/ 687 w 891"/>
              <a:gd name="T21" fmla="*/ 187 h 277"/>
              <a:gd name="T22" fmla="*/ 891 w 891"/>
              <a:gd name="T23" fmla="*/ 243 h 277"/>
              <a:gd name="T24" fmla="*/ 881 w 891"/>
              <a:gd name="T25" fmla="*/ 277 h 277"/>
              <a:gd name="T26" fmla="*/ 678 w 891"/>
              <a:gd name="T27" fmla="*/ 221 h 277"/>
              <a:gd name="T28" fmla="*/ 687 w 891"/>
              <a:gd name="T29" fmla="*/ 18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91" h="277">
                <a:moveTo>
                  <a:pt x="9" y="0"/>
                </a:moveTo>
                <a:lnTo>
                  <a:pt x="213" y="56"/>
                </a:lnTo>
                <a:lnTo>
                  <a:pt x="203" y="90"/>
                </a:lnTo>
                <a:lnTo>
                  <a:pt x="0" y="34"/>
                </a:lnTo>
                <a:lnTo>
                  <a:pt x="9" y="0"/>
                </a:lnTo>
                <a:close/>
                <a:moveTo>
                  <a:pt x="348" y="94"/>
                </a:moveTo>
                <a:lnTo>
                  <a:pt x="552" y="150"/>
                </a:lnTo>
                <a:lnTo>
                  <a:pt x="542" y="184"/>
                </a:lnTo>
                <a:lnTo>
                  <a:pt x="339" y="128"/>
                </a:lnTo>
                <a:lnTo>
                  <a:pt x="348" y="94"/>
                </a:lnTo>
                <a:close/>
                <a:moveTo>
                  <a:pt x="687" y="187"/>
                </a:moveTo>
                <a:lnTo>
                  <a:pt x="891" y="243"/>
                </a:lnTo>
                <a:lnTo>
                  <a:pt x="881" y="277"/>
                </a:lnTo>
                <a:lnTo>
                  <a:pt x="678" y="221"/>
                </a:lnTo>
                <a:lnTo>
                  <a:pt x="687" y="187"/>
                </a:lnTo>
                <a:close/>
              </a:path>
            </a:pathLst>
          </a:custGeom>
          <a:solidFill>
            <a:srgbClr val="000080"/>
          </a:solidFill>
          <a:ln w="3175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23"/>
          <p:cNvSpPr>
            <a:spLocks noChangeShapeType="1"/>
          </p:cNvSpPr>
          <p:nvPr/>
        </p:nvSpPr>
        <p:spPr bwMode="auto">
          <a:xfrm>
            <a:off x="20159663" y="9485312"/>
            <a:ext cx="1098550" cy="303213"/>
          </a:xfrm>
          <a:prstGeom prst="line">
            <a:avLst/>
          </a:prstGeom>
          <a:noFill/>
          <a:ln w="5556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1" name="Group 27"/>
          <p:cNvGrpSpPr>
            <a:grpSpLocks/>
          </p:cNvGrpSpPr>
          <p:nvPr/>
        </p:nvGrpSpPr>
        <p:grpSpPr bwMode="auto">
          <a:xfrm>
            <a:off x="20621625" y="9142412"/>
            <a:ext cx="485775" cy="601663"/>
            <a:chOff x="6542" y="4947"/>
            <a:chExt cx="306" cy="379"/>
          </a:xfrm>
        </p:grpSpPr>
        <p:sp>
          <p:nvSpPr>
            <p:cNvPr id="122" name="Oval 24"/>
            <p:cNvSpPr>
              <a:spLocks noChangeArrowheads="1"/>
            </p:cNvSpPr>
            <p:nvPr/>
          </p:nvSpPr>
          <p:spPr bwMode="auto">
            <a:xfrm>
              <a:off x="6542" y="5226"/>
              <a:ext cx="47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25"/>
            <p:cNvSpPr>
              <a:spLocks noChangeArrowheads="1"/>
            </p:cNvSpPr>
            <p:nvPr/>
          </p:nvSpPr>
          <p:spPr bwMode="auto">
            <a:xfrm>
              <a:off x="6542" y="5226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26"/>
            <p:cNvSpPr>
              <a:spLocks noChangeArrowheads="1"/>
            </p:cNvSpPr>
            <p:nvPr/>
          </p:nvSpPr>
          <p:spPr bwMode="auto">
            <a:xfrm>
              <a:off x="6617" y="4947"/>
              <a:ext cx="23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6" name="Group 31"/>
          <p:cNvGrpSpPr>
            <a:grpSpLocks/>
          </p:cNvGrpSpPr>
          <p:nvPr/>
        </p:nvGrpSpPr>
        <p:grpSpPr bwMode="auto">
          <a:xfrm>
            <a:off x="18564225" y="8805862"/>
            <a:ext cx="676275" cy="601663"/>
            <a:chOff x="5246" y="4735"/>
            <a:chExt cx="426" cy="379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5246" y="4870"/>
              <a:ext cx="47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29"/>
            <p:cNvSpPr>
              <a:spLocks noChangeArrowheads="1"/>
            </p:cNvSpPr>
            <p:nvPr/>
          </p:nvSpPr>
          <p:spPr bwMode="auto">
            <a:xfrm>
              <a:off x="5246" y="4870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30"/>
            <p:cNvSpPr>
              <a:spLocks noChangeArrowheads="1"/>
            </p:cNvSpPr>
            <p:nvPr/>
          </p:nvSpPr>
          <p:spPr bwMode="auto">
            <a:xfrm>
              <a:off x="5363" y="4735"/>
              <a:ext cx="309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35"/>
          <p:cNvGrpSpPr>
            <a:grpSpLocks/>
          </p:cNvGrpSpPr>
          <p:nvPr/>
        </p:nvGrpSpPr>
        <p:grpSpPr bwMode="auto">
          <a:xfrm>
            <a:off x="21678900" y="11898312"/>
            <a:ext cx="622300" cy="695325"/>
            <a:chOff x="7208" y="6683"/>
            <a:chExt cx="392" cy="438"/>
          </a:xfrm>
        </p:grpSpPr>
        <p:sp>
          <p:nvSpPr>
            <p:cNvPr id="149" name="Oval 32"/>
            <p:cNvSpPr>
              <a:spLocks noChangeArrowheads="1"/>
            </p:cNvSpPr>
            <p:nvPr/>
          </p:nvSpPr>
          <p:spPr bwMode="auto">
            <a:xfrm>
              <a:off x="7208" y="6683"/>
              <a:ext cx="47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33"/>
            <p:cNvSpPr>
              <a:spLocks noChangeArrowheads="1"/>
            </p:cNvSpPr>
            <p:nvPr/>
          </p:nvSpPr>
          <p:spPr bwMode="auto">
            <a:xfrm>
              <a:off x="7208" y="6683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34"/>
            <p:cNvSpPr>
              <a:spLocks noChangeArrowheads="1"/>
            </p:cNvSpPr>
            <p:nvPr/>
          </p:nvSpPr>
          <p:spPr bwMode="auto">
            <a:xfrm>
              <a:off x="7227" y="6742"/>
              <a:ext cx="373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4" name="Group 39"/>
          <p:cNvGrpSpPr>
            <a:grpSpLocks/>
          </p:cNvGrpSpPr>
          <p:nvPr/>
        </p:nvGrpSpPr>
        <p:grpSpPr bwMode="auto">
          <a:xfrm>
            <a:off x="18119725" y="10948987"/>
            <a:ext cx="519113" cy="601663"/>
            <a:chOff x="4966" y="6085"/>
            <a:chExt cx="327" cy="379"/>
          </a:xfrm>
        </p:grpSpPr>
        <p:sp>
          <p:nvSpPr>
            <p:cNvPr id="155" name="Oval 36"/>
            <p:cNvSpPr>
              <a:spLocks noChangeArrowheads="1"/>
            </p:cNvSpPr>
            <p:nvPr/>
          </p:nvSpPr>
          <p:spPr bwMode="auto">
            <a:xfrm>
              <a:off x="5246" y="6143"/>
              <a:ext cx="47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37"/>
            <p:cNvSpPr>
              <a:spLocks noChangeArrowheads="1"/>
            </p:cNvSpPr>
            <p:nvPr/>
          </p:nvSpPr>
          <p:spPr bwMode="auto">
            <a:xfrm>
              <a:off x="5246" y="6143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38"/>
            <p:cNvSpPr>
              <a:spLocks noChangeArrowheads="1"/>
            </p:cNvSpPr>
            <p:nvPr/>
          </p:nvSpPr>
          <p:spPr bwMode="auto">
            <a:xfrm>
              <a:off x="4966" y="6085"/>
              <a:ext cx="309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8" name="Group 43"/>
          <p:cNvGrpSpPr>
            <a:grpSpLocks/>
          </p:cNvGrpSpPr>
          <p:nvPr/>
        </p:nvGrpSpPr>
        <p:grpSpPr bwMode="auto">
          <a:xfrm>
            <a:off x="23250525" y="10856912"/>
            <a:ext cx="676275" cy="601663"/>
            <a:chOff x="8198" y="6027"/>
            <a:chExt cx="426" cy="379"/>
          </a:xfrm>
        </p:grpSpPr>
        <p:sp>
          <p:nvSpPr>
            <p:cNvPr id="159" name="Oval 40"/>
            <p:cNvSpPr>
              <a:spLocks noChangeArrowheads="1"/>
            </p:cNvSpPr>
            <p:nvPr/>
          </p:nvSpPr>
          <p:spPr bwMode="auto">
            <a:xfrm>
              <a:off x="8198" y="6143"/>
              <a:ext cx="47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41"/>
            <p:cNvSpPr>
              <a:spLocks noChangeArrowheads="1"/>
            </p:cNvSpPr>
            <p:nvPr/>
          </p:nvSpPr>
          <p:spPr bwMode="auto">
            <a:xfrm>
              <a:off x="8198" y="6143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42"/>
            <p:cNvSpPr>
              <a:spLocks noChangeArrowheads="1"/>
            </p:cNvSpPr>
            <p:nvPr/>
          </p:nvSpPr>
          <p:spPr bwMode="auto">
            <a:xfrm>
              <a:off x="8315" y="6027"/>
              <a:ext cx="309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2" name="Group 47"/>
          <p:cNvGrpSpPr>
            <a:grpSpLocks/>
          </p:cNvGrpSpPr>
          <p:nvPr/>
        </p:nvGrpSpPr>
        <p:grpSpPr bwMode="auto">
          <a:xfrm>
            <a:off x="19923125" y="12755562"/>
            <a:ext cx="490538" cy="731838"/>
            <a:chOff x="6102" y="7223"/>
            <a:chExt cx="309" cy="461"/>
          </a:xfrm>
        </p:grpSpPr>
        <p:sp>
          <p:nvSpPr>
            <p:cNvPr id="163" name="Oval 44"/>
            <p:cNvSpPr>
              <a:spLocks noChangeArrowheads="1"/>
            </p:cNvSpPr>
            <p:nvPr/>
          </p:nvSpPr>
          <p:spPr bwMode="auto">
            <a:xfrm>
              <a:off x="6219" y="7223"/>
              <a:ext cx="46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45"/>
            <p:cNvSpPr>
              <a:spLocks noChangeArrowheads="1"/>
            </p:cNvSpPr>
            <p:nvPr/>
          </p:nvSpPr>
          <p:spPr bwMode="auto">
            <a:xfrm>
              <a:off x="6219" y="7223"/>
              <a:ext cx="46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46"/>
            <p:cNvSpPr>
              <a:spLocks noChangeArrowheads="1"/>
            </p:cNvSpPr>
            <p:nvPr/>
          </p:nvSpPr>
          <p:spPr bwMode="auto">
            <a:xfrm>
              <a:off x="6102" y="7305"/>
              <a:ext cx="309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6" name="Group 51"/>
          <p:cNvGrpSpPr>
            <a:grpSpLocks/>
          </p:cNvGrpSpPr>
          <p:nvPr/>
        </p:nvGrpSpPr>
        <p:grpSpPr bwMode="auto">
          <a:xfrm>
            <a:off x="18268950" y="6459537"/>
            <a:ext cx="439738" cy="614363"/>
            <a:chOff x="5060" y="3257"/>
            <a:chExt cx="277" cy="387"/>
          </a:xfrm>
        </p:grpSpPr>
        <p:sp>
          <p:nvSpPr>
            <p:cNvPr id="167" name="Oval 48"/>
            <p:cNvSpPr>
              <a:spLocks noChangeArrowheads="1"/>
            </p:cNvSpPr>
            <p:nvPr/>
          </p:nvSpPr>
          <p:spPr bwMode="auto">
            <a:xfrm>
              <a:off x="5246" y="3597"/>
              <a:ext cx="47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49"/>
            <p:cNvSpPr>
              <a:spLocks noChangeArrowheads="1"/>
            </p:cNvSpPr>
            <p:nvPr/>
          </p:nvSpPr>
          <p:spPr bwMode="auto">
            <a:xfrm>
              <a:off x="5246" y="3597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50"/>
            <p:cNvSpPr>
              <a:spLocks noChangeArrowheads="1"/>
            </p:cNvSpPr>
            <p:nvPr/>
          </p:nvSpPr>
          <p:spPr bwMode="auto">
            <a:xfrm>
              <a:off x="5060" y="3257"/>
              <a:ext cx="277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0" name="Group 54"/>
          <p:cNvGrpSpPr>
            <a:grpSpLocks/>
          </p:cNvGrpSpPr>
          <p:nvPr/>
        </p:nvGrpSpPr>
        <p:grpSpPr bwMode="auto">
          <a:xfrm>
            <a:off x="21313775" y="11322050"/>
            <a:ext cx="74613" cy="74613"/>
            <a:chOff x="6978" y="6320"/>
            <a:chExt cx="47" cy="47"/>
          </a:xfrm>
        </p:grpSpPr>
        <p:sp>
          <p:nvSpPr>
            <p:cNvPr id="171" name="Oval 52"/>
            <p:cNvSpPr>
              <a:spLocks noChangeArrowheads="1"/>
            </p:cNvSpPr>
            <p:nvPr/>
          </p:nvSpPr>
          <p:spPr bwMode="auto">
            <a:xfrm>
              <a:off x="6978" y="6320"/>
              <a:ext cx="47" cy="47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53"/>
            <p:cNvSpPr>
              <a:spLocks noChangeArrowheads="1"/>
            </p:cNvSpPr>
            <p:nvPr/>
          </p:nvSpPr>
          <p:spPr bwMode="auto">
            <a:xfrm>
              <a:off x="6978" y="6320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3" name="Group 58"/>
          <p:cNvGrpSpPr>
            <a:grpSpLocks/>
          </p:cNvGrpSpPr>
          <p:nvPr/>
        </p:nvGrpSpPr>
        <p:grpSpPr bwMode="auto">
          <a:xfrm>
            <a:off x="20146963" y="11607815"/>
            <a:ext cx="549275" cy="660401"/>
            <a:chOff x="6243" y="6500"/>
            <a:chExt cx="346" cy="416"/>
          </a:xfrm>
        </p:grpSpPr>
        <p:sp>
          <p:nvSpPr>
            <p:cNvPr id="174" name="Oval 55"/>
            <p:cNvSpPr>
              <a:spLocks noChangeArrowheads="1"/>
            </p:cNvSpPr>
            <p:nvPr/>
          </p:nvSpPr>
          <p:spPr bwMode="auto">
            <a:xfrm>
              <a:off x="6542" y="6500"/>
              <a:ext cx="47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56"/>
            <p:cNvSpPr>
              <a:spLocks noChangeArrowheads="1"/>
            </p:cNvSpPr>
            <p:nvPr/>
          </p:nvSpPr>
          <p:spPr bwMode="auto">
            <a:xfrm>
              <a:off x="6542" y="6500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57"/>
            <p:cNvSpPr>
              <a:spLocks noChangeArrowheads="1"/>
            </p:cNvSpPr>
            <p:nvPr/>
          </p:nvSpPr>
          <p:spPr bwMode="auto">
            <a:xfrm>
              <a:off x="6243" y="6577"/>
              <a:ext cx="21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4" grpId="0"/>
      <p:bldP spid="55" grpId="0"/>
      <p:bldP spid="49" grpId="0" animBg="1"/>
      <p:bldP spid="16" grpId="0"/>
      <p:bldP spid="79" grpId="0"/>
      <p:bldP spid="37" grpId="0"/>
      <p:bldP spid="38" grpId="0"/>
      <p:bldP spid="39" grpId="0"/>
      <p:bldP spid="4" grpId="0"/>
      <p:bldP spid="41" grpId="0"/>
      <p:bldP spid="5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64785" y="2189200"/>
            <a:ext cx="23391942" cy="251751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68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343737" y="2186065"/>
                <a:ext cx="19509947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chóp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khối</a:t>
                </a:r>
                <a:r>
                  <a:rPr lang="en-US" dirty="0"/>
                  <a:t> </a:t>
                </a:r>
                <a:r>
                  <a:rPr lang="en-US" dirty="0" err="1"/>
                  <a:t>chóp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737" y="2186065"/>
                <a:ext cx="19509947" cy="1415772"/>
              </a:xfrm>
              <a:prstGeom prst="rect">
                <a:avLst/>
              </a:prstGeom>
              <a:blipFill>
                <a:blip r:embed="rId3"/>
                <a:stretch>
                  <a:fillRect l="-1250" t="-8621" b="-19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4749" y="3687486"/>
                <a:ext cx="5024786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576</m:t>
                    </m:r>
                    <m:rad>
                      <m:radPr>
                        <m:degHide m:val="on"/>
                        <m:ctrlPr>
                          <a:rPr lang="en-US" sz="4800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4800" dirty="0" smtClean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749" y="3687486"/>
                <a:ext cx="5024786" cy="1641540"/>
              </a:xfrm>
              <a:prstGeom prst="rect">
                <a:avLst/>
              </a:prstGeom>
              <a:blipFill>
                <a:blip r:embed="rId4"/>
                <a:stretch>
                  <a:fillRect t="-3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52795" y="3656946"/>
                <a:ext cx="680440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576</m:t>
                    </m:r>
                  </m:oMath>
                </a14:m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795" y="3656946"/>
                <a:ext cx="6804409" cy="830997"/>
              </a:xfrm>
              <a:prstGeom prst="rect">
                <a:avLst/>
              </a:prstGeom>
              <a:blipFill>
                <a:blip r:embed="rId5"/>
                <a:stretch>
                  <a:fillRect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977827" y="3803941"/>
                <a:ext cx="4195742" cy="93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144</m:t>
                    </m:r>
                    <m:rad>
                      <m:radPr>
                        <m:degHide m:val="on"/>
                        <m:ctrlPr>
                          <a:rPr lang="en-US" sz="4800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rad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827" y="3803941"/>
                <a:ext cx="4195742" cy="934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865641" y="3883189"/>
                <a:ext cx="37353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44</m:t>
                    </m:r>
                  </m:oMath>
                </a14:m>
                <a:r>
                  <a:rPr lang="en-US" sz="4800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641" y="3883189"/>
                <a:ext cx="3735333" cy="830997"/>
              </a:xfrm>
              <a:prstGeom prst="rect">
                <a:avLst/>
              </a:prstGeom>
              <a:blipFill>
                <a:blip r:embed="rId7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11064" y="121752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84712" y="4207454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194783" y="355052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9730AF97-003A-4822-9F65-61F2CB7A73E2}"/>
              </a:ext>
            </a:extLst>
          </p:cNvPr>
          <p:cNvGrpSpPr/>
          <p:nvPr/>
        </p:nvGrpSpPr>
        <p:grpSpPr>
          <a:xfrm>
            <a:off x="191679" y="5059751"/>
            <a:ext cx="23014363" cy="8839506"/>
            <a:chOff x="919627" y="6806749"/>
            <a:chExt cx="22135691" cy="6307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ounded Rectangle 124">
                  <a:extLst>
                    <a:ext uri="{FF2B5EF4-FFF2-40B4-BE49-F238E27FC236}">
                      <a16:creationId xmlns:a16="http://schemas.microsoft.com/office/drawing/2014/main" xmlns="" id="{351C61F5-2CFD-4B42-878C-E2BEB3DFFC94}"/>
                    </a:ext>
                  </a:extLst>
                </p:cNvPr>
                <p:cNvSpPr/>
                <p:nvPr/>
              </p:nvSpPr>
              <p:spPr>
                <a:xfrm>
                  <a:off x="919627" y="6806749"/>
                  <a:ext cx="22135691" cy="6307943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</m:oMath>
                    </m:oMathPara>
                  </a14:m>
                  <a:endParaRPr lang="en-US" sz="3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US" sz="3200" dirty="0"/>
                </a:p>
              </p:txBody>
            </p:sp>
          </mc:Choice>
          <mc:Fallback xmlns="">
            <p:sp>
              <p:nvSpPr>
                <p:cNvPr id="85" name="Rounded Rectangle 124">
                  <a:extLst>
                    <a:ext uri="{FF2B5EF4-FFF2-40B4-BE49-F238E27FC236}">
                      <a16:creationId xmlns:a16="http://schemas.microsoft.com/office/drawing/2014/main" id="{351C61F5-2CFD-4B42-878C-E2BEB3DFFC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627" y="6806749"/>
                  <a:ext cx="22135691" cy="6307943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8E14F8FC-C8B4-4E07-BF0E-6A798BBC6282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xmlns="" id="{AEF11194-E29C-4A0D-8B95-D315D313A5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0CB50274-4D47-4CD1-A8DF-70E3629802E6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128">
                <a:extLst>
                  <a:ext uri="{FF2B5EF4-FFF2-40B4-BE49-F238E27FC236}">
                    <a16:creationId xmlns:a16="http://schemas.microsoft.com/office/drawing/2014/main" xmlns="" id="{0768C301-D71C-4D10-A4D1-05518BDEC16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xmlns="" id="{46EF1227-4322-4DA2-BD38-D2F12DCF88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479F17DF-D8EE-476F-B1A8-08FC004B1D41}"/>
                  </a:ext>
                </a:extLst>
              </p:cNvPr>
              <p:cNvSpPr/>
              <p:nvPr/>
            </p:nvSpPr>
            <p:spPr>
              <a:xfrm>
                <a:off x="19759199" y="1255662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79F17DF-D8EE-476F-B1A8-08FC004B1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199" y="12556627"/>
                <a:ext cx="250056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3FE04A01-63D2-42C5-A4F8-65CF783ECA73}"/>
              </a:ext>
            </a:extLst>
          </p:cNvPr>
          <p:cNvSpPr/>
          <p:nvPr/>
        </p:nvSpPr>
        <p:spPr>
          <a:xfrm>
            <a:off x="4726771" y="4887724"/>
            <a:ext cx="15950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ea typeface="Cambria Math" panose="02040503050406030204" pitchFamily="18" charset="0"/>
              </a:rPr>
              <a:t>Gọi</a:t>
            </a:r>
            <a:r>
              <a:rPr lang="en-US" sz="4800" dirty="0">
                <a:ea typeface="Cambria Math" panose="02040503050406030204" pitchFamily="18" charset="0"/>
              </a:rPr>
              <a:t> </a:t>
            </a:r>
            <a:r>
              <a:rPr lang="en-US" sz="4800" dirty="0" smtClean="0">
                <a:ea typeface="Cambria Math" panose="02040503050406030204" pitchFamily="18" charset="0"/>
              </a:rPr>
              <a:t>S </a:t>
            </a:r>
            <a:r>
              <a:rPr lang="en-US" sz="4800" dirty="0" err="1">
                <a:ea typeface="Cambria Math" panose="02040503050406030204" pitchFamily="18" charset="0"/>
              </a:rPr>
              <a:t>là</a:t>
            </a:r>
            <a:r>
              <a:rPr lang="en-US" sz="4800" dirty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mặt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cầu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tâm</a:t>
            </a:r>
            <a:r>
              <a:rPr lang="en-US" sz="4800" dirty="0" smtClean="0">
                <a:ea typeface="Cambria Math" panose="02040503050406030204" pitchFamily="18" charset="0"/>
              </a:rPr>
              <a:t> I </a:t>
            </a:r>
            <a:r>
              <a:rPr lang="en-US" sz="4800" dirty="0" err="1" smtClean="0">
                <a:ea typeface="Cambria Math" panose="02040503050406030204" pitchFamily="18" charset="0"/>
              </a:rPr>
              <a:t>và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bán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kính</a:t>
            </a:r>
            <a:r>
              <a:rPr lang="en-US" sz="4800" dirty="0" smtClean="0">
                <a:ea typeface="Cambria Math" panose="02040503050406030204" pitchFamily="18" charset="0"/>
              </a:rPr>
              <a:t> R=9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DFA2FFB3-521B-4F48-B903-001CC257BE2A}"/>
              </a:ext>
            </a:extLst>
          </p:cNvPr>
          <p:cNvSpPr/>
          <p:nvPr/>
        </p:nvSpPr>
        <p:spPr>
          <a:xfrm>
            <a:off x="4435051" y="5619046"/>
            <a:ext cx="20643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ea typeface="Cambria Math" panose="02040503050406030204" pitchFamily="18" charset="0"/>
              </a:rPr>
              <a:t>Xét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hình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chóp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tứ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giác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đều</a:t>
            </a:r>
            <a:r>
              <a:rPr lang="en-US" sz="4800" dirty="0" smtClean="0">
                <a:ea typeface="Cambria Math" panose="02040503050406030204" pitchFamily="18" charset="0"/>
              </a:rPr>
              <a:t> S.ABCD </a:t>
            </a:r>
            <a:r>
              <a:rPr lang="en-US" sz="4800" dirty="0" err="1" smtClean="0">
                <a:ea typeface="Cambria Math" panose="02040503050406030204" pitchFamily="18" charset="0"/>
              </a:rPr>
              <a:t>có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đáy</a:t>
            </a:r>
            <a:r>
              <a:rPr lang="en-US" sz="4800" dirty="0" smtClean="0">
                <a:ea typeface="Cambria Math" panose="02040503050406030204" pitchFamily="18" charset="0"/>
              </a:rPr>
              <a:t> ABCD </a:t>
            </a:r>
            <a:r>
              <a:rPr lang="en-US" sz="4800" dirty="0" err="1" smtClean="0">
                <a:ea typeface="Cambria Math" panose="02040503050406030204" pitchFamily="18" charset="0"/>
              </a:rPr>
              <a:t>là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hình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vuông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tâm</a:t>
            </a:r>
            <a:r>
              <a:rPr lang="en-US" sz="4800" dirty="0" smtClean="0">
                <a:ea typeface="Cambria Math" panose="02040503050406030204" pitchFamily="18" charset="0"/>
              </a:rPr>
              <a:t> O, </a:t>
            </a:r>
            <a:r>
              <a:rPr lang="en-US" sz="4800" dirty="0" err="1" smtClean="0">
                <a:ea typeface="Cambria Math" panose="02040503050406030204" pitchFamily="18" charset="0"/>
              </a:rPr>
              <a:t>cạnh</a:t>
            </a:r>
            <a:r>
              <a:rPr lang="en-US" sz="4800" dirty="0" smtClean="0">
                <a:ea typeface="Cambria Math" panose="02040503050406030204" pitchFamily="18" charset="0"/>
              </a:rPr>
              <a:t> a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262E7D3D-B730-4B47-B2B3-DACC031F0B4C}"/>
                  </a:ext>
                </a:extLst>
              </p:cNvPr>
              <p:cNvSpPr/>
              <p:nvPr/>
            </p:nvSpPr>
            <p:spPr>
              <a:xfrm>
                <a:off x="979103" y="6180159"/>
                <a:ext cx="19971907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ea typeface="Cambria Math" panose="02040503050406030204" pitchFamily="18" charset="0"/>
                  </a:rPr>
                  <a:t>ta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có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r>
                  <a:rPr lang="en-US" sz="4800" dirty="0" smtClean="0">
                    <a:ea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𝑂𝐼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81−</m:t>
                        </m:r>
                        <m:f>
                          <m:fPr>
                            <m:ctrlPr>
                              <a:rPr lang="en-US" sz="4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62E7D3D-B730-4B47-B2B3-DACC031F0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03" y="6180159"/>
                <a:ext cx="19971907" cy="1595437"/>
              </a:xfrm>
              <a:prstGeom prst="rect">
                <a:avLst/>
              </a:prstGeom>
              <a:blipFill rotWithShape="1">
                <a:blip r:embed="rId10"/>
                <a:stretch>
                  <a:fillRect l="-1404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781" y="6778419"/>
            <a:ext cx="5060202" cy="53426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262E7D3D-B730-4B47-B2B3-DACC031F0B4C}"/>
                  </a:ext>
                </a:extLst>
              </p:cNvPr>
              <p:cNvSpPr/>
              <p:nvPr/>
            </p:nvSpPr>
            <p:spPr>
              <a:xfrm>
                <a:off x="497665" y="7354903"/>
                <a:ext cx="8787047" cy="2307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𝑆𝐼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𝐼𝑂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=9+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62E7D3D-B730-4B47-B2B3-DACC031F0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65" y="7354903"/>
                <a:ext cx="8787047" cy="23076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262E7D3D-B730-4B47-B2B3-DACC031F0B4C}"/>
                  </a:ext>
                </a:extLst>
              </p:cNvPr>
              <p:cNvSpPr/>
              <p:nvPr/>
            </p:nvSpPr>
            <p:spPr>
              <a:xfrm>
                <a:off x="8794353" y="7657651"/>
                <a:ext cx="12257976" cy="1762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ea typeface="Cambria Math" panose="02040503050406030204" pitchFamily="18" charset="0"/>
                  </a:rPr>
                  <a:t>Thể </a:t>
                </a:r>
                <a:r>
                  <a:rPr lang="en-US" sz="4800" dirty="0" err="1" smtClean="0">
                    <a:ea typeface="Cambria Math" panose="02040503050406030204" pitchFamily="18" charset="0"/>
                  </a:rPr>
                  <a:t>tích</a:t>
                </a:r>
                <a:r>
                  <a:rPr lang="en-US" sz="4800" dirty="0" smtClean="0">
                    <a:ea typeface="Cambria Math" panose="02040503050406030204" pitchFamily="18" charset="0"/>
                  </a:rPr>
                  <a:t> S.ABCD: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81−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62E7D3D-B730-4B47-B2B3-DACC031F0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353" y="7657651"/>
                <a:ext cx="12257976" cy="1762406"/>
              </a:xfrm>
              <a:prstGeom prst="rect">
                <a:avLst/>
              </a:prstGeom>
              <a:blipFill>
                <a:blip r:embed="rId13"/>
                <a:stretch>
                  <a:fillRect l="-2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262E7D3D-B730-4B47-B2B3-DACC031F0B4C}"/>
                  </a:ext>
                </a:extLst>
              </p:cNvPr>
              <p:cNvSpPr/>
              <p:nvPr/>
            </p:nvSpPr>
            <p:spPr>
              <a:xfrm>
                <a:off x="938185" y="9158483"/>
                <a:ext cx="17959415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ea typeface="Cambria Math" panose="02040503050406030204" pitchFamily="18" charset="0"/>
                  </a:rPr>
                  <a:t>Xét </a:t>
                </a:r>
                <a:r>
                  <a:rPr lang="en-US" sz="4800" dirty="0" err="1" smtClean="0">
                    <a:ea typeface="Cambria Math" panose="02040503050406030204" pitchFamily="18" charset="0"/>
                  </a:rPr>
                  <a:t>hàm</a:t>
                </a:r>
                <a:r>
                  <a:rPr lang="en-US" sz="4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 smtClean="0">
                    <a:ea typeface="Cambria Math" panose="02040503050406030204" pitchFamily="18" charset="0"/>
                  </a:rPr>
                  <a:t>số</a:t>
                </a:r>
                <a:r>
                  <a:rPr lang="en-US" sz="4800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81−</m:t>
                        </m:r>
                        <m:f>
                          <m:fPr>
                            <m:ctrlPr>
                              <a:rPr lang="en-US" sz="4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8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(0;162]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62E7D3D-B730-4B47-B2B3-DACC031F0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85" y="9158483"/>
                <a:ext cx="17959415" cy="1595437"/>
              </a:xfrm>
              <a:prstGeom prst="rect">
                <a:avLst/>
              </a:prstGeom>
              <a:blipFill>
                <a:blip r:embed="rId14"/>
                <a:stretch>
                  <a:fillRect l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262E7D3D-B730-4B47-B2B3-DACC031F0B4C}"/>
                  </a:ext>
                </a:extLst>
              </p:cNvPr>
              <p:cNvSpPr/>
              <p:nvPr/>
            </p:nvSpPr>
            <p:spPr>
              <a:xfrm>
                <a:off x="854154" y="10771337"/>
                <a:ext cx="5312022" cy="1742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324−3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81−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62E7D3D-B730-4B47-B2B3-DACC031F0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54" y="10771337"/>
                <a:ext cx="5312022" cy="174284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262E7D3D-B730-4B47-B2B3-DACC031F0B4C}"/>
                  </a:ext>
                </a:extLst>
              </p:cNvPr>
              <p:cNvSpPr/>
              <p:nvPr/>
            </p:nvSpPr>
            <p:spPr>
              <a:xfrm>
                <a:off x="5936909" y="11031745"/>
                <a:ext cx="7573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=144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62E7D3D-B730-4B47-B2B3-DACC031F0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909" y="11031745"/>
                <a:ext cx="7573149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74226" y="10648977"/>
            <a:ext cx="5711476" cy="2757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6086" y="12576221"/>
                <a:ext cx="10653055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Vậy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576 </m:t>
                    </m:r>
                  </m:oMath>
                </a14:m>
                <a:r>
                  <a:rPr lang="en-US" dirty="0" err="1" smtClean="0"/>
                  <a:t>khi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=144 </m:t>
                    </m:r>
                  </m:oMath>
                </a14:m>
                <a:r>
                  <a:rPr lang="en-US" dirty="0" smtClean="0"/>
                  <a:t>hay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86" y="12576221"/>
                <a:ext cx="10653055" cy="754053"/>
              </a:xfrm>
              <a:prstGeom prst="rect">
                <a:avLst/>
              </a:prstGeom>
              <a:blipFill>
                <a:blip r:embed="rId18"/>
                <a:stretch>
                  <a:fillRect l="-2231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8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  <p:bldP spid="91" grpId="0"/>
      <p:bldP spid="92" grpId="0"/>
      <p:bldP spid="76" grpId="0"/>
      <p:bldP spid="77" grpId="0"/>
      <p:bldP spid="57" grpId="0"/>
      <p:bldP spid="62" grpId="0"/>
      <p:bldP spid="78" grpId="0"/>
      <p:bldP spid="79" grpId="0"/>
      <p:bldP spid="8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8440" y="2299904"/>
            <a:ext cx="23567119" cy="4558096"/>
            <a:chOff x="-557575" y="2280970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-557575" y="228097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6944</TotalTime>
  <Words>1334</Words>
  <Application>Microsoft Office PowerPoint</Application>
  <PresentationFormat>Custom</PresentationFormat>
  <Paragraphs>136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NHC</cp:lastModifiedBy>
  <cp:revision>496</cp:revision>
  <dcterms:created xsi:type="dcterms:W3CDTF">2013-08-31T11:42:51Z</dcterms:created>
  <dcterms:modified xsi:type="dcterms:W3CDTF">2021-08-26T15:25:28Z</dcterms:modified>
</cp:coreProperties>
</file>