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47" r:id="rId2"/>
    <p:sldId id="348" r:id="rId3"/>
    <p:sldId id="340" r:id="rId4"/>
    <p:sldId id="304" r:id="rId5"/>
    <p:sldId id="287" r:id="rId6"/>
    <p:sldId id="311" r:id="rId7"/>
    <p:sldId id="322" r:id="rId8"/>
    <p:sldId id="323" r:id="rId9"/>
    <p:sldId id="313" r:id="rId10"/>
    <p:sldId id="312" r:id="rId11"/>
    <p:sldId id="307" r:id="rId12"/>
    <p:sldId id="308" r:id="rId13"/>
    <p:sldId id="321" r:id="rId14"/>
    <p:sldId id="324" r:id="rId15"/>
    <p:sldId id="317" r:id="rId16"/>
    <p:sldId id="330" r:id="rId17"/>
    <p:sldId id="325" r:id="rId18"/>
    <p:sldId id="318" r:id="rId19"/>
    <p:sldId id="309" r:id="rId20"/>
    <p:sldId id="316" r:id="rId21"/>
    <p:sldId id="329" r:id="rId22"/>
    <p:sldId id="314" r:id="rId23"/>
    <p:sldId id="331" r:id="rId24"/>
    <p:sldId id="332" r:id="rId25"/>
    <p:sldId id="319" r:id="rId26"/>
    <p:sldId id="333" r:id="rId27"/>
    <p:sldId id="326" r:id="rId28"/>
    <p:sldId id="334" r:id="rId29"/>
    <p:sldId id="327" r:id="rId30"/>
    <p:sldId id="335" r:id="rId31"/>
    <p:sldId id="339" r:id="rId32"/>
    <p:sldId id="328" r:id="rId33"/>
    <p:sldId id="349" r:id="rId34"/>
    <p:sldId id="341" r:id="rId35"/>
    <p:sldId id="310" r:id="rId36"/>
    <p:sldId id="336" r:id="rId37"/>
    <p:sldId id="344" r:id="rId38"/>
    <p:sldId id="345" r:id="rId39"/>
    <p:sldId id="346" r:id="rId40"/>
    <p:sldId id="343" r:id="rId41"/>
    <p:sldId id="350" r:id="rId42"/>
    <p:sldId id="351" r:id="rId43"/>
    <p:sldId id="352" r:id="rId44"/>
    <p:sldId id="353" r:id="rId45"/>
    <p:sldId id="354" r:id="rId46"/>
    <p:sldId id="35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946"/>
    <a:srgbClr val="EC47AC"/>
    <a:srgbClr val="EB53E4"/>
    <a:srgbClr val="3CA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2683"/>
  </p:normalViewPr>
  <p:slideViewPr>
    <p:cSldViewPr snapToGrid="0" snapToObjects="1">
      <p:cViewPr varScale="1">
        <p:scale>
          <a:sx n="105" d="100"/>
          <a:sy n="105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5ED77-52FD-8D43-92C9-99D7A3A35FFF}" type="datetimeFigureOut">
              <a:rPr lang="en-US" smtClean="0"/>
              <a:t>7/23/23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A8AA7-ADCA-FF42-A733-507B53668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38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5309-E857-7942-B200-B98B4904F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5CB8A-93F5-F14A-A0CA-B29CD11B7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670E5-A020-D842-A832-E433E093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EFC9-A511-AF42-9F75-40F45FAC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EA3E2-D0F6-9744-A21C-D6C84293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2E37-D59F-3E43-98E0-F2C3A057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177DF-4E62-1B41-AB65-9C080C182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24B5-C8E6-AA4B-BDDC-BA1E92B8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DFF62-963C-4A42-8364-B4F4ABB2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D71CE-9954-6549-8862-0099A2C8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3E038-F85B-D44E-BC86-13CAE4D0D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42F54-0192-944A-BD22-34FD6B388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A4BA3-1014-9C4B-B5EA-C396B06D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88BBA-0273-3443-8042-447FA0E4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07F5D-5C9E-1B4E-8310-C1A59240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1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9C697-7A89-554A-8417-41FAFC04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5CFCE-B1B1-2047-A854-1522EDD69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8ED23-340D-9B4E-8EA2-D0667771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6F2C3-05F7-0D40-9571-1176422C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6611B-8A07-1A4D-AF1A-D54FA4DF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9CC05-C7C8-C74E-9249-CE342D8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58189-013D-6D4B-AC27-F1CFA7CC6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7B172-427A-5C4F-BC55-6E517E9E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43813-E1A9-BD41-9198-794C2D3D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EBA7B-16D7-8045-B5CF-6CA27849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09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7296-E842-CF4C-B52F-254F34411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CA0DF-BB5D-304D-A968-287DA3C10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6C6AB-1C49-1942-930D-3C19A29F3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4156A-79D1-3F4C-9EEC-7CE39ADE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E8BCC-67EE-AB4B-B0EE-AE47678F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7B1CE-C767-D948-BB6A-5185E92C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0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17606-9737-8049-A910-8A3A6C5B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E68EE-B846-9846-9069-9686D8C56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1A3F-FF11-184F-91B7-A2DF49F64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AEBBF-91DE-0642-9C8B-ABDCAC10D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FAE69F-7362-B044-96FD-CA8ABD863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64557-9330-5A4E-AD17-7FDBA14F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EC6140-B695-1A4D-A341-5D13EB29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1F2A8-87E6-5E46-BAA5-CFA59143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B771-206B-B541-8588-F65DE899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67952-05A4-7944-B12A-6321D37C3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D4A7D-4F8E-E044-9638-138D8A21D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74EC4-5457-2E4F-8D66-9F5F43D1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64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E17A6-AF75-384C-A025-3E34EE69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0513E-02D4-E44B-A16C-7DD8593A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4599E-150F-504D-873C-942C94C4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5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72A8-1A71-804F-9CB8-07BED3E0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7F86A-ECF0-BE46-8E83-4F0B19952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CD667-9A34-9F4B-AE30-5192BFE43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CBFFB-8F67-E444-BE9C-13354480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69AACA-0909-EF49-AEF9-4D58FBD4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8C951-1BBE-0946-9872-C95A174C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9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503D5-3E04-B345-95CE-AF655BDE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67CB0-C8A7-FA47-A178-758237A4B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5BB23-E596-BF4F-B6F0-979D05FBD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B9A8B-82A2-0145-9206-B3EABB7E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0FC4B-C8B7-3242-B1C7-357293A4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9A8C8-C598-E747-990B-59A212DA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964ED-5C9F-A146-8E72-A3263D7B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75246-ABD4-BB49-A54D-8DF5F15E9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29BDA-7802-8B4E-8D09-96AD16B3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1E026-8C2A-3843-94CE-6E5AFC506C63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00A07-D78B-3546-94DE-A66A79829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6FB0-0883-AD49-8F4F-2092AD3B0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DC88-D7E4-1D48-A13B-C4C380E37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4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ực dân Pháp xâm lược nước ta.mp4">
            <a:hlinkClick r:id="" action="ppaction://media"/>
            <a:extLst>
              <a:ext uri="{FF2B5EF4-FFF2-40B4-BE49-F238E27FC236}">
                <a16:creationId xmlns:a16="http://schemas.microsoft.com/office/drawing/2014/main" id="{E290FAC7-B476-874E-87DA-0C3B5C5435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DC836-501F-AC43-86DD-1FE64A4A4A5A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A01F26-60BA-2D4B-BAEA-4438A4ECC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444" t="66844" r="28778" b="13778"/>
          <a:stretch/>
        </p:blipFill>
        <p:spPr>
          <a:xfrm>
            <a:off x="1231392" y="3523489"/>
            <a:ext cx="5120640" cy="3334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9E9F3A-BB17-9B47-B62F-B29CE4752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050" t="1778" r="2311" b="1689"/>
          <a:stretch/>
        </p:blipFill>
        <p:spPr>
          <a:xfrm>
            <a:off x="6376416" y="-13658"/>
            <a:ext cx="5571744" cy="687165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8A310B7F-E388-C046-B521-8F6B45341D23}"/>
              </a:ext>
            </a:extLst>
          </p:cNvPr>
          <p:cNvSpPr/>
          <p:nvPr/>
        </p:nvSpPr>
        <p:spPr>
          <a:xfrm>
            <a:off x="10302240" y="134112"/>
            <a:ext cx="329184" cy="2804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6692700-D540-0749-9900-9722D7EB6482}"/>
              </a:ext>
            </a:extLst>
          </p:cNvPr>
          <p:cNvSpPr/>
          <p:nvPr/>
        </p:nvSpPr>
        <p:spPr>
          <a:xfrm>
            <a:off x="9930384" y="1639824"/>
            <a:ext cx="329184" cy="2804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3EB23C7-DFDA-B44F-9C24-18FE816B2864}"/>
              </a:ext>
            </a:extLst>
          </p:cNvPr>
          <p:cNvSpPr/>
          <p:nvPr/>
        </p:nvSpPr>
        <p:spPr>
          <a:xfrm>
            <a:off x="9015984" y="883920"/>
            <a:ext cx="329184" cy="2804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62178E-D6CA-9C41-8E0F-722A4194C224}"/>
              </a:ext>
            </a:extLst>
          </p:cNvPr>
          <p:cNvSpPr/>
          <p:nvPr/>
        </p:nvSpPr>
        <p:spPr>
          <a:xfrm>
            <a:off x="11356848" y="6297168"/>
            <a:ext cx="274320" cy="2255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77319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EDF4ED-2585-704A-9EB8-892862E85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8"/>
          <a:stretch/>
        </p:blipFill>
        <p:spPr>
          <a:xfrm>
            <a:off x="6242304" y="792480"/>
            <a:ext cx="5827776" cy="5608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93C0A6-8236-5546-A49C-902F30EEB921}"/>
              </a:ext>
            </a:extLst>
          </p:cNvPr>
          <p:cNvSpPr/>
          <p:nvPr/>
        </p:nvSpPr>
        <p:spPr>
          <a:xfrm>
            <a:off x="219456" y="5473005"/>
            <a:ext cx="5937504" cy="1384995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TBN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31B8D-BFC3-624D-9804-D0F99D93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260"/>
            <a:ext cx="6204966" cy="515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E7DB79-878A-644B-989F-A4CD81B4FBF8}"/>
              </a:ext>
            </a:extLst>
          </p:cNvPr>
          <p:cNvSpPr txBox="1"/>
          <p:nvPr/>
        </p:nvSpPr>
        <p:spPr>
          <a:xfrm>
            <a:off x="374339" y="0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FA5FC5-A758-2044-9A2A-C56EFC68A6A0}"/>
              </a:ext>
            </a:extLst>
          </p:cNvPr>
          <p:cNvSpPr/>
          <p:nvPr/>
        </p:nvSpPr>
        <p:spPr>
          <a:xfrm>
            <a:off x="6935026" y="6334780"/>
            <a:ext cx="4939982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97191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Ã¬nh áº£nh cÃ³ liÃªn quan">
            <a:extLst>
              <a:ext uri="{FF2B5EF4-FFF2-40B4-BE49-F238E27FC236}">
                <a16:creationId xmlns:a16="http://schemas.microsoft.com/office/drawing/2014/main" id="{8CFE4EF1-682D-5C45-8207-6BB943CF7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"/>
          <a:stretch/>
        </p:blipFill>
        <p:spPr bwMode="auto">
          <a:xfrm>
            <a:off x="6339840" y="0"/>
            <a:ext cx="5303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8CC232-D6DA-214C-B142-3CFFF9075984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3ED28-7216-B64B-BEB3-C39B92D38943}"/>
              </a:ext>
            </a:extLst>
          </p:cNvPr>
          <p:cNvSpPr/>
          <p:nvPr/>
        </p:nvSpPr>
        <p:spPr>
          <a:xfrm>
            <a:off x="1633728" y="5903893"/>
            <a:ext cx="4364736" cy="95410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(1800 – 1873)</a:t>
            </a:r>
          </a:p>
        </p:txBody>
      </p:sp>
    </p:spTree>
    <p:extLst>
      <p:ext uri="{BB962C8B-B14F-4D97-AF65-F5344CB8AC3E}">
        <p14:creationId xmlns:p14="http://schemas.microsoft.com/office/powerpoint/2010/main" val="1152407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5907D-F7AD-E04B-9B8F-910A912F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9" t="20393" r="7418" b="18902"/>
          <a:stretch/>
        </p:blipFill>
        <p:spPr>
          <a:xfrm>
            <a:off x="0" y="1861073"/>
            <a:ext cx="12192001" cy="49969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D8868-3379-6744-B9EA-24D69C1980D9}"/>
              </a:ext>
            </a:extLst>
          </p:cNvPr>
          <p:cNvSpPr txBox="1"/>
          <p:nvPr/>
        </p:nvSpPr>
        <p:spPr>
          <a:xfrm>
            <a:off x="693403" y="974031"/>
            <a:ext cx="11401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</p:txBody>
      </p:sp>
    </p:spTree>
    <p:extLst>
      <p:ext uri="{BB962C8B-B14F-4D97-AF65-F5344CB8AC3E}">
        <p14:creationId xmlns:p14="http://schemas.microsoft.com/office/powerpoint/2010/main" val="303541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791926" cy="675239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2E525-DC81-194B-ACDB-DF193ADAEC0C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62CA2E-9262-3742-AAE4-48079CFD3552}"/>
              </a:ext>
            </a:extLst>
          </p:cNvPr>
          <p:cNvSpPr/>
          <p:nvPr/>
        </p:nvSpPr>
        <p:spPr>
          <a:xfrm>
            <a:off x="109728" y="6033837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0" name="7-Point Star 9">
            <a:extLst>
              <a:ext uri="{FF2B5EF4-FFF2-40B4-BE49-F238E27FC236}">
                <a16:creationId xmlns:a16="http://schemas.microsoft.com/office/drawing/2014/main" id="{42E0C0C7-CE16-B549-A35B-21F66C04E5E2}"/>
              </a:ext>
            </a:extLst>
          </p:cNvPr>
          <p:cNvSpPr/>
          <p:nvPr/>
        </p:nvSpPr>
        <p:spPr>
          <a:xfrm>
            <a:off x="8887968" y="5510784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44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https://static.new.tuoitre.vn/tto/i/s626/2016/11/11/vi-tri-don-ki-hoa-trong-ban-do1892-1-edit-1478835967.jpg">
            <a:extLst>
              <a:ext uri="{FF2B5EF4-FFF2-40B4-BE49-F238E27FC236}">
                <a16:creationId xmlns:a16="http://schemas.microsoft.com/office/drawing/2014/main" id="{AEA433AF-25B7-7642-9025-3D77A5DE0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792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77095-7201-D540-A1F1-2D34C7F9DE49}"/>
              </a:ext>
            </a:extLst>
          </p:cNvPr>
          <p:cNvSpPr/>
          <p:nvPr/>
        </p:nvSpPr>
        <p:spPr>
          <a:xfrm>
            <a:off x="0" y="5903893"/>
            <a:ext cx="4242816" cy="95410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BA8E8-572D-1F41-BBC2-256B85056CE5}"/>
              </a:ext>
            </a:extLst>
          </p:cNvPr>
          <p:cNvSpPr txBox="1"/>
          <p:nvPr/>
        </p:nvSpPr>
        <p:spPr>
          <a:xfrm>
            <a:off x="0" y="90311"/>
            <a:ext cx="4242816" cy="3349956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</p:spTree>
    <p:extLst>
      <p:ext uri="{BB962C8B-B14F-4D97-AF65-F5344CB8AC3E}">
        <p14:creationId xmlns:p14="http://schemas.microsoft.com/office/powerpoint/2010/main" val="366714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266688" y="0"/>
            <a:ext cx="5522976" cy="631545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2E525-DC81-194B-ACDB-DF193ADAEC0C}"/>
              </a:ext>
            </a:extLst>
          </p:cNvPr>
          <p:cNvSpPr txBox="1"/>
          <p:nvPr/>
        </p:nvSpPr>
        <p:spPr>
          <a:xfrm>
            <a:off x="231648" y="0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pic>
        <p:nvPicPr>
          <p:cNvPr id="9" name="Picture 2" descr="Nam kỳ lục tỉnh gồm những tỉnh nào">
            <a:extLst>
              <a:ext uri="{FF2B5EF4-FFF2-40B4-BE49-F238E27FC236}">
                <a16:creationId xmlns:a16="http://schemas.microsoft.com/office/drawing/2014/main" id="{B4F4A589-2FB4-EE4B-ACD8-12866FF4F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" y="2365248"/>
            <a:ext cx="497128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084030-3B12-7441-BF47-5B2F952EF8B0}"/>
              </a:ext>
            </a:extLst>
          </p:cNvPr>
          <p:cNvSpPr/>
          <p:nvPr/>
        </p:nvSpPr>
        <p:spPr>
          <a:xfrm>
            <a:off x="85344" y="6334780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56C8-3133-4F40-943B-B11BC0FF1009}"/>
              </a:ext>
            </a:extLst>
          </p:cNvPr>
          <p:cNvSpPr/>
          <p:nvPr/>
        </p:nvSpPr>
        <p:spPr>
          <a:xfrm>
            <a:off x="6077712" y="6334780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2A16863C-0DD8-4E4E-8316-E7D0CCC1F6A7}"/>
              </a:ext>
            </a:extLst>
          </p:cNvPr>
          <p:cNvSpPr/>
          <p:nvPr/>
        </p:nvSpPr>
        <p:spPr>
          <a:xfrm>
            <a:off x="4474464" y="3474720"/>
            <a:ext cx="390144" cy="304800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>
            <a:extLst>
              <a:ext uri="{FF2B5EF4-FFF2-40B4-BE49-F238E27FC236}">
                <a16:creationId xmlns:a16="http://schemas.microsoft.com/office/drawing/2014/main" id="{BAF44360-671A-E841-B2D4-6728D1C61125}"/>
              </a:ext>
            </a:extLst>
          </p:cNvPr>
          <p:cNvSpPr/>
          <p:nvPr/>
        </p:nvSpPr>
        <p:spPr>
          <a:xfrm>
            <a:off x="3578352" y="3944112"/>
            <a:ext cx="390144" cy="304800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7-Point Star 13">
            <a:extLst>
              <a:ext uri="{FF2B5EF4-FFF2-40B4-BE49-F238E27FC236}">
                <a16:creationId xmlns:a16="http://schemas.microsoft.com/office/drawing/2014/main" id="{E8453E86-2B6D-514E-876E-C23DAB09496C}"/>
              </a:ext>
            </a:extLst>
          </p:cNvPr>
          <p:cNvSpPr/>
          <p:nvPr/>
        </p:nvSpPr>
        <p:spPr>
          <a:xfrm>
            <a:off x="3011424" y="4322064"/>
            <a:ext cx="262128" cy="262128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>
            <a:extLst>
              <a:ext uri="{FF2B5EF4-FFF2-40B4-BE49-F238E27FC236}">
                <a16:creationId xmlns:a16="http://schemas.microsoft.com/office/drawing/2014/main" id="{2C56428F-A203-9A47-8B56-CED400752B7F}"/>
              </a:ext>
            </a:extLst>
          </p:cNvPr>
          <p:cNvSpPr/>
          <p:nvPr/>
        </p:nvSpPr>
        <p:spPr>
          <a:xfrm>
            <a:off x="3627120" y="4968240"/>
            <a:ext cx="390144" cy="304800"/>
          </a:xfrm>
          <a:prstGeom prst="star7">
            <a:avLst/>
          </a:prstGeom>
          <a:solidFill>
            <a:srgbClr val="ED39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10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5907D-F7AD-E04B-9B8F-910A912F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9" t="20393" r="7418" b="18902"/>
          <a:stretch/>
        </p:blipFill>
        <p:spPr>
          <a:xfrm>
            <a:off x="0" y="1699709"/>
            <a:ext cx="12192001" cy="51582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D8868-3379-6744-B9EA-24D69C1980D9}"/>
              </a:ext>
            </a:extLst>
          </p:cNvPr>
          <p:cNvSpPr txBox="1"/>
          <p:nvPr/>
        </p:nvSpPr>
        <p:spPr>
          <a:xfrm>
            <a:off x="693403" y="974031"/>
            <a:ext cx="114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</p:txBody>
      </p:sp>
    </p:spTree>
    <p:extLst>
      <p:ext uri="{BB962C8B-B14F-4D97-AF65-F5344CB8AC3E}">
        <p14:creationId xmlns:p14="http://schemas.microsoft.com/office/powerpoint/2010/main" val="2692214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3284C0-5392-0140-BF84-19D599841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111" t="35022" r="27000" b="30845"/>
          <a:stretch/>
        </p:blipFill>
        <p:spPr>
          <a:xfrm>
            <a:off x="2511552" y="1048513"/>
            <a:ext cx="8107680" cy="56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2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B1C450-1518-6D4C-8162-29B62819D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1" t="13734" r="4992" b="17336"/>
          <a:stretch/>
        </p:blipFill>
        <p:spPr>
          <a:xfrm rot="5400000">
            <a:off x="5575806" y="241806"/>
            <a:ext cx="6831587" cy="6400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B3B8B-2773-3944-827B-98A69577553D}"/>
              </a:ext>
            </a:extLst>
          </p:cNvPr>
          <p:cNvSpPr txBox="1"/>
          <p:nvPr/>
        </p:nvSpPr>
        <p:spPr>
          <a:xfrm>
            <a:off x="0" y="0"/>
            <a:ext cx="5766816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</p:spTree>
    <p:extLst>
      <p:ext uri="{BB962C8B-B14F-4D97-AF65-F5344CB8AC3E}">
        <p14:creationId xmlns:p14="http://schemas.microsoft.com/office/powerpoint/2010/main" val="77638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99BFFDD-0490-954A-811F-BF8D99C67E72}"/>
              </a:ext>
            </a:extLst>
          </p:cNvPr>
          <p:cNvSpPr/>
          <p:nvPr/>
        </p:nvSpPr>
        <p:spPr>
          <a:xfrm>
            <a:off x="333487" y="785308"/>
            <a:ext cx="11198711" cy="4733365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Trong cuộc chạy đua tìm kiếm thuộc địa, thực dân Pháp đã dựa vào nguyên nhân nào để tiến hành xâm lược Việt Nam?</a:t>
            </a:r>
          </a:p>
        </p:txBody>
      </p:sp>
    </p:spTree>
    <p:extLst>
      <p:ext uri="{BB962C8B-B14F-4D97-AF65-F5344CB8AC3E}">
        <p14:creationId xmlns:p14="http://schemas.microsoft.com/office/powerpoint/2010/main" val="369429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Kết quả hình ảnh cho trương định">
            <a:extLst>
              <a:ext uri="{FF2B5EF4-FFF2-40B4-BE49-F238E27FC236}">
                <a16:creationId xmlns:a16="http://schemas.microsoft.com/office/drawing/2014/main" id="{FB0DF4A7-ECB9-C14E-9322-7C4DB9E99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65" y="0"/>
            <a:ext cx="8013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2224DC-1D82-724E-82FF-51186C9D779B}"/>
              </a:ext>
            </a:extLst>
          </p:cNvPr>
          <p:cNvSpPr/>
          <p:nvPr/>
        </p:nvSpPr>
        <p:spPr>
          <a:xfrm>
            <a:off x="0" y="5335036"/>
            <a:ext cx="4559808" cy="130753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0545C-965B-F944-88C1-2C0523B03733}"/>
              </a:ext>
            </a:extLst>
          </p:cNvPr>
          <p:cNvSpPr txBox="1"/>
          <p:nvPr/>
        </p:nvSpPr>
        <p:spPr>
          <a:xfrm>
            <a:off x="0" y="90311"/>
            <a:ext cx="4242816" cy="3349956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</p:spTree>
    <p:extLst>
      <p:ext uri="{BB962C8B-B14F-4D97-AF65-F5344CB8AC3E}">
        <p14:creationId xmlns:p14="http://schemas.microsoft.com/office/powerpoint/2010/main" val="3789516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5907D-F7AD-E04B-9B8F-910A912F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9" t="20393" r="7418" b="18902"/>
          <a:stretch/>
        </p:blipFill>
        <p:spPr>
          <a:xfrm>
            <a:off x="0" y="1721225"/>
            <a:ext cx="12192001" cy="5136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D8868-3379-6744-B9EA-24D69C1980D9}"/>
              </a:ext>
            </a:extLst>
          </p:cNvPr>
          <p:cNvSpPr txBox="1"/>
          <p:nvPr/>
        </p:nvSpPr>
        <p:spPr>
          <a:xfrm>
            <a:off x="693403" y="974031"/>
            <a:ext cx="114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</p:txBody>
      </p:sp>
    </p:spTree>
    <p:extLst>
      <p:ext uri="{BB962C8B-B14F-4D97-AF65-F5344CB8AC3E}">
        <p14:creationId xmlns:p14="http://schemas.microsoft.com/office/powerpoint/2010/main" val="745842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522976" cy="631545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2E525-DC81-194B-ACDB-DF193ADAEC0C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pic>
        <p:nvPicPr>
          <p:cNvPr id="9" name="Picture 2" descr="Nam kỳ lục tỉnh gồm những tỉnh nào">
            <a:extLst>
              <a:ext uri="{FF2B5EF4-FFF2-40B4-BE49-F238E27FC236}">
                <a16:creationId xmlns:a16="http://schemas.microsoft.com/office/drawing/2014/main" id="{B4F4A589-2FB4-EE4B-ACD8-12866FF4F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" y="2377440"/>
            <a:ext cx="497128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084030-3B12-7441-BF47-5B2F952EF8B0}"/>
              </a:ext>
            </a:extLst>
          </p:cNvPr>
          <p:cNvSpPr/>
          <p:nvPr/>
        </p:nvSpPr>
        <p:spPr>
          <a:xfrm>
            <a:off x="85344" y="6334780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56C8-3133-4F40-943B-B11BC0FF1009}"/>
              </a:ext>
            </a:extLst>
          </p:cNvPr>
          <p:cNvSpPr/>
          <p:nvPr/>
        </p:nvSpPr>
        <p:spPr>
          <a:xfrm>
            <a:off x="6077712" y="6334780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1536382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5907D-F7AD-E04B-9B8F-910A912F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9" t="20393" r="7418" b="18902"/>
          <a:stretch/>
        </p:blipFill>
        <p:spPr>
          <a:xfrm>
            <a:off x="0" y="1710467"/>
            <a:ext cx="12192001" cy="5147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D8868-3379-6744-B9EA-24D69C1980D9}"/>
              </a:ext>
            </a:extLst>
          </p:cNvPr>
          <p:cNvSpPr txBox="1"/>
          <p:nvPr/>
        </p:nvSpPr>
        <p:spPr>
          <a:xfrm>
            <a:off x="693403" y="974031"/>
            <a:ext cx="114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</p:txBody>
      </p:sp>
    </p:spTree>
    <p:extLst>
      <p:ext uri="{BB962C8B-B14F-4D97-AF65-F5344CB8AC3E}">
        <p14:creationId xmlns:p14="http://schemas.microsoft.com/office/powerpoint/2010/main" val="473892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1341120" y="904465"/>
            <a:ext cx="9546336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75809-C383-6842-BB7E-3E7860AC94BE}"/>
              </a:ext>
            </a:extLst>
          </p:cNvPr>
          <p:cNvSpPr/>
          <p:nvPr/>
        </p:nvSpPr>
        <p:spPr>
          <a:xfrm>
            <a:off x="225911" y="3622668"/>
            <a:ext cx="11876443" cy="14811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– 1884.</a:t>
            </a:r>
          </a:p>
        </p:txBody>
      </p:sp>
    </p:spTree>
    <p:extLst>
      <p:ext uri="{BB962C8B-B14F-4D97-AF65-F5344CB8AC3E}">
        <p14:creationId xmlns:p14="http://schemas.microsoft.com/office/powerpoint/2010/main" val="3632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66AF2-CA8E-E948-A656-F5C1833A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8578" r="21645" b="3778"/>
          <a:stretch/>
        </p:blipFill>
        <p:spPr>
          <a:xfrm rot="16200000">
            <a:off x="3648456" y="-1588008"/>
            <a:ext cx="4919472" cy="1197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CF330-EFD9-8242-9D9C-EDF43B280A02}"/>
              </a:ext>
            </a:extLst>
          </p:cNvPr>
          <p:cNvSpPr txBox="1"/>
          <p:nvPr/>
        </p:nvSpPr>
        <p:spPr>
          <a:xfrm>
            <a:off x="804672" y="965425"/>
            <a:ext cx="1085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303964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791926" cy="637641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2E525-DC81-194B-ACDB-DF193ADAEC0C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62CA2E-9262-3742-AAE4-48079CFD3552}"/>
              </a:ext>
            </a:extLst>
          </p:cNvPr>
          <p:cNvSpPr/>
          <p:nvPr/>
        </p:nvSpPr>
        <p:spPr>
          <a:xfrm>
            <a:off x="6071616" y="6316492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0" name="7-Point Star 9">
            <a:extLst>
              <a:ext uri="{FF2B5EF4-FFF2-40B4-BE49-F238E27FC236}">
                <a16:creationId xmlns:a16="http://schemas.microsoft.com/office/drawing/2014/main" id="{42E0C0C7-CE16-B549-A35B-21F66C04E5E2}"/>
              </a:ext>
            </a:extLst>
          </p:cNvPr>
          <p:cNvSpPr/>
          <p:nvPr/>
        </p:nvSpPr>
        <p:spPr>
          <a:xfrm>
            <a:off x="7860971" y="1105886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552F8F18-74B4-2C45-AE6F-B4A961E997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595" t="38739" r="28810" b="20914"/>
          <a:stretch/>
        </p:blipFill>
        <p:spPr>
          <a:xfrm>
            <a:off x="0" y="2353056"/>
            <a:ext cx="6035040" cy="45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1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00D372-4957-CB4D-9B0D-1F221FE26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937"/>
            <a:ext cx="7924800" cy="5929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E3F945-64BF-0940-BB70-60898CF12168}"/>
              </a:ext>
            </a:extLst>
          </p:cNvPr>
          <p:cNvSpPr txBox="1"/>
          <p:nvPr/>
        </p:nvSpPr>
        <p:spPr>
          <a:xfrm>
            <a:off x="4255009" y="5903893"/>
            <a:ext cx="7936992" cy="95410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Gác-ni-ê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(Francis Garnier)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B7FBD-8205-484F-A9D0-A58EC3555725}"/>
              </a:ext>
            </a:extLst>
          </p:cNvPr>
          <p:cNvSpPr txBox="1"/>
          <p:nvPr/>
        </p:nvSpPr>
        <p:spPr>
          <a:xfrm>
            <a:off x="0" y="90311"/>
            <a:ext cx="4242816" cy="3349956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</p:spTree>
    <p:extLst>
      <p:ext uri="{BB962C8B-B14F-4D97-AF65-F5344CB8AC3E}">
        <p14:creationId xmlns:p14="http://schemas.microsoft.com/office/powerpoint/2010/main" val="1880934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66AF2-CA8E-E948-A656-F5C1833A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8578" r="21645" b="3778"/>
          <a:stretch/>
        </p:blipFill>
        <p:spPr>
          <a:xfrm rot="16200000">
            <a:off x="3648456" y="-1588008"/>
            <a:ext cx="4919472" cy="1197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CF330-EFD9-8242-9D9C-EDF43B280A02}"/>
              </a:ext>
            </a:extLst>
          </p:cNvPr>
          <p:cNvSpPr txBox="1"/>
          <p:nvPr/>
        </p:nvSpPr>
        <p:spPr>
          <a:xfrm>
            <a:off x="804672" y="965425"/>
            <a:ext cx="1085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139248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F1CC00-FFA6-0C4B-99A3-8CE20CE9B17C}"/>
              </a:ext>
            </a:extLst>
          </p:cNvPr>
          <p:cNvSpPr/>
          <p:nvPr/>
        </p:nvSpPr>
        <p:spPr>
          <a:xfrm>
            <a:off x="1674197" y="2209800"/>
            <a:ext cx="10517804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80C730-3C49-294D-B242-5C8DB5AEDAF8}"/>
              </a:ext>
            </a:extLst>
          </p:cNvPr>
          <p:cNvSpPr/>
          <p:nvPr/>
        </p:nvSpPr>
        <p:spPr>
          <a:xfrm>
            <a:off x="1420906" y="150380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Hiệp ước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Tuất (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1874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511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7" name="Picture 2" descr="Kết quả hình ảnh cho vua tự đức">
            <a:extLst>
              <a:ext uri="{FF2B5EF4-FFF2-40B4-BE49-F238E27FC236}">
                <a16:creationId xmlns:a16="http://schemas.microsoft.com/office/drawing/2014/main" id="{3078B127-0458-0A42-A772-051FBEAE6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7" y="938784"/>
            <a:ext cx="4496754" cy="59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vua tá»± Äá»©c">
            <a:extLst>
              <a:ext uri="{FF2B5EF4-FFF2-40B4-BE49-F238E27FC236}">
                <a16:creationId xmlns:a16="http://schemas.microsoft.com/office/drawing/2014/main" id="{01E224C3-630C-1D43-A0DE-A0DD8D57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455" y="950976"/>
            <a:ext cx="4724400" cy="588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3464A-CAF7-C345-A3E9-397EA8A6B101}"/>
              </a:ext>
            </a:extLst>
          </p:cNvPr>
          <p:cNvSpPr txBox="1"/>
          <p:nvPr/>
        </p:nvSpPr>
        <p:spPr>
          <a:xfrm>
            <a:off x="1439084" y="6171691"/>
            <a:ext cx="4656916" cy="6612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(1829 – 1883)</a:t>
            </a:r>
          </a:p>
        </p:txBody>
      </p:sp>
    </p:spTree>
    <p:extLst>
      <p:ext uri="{BB962C8B-B14F-4D97-AF65-F5344CB8AC3E}">
        <p14:creationId xmlns:p14="http://schemas.microsoft.com/office/powerpoint/2010/main" val="1368497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66AF2-CA8E-E948-A656-F5C1833A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8578" r="21645" b="3778"/>
          <a:stretch/>
        </p:blipFill>
        <p:spPr>
          <a:xfrm rot="16200000">
            <a:off x="3648456" y="-1588008"/>
            <a:ext cx="4919472" cy="1197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CF330-EFD9-8242-9D9C-EDF43B280A02}"/>
              </a:ext>
            </a:extLst>
          </p:cNvPr>
          <p:cNvSpPr txBox="1"/>
          <p:nvPr/>
        </p:nvSpPr>
        <p:spPr>
          <a:xfrm>
            <a:off x="804672" y="965425"/>
            <a:ext cx="1085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3426920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791926" cy="637641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2E525-DC81-194B-ACDB-DF193ADAEC0C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62CA2E-9262-3742-AAE4-48079CFD3552}"/>
              </a:ext>
            </a:extLst>
          </p:cNvPr>
          <p:cNvSpPr/>
          <p:nvPr/>
        </p:nvSpPr>
        <p:spPr>
          <a:xfrm>
            <a:off x="6071616" y="6316492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10" name="7-Point Star 9">
            <a:extLst>
              <a:ext uri="{FF2B5EF4-FFF2-40B4-BE49-F238E27FC236}">
                <a16:creationId xmlns:a16="http://schemas.microsoft.com/office/drawing/2014/main" id="{42E0C0C7-CE16-B549-A35B-21F66C04E5E2}"/>
              </a:ext>
            </a:extLst>
          </p:cNvPr>
          <p:cNvSpPr/>
          <p:nvPr/>
        </p:nvSpPr>
        <p:spPr>
          <a:xfrm>
            <a:off x="7839456" y="1105884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B9EB49-8EC0-EF45-85AB-98F256006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1001" t="29866" r="29333" b="29423"/>
          <a:stretch/>
        </p:blipFill>
        <p:spPr>
          <a:xfrm>
            <a:off x="0" y="2353056"/>
            <a:ext cx="6022848" cy="44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8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Riviere pushing the cannon forward at Sontay.jpg">
            <a:extLst>
              <a:ext uri="{FF2B5EF4-FFF2-40B4-BE49-F238E27FC236}">
                <a16:creationId xmlns:a16="http://schemas.microsoft.com/office/drawing/2014/main" id="{13130F9D-FDCA-0C4D-AB70-5E4EDC1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2" y="0"/>
            <a:ext cx="7996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4B532A-1200-5B46-972D-C285921F3159}"/>
              </a:ext>
            </a:extLst>
          </p:cNvPr>
          <p:cNvSpPr txBox="1"/>
          <p:nvPr/>
        </p:nvSpPr>
        <p:spPr>
          <a:xfrm>
            <a:off x="0" y="5798332"/>
            <a:ext cx="6870191" cy="95410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Ri-vi-e (Henri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Rivière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F1B1E-C830-DE40-B85A-3633848E8153}"/>
              </a:ext>
            </a:extLst>
          </p:cNvPr>
          <p:cNvSpPr txBox="1"/>
          <p:nvPr/>
        </p:nvSpPr>
        <p:spPr>
          <a:xfrm>
            <a:off x="0" y="90311"/>
            <a:ext cx="4184725" cy="3349956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</p:spTree>
    <p:extLst>
      <p:ext uri="{BB962C8B-B14F-4D97-AF65-F5344CB8AC3E}">
        <p14:creationId xmlns:p14="http://schemas.microsoft.com/office/powerpoint/2010/main" val="2323238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66AF2-CA8E-E948-A656-F5C1833A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8578" r="21645" b="3778"/>
          <a:stretch/>
        </p:blipFill>
        <p:spPr>
          <a:xfrm rot="16200000">
            <a:off x="3648456" y="-1588008"/>
            <a:ext cx="4919472" cy="1197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CF330-EFD9-8242-9D9C-EDF43B280A02}"/>
              </a:ext>
            </a:extLst>
          </p:cNvPr>
          <p:cNvSpPr txBox="1"/>
          <p:nvPr/>
        </p:nvSpPr>
        <p:spPr>
          <a:xfrm>
            <a:off x="804672" y="965425"/>
            <a:ext cx="1085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2749440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4E4F2C57-A312-5A42-9A9D-DC67CEE06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5781474" y="19722"/>
            <a:ext cx="6324600" cy="6839174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36762C17-F828-2148-B589-702B50AA5ACB}"/>
              </a:ext>
            </a:extLst>
          </p:cNvPr>
          <p:cNvSpPr/>
          <p:nvPr/>
        </p:nvSpPr>
        <p:spPr>
          <a:xfrm rot="2999857">
            <a:off x="7321042" y="2254013"/>
            <a:ext cx="1899412" cy="30406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FC651E61-6CE6-BF4A-9033-B3FA00CB130F}"/>
              </a:ext>
            </a:extLst>
          </p:cNvPr>
          <p:cNvSpPr/>
          <p:nvPr/>
        </p:nvSpPr>
        <p:spPr>
          <a:xfrm rot="6966969">
            <a:off x="7575525" y="1289137"/>
            <a:ext cx="472169" cy="39870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2BD83-DDF4-0046-AD6E-2A8AFBA3705F}"/>
              </a:ext>
            </a:extLst>
          </p:cNvPr>
          <p:cNvSpPr txBox="1"/>
          <p:nvPr/>
        </p:nvSpPr>
        <p:spPr>
          <a:xfrm>
            <a:off x="0" y="0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sp>
        <p:nvSpPr>
          <p:cNvPr id="12" name="7-Point Star 11">
            <a:extLst>
              <a:ext uri="{FF2B5EF4-FFF2-40B4-BE49-F238E27FC236}">
                <a16:creationId xmlns:a16="http://schemas.microsoft.com/office/drawing/2014/main" id="{3119A632-CCDD-8341-B353-A951421F6176}"/>
              </a:ext>
            </a:extLst>
          </p:cNvPr>
          <p:cNvSpPr/>
          <p:nvPr/>
        </p:nvSpPr>
        <p:spPr>
          <a:xfrm>
            <a:off x="8948928" y="3067417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87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03BFA-BAE7-C848-9EA6-4CF4FB0C6414}"/>
              </a:ext>
            </a:extLst>
          </p:cNvPr>
          <p:cNvSpPr/>
          <p:nvPr/>
        </p:nvSpPr>
        <p:spPr>
          <a:xfrm>
            <a:off x="990601" y="1752600"/>
            <a:ext cx="10972799" cy="430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+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+ Thanh-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) do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u="sng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1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do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647056-A057-C24C-B56C-CBB0D8B7EC1B}"/>
              </a:ext>
            </a:extLst>
          </p:cNvPr>
          <p:cNvSpPr/>
          <p:nvPr/>
        </p:nvSpPr>
        <p:spPr>
          <a:xfrm>
            <a:off x="1143000" y="107971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Hiệp ước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Hác-măng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(Harmand,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1883)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1279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8DAC9A-6988-A847-8610-8BB8B44A6C25}"/>
              </a:ext>
            </a:extLst>
          </p:cNvPr>
          <p:cNvSpPr/>
          <p:nvPr/>
        </p:nvSpPr>
        <p:spPr>
          <a:xfrm>
            <a:off x="1994236" y="2133600"/>
            <a:ext cx="10121564" cy="215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7D776-18D8-5B4E-8405-5243C35BA6A9}"/>
              </a:ext>
            </a:extLst>
          </p:cNvPr>
          <p:cNvSpPr/>
          <p:nvPr/>
        </p:nvSpPr>
        <p:spPr>
          <a:xfrm>
            <a:off x="1371600" y="152449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Hiệp ước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(Patenôtre,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1884)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8015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66AF2-CA8E-E948-A656-F5C1833A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8578" r="21645" b="3778"/>
          <a:stretch/>
        </p:blipFill>
        <p:spPr>
          <a:xfrm rot="16200000">
            <a:off x="3648456" y="-1588008"/>
            <a:ext cx="4919472" cy="1197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0CF330-EFD9-8242-9D9C-EDF43B280A02}"/>
              </a:ext>
            </a:extLst>
          </p:cNvPr>
          <p:cNvSpPr txBox="1"/>
          <p:nvPr/>
        </p:nvSpPr>
        <p:spPr>
          <a:xfrm>
            <a:off x="804672" y="965425"/>
            <a:ext cx="1085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4208868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66AF2-CA8E-E948-A656-F5C1833AD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70" t="8578" r="21645" b="3778"/>
          <a:stretch/>
        </p:blipFill>
        <p:spPr>
          <a:xfrm rot="16200000">
            <a:off x="8108576" y="2634726"/>
            <a:ext cx="2871216" cy="5295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7ADA3-8E55-C742-915E-D450F44B2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9" t="20393" r="7418" b="18902"/>
          <a:stretch/>
        </p:blipFill>
        <p:spPr>
          <a:xfrm>
            <a:off x="129092" y="3851238"/>
            <a:ext cx="6809591" cy="2614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C3339-E135-7E49-A91B-E935B7500C57}"/>
              </a:ext>
            </a:extLst>
          </p:cNvPr>
          <p:cNvSpPr txBox="1"/>
          <p:nvPr/>
        </p:nvSpPr>
        <p:spPr>
          <a:xfrm>
            <a:off x="1075764" y="986915"/>
            <a:ext cx="10771991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2862513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1115874" y="567366"/>
            <a:ext cx="10882488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93A709B-E88D-4841-9507-5193BDFB3530}"/>
              </a:ext>
            </a:extLst>
          </p:cNvPr>
          <p:cNvSpPr/>
          <p:nvPr/>
        </p:nvSpPr>
        <p:spPr>
          <a:xfrm>
            <a:off x="3205779" y="2646380"/>
            <a:ext cx="7089289" cy="3410175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4750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1309512" y="169333"/>
            <a:ext cx="991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CHỐNG THỰC DÂN PHÁP XÂM LƯỢC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817441-1AFD-AE46-97A9-48FFE349AE1F}"/>
              </a:ext>
            </a:extLst>
          </p:cNvPr>
          <p:cNvSpPr txBox="1"/>
          <p:nvPr/>
        </p:nvSpPr>
        <p:spPr>
          <a:xfrm>
            <a:off x="316089" y="1998133"/>
            <a:ext cx="11875911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1873 - 1884</a:t>
            </a:r>
          </a:p>
        </p:txBody>
      </p:sp>
    </p:spTree>
    <p:extLst>
      <p:ext uri="{BB962C8B-B14F-4D97-AF65-F5344CB8AC3E}">
        <p14:creationId xmlns:p14="http://schemas.microsoft.com/office/powerpoint/2010/main" val="3790857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5C2DB6-F307-7644-ABD7-A86841946282}"/>
              </a:ext>
            </a:extLst>
          </p:cNvPr>
          <p:cNvSpPr/>
          <p:nvPr/>
        </p:nvSpPr>
        <p:spPr>
          <a:xfrm>
            <a:off x="613186" y="2274838"/>
            <a:ext cx="1149992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Liên quân Pháp – Tây Ban Nha tấn công Bắc Kì lần thứ nhất.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Liên quân Pháp – Tây Ban Nha tấn công Bắc Kỳ lần thứ hai.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Liên quân Pháp – Tây Ban Nha dàn trận trước cửa biển Đà Nẵng.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Liên quân Pháp – Tây Ban Nha nổ súng xâm lược Việt Nam.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BA315-5D6B-CD41-BB87-11735978C052}"/>
              </a:ext>
            </a:extLst>
          </p:cNvPr>
          <p:cNvSpPr/>
          <p:nvPr/>
        </p:nvSpPr>
        <p:spPr>
          <a:xfrm>
            <a:off x="182880" y="1567491"/>
            <a:ext cx="12009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ED39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Ngày 1/9/1858, ở Việt Nam đã diễn ra sự kiện gì quan trọng? </a:t>
            </a:r>
            <a:endParaRPr lang="en-US" sz="3200" dirty="0">
              <a:solidFill>
                <a:srgbClr val="ED394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0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877549-3FAE-0546-937C-62D3FC183E3B}"/>
              </a:ext>
            </a:extLst>
          </p:cNvPr>
          <p:cNvSpPr/>
          <p:nvPr/>
        </p:nvSpPr>
        <p:spPr>
          <a:xfrm>
            <a:off x="4145280" y="2998554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Trung Trực.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B.Nguyễn Hữu Huân.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C.Tôn Thất Thuyết. 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D.Trương Định.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EA1AB-2D24-E541-9702-2352E38784A5}"/>
              </a:ext>
            </a:extLst>
          </p:cNvPr>
          <p:cNvSpPr/>
          <p:nvPr/>
        </p:nvSpPr>
        <p:spPr>
          <a:xfrm>
            <a:off x="573024" y="1357991"/>
            <a:ext cx="1161897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là người được phong “Bình Tây đại nguyên soái” trong cuộc kháng chiến chống Pháp của nhân dân miền Đông Nam Kì?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46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2B2021-234C-B941-8EE7-3EBDF8C300DB}"/>
              </a:ext>
            </a:extLst>
          </p:cNvPr>
          <p:cNvSpPr/>
          <p:nvPr/>
        </p:nvSpPr>
        <p:spPr>
          <a:xfrm>
            <a:off x="2133600" y="3088285"/>
            <a:ext cx="963168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Triều đình ngày càng nhượng bộ quân Pháp.	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Nhân dân liên tục giành thắng lợi ở Cầu Giấy.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Triều đình kí với Pháp hiệp ước Hác – măng.	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Vua Tự Đức mất, nội bộ triều đình lục đục.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74EFCB-A83A-F44A-94B6-59903498B494}"/>
              </a:ext>
            </a:extLst>
          </p:cNvPr>
          <p:cNvSpPr/>
          <p:nvPr/>
        </p:nvSpPr>
        <p:spPr>
          <a:xfrm>
            <a:off x="304800" y="1435531"/>
            <a:ext cx="118872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 Thực dân Pháp đã lợi dụng cơ hội nào để mở cuộc tấn công quyết định vào kinh đô Huế trong năm 1883?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106DD7-D42D-2545-8A43-E9F5C2CB369B}"/>
              </a:ext>
            </a:extLst>
          </p:cNvPr>
          <p:cNvSpPr/>
          <p:nvPr/>
        </p:nvSpPr>
        <p:spPr>
          <a:xfrm>
            <a:off x="4693920" y="3799808"/>
            <a:ext cx="6096000" cy="29585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Tri Phương.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Phan Thanh Giản.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Hoàng Tá Viêm.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Lưu Vĩnh Phúc.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CAA30-B6C4-1B40-ABAD-EC3BFCE5F3AD}"/>
              </a:ext>
            </a:extLst>
          </p:cNvPr>
          <p:cNvSpPr/>
          <p:nvPr/>
        </p:nvSpPr>
        <p:spPr>
          <a:xfrm>
            <a:off x="304800" y="1418951"/>
            <a:ext cx="1188720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Ai là người lãnh đạo quân triều đình chống lại cuộc tấn công của quân Pháp tại Đà Nẵng (năm 1858), Gia Định (năm 1861) và  Hà Nội (năm 1873)?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2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39312-F867-D942-8D37-A38A91D603EE}"/>
              </a:ext>
            </a:extLst>
          </p:cNvPr>
          <p:cNvSpPr/>
          <p:nvPr/>
        </p:nvSpPr>
        <p:spPr>
          <a:xfrm>
            <a:off x="4206240" y="3182404"/>
            <a:ext cx="7424928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Aft>
                <a:spcPts val="0"/>
              </a:spcAft>
              <a:buAutoNum type="alphaUcPeriod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Giáp Tuất	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Nhâm Tuất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Pa – tơ – nốt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Hác - măng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30DD9-37F3-DF42-BA8B-2761ABBAE6F6}"/>
              </a:ext>
            </a:extLst>
          </p:cNvPr>
          <p:cNvSpPr/>
          <p:nvPr/>
        </p:nvSpPr>
        <p:spPr>
          <a:xfrm>
            <a:off x="975360" y="1508683"/>
            <a:ext cx="112166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Hiệp ước nào đánh dấu Việt Nam từ quốc gia độc lập biến thành nước nửa thuộc địa phong kiến?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D45AB1-8C2F-D14D-8AA1-1EA42305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26" t="19483" r="11319" b="1173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B535F-9816-2F40-85A0-7433DFD0A95D}"/>
              </a:ext>
            </a:extLst>
          </p:cNvPr>
          <p:cNvSpPr txBox="1"/>
          <p:nvPr/>
        </p:nvSpPr>
        <p:spPr>
          <a:xfrm>
            <a:off x="1115874" y="567366"/>
            <a:ext cx="10882488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93A709B-E88D-4841-9507-5193BDFB3530}"/>
              </a:ext>
            </a:extLst>
          </p:cNvPr>
          <p:cNvSpPr/>
          <p:nvPr/>
        </p:nvSpPr>
        <p:spPr>
          <a:xfrm>
            <a:off x="3205779" y="2646380"/>
            <a:ext cx="7089289" cy="3410175"/>
          </a:xfrm>
          <a:prstGeom prst="cloud">
            <a:avLst/>
          </a:prstGeom>
          <a:solidFill>
            <a:srgbClr val="EC47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5166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30DD9-37F3-DF42-BA8B-2761ABBAE6F6}"/>
              </a:ext>
            </a:extLst>
          </p:cNvPr>
          <p:cNvSpPr/>
          <p:nvPr/>
        </p:nvSpPr>
        <p:spPr>
          <a:xfrm>
            <a:off x="6900672" y="1508683"/>
            <a:ext cx="5291328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viết một đoạn văn ngắn (khoảng 200 từ) để thuyết minh cho du khách  về thành Điện Hải (Đà Nẵng) khi họ đến thăm nơi này.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hành Điện Hải Đà Nẵng &amp; KINH NGHIỆM tham quan chi tiết">
            <a:extLst>
              <a:ext uri="{FF2B5EF4-FFF2-40B4-BE49-F238E27FC236}">
                <a16:creationId xmlns:a16="http://schemas.microsoft.com/office/drawing/2014/main" id="{C9561FE5-CC54-3049-A570-8285F4BA4E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3" y="1036320"/>
            <a:ext cx="6534912" cy="582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55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F0C9-4454-EF46-AACF-EA205576CADE}"/>
              </a:ext>
            </a:extLst>
          </p:cNvPr>
          <p:cNvSpPr txBox="1"/>
          <p:nvPr/>
        </p:nvSpPr>
        <p:spPr>
          <a:xfrm>
            <a:off x="790222" y="1038577"/>
            <a:ext cx="1140177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F8A47-254C-1D4A-8366-61BBD721428F}"/>
              </a:ext>
            </a:extLst>
          </p:cNvPr>
          <p:cNvSpPr/>
          <p:nvPr/>
        </p:nvSpPr>
        <p:spPr>
          <a:xfrm>
            <a:off x="1280161" y="2956619"/>
            <a:ext cx="10129400" cy="2219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1873.</a:t>
            </a:r>
          </a:p>
        </p:txBody>
      </p:sp>
    </p:spTree>
    <p:extLst>
      <p:ext uri="{BB962C8B-B14F-4D97-AF65-F5344CB8AC3E}">
        <p14:creationId xmlns:p14="http://schemas.microsoft.com/office/powerpoint/2010/main" val="31127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95907D-F7AD-E04B-9B8F-910A912FE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9" t="20393" r="7418" b="18902"/>
          <a:stretch/>
        </p:blipFill>
        <p:spPr>
          <a:xfrm>
            <a:off x="0" y="1678193"/>
            <a:ext cx="12192001" cy="51798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CD8868-3379-6744-B9EA-24D69C1980D9}"/>
              </a:ext>
            </a:extLst>
          </p:cNvPr>
          <p:cNvSpPr txBox="1"/>
          <p:nvPr/>
        </p:nvSpPr>
        <p:spPr>
          <a:xfrm>
            <a:off x="521280" y="963273"/>
            <a:ext cx="114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– 1873</a:t>
            </a:r>
          </a:p>
        </p:txBody>
      </p:sp>
    </p:spTree>
    <p:extLst>
      <p:ext uri="{BB962C8B-B14F-4D97-AF65-F5344CB8AC3E}">
        <p14:creationId xmlns:p14="http://schemas.microsoft.com/office/powerpoint/2010/main" val="3857336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7" descr="DSC_0067">
            <a:extLst>
              <a:ext uri="{FF2B5EF4-FFF2-40B4-BE49-F238E27FC236}">
                <a16:creationId xmlns:a16="http://schemas.microsoft.com/office/drawing/2014/main" id="{00F4B051-D516-4642-9833-C85B199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2037" r="1674" b="4718"/>
          <a:stretch>
            <a:fillRect/>
          </a:stretch>
        </p:blipFill>
        <p:spPr bwMode="auto">
          <a:xfrm>
            <a:off x="6144768" y="0"/>
            <a:ext cx="5791926" cy="6752396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62E525-DC81-194B-ACDB-DF193ADAEC0C}"/>
              </a:ext>
            </a:extLst>
          </p:cNvPr>
          <p:cNvSpPr txBox="1"/>
          <p:nvPr/>
        </p:nvSpPr>
        <p:spPr>
          <a:xfrm>
            <a:off x="0" y="90311"/>
            <a:ext cx="5815584" cy="224196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THỰC DÂN PHÁP XÂM LƯỢC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(1858 – 1884)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62CA2E-9262-3742-AAE4-48079CFD3552}"/>
              </a:ext>
            </a:extLst>
          </p:cNvPr>
          <p:cNvSpPr/>
          <p:nvPr/>
        </p:nvSpPr>
        <p:spPr>
          <a:xfrm>
            <a:off x="109728" y="6033837"/>
            <a:ext cx="5937504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4" name="7-Point Star 3">
            <a:extLst>
              <a:ext uri="{FF2B5EF4-FFF2-40B4-BE49-F238E27FC236}">
                <a16:creationId xmlns:a16="http://schemas.microsoft.com/office/drawing/2014/main" id="{369460CB-7055-234B-853E-6A2CA9549465}"/>
              </a:ext>
            </a:extLst>
          </p:cNvPr>
          <p:cNvSpPr/>
          <p:nvPr/>
        </p:nvSpPr>
        <p:spPr>
          <a:xfrm>
            <a:off x="9180576" y="3121152"/>
            <a:ext cx="195072" cy="182880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3901B-C2AD-9C4D-B102-E5B05F64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072" y="914400"/>
            <a:ext cx="8425928" cy="5935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00BF9-9082-FE44-BEFD-F2D9B60A1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75360"/>
            <a:ext cx="4352544" cy="5882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ECF387-3E1D-E945-94A3-7013867FDC72}"/>
              </a:ext>
            </a:extLst>
          </p:cNvPr>
          <p:cNvSpPr/>
          <p:nvPr/>
        </p:nvSpPr>
        <p:spPr>
          <a:xfrm>
            <a:off x="0" y="6334780"/>
            <a:ext cx="6803136" cy="523220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D21DE9-C0AF-C349-872C-71D857E7806E}"/>
              </a:ext>
            </a:extLst>
          </p:cNvPr>
          <p:cNvSpPr txBox="1"/>
          <p:nvPr/>
        </p:nvSpPr>
        <p:spPr>
          <a:xfrm>
            <a:off x="2243328" y="3279648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0D93A-1169-4940-AF7B-A5C9F1D6BAFA}"/>
              </a:ext>
            </a:extLst>
          </p:cNvPr>
          <p:cNvSpPr txBox="1"/>
          <p:nvPr/>
        </p:nvSpPr>
        <p:spPr>
          <a:xfrm>
            <a:off x="3029712" y="5236464"/>
            <a:ext cx="116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</a:p>
        </p:txBody>
      </p:sp>
    </p:spTree>
    <p:extLst>
      <p:ext uri="{BB962C8B-B14F-4D97-AF65-F5344CB8AC3E}">
        <p14:creationId xmlns:p14="http://schemas.microsoft.com/office/powerpoint/2010/main" val="341629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E0DA-69CE-6942-B663-92EA73A9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382FB-0A87-6143-85A2-E0EDFDA5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C2D43-EC9D-214D-B1EB-ABDB0BED8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78F53-B890-8843-9314-95AF5AB55D9C}"/>
              </a:ext>
            </a:extLst>
          </p:cNvPr>
          <p:cNvSpPr txBox="1"/>
          <p:nvPr/>
        </p:nvSpPr>
        <p:spPr>
          <a:xfrm>
            <a:off x="349955" y="90311"/>
            <a:ext cx="11627556" cy="830997"/>
          </a:xfrm>
          <a:prstGeom prst="rect">
            <a:avLst/>
          </a:prstGeom>
          <a:ln>
            <a:solidFill>
              <a:srgbClr val="EB53E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20. CUỘC KHÁNG CHIẾN CHỐNG THỰC DÂN PHÁP XÂM LƯỢC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NHÂN DÂN VIỆT NAM (1858 – 1884)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1BB396E9-57BE-CE48-BD9B-6461777D602B}"/>
              </a:ext>
            </a:extLst>
          </p:cNvPr>
          <p:cNvSpPr/>
          <p:nvPr/>
        </p:nvSpPr>
        <p:spPr>
          <a:xfrm>
            <a:off x="926592" y="1621536"/>
            <a:ext cx="10582656" cy="352348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382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2211</Words>
  <PresentationFormat>Widescreen</PresentationFormat>
  <Paragraphs>212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2023-07-19T13:53:52Z</dcterms:created>
  <dcterms:modified xsi:type="dcterms:W3CDTF">2023-07-23T08:22:16Z</dcterms:modified>
</cp:coreProperties>
</file>