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749" r:id="rId5"/>
    <p:sldId id="389" r:id="rId6"/>
    <p:sldId id="531" r:id="rId7"/>
    <p:sldId id="436" r:id="rId8"/>
    <p:sldId id="700" r:id="rId9"/>
    <p:sldId id="622" r:id="rId10"/>
    <p:sldId id="750" r:id="rId11"/>
    <p:sldId id="751" r:id="rId12"/>
    <p:sldId id="599" r:id="rId13"/>
    <p:sldId id="776" r:id="rId14"/>
    <p:sldId id="777" r:id="rId15"/>
    <p:sldId id="778" r:id="rId16"/>
    <p:sldId id="456" r:id="rId17"/>
    <p:sldId id="779" r:id="rId18"/>
    <p:sldId id="725" r:id="rId19"/>
    <p:sldId id="780" r:id="rId20"/>
    <p:sldId id="781" r:id="rId21"/>
    <p:sldId id="668" r:id="rId22"/>
    <p:sldId id="782" r:id="rId23"/>
    <p:sldId id="783" r:id="rId24"/>
    <p:sldId id="784" r:id="rId25"/>
    <p:sldId id="298" r:id="rId26"/>
    <p:sldId id="742" r:id="rId27"/>
    <p:sldId id="610" r:id="rId28"/>
    <p:sldId id="795" r:id="rId29"/>
    <p:sldId id="796" r:id="rId30"/>
    <p:sldId id="314" r:id="rId31"/>
    <p:sldId id="330" r:id="rId32"/>
    <p:sldId id="35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DC"/>
    <a:srgbClr val="D0F5BE"/>
    <a:srgbClr val="98EECC"/>
    <a:srgbClr val="FFCCCC"/>
    <a:srgbClr val="FFEECC"/>
    <a:srgbClr val="9ED2BE"/>
    <a:srgbClr val="C8E4B2"/>
    <a:srgbClr val="CAEDFF"/>
    <a:srgbClr val="FFC7EA"/>
    <a:srgbClr val="FBF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68" y="772"/>
      </p:cViewPr>
      <p:guideLst>
        <p:guide orient="horz" pos="212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2EBE136-8EDE-4537-BBD6-766486C6EA7C}" type="slidenum">
              <a:rPr lang="en-GB" altLang="en-US" sz="1200">
                <a:latin typeface="Arial" panose="020B0604020202020204" pitchFamily="34" charset="0"/>
              </a:rPr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tif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73655" y="8009017"/>
            <a:ext cx="787400" cy="709295"/>
            <a:chOff x="2180974" y="148629"/>
            <a:chExt cx="712319" cy="709214"/>
          </a:xfrm>
        </p:grpSpPr>
        <p:sp>
          <p:nvSpPr>
            <p:cNvPr id="10" name="Oval 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  <p:sp>
          <p:nvSpPr>
            <p:cNvPr id="11" name="Chord 1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39"/>
          <p:cNvSpPr txBox="1"/>
          <p:nvPr/>
        </p:nvSpPr>
        <p:spPr>
          <a:xfrm>
            <a:off x="542925" y="7902972"/>
            <a:ext cx="23088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Unit</a:t>
            </a:r>
            <a:endParaRPr lang="en-US" sz="5000" b="1" dirty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2553335" y="7992507"/>
            <a:ext cx="807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  <a:endParaRPr lang="en-US" altLang="vi-VN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0" name="TextBox 40"/>
          <p:cNvSpPr txBox="1"/>
          <p:nvPr/>
        </p:nvSpPr>
        <p:spPr>
          <a:xfrm>
            <a:off x="2138680" y="7915037"/>
            <a:ext cx="958659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000" b="1" dirty="0">
                <a:ln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NATURAL WONDERS</a:t>
            </a:r>
            <a:endParaRPr lang="en-US" sz="5000" b="1" dirty="0">
              <a:ln>
                <a:noFill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69181" y="8979535"/>
            <a:ext cx="520827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3694481" y="9014937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24455" y="8810464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6130" y="1097915"/>
            <a:ext cx="1132268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</a:t>
            </a:r>
            <a:endParaRPr lang="en-US" sz="32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06805" y="3019425"/>
            <a:ext cx="3918585" cy="1198880"/>
          </a:xfrm>
          <a:prstGeom prst="rect">
            <a:avLst/>
          </a:prstGeom>
          <a:solidFill>
            <a:srgbClr val="D4E2D4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A.</a:t>
            </a:r>
            <a:r>
              <a:rPr lang="en-US" sz="3600">
                <a:solidFill>
                  <a:schemeClr val="tx1"/>
                </a:solidFill>
              </a:rPr>
              <a:t> who  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C.</a:t>
            </a:r>
            <a:r>
              <a:rPr lang="en-US" sz="3600">
                <a:solidFill>
                  <a:schemeClr val="tx1"/>
                </a:solidFill>
              </a:rPr>
              <a:t> whose 	</a:t>
            </a:r>
            <a:r>
              <a:rPr lang="en-US" sz="3600"/>
              <a:t>                   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6953250" y="3019425"/>
            <a:ext cx="3928110" cy="1198880"/>
          </a:xfrm>
          <a:prstGeom prst="rect">
            <a:avLst/>
          </a:prstGeom>
          <a:solidFill>
            <a:srgbClr val="DBC4F0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B. </a:t>
            </a:r>
            <a:r>
              <a:rPr lang="en-US" sz="3600">
                <a:solidFill>
                  <a:schemeClr val="tx1"/>
                </a:solidFill>
              </a:rPr>
              <a:t>which    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D. </a:t>
            </a:r>
            <a:r>
              <a:rPr lang="en-US" sz="3600">
                <a:solidFill>
                  <a:schemeClr val="tx1"/>
                </a:solidFill>
              </a:rPr>
              <a:t>that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70840" y="1738630"/>
            <a:ext cx="11500485" cy="1198880"/>
          </a:xfrm>
          <a:prstGeom prst="rect">
            <a:avLst/>
          </a:prstGeom>
          <a:solidFill>
            <a:srgbClr val="FFCACC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1. </a:t>
            </a:r>
            <a:r>
              <a:rPr lang="en-US" sz="3600"/>
              <a:t>English is the language ______ is known as a global language.</a:t>
            </a:r>
            <a:endParaRPr lang="en-US" sz="3600"/>
          </a:p>
        </p:txBody>
      </p:sp>
      <p:sp>
        <p:nvSpPr>
          <p:cNvPr id="10" name="Oval 9"/>
          <p:cNvSpPr/>
          <p:nvPr/>
        </p:nvSpPr>
        <p:spPr>
          <a:xfrm>
            <a:off x="6953250" y="304292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000"/>
          </a:p>
        </p:txBody>
      </p:sp>
      <p:sp>
        <p:nvSpPr>
          <p:cNvPr id="27" name="Text Box 26"/>
          <p:cNvSpPr txBox="1"/>
          <p:nvPr/>
        </p:nvSpPr>
        <p:spPr>
          <a:xfrm>
            <a:off x="370840" y="4272280"/>
            <a:ext cx="11500485" cy="1198880"/>
          </a:xfrm>
          <a:prstGeom prst="rect">
            <a:avLst/>
          </a:prstGeom>
          <a:solidFill>
            <a:srgbClr val="FFCACC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2. </a:t>
            </a:r>
            <a:r>
              <a:rPr lang="en-US" sz="3600"/>
              <a:t>People ______ speak English well can find jobs in international companies more easily</a:t>
            </a:r>
            <a:endParaRPr lang="en-US" sz="3600"/>
          </a:p>
        </p:txBody>
      </p:sp>
      <p:sp>
        <p:nvSpPr>
          <p:cNvPr id="28" name="Text Box 27"/>
          <p:cNvSpPr txBox="1"/>
          <p:nvPr/>
        </p:nvSpPr>
        <p:spPr>
          <a:xfrm>
            <a:off x="1106805" y="5536565"/>
            <a:ext cx="3918585" cy="1198880"/>
          </a:xfrm>
          <a:prstGeom prst="rect">
            <a:avLst/>
          </a:prstGeom>
          <a:solidFill>
            <a:srgbClr val="D4E2D4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A. </a:t>
            </a:r>
            <a:r>
              <a:rPr lang="en-US" sz="3600">
                <a:solidFill>
                  <a:schemeClr val="tx1"/>
                </a:solidFill>
              </a:rPr>
              <a:t>who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C.</a:t>
            </a:r>
            <a:r>
              <a:rPr lang="en-US" sz="3600">
                <a:solidFill>
                  <a:schemeClr val="tx1"/>
                </a:solidFill>
              </a:rPr>
              <a:t> whose </a:t>
            </a:r>
            <a:r>
              <a:rPr lang="en-US" sz="3600"/>
              <a:t>                    </a:t>
            </a:r>
            <a:endParaRPr lang="en-US" sz="3600"/>
          </a:p>
        </p:txBody>
      </p:sp>
      <p:sp>
        <p:nvSpPr>
          <p:cNvPr id="29" name="Text Box 28"/>
          <p:cNvSpPr txBox="1"/>
          <p:nvPr/>
        </p:nvSpPr>
        <p:spPr>
          <a:xfrm>
            <a:off x="6953250" y="5536565"/>
            <a:ext cx="3928110" cy="1198880"/>
          </a:xfrm>
          <a:prstGeom prst="rect">
            <a:avLst/>
          </a:prstGeom>
          <a:solidFill>
            <a:srgbClr val="DBC4F0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B. </a:t>
            </a:r>
            <a:r>
              <a:rPr lang="en-US" sz="3600">
                <a:solidFill>
                  <a:schemeClr val="tx1"/>
                </a:solidFill>
              </a:rPr>
              <a:t>which  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D. </a:t>
            </a:r>
            <a:r>
              <a:rPr lang="en-US" sz="3600">
                <a:solidFill>
                  <a:schemeClr val="tx1"/>
                </a:solidFill>
              </a:rPr>
              <a:t>why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106805" y="561530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74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bldLvl="0" animBg="1"/>
      <p:bldP spid="10" grpId="1" animBg="1"/>
      <p:bldP spid="4" grpId="0" animBg="1"/>
      <p:bldP spid="4" grpId="1" animBg="1"/>
      <p:bldP spid="5" grpId="0" animBg="1"/>
      <p:bldP spid="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bldLvl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6130" y="1097915"/>
            <a:ext cx="1132268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</a:t>
            </a:r>
            <a:endParaRPr lang="en-US" sz="32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06805" y="3044825"/>
            <a:ext cx="3918585" cy="1198880"/>
          </a:xfrm>
          <a:prstGeom prst="rect">
            <a:avLst/>
          </a:prstGeom>
          <a:solidFill>
            <a:srgbClr val="D4E2D4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A.</a:t>
            </a:r>
            <a:r>
              <a:rPr lang="en-US" sz="3600">
                <a:solidFill>
                  <a:schemeClr val="tx1"/>
                </a:solidFill>
              </a:rPr>
              <a:t> who  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C.</a:t>
            </a:r>
            <a:r>
              <a:rPr lang="en-US" sz="3600">
                <a:solidFill>
                  <a:schemeClr val="tx1"/>
                </a:solidFill>
              </a:rPr>
              <a:t> whose 	</a:t>
            </a:r>
            <a:r>
              <a:rPr lang="en-US" sz="3600"/>
              <a:t>                   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6953250" y="3044825"/>
            <a:ext cx="3928110" cy="1198880"/>
          </a:xfrm>
          <a:prstGeom prst="rect">
            <a:avLst/>
          </a:prstGeom>
          <a:solidFill>
            <a:srgbClr val="DBC4F0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B. </a:t>
            </a:r>
            <a:r>
              <a:rPr lang="en-US" sz="3600">
                <a:solidFill>
                  <a:schemeClr val="tx1"/>
                </a:solidFill>
              </a:rPr>
              <a:t>which    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D. </a:t>
            </a:r>
            <a:r>
              <a:rPr lang="en-US" sz="3600">
                <a:solidFill>
                  <a:schemeClr val="tx1"/>
                </a:solidFill>
              </a:rPr>
              <a:t>where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70840" y="1751330"/>
            <a:ext cx="11259185" cy="1198880"/>
          </a:xfrm>
          <a:prstGeom prst="rect">
            <a:avLst/>
          </a:prstGeom>
          <a:solidFill>
            <a:srgbClr val="FFCACC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3. </a:t>
            </a:r>
            <a:r>
              <a:rPr lang="en-US" sz="3600"/>
              <a:t>People from countries ______ do not share a common language use English to work together effectively.</a:t>
            </a:r>
            <a:endParaRPr lang="en-US" sz="3600"/>
          </a:p>
        </p:txBody>
      </p:sp>
      <p:sp>
        <p:nvSpPr>
          <p:cNvPr id="10" name="Oval 9"/>
          <p:cNvSpPr/>
          <p:nvPr/>
        </p:nvSpPr>
        <p:spPr>
          <a:xfrm>
            <a:off x="6953250" y="306070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000"/>
          </a:p>
        </p:txBody>
      </p:sp>
      <p:sp>
        <p:nvSpPr>
          <p:cNvPr id="27" name="Text Box 26"/>
          <p:cNvSpPr txBox="1"/>
          <p:nvPr/>
        </p:nvSpPr>
        <p:spPr>
          <a:xfrm>
            <a:off x="370840" y="4272280"/>
            <a:ext cx="11259185" cy="1198880"/>
          </a:xfrm>
          <a:prstGeom prst="rect">
            <a:avLst/>
          </a:prstGeom>
          <a:solidFill>
            <a:srgbClr val="FFCACC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4. </a:t>
            </a:r>
            <a:r>
              <a:rPr lang="en-US" sz="3600"/>
              <a:t>The woman ______ son won the English speaking contest felt very proud</a:t>
            </a:r>
            <a:endParaRPr lang="en-US" sz="3600"/>
          </a:p>
        </p:txBody>
      </p:sp>
      <p:sp>
        <p:nvSpPr>
          <p:cNvPr id="28" name="Text Box 27"/>
          <p:cNvSpPr txBox="1"/>
          <p:nvPr/>
        </p:nvSpPr>
        <p:spPr>
          <a:xfrm>
            <a:off x="1106805" y="5536565"/>
            <a:ext cx="3918585" cy="1198880"/>
          </a:xfrm>
          <a:prstGeom prst="rect">
            <a:avLst/>
          </a:prstGeom>
          <a:solidFill>
            <a:srgbClr val="D4E2D4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A. </a:t>
            </a:r>
            <a:r>
              <a:rPr lang="en-US" sz="3600">
                <a:solidFill>
                  <a:schemeClr val="tx1"/>
                </a:solidFill>
              </a:rPr>
              <a:t>who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C.</a:t>
            </a:r>
            <a:r>
              <a:rPr lang="en-US" sz="3600">
                <a:solidFill>
                  <a:schemeClr val="tx1"/>
                </a:solidFill>
              </a:rPr>
              <a:t> whose </a:t>
            </a:r>
            <a:r>
              <a:rPr lang="en-US" sz="3600"/>
              <a:t>                    </a:t>
            </a:r>
            <a:endParaRPr lang="en-US" sz="3600"/>
          </a:p>
        </p:txBody>
      </p:sp>
      <p:sp>
        <p:nvSpPr>
          <p:cNvPr id="29" name="Text Box 28"/>
          <p:cNvSpPr txBox="1"/>
          <p:nvPr/>
        </p:nvSpPr>
        <p:spPr>
          <a:xfrm>
            <a:off x="6953250" y="5536565"/>
            <a:ext cx="3928110" cy="1198880"/>
          </a:xfrm>
          <a:prstGeom prst="rect">
            <a:avLst/>
          </a:prstGeom>
          <a:solidFill>
            <a:srgbClr val="DBC4F0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B. </a:t>
            </a:r>
            <a:r>
              <a:rPr lang="en-US" sz="3600">
                <a:solidFill>
                  <a:schemeClr val="tx1"/>
                </a:solidFill>
              </a:rPr>
              <a:t>which  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D. </a:t>
            </a:r>
            <a:r>
              <a:rPr lang="en-US" sz="3600">
                <a:solidFill>
                  <a:schemeClr val="tx1"/>
                </a:solidFill>
              </a:rPr>
              <a:t>when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106805" y="612330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75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bldLvl="0" animBg="1"/>
      <p:bldP spid="10" grpId="1" animBg="1"/>
      <p:bldP spid="4" grpId="0" animBg="1"/>
      <p:bldP spid="4" grpId="1" animBg="1"/>
      <p:bldP spid="5" grpId="0" animBg="1"/>
      <p:bldP spid="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bldLvl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6130" y="1097915"/>
            <a:ext cx="1132268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</a:t>
            </a:r>
            <a:endParaRPr lang="en-US" sz="32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06805" y="3476625"/>
            <a:ext cx="3918585" cy="1198880"/>
          </a:xfrm>
          <a:prstGeom prst="rect">
            <a:avLst/>
          </a:prstGeom>
          <a:solidFill>
            <a:srgbClr val="D4E2D4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A.</a:t>
            </a:r>
            <a:r>
              <a:rPr lang="en-US" sz="3600">
                <a:solidFill>
                  <a:schemeClr val="tx1"/>
                </a:solidFill>
              </a:rPr>
              <a:t> who  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C.</a:t>
            </a:r>
            <a:r>
              <a:rPr lang="en-US" sz="3600">
                <a:solidFill>
                  <a:schemeClr val="tx1"/>
                </a:solidFill>
              </a:rPr>
              <a:t> what 	</a:t>
            </a:r>
            <a:r>
              <a:rPr lang="en-US" sz="3600"/>
              <a:t>                   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6953250" y="3476625"/>
            <a:ext cx="3928110" cy="1198880"/>
          </a:xfrm>
          <a:prstGeom prst="rect">
            <a:avLst/>
          </a:prstGeom>
          <a:solidFill>
            <a:srgbClr val="DBC4F0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</a:rPr>
              <a:t>B. </a:t>
            </a:r>
            <a:r>
              <a:rPr lang="en-US" sz="3600">
                <a:solidFill>
                  <a:schemeClr val="tx1"/>
                </a:solidFill>
              </a:rPr>
              <a:t>which                        </a:t>
            </a:r>
            <a:endParaRPr lang="en-US" sz="3600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D. </a:t>
            </a:r>
            <a:r>
              <a:rPr lang="en-US" sz="3600">
                <a:solidFill>
                  <a:schemeClr val="tx1"/>
                </a:solidFill>
              </a:rPr>
              <a:t>whose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70840" y="2061845"/>
            <a:ext cx="11550650" cy="1198880"/>
          </a:xfrm>
          <a:prstGeom prst="rect">
            <a:avLst/>
          </a:prstGeom>
          <a:solidFill>
            <a:srgbClr val="FFCACC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5. </a:t>
            </a:r>
            <a:r>
              <a:rPr lang="en-US" sz="3600"/>
              <a:t>I met a man ______ first language is Arabic at the conference.</a:t>
            </a:r>
            <a:endParaRPr lang="en-US" sz="3600"/>
          </a:p>
        </p:txBody>
      </p:sp>
      <p:sp>
        <p:nvSpPr>
          <p:cNvPr id="10" name="Oval 9"/>
          <p:cNvSpPr/>
          <p:nvPr/>
        </p:nvSpPr>
        <p:spPr>
          <a:xfrm>
            <a:off x="6953250" y="405257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bldLvl="0" animBg="1"/>
      <p:bldP spid="10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905" y="3611880"/>
            <a:ext cx="2207260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54430"/>
            <a:ext cx="6311900" cy="37909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Brainstorm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726565"/>
            <a:ext cx="6329680" cy="949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answer A, B, C, or D to complete each question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2792730"/>
            <a:ext cx="6327775" cy="193611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Underline the relative clause in each sentence. Decide if the relative pronoun is the subject (S) object (o) of the relative clause and if we can or cannot omit it.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Are these sentences right or wrong? Correct them if necessary. 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Combine the two sentences into one, using a relative pronoun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3535" y="2541905"/>
            <a:ext cx="702310" cy="1069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Rot="1" noChangeAspect="1" noMove="1" noResize="1" noUngrp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998855"/>
            <a:ext cx="10888345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relative clause in each sentence. Decide if the relative pronoun is the subject (S) object (o) of the relative clause and if we can or cannot omit it.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96240" y="2673985"/>
            <a:ext cx="11550650" cy="1198880"/>
          </a:xfrm>
          <a:prstGeom prst="rect">
            <a:avLst/>
          </a:prstGeom>
          <a:solidFill>
            <a:srgbClr val="FBF0B2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1. </a:t>
            </a:r>
            <a:r>
              <a:rPr lang="en-US" sz="3600"/>
              <a:t>The new vocabulary items which we learnt yesterday are difficult to remember</a:t>
            </a:r>
            <a:endParaRPr lang="en-US" sz="3600"/>
          </a:p>
        </p:txBody>
      </p:sp>
      <p:sp>
        <p:nvSpPr>
          <p:cNvPr id="3" name="Text Box 2"/>
          <p:cNvSpPr txBox="1"/>
          <p:nvPr/>
        </p:nvSpPr>
        <p:spPr>
          <a:xfrm>
            <a:off x="396240" y="4159885"/>
            <a:ext cx="11550650" cy="645160"/>
          </a:xfrm>
          <a:prstGeom prst="rect">
            <a:avLst/>
          </a:prstGeom>
          <a:solidFill>
            <a:srgbClr val="FFC7EA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2. </a:t>
            </a:r>
            <a:r>
              <a:rPr lang="en-US" sz="3600"/>
              <a:t>I don’t like the grammar exercises which are in this book.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456565" y="5371465"/>
            <a:ext cx="11550650" cy="1198880"/>
          </a:xfrm>
          <a:prstGeom prst="rect">
            <a:avLst/>
          </a:prstGeom>
          <a:solidFill>
            <a:srgbClr val="CAEDFF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3. </a:t>
            </a:r>
            <a:r>
              <a:rPr lang="en-US" sz="3600"/>
              <a:t>The man who translated this novel into Vietnamese must be proficient in English</a:t>
            </a:r>
            <a:endParaRPr lang="en-US" sz="3600"/>
          </a:p>
        </p:txBody>
      </p:sp>
      <p:cxnSp>
        <p:nvCxnSpPr>
          <p:cNvPr id="9" name="Straight Connector 8"/>
          <p:cNvCxnSpPr/>
          <p:nvPr/>
        </p:nvCxnSpPr>
        <p:spPr>
          <a:xfrm>
            <a:off x="6199505" y="3277870"/>
            <a:ext cx="497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99325" y="4728845"/>
            <a:ext cx="41833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27325" y="5966460"/>
            <a:ext cx="80695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7738110" y="3212465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-&gt; omit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9074150" y="4665345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sz="48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48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8058150" y="5965825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sz="48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48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  <p:bldP spid="3" grpId="1" animBg="1"/>
      <p:bldP spid="5" grpId="0" animBg="1"/>
      <p:bldP spid="5" grpId="1" animBg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998855"/>
            <a:ext cx="10888345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relative clause in each sentence. Decide if the relative pronoun is the subject (S) object (o) of the relative clause and if we can or cannot omit it.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96240" y="3054985"/>
            <a:ext cx="11550650" cy="1198880"/>
          </a:xfrm>
          <a:prstGeom prst="rect">
            <a:avLst/>
          </a:prstGeom>
          <a:solidFill>
            <a:srgbClr val="FBF0B2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4. </a:t>
            </a:r>
            <a:r>
              <a:rPr lang="en-US" sz="3600"/>
              <a:t>The students who love languages can join our Reading Club.</a:t>
            </a:r>
            <a:endParaRPr lang="en-US" sz="3600"/>
          </a:p>
        </p:txBody>
      </p:sp>
      <p:sp>
        <p:nvSpPr>
          <p:cNvPr id="3" name="Text Box 2"/>
          <p:cNvSpPr txBox="1"/>
          <p:nvPr/>
        </p:nvSpPr>
        <p:spPr>
          <a:xfrm>
            <a:off x="396240" y="4540885"/>
            <a:ext cx="11550650" cy="645160"/>
          </a:xfrm>
          <a:prstGeom prst="rect">
            <a:avLst/>
          </a:prstGeom>
          <a:solidFill>
            <a:srgbClr val="FFC7EA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5. </a:t>
            </a:r>
            <a:r>
              <a:rPr lang="en-US" sz="3600"/>
              <a:t>The teacher who we admire can speak three languages</a:t>
            </a:r>
            <a:endParaRPr lang="en-US" sz="3600"/>
          </a:p>
        </p:txBody>
      </p:sp>
      <p:cxnSp>
        <p:nvCxnSpPr>
          <p:cNvPr id="9" name="Straight Connector 8"/>
          <p:cNvCxnSpPr/>
          <p:nvPr/>
        </p:nvCxnSpPr>
        <p:spPr>
          <a:xfrm>
            <a:off x="3706495" y="3658870"/>
            <a:ext cx="39408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33750" y="5160645"/>
            <a:ext cx="2865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5272405" y="3658870"/>
            <a:ext cx="8089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915410" y="5198745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-&gt; omit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  <p:bldP spid="3" grpId="1" animBg="1"/>
      <p:bldP spid="19" grpId="0"/>
      <p:bldP spid="19" grpId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15062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these sentences right or wrong? Correct them if necessary.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03200" y="2695575"/>
            <a:ext cx="11066145" cy="706755"/>
          </a:xfrm>
          <a:prstGeom prst="rect">
            <a:avLst/>
          </a:prstGeom>
          <a:solidFill>
            <a:srgbClr val="C8E4B2"/>
          </a:solidFill>
        </p:spPr>
        <p:txBody>
          <a:bodyPr wrap="square" rtlCol="0" anchor="t">
            <a:spAutoFit/>
          </a:bodyPr>
          <a:p>
            <a:r>
              <a:rPr lang="en-US" sz="4000" b="1"/>
              <a:t>1.</a:t>
            </a:r>
            <a:r>
              <a:rPr lang="en-US" sz="4000"/>
              <a:t> My sister doesn’t like films have unhappy endings.</a:t>
            </a:r>
            <a:endParaRPr lang="en-US" sz="4000"/>
          </a:p>
        </p:txBody>
      </p:sp>
      <p:sp>
        <p:nvSpPr>
          <p:cNvPr id="36" name="Text Box 35"/>
          <p:cNvSpPr txBox="1"/>
          <p:nvPr/>
        </p:nvSpPr>
        <p:spPr>
          <a:xfrm>
            <a:off x="5997575" y="3402330"/>
            <a:ext cx="241046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just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have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1015365" y="1701800"/>
            <a:ext cx="19983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just"/>
            <a:r>
              <a:rPr lang="en-US" sz="6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Ex:</a:t>
            </a:r>
            <a:endParaRPr lang="en-US" sz="60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79210" y="3315335"/>
            <a:ext cx="10521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6" grpId="0"/>
      <p:bldP spid="3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15062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these sentences right or wrong? Correct them if necessary.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18770" y="1924685"/>
            <a:ext cx="11688445" cy="1322070"/>
          </a:xfrm>
          <a:prstGeom prst="rect">
            <a:avLst/>
          </a:prstGeom>
          <a:solidFill>
            <a:srgbClr val="C8E4B2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2.</a:t>
            </a:r>
            <a:r>
              <a:rPr lang="en-US" sz="4000"/>
              <a:t> What is the name of the man who is the director of the language centre?</a:t>
            </a:r>
            <a:endParaRPr lang="en-US" sz="4000"/>
          </a:p>
        </p:txBody>
      </p:sp>
      <p:sp>
        <p:nvSpPr>
          <p:cNvPr id="3" name="Text Box 2"/>
          <p:cNvSpPr txBox="1"/>
          <p:nvPr/>
        </p:nvSpPr>
        <p:spPr>
          <a:xfrm>
            <a:off x="318770" y="3867785"/>
            <a:ext cx="11688445" cy="1322070"/>
          </a:xfrm>
          <a:prstGeom prst="rect">
            <a:avLst/>
          </a:prstGeom>
          <a:solidFill>
            <a:srgbClr val="9ED2BE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3.</a:t>
            </a:r>
            <a:r>
              <a:rPr lang="en-US" sz="4000"/>
              <a:t> One of the four official languages people use in Singapore is English.</a:t>
            </a:r>
            <a:endParaRPr lang="en-US" sz="4000"/>
          </a:p>
        </p:txBody>
      </p:sp>
      <p:sp>
        <p:nvSpPr>
          <p:cNvPr id="7" name="Text Box 6"/>
          <p:cNvSpPr txBox="1"/>
          <p:nvPr/>
        </p:nvSpPr>
        <p:spPr>
          <a:xfrm>
            <a:off x="5081270" y="2339975"/>
            <a:ext cx="93218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ED2BE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5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081270" y="4410075"/>
            <a:ext cx="93218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ED2BE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5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15062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these sentences right or wrong? Correct them if necessary.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18770" y="1924685"/>
            <a:ext cx="11688445" cy="1322070"/>
          </a:xfrm>
          <a:prstGeom prst="rect">
            <a:avLst/>
          </a:prstGeom>
          <a:solidFill>
            <a:srgbClr val="C8E4B2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4.</a:t>
            </a:r>
            <a:r>
              <a:rPr lang="en-US" sz="4000"/>
              <a:t> I like the English lesson which Ms Oanh taught yesterday.</a:t>
            </a:r>
            <a:endParaRPr lang="en-US" sz="4000"/>
          </a:p>
        </p:txBody>
      </p:sp>
      <p:sp>
        <p:nvSpPr>
          <p:cNvPr id="3" name="Text Box 2"/>
          <p:cNvSpPr txBox="1"/>
          <p:nvPr/>
        </p:nvSpPr>
        <p:spPr>
          <a:xfrm>
            <a:off x="318770" y="3867785"/>
            <a:ext cx="11688445" cy="1322070"/>
          </a:xfrm>
          <a:prstGeom prst="rect">
            <a:avLst/>
          </a:prstGeom>
          <a:solidFill>
            <a:srgbClr val="9ED2BE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5.</a:t>
            </a:r>
            <a:r>
              <a:rPr lang="en-US" sz="4000"/>
              <a:t> Students who grades are high can compete in this contest.</a:t>
            </a:r>
            <a:endParaRPr lang="en-US" sz="4000"/>
          </a:p>
        </p:txBody>
      </p:sp>
      <p:sp>
        <p:nvSpPr>
          <p:cNvPr id="7" name="Text Box 6"/>
          <p:cNvSpPr txBox="1"/>
          <p:nvPr/>
        </p:nvSpPr>
        <p:spPr>
          <a:xfrm>
            <a:off x="3227070" y="2506980"/>
            <a:ext cx="93218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ED2BE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5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5"/>
          <p:cNvSpPr txBox="1"/>
          <p:nvPr/>
        </p:nvSpPr>
        <p:spPr>
          <a:xfrm>
            <a:off x="2782570" y="4479290"/>
            <a:ext cx="241046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just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whose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11805" y="4549140"/>
            <a:ext cx="10521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36" grpId="0"/>
      <p:bldP spid="3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4046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Combine the two sentences into one, using a relative pronoun. 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" name="Text Box 1"/>
          <p:cNvSpPr txBox="1"/>
          <p:nvPr/>
        </p:nvSpPr>
        <p:spPr>
          <a:xfrm>
            <a:off x="318770" y="2560955"/>
            <a:ext cx="11688445" cy="706755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1</a:t>
            </a:r>
            <a:r>
              <a:rPr lang="en-US" sz="4000"/>
              <a:t>. I met a woman. Her husband is a famous linguist</a:t>
            </a:r>
            <a:endParaRPr lang="en-US" sz="4000"/>
          </a:p>
        </p:txBody>
      </p:sp>
      <p:sp>
        <p:nvSpPr>
          <p:cNvPr id="3" name="TextBox 11"/>
          <p:cNvSpPr txBox="1"/>
          <p:nvPr/>
        </p:nvSpPr>
        <p:spPr>
          <a:xfrm>
            <a:off x="862965" y="1701165"/>
            <a:ext cx="199834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just"/>
            <a:r>
              <a:rPr lang="en-US" sz="4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Ex:</a:t>
            </a:r>
            <a:endParaRPr lang="en-US" sz="48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18770" y="3533140"/>
            <a:ext cx="11650345" cy="706755"/>
          </a:xfrm>
          <a:prstGeom prst="rect">
            <a:avLst/>
          </a:prstGeom>
          <a:solidFill>
            <a:srgbClr val="FFEECC"/>
          </a:solidFill>
          <a:extLst>
            <a:ext uri="{909E8E84-426E-40DD-AFC4-6F175D3DCCD1}">
              <a14:hiddenFill xmlns:a14="http://schemas.microsoft.com/office/drawing/2010/main">
                <a:solidFill>
                  <a:srgbClr val="C8E4B2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sp>
        <p:nvSpPr>
          <p:cNvPr id="24" name="Text Box 23"/>
          <p:cNvSpPr txBox="1"/>
          <p:nvPr/>
        </p:nvSpPr>
        <p:spPr>
          <a:xfrm>
            <a:off x="2232025" y="3427730"/>
            <a:ext cx="74491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ctr"/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met a woman</a:t>
            </a:r>
            <a:r>
              <a:rPr lang="en-US" sz="36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whose husband i</a:t>
            </a:r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a famous linguist. </a:t>
            </a:r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280670" y="4311650"/>
            <a:ext cx="11688445" cy="1322070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2</a:t>
            </a:r>
            <a:r>
              <a:rPr lang="en-US" sz="4000"/>
              <a:t>. My friend’s father gave us the tickets. He owns a travel agency</a:t>
            </a:r>
            <a:endParaRPr lang="en-US" sz="4000"/>
          </a:p>
        </p:txBody>
      </p:sp>
      <p:sp>
        <p:nvSpPr>
          <p:cNvPr id="22" name="Text Box 21"/>
          <p:cNvSpPr txBox="1"/>
          <p:nvPr/>
        </p:nvSpPr>
        <p:spPr>
          <a:xfrm>
            <a:off x="280670" y="5709285"/>
            <a:ext cx="11650345" cy="706755"/>
          </a:xfrm>
          <a:prstGeom prst="rect">
            <a:avLst/>
          </a:prstGeom>
          <a:solidFill>
            <a:srgbClr val="FFEECC"/>
          </a:solidFill>
          <a:extLst>
            <a:ext uri="{909E8E84-426E-40DD-AFC4-6F175D3DCCD1}">
              <a14:hiddenFill xmlns:a14="http://schemas.microsoft.com/office/drawing/2010/main">
                <a:solidFill>
                  <a:srgbClr val="C8E4B2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cxnSp>
        <p:nvCxnSpPr>
          <p:cNvPr id="9" name="Straight Connector 8"/>
          <p:cNvCxnSpPr/>
          <p:nvPr/>
        </p:nvCxnSpPr>
        <p:spPr>
          <a:xfrm>
            <a:off x="1028065" y="4932680"/>
            <a:ext cx="38233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681210" y="493268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2861310" y="5625465"/>
            <a:ext cx="56222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1080770" y="5494020"/>
            <a:ext cx="107188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My friend's father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owns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a travel agency gave us the tickets.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232025" y="3207385"/>
            <a:ext cx="18738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09110" y="316103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24" grpId="0"/>
      <p:bldP spid="24" grpId="1"/>
      <p:bldP spid="21" grpId="0" animBg="1"/>
      <p:bldP spid="21" grpId="1" animBg="1"/>
      <p:bldP spid="22" grpId="0" animBg="1"/>
      <p:bldP spid="22" grpId="1" animBg="1"/>
      <p:bldP spid="30" grpId="1"/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newspaper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325"/>
            <a:ext cx="12191365" cy="737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12695" y="1580515"/>
            <a:ext cx="1058926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rgbClr val="4C4C4C"/>
                </a:solidFill>
                <a:latin typeface="Arial" panose="020B0604020202020204" pitchFamily="34" charset="0"/>
              </a:rPr>
              <a:t>LESSON 3: THE CLOSER LOOK 2</a:t>
            </a:r>
            <a:endParaRPr lang="en-US" altLang="en-US" sz="3200" b="1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74725" y="2298700"/>
            <a:ext cx="10264140" cy="443674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089525" y="2094865"/>
            <a:ext cx="2378710" cy="50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1360805" y="339725"/>
            <a:ext cx="10208895" cy="132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GB" sz="5400" b="1">
                <a:solidFill>
                  <a:srgbClr val="4C4C4C"/>
                </a:solidFill>
              </a:rPr>
              <a:t>UNIT 9: WORLD ENGLISHES</a:t>
            </a:r>
            <a:endParaRPr lang="en-US" altLang="en-GB" sz="5400" b="1">
              <a:solidFill>
                <a:srgbClr val="4C4C4C"/>
              </a:solidFill>
            </a:endParaRP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1129665" y="1243330"/>
            <a:ext cx="1438275" cy="28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000" b="1">
                <a:solidFill>
                  <a:srgbClr val="4C4C4C"/>
                </a:solidFill>
                <a:latin typeface="Arial Black" panose="020B0A04020102020204" pitchFamily="34" charset="0"/>
              </a:rPr>
              <a:t>www.</a:t>
            </a:r>
            <a:r>
              <a:rPr lang="en-US" altLang="en-GB" sz="1000" b="1">
                <a:solidFill>
                  <a:srgbClr val="4C4C4C"/>
                </a:solidFill>
                <a:latin typeface="Arial Black" panose="020B0A04020102020204" pitchFamily="34" charset="0"/>
              </a:rPr>
              <a:t>hoclieu.vn</a:t>
            </a:r>
            <a:endParaRPr lang="en-US" altLang="en-GB" sz="1000" b="1">
              <a:solidFill>
                <a:srgbClr val="4C4C4C"/>
              </a:solidFill>
              <a:latin typeface="Arial Black" panose="020B0A04020102020204" pitchFamily="34" charset="0"/>
            </a:endParaRP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4226560" y="1243330"/>
            <a:ext cx="4646930" cy="31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1">
                <a:solidFill>
                  <a:srgbClr val="4C4C4C"/>
                </a:solidFill>
                <a:latin typeface="Arial Black" panose="020B0A04020102020204" pitchFamily="34" charset="0"/>
              </a:rPr>
              <a:t>THE WORLD’S FAVOURITE NEWSPAPER</a:t>
            </a:r>
            <a:endParaRPr lang="en-GB" altLang="en-US" sz="1200" b="1">
              <a:solidFill>
                <a:srgbClr val="4C4C4C"/>
              </a:solidFill>
              <a:latin typeface="Arial Black" panose="020B0A04020102020204" pitchFamily="34" charset="0"/>
            </a:endParaRP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10013315" y="1235075"/>
            <a:ext cx="1391285" cy="28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000" b="1">
                <a:solidFill>
                  <a:srgbClr val="4C4C4C"/>
                </a:solidFill>
                <a:latin typeface="Arial Black" panose="020B0A04020102020204" pitchFamily="34" charset="0"/>
              </a:rPr>
              <a:t>- Since </a:t>
            </a:r>
            <a:r>
              <a:rPr lang="en-US" altLang="en-GB" sz="1000" b="1">
                <a:solidFill>
                  <a:srgbClr val="4C4C4C"/>
                </a:solidFill>
                <a:latin typeface="Arial Black" panose="020B0A04020102020204" pitchFamily="34" charset="0"/>
              </a:rPr>
              <a:t>2021</a:t>
            </a:r>
            <a:endParaRPr lang="en-US" altLang="en-GB" sz="1000" b="1">
              <a:solidFill>
                <a:srgbClr val="4C4C4C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English_language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05" y="2293620"/>
            <a:ext cx="8595995" cy="4363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4046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Combine the two sentences into one, using a relative pronoun. 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" name="Text Box 1"/>
          <p:cNvSpPr txBox="1"/>
          <p:nvPr/>
        </p:nvSpPr>
        <p:spPr>
          <a:xfrm>
            <a:off x="293370" y="1900555"/>
            <a:ext cx="11688445" cy="1322070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3</a:t>
            </a:r>
            <a:r>
              <a:rPr lang="en-US" sz="4000"/>
              <a:t>. The grammar exercise was very complicated. Nobody could do it.</a:t>
            </a:r>
            <a:endParaRPr lang="en-US" sz="4000"/>
          </a:p>
        </p:txBody>
      </p:sp>
      <p:sp>
        <p:nvSpPr>
          <p:cNvPr id="8" name="Text Box 7"/>
          <p:cNvSpPr txBox="1"/>
          <p:nvPr/>
        </p:nvSpPr>
        <p:spPr>
          <a:xfrm>
            <a:off x="318770" y="3342640"/>
            <a:ext cx="11650345" cy="706755"/>
          </a:xfrm>
          <a:prstGeom prst="rect">
            <a:avLst/>
          </a:prstGeom>
          <a:solidFill>
            <a:srgbClr val="FFEECC"/>
          </a:solidFill>
          <a:extLst>
            <a:ext uri="{909E8E84-426E-40DD-AFC4-6F175D3DCCD1}">
              <a14:hiddenFill xmlns:a14="http://schemas.microsoft.com/office/drawing/2010/main">
                <a:solidFill>
                  <a:srgbClr val="C8E4B2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sp>
        <p:nvSpPr>
          <p:cNvPr id="24" name="Text Box 23"/>
          <p:cNvSpPr txBox="1"/>
          <p:nvPr/>
        </p:nvSpPr>
        <p:spPr>
          <a:xfrm>
            <a:off x="5559425" y="3319145"/>
            <a:ext cx="7689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280670" y="4311650"/>
            <a:ext cx="11688445" cy="1322070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4</a:t>
            </a:r>
            <a:r>
              <a:rPr lang="en-US" sz="4000"/>
              <a:t>. I study English in a language school. It is in the centre of the city.</a:t>
            </a:r>
            <a:endParaRPr lang="en-US" sz="4000"/>
          </a:p>
        </p:txBody>
      </p:sp>
      <p:sp>
        <p:nvSpPr>
          <p:cNvPr id="22" name="Text Box 21"/>
          <p:cNvSpPr txBox="1"/>
          <p:nvPr/>
        </p:nvSpPr>
        <p:spPr>
          <a:xfrm>
            <a:off x="280670" y="5709285"/>
            <a:ext cx="11650345" cy="706755"/>
          </a:xfrm>
          <a:prstGeom prst="rect">
            <a:avLst/>
          </a:prstGeom>
          <a:solidFill>
            <a:srgbClr val="FFEECC"/>
          </a:solidFill>
          <a:extLst>
            <a:ext uri="{909E8E84-426E-40DD-AFC4-6F175D3DCCD1}">
              <a14:hiddenFill xmlns:a14="http://schemas.microsoft.com/office/drawing/2010/main">
                <a:solidFill>
                  <a:srgbClr val="C8E4B2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cxnSp>
        <p:nvCxnSpPr>
          <p:cNvPr id="9" name="Straight Connector 8"/>
          <p:cNvCxnSpPr/>
          <p:nvPr/>
        </p:nvCxnSpPr>
        <p:spPr>
          <a:xfrm>
            <a:off x="4284345" y="4941570"/>
            <a:ext cx="38233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95310" y="492379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2861310" y="5625465"/>
            <a:ext cx="56222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1080770" y="5494020"/>
            <a:ext cx="107188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I study English in a language centre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which is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in the centre of the city.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911225" y="2574290"/>
            <a:ext cx="4604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086610" y="315214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11225" y="3046730"/>
            <a:ext cx="107188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grammar exercise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(which)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nobody could do was very complicated. 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24" grpId="1"/>
      <p:bldP spid="21" grpId="0" animBg="1"/>
      <p:bldP spid="21" grpId="1" animBg="1"/>
      <p:bldP spid="22" grpId="0" animBg="1"/>
      <p:bldP spid="22" grpId="1" animBg="1"/>
      <p:bldP spid="30" grpId="1"/>
      <p:bldP spid="31" grpId="0"/>
      <p:bldP spid="31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4046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Combine the two sentences into one, using a relative pronoun. 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" name="Text Box 1"/>
          <p:cNvSpPr txBox="1"/>
          <p:nvPr/>
        </p:nvSpPr>
        <p:spPr>
          <a:xfrm>
            <a:off x="293370" y="1900555"/>
            <a:ext cx="11688445" cy="1322070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5.</a:t>
            </a:r>
            <a:r>
              <a:rPr lang="en-US" sz="4000"/>
              <a:t> The student completed the quiz the fastest. The teacher praised him</a:t>
            </a:r>
            <a:endParaRPr lang="en-US" sz="4000"/>
          </a:p>
        </p:txBody>
      </p:sp>
      <p:sp>
        <p:nvSpPr>
          <p:cNvPr id="8" name="Text Box 7"/>
          <p:cNvSpPr txBox="1"/>
          <p:nvPr/>
        </p:nvSpPr>
        <p:spPr>
          <a:xfrm>
            <a:off x="318770" y="3736340"/>
            <a:ext cx="11650345" cy="706755"/>
          </a:xfrm>
          <a:prstGeom prst="rect">
            <a:avLst/>
          </a:prstGeom>
          <a:solidFill>
            <a:srgbClr val="FFEECC"/>
          </a:solidFill>
          <a:extLst>
            <a:ext uri="{909E8E84-426E-40DD-AFC4-6F175D3DCCD1}">
              <a14:hiddenFill xmlns:a14="http://schemas.microsoft.com/office/drawing/2010/main">
                <a:solidFill>
                  <a:srgbClr val="C8E4B2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sp>
        <p:nvSpPr>
          <p:cNvPr id="24" name="Text Box 23"/>
          <p:cNvSpPr txBox="1"/>
          <p:nvPr/>
        </p:nvSpPr>
        <p:spPr>
          <a:xfrm>
            <a:off x="5559425" y="3712845"/>
            <a:ext cx="7689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911225" y="2574290"/>
            <a:ext cx="28771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88410" y="315087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11225" y="3388995"/>
            <a:ext cx="107188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teacher praised the student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completed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quiz the fastest. / The student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(who) the teacher praised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completed the quiz the fastest</a:t>
            </a:r>
            <a:endParaRPr lang="en-US" sz="40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24" grpId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905" y="3611880"/>
            <a:ext cx="2207260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54430"/>
            <a:ext cx="6311900" cy="37909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Brainstorm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726565"/>
            <a:ext cx="6329680" cy="949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answer A, B, C, or D to complete each question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2792730"/>
            <a:ext cx="6327775" cy="193611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Underline the relative clause in each sentence. Decide if the relative pronoun is the subject (S) object (o) of the relative clause and if we can or cannot omit it.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Are these sentences right or wrong? Correct them if necessary. 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Combine the two sentences into one, using a relative pronoun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6095" y="4786630"/>
            <a:ext cx="6315075" cy="121158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Game: Clues for you. Work in two teams. A student from each team gives clues about an object or a person in class, using a relative clause. Students from the other team guess which object or person it is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3535" y="2541905"/>
            <a:ext cx="702310" cy="1069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17165" y="3912870"/>
            <a:ext cx="800100" cy="111125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Rot="1" noChangeAspect="1" noMove="1" noResize="1" noUngrp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026146"/>
            <a:ext cx="10338245" cy="1938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Game: Clues for you. Work in two teams. A student from each team gives clues about an object or a person in class, using a relative clause. Students from the other team guess which object or person it is.</a:t>
            </a:r>
            <a:endParaRPr lang="en-US" sz="3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629285" y="2991485"/>
            <a:ext cx="70408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vi-VN" alt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in teams</a:t>
            </a:r>
            <a:endParaRPr lang="en-US" sz="32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16585" y="3632200"/>
            <a:ext cx="1098994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 algn="just"/>
            <a:r>
              <a:rPr lang="vi-VN" alt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student from each team gives clues about an object or a person in class, using relative clauses. </a:t>
            </a:r>
            <a:endParaRPr sz="32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79120" y="4777105"/>
            <a:ext cx="109899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 algn="just"/>
            <a:r>
              <a:rPr lang="vi-VN" alt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from the other team guess which object or person it is. </a:t>
            </a:r>
            <a:endParaRPr sz="32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Content Placeholder 1" descr="female-student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3089890" y="2991485"/>
            <a:ext cx="1304925" cy="1304925"/>
          </a:xfrm>
          <a:prstGeom prst="rect">
            <a:avLst/>
          </a:prstGeom>
        </p:spPr>
      </p:pic>
      <p:pic>
        <p:nvPicPr>
          <p:cNvPr id="4" name="Content Placeholder 3" descr="student (2)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261110" y="2141855"/>
            <a:ext cx="1157605" cy="1157605"/>
          </a:xfrm>
          <a:prstGeom prst="rect">
            <a:avLst/>
          </a:prstGeom>
        </p:spPr>
      </p:pic>
      <p:pic>
        <p:nvPicPr>
          <p:cNvPr id="7" name="Content Placeholder 4" descr="student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695" y="4490085"/>
            <a:ext cx="1157605" cy="115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3" grpId="0"/>
      <p:bldP spid="3" grpId="1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3657" y="1166481"/>
            <a:ext cx="103382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Example:</a:t>
            </a:r>
            <a:endParaRPr lang="en-US" sz="3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531620" y="1789430"/>
            <a:ext cx="6261100" cy="1257300"/>
          </a:xfrm>
          <a:prstGeom prst="wedgeEllipseCallout">
            <a:avLst/>
          </a:prstGeom>
          <a:solidFill>
            <a:srgbClr val="98EECC"/>
          </a:solidFill>
          <a:ln>
            <a:solidFill>
              <a:srgbClr val="D0F5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solidFill>
                  <a:schemeClr val="tx1"/>
                </a:solidFill>
              </a:rPr>
              <a:t>This is something which we write with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941060" y="2940050"/>
            <a:ext cx="4054475" cy="1257300"/>
          </a:xfrm>
          <a:prstGeom prst="wedgeEllipseCallout">
            <a:avLst>
              <a:gd name="adj1" fmla="val 41237"/>
              <a:gd name="adj2" fmla="val 83737"/>
            </a:avLst>
          </a:prstGeom>
          <a:solidFill>
            <a:srgbClr val="FBFFDC"/>
          </a:solidFill>
          <a:ln>
            <a:solidFill>
              <a:srgbClr val="D0F5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solidFill>
                  <a:schemeClr val="tx1"/>
                </a:solidFill>
              </a:rPr>
              <a:t>Is it a pen?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823210" y="4426585"/>
            <a:ext cx="3117850" cy="626110"/>
          </a:xfrm>
          <a:prstGeom prst="wedgeEllipseCallout">
            <a:avLst/>
          </a:prstGeom>
          <a:solidFill>
            <a:srgbClr val="98EECC"/>
          </a:solidFill>
          <a:ln>
            <a:solidFill>
              <a:srgbClr val="D0F5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solidFill>
                  <a:schemeClr val="tx1"/>
                </a:solidFill>
              </a:rPr>
              <a:t>Yes, it is.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2" name="Content Placeholder 1" descr="female-student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432290" y="4197350"/>
            <a:ext cx="1304925" cy="1304925"/>
          </a:xfrm>
          <a:prstGeom prst="rect">
            <a:avLst/>
          </a:prstGeom>
        </p:spPr>
      </p:pic>
      <p:pic>
        <p:nvPicPr>
          <p:cNvPr id="5" name="Content Placeholder 4" descr="student (2)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31975" y="2940050"/>
            <a:ext cx="1157605" cy="1157605"/>
          </a:xfrm>
          <a:prstGeom prst="rect">
            <a:avLst/>
          </a:prstGeom>
        </p:spPr>
      </p:pic>
      <p:pic>
        <p:nvPicPr>
          <p:cNvPr id="7" name="Content Placeholder 4" descr="student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75" y="5137785"/>
            <a:ext cx="1157605" cy="115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967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54381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vi-VN" alt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86055" y="1209040"/>
            <a:ext cx="119113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clauses challeng</a:t>
            </a:r>
            <a:r>
              <a:rPr 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4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61925" y="2004695"/>
            <a:ext cx="123056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groups. </a:t>
            </a:r>
            <a:endParaRPr lang="en-US" sz="40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27635" y="2584450"/>
            <a:ext cx="120059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 group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words related to places, animals, things, etc.</a:t>
            </a:r>
            <a:endParaRPr sz="40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61925" y="3809365"/>
            <a:ext cx="120059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rite definitions of the words</a:t>
            </a:r>
            <a:endParaRPr sz="40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11785" y="4431665"/>
            <a:ext cx="120059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ead out their definitions and vote for the best one(s) (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can’t vote for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own definition).</a:t>
            </a:r>
            <a:endParaRPr sz="40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7" grpId="0"/>
      <p:bldP spid="7" grpId="1"/>
      <p:bldP spid="8" grpId="0"/>
      <p:bldP spid="8" grpId="1"/>
      <p:bldP spid="2" grpId="0"/>
      <p:bldP spid="2" grpId="1"/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967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54381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vi-VN" alt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86055" y="1209040"/>
            <a:ext cx="119113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800" b="1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endParaRPr lang="en-US" sz="4800" b="1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61925" y="2004695"/>
            <a:ext cx="123056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 algn="just"/>
            <a:r>
              <a:rPr sz="4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bilingual (n)</a:t>
            </a:r>
            <a:r>
              <a:rPr lang="en-US" sz="4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8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27635" y="2835275"/>
            <a:ext cx="1200594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 algn="just"/>
            <a:r>
              <a:rPr sz="4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Definition:</a:t>
            </a:r>
            <a:r>
              <a:rPr sz="4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8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bilingual is a person who can speak two languages equally well</a:t>
            </a:r>
            <a:r>
              <a:rPr sz="4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48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7" grpId="0"/>
      <p:bldP spid="7" grpId="1"/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905" y="3611880"/>
            <a:ext cx="2207260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54430"/>
            <a:ext cx="6311900" cy="37909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Brainstorm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726565"/>
            <a:ext cx="6329680" cy="949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answer A, B, C, or D to complete each question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2792730"/>
            <a:ext cx="6327775" cy="193611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Underline the relative clause in each sentence. Decide if the relative pronoun is the subject (S) object (o) of the relative clause and if we can or cannot omit it.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Are these sentences right or wrong? Correct them if necessary. 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Combine the two sentences into one, using a relative pronoun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6095" y="4786630"/>
            <a:ext cx="6315075" cy="121158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Game: Clues for you. Work in two teams. A student from each team gives clues about an object or a person in class, using a relative clause. Students from the other team guess which object or person it is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3535" y="2541905"/>
            <a:ext cx="702310" cy="1069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17165" y="3912870"/>
            <a:ext cx="800100" cy="111125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325110"/>
            <a:ext cx="1011555" cy="6013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6025515"/>
            <a:ext cx="63119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Rot="1" noChangeAspect="1" noMove="1" noResize="1" noUngrp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649381"/>
            <a:ext cx="1144562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Defining relative clauses</a:t>
            </a:r>
            <a:endParaRPr lang="en-US" sz="3600" dirty="0">
              <a:sym typeface="+mn-ea"/>
            </a:endParaRP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953895"/>
            <a:ext cx="111842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  <a:endParaRPr lang="en-US" sz="3600"/>
          </a:p>
          <a:p>
            <a:pPr algn="just">
              <a:lnSpc>
                <a:spcPct val="150000"/>
              </a:lnSpc>
            </a:pPr>
            <a:r>
              <a:rPr lang="en-US" sz="3600"/>
              <a:t>- Make 5 sentences by using defining relative clauses.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65" y="4495800"/>
            <a:ext cx="2112010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6530" y="499745"/>
            <a:ext cx="5113655" cy="1024255"/>
          </a:xfrm>
          <a:prstGeom prst="roundRect">
            <a:avLst>
              <a:gd name="adj" fmla="val 42661"/>
            </a:avLst>
          </a:prstGeom>
          <a:solidFill>
            <a:srgbClr val="FFC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914652"/>
            <a:ext cx="10274531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By the end of the lesson, students will be able to: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/>
              <a:t>Defining relative clauses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905" y="3611880"/>
            <a:ext cx="2207260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54430"/>
            <a:ext cx="6311900" cy="37909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Brainstorm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726565"/>
            <a:ext cx="6329680" cy="949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answer A, B, C, or D to complete each question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2792730"/>
            <a:ext cx="6327775" cy="193611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Underline the relative clause in each sentence. Decide if the relative pronoun is the subject (S) object (o) of the relative clause and if we can or cannot omit it.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Are these sentences right or wrong? Correct them if necessary. 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Combine the two sentences into one, using a relative pronoun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6095" y="4786630"/>
            <a:ext cx="6315075" cy="121158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Game: Clues for you. Work in two teams. A student from each team gives clues about an object or a person in class, using a relative clause. Students from the other team guess which object or person it is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3535" y="2541905"/>
            <a:ext cx="702310" cy="1069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17165" y="3912870"/>
            <a:ext cx="800100" cy="111125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325110"/>
            <a:ext cx="1011555" cy="6013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6025515"/>
            <a:ext cx="63119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Rot="1" noChangeAspect="1" noMove="1" noResize="1" noUngrp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804545" y="1087755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500" b="1" dirty="0"/>
              <a:t>- Look at the board and tell me the use of:</a:t>
            </a:r>
            <a:endParaRPr lang="en-US" sz="4500" b="1" dirty="0"/>
          </a:p>
          <a:p>
            <a:pPr algn="just">
              <a:lnSpc>
                <a:spcPct val="100000"/>
              </a:lnSpc>
            </a:pPr>
            <a:endParaRPr lang="en-US" sz="4500" dirty="0"/>
          </a:p>
        </p:txBody>
      </p:sp>
      <p:sp>
        <p:nvSpPr>
          <p:cNvPr id="2" name="TextBox 20"/>
          <p:cNvSpPr txBox="1"/>
          <p:nvPr/>
        </p:nvSpPr>
        <p:spPr>
          <a:xfrm>
            <a:off x="515620" y="176911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>
              <a:lnSpc>
                <a:spcPct val="100000"/>
              </a:lnSpc>
            </a:pPr>
            <a:r>
              <a:rPr lang="en-US" sz="4000" dirty="0"/>
              <a:t>who</a:t>
            </a:r>
            <a:endParaRPr lang="en-US" sz="4000" dirty="0"/>
          </a:p>
          <a:p>
            <a:pPr algn="just">
              <a:lnSpc>
                <a:spcPct val="100000"/>
              </a:lnSpc>
            </a:pPr>
            <a:r>
              <a:rPr lang="en-US" sz="4000" dirty="0"/>
              <a:t> </a:t>
            </a:r>
            <a:endParaRPr lang="en-US" sz="4000" dirty="0"/>
          </a:p>
          <a:p>
            <a:pPr algn="just">
              <a:lnSpc>
                <a:spcPct val="100000"/>
              </a:lnSpc>
            </a:pPr>
            <a:r>
              <a:rPr lang="en-US" sz="4000" dirty="0"/>
              <a:t>which</a:t>
            </a:r>
            <a:endParaRPr lang="en-US" sz="4000" dirty="0"/>
          </a:p>
          <a:p>
            <a:pPr algn="just">
              <a:lnSpc>
                <a:spcPct val="100000"/>
              </a:lnSpc>
            </a:pPr>
            <a:endParaRPr lang="en-US" sz="4000" dirty="0"/>
          </a:p>
          <a:p>
            <a:pPr algn="just">
              <a:lnSpc>
                <a:spcPct val="100000"/>
              </a:lnSpc>
            </a:pPr>
            <a:endParaRPr lang="en-US" sz="4000" dirty="0"/>
          </a:p>
          <a:p>
            <a:pPr algn="just">
              <a:lnSpc>
                <a:spcPct val="100000"/>
              </a:lnSpc>
            </a:pPr>
            <a:r>
              <a:rPr lang="en-US" sz="4000" dirty="0"/>
              <a:t>whose</a:t>
            </a:r>
            <a:endParaRPr lang="en-US" sz="4000" dirty="0"/>
          </a:p>
          <a:p>
            <a:pPr algn="just">
              <a:lnSpc>
                <a:spcPct val="100000"/>
              </a:lnSpc>
            </a:pPr>
            <a:endParaRPr lang="en-US" sz="4000" dirty="0"/>
          </a:p>
        </p:txBody>
      </p:sp>
      <p:sp>
        <p:nvSpPr>
          <p:cNvPr id="3" name="TextBox 20"/>
          <p:cNvSpPr txBox="1"/>
          <p:nvPr/>
        </p:nvSpPr>
        <p:spPr>
          <a:xfrm>
            <a:off x="1542415" y="1816735"/>
            <a:ext cx="10289540" cy="9194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>
              <a:lnSpc>
                <a:spcPct val="100000"/>
              </a:lnSpc>
            </a:pPr>
            <a:r>
              <a:rPr lang="en-US" sz="3600" dirty="0"/>
              <a:t>: refer </a:t>
            </a:r>
            <a:r>
              <a:rPr lang="en-US" sz="3600" b="1" dirty="0"/>
              <a:t>people.</a:t>
            </a:r>
            <a:r>
              <a:rPr lang="en-US" sz="3600" dirty="0"/>
              <a:t> </a:t>
            </a:r>
            <a:r>
              <a:rPr lang="en-US" sz="3600" b="1" dirty="0"/>
              <a:t>Ex</a:t>
            </a:r>
            <a:r>
              <a:rPr lang="en-US" sz="3600" dirty="0"/>
              <a:t>: The teacher, </a:t>
            </a:r>
            <a:r>
              <a:rPr lang="en-US" sz="3600" dirty="0">
                <a:solidFill>
                  <a:srgbClr val="FF0000"/>
                </a:solidFill>
              </a:rPr>
              <a:t>who</a:t>
            </a:r>
            <a:r>
              <a:rPr lang="en-US" sz="3600" dirty="0"/>
              <a:t> always wears a bowtie, is my favorite. </a:t>
            </a:r>
            <a:endParaRPr lang="en-US" sz="3600" dirty="0"/>
          </a:p>
        </p:txBody>
      </p:sp>
      <p:sp>
        <p:nvSpPr>
          <p:cNvPr id="4" name="TextBox 20"/>
          <p:cNvSpPr txBox="1"/>
          <p:nvPr/>
        </p:nvSpPr>
        <p:spPr>
          <a:xfrm>
            <a:off x="1769110" y="3006725"/>
            <a:ext cx="10186670" cy="9194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>
              <a:lnSpc>
                <a:spcPct val="100000"/>
              </a:lnSpc>
            </a:pPr>
            <a:r>
              <a:rPr lang="en-US" sz="3600" dirty="0"/>
              <a:t>: refer </a:t>
            </a:r>
            <a:r>
              <a:rPr lang="en-US" sz="3600" b="1" dirty="0"/>
              <a:t>things or animals. </a:t>
            </a:r>
            <a:endParaRPr lang="en-US" sz="3600" b="1" dirty="0"/>
          </a:p>
          <a:p>
            <a:pPr algn="just">
              <a:lnSpc>
                <a:spcPct val="100000"/>
              </a:lnSpc>
            </a:pPr>
            <a:r>
              <a:rPr lang="en-US" sz="3600" b="1" dirty="0"/>
              <a:t>Ex</a:t>
            </a:r>
            <a:r>
              <a:rPr lang="en-US" sz="3600" dirty="0"/>
              <a:t>: The book, </a:t>
            </a:r>
            <a:r>
              <a:rPr lang="en-US" sz="3600" b="1" dirty="0">
                <a:solidFill>
                  <a:srgbClr val="FF0000"/>
                </a:solidFill>
              </a:rPr>
              <a:t>which</a:t>
            </a:r>
            <a:r>
              <a:rPr lang="en-US" sz="3600" dirty="0"/>
              <a:t> I borrowed from the library, is fascinating.</a:t>
            </a:r>
            <a:endParaRPr lang="en-US" sz="3600" dirty="0"/>
          </a:p>
        </p:txBody>
      </p:sp>
      <p:sp>
        <p:nvSpPr>
          <p:cNvPr id="6" name="TextBox 20"/>
          <p:cNvSpPr txBox="1"/>
          <p:nvPr/>
        </p:nvSpPr>
        <p:spPr>
          <a:xfrm>
            <a:off x="1988820" y="4839970"/>
            <a:ext cx="9967595" cy="9194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>
              <a:lnSpc>
                <a:spcPct val="100000"/>
              </a:lnSpc>
            </a:pPr>
            <a:r>
              <a:rPr lang="en-US" sz="3600" dirty="0"/>
              <a:t>: indicate </a:t>
            </a:r>
            <a:r>
              <a:rPr lang="en-US" sz="3600" b="1" dirty="0"/>
              <a:t>possession</a:t>
            </a:r>
            <a:r>
              <a:rPr lang="en-US" sz="3600" dirty="0"/>
              <a:t> for people or things.</a:t>
            </a:r>
            <a:endParaRPr lang="en-US" sz="3600" dirty="0"/>
          </a:p>
          <a:p>
            <a:pPr algn="just">
              <a:lnSpc>
                <a:spcPct val="100000"/>
              </a:lnSpc>
            </a:pPr>
            <a:r>
              <a:rPr lang="en-US" sz="3600" b="1" dirty="0"/>
              <a:t>Ex</a:t>
            </a:r>
            <a:r>
              <a:rPr lang="en-US" sz="3600" dirty="0"/>
              <a:t>: My friend Sarah, </a:t>
            </a:r>
            <a:r>
              <a:rPr lang="en-US" sz="3600" b="1" dirty="0">
                <a:solidFill>
                  <a:srgbClr val="FF0000"/>
                </a:solidFill>
              </a:rPr>
              <a:t>whose birthday</a:t>
            </a:r>
            <a:r>
              <a:rPr lang="en-US" sz="3600" dirty="0"/>
              <a:t> is next week, is throwing a party.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392430" y="1078230"/>
            <a:ext cx="10726420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800" dirty="0"/>
              <a:t>- There is part of this sentence and you need to complete it:</a:t>
            </a:r>
            <a:endParaRPr lang="en-US" sz="3800" dirty="0"/>
          </a:p>
        </p:txBody>
      </p:sp>
      <p:sp>
        <p:nvSpPr>
          <p:cNvPr id="2" name="TextBox 20"/>
          <p:cNvSpPr txBox="1"/>
          <p:nvPr/>
        </p:nvSpPr>
        <p:spPr>
          <a:xfrm>
            <a:off x="283210" y="2630805"/>
            <a:ext cx="1172019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800" dirty="0"/>
              <a:t>English is the language</a:t>
            </a:r>
            <a:r>
              <a:rPr lang="en-US" sz="3800" b="1" dirty="0"/>
              <a:t> which ______________</a:t>
            </a:r>
            <a:endParaRPr lang="en-US" sz="3800" b="1" dirty="0"/>
          </a:p>
        </p:txBody>
      </p:sp>
      <p:sp>
        <p:nvSpPr>
          <p:cNvPr id="6" name="Text Box 5"/>
          <p:cNvSpPr txBox="1"/>
          <p:nvPr/>
        </p:nvSpPr>
        <p:spPr>
          <a:xfrm>
            <a:off x="5791200" y="2459990"/>
            <a:ext cx="5847080" cy="1260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800">
                <a:solidFill>
                  <a:srgbClr val="FF0000"/>
                </a:solidFill>
              </a:rPr>
              <a:t>is spoken by the most people in the world</a:t>
            </a:r>
            <a:endParaRPr lang="en-US" sz="3800">
              <a:solidFill>
                <a:srgbClr val="FF0000"/>
              </a:solidFill>
            </a:endParaRPr>
          </a:p>
        </p:txBody>
      </p:sp>
      <p:sp>
        <p:nvSpPr>
          <p:cNvPr id="7" name="TextBox 20"/>
          <p:cNvSpPr txBox="1"/>
          <p:nvPr/>
        </p:nvSpPr>
        <p:spPr>
          <a:xfrm>
            <a:off x="283210" y="4079240"/>
            <a:ext cx="11720195" cy="9194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>
              <a:lnSpc>
                <a:spcPct val="100000"/>
              </a:lnSpc>
            </a:pPr>
            <a:r>
              <a:rPr lang="en-US" sz="3800" dirty="0"/>
              <a:t>=&gt; </a:t>
            </a:r>
            <a:r>
              <a:rPr lang="en-US" sz="3800" b="1" u="sng" dirty="0"/>
              <a:t>which is spoken by the most people in the world:</a:t>
            </a:r>
            <a:r>
              <a:rPr lang="en-US" sz="3800" dirty="0"/>
              <a:t> </a:t>
            </a:r>
            <a:r>
              <a:rPr lang="en-US" sz="3800" dirty="0">
                <a:solidFill>
                  <a:srgbClr val="FF0000"/>
                </a:solidFill>
              </a:rPr>
              <a:t>defining relative clause.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780" y="-64770"/>
            <a:ext cx="12192000" cy="916305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304800" y="1704340"/>
            <a:ext cx="11639550" cy="5029835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500"/>
              <a:t>A relative clause tells us more about people and things. It usually starts with a relative pronoun.</a:t>
            </a:r>
            <a:endParaRPr lang="en-US" sz="3500"/>
          </a:p>
          <a:p>
            <a:pPr algn="just"/>
            <a:r>
              <a:rPr lang="en-US" sz="3500"/>
              <a:t>Defining relative clauses give us essential information. Without this information, people are not clear which person(s) or thing(s) we are talking about.</a:t>
            </a:r>
            <a:endParaRPr lang="en-US" sz="3500"/>
          </a:p>
          <a:p>
            <a:pPr algn="just"/>
            <a:r>
              <a:rPr lang="en-US" sz="3500" b="1"/>
              <a:t>Example:</a:t>
            </a:r>
            <a:endParaRPr lang="en-US" sz="3500" b="1"/>
          </a:p>
          <a:p>
            <a:pPr algn="just"/>
            <a:r>
              <a:rPr lang="en-US" sz="3500"/>
              <a:t>– The teacher </a:t>
            </a:r>
            <a:r>
              <a:rPr lang="en-US" sz="3500">
                <a:highlight>
                  <a:srgbClr val="FFFF00"/>
                </a:highlight>
              </a:rPr>
              <a:t>who taught me my first words in English </a:t>
            </a:r>
            <a:r>
              <a:rPr lang="en-US" sz="3500"/>
              <a:t>is Mr Vinh.</a:t>
            </a:r>
            <a:endParaRPr lang="en-US" sz="3500"/>
          </a:p>
          <a:p>
            <a:pPr algn="just"/>
            <a:r>
              <a:rPr lang="en-US" sz="3500"/>
              <a:t>– He gave me the dictionary </a:t>
            </a:r>
            <a:r>
              <a:rPr lang="en-US" sz="3500">
                <a:highlight>
                  <a:srgbClr val="FFFF00"/>
                </a:highlight>
              </a:rPr>
              <a:t>which you suggested.</a:t>
            </a:r>
            <a:endParaRPr lang="en-US" sz="3500">
              <a:highlight>
                <a:srgbClr val="FFFF00"/>
              </a:highligh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130" y="875665"/>
            <a:ext cx="3148330" cy="9277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40385" y="1016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780" y="-64770"/>
            <a:ext cx="12192000" cy="916305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540385" y="1016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385" y="1374140"/>
            <a:ext cx="3015615" cy="7067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sz="40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Questions:</a:t>
            </a:r>
            <a:endParaRPr lang="en-US" sz="40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1"/>
          <p:cNvSpPr txBox="1"/>
          <p:nvPr/>
        </p:nvSpPr>
        <p:spPr>
          <a:xfrm>
            <a:off x="609600" y="2309495"/>
            <a:ext cx="10149840" cy="19380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sz="40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+ What is a relative clause?</a:t>
            </a:r>
            <a:endParaRPr lang="en-US" sz="4000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40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+ What does it usually start with?</a:t>
            </a:r>
            <a:endParaRPr lang="en-US" sz="4000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40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+ Why is a defining relative clause important?</a:t>
            </a:r>
            <a:endParaRPr lang="en-US" sz="4000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780" y="-64770"/>
            <a:ext cx="12192000" cy="916305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304800" y="1675765"/>
            <a:ext cx="11639550" cy="5029835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200"/>
              <a:t>The relative pronoun who or which can be the subject or the object of the relative clause. We must </a:t>
            </a:r>
            <a:r>
              <a:rPr lang="en-US" sz="3200">
                <a:highlight>
                  <a:srgbClr val="FFFF00"/>
                </a:highlight>
              </a:rPr>
              <a:t>use it when it is the subject</a:t>
            </a:r>
            <a:r>
              <a:rPr lang="en-US" sz="3200"/>
              <a:t> of the relative clause. We</a:t>
            </a:r>
            <a:r>
              <a:rPr lang="en-US" sz="3200">
                <a:highlight>
                  <a:srgbClr val="FFFF00"/>
                </a:highlight>
              </a:rPr>
              <a:t> can omit it if it is the object.</a:t>
            </a:r>
            <a:endParaRPr lang="en-US" sz="3200"/>
          </a:p>
          <a:p>
            <a:pPr algn="just"/>
            <a:r>
              <a:rPr lang="en-US" sz="3200" b="1"/>
              <a:t>Example:</a:t>
            </a:r>
            <a:endParaRPr lang="en-US" sz="3200" b="1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– The man who is talking to the girl is bilingual in English and French.</a:t>
            </a:r>
            <a:endParaRPr lang="en-US" sz="320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                                                      →must use who</a:t>
            </a:r>
            <a:endParaRPr lang="en-US" sz="320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– The man who you met this morning is bilingual in English and French.</a:t>
            </a:r>
            <a:endParaRPr lang="en-US" sz="320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                                                       →can omit who</a:t>
            </a:r>
            <a:endParaRPr lang="en-US" sz="3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130" y="708660"/>
            <a:ext cx="3148330" cy="9277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40385" y="1016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9810" y="4262755"/>
            <a:ext cx="6521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42210" y="5414010"/>
            <a:ext cx="6521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2353310" y="4262755"/>
            <a:ext cx="8293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>
                <a:solidFill>
                  <a:srgbClr val="FF0000"/>
                </a:solidFill>
                <a:sym typeface="+mn-ea"/>
              </a:rPr>
              <a:t>S</a:t>
            </a:r>
            <a:endParaRPr lang="en-US" sz="32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442210" y="5414010"/>
            <a:ext cx="8293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>
                <a:solidFill>
                  <a:srgbClr val="FF0000"/>
                </a:solidFill>
                <a:sym typeface="+mn-ea"/>
              </a:rPr>
              <a:t>O</a:t>
            </a:r>
            <a:endParaRPr lang="en-US" sz="32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10283</Words>
  <PresentationFormat>Widescreen</PresentationFormat>
  <Paragraphs>454</Paragraphs>
  <Slides>30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7" baseType="lpstr">
      <vt:lpstr>Arial</vt:lpstr>
      <vt:lpstr>SimSun</vt:lpstr>
      <vt:lpstr>Wingdings</vt:lpstr>
      <vt:lpstr>Myriad Pro</vt:lpstr>
      <vt:lpstr>Segoe Print</vt:lpstr>
      <vt:lpstr>Times</vt:lpstr>
      <vt:lpstr>Times New Roman</vt:lpstr>
      <vt:lpstr>MS PGothic</vt:lpstr>
      <vt:lpstr>Arial Black</vt:lpstr>
      <vt:lpstr>Courier New</vt:lpstr>
      <vt:lpstr>Adobe Gothic Std B</vt:lpstr>
      <vt:lpstr>Yu Gothic UI Semibold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2024-03-11T01:32:46Z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1033-12.2.0.13489</vt:lpwstr>
  </property>
</Properties>
</file>