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64" r:id="rId1"/>
    <p:sldMasterId id="2147484277" r:id="rId2"/>
  </p:sldMasterIdLst>
  <p:notesMasterIdLst>
    <p:notesMasterId r:id="rId23"/>
  </p:notesMasterIdLst>
  <p:sldIdLst>
    <p:sldId id="256" r:id="rId3"/>
    <p:sldId id="522" r:id="rId4"/>
    <p:sldId id="516" r:id="rId5"/>
    <p:sldId id="521" r:id="rId6"/>
    <p:sldId id="523" r:id="rId7"/>
    <p:sldId id="524" r:id="rId8"/>
    <p:sldId id="525" r:id="rId9"/>
    <p:sldId id="526" r:id="rId10"/>
    <p:sldId id="527" r:id="rId11"/>
    <p:sldId id="528" r:id="rId12"/>
    <p:sldId id="529" r:id="rId13"/>
    <p:sldId id="530" r:id="rId14"/>
    <p:sldId id="532" r:id="rId15"/>
    <p:sldId id="535" r:id="rId16"/>
    <p:sldId id="537" r:id="rId17"/>
    <p:sldId id="536" r:id="rId18"/>
    <p:sldId id="534" r:id="rId19"/>
    <p:sldId id="533" r:id="rId20"/>
    <p:sldId id="531" r:id="rId21"/>
    <p:sldId id="520" r:id="rId22"/>
  </p:sldIdLst>
  <p:sldSz cx="9144000" cy="5143500" type="screen16x9"/>
  <p:notesSz cx="6858000" cy="9144000"/>
  <p:custShowLst>
    <p:custShow name="自定义放映 1" id="0">
      <p:sldLst>
        <p:sld r:id="rId3"/>
      </p:sldLst>
    </p:custShow>
  </p:custShowLst>
  <p:defaultTextStyle>
    <a:defPPr>
      <a:defRPr lang="en-US"/>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 xmlns:p15="http://schemas.microsoft.com/office/powerpoint/2012/main">
        <p15:guide id="1" orient="horz" pos="1511" userDrawn="1">
          <p15:clr>
            <a:srgbClr val="A4A3A4"/>
          </p15:clr>
        </p15:guide>
        <p15:guide id="2" pos="29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0000"/>
    <a:srgbClr val="2A8910"/>
    <a:srgbClr val="FF9900"/>
    <a:srgbClr val="FDD903"/>
    <a:srgbClr val="FFFF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484" autoAdjust="0"/>
  </p:normalViewPr>
  <p:slideViewPr>
    <p:cSldViewPr>
      <p:cViewPr varScale="1">
        <p:scale>
          <a:sx n="88" d="100"/>
          <a:sy n="88" d="100"/>
        </p:scale>
        <p:origin x="-870" y="-102"/>
      </p:cViewPr>
      <p:guideLst>
        <p:guide orient="horz" pos="1511"/>
        <p:guide pos="2947"/>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r>
              <a:rPr lang="zh-CN" altLang="en-US"/>
              <a:t>单击此处添加标题</a:t>
            </a:r>
          </a:p>
        </p:txBody>
      </p:sp>
      <p:sp>
        <p:nvSpPr>
          <p:cNvPr id="3075" name="Rectangle 3"/>
          <p:cNvSpPr>
            <a:spLocks noGrp="1" noChangeArrowheads="1"/>
          </p:cNvSpPr>
          <p:nvPr>
            <p:ph type="dt" idx="1"/>
          </p:nvPr>
        </p:nvSpPr>
        <p:spPr bwMode="auto">
          <a:xfrm>
            <a:off x="3883025" y="0"/>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p:cNvSpPr>
          <p:nvPr>
            <p:ph type="sldImg" idx="2"/>
          </p:nvPr>
        </p:nvSpPr>
        <p:spPr bwMode="auto">
          <a:xfrm>
            <a:off x="381000" y="685800"/>
            <a:ext cx="6096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3025" y="8685213"/>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A930D33-079D-4CA9-A1E7-7078CAC5F2FE}" type="slidenum">
              <a:rPr lang="zh-CN" altLang="en-US"/>
              <a:pPr/>
              <a:t>‹#›</a:t>
            </a:fld>
            <a:endParaRPr lang="en-US"/>
          </a:p>
        </p:txBody>
      </p:sp>
    </p:spTree>
    <p:extLst>
      <p:ext uri="{BB962C8B-B14F-4D97-AF65-F5344CB8AC3E}">
        <p14:creationId xmlns:p14="http://schemas.microsoft.com/office/powerpoint/2010/main" val="36194739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930D33-079D-4CA9-A1E7-7078CAC5F2FE}" type="slidenum">
              <a:rPr lang="zh-CN" altLang="en-US" smtClean="0"/>
              <a:pPr/>
              <a:t>1</a:t>
            </a:fld>
            <a:endParaRPr lang="en-US"/>
          </a:p>
        </p:txBody>
      </p:sp>
    </p:spTree>
    <p:extLst>
      <p:ext uri="{BB962C8B-B14F-4D97-AF65-F5344CB8AC3E}">
        <p14:creationId xmlns:p14="http://schemas.microsoft.com/office/powerpoint/2010/main" val="428766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fontAlgn="auto">
              <a:spcBef>
                <a:spcPts val="0"/>
              </a:spcBef>
              <a:spcAft>
                <a:spcPts val="0"/>
              </a:spcAft>
              <a:defRPr/>
            </a:pPr>
            <a:fld id="{AB2A0F9D-3357-4A94-85C8-3B842B870DC6}" type="slidenum">
              <a:rPr lang="zh-CN" altLang="en-US" smtClean="0">
                <a:solidFill>
                  <a:prstClr val="black"/>
                </a:solidFill>
                <a:latin typeface="Calibri"/>
              </a:rPr>
              <a:pPr fontAlgn="auto">
                <a:spcBef>
                  <a:spcPts val="0"/>
                </a:spcBef>
                <a:spcAft>
                  <a:spcPts val="0"/>
                </a:spcAft>
                <a:defRPr/>
              </a:pPr>
              <a:t>10</a:t>
            </a:fld>
            <a:endParaRPr lang="zh-CN" altLang="en-US">
              <a:solidFill>
                <a:prstClr val="black"/>
              </a:solidFill>
              <a:latin typeface="Calibri"/>
            </a:endParaRPr>
          </a:p>
        </p:txBody>
      </p:sp>
    </p:spTree>
    <p:extLst>
      <p:ext uri="{BB962C8B-B14F-4D97-AF65-F5344CB8AC3E}">
        <p14:creationId xmlns:p14="http://schemas.microsoft.com/office/powerpoint/2010/main" val="1462240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fontAlgn="auto">
              <a:spcBef>
                <a:spcPts val="0"/>
              </a:spcBef>
              <a:spcAft>
                <a:spcPts val="0"/>
              </a:spcAft>
              <a:defRPr/>
            </a:pPr>
            <a:fld id="{AB2A0F9D-3357-4A94-85C8-3B842B870DC6}" type="slidenum">
              <a:rPr lang="zh-CN" altLang="en-US" smtClean="0">
                <a:solidFill>
                  <a:prstClr val="black"/>
                </a:solidFill>
                <a:latin typeface="Calibri"/>
              </a:rPr>
              <a:pPr fontAlgn="auto">
                <a:spcBef>
                  <a:spcPts val="0"/>
                </a:spcBef>
                <a:spcAft>
                  <a:spcPts val="0"/>
                </a:spcAft>
                <a:defRPr/>
              </a:pPr>
              <a:t>11</a:t>
            </a:fld>
            <a:endParaRPr lang="zh-CN" altLang="en-US">
              <a:solidFill>
                <a:prstClr val="black"/>
              </a:solidFill>
              <a:latin typeface="Calibri"/>
            </a:endParaRPr>
          </a:p>
        </p:txBody>
      </p:sp>
    </p:spTree>
    <p:extLst>
      <p:ext uri="{BB962C8B-B14F-4D97-AF65-F5344CB8AC3E}">
        <p14:creationId xmlns:p14="http://schemas.microsoft.com/office/powerpoint/2010/main" val="2275716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fontAlgn="auto">
              <a:spcBef>
                <a:spcPts val="0"/>
              </a:spcBef>
              <a:spcAft>
                <a:spcPts val="0"/>
              </a:spcAft>
              <a:defRPr/>
            </a:pPr>
            <a:fld id="{AB2A0F9D-3357-4A94-85C8-3B842B870DC6}" type="slidenum">
              <a:rPr lang="zh-CN" altLang="en-US" smtClean="0">
                <a:solidFill>
                  <a:prstClr val="black"/>
                </a:solidFill>
                <a:latin typeface="Calibri"/>
              </a:rPr>
              <a:pPr fontAlgn="auto">
                <a:spcBef>
                  <a:spcPts val="0"/>
                </a:spcBef>
                <a:spcAft>
                  <a:spcPts val="0"/>
                </a:spcAft>
                <a:defRPr/>
              </a:pPr>
              <a:t>12</a:t>
            </a:fld>
            <a:endParaRPr lang="zh-CN" altLang="en-US">
              <a:solidFill>
                <a:prstClr val="black"/>
              </a:solidFill>
              <a:latin typeface="Calibri"/>
            </a:endParaRPr>
          </a:p>
        </p:txBody>
      </p:sp>
    </p:spTree>
    <p:extLst>
      <p:ext uri="{BB962C8B-B14F-4D97-AF65-F5344CB8AC3E}">
        <p14:creationId xmlns:p14="http://schemas.microsoft.com/office/powerpoint/2010/main" val="3793510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fontAlgn="auto">
              <a:spcBef>
                <a:spcPts val="0"/>
              </a:spcBef>
              <a:spcAft>
                <a:spcPts val="0"/>
              </a:spcAft>
              <a:defRPr/>
            </a:pPr>
            <a:fld id="{AB2A0F9D-3357-4A94-85C8-3B842B870DC6}" type="slidenum">
              <a:rPr lang="zh-CN" altLang="en-US" smtClean="0">
                <a:solidFill>
                  <a:prstClr val="black"/>
                </a:solidFill>
                <a:latin typeface="Calibri"/>
              </a:rPr>
              <a:pPr fontAlgn="auto">
                <a:spcBef>
                  <a:spcPts val="0"/>
                </a:spcBef>
                <a:spcAft>
                  <a:spcPts val="0"/>
                </a:spcAft>
                <a:defRPr/>
              </a:pPr>
              <a:t>13</a:t>
            </a:fld>
            <a:endParaRPr lang="zh-CN" altLang="en-US">
              <a:solidFill>
                <a:prstClr val="black"/>
              </a:solidFill>
              <a:latin typeface="Calibri"/>
            </a:endParaRPr>
          </a:p>
        </p:txBody>
      </p:sp>
    </p:spTree>
    <p:extLst>
      <p:ext uri="{BB962C8B-B14F-4D97-AF65-F5344CB8AC3E}">
        <p14:creationId xmlns:p14="http://schemas.microsoft.com/office/powerpoint/2010/main" val="1321206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fontAlgn="auto">
              <a:spcBef>
                <a:spcPts val="0"/>
              </a:spcBef>
              <a:spcAft>
                <a:spcPts val="0"/>
              </a:spcAft>
              <a:defRPr/>
            </a:pPr>
            <a:fld id="{AB2A0F9D-3357-4A94-85C8-3B842B870DC6}" type="slidenum">
              <a:rPr lang="zh-CN" altLang="en-US" smtClean="0">
                <a:solidFill>
                  <a:prstClr val="black"/>
                </a:solidFill>
                <a:latin typeface="Calibri"/>
              </a:rPr>
              <a:pPr fontAlgn="auto">
                <a:spcBef>
                  <a:spcPts val="0"/>
                </a:spcBef>
                <a:spcAft>
                  <a:spcPts val="0"/>
                </a:spcAft>
                <a:defRPr/>
              </a:pPr>
              <a:t>14</a:t>
            </a:fld>
            <a:endParaRPr lang="zh-CN" altLang="en-US">
              <a:solidFill>
                <a:prstClr val="black"/>
              </a:solidFill>
              <a:latin typeface="Calibri"/>
            </a:endParaRPr>
          </a:p>
        </p:txBody>
      </p:sp>
    </p:spTree>
    <p:extLst>
      <p:ext uri="{BB962C8B-B14F-4D97-AF65-F5344CB8AC3E}">
        <p14:creationId xmlns:p14="http://schemas.microsoft.com/office/powerpoint/2010/main" val="2656424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fontAlgn="auto">
              <a:spcBef>
                <a:spcPts val="0"/>
              </a:spcBef>
              <a:spcAft>
                <a:spcPts val="0"/>
              </a:spcAft>
              <a:defRPr/>
            </a:pPr>
            <a:fld id="{AB2A0F9D-3357-4A94-85C8-3B842B870DC6}" type="slidenum">
              <a:rPr lang="zh-CN" altLang="en-US" smtClean="0">
                <a:solidFill>
                  <a:prstClr val="black"/>
                </a:solidFill>
                <a:latin typeface="Calibri"/>
              </a:rPr>
              <a:pPr fontAlgn="auto">
                <a:spcBef>
                  <a:spcPts val="0"/>
                </a:spcBef>
                <a:spcAft>
                  <a:spcPts val="0"/>
                </a:spcAft>
                <a:defRPr/>
              </a:pPr>
              <a:t>15</a:t>
            </a:fld>
            <a:endParaRPr lang="zh-CN" altLang="en-US">
              <a:solidFill>
                <a:prstClr val="black"/>
              </a:solidFill>
              <a:latin typeface="Calibri"/>
            </a:endParaRPr>
          </a:p>
        </p:txBody>
      </p:sp>
    </p:spTree>
    <p:extLst>
      <p:ext uri="{BB962C8B-B14F-4D97-AF65-F5344CB8AC3E}">
        <p14:creationId xmlns:p14="http://schemas.microsoft.com/office/powerpoint/2010/main" val="1431258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fontAlgn="auto">
              <a:spcBef>
                <a:spcPts val="0"/>
              </a:spcBef>
              <a:spcAft>
                <a:spcPts val="0"/>
              </a:spcAft>
              <a:defRPr/>
            </a:pPr>
            <a:fld id="{AB2A0F9D-3357-4A94-85C8-3B842B870DC6}" type="slidenum">
              <a:rPr lang="zh-CN" altLang="en-US" smtClean="0">
                <a:solidFill>
                  <a:prstClr val="black"/>
                </a:solidFill>
                <a:latin typeface="Calibri"/>
              </a:rPr>
              <a:pPr fontAlgn="auto">
                <a:spcBef>
                  <a:spcPts val="0"/>
                </a:spcBef>
                <a:spcAft>
                  <a:spcPts val="0"/>
                </a:spcAft>
                <a:defRPr/>
              </a:pPr>
              <a:t>16</a:t>
            </a:fld>
            <a:endParaRPr lang="zh-CN" altLang="en-US">
              <a:solidFill>
                <a:prstClr val="black"/>
              </a:solidFill>
              <a:latin typeface="Calibri"/>
            </a:endParaRPr>
          </a:p>
        </p:txBody>
      </p:sp>
    </p:spTree>
    <p:extLst>
      <p:ext uri="{BB962C8B-B14F-4D97-AF65-F5344CB8AC3E}">
        <p14:creationId xmlns:p14="http://schemas.microsoft.com/office/powerpoint/2010/main" val="1756741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fontAlgn="auto">
              <a:spcBef>
                <a:spcPts val="0"/>
              </a:spcBef>
              <a:spcAft>
                <a:spcPts val="0"/>
              </a:spcAft>
              <a:defRPr/>
            </a:pPr>
            <a:fld id="{AB2A0F9D-3357-4A94-85C8-3B842B870DC6}" type="slidenum">
              <a:rPr lang="zh-CN" altLang="en-US" smtClean="0">
                <a:solidFill>
                  <a:prstClr val="black"/>
                </a:solidFill>
                <a:latin typeface="Calibri"/>
              </a:rPr>
              <a:pPr fontAlgn="auto">
                <a:spcBef>
                  <a:spcPts val="0"/>
                </a:spcBef>
                <a:spcAft>
                  <a:spcPts val="0"/>
                </a:spcAft>
                <a:defRPr/>
              </a:pPr>
              <a:t>17</a:t>
            </a:fld>
            <a:endParaRPr lang="zh-CN" altLang="en-US">
              <a:solidFill>
                <a:prstClr val="black"/>
              </a:solidFill>
              <a:latin typeface="Calibri"/>
            </a:endParaRPr>
          </a:p>
        </p:txBody>
      </p:sp>
    </p:spTree>
    <p:extLst>
      <p:ext uri="{BB962C8B-B14F-4D97-AF65-F5344CB8AC3E}">
        <p14:creationId xmlns:p14="http://schemas.microsoft.com/office/powerpoint/2010/main" val="2932055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fontAlgn="auto">
              <a:spcBef>
                <a:spcPts val="0"/>
              </a:spcBef>
              <a:spcAft>
                <a:spcPts val="0"/>
              </a:spcAft>
              <a:defRPr/>
            </a:pPr>
            <a:fld id="{AB2A0F9D-3357-4A94-85C8-3B842B870DC6}" type="slidenum">
              <a:rPr lang="zh-CN" altLang="en-US" smtClean="0">
                <a:solidFill>
                  <a:prstClr val="black"/>
                </a:solidFill>
                <a:latin typeface="Calibri"/>
              </a:rPr>
              <a:pPr fontAlgn="auto">
                <a:spcBef>
                  <a:spcPts val="0"/>
                </a:spcBef>
                <a:spcAft>
                  <a:spcPts val="0"/>
                </a:spcAft>
                <a:defRPr/>
              </a:pPr>
              <a:t>18</a:t>
            </a:fld>
            <a:endParaRPr lang="zh-CN" altLang="en-US">
              <a:solidFill>
                <a:prstClr val="black"/>
              </a:solidFill>
              <a:latin typeface="Calibri"/>
            </a:endParaRPr>
          </a:p>
        </p:txBody>
      </p:sp>
    </p:spTree>
    <p:extLst>
      <p:ext uri="{BB962C8B-B14F-4D97-AF65-F5344CB8AC3E}">
        <p14:creationId xmlns:p14="http://schemas.microsoft.com/office/powerpoint/2010/main" val="988762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fontAlgn="auto">
              <a:spcBef>
                <a:spcPts val="0"/>
              </a:spcBef>
              <a:spcAft>
                <a:spcPts val="0"/>
              </a:spcAft>
              <a:defRPr/>
            </a:pPr>
            <a:fld id="{AB2A0F9D-3357-4A94-85C8-3B842B870DC6}" type="slidenum">
              <a:rPr lang="zh-CN" altLang="en-US" smtClean="0">
                <a:solidFill>
                  <a:prstClr val="black"/>
                </a:solidFill>
                <a:latin typeface="Calibri"/>
              </a:rPr>
              <a:pPr fontAlgn="auto">
                <a:spcBef>
                  <a:spcPts val="0"/>
                </a:spcBef>
                <a:spcAft>
                  <a:spcPts val="0"/>
                </a:spcAft>
                <a:defRPr/>
              </a:pPr>
              <a:t>19</a:t>
            </a:fld>
            <a:endParaRPr lang="zh-CN" altLang="en-US">
              <a:solidFill>
                <a:prstClr val="black"/>
              </a:solidFill>
              <a:latin typeface="Calibri"/>
            </a:endParaRPr>
          </a:p>
        </p:txBody>
      </p:sp>
    </p:spTree>
    <p:extLst>
      <p:ext uri="{BB962C8B-B14F-4D97-AF65-F5344CB8AC3E}">
        <p14:creationId xmlns:p14="http://schemas.microsoft.com/office/powerpoint/2010/main" val="741295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930D33-079D-4CA9-A1E7-7078CAC5F2FE}" type="slidenum">
              <a:rPr lang="zh-CN" altLang="en-US" smtClean="0">
                <a:solidFill>
                  <a:srgbClr val="000000"/>
                </a:solidFill>
              </a:rPr>
              <a:pPr/>
              <a:t>2</a:t>
            </a:fld>
            <a:endParaRPr lang="en-US">
              <a:solidFill>
                <a:srgbClr val="000000"/>
              </a:solidFill>
            </a:endParaRPr>
          </a:p>
        </p:txBody>
      </p:sp>
    </p:spTree>
    <p:extLst>
      <p:ext uri="{BB962C8B-B14F-4D97-AF65-F5344CB8AC3E}">
        <p14:creationId xmlns:p14="http://schemas.microsoft.com/office/powerpoint/2010/main" val="1239888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56216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28156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fontAlgn="auto">
              <a:spcBef>
                <a:spcPts val="0"/>
              </a:spcBef>
              <a:spcAft>
                <a:spcPts val="0"/>
              </a:spcAft>
              <a:defRPr/>
            </a:pPr>
            <a:fld id="{AB2A0F9D-3357-4A94-85C8-3B842B870DC6}" type="slidenum">
              <a:rPr lang="zh-CN" altLang="en-US" smtClean="0">
                <a:solidFill>
                  <a:prstClr val="black"/>
                </a:solidFill>
                <a:latin typeface="Calibri"/>
              </a:rPr>
              <a:pPr fontAlgn="auto">
                <a:spcBef>
                  <a:spcPts val="0"/>
                </a:spcBef>
                <a:spcAft>
                  <a:spcPts val="0"/>
                </a:spcAft>
                <a:defRPr/>
              </a:pPr>
              <a:t>4</a:t>
            </a:fld>
            <a:endParaRPr lang="zh-CN" altLang="en-US">
              <a:solidFill>
                <a:prstClr val="black"/>
              </a:solidFill>
              <a:latin typeface="Calibri"/>
            </a:endParaRPr>
          </a:p>
        </p:txBody>
      </p:sp>
    </p:spTree>
    <p:extLst>
      <p:ext uri="{BB962C8B-B14F-4D97-AF65-F5344CB8AC3E}">
        <p14:creationId xmlns:p14="http://schemas.microsoft.com/office/powerpoint/2010/main" val="105718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fontAlgn="auto">
              <a:spcBef>
                <a:spcPts val="0"/>
              </a:spcBef>
              <a:spcAft>
                <a:spcPts val="0"/>
              </a:spcAft>
              <a:defRPr/>
            </a:pPr>
            <a:fld id="{AB2A0F9D-3357-4A94-85C8-3B842B870DC6}" type="slidenum">
              <a:rPr lang="zh-CN" altLang="en-US" smtClean="0">
                <a:solidFill>
                  <a:prstClr val="black"/>
                </a:solidFill>
                <a:latin typeface="Calibri"/>
              </a:rPr>
              <a:pPr fontAlgn="auto">
                <a:spcBef>
                  <a:spcPts val="0"/>
                </a:spcBef>
                <a:spcAft>
                  <a:spcPts val="0"/>
                </a:spcAft>
                <a:defRPr/>
              </a:pPr>
              <a:t>5</a:t>
            </a:fld>
            <a:endParaRPr lang="zh-CN" altLang="en-US">
              <a:solidFill>
                <a:prstClr val="black"/>
              </a:solidFill>
              <a:latin typeface="Calibri"/>
            </a:endParaRPr>
          </a:p>
        </p:txBody>
      </p:sp>
    </p:spTree>
    <p:extLst>
      <p:ext uri="{BB962C8B-B14F-4D97-AF65-F5344CB8AC3E}">
        <p14:creationId xmlns:p14="http://schemas.microsoft.com/office/powerpoint/2010/main" val="2738096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fontAlgn="auto">
              <a:spcBef>
                <a:spcPts val="0"/>
              </a:spcBef>
              <a:spcAft>
                <a:spcPts val="0"/>
              </a:spcAft>
              <a:defRPr/>
            </a:pPr>
            <a:fld id="{AB2A0F9D-3357-4A94-85C8-3B842B870DC6}" type="slidenum">
              <a:rPr lang="zh-CN" altLang="en-US" smtClean="0">
                <a:solidFill>
                  <a:prstClr val="black"/>
                </a:solidFill>
                <a:latin typeface="Calibri"/>
              </a:rPr>
              <a:pPr fontAlgn="auto">
                <a:spcBef>
                  <a:spcPts val="0"/>
                </a:spcBef>
                <a:spcAft>
                  <a:spcPts val="0"/>
                </a:spcAft>
                <a:defRPr/>
              </a:pPr>
              <a:t>6</a:t>
            </a:fld>
            <a:endParaRPr lang="zh-CN" altLang="en-US">
              <a:solidFill>
                <a:prstClr val="black"/>
              </a:solidFill>
              <a:latin typeface="Calibri"/>
            </a:endParaRPr>
          </a:p>
        </p:txBody>
      </p:sp>
    </p:spTree>
    <p:extLst>
      <p:ext uri="{BB962C8B-B14F-4D97-AF65-F5344CB8AC3E}">
        <p14:creationId xmlns:p14="http://schemas.microsoft.com/office/powerpoint/2010/main" val="2666122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fontAlgn="auto">
              <a:spcBef>
                <a:spcPts val="0"/>
              </a:spcBef>
              <a:spcAft>
                <a:spcPts val="0"/>
              </a:spcAft>
              <a:defRPr/>
            </a:pPr>
            <a:fld id="{AB2A0F9D-3357-4A94-85C8-3B842B870DC6}" type="slidenum">
              <a:rPr lang="zh-CN" altLang="en-US" smtClean="0">
                <a:solidFill>
                  <a:prstClr val="black"/>
                </a:solidFill>
                <a:latin typeface="Calibri"/>
              </a:rPr>
              <a:pPr fontAlgn="auto">
                <a:spcBef>
                  <a:spcPts val="0"/>
                </a:spcBef>
                <a:spcAft>
                  <a:spcPts val="0"/>
                </a:spcAft>
                <a:defRPr/>
              </a:pPr>
              <a:t>7</a:t>
            </a:fld>
            <a:endParaRPr lang="zh-CN" altLang="en-US">
              <a:solidFill>
                <a:prstClr val="black"/>
              </a:solidFill>
              <a:latin typeface="Calibri"/>
            </a:endParaRPr>
          </a:p>
        </p:txBody>
      </p:sp>
    </p:spTree>
    <p:extLst>
      <p:ext uri="{BB962C8B-B14F-4D97-AF65-F5344CB8AC3E}">
        <p14:creationId xmlns:p14="http://schemas.microsoft.com/office/powerpoint/2010/main" val="1384742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fontAlgn="auto">
              <a:spcBef>
                <a:spcPts val="0"/>
              </a:spcBef>
              <a:spcAft>
                <a:spcPts val="0"/>
              </a:spcAft>
              <a:defRPr/>
            </a:pPr>
            <a:fld id="{AB2A0F9D-3357-4A94-85C8-3B842B870DC6}" type="slidenum">
              <a:rPr lang="zh-CN" altLang="en-US" smtClean="0">
                <a:solidFill>
                  <a:prstClr val="black"/>
                </a:solidFill>
                <a:latin typeface="Calibri"/>
              </a:rPr>
              <a:pPr fontAlgn="auto">
                <a:spcBef>
                  <a:spcPts val="0"/>
                </a:spcBef>
                <a:spcAft>
                  <a:spcPts val="0"/>
                </a:spcAft>
                <a:defRPr/>
              </a:pPr>
              <a:t>8</a:t>
            </a:fld>
            <a:endParaRPr lang="zh-CN" altLang="en-US">
              <a:solidFill>
                <a:prstClr val="black"/>
              </a:solidFill>
              <a:latin typeface="Calibri"/>
            </a:endParaRPr>
          </a:p>
        </p:txBody>
      </p:sp>
    </p:spTree>
    <p:extLst>
      <p:ext uri="{BB962C8B-B14F-4D97-AF65-F5344CB8AC3E}">
        <p14:creationId xmlns:p14="http://schemas.microsoft.com/office/powerpoint/2010/main" val="288531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fontAlgn="auto">
              <a:spcBef>
                <a:spcPts val="0"/>
              </a:spcBef>
              <a:spcAft>
                <a:spcPts val="0"/>
              </a:spcAft>
              <a:defRPr/>
            </a:pPr>
            <a:fld id="{AB2A0F9D-3357-4A94-85C8-3B842B870DC6}" type="slidenum">
              <a:rPr lang="zh-CN" altLang="en-US" smtClean="0">
                <a:solidFill>
                  <a:prstClr val="black"/>
                </a:solidFill>
                <a:latin typeface="Calibri"/>
              </a:rPr>
              <a:pPr fontAlgn="auto">
                <a:spcBef>
                  <a:spcPts val="0"/>
                </a:spcBef>
                <a:spcAft>
                  <a:spcPts val="0"/>
                </a:spcAft>
                <a:defRPr/>
              </a:pPr>
              <a:t>9</a:t>
            </a:fld>
            <a:endParaRPr lang="zh-CN" altLang="en-US">
              <a:solidFill>
                <a:prstClr val="black"/>
              </a:solidFill>
              <a:latin typeface="Calibri"/>
            </a:endParaRPr>
          </a:p>
        </p:txBody>
      </p:sp>
    </p:spTree>
    <p:extLst>
      <p:ext uri="{BB962C8B-B14F-4D97-AF65-F5344CB8AC3E}">
        <p14:creationId xmlns:p14="http://schemas.microsoft.com/office/powerpoint/2010/main" val="112514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68576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09359875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2333813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01077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50894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2024/7/30</a:t>
            </a:fld>
            <a:endParaRPr kumimoji="0" lang="zh-CN" altLang="en-US" sz="1800" b="0" i="0" u="none" strike="noStrike" kern="1200" cap="none" spc="0" normalizeH="0" baseline="0" noProof="0">
              <a:ln>
                <a:noFill/>
              </a:ln>
              <a:solidFill>
                <a:srgbClr val="63AECE"/>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63AECE"/>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srgbClr val="63AEC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5210033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2024/7/30</a:t>
            </a:fld>
            <a:endParaRPr kumimoji="0" lang="zh-CN" altLang="en-US" sz="1800" b="0" i="0" u="none" strike="noStrike" kern="1200" cap="none" spc="0" normalizeH="0" baseline="0" noProof="0">
              <a:ln>
                <a:noFill/>
              </a:ln>
              <a:solidFill>
                <a:srgbClr val="63AECE"/>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63AECE"/>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srgbClr val="63AEC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069105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2024/7/30</a:t>
            </a:fld>
            <a:endParaRPr kumimoji="0" lang="zh-CN" altLang="en-US" sz="1800" b="0" i="0" u="none" strike="noStrike" kern="1200" cap="none" spc="0" normalizeH="0" baseline="0" noProof="0">
              <a:ln>
                <a:noFill/>
              </a:ln>
              <a:solidFill>
                <a:srgbClr val="63AECE"/>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63AECE"/>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srgbClr val="63AEC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4260042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2024/7/30</a:t>
            </a:fld>
            <a:endParaRPr kumimoji="0" lang="zh-CN" altLang="en-US" sz="1800" b="0" i="0" u="none" strike="noStrike" kern="1200" cap="none" spc="0" normalizeH="0" baseline="0" noProof="0">
              <a:ln>
                <a:noFill/>
              </a:ln>
              <a:solidFill>
                <a:srgbClr val="63AECE"/>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63AECE"/>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srgbClr val="63AEC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5966974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2024/7/30</a:t>
            </a:fld>
            <a:endParaRPr kumimoji="0" lang="zh-CN" altLang="en-US" sz="1800" b="0" i="0" u="none" strike="noStrike" kern="1200" cap="none" spc="0" normalizeH="0" baseline="0" noProof="0">
              <a:ln>
                <a:noFill/>
              </a:ln>
              <a:solidFill>
                <a:srgbClr val="63AECE"/>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63AECE"/>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srgbClr val="63AEC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498214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2024/7/30</a:t>
            </a:fld>
            <a:endParaRPr kumimoji="0" lang="zh-CN" altLang="en-US" sz="1800" b="0" i="0" u="none" strike="noStrike" kern="1200" cap="none" spc="0" normalizeH="0" baseline="0" noProof="0">
              <a:ln>
                <a:noFill/>
              </a:ln>
              <a:solidFill>
                <a:srgbClr val="63AECE"/>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63AECE"/>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srgbClr val="63AEC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927503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143091" y="291658"/>
            <a:ext cx="30479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800" b="1" i="0" u="none" strike="noStrike" kern="1200" cap="none" spc="0" normalizeH="0" baseline="0" noProof="0" dirty="0" smtClean="0">
                <a:ln>
                  <a:noFill/>
                </a:ln>
                <a:solidFill>
                  <a:srgbClr val="0070C0"/>
                </a:solidFill>
                <a:effectLst/>
                <a:uLnTx/>
                <a:uFillTx/>
                <a:latin typeface="Verdana"/>
                <a:ea typeface="微软雅黑"/>
                <a:cs typeface="+mn-cs"/>
              </a:rPr>
              <a:t>单击此处添加目录</a:t>
            </a:r>
            <a:endParaRPr kumimoji="0" lang="zh-CN" altLang="en-US" sz="2800" b="1" i="0" u="none" strike="noStrike" kern="1200" cap="none" spc="0" normalizeH="0" baseline="0" noProof="0" dirty="0">
              <a:ln>
                <a:noFill/>
              </a:ln>
              <a:solidFill>
                <a:srgbClr val="0070C0"/>
              </a:solidFill>
              <a:effectLst/>
              <a:uLnTx/>
              <a:uFillTx/>
              <a:latin typeface="Verdana"/>
              <a:ea typeface="微软雅黑"/>
              <a:cs typeface="+mn-cs"/>
            </a:endParaRP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1878" y="81176"/>
            <a:ext cx="3073209" cy="776120"/>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4562" y="4876506"/>
            <a:ext cx="9144000" cy="265317"/>
          </a:xfrm>
          <a:prstGeom prst="rect">
            <a:avLst/>
          </a:prstGeom>
        </p:spPr>
      </p:pic>
    </p:spTree>
    <p:extLst>
      <p:ext uri="{BB962C8B-B14F-4D97-AF65-F5344CB8AC3E}">
        <p14:creationId xmlns:p14="http://schemas.microsoft.com/office/powerpoint/2010/main" val="297243156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2024/7/30</a:t>
            </a:fld>
            <a:endParaRPr kumimoji="0" lang="zh-CN" altLang="en-US" sz="1800" b="0" i="0" u="none" strike="noStrike" kern="1200" cap="none" spc="0" normalizeH="0" baseline="0" noProof="0">
              <a:ln>
                <a:noFill/>
              </a:ln>
              <a:solidFill>
                <a:srgbClr val="63AECE"/>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63AECE"/>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srgbClr val="63AEC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1060481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2024/7/30</a:t>
            </a:fld>
            <a:endParaRPr kumimoji="0" lang="zh-CN" altLang="en-US" sz="1800" b="0" i="0" u="none" strike="noStrike" kern="1200" cap="none" spc="0" normalizeH="0" baseline="0" noProof="0">
              <a:ln>
                <a:noFill/>
              </a:ln>
              <a:solidFill>
                <a:srgbClr val="63AECE"/>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63AECE"/>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srgbClr val="63AEC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7066197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4CCEC7-3A54-47D1-BB25-17A0FDA63797}" type="datetimeFigureOut">
              <a:rPr kumimoji="0" lang="zh-CN" altLang="en-US" sz="1800" b="0" i="0" u="none" strike="noStrike" kern="1200" cap="none" spc="0" normalizeH="0" baseline="0" noProof="0" smtClean="0">
                <a:ln>
                  <a:noFill/>
                </a:ln>
                <a:solidFill>
                  <a:srgbClr val="63AECE"/>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2024/7/30</a:t>
            </a:fld>
            <a:endParaRPr kumimoji="0" lang="zh-CN" altLang="en-US" sz="1800" b="0" i="0" u="none" strike="noStrike" kern="1200" cap="none" spc="0" normalizeH="0" baseline="0" noProof="0">
              <a:ln>
                <a:noFill/>
              </a:ln>
              <a:solidFill>
                <a:srgbClr val="63AECE"/>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63AECE"/>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495661-81B6-46E9-A91E-889569155CC2}" type="slidenum">
              <a:rPr kumimoji="0" lang="zh-CN" altLang="en-US" sz="1800" b="0" i="0" u="none" strike="noStrike" kern="1200" cap="none" spc="0" normalizeH="0" baseline="0" noProof="0" smtClean="0">
                <a:ln>
                  <a:noFill/>
                </a:ln>
                <a:solidFill>
                  <a:srgbClr val="63AECE"/>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srgbClr val="63AEC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2641294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9CE5B826-6809-49B3-9B4B-177D412235B0}" type="datetimeFigureOut">
              <a:rPr kumimoji="0" lang="zh-CN" altLang="en-US" sz="1350" b="0" i="0" u="none" strike="noStrike" kern="1200" cap="none" spc="0" normalizeH="0" baseline="0" noProof="0" smtClean="0">
                <a:ln>
                  <a:noFill/>
                </a:ln>
                <a:solidFill>
                  <a:srgbClr val="86C58D"/>
                </a:solidFill>
                <a:effectLst/>
                <a:uLnTx/>
                <a:uFillTx/>
                <a:latin typeface="Calibri"/>
                <a:ea typeface="宋体"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2024/7/30</a:t>
            </a:fld>
            <a:endParaRPr kumimoji="0" lang="zh-CN" altLang="en-US" sz="1350" b="0" i="0" u="none" strike="noStrike" kern="1200" cap="none" spc="0" normalizeH="0" baseline="0" noProof="0">
              <a:ln>
                <a:noFill/>
              </a:ln>
              <a:solidFill>
                <a:srgbClr val="86C58D"/>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86C58D"/>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01AD0B5-09AD-499F-88BC-01FCE55CDA76}" type="slidenum">
              <a:rPr kumimoji="0" lang="zh-CN" altLang="en-US" sz="1350" b="0" i="0" u="none" strike="noStrike" kern="1200" cap="none" spc="0" normalizeH="0" baseline="0" noProof="0" smtClean="0">
                <a:ln>
                  <a:noFill/>
                </a:ln>
                <a:solidFill>
                  <a:srgbClr val="86C58D"/>
                </a:solidFill>
                <a:effectLst/>
                <a:uLnTx/>
                <a:uFillTx/>
                <a:latin typeface="Calibri"/>
                <a:ea typeface="宋体"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zh-CN" altLang="en-US" sz="1350" b="0" i="0" u="none" strike="noStrike" kern="1200" cap="none" spc="0" normalizeH="0" baseline="0" noProof="0">
              <a:ln>
                <a:noFill/>
              </a:ln>
              <a:solidFill>
                <a:srgbClr val="86C58D"/>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455468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242964624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7215807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8"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8"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1731275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3302518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4527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3" y="1076327"/>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57219764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8664865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416912"/>
      </p:ext>
    </p:extLst>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92" y="1500619"/>
            <a:ext cx="9144000" cy="3642881"/>
          </a:xfrm>
          <a:prstGeom prst="rect">
            <a:avLst/>
          </a:prstGeom>
        </p:spPr>
      </p:pic>
      <p:sp>
        <p:nvSpPr>
          <p:cNvPr id="11" name="TextBox 10"/>
          <p:cNvSpPr txBox="1">
            <a:spLocks noChangeArrowheads="1"/>
          </p:cNvSpPr>
          <p:nvPr/>
        </p:nvSpPr>
        <p:spPr bwMode="auto">
          <a:xfrm>
            <a:off x="311367" y="362008"/>
            <a:ext cx="6623480"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vi-VN" altLang="zh-CN" sz="32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rPr>
              <a:t>Bài 11:</a:t>
            </a:r>
            <a:r>
              <a:rPr lang="vi-VN" altLang="zh-C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rPr>
              <a:t> THỰC </a:t>
            </a:r>
            <a:r>
              <a:rPr lang="vi-VN" altLang="zh-CN"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rPr>
              <a:t>HÀNH</a:t>
            </a:r>
            <a:r>
              <a:rPr lang="vi-VN" altLang="zh-CN" sz="3200"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rPr>
              <a:t>: </a:t>
            </a:r>
            <a:endParaRPr lang="vi-VN" altLang="zh-CN" sz="32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endParaRPr>
          </a:p>
          <a:p>
            <a:pPr eaLnBrk="1" hangingPunct="1"/>
            <a:r>
              <a:rPr lang="vi-VN" altLang="zh-CN" sz="3200" b="1" dirty="0" smtClean="0">
                <a:solidFill>
                  <a:schemeClr val="accent2"/>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rPr>
              <a:t>THÍ </a:t>
            </a:r>
            <a:r>
              <a:rPr lang="vi-VN" altLang="zh-CN" sz="3200" b="1" dirty="0">
                <a:solidFill>
                  <a:schemeClr val="accent2"/>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rPr>
              <a:t>NGHIỆM VỀ THƯỜNG BIẾN </a:t>
            </a:r>
            <a:endParaRPr lang="vi-VN" altLang="zh-CN" sz="3200" b="1" dirty="0" smtClean="0">
              <a:solidFill>
                <a:schemeClr val="accent2"/>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endParaRPr>
          </a:p>
          <a:p>
            <a:pPr eaLnBrk="1" hangingPunct="1"/>
            <a:r>
              <a:rPr lang="vi-VN" altLang="zh-CN" sz="3200" b="1" dirty="0" smtClean="0">
                <a:solidFill>
                  <a:schemeClr val="accent2"/>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rPr>
              <a:t>Ở </a:t>
            </a:r>
            <a:r>
              <a:rPr lang="vi-VN" altLang="zh-CN" sz="3200" b="1" dirty="0">
                <a:solidFill>
                  <a:schemeClr val="accent2"/>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rPr>
              <a:t>CÂY TRỒNG</a:t>
            </a:r>
            <a:endParaRPr lang="zh-CN" altLang="en-US" sz="3200" b="1" dirty="0">
              <a:solidFill>
                <a:schemeClr val="accent2"/>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129" y="0"/>
            <a:ext cx="1529082" cy="4784057"/>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25054" y="2272024"/>
            <a:ext cx="3208926" cy="272003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1600278" y="57216"/>
            <a:ext cx="5791048" cy="461665"/>
          </a:xfrm>
          <a:prstGeom prst="rect">
            <a:avLst/>
          </a:prstGeom>
          <a:noFill/>
        </p:spPr>
        <p:txBody>
          <a:bodyPr wrap="square" rtlCol="0">
            <a:spAutoFit/>
          </a:bodyPr>
          <a:lstStyle/>
          <a:p>
            <a:pPr marL="0" lvl="1" fontAlgn="auto">
              <a:spcBef>
                <a:spcPts val="0"/>
              </a:spcBef>
              <a:spcAft>
                <a:spcPts val="0"/>
              </a:spcAft>
              <a:defRPr/>
            </a:pPr>
            <a:r>
              <a:rPr lang="vi-VN" sz="2400" b="1" dirty="0">
                <a:solidFill>
                  <a:srgbClr val="7030A0"/>
                </a:solidFill>
                <a:effectLst>
                  <a:outerShdw blurRad="38100" dist="38100" dir="2700000" algn="tl">
                    <a:srgbClr val="000000">
                      <a:alpha val="43137"/>
                    </a:srgbClr>
                  </a:outerShdw>
                </a:effectLst>
                <a:latin typeface="+mj-lt"/>
              </a:rPr>
              <a:t>Thiết kế nghiên cứu kiểm chứng giả thuyết </a:t>
            </a:r>
            <a:endParaRPr lang="zh-CN" altLang="en-US" sz="2400" b="1" spc="300" dirty="0">
              <a:solidFill>
                <a:srgbClr val="7030A0"/>
              </a:solidFill>
              <a:effectLst>
                <a:outerShdw blurRad="38100" dist="38100" dir="2700000" algn="tl">
                  <a:srgbClr val="000000">
                    <a:alpha val="43137"/>
                  </a:srgbClr>
                </a:outerShdw>
              </a:effectLst>
              <a:latin typeface="+mj-lt"/>
              <a:ea typeface="微软雅黑 Light" panose="020B0502040204020203" pitchFamily="34" charset="-122"/>
              <a:cs typeface="Times New Roman" panose="02020603050405020304" pitchFamily="18" charset="0"/>
            </a:endParaRPr>
          </a:p>
        </p:txBody>
      </p:sp>
      <p:cxnSp>
        <p:nvCxnSpPr>
          <p:cNvPr id="8" name="直接连接符 7"/>
          <p:cNvCxnSpPr/>
          <p:nvPr/>
        </p:nvCxnSpPr>
        <p:spPr>
          <a:xfrm>
            <a:off x="2384549" y="438206"/>
            <a:ext cx="326808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52516" y="-18982"/>
            <a:ext cx="838178" cy="838178"/>
            <a:chOff x="2118480" y="1316166"/>
            <a:chExt cx="1512168" cy="1512168"/>
          </a:xfrm>
        </p:grpSpPr>
        <p:sp>
          <p:nvSpPr>
            <p:cNvPr id="16" name="椭圆 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zh-CN" altLang="en-US">
                <a:solidFill>
                  <a:srgbClr val="3992B5"/>
                </a:solidFill>
                <a:ea typeface="微软雅黑 Light" panose="020B0502040204020203" pitchFamily="34" charset="-122"/>
              </a:endParaRPr>
            </a:p>
          </p:txBody>
        </p:sp>
        <p:sp>
          <p:nvSpPr>
            <p:cNvPr id="19" name="TextBox 67"/>
            <p:cNvSpPr txBox="1"/>
            <p:nvPr/>
          </p:nvSpPr>
          <p:spPr>
            <a:xfrm>
              <a:off x="2347074" y="1579949"/>
              <a:ext cx="1022180" cy="832896"/>
            </a:xfrm>
            <a:prstGeom prst="rect">
              <a:avLst/>
            </a:prstGeom>
            <a:noFill/>
          </p:spPr>
          <p:txBody>
            <a:bodyPr wrap="square" rtlCol="0">
              <a:spAutoFit/>
            </a:bodyPr>
            <a:lstStyle/>
            <a:p>
              <a:pPr marL="0" lvl="1" fontAlgn="auto">
                <a:spcBef>
                  <a:spcPts val="0"/>
                </a:spcBef>
                <a:spcAft>
                  <a:spcPts val="0"/>
                </a:spcAft>
                <a:defRPr/>
              </a:pPr>
              <a:r>
                <a:rPr lang="en-US" altLang="zh-CN" sz="2400" spc="225" dirty="0" smtClean="0">
                  <a:solidFill>
                    <a:srgbClr val="FFFFFF"/>
                  </a:solidFill>
                  <a:latin typeface="Impact" panose="020B0806030902050204" pitchFamily="34" charset="0"/>
                  <a:ea typeface="微软雅黑 Light" panose="020B0502040204020203" pitchFamily="34" charset="-122"/>
                </a:rPr>
                <a:t>0</a:t>
              </a:r>
              <a:r>
                <a:rPr lang="vi-VN" altLang="zh-CN" sz="2400" spc="225" dirty="0" smtClean="0">
                  <a:solidFill>
                    <a:srgbClr val="FFFFFF"/>
                  </a:solidFill>
                  <a:latin typeface="Impact" panose="020B0806030902050204" pitchFamily="34" charset="0"/>
                  <a:ea typeface="微软雅黑 Light" panose="020B0502040204020203" pitchFamily="34" charset="-122"/>
                </a:rPr>
                <a:t>3</a:t>
              </a:r>
              <a:endParaRPr lang="zh-CN" altLang="en-US" sz="2400" spc="225" dirty="0">
                <a:solidFill>
                  <a:srgbClr val="FFFFFF"/>
                </a:solidFill>
                <a:latin typeface="Impact" panose="020B0806030902050204" pitchFamily="34" charset="0"/>
                <a:ea typeface="微软雅黑 Light" panose="020B0502040204020203" pitchFamily="34" charset="-122"/>
              </a:endParaRPr>
            </a:p>
          </p:txBody>
        </p:sp>
      </p:grpSp>
      <p:pic>
        <p:nvPicPr>
          <p:cNvPr id="2" name="Picture 1"/>
          <p:cNvPicPr>
            <a:picLocks noChangeAspect="1"/>
          </p:cNvPicPr>
          <p:nvPr/>
        </p:nvPicPr>
        <p:blipFill>
          <a:blip r:embed="rId3"/>
          <a:stretch>
            <a:fillRect/>
          </a:stretch>
        </p:blipFill>
        <p:spPr>
          <a:xfrm>
            <a:off x="2057466" y="480707"/>
            <a:ext cx="5212532" cy="1469263"/>
          </a:xfrm>
          <a:prstGeom prst="rect">
            <a:avLst/>
          </a:prstGeom>
        </p:spPr>
      </p:pic>
      <p:sp>
        <p:nvSpPr>
          <p:cNvPr id="3" name="Rectangle 2"/>
          <p:cNvSpPr/>
          <p:nvPr/>
        </p:nvSpPr>
        <p:spPr>
          <a:xfrm>
            <a:off x="166942" y="1809770"/>
            <a:ext cx="8759815" cy="3416320"/>
          </a:xfrm>
          <a:prstGeom prst="rect">
            <a:avLst/>
          </a:prstGeom>
        </p:spPr>
        <p:txBody>
          <a:bodyPr wrap="square">
            <a:spAutoFit/>
          </a:bodyPr>
          <a:lstStyle/>
          <a:p>
            <a:pPr algn="just"/>
            <a:r>
              <a:rPr lang="vi-VN" sz="2400" b="1" dirty="0" smtClean="0">
                <a:solidFill>
                  <a:schemeClr val="accent1"/>
                </a:solidFill>
                <a:latin typeface="+mj-lt"/>
              </a:rPr>
              <a:t>a/.Thí </a:t>
            </a:r>
            <a:r>
              <a:rPr lang="vi-VN" sz="2400" b="1" dirty="0">
                <a:solidFill>
                  <a:schemeClr val="accent1"/>
                </a:solidFill>
                <a:latin typeface="+mj-lt"/>
              </a:rPr>
              <a:t>nghiệm chứng minh hiện tượng thường biến ở khoai tây</a:t>
            </a:r>
            <a:endParaRPr lang="en-US" sz="2400" dirty="0">
              <a:solidFill>
                <a:schemeClr val="accent1"/>
              </a:solidFill>
              <a:latin typeface="+mj-lt"/>
            </a:endParaRPr>
          </a:p>
          <a:p>
            <a:pPr algn="just"/>
            <a:r>
              <a:rPr lang="vi-VN" sz="2400" b="1" u="sng" dirty="0" smtClean="0">
                <a:solidFill>
                  <a:schemeClr val="accent1"/>
                </a:solidFill>
                <a:latin typeface="+mj-lt"/>
              </a:rPr>
              <a:t>Bước </a:t>
            </a:r>
            <a:r>
              <a:rPr lang="vi-VN" sz="2400" b="1" u="sng" dirty="0">
                <a:solidFill>
                  <a:schemeClr val="accent1"/>
                </a:solidFill>
                <a:latin typeface="+mj-lt"/>
              </a:rPr>
              <a:t>1: </a:t>
            </a:r>
            <a:r>
              <a:rPr lang="vi-VN" sz="2400" dirty="0">
                <a:solidFill>
                  <a:schemeClr val="accent1"/>
                </a:solidFill>
                <a:latin typeface="+mj-lt"/>
              </a:rPr>
              <a:t>Lấy 6 - 8 củ khoai tây (từ cùng một cây) và đặt vào chậu có chứa cát ẩm, lấp cát cho phủ kín củ. Để chậu ở nơi thoáng mát khoảng 1 - 2 tuần cho mọc mầm (1 - 2 cm) (Hình 11.3a</a:t>
            </a:r>
            <a:r>
              <a:rPr lang="vi-VN" sz="2400" dirty="0" smtClean="0">
                <a:solidFill>
                  <a:schemeClr val="accent1"/>
                </a:solidFill>
                <a:latin typeface="+mj-lt"/>
              </a:rPr>
              <a:t>).</a:t>
            </a:r>
          </a:p>
          <a:p>
            <a:pPr algn="just"/>
            <a:r>
              <a:rPr lang="vi-VN" sz="2400" b="1" i="1" u="sng" dirty="0">
                <a:solidFill>
                  <a:schemeClr val="accent1"/>
                </a:solidFill>
                <a:latin typeface="+mj-lt"/>
              </a:rPr>
              <a:t>Bước 2:</a:t>
            </a:r>
            <a:r>
              <a:rPr lang="vi-VN" sz="2400" dirty="0">
                <a:solidFill>
                  <a:schemeClr val="accent1"/>
                </a:solidFill>
                <a:latin typeface="+mj-lt"/>
              </a:rPr>
              <a:t> Chia đều các củ khoai tây đã mọc mầm và trồng vào hai chậu chứa đất (được đánh số 1 và 2) và đảm bảo củ sâu vào trong đất, đặt các củ khoai tây sao cho mầm hướng lên trên, cách nhau khoảng cách giữa các củ là 15 cm. Phủ kín mầm bằng một lớp đất dày khoảng 15 cm, sau đó tưới nước cho đất vừa đủ ẩm (Hình 11.3b</a:t>
            </a:r>
            <a:r>
              <a:rPr lang="vi-VN" sz="2400" dirty="0" smtClean="0">
                <a:solidFill>
                  <a:schemeClr val="accent1"/>
                </a:solidFill>
                <a:latin typeface="+mj-lt"/>
              </a:rPr>
              <a:t>).</a:t>
            </a:r>
            <a:endParaRPr lang="en-US" sz="2400" dirty="0">
              <a:solidFill>
                <a:schemeClr val="accent1"/>
              </a:solidFill>
              <a:latin typeface="+mj-lt"/>
            </a:endParaRPr>
          </a:p>
        </p:txBody>
      </p:sp>
    </p:spTree>
    <p:extLst>
      <p:ext uri="{BB962C8B-B14F-4D97-AF65-F5344CB8AC3E}">
        <p14:creationId xmlns:p14="http://schemas.microsoft.com/office/powerpoint/2010/main" val="81512854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152516" y="1834081"/>
            <a:ext cx="7967593" cy="400110"/>
          </a:xfrm>
          <a:prstGeom prst="rect">
            <a:avLst/>
          </a:prstGeom>
          <a:noFill/>
        </p:spPr>
        <p:txBody>
          <a:bodyPr wrap="square" rtlCol="0">
            <a:spAutoFit/>
          </a:bodyPr>
          <a:lstStyle/>
          <a:p>
            <a:pPr algn="just"/>
            <a:r>
              <a:rPr lang="vi-VN" sz="2000" b="1" dirty="0">
                <a:solidFill>
                  <a:schemeClr val="accent1"/>
                </a:solidFill>
              </a:rPr>
              <a:t>a/.Thí nghiệm chứng minh hiện tượng thường biến ở khoai tây</a:t>
            </a:r>
            <a:endParaRPr lang="en-US" sz="2000" dirty="0">
              <a:solidFill>
                <a:schemeClr val="accent1"/>
              </a:solidFill>
            </a:endParaRPr>
          </a:p>
        </p:txBody>
      </p:sp>
      <p:cxnSp>
        <p:nvCxnSpPr>
          <p:cNvPr id="8" name="直接连接符 7"/>
          <p:cNvCxnSpPr/>
          <p:nvPr/>
        </p:nvCxnSpPr>
        <p:spPr>
          <a:xfrm>
            <a:off x="2362258" y="518416"/>
            <a:ext cx="326808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52516" y="-18982"/>
            <a:ext cx="838178" cy="838178"/>
            <a:chOff x="2118480" y="1316166"/>
            <a:chExt cx="1512168" cy="1512168"/>
          </a:xfrm>
        </p:grpSpPr>
        <p:sp>
          <p:nvSpPr>
            <p:cNvPr id="16" name="椭圆 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zh-CN" altLang="en-US">
                <a:solidFill>
                  <a:srgbClr val="3992B5"/>
                </a:solidFill>
                <a:ea typeface="微软雅黑 Light" panose="020B0502040204020203" pitchFamily="34" charset="-122"/>
              </a:endParaRPr>
            </a:p>
          </p:txBody>
        </p:sp>
        <p:sp>
          <p:nvSpPr>
            <p:cNvPr id="19" name="TextBox 67"/>
            <p:cNvSpPr txBox="1"/>
            <p:nvPr/>
          </p:nvSpPr>
          <p:spPr>
            <a:xfrm>
              <a:off x="2347074" y="1579949"/>
              <a:ext cx="1022180" cy="832896"/>
            </a:xfrm>
            <a:prstGeom prst="rect">
              <a:avLst/>
            </a:prstGeom>
            <a:noFill/>
          </p:spPr>
          <p:txBody>
            <a:bodyPr wrap="square" rtlCol="0">
              <a:spAutoFit/>
            </a:bodyPr>
            <a:lstStyle/>
            <a:p>
              <a:pPr marL="0" lvl="1" fontAlgn="auto">
                <a:spcBef>
                  <a:spcPts val="0"/>
                </a:spcBef>
                <a:spcAft>
                  <a:spcPts val="0"/>
                </a:spcAft>
                <a:defRPr/>
              </a:pPr>
              <a:r>
                <a:rPr lang="en-US" altLang="zh-CN" sz="2400" spc="225" dirty="0" smtClean="0">
                  <a:solidFill>
                    <a:srgbClr val="FFFFFF"/>
                  </a:solidFill>
                  <a:latin typeface="Impact" panose="020B0806030902050204" pitchFamily="34" charset="0"/>
                  <a:ea typeface="微软雅黑 Light" panose="020B0502040204020203" pitchFamily="34" charset="-122"/>
                </a:rPr>
                <a:t>0</a:t>
              </a:r>
              <a:r>
                <a:rPr lang="vi-VN" altLang="zh-CN" sz="2400" spc="225" dirty="0" smtClean="0">
                  <a:solidFill>
                    <a:srgbClr val="FFFFFF"/>
                  </a:solidFill>
                  <a:latin typeface="Impact" panose="020B0806030902050204" pitchFamily="34" charset="0"/>
                  <a:ea typeface="微软雅黑 Light" panose="020B0502040204020203" pitchFamily="34" charset="-122"/>
                </a:rPr>
                <a:t>3</a:t>
              </a:r>
              <a:endParaRPr lang="zh-CN" altLang="en-US" sz="2400" spc="225" dirty="0">
                <a:solidFill>
                  <a:srgbClr val="FFFFFF"/>
                </a:solidFill>
                <a:latin typeface="Impact" panose="020B0806030902050204" pitchFamily="34" charset="0"/>
                <a:ea typeface="微软雅黑 Light" panose="020B0502040204020203" pitchFamily="34" charset="-122"/>
              </a:endParaRPr>
            </a:p>
          </p:txBody>
        </p:sp>
      </p:grpSp>
      <p:pic>
        <p:nvPicPr>
          <p:cNvPr id="2" name="Picture 1"/>
          <p:cNvPicPr>
            <a:picLocks noChangeAspect="1"/>
          </p:cNvPicPr>
          <p:nvPr/>
        </p:nvPicPr>
        <p:blipFill>
          <a:blip r:embed="rId3"/>
          <a:stretch>
            <a:fillRect/>
          </a:stretch>
        </p:blipFill>
        <p:spPr>
          <a:xfrm>
            <a:off x="1828872" y="57216"/>
            <a:ext cx="6187572" cy="1744099"/>
          </a:xfrm>
          <a:prstGeom prst="rect">
            <a:avLst/>
          </a:prstGeom>
        </p:spPr>
      </p:pic>
      <p:sp>
        <p:nvSpPr>
          <p:cNvPr id="3" name="Rectangle 2"/>
          <p:cNvSpPr/>
          <p:nvPr/>
        </p:nvSpPr>
        <p:spPr>
          <a:xfrm>
            <a:off x="279223" y="2266958"/>
            <a:ext cx="8610374" cy="2677656"/>
          </a:xfrm>
          <a:prstGeom prst="rect">
            <a:avLst/>
          </a:prstGeom>
        </p:spPr>
        <p:txBody>
          <a:bodyPr wrap="square">
            <a:spAutoFit/>
          </a:bodyPr>
          <a:lstStyle/>
          <a:p>
            <a:pPr algn="just"/>
            <a:r>
              <a:rPr lang="vi-VN" sz="2400" b="1" i="1" u="sng" dirty="0" smtClean="0">
                <a:solidFill>
                  <a:schemeClr val="accent1"/>
                </a:solidFill>
                <a:latin typeface="+mj-lt"/>
              </a:rPr>
              <a:t>Bước </a:t>
            </a:r>
            <a:r>
              <a:rPr lang="vi-VN" sz="2400" b="1" i="1" u="sng" dirty="0">
                <a:solidFill>
                  <a:schemeClr val="accent1"/>
                </a:solidFill>
                <a:latin typeface="+mj-lt"/>
              </a:rPr>
              <a:t>3:</a:t>
            </a:r>
            <a:r>
              <a:rPr lang="vi-VN" sz="2400" dirty="0">
                <a:solidFill>
                  <a:schemeClr val="accent1"/>
                </a:solidFill>
                <a:latin typeface="+mj-lt"/>
              </a:rPr>
              <a:t> Xử lí các chậu thí nghiệm:</a:t>
            </a:r>
            <a:endParaRPr lang="en-US" sz="2400" dirty="0">
              <a:solidFill>
                <a:schemeClr val="accent1"/>
              </a:solidFill>
              <a:latin typeface="+mj-lt"/>
            </a:endParaRPr>
          </a:p>
          <a:p>
            <a:pPr algn="just"/>
            <a:r>
              <a:rPr lang="vi-VN" sz="2400" dirty="0">
                <a:solidFill>
                  <a:schemeClr val="accent1"/>
                </a:solidFill>
                <a:latin typeface="+mj-lt"/>
              </a:rPr>
              <a:t>Chậu 1: Đặt ở nơi có ánh sáng.</a:t>
            </a:r>
            <a:endParaRPr lang="en-US" sz="2400" dirty="0">
              <a:solidFill>
                <a:schemeClr val="accent1"/>
              </a:solidFill>
              <a:latin typeface="+mj-lt"/>
            </a:endParaRPr>
          </a:p>
          <a:p>
            <a:pPr algn="just"/>
            <a:r>
              <a:rPr lang="vi-VN" sz="2400" dirty="0">
                <a:solidFill>
                  <a:schemeClr val="accent1"/>
                </a:solidFill>
                <a:latin typeface="+mj-lt"/>
              </a:rPr>
              <a:t>Chậu 2: Đặt ở nơi không có ánh sáng.</a:t>
            </a:r>
            <a:endParaRPr lang="en-US" sz="2400" dirty="0">
              <a:solidFill>
                <a:schemeClr val="accent1"/>
              </a:solidFill>
              <a:latin typeface="+mj-lt"/>
            </a:endParaRPr>
          </a:p>
          <a:p>
            <a:pPr algn="just"/>
            <a:r>
              <a:rPr lang="vi-VN" sz="2400" dirty="0">
                <a:solidFill>
                  <a:schemeClr val="accent1"/>
                </a:solidFill>
                <a:latin typeface="+mj-lt"/>
              </a:rPr>
              <a:t>Quan sát hiện tượng xảy ra với mầm khoai tây ở hai chậu sau 10 ngày.</a:t>
            </a:r>
            <a:endParaRPr lang="en-US" sz="2400" dirty="0">
              <a:solidFill>
                <a:schemeClr val="accent1"/>
              </a:solidFill>
              <a:latin typeface="+mj-lt"/>
            </a:endParaRPr>
          </a:p>
          <a:p>
            <a:pPr algn="just"/>
            <a:r>
              <a:rPr lang="vi-VN" sz="2400" b="1" i="1" u="sng" dirty="0">
                <a:solidFill>
                  <a:schemeClr val="accent1"/>
                </a:solidFill>
                <a:latin typeface="+mj-lt"/>
              </a:rPr>
              <a:t>Bước 4:</a:t>
            </a:r>
            <a:r>
              <a:rPr lang="vi-VN" sz="2400" dirty="0">
                <a:solidFill>
                  <a:schemeClr val="accent1"/>
                </a:solidFill>
                <a:latin typeface="+mj-lt"/>
              </a:rPr>
              <a:t> Chuyển chậu 2 sang nơi có ánh sáng. Quan sát hiện tượng xảy ra với mầm khoai tây sau 5 - 7 ngày</a:t>
            </a:r>
            <a:r>
              <a:rPr lang="vi-VN" sz="2400" dirty="0" smtClean="0">
                <a:solidFill>
                  <a:schemeClr val="accent1"/>
                </a:solidFill>
                <a:latin typeface="+mj-lt"/>
              </a:rPr>
              <a:t>.</a:t>
            </a:r>
            <a:endParaRPr lang="en-US" sz="2400" dirty="0">
              <a:solidFill>
                <a:schemeClr val="accent1"/>
              </a:solidFill>
              <a:latin typeface="+mj-lt"/>
            </a:endParaRPr>
          </a:p>
        </p:txBody>
      </p:sp>
    </p:spTree>
    <p:extLst>
      <p:ext uri="{BB962C8B-B14F-4D97-AF65-F5344CB8AC3E}">
        <p14:creationId xmlns:p14="http://schemas.microsoft.com/office/powerpoint/2010/main" val="307449296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1600278" y="169274"/>
            <a:ext cx="5791048" cy="461665"/>
          </a:xfrm>
          <a:prstGeom prst="rect">
            <a:avLst/>
          </a:prstGeom>
          <a:noFill/>
        </p:spPr>
        <p:txBody>
          <a:bodyPr wrap="square" rtlCol="0">
            <a:spAutoFit/>
          </a:bodyPr>
          <a:lstStyle/>
          <a:p>
            <a:pPr marL="0" lvl="1" fontAlgn="auto">
              <a:spcBef>
                <a:spcPts val="0"/>
              </a:spcBef>
              <a:spcAft>
                <a:spcPts val="0"/>
              </a:spcAft>
              <a:defRPr/>
            </a:pPr>
            <a:r>
              <a:rPr lang="vi-VN" sz="2400" b="1" dirty="0">
                <a:solidFill>
                  <a:srgbClr val="7030A0"/>
                </a:solidFill>
                <a:effectLst>
                  <a:outerShdw blurRad="38100" dist="38100" dir="2700000" algn="tl">
                    <a:srgbClr val="000000">
                      <a:alpha val="43137"/>
                    </a:srgbClr>
                  </a:outerShdw>
                </a:effectLst>
                <a:latin typeface="+mj-lt"/>
              </a:rPr>
              <a:t>Thiết kế nghiên cứu kiểm chứng giả thuyết </a:t>
            </a:r>
            <a:endParaRPr lang="zh-CN" altLang="en-US" sz="2400" b="1" spc="300" dirty="0">
              <a:solidFill>
                <a:srgbClr val="7030A0"/>
              </a:solidFill>
              <a:effectLst>
                <a:outerShdw blurRad="38100" dist="38100" dir="2700000" algn="tl">
                  <a:srgbClr val="000000">
                    <a:alpha val="43137"/>
                  </a:srgbClr>
                </a:outerShdw>
              </a:effectLst>
              <a:latin typeface="+mj-lt"/>
              <a:ea typeface="微软雅黑 Light" panose="020B0502040204020203" pitchFamily="34" charset="-122"/>
              <a:cs typeface="Times New Roman" panose="02020603050405020304" pitchFamily="18" charset="0"/>
            </a:endParaRPr>
          </a:p>
        </p:txBody>
      </p:sp>
      <p:cxnSp>
        <p:nvCxnSpPr>
          <p:cNvPr id="8" name="直接连接符 7"/>
          <p:cNvCxnSpPr/>
          <p:nvPr/>
        </p:nvCxnSpPr>
        <p:spPr>
          <a:xfrm>
            <a:off x="2438456" y="666800"/>
            <a:ext cx="326808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52516" y="-18982"/>
            <a:ext cx="838178" cy="838178"/>
            <a:chOff x="2118480" y="1316166"/>
            <a:chExt cx="1512168" cy="1512168"/>
          </a:xfrm>
        </p:grpSpPr>
        <p:sp>
          <p:nvSpPr>
            <p:cNvPr id="16" name="椭圆 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zh-CN" altLang="en-US">
                <a:solidFill>
                  <a:srgbClr val="3992B5"/>
                </a:solidFill>
                <a:ea typeface="微软雅黑 Light" panose="020B0502040204020203" pitchFamily="34" charset="-122"/>
              </a:endParaRPr>
            </a:p>
          </p:txBody>
        </p:sp>
        <p:sp>
          <p:nvSpPr>
            <p:cNvPr id="19" name="TextBox 67"/>
            <p:cNvSpPr txBox="1"/>
            <p:nvPr/>
          </p:nvSpPr>
          <p:spPr>
            <a:xfrm>
              <a:off x="2347074" y="1579949"/>
              <a:ext cx="1022180" cy="832896"/>
            </a:xfrm>
            <a:prstGeom prst="rect">
              <a:avLst/>
            </a:prstGeom>
            <a:noFill/>
          </p:spPr>
          <p:txBody>
            <a:bodyPr wrap="square" rtlCol="0">
              <a:spAutoFit/>
            </a:bodyPr>
            <a:lstStyle/>
            <a:p>
              <a:pPr marL="0" lvl="1" fontAlgn="auto">
                <a:spcBef>
                  <a:spcPts val="0"/>
                </a:spcBef>
                <a:spcAft>
                  <a:spcPts val="0"/>
                </a:spcAft>
                <a:defRPr/>
              </a:pPr>
              <a:r>
                <a:rPr lang="en-US" altLang="zh-CN" sz="2400" spc="225" dirty="0" smtClean="0">
                  <a:solidFill>
                    <a:srgbClr val="FFFFFF"/>
                  </a:solidFill>
                  <a:latin typeface="Impact" panose="020B0806030902050204" pitchFamily="34" charset="0"/>
                  <a:ea typeface="微软雅黑 Light" panose="020B0502040204020203" pitchFamily="34" charset="-122"/>
                </a:rPr>
                <a:t>0</a:t>
              </a:r>
              <a:r>
                <a:rPr lang="vi-VN" altLang="zh-CN" sz="2400" spc="225" dirty="0" smtClean="0">
                  <a:solidFill>
                    <a:srgbClr val="FFFFFF"/>
                  </a:solidFill>
                  <a:latin typeface="Impact" panose="020B0806030902050204" pitchFamily="34" charset="0"/>
                  <a:ea typeface="微软雅黑 Light" panose="020B0502040204020203" pitchFamily="34" charset="-122"/>
                </a:rPr>
                <a:t>3</a:t>
              </a:r>
              <a:endParaRPr lang="zh-CN" altLang="en-US" sz="2400" spc="225" dirty="0">
                <a:solidFill>
                  <a:srgbClr val="FFFFFF"/>
                </a:solidFill>
                <a:latin typeface="Impact" panose="020B0806030902050204" pitchFamily="34" charset="0"/>
                <a:ea typeface="微软雅黑 Light" panose="020B0502040204020203" pitchFamily="34" charset="-122"/>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043" y="979617"/>
            <a:ext cx="8657572" cy="3417669"/>
          </a:xfrm>
          <a:prstGeom prst="rect">
            <a:avLst/>
          </a:prstGeom>
        </p:spPr>
      </p:pic>
    </p:spTree>
    <p:extLst>
      <p:ext uri="{BB962C8B-B14F-4D97-AF65-F5344CB8AC3E}">
        <p14:creationId xmlns:p14="http://schemas.microsoft.com/office/powerpoint/2010/main" val="427595563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1600278" y="57216"/>
            <a:ext cx="5791048" cy="461665"/>
          </a:xfrm>
          <a:prstGeom prst="rect">
            <a:avLst/>
          </a:prstGeom>
          <a:noFill/>
        </p:spPr>
        <p:txBody>
          <a:bodyPr wrap="square" rtlCol="0">
            <a:spAutoFit/>
          </a:bodyPr>
          <a:lstStyle/>
          <a:p>
            <a:pPr marL="0" lvl="1" fontAlgn="auto">
              <a:spcBef>
                <a:spcPts val="0"/>
              </a:spcBef>
              <a:spcAft>
                <a:spcPts val="0"/>
              </a:spcAft>
              <a:defRPr/>
            </a:pPr>
            <a:r>
              <a:rPr lang="vi-VN" sz="2400" b="1" dirty="0">
                <a:solidFill>
                  <a:srgbClr val="7030A0"/>
                </a:solidFill>
                <a:effectLst>
                  <a:outerShdw blurRad="38100" dist="38100" dir="2700000" algn="tl">
                    <a:srgbClr val="000000">
                      <a:alpha val="43137"/>
                    </a:srgbClr>
                  </a:outerShdw>
                </a:effectLst>
                <a:latin typeface="+mj-lt"/>
              </a:rPr>
              <a:t>Thiết kế nghiên cứu kiểm chứng giả thuyết </a:t>
            </a:r>
            <a:endParaRPr lang="zh-CN" altLang="en-US" sz="2400" b="1" spc="300" dirty="0">
              <a:solidFill>
                <a:srgbClr val="7030A0"/>
              </a:solidFill>
              <a:effectLst>
                <a:outerShdw blurRad="38100" dist="38100" dir="2700000" algn="tl">
                  <a:srgbClr val="000000">
                    <a:alpha val="43137"/>
                  </a:srgbClr>
                </a:outerShdw>
              </a:effectLst>
              <a:latin typeface="+mj-lt"/>
              <a:ea typeface="微软雅黑 Light" panose="020B0502040204020203" pitchFamily="34" charset="-122"/>
              <a:cs typeface="Times New Roman" panose="02020603050405020304" pitchFamily="18" charset="0"/>
            </a:endParaRPr>
          </a:p>
        </p:txBody>
      </p:sp>
      <p:cxnSp>
        <p:nvCxnSpPr>
          <p:cNvPr id="8" name="直接连接符 7"/>
          <p:cNvCxnSpPr/>
          <p:nvPr/>
        </p:nvCxnSpPr>
        <p:spPr>
          <a:xfrm>
            <a:off x="2362258" y="518416"/>
            <a:ext cx="326808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52516" y="-18982"/>
            <a:ext cx="838178" cy="838178"/>
            <a:chOff x="2118480" y="1316166"/>
            <a:chExt cx="1512168" cy="1512168"/>
          </a:xfrm>
        </p:grpSpPr>
        <p:sp>
          <p:nvSpPr>
            <p:cNvPr id="16" name="椭圆 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zh-CN" altLang="en-US">
                <a:solidFill>
                  <a:srgbClr val="3992B5"/>
                </a:solidFill>
                <a:ea typeface="微软雅黑 Light" panose="020B0502040204020203" pitchFamily="34" charset="-122"/>
              </a:endParaRPr>
            </a:p>
          </p:txBody>
        </p:sp>
        <p:sp>
          <p:nvSpPr>
            <p:cNvPr id="19" name="TextBox 67"/>
            <p:cNvSpPr txBox="1"/>
            <p:nvPr/>
          </p:nvSpPr>
          <p:spPr>
            <a:xfrm>
              <a:off x="2347074" y="1579949"/>
              <a:ext cx="1022180" cy="832896"/>
            </a:xfrm>
            <a:prstGeom prst="rect">
              <a:avLst/>
            </a:prstGeom>
            <a:noFill/>
          </p:spPr>
          <p:txBody>
            <a:bodyPr wrap="square" rtlCol="0">
              <a:spAutoFit/>
            </a:bodyPr>
            <a:lstStyle/>
            <a:p>
              <a:pPr marL="0" lvl="1" fontAlgn="auto">
                <a:spcBef>
                  <a:spcPts val="0"/>
                </a:spcBef>
                <a:spcAft>
                  <a:spcPts val="0"/>
                </a:spcAft>
                <a:defRPr/>
              </a:pPr>
              <a:r>
                <a:rPr lang="en-US" altLang="zh-CN" sz="2400" spc="225" dirty="0" smtClean="0">
                  <a:solidFill>
                    <a:srgbClr val="FFFFFF"/>
                  </a:solidFill>
                  <a:latin typeface="Impact" panose="020B0806030902050204" pitchFamily="34" charset="0"/>
                  <a:ea typeface="微软雅黑 Light" panose="020B0502040204020203" pitchFamily="34" charset="-122"/>
                </a:rPr>
                <a:t>0</a:t>
              </a:r>
              <a:r>
                <a:rPr lang="vi-VN" altLang="zh-CN" sz="2400" spc="225" dirty="0" smtClean="0">
                  <a:solidFill>
                    <a:srgbClr val="FFFFFF"/>
                  </a:solidFill>
                  <a:latin typeface="Impact" panose="020B0806030902050204" pitchFamily="34" charset="0"/>
                  <a:ea typeface="微软雅黑 Light" panose="020B0502040204020203" pitchFamily="34" charset="-122"/>
                </a:rPr>
                <a:t>3</a:t>
              </a:r>
              <a:endParaRPr lang="zh-CN" altLang="en-US" sz="2400" spc="225" dirty="0">
                <a:solidFill>
                  <a:srgbClr val="FFFFFF"/>
                </a:solidFill>
                <a:latin typeface="Impact" panose="020B0806030902050204" pitchFamily="34" charset="0"/>
                <a:ea typeface="微软雅黑 Light" panose="020B0502040204020203" pitchFamily="34" charset="-122"/>
              </a:endParaRPr>
            </a:p>
          </p:txBody>
        </p:sp>
      </p:grpSp>
      <p:sp>
        <p:nvSpPr>
          <p:cNvPr id="6" name="Rectangle 5"/>
          <p:cNvSpPr/>
          <p:nvPr/>
        </p:nvSpPr>
        <p:spPr>
          <a:xfrm>
            <a:off x="127712" y="701644"/>
            <a:ext cx="8610374" cy="461665"/>
          </a:xfrm>
          <a:prstGeom prst="rect">
            <a:avLst/>
          </a:prstGeom>
        </p:spPr>
        <p:txBody>
          <a:bodyPr wrap="square">
            <a:spAutoFit/>
          </a:bodyPr>
          <a:lstStyle/>
          <a:p>
            <a:r>
              <a:rPr lang="vi-VN" sz="2400" b="1" dirty="0" smtClean="0">
                <a:solidFill>
                  <a:schemeClr val="accent1"/>
                </a:solidFill>
                <a:latin typeface="+mj-lt"/>
              </a:rPr>
              <a:t>b/.Thí </a:t>
            </a:r>
            <a:r>
              <a:rPr lang="vi-VN" sz="2400" b="1" dirty="0">
                <a:solidFill>
                  <a:schemeClr val="accent1"/>
                </a:solidFill>
                <a:latin typeface="+mj-lt"/>
              </a:rPr>
              <a:t>nghiệm chứng minh hiện tượng thường biến ở khoai lang</a:t>
            </a:r>
            <a:endParaRPr lang="en-US" sz="2400" b="1" dirty="0">
              <a:solidFill>
                <a:schemeClr val="accent1"/>
              </a:solidFill>
              <a:latin typeface="+mj-lt"/>
            </a:endParaRPr>
          </a:p>
        </p:txBody>
      </p:sp>
      <p:pic>
        <p:nvPicPr>
          <p:cNvPr id="12" name="Picture 11" descr="C:\Users\HUYNH HOANG TRUNG\Desktop\11g.png"/>
          <p:cNvPicPr/>
          <p:nvPr/>
        </p:nvPicPr>
        <p:blipFill>
          <a:blip r:embed="rId3">
            <a:extLst>
              <a:ext uri="{28A0092B-C50C-407E-A947-70E740481C1C}">
                <a14:useLocalDpi xmlns:a14="http://schemas.microsoft.com/office/drawing/2010/main" val="0"/>
              </a:ext>
            </a:extLst>
          </a:blip>
          <a:srcRect/>
          <a:stretch>
            <a:fillRect/>
          </a:stretch>
        </p:blipFill>
        <p:spPr bwMode="auto">
          <a:xfrm>
            <a:off x="1295486" y="1123988"/>
            <a:ext cx="5867246" cy="3962296"/>
          </a:xfrm>
          <a:prstGeom prst="rect">
            <a:avLst/>
          </a:prstGeom>
          <a:noFill/>
          <a:ln>
            <a:noFill/>
          </a:ln>
        </p:spPr>
      </p:pic>
    </p:spTree>
    <p:extLst>
      <p:ext uri="{BB962C8B-B14F-4D97-AF65-F5344CB8AC3E}">
        <p14:creationId xmlns:p14="http://schemas.microsoft.com/office/powerpoint/2010/main" val="70822750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1600278" y="57216"/>
            <a:ext cx="5791048" cy="461665"/>
          </a:xfrm>
          <a:prstGeom prst="rect">
            <a:avLst/>
          </a:prstGeom>
          <a:noFill/>
        </p:spPr>
        <p:txBody>
          <a:bodyPr wrap="square" rtlCol="0">
            <a:spAutoFit/>
          </a:bodyPr>
          <a:lstStyle/>
          <a:p>
            <a:pPr marL="0" lvl="1" fontAlgn="auto">
              <a:spcBef>
                <a:spcPts val="0"/>
              </a:spcBef>
              <a:spcAft>
                <a:spcPts val="0"/>
              </a:spcAft>
              <a:defRPr/>
            </a:pPr>
            <a:r>
              <a:rPr lang="vi-VN" sz="2400" b="1" dirty="0">
                <a:solidFill>
                  <a:srgbClr val="7030A0"/>
                </a:solidFill>
                <a:effectLst>
                  <a:outerShdw blurRad="38100" dist="38100" dir="2700000" algn="tl">
                    <a:srgbClr val="000000">
                      <a:alpha val="43137"/>
                    </a:srgbClr>
                  </a:outerShdw>
                </a:effectLst>
                <a:latin typeface="+mj-lt"/>
              </a:rPr>
              <a:t>Thiết kế nghiên cứu kiểm chứng giả thuyết </a:t>
            </a:r>
            <a:endParaRPr lang="zh-CN" altLang="en-US" sz="2400" b="1" spc="300" dirty="0">
              <a:solidFill>
                <a:srgbClr val="7030A0"/>
              </a:solidFill>
              <a:effectLst>
                <a:outerShdw blurRad="38100" dist="38100" dir="2700000" algn="tl">
                  <a:srgbClr val="000000">
                    <a:alpha val="43137"/>
                  </a:srgbClr>
                </a:outerShdw>
              </a:effectLst>
              <a:latin typeface="+mj-lt"/>
              <a:ea typeface="微软雅黑 Light" panose="020B0502040204020203" pitchFamily="34" charset="-122"/>
              <a:cs typeface="Times New Roman" panose="02020603050405020304" pitchFamily="18" charset="0"/>
            </a:endParaRPr>
          </a:p>
        </p:txBody>
      </p:sp>
      <p:cxnSp>
        <p:nvCxnSpPr>
          <p:cNvPr id="8" name="直接连接符 7"/>
          <p:cNvCxnSpPr/>
          <p:nvPr/>
        </p:nvCxnSpPr>
        <p:spPr>
          <a:xfrm>
            <a:off x="2362258" y="518416"/>
            <a:ext cx="326808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52516" y="-18982"/>
            <a:ext cx="838178" cy="838178"/>
            <a:chOff x="2118480" y="1316166"/>
            <a:chExt cx="1512168" cy="1512168"/>
          </a:xfrm>
        </p:grpSpPr>
        <p:sp>
          <p:nvSpPr>
            <p:cNvPr id="16" name="椭圆 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zh-CN" altLang="en-US">
                <a:solidFill>
                  <a:srgbClr val="3992B5"/>
                </a:solidFill>
                <a:ea typeface="微软雅黑 Light" panose="020B0502040204020203" pitchFamily="34" charset="-122"/>
              </a:endParaRPr>
            </a:p>
          </p:txBody>
        </p:sp>
        <p:sp>
          <p:nvSpPr>
            <p:cNvPr id="19" name="TextBox 67"/>
            <p:cNvSpPr txBox="1"/>
            <p:nvPr/>
          </p:nvSpPr>
          <p:spPr>
            <a:xfrm>
              <a:off x="2347074" y="1579949"/>
              <a:ext cx="1022180" cy="832896"/>
            </a:xfrm>
            <a:prstGeom prst="rect">
              <a:avLst/>
            </a:prstGeom>
            <a:noFill/>
          </p:spPr>
          <p:txBody>
            <a:bodyPr wrap="square" rtlCol="0">
              <a:spAutoFit/>
            </a:bodyPr>
            <a:lstStyle/>
            <a:p>
              <a:pPr marL="0" lvl="1" fontAlgn="auto">
                <a:spcBef>
                  <a:spcPts val="0"/>
                </a:spcBef>
                <a:spcAft>
                  <a:spcPts val="0"/>
                </a:spcAft>
                <a:defRPr/>
              </a:pPr>
              <a:r>
                <a:rPr lang="en-US" altLang="zh-CN" sz="2400" spc="225" dirty="0" smtClean="0">
                  <a:solidFill>
                    <a:srgbClr val="FFFFFF"/>
                  </a:solidFill>
                  <a:latin typeface="Impact" panose="020B0806030902050204" pitchFamily="34" charset="0"/>
                  <a:ea typeface="微软雅黑 Light" panose="020B0502040204020203" pitchFamily="34" charset="-122"/>
                </a:rPr>
                <a:t>0</a:t>
              </a:r>
              <a:r>
                <a:rPr lang="vi-VN" altLang="zh-CN" sz="2400" spc="225" dirty="0" smtClean="0">
                  <a:solidFill>
                    <a:srgbClr val="FFFFFF"/>
                  </a:solidFill>
                  <a:latin typeface="Impact" panose="020B0806030902050204" pitchFamily="34" charset="0"/>
                  <a:ea typeface="微软雅黑 Light" panose="020B0502040204020203" pitchFamily="34" charset="-122"/>
                </a:rPr>
                <a:t>3</a:t>
              </a:r>
              <a:endParaRPr lang="zh-CN" altLang="en-US" sz="2400" spc="225" dirty="0">
                <a:solidFill>
                  <a:srgbClr val="FFFFFF"/>
                </a:solidFill>
                <a:latin typeface="Impact" panose="020B0806030902050204" pitchFamily="34" charset="0"/>
                <a:ea typeface="微软雅黑 Light" panose="020B0502040204020203" pitchFamily="34" charset="-122"/>
              </a:endParaRPr>
            </a:p>
          </p:txBody>
        </p:sp>
      </p:grpSp>
      <p:sp>
        <p:nvSpPr>
          <p:cNvPr id="6" name="Rectangle 5"/>
          <p:cNvSpPr/>
          <p:nvPr/>
        </p:nvSpPr>
        <p:spPr>
          <a:xfrm>
            <a:off x="547956" y="979617"/>
            <a:ext cx="8610374" cy="461665"/>
          </a:xfrm>
          <a:prstGeom prst="rect">
            <a:avLst/>
          </a:prstGeom>
        </p:spPr>
        <p:txBody>
          <a:bodyPr wrap="square">
            <a:spAutoFit/>
          </a:bodyPr>
          <a:lstStyle/>
          <a:p>
            <a:r>
              <a:rPr lang="vi-VN" sz="2400" b="1" dirty="0" smtClean="0">
                <a:solidFill>
                  <a:schemeClr val="accent1"/>
                </a:solidFill>
                <a:latin typeface="+mj-lt"/>
              </a:rPr>
              <a:t>b/.Thí </a:t>
            </a:r>
            <a:r>
              <a:rPr lang="vi-VN" sz="2400" b="1" dirty="0">
                <a:solidFill>
                  <a:schemeClr val="accent1"/>
                </a:solidFill>
                <a:latin typeface="+mj-lt"/>
              </a:rPr>
              <a:t>nghiệm chứng minh hiện tượng thường biến ở khoai lang</a:t>
            </a:r>
            <a:endParaRPr lang="en-US" sz="2400" b="1" dirty="0">
              <a:solidFill>
                <a:schemeClr val="accent1"/>
              </a:solidFill>
              <a:latin typeface="+mj-lt"/>
            </a:endParaRPr>
          </a:p>
        </p:txBody>
      </p:sp>
      <p:sp>
        <p:nvSpPr>
          <p:cNvPr id="3" name="Rectangle 2"/>
          <p:cNvSpPr/>
          <p:nvPr/>
        </p:nvSpPr>
        <p:spPr>
          <a:xfrm>
            <a:off x="457308" y="1733572"/>
            <a:ext cx="8381780" cy="2308324"/>
          </a:xfrm>
          <a:prstGeom prst="rect">
            <a:avLst/>
          </a:prstGeom>
        </p:spPr>
        <p:txBody>
          <a:bodyPr wrap="square">
            <a:spAutoFit/>
          </a:bodyPr>
          <a:lstStyle/>
          <a:p>
            <a:pPr algn="just"/>
            <a:r>
              <a:rPr lang="vi-VN" sz="2400" b="1" i="1" u="sng" dirty="0">
                <a:solidFill>
                  <a:schemeClr val="accent1"/>
                </a:solidFill>
                <a:latin typeface="+mj-lt"/>
              </a:rPr>
              <a:t>Bước 1: </a:t>
            </a:r>
            <a:r>
              <a:rPr lang="vi-VN" sz="2400" dirty="0">
                <a:solidFill>
                  <a:schemeClr val="accent1"/>
                </a:solidFill>
                <a:latin typeface="+mj-lt"/>
              </a:rPr>
              <a:t>Giâm cành khoai </a:t>
            </a:r>
            <a:r>
              <a:rPr lang="vi-VN" sz="2400" dirty="0" smtClean="0">
                <a:solidFill>
                  <a:schemeClr val="accent1"/>
                </a:solidFill>
                <a:latin typeface="+mj-lt"/>
              </a:rPr>
              <a:t>lang</a:t>
            </a:r>
          </a:p>
          <a:p>
            <a:pPr algn="just"/>
            <a:r>
              <a:rPr lang="vi-VN" sz="2400" dirty="0">
                <a:solidFill>
                  <a:schemeClr val="accent1"/>
                </a:solidFill>
                <a:latin typeface="+mj-lt"/>
              </a:rPr>
              <a:t>Cắt thân một cây khoai lang thành từng đoạn ngắn khoảng 15 - 20 </a:t>
            </a:r>
            <a:r>
              <a:rPr lang="vi-VN" sz="2400" dirty="0" smtClean="0">
                <a:solidFill>
                  <a:schemeClr val="accent1"/>
                </a:solidFill>
                <a:latin typeface="+mj-lt"/>
              </a:rPr>
              <a:t>cm (Hình </a:t>
            </a:r>
            <a:r>
              <a:rPr lang="vi-VN" sz="2400" dirty="0">
                <a:solidFill>
                  <a:schemeClr val="accent1"/>
                </a:solidFill>
                <a:latin typeface="+mj-lt"/>
              </a:rPr>
              <a:t>11.4a và 11.4b).</a:t>
            </a:r>
          </a:p>
          <a:p>
            <a:pPr algn="just"/>
            <a:r>
              <a:rPr lang="vi-VN" sz="2400" dirty="0">
                <a:solidFill>
                  <a:schemeClr val="accent1"/>
                </a:solidFill>
                <a:latin typeface="+mj-lt"/>
              </a:rPr>
              <a:t>Giâm các đoạn khoai lang đứng theo chiều mọc của cây vào bốn chậu </a:t>
            </a:r>
            <a:r>
              <a:rPr lang="vi-VN" sz="2400" dirty="0" smtClean="0">
                <a:solidFill>
                  <a:schemeClr val="accent1"/>
                </a:solidFill>
                <a:latin typeface="+mj-lt"/>
              </a:rPr>
              <a:t>nhựa </a:t>
            </a:r>
            <a:r>
              <a:rPr lang="vi-VN" sz="2400" dirty="0">
                <a:solidFill>
                  <a:schemeClr val="accent1"/>
                </a:solidFill>
                <a:latin typeface="+mj-lt"/>
              </a:rPr>
              <a:t>được đánh số thứ tự từ 1 đến 4 (Hình 11.4c). Sau đó, tưới nước </a:t>
            </a:r>
            <a:r>
              <a:rPr lang="vi-VN" sz="2400" dirty="0" smtClean="0">
                <a:solidFill>
                  <a:schemeClr val="accent1"/>
                </a:solidFill>
                <a:latin typeface="+mj-lt"/>
              </a:rPr>
              <a:t>cho </a:t>
            </a:r>
            <a:r>
              <a:rPr lang="vi-VN" sz="2400" dirty="0">
                <a:solidFill>
                  <a:schemeClr val="accent1"/>
                </a:solidFill>
                <a:latin typeface="+mj-lt"/>
              </a:rPr>
              <a:t>ẩm đất (Hình 11.4d</a:t>
            </a:r>
            <a:r>
              <a:rPr lang="vi-VN" sz="2400" dirty="0" smtClean="0">
                <a:solidFill>
                  <a:schemeClr val="accent1"/>
                </a:solidFill>
                <a:latin typeface="+mj-lt"/>
              </a:rPr>
              <a:t>).</a:t>
            </a:r>
            <a:endParaRPr lang="vi-VN" sz="2400" dirty="0">
              <a:solidFill>
                <a:schemeClr val="accent1"/>
              </a:solidFill>
              <a:latin typeface="+mj-lt"/>
            </a:endParaRPr>
          </a:p>
        </p:txBody>
      </p:sp>
    </p:spTree>
    <p:extLst>
      <p:ext uri="{BB962C8B-B14F-4D97-AF65-F5344CB8AC3E}">
        <p14:creationId xmlns:p14="http://schemas.microsoft.com/office/powerpoint/2010/main" val="127135288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1600278" y="57216"/>
            <a:ext cx="5791048" cy="461665"/>
          </a:xfrm>
          <a:prstGeom prst="rect">
            <a:avLst/>
          </a:prstGeom>
          <a:noFill/>
        </p:spPr>
        <p:txBody>
          <a:bodyPr wrap="square" rtlCol="0">
            <a:spAutoFit/>
          </a:bodyPr>
          <a:lstStyle/>
          <a:p>
            <a:pPr marL="0" lvl="1" fontAlgn="auto">
              <a:spcBef>
                <a:spcPts val="0"/>
              </a:spcBef>
              <a:spcAft>
                <a:spcPts val="0"/>
              </a:spcAft>
              <a:defRPr/>
            </a:pPr>
            <a:r>
              <a:rPr lang="vi-VN" sz="2400" b="1" dirty="0">
                <a:solidFill>
                  <a:srgbClr val="7030A0"/>
                </a:solidFill>
                <a:effectLst>
                  <a:outerShdw blurRad="38100" dist="38100" dir="2700000" algn="tl">
                    <a:srgbClr val="000000">
                      <a:alpha val="43137"/>
                    </a:srgbClr>
                  </a:outerShdw>
                </a:effectLst>
                <a:latin typeface="+mj-lt"/>
              </a:rPr>
              <a:t>Thiết kế nghiên cứu kiểm chứng giả thuyết </a:t>
            </a:r>
            <a:endParaRPr lang="zh-CN" altLang="en-US" sz="2400" b="1" spc="300" dirty="0">
              <a:solidFill>
                <a:srgbClr val="7030A0"/>
              </a:solidFill>
              <a:effectLst>
                <a:outerShdw blurRad="38100" dist="38100" dir="2700000" algn="tl">
                  <a:srgbClr val="000000">
                    <a:alpha val="43137"/>
                  </a:srgbClr>
                </a:outerShdw>
              </a:effectLst>
              <a:latin typeface="+mj-lt"/>
              <a:ea typeface="微软雅黑 Light" panose="020B0502040204020203" pitchFamily="34" charset="-122"/>
              <a:cs typeface="Times New Roman" panose="02020603050405020304" pitchFamily="18" charset="0"/>
            </a:endParaRPr>
          </a:p>
        </p:txBody>
      </p:sp>
      <p:cxnSp>
        <p:nvCxnSpPr>
          <p:cNvPr id="8" name="直接连接符 7"/>
          <p:cNvCxnSpPr/>
          <p:nvPr/>
        </p:nvCxnSpPr>
        <p:spPr>
          <a:xfrm>
            <a:off x="2362258" y="518416"/>
            <a:ext cx="326808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52516" y="-18982"/>
            <a:ext cx="838178" cy="838178"/>
            <a:chOff x="2118480" y="1316166"/>
            <a:chExt cx="1512168" cy="1512168"/>
          </a:xfrm>
        </p:grpSpPr>
        <p:sp>
          <p:nvSpPr>
            <p:cNvPr id="16" name="椭圆 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zh-CN" altLang="en-US">
                <a:solidFill>
                  <a:srgbClr val="3992B5"/>
                </a:solidFill>
                <a:ea typeface="微软雅黑 Light" panose="020B0502040204020203" pitchFamily="34" charset="-122"/>
              </a:endParaRPr>
            </a:p>
          </p:txBody>
        </p:sp>
        <p:sp>
          <p:nvSpPr>
            <p:cNvPr id="19" name="TextBox 67"/>
            <p:cNvSpPr txBox="1"/>
            <p:nvPr/>
          </p:nvSpPr>
          <p:spPr>
            <a:xfrm>
              <a:off x="2347074" y="1579949"/>
              <a:ext cx="1022180" cy="832896"/>
            </a:xfrm>
            <a:prstGeom prst="rect">
              <a:avLst/>
            </a:prstGeom>
            <a:noFill/>
          </p:spPr>
          <p:txBody>
            <a:bodyPr wrap="square" rtlCol="0">
              <a:spAutoFit/>
            </a:bodyPr>
            <a:lstStyle/>
            <a:p>
              <a:pPr marL="0" lvl="1" fontAlgn="auto">
                <a:spcBef>
                  <a:spcPts val="0"/>
                </a:spcBef>
                <a:spcAft>
                  <a:spcPts val="0"/>
                </a:spcAft>
                <a:defRPr/>
              </a:pPr>
              <a:r>
                <a:rPr lang="en-US" altLang="zh-CN" sz="2400" spc="225" dirty="0" smtClean="0">
                  <a:solidFill>
                    <a:srgbClr val="FFFFFF"/>
                  </a:solidFill>
                  <a:latin typeface="Impact" panose="020B0806030902050204" pitchFamily="34" charset="0"/>
                  <a:ea typeface="微软雅黑 Light" panose="020B0502040204020203" pitchFamily="34" charset="-122"/>
                </a:rPr>
                <a:t>0</a:t>
              </a:r>
              <a:r>
                <a:rPr lang="vi-VN" altLang="zh-CN" sz="2400" spc="225" dirty="0" smtClean="0">
                  <a:solidFill>
                    <a:srgbClr val="FFFFFF"/>
                  </a:solidFill>
                  <a:latin typeface="Impact" panose="020B0806030902050204" pitchFamily="34" charset="0"/>
                  <a:ea typeface="微软雅黑 Light" panose="020B0502040204020203" pitchFamily="34" charset="-122"/>
                </a:rPr>
                <a:t>3</a:t>
              </a:r>
              <a:endParaRPr lang="zh-CN" altLang="en-US" sz="2400" spc="225" dirty="0">
                <a:solidFill>
                  <a:srgbClr val="FFFFFF"/>
                </a:solidFill>
                <a:latin typeface="Impact" panose="020B0806030902050204" pitchFamily="34" charset="0"/>
                <a:ea typeface="微软雅黑 Light" panose="020B0502040204020203" pitchFamily="34" charset="-122"/>
              </a:endParaRPr>
            </a:p>
          </p:txBody>
        </p:sp>
      </p:grpSp>
      <p:sp>
        <p:nvSpPr>
          <p:cNvPr id="6" name="Rectangle 5"/>
          <p:cNvSpPr/>
          <p:nvPr/>
        </p:nvSpPr>
        <p:spPr>
          <a:xfrm>
            <a:off x="533626" y="486131"/>
            <a:ext cx="8610374" cy="461665"/>
          </a:xfrm>
          <a:prstGeom prst="rect">
            <a:avLst/>
          </a:prstGeom>
        </p:spPr>
        <p:txBody>
          <a:bodyPr wrap="square">
            <a:spAutoFit/>
          </a:bodyPr>
          <a:lstStyle/>
          <a:p>
            <a:r>
              <a:rPr lang="vi-VN" sz="2400" b="1" dirty="0" smtClean="0">
                <a:solidFill>
                  <a:schemeClr val="accent1"/>
                </a:solidFill>
                <a:latin typeface="+mj-lt"/>
              </a:rPr>
              <a:t>b/.Thí </a:t>
            </a:r>
            <a:r>
              <a:rPr lang="vi-VN" sz="2400" b="1" dirty="0">
                <a:solidFill>
                  <a:schemeClr val="accent1"/>
                </a:solidFill>
                <a:latin typeface="+mj-lt"/>
              </a:rPr>
              <a:t>nghiệm chứng minh hiện tượng thường biến ở khoai lang</a:t>
            </a:r>
            <a:endParaRPr lang="en-US" sz="2400" b="1" dirty="0">
              <a:solidFill>
                <a:schemeClr val="accent1"/>
              </a:solidFill>
              <a:latin typeface="+mj-lt"/>
            </a:endParaRPr>
          </a:p>
        </p:txBody>
      </p:sp>
      <p:sp>
        <p:nvSpPr>
          <p:cNvPr id="3" name="Rectangle 2"/>
          <p:cNvSpPr/>
          <p:nvPr/>
        </p:nvSpPr>
        <p:spPr>
          <a:xfrm>
            <a:off x="279223" y="1017810"/>
            <a:ext cx="8762770" cy="3416320"/>
          </a:xfrm>
          <a:prstGeom prst="rect">
            <a:avLst/>
          </a:prstGeom>
        </p:spPr>
        <p:txBody>
          <a:bodyPr wrap="square">
            <a:spAutoFit/>
          </a:bodyPr>
          <a:lstStyle/>
          <a:p>
            <a:pPr algn="just"/>
            <a:r>
              <a:rPr lang="vi-VN" sz="2400" b="1" i="1" u="sng" dirty="0" smtClean="0">
                <a:solidFill>
                  <a:schemeClr val="accent1"/>
                </a:solidFill>
                <a:latin typeface="+mj-lt"/>
              </a:rPr>
              <a:t>Bước </a:t>
            </a:r>
            <a:r>
              <a:rPr lang="vi-VN" sz="2400" b="1" i="1" u="sng" dirty="0">
                <a:solidFill>
                  <a:schemeClr val="accent1"/>
                </a:solidFill>
                <a:latin typeface="+mj-lt"/>
              </a:rPr>
              <a:t>2: </a:t>
            </a:r>
            <a:r>
              <a:rPr lang="vi-VN" sz="2400" dirty="0">
                <a:solidFill>
                  <a:schemeClr val="accent1"/>
                </a:solidFill>
                <a:latin typeface="+mj-lt"/>
              </a:rPr>
              <a:t>Xử lí các chậu thí nghiệm:</a:t>
            </a:r>
          </a:p>
          <a:p>
            <a:pPr algn="just"/>
            <a:r>
              <a:rPr lang="vi-VN" sz="2400" b="1" dirty="0">
                <a:solidFill>
                  <a:srgbClr val="0000FF"/>
                </a:solidFill>
                <a:latin typeface="+mj-lt"/>
              </a:rPr>
              <a:t>Trồng cây trong các điều kiện ánh sáng khác nhau:</a:t>
            </a:r>
          </a:p>
          <a:p>
            <a:pPr algn="just"/>
            <a:r>
              <a:rPr lang="vi-VN" sz="2400" dirty="0">
                <a:solidFill>
                  <a:schemeClr val="accent1"/>
                </a:solidFill>
                <a:latin typeface="+mj-lt"/>
              </a:rPr>
              <a:t>Chậu 1: Đặt ở nơi có đủ ánh sáng.</a:t>
            </a:r>
          </a:p>
          <a:p>
            <a:pPr algn="just"/>
            <a:r>
              <a:rPr lang="vi-VN" sz="2400" dirty="0">
                <a:solidFill>
                  <a:schemeClr val="accent1"/>
                </a:solidFill>
                <a:latin typeface="+mj-lt"/>
              </a:rPr>
              <a:t>Chậu 2: Đặt ở nơi thiếu ánh sáng.</a:t>
            </a:r>
          </a:p>
          <a:p>
            <a:pPr algn="just"/>
            <a:r>
              <a:rPr lang="vi-VN" sz="2400" b="1" dirty="0">
                <a:solidFill>
                  <a:srgbClr val="0000FF"/>
                </a:solidFill>
                <a:latin typeface="+mj-lt"/>
              </a:rPr>
              <a:t>Trồng cây trong các điều kiện chế độ bón phân khác nhau:</a:t>
            </a:r>
          </a:p>
          <a:p>
            <a:pPr algn="just"/>
            <a:r>
              <a:rPr lang="vi-VN" sz="2400" dirty="0">
                <a:solidFill>
                  <a:schemeClr val="accent1"/>
                </a:solidFill>
                <a:latin typeface="+mj-lt"/>
              </a:rPr>
              <a:t>Chậu 3: Không bón phân.</a:t>
            </a:r>
          </a:p>
          <a:p>
            <a:pPr algn="just"/>
            <a:r>
              <a:rPr lang="vi-VN" sz="2400" dirty="0">
                <a:solidFill>
                  <a:schemeClr val="accent1"/>
                </a:solidFill>
                <a:latin typeface="+mj-lt"/>
              </a:rPr>
              <a:t>Chậu 4: Hòa tan phân NPK trong nước với nồng độ 2 g phân/1 L nước; tưới vào chậu một lượng khoảng 3 mL/ngày.</a:t>
            </a:r>
          </a:p>
          <a:p>
            <a:pPr algn="just"/>
            <a:r>
              <a:rPr lang="vi-VN" sz="2400" b="1" i="1" dirty="0">
                <a:solidFill>
                  <a:srgbClr val="0000FF"/>
                </a:solidFill>
                <a:latin typeface="+mj-lt"/>
              </a:rPr>
              <a:t>Tưới nước đều đặn cho ẩm đất khoảng 2 lần/ngày vào các chậu</a:t>
            </a:r>
            <a:r>
              <a:rPr lang="vi-VN" sz="2400" b="1" i="1" dirty="0" smtClean="0">
                <a:solidFill>
                  <a:srgbClr val="0000FF"/>
                </a:solidFill>
                <a:latin typeface="+mj-lt"/>
              </a:rPr>
              <a:t>.</a:t>
            </a:r>
            <a:endParaRPr lang="vi-VN" sz="2400" b="1" i="1" dirty="0">
              <a:solidFill>
                <a:srgbClr val="0000FF"/>
              </a:solidFill>
              <a:latin typeface="+mj-lt"/>
            </a:endParaRPr>
          </a:p>
        </p:txBody>
      </p:sp>
    </p:spTree>
    <p:extLst>
      <p:ext uri="{BB962C8B-B14F-4D97-AF65-F5344CB8AC3E}">
        <p14:creationId xmlns:p14="http://schemas.microsoft.com/office/powerpoint/2010/main" val="164669351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1600278" y="57216"/>
            <a:ext cx="5791048" cy="461665"/>
          </a:xfrm>
          <a:prstGeom prst="rect">
            <a:avLst/>
          </a:prstGeom>
          <a:noFill/>
        </p:spPr>
        <p:txBody>
          <a:bodyPr wrap="square" rtlCol="0">
            <a:spAutoFit/>
          </a:bodyPr>
          <a:lstStyle/>
          <a:p>
            <a:pPr marL="0" lvl="1" fontAlgn="auto">
              <a:spcBef>
                <a:spcPts val="0"/>
              </a:spcBef>
              <a:spcAft>
                <a:spcPts val="0"/>
              </a:spcAft>
              <a:defRPr/>
            </a:pPr>
            <a:r>
              <a:rPr lang="vi-VN" sz="2400" b="1" dirty="0">
                <a:solidFill>
                  <a:srgbClr val="7030A0"/>
                </a:solidFill>
                <a:effectLst>
                  <a:outerShdw blurRad="38100" dist="38100" dir="2700000" algn="tl">
                    <a:srgbClr val="000000">
                      <a:alpha val="43137"/>
                    </a:srgbClr>
                  </a:outerShdw>
                </a:effectLst>
                <a:latin typeface="Times New Roman" panose="02020603050405020304" pitchFamily="18" charset="0"/>
              </a:rPr>
              <a:t>Thiết kế nghiên cứu kiểm chứng giả thuyết </a:t>
            </a:r>
            <a:endParaRPr lang="zh-CN" altLang="en-US" sz="2400" b="1" spc="300" dirty="0">
              <a:solidFill>
                <a:srgbClr val="7030A0"/>
              </a:solidFill>
              <a:effectLst>
                <a:outerShdw blurRad="38100" dist="38100" dir="2700000" algn="tl">
                  <a:srgbClr val="000000">
                    <a:alpha val="43137"/>
                  </a:srgbClr>
                </a:outerShdw>
              </a:effectLst>
              <a:latin typeface="Calibri"/>
              <a:ea typeface="微软雅黑 Light" panose="020B0502040204020203" pitchFamily="34" charset="-122"/>
              <a:cs typeface="Times New Roman" panose="02020603050405020304" pitchFamily="18" charset="0"/>
            </a:endParaRPr>
          </a:p>
        </p:txBody>
      </p:sp>
      <p:cxnSp>
        <p:nvCxnSpPr>
          <p:cNvPr id="8" name="直接连接符 7"/>
          <p:cNvCxnSpPr/>
          <p:nvPr/>
        </p:nvCxnSpPr>
        <p:spPr>
          <a:xfrm>
            <a:off x="2362258" y="518416"/>
            <a:ext cx="326808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52516" y="-18982"/>
            <a:ext cx="838178" cy="838178"/>
            <a:chOff x="2118480" y="1316166"/>
            <a:chExt cx="1512168" cy="1512168"/>
          </a:xfrm>
        </p:grpSpPr>
        <p:sp>
          <p:nvSpPr>
            <p:cNvPr id="16" name="椭圆 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zh-CN" altLang="en-US">
                <a:solidFill>
                  <a:srgbClr val="3992B5"/>
                </a:solidFill>
                <a:ea typeface="微软雅黑 Light" panose="020B0502040204020203" pitchFamily="34" charset="-122"/>
              </a:endParaRPr>
            </a:p>
          </p:txBody>
        </p:sp>
        <p:sp>
          <p:nvSpPr>
            <p:cNvPr id="19" name="TextBox 67"/>
            <p:cNvSpPr txBox="1"/>
            <p:nvPr/>
          </p:nvSpPr>
          <p:spPr>
            <a:xfrm>
              <a:off x="2347074" y="1579949"/>
              <a:ext cx="1022180" cy="832896"/>
            </a:xfrm>
            <a:prstGeom prst="rect">
              <a:avLst/>
            </a:prstGeom>
            <a:noFill/>
          </p:spPr>
          <p:txBody>
            <a:bodyPr wrap="square" rtlCol="0">
              <a:spAutoFit/>
            </a:bodyPr>
            <a:lstStyle/>
            <a:p>
              <a:pPr marL="0" lvl="1" fontAlgn="auto">
                <a:spcBef>
                  <a:spcPts val="0"/>
                </a:spcBef>
                <a:spcAft>
                  <a:spcPts val="0"/>
                </a:spcAft>
                <a:defRPr/>
              </a:pPr>
              <a:r>
                <a:rPr lang="en-US" altLang="zh-CN" sz="2400" spc="225" dirty="0" smtClean="0">
                  <a:solidFill>
                    <a:srgbClr val="FFFFFF"/>
                  </a:solidFill>
                  <a:latin typeface="Impact" panose="020B0806030902050204" pitchFamily="34" charset="0"/>
                  <a:ea typeface="微软雅黑 Light" panose="020B0502040204020203" pitchFamily="34" charset="-122"/>
                </a:rPr>
                <a:t>0</a:t>
              </a:r>
              <a:r>
                <a:rPr lang="vi-VN" altLang="zh-CN" sz="2400" spc="225" dirty="0" smtClean="0">
                  <a:solidFill>
                    <a:srgbClr val="FFFFFF"/>
                  </a:solidFill>
                  <a:latin typeface="Impact" panose="020B0806030902050204" pitchFamily="34" charset="0"/>
                  <a:ea typeface="微软雅黑 Light" panose="020B0502040204020203" pitchFamily="34" charset="-122"/>
                </a:rPr>
                <a:t>3</a:t>
              </a:r>
              <a:endParaRPr lang="zh-CN" altLang="en-US" sz="2400" spc="225" dirty="0">
                <a:solidFill>
                  <a:srgbClr val="FFFFFF"/>
                </a:solidFill>
                <a:latin typeface="Impact" panose="020B0806030902050204" pitchFamily="34" charset="0"/>
                <a:ea typeface="微软雅黑 Light" panose="020B0502040204020203" pitchFamily="34" charset="-122"/>
              </a:endParaRPr>
            </a:p>
          </p:txBody>
        </p:sp>
      </p:grpSp>
      <p:sp>
        <p:nvSpPr>
          <p:cNvPr id="6" name="Rectangle 5"/>
          <p:cNvSpPr/>
          <p:nvPr/>
        </p:nvSpPr>
        <p:spPr>
          <a:xfrm>
            <a:off x="685902" y="539838"/>
            <a:ext cx="8610374" cy="461665"/>
          </a:xfrm>
          <a:prstGeom prst="rect">
            <a:avLst/>
          </a:prstGeom>
        </p:spPr>
        <p:txBody>
          <a:bodyPr wrap="square">
            <a:spAutoFit/>
          </a:bodyPr>
          <a:lstStyle/>
          <a:p>
            <a:r>
              <a:rPr lang="vi-VN" sz="2400" b="1" dirty="0" smtClean="0">
                <a:solidFill>
                  <a:srgbClr val="080808"/>
                </a:solidFill>
                <a:latin typeface="Times New Roman" panose="02020603050405020304" pitchFamily="18" charset="0"/>
              </a:rPr>
              <a:t>b/.Thí </a:t>
            </a:r>
            <a:r>
              <a:rPr lang="vi-VN" sz="2400" b="1" dirty="0">
                <a:solidFill>
                  <a:srgbClr val="080808"/>
                </a:solidFill>
                <a:latin typeface="Times New Roman" panose="02020603050405020304" pitchFamily="18" charset="0"/>
              </a:rPr>
              <a:t>nghiệm chứng minh hiện tượng thường biến ở khoai lang</a:t>
            </a:r>
            <a:endParaRPr lang="en-US" sz="2400" b="1" dirty="0">
              <a:solidFill>
                <a:srgbClr val="080808"/>
              </a:solidFill>
              <a:latin typeface="Calibri"/>
            </a:endParaRPr>
          </a:p>
        </p:txBody>
      </p:sp>
      <p:sp>
        <p:nvSpPr>
          <p:cNvPr id="3" name="Rectangle 2"/>
          <p:cNvSpPr/>
          <p:nvPr/>
        </p:nvSpPr>
        <p:spPr>
          <a:xfrm>
            <a:off x="689186" y="1159169"/>
            <a:ext cx="8149901" cy="2954655"/>
          </a:xfrm>
          <a:prstGeom prst="rect">
            <a:avLst/>
          </a:prstGeom>
        </p:spPr>
        <p:txBody>
          <a:bodyPr wrap="square">
            <a:spAutoFit/>
          </a:bodyPr>
          <a:lstStyle/>
          <a:p>
            <a:pPr algn="just"/>
            <a:r>
              <a:rPr lang="vi-VN" sz="2400" b="1" i="1" u="sng" dirty="0" smtClean="0">
                <a:solidFill>
                  <a:srgbClr val="080808"/>
                </a:solidFill>
                <a:latin typeface="Times New Roman" panose="02020603050405020304" pitchFamily="18" charset="0"/>
              </a:rPr>
              <a:t>Bước </a:t>
            </a:r>
            <a:r>
              <a:rPr lang="vi-VN" sz="2400" b="1" i="1" u="sng" dirty="0">
                <a:solidFill>
                  <a:srgbClr val="080808"/>
                </a:solidFill>
                <a:latin typeface="Times New Roman" panose="02020603050405020304" pitchFamily="18" charset="0"/>
              </a:rPr>
              <a:t>3: </a:t>
            </a:r>
            <a:r>
              <a:rPr lang="vi-VN" sz="2400" dirty="0">
                <a:solidFill>
                  <a:srgbClr val="080808"/>
                </a:solidFill>
                <a:latin typeface="Times New Roman" panose="02020603050405020304" pitchFamily="18" charset="0"/>
              </a:rPr>
              <a:t>Quan sát và so sánh sự khác nhau của các cây khoai lang ở bốn chậu sau 5 - 7 ngày.</a:t>
            </a:r>
          </a:p>
          <a:p>
            <a:pPr algn="just"/>
            <a:r>
              <a:rPr lang="vi-VN" sz="2400" b="1" dirty="0">
                <a:solidFill>
                  <a:srgbClr val="0000FF"/>
                </a:solidFill>
                <a:latin typeface="Times New Roman" panose="02020603050405020304" pitchFamily="18" charset="0"/>
              </a:rPr>
              <a:t>‒ GV đặt các câu hỏi cho HS:</a:t>
            </a:r>
          </a:p>
          <a:p>
            <a:pPr algn="just"/>
            <a:r>
              <a:rPr lang="vi-VN" sz="2400" dirty="0" smtClean="0">
                <a:solidFill>
                  <a:srgbClr val="080808"/>
                </a:solidFill>
                <a:latin typeface="Times New Roman" panose="02020603050405020304" pitchFamily="18" charset="0"/>
              </a:rPr>
              <a:t> + </a:t>
            </a:r>
            <a:r>
              <a:rPr lang="vi-VN" sz="2400" dirty="0">
                <a:solidFill>
                  <a:srgbClr val="080808"/>
                </a:solidFill>
                <a:latin typeface="Times New Roman" panose="02020603050405020304" pitchFamily="18" charset="0"/>
              </a:rPr>
              <a:t>Nên cắt dây khoai từ một cây hay các cây khác nhau? Giải thích.</a:t>
            </a:r>
          </a:p>
          <a:p>
            <a:pPr algn="just"/>
            <a:r>
              <a:rPr lang="vi-VN" sz="2400" dirty="0" smtClean="0">
                <a:solidFill>
                  <a:srgbClr val="080808"/>
                </a:solidFill>
                <a:latin typeface="Times New Roman" panose="02020603050405020304" pitchFamily="18" charset="0"/>
              </a:rPr>
              <a:t> + </a:t>
            </a:r>
            <a:r>
              <a:rPr lang="vi-VN" sz="2400" dirty="0">
                <a:solidFill>
                  <a:srgbClr val="080808"/>
                </a:solidFill>
                <a:latin typeface="Times New Roman" panose="02020603050405020304" pitchFamily="18" charset="0"/>
              </a:rPr>
              <a:t>Đề xuất ít nhất một mẫu vật khác để thay thế cho khoai lang? Tại sao lại chọn mẫu vật đó?</a:t>
            </a:r>
          </a:p>
          <a:p>
            <a:endParaRPr lang="en-US" dirty="0">
              <a:solidFill>
                <a:srgbClr val="86C58D"/>
              </a:solidFill>
            </a:endParaRPr>
          </a:p>
        </p:txBody>
      </p:sp>
    </p:spTree>
    <p:extLst>
      <p:ext uri="{BB962C8B-B14F-4D97-AF65-F5344CB8AC3E}">
        <p14:creationId xmlns:p14="http://schemas.microsoft.com/office/powerpoint/2010/main" val="124361654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1600278" y="57216"/>
            <a:ext cx="5791048" cy="461665"/>
          </a:xfrm>
          <a:prstGeom prst="rect">
            <a:avLst/>
          </a:prstGeom>
          <a:noFill/>
        </p:spPr>
        <p:txBody>
          <a:bodyPr wrap="square" rtlCol="0">
            <a:spAutoFit/>
          </a:bodyPr>
          <a:lstStyle/>
          <a:p>
            <a:pPr marL="0" lvl="1" fontAlgn="auto">
              <a:spcBef>
                <a:spcPts val="0"/>
              </a:spcBef>
              <a:spcAft>
                <a:spcPts val="0"/>
              </a:spcAft>
              <a:defRPr/>
            </a:pPr>
            <a:r>
              <a:rPr lang="vi-VN" sz="2400" b="1" dirty="0">
                <a:solidFill>
                  <a:srgbClr val="7030A0"/>
                </a:solidFill>
                <a:effectLst>
                  <a:outerShdw blurRad="38100" dist="38100" dir="2700000" algn="tl">
                    <a:srgbClr val="000000">
                      <a:alpha val="43137"/>
                    </a:srgbClr>
                  </a:outerShdw>
                </a:effectLst>
                <a:latin typeface="+mj-lt"/>
              </a:rPr>
              <a:t>Thiết kế nghiên cứu kiểm chứng giả thuyết </a:t>
            </a:r>
            <a:endParaRPr lang="zh-CN" altLang="en-US" sz="2400" b="1" spc="300" dirty="0">
              <a:solidFill>
                <a:srgbClr val="7030A0"/>
              </a:solidFill>
              <a:effectLst>
                <a:outerShdw blurRad="38100" dist="38100" dir="2700000" algn="tl">
                  <a:srgbClr val="000000">
                    <a:alpha val="43137"/>
                  </a:srgbClr>
                </a:outerShdw>
              </a:effectLst>
              <a:latin typeface="+mj-lt"/>
              <a:ea typeface="微软雅黑 Light" panose="020B0502040204020203" pitchFamily="34" charset="-122"/>
              <a:cs typeface="Times New Roman" panose="02020603050405020304" pitchFamily="18" charset="0"/>
            </a:endParaRPr>
          </a:p>
        </p:txBody>
      </p:sp>
      <p:cxnSp>
        <p:nvCxnSpPr>
          <p:cNvPr id="8" name="直接连接符 7"/>
          <p:cNvCxnSpPr/>
          <p:nvPr/>
        </p:nvCxnSpPr>
        <p:spPr>
          <a:xfrm>
            <a:off x="2362258" y="518416"/>
            <a:ext cx="326808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52516" y="-18982"/>
            <a:ext cx="838178" cy="838178"/>
            <a:chOff x="2118480" y="1316166"/>
            <a:chExt cx="1512168" cy="1512168"/>
          </a:xfrm>
        </p:grpSpPr>
        <p:sp>
          <p:nvSpPr>
            <p:cNvPr id="16" name="椭圆 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zh-CN" altLang="en-US">
                <a:solidFill>
                  <a:srgbClr val="3992B5"/>
                </a:solidFill>
                <a:ea typeface="微软雅黑 Light" panose="020B0502040204020203" pitchFamily="34" charset="-122"/>
              </a:endParaRPr>
            </a:p>
          </p:txBody>
        </p:sp>
        <p:sp>
          <p:nvSpPr>
            <p:cNvPr id="19" name="TextBox 67"/>
            <p:cNvSpPr txBox="1"/>
            <p:nvPr/>
          </p:nvSpPr>
          <p:spPr>
            <a:xfrm>
              <a:off x="2347074" y="1579949"/>
              <a:ext cx="1022180" cy="832896"/>
            </a:xfrm>
            <a:prstGeom prst="rect">
              <a:avLst/>
            </a:prstGeom>
            <a:noFill/>
          </p:spPr>
          <p:txBody>
            <a:bodyPr wrap="square" rtlCol="0">
              <a:spAutoFit/>
            </a:bodyPr>
            <a:lstStyle/>
            <a:p>
              <a:pPr marL="0" lvl="1" fontAlgn="auto">
                <a:spcBef>
                  <a:spcPts val="0"/>
                </a:spcBef>
                <a:spcAft>
                  <a:spcPts val="0"/>
                </a:spcAft>
                <a:defRPr/>
              </a:pPr>
              <a:r>
                <a:rPr lang="en-US" altLang="zh-CN" sz="2400" spc="225" dirty="0" smtClean="0">
                  <a:solidFill>
                    <a:srgbClr val="FFFFFF"/>
                  </a:solidFill>
                  <a:latin typeface="Impact" panose="020B0806030902050204" pitchFamily="34" charset="0"/>
                  <a:ea typeface="微软雅黑 Light" panose="020B0502040204020203" pitchFamily="34" charset="-122"/>
                </a:rPr>
                <a:t>0</a:t>
              </a:r>
              <a:r>
                <a:rPr lang="vi-VN" altLang="zh-CN" sz="2400" spc="225" dirty="0" smtClean="0">
                  <a:solidFill>
                    <a:srgbClr val="FFFFFF"/>
                  </a:solidFill>
                  <a:latin typeface="Impact" panose="020B0806030902050204" pitchFamily="34" charset="0"/>
                  <a:ea typeface="微软雅黑 Light" panose="020B0502040204020203" pitchFamily="34" charset="-122"/>
                </a:rPr>
                <a:t>3</a:t>
              </a:r>
              <a:endParaRPr lang="zh-CN" altLang="en-US" sz="2400" spc="225" dirty="0">
                <a:solidFill>
                  <a:srgbClr val="FFFFFF"/>
                </a:solidFill>
                <a:latin typeface="Impact" panose="020B0806030902050204" pitchFamily="34" charset="0"/>
                <a:ea typeface="微软雅黑 Light" panose="020B0502040204020203" pitchFamily="34" charset="-122"/>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33572"/>
            <a:ext cx="9144000" cy="2321387"/>
          </a:xfrm>
          <a:prstGeom prst="rect">
            <a:avLst/>
          </a:prstGeom>
        </p:spPr>
      </p:pic>
      <p:sp>
        <p:nvSpPr>
          <p:cNvPr id="9" name="Rectangle 8"/>
          <p:cNvSpPr/>
          <p:nvPr/>
        </p:nvSpPr>
        <p:spPr>
          <a:xfrm>
            <a:off x="291628" y="923752"/>
            <a:ext cx="8610374" cy="461665"/>
          </a:xfrm>
          <a:prstGeom prst="rect">
            <a:avLst/>
          </a:prstGeom>
        </p:spPr>
        <p:txBody>
          <a:bodyPr wrap="square">
            <a:spAutoFit/>
          </a:bodyPr>
          <a:lstStyle/>
          <a:p>
            <a:r>
              <a:rPr lang="vi-VN" sz="2400" b="1" dirty="0" smtClean="0">
                <a:solidFill>
                  <a:srgbClr val="080808"/>
                </a:solidFill>
                <a:latin typeface="Times New Roman" panose="02020603050405020304" pitchFamily="18" charset="0"/>
              </a:rPr>
              <a:t>b/.Thí </a:t>
            </a:r>
            <a:r>
              <a:rPr lang="vi-VN" sz="2400" b="1" dirty="0">
                <a:solidFill>
                  <a:srgbClr val="080808"/>
                </a:solidFill>
                <a:latin typeface="Times New Roman" panose="02020603050405020304" pitchFamily="18" charset="0"/>
              </a:rPr>
              <a:t>nghiệm chứng minh hiện tượng thường biến ở khoai lang</a:t>
            </a:r>
            <a:endParaRPr lang="en-US" sz="2400" b="1" dirty="0">
              <a:solidFill>
                <a:srgbClr val="080808"/>
              </a:solidFill>
              <a:latin typeface="Calibri"/>
            </a:endParaRPr>
          </a:p>
        </p:txBody>
      </p:sp>
    </p:spTree>
    <p:extLst>
      <p:ext uri="{BB962C8B-B14F-4D97-AF65-F5344CB8AC3E}">
        <p14:creationId xmlns:p14="http://schemas.microsoft.com/office/powerpoint/2010/main" val="315576983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3200436" y="108242"/>
            <a:ext cx="2133544" cy="461665"/>
          </a:xfrm>
          <a:prstGeom prst="rect">
            <a:avLst/>
          </a:prstGeom>
          <a:noFill/>
        </p:spPr>
        <p:txBody>
          <a:bodyPr wrap="square" rtlCol="0">
            <a:spAutoFit/>
          </a:bodyPr>
          <a:lstStyle/>
          <a:p>
            <a:pPr marL="0" lvl="1" fontAlgn="auto">
              <a:spcBef>
                <a:spcPts val="0"/>
              </a:spcBef>
              <a:spcAft>
                <a:spcPts val="0"/>
              </a:spcAft>
              <a:defRPr/>
            </a:pPr>
            <a:r>
              <a:rPr lang="vi-VN" altLang="zh-CN" sz="2400" b="1" dirty="0">
                <a:solidFill>
                  <a:srgbClr val="7030A0"/>
                </a:solidFill>
                <a:effectLst>
                  <a:outerShdw blurRad="38100" dist="38100" dir="2700000" algn="tl">
                    <a:srgbClr val="000000">
                      <a:alpha val="43137"/>
                    </a:srgbClr>
                  </a:outerShdw>
                </a:effectLst>
                <a:latin typeface="+mj-lt"/>
              </a:rPr>
              <a:t>Thảo luận</a:t>
            </a:r>
            <a:endParaRPr lang="zh-CN" altLang="en-US" sz="2400" b="1" spc="300" dirty="0">
              <a:solidFill>
                <a:srgbClr val="7030A0"/>
              </a:solidFill>
              <a:effectLst>
                <a:outerShdw blurRad="38100" dist="38100" dir="2700000" algn="tl">
                  <a:srgbClr val="000000">
                    <a:alpha val="43137"/>
                  </a:srgbClr>
                </a:outerShdw>
              </a:effectLst>
              <a:latin typeface="+mj-lt"/>
              <a:ea typeface="微软雅黑 Light" panose="020B0502040204020203" pitchFamily="34" charset="-122"/>
              <a:cs typeface="Times New Roman" panose="02020603050405020304" pitchFamily="18" charset="0"/>
            </a:endParaRPr>
          </a:p>
        </p:txBody>
      </p:sp>
      <p:cxnSp>
        <p:nvCxnSpPr>
          <p:cNvPr id="8" name="直接连接符 7"/>
          <p:cNvCxnSpPr/>
          <p:nvPr/>
        </p:nvCxnSpPr>
        <p:spPr>
          <a:xfrm>
            <a:off x="2362258" y="518416"/>
            <a:ext cx="326808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52516" y="-18982"/>
            <a:ext cx="838178" cy="838178"/>
            <a:chOff x="2118480" y="1316166"/>
            <a:chExt cx="1512168" cy="1512168"/>
          </a:xfrm>
        </p:grpSpPr>
        <p:sp>
          <p:nvSpPr>
            <p:cNvPr id="16" name="椭圆 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zh-CN" altLang="en-US">
                <a:solidFill>
                  <a:srgbClr val="3992B5"/>
                </a:solidFill>
                <a:ea typeface="微软雅黑 Light" panose="020B0502040204020203" pitchFamily="34" charset="-122"/>
              </a:endParaRPr>
            </a:p>
          </p:txBody>
        </p:sp>
        <p:sp>
          <p:nvSpPr>
            <p:cNvPr id="19" name="TextBox 67"/>
            <p:cNvSpPr txBox="1"/>
            <p:nvPr/>
          </p:nvSpPr>
          <p:spPr>
            <a:xfrm>
              <a:off x="2347074" y="1579949"/>
              <a:ext cx="1022180" cy="832896"/>
            </a:xfrm>
            <a:prstGeom prst="rect">
              <a:avLst/>
            </a:prstGeom>
            <a:noFill/>
          </p:spPr>
          <p:txBody>
            <a:bodyPr wrap="square" rtlCol="0">
              <a:spAutoFit/>
            </a:bodyPr>
            <a:lstStyle/>
            <a:p>
              <a:pPr marL="0" lvl="1" fontAlgn="auto">
                <a:spcBef>
                  <a:spcPts val="0"/>
                </a:spcBef>
                <a:spcAft>
                  <a:spcPts val="0"/>
                </a:spcAft>
                <a:defRPr/>
              </a:pPr>
              <a:r>
                <a:rPr lang="en-US" altLang="zh-CN" sz="2400" spc="225" dirty="0" smtClean="0">
                  <a:solidFill>
                    <a:srgbClr val="FFFFFF"/>
                  </a:solidFill>
                  <a:latin typeface="Impact" panose="020B0806030902050204" pitchFamily="34" charset="0"/>
                  <a:ea typeface="微软雅黑 Light" panose="020B0502040204020203" pitchFamily="34" charset="-122"/>
                </a:rPr>
                <a:t>0</a:t>
              </a:r>
              <a:r>
                <a:rPr lang="vi-VN" altLang="zh-CN" sz="2400" spc="225" dirty="0">
                  <a:solidFill>
                    <a:srgbClr val="FFFFFF"/>
                  </a:solidFill>
                  <a:latin typeface="Impact" panose="020B0806030902050204" pitchFamily="34" charset="0"/>
                  <a:ea typeface="微软雅黑 Light" panose="020B0502040204020203" pitchFamily="34" charset="-122"/>
                </a:rPr>
                <a:t>4</a:t>
              </a:r>
              <a:endParaRPr lang="zh-CN" altLang="en-US" sz="2400" spc="225" dirty="0">
                <a:solidFill>
                  <a:srgbClr val="FFFFFF"/>
                </a:solidFill>
                <a:latin typeface="Impact" panose="020B0806030902050204" pitchFamily="34" charset="0"/>
                <a:ea typeface="微软雅黑 Light" panose="020B0502040204020203" pitchFamily="34" charset="-122"/>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860" y="1440082"/>
            <a:ext cx="8841361" cy="2350836"/>
          </a:xfrm>
          <a:prstGeom prst="rect">
            <a:avLst/>
          </a:prstGeom>
        </p:spPr>
      </p:pic>
    </p:spTree>
    <p:extLst>
      <p:ext uri="{BB962C8B-B14F-4D97-AF65-F5344CB8AC3E}">
        <p14:creationId xmlns:p14="http://schemas.microsoft.com/office/powerpoint/2010/main" val="171219941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1600278" y="57216"/>
            <a:ext cx="5791048" cy="461665"/>
          </a:xfrm>
          <a:prstGeom prst="rect">
            <a:avLst/>
          </a:prstGeom>
          <a:noFill/>
        </p:spPr>
        <p:txBody>
          <a:bodyPr wrap="square" rtlCol="0">
            <a:spAutoFit/>
          </a:bodyPr>
          <a:lstStyle/>
          <a:p>
            <a:pPr marL="0" lvl="1" fontAlgn="auto">
              <a:spcBef>
                <a:spcPts val="0"/>
              </a:spcBef>
              <a:spcAft>
                <a:spcPts val="0"/>
              </a:spcAft>
              <a:defRPr/>
            </a:pPr>
            <a:r>
              <a:rPr lang="vi-VN" sz="2400" b="1" dirty="0">
                <a:solidFill>
                  <a:srgbClr val="7030A0"/>
                </a:solidFill>
                <a:effectLst>
                  <a:outerShdw blurRad="38100" dist="38100" dir="2700000" algn="tl">
                    <a:srgbClr val="000000">
                      <a:alpha val="43137"/>
                    </a:srgbClr>
                  </a:outerShdw>
                </a:effectLst>
                <a:latin typeface="+mj-lt"/>
              </a:rPr>
              <a:t>BÁO CÁO </a:t>
            </a:r>
            <a:r>
              <a:rPr lang="vi-VN" sz="2400" b="1" dirty="0" smtClean="0">
                <a:solidFill>
                  <a:srgbClr val="7030A0"/>
                </a:solidFill>
                <a:effectLst>
                  <a:outerShdw blurRad="38100" dist="38100" dir="2700000" algn="tl">
                    <a:srgbClr val="000000">
                      <a:alpha val="43137"/>
                    </a:srgbClr>
                  </a:outerShdw>
                </a:effectLst>
                <a:latin typeface="+mj-lt"/>
              </a:rPr>
              <a:t>KẾT </a:t>
            </a:r>
            <a:r>
              <a:rPr lang="vi-VN" sz="2400" b="1" dirty="0">
                <a:solidFill>
                  <a:srgbClr val="7030A0"/>
                </a:solidFill>
                <a:effectLst>
                  <a:outerShdw blurRad="38100" dist="38100" dir="2700000" algn="tl">
                    <a:srgbClr val="000000">
                      <a:alpha val="43137"/>
                    </a:srgbClr>
                  </a:outerShdw>
                </a:effectLst>
                <a:latin typeface="+mj-lt"/>
              </a:rPr>
              <a:t>QUẢ THỰC HÀNH</a:t>
            </a:r>
            <a:endParaRPr lang="zh-CN" altLang="en-US" sz="2400" b="1" spc="300" dirty="0">
              <a:solidFill>
                <a:srgbClr val="7030A0"/>
              </a:solidFill>
              <a:effectLst>
                <a:outerShdw blurRad="38100" dist="38100" dir="2700000" algn="tl">
                  <a:srgbClr val="000000">
                    <a:alpha val="43137"/>
                  </a:srgbClr>
                </a:outerShdw>
              </a:effectLst>
              <a:latin typeface="+mj-lt"/>
              <a:ea typeface="微软雅黑 Light" panose="020B0502040204020203" pitchFamily="34" charset="-122"/>
              <a:cs typeface="Times New Roman" panose="02020603050405020304" pitchFamily="18" charset="0"/>
            </a:endParaRPr>
          </a:p>
        </p:txBody>
      </p:sp>
      <p:cxnSp>
        <p:nvCxnSpPr>
          <p:cNvPr id="8" name="直接连接符 7"/>
          <p:cNvCxnSpPr/>
          <p:nvPr/>
        </p:nvCxnSpPr>
        <p:spPr>
          <a:xfrm>
            <a:off x="2362258" y="518416"/>
            <a:ext cx="326808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52516" y="-18982"/>
            <a:ext cx="1142970" cy="1066772"/>
            <a:chOff x="2118480" y="1316166"/>
            <a:chExt cx="1512168" cy="1762996"/>
          </a:xfrm>
        </p:grpSpPr>
        <p:sp>
          <p:nvSpPr>
            <p:cNvPr id="16" name="椭圆 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zh-CN" altLang="en-US">
                <a:solidFill>
                  <a:srgbClr val="3992B5"/>
                </a:solidFill>
                <a:ea typeface="微软雅黑 Light" panose="020B0502040204020203" pitchFamily="34" charset="-122"/>
              </a:endParaRPr>
            </a:p>
          </p:txBody>
        </p:sp>
        <p:sp>
          <p:nvSpPr>
            <p:cNvPr id="19" name="TextBox 67"/>
            <p:cNvSpPr txBox="1"/>
            <p:nvPr/>
          </p:nvSpPr>
          <p:spPr>
            <a:xfrm>
              <a:off x="2347074" y="1579949"/>
              <a:ext cx="1022180" cy="1499213"/>
            </a:xfrm>
            <a:prstGeom prst="rect">
              <a:avLst/>
            </a:prstGeom>
            <a:noFill/>
          </p:spPr>
          <p:txBody>
            <a:bodyPr wrap="square" rtlCol="0">
              <a:spAutoFit/>
            </a:bodyPr>
            <a:lstStyle/>
            <a:p>
              <a:pPr marL="0" lvl="1" fontAlgn="auto">
                <a:spcBef>
                  <a:spcPts val="0"/>
                </a:spcBef>
                <a:spcAft>
                  <a:spcPts val="0"/>
                </a:spcAft>
                <a:defRPr/>
              </a:pPr>
              <a:r>
                <a:rPr lang="en-US" altLang="zh-CN" sz="2400" spc="225" dirty="0" smtClean="0">
                  <a:solidFill>
                    <a:srgbClr val="FFFFFF"/>
                  </a:solidFill>
                  <a:latin typeface="Impact" panose="020B0806030902050204" pitchFamily="34" charset="0"/>
                  <a:ea typeface="微软雅黑 Light" panose="020B0502040204020203" pitchFamily="34" charset="-122"/>
                </a:rPr>
                <a:t>0</a:t>
              </a:r>
              <a:r>
                <a:rPr lang="vi-VN" altLang="zh-CN" sz="2400" spc="225" dirty="0">
                  <a:solidFill>
                    <a:srgbClr val="FFFFFF"/>
                  </a:solidFill>
                  <a:latin typeface="Impact" panose="020B0806030902050204" pitchFamily="34" charset="0"/>
                  <a:ea typeface="微软雅黑 Light" panose="020B0502040204020203" pitchFamily="34" charset="-122"/>
                </a:rPr>
                <a:t>5</a:t>
              </a:r>
              <a:endParaRPr lang="zh-CN" altLang="en-US" sz="2400" spc="225" dirty="0">
                <a:solidFill>
                  <a:srgbClr val="FFFFFF"/>
                </a:solidFill>
                <a:latin typeface="Impact" panose="020B0806030902050204" pitchFamily="34" charset="0"/>
                <a:ea typeface="微软雅黑 Light" panose="020B0502040204020203" pitchFamily="34" charset="-122"/>
              </a:endParaRPr>
            </a:p>
          </p:txBody>
        </p:sp>
      </p:grpSp>
      <p:pic>
        <p:nvPicPr>
          <p:cNvPr id="9" name="Picture 8" descr="C:\Users\HUYNH HOANG TRUNG\Desktop\er.png"/>
          <p:cNvPicPr/>
          <p:nvPr/>
        </p:nvPicPr>
        <p:blipFill>
          <a:blip r:embed="rId3">
            <a:extLst>
              <a:ext uri="{28A0092B-C50C-407E-A947-70E740481C1C}">
                <a14:useLocalDpi xmlns:a14="http://schemas.microsoft.com/office/drawing/2010/main" val="0"/>
              </a:ext>
            </a:extLst>
          </a:blip>
          <a:srcRect/>
          <a:stretch>
            <a:fillRect/>
          </a:stretch>
        </p:blipFill>
        <p:spPr bwMode="auto">
          <a:xfrm>
            <a:off x="1270693" y="870790"/>
            <a:ext cx="6019642" cy="4114692"/>
          </a:xfrm>
          <a:prstGeom prst="rect">
            <a:avLst/>
          </a:prstGeom>
          <a:noFill/>
          <a:ln>
            <a:noFill/>
          </a:ln>
        </p:spPr>
      </p:pic>
      <p:pic>
        <p:nvPicPr>
          <p:cNvPr id="10" name="Picture 36" descr="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940" y="2033008"/>
            <a:ext cx="1842320" cy="254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655368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3276634" y="9840"/>
            <a:ext cx="1883849"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vi-VN" altLang="zh-CN" sz="32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rPr>
              <a:t>MỞ </a:t>
            </a:r>
            <a:r>
              <a:rPr lang="vi-VN" altLang="zh-CN" sz="32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rPr>
              <a:t>ĐẦU</a:t>
            </a:r>
            <a:endParaRPr lang="vi-VN" altLang="zh-CN" sz="32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endParaRPr>
          </a:p>
        </p:txBody>
      </p:sp>
      <p:pic>
        <p:nvPicPr>
          <p:cNvPr id="8" name="Picture 7" descr="C:\Users\HUYNH HOANG TRUNG\Desktop\á.png"/>
          <p:cNvPicPr/>
          <p:nvPr/>
        </p:nvPicPr>
        <p:blipFill>
          <a:blip r:embed="rId4">
            <a:extLst>
              <a:ext uri="{28A0092B-C50C-407E-A947-70E740481C1C}">
                <a14:useLocalDpi xmlns:a14="http://schemas.microsoft.com/office/drawing/2010/main" val="0"/>
              </a:ext>
            </a:extLst>
          </a:blip>
          <a:srcRect/>
          <a:stretch>
            <a:fillRect/>
          </a:stretch>
        </p:blipFill>
        <p:spPr bwMode="auto">
          <a:xfrm>
            <a:off x="4114812" y="594615"/>
            <a:ext cx="3581306" cy="2666930"/>
          </a:xfrm>
          <a:prstGeom prst="rect">
            <a:avLst/>
          </a:prstGeom>
          <a:noFill/>
          <a:ln>
            <a:noFill/>
          </a:ln>
        </p:spPr>
      </p:pic>
      <p:pic>
        <p:nvPicPr>
          <p:cNvPr id="9"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705823" y="2647948"/>
            <a:ext cx="2444289" cy="2455159"/>
          </a:xfrm>
          <a:prstGeom prst="rect">
            <a:avLst/>
          </a:prstGeom>
        </p:spPr>
      </p:pic>
      <p:sp>
        <p:nvSpPr>
          <p:cNvPr id="5" name="Rectangle 4"/>
          <p:cNvSpPr/>
          <p:nvPr/>
        </p:nvSpPr>
        <p:spPr>
          <a:xfrm>
            <a:off x="152516" y="650807"/>
            <a:ext cx="3847999" cy="2554545"/>
          </a:xfrm>
          <a:prstGeom prst="rect">
            <a:avLst/>
          </a:prstGeom>
        </p:spPr>
        <p:txBody>
          <a:bodyPr wrap="square">
            <a:spAutoFit/>
          </a:bodyPr>
          <a:lstStyle/>
          <a:p>
            <a:r>
              <a:rPr lang="vi-VN" sz="3200" dirty="0">
                <a:solidFill>
                  <a:srgbClr val="7030A0"/>
                </a:solidFill>
                <a:latin typeface="Times New Roman" panose="02020603050405020304" pitchFamily="18" charset="0"/>
                <a:cs typeface="Times New Roman" panose="02020603050405020304" pitchFamily="18" charset="0"/>
              </a:rPr>
              <a:t>Nhận xét sự khác nhau của sự phát triển cây đậu ở 2 chậu, từ đó hãy nêu 1 từ khóa nói về hiện tượng này. </a:t>
            </a:r>
            <a:endParaRPr lang="en-US" sz="3200" dirty="0">
              <a:solidFill>
                <a:srgbClr val="7030A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57308" y="3821070"/>
            <a:ext cx="6553028" cy="584775"/>
          </a:xfrm>
          <a:prstGeom prst="rect">
            <a:avLst/>
          </a:prstGeom>
        </p:spPr>
        <p:txBody>
          <a:bodyPr wrap="square">
            <a:spAutoFit/>
          </a:bodyPr>
          <a:lstStyle/>
          <a:p>
            <a:r>
              <a:rPr lang="vi-VN" sz="3200" b="1" u="sng" dirty="0">
                <a:solidFill>
                  <a:srgbClr val="0000FF"/>
                </a:solidFill>
                <a:latin typeface="Times New Roman" panose="02020603050405020304" pitchFamily="18" charset="0"/>
                <a:cs typeface="Times New Roman" panose="02020603050405020304" pitchFamily="18" charset="0"/>
              </a:rPr>
              <a:t>TRẢ </a:t>
            </a:r>
            <a:r>
              <a:rPr lang="vi-VN" sz="3200" b="1" u="sng" dirty="0" smtClean="0">
                <a:solidFill>
                  <a:srgbClr val="0000FF"/>
                </a:solidFill>
                <a:latin typeface="Times New Roman" panose="02020603050405020304" pitchFamily="18" charset="0"/>
                <a:cs typeface="Times New Roman" panose="02020603050405020304" pitchFamily="18" charset="0"/>
              </a:rPr>
              <a:t>LỜI: </a:t>
            </a:r>
            <a:r>
              <a:rPr lang="vi-VN" sz="3200" dirty="0" smtClean="0">
                <a:solidFill>
                  <a:srgbClr val="0000FF"/>
                </a:solidFill>
                <a:latin typeface="Times New Roman" panose="02020603050405020304" pitchFamily="18" charset="0"/>
                <a:cs typeface="Times New Roman" panose="02020603050405020304" pitchFamily="18" charset="0"/>
              </a:rPr>
              <a:t>Thường </a:t>
            </a:r>
            <a:r>
              <a:rPr lang="vi-VN" sz="3200" dirty="0">
                <a:solidFill>
                  <a:srgbClr val="0000FF"/>
                </a:solidFill>
                <a:latin typeface="Times New Roman" panose="02020603050405020304" pitchFamily="18" charset="0"/>
                <a:cs typeface="Times New Roman" panose="02020603050405020304" pitchFamily="18" charset="0"/>
              </a:rPr>
              <a:t>biến.</a:t>
            </a:r>
          </a:p>
        </p:txBody>
      </p:sp>
    </p:spTree>
    <p:custDataLst>
      <p:tags r:id="rId1"/>
    </p:custDataLst>
    <p:extLst>
      <p:ext uri="{BB962C8B-B14F-4D97-AF65-F5344CB8AC3E}">
        <p14:creationId xmlns:p14="http://schemas.microsoft.com/office/powerpoint/2010/main" val="188338026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p:tgtEl>
                                          <p:spTgt spid="11"/>
                                        </p:tgtEl>
                                        <p:attrNameLst>
                                          <p:attrName>ppt_x</p:attrName>
                                        </p:attrNameLst>
                                      </p:cBhvr>
                                      <p:tavLst>
                                        <p:tav tm="0">
                                          <p:val>
                                            <p:strVal val="#ppt_x-#ppt_w*1.125000"/>
                                          </p:val>
                                        </p:tav>
                                        <p:tav tm="100000">
                                          <p:val>
                                            <p:strVal val="#ppt_x"/>
                                          </p:val>
                                        </p:tav>
                                      </p:tavLst>
                                    </p:anim>
                                    <p:animEffect transition="in" filter="wipe(right)">
                                      <p:cBhvr>
                                        <p:cTn id="8" dur="750"/>
                                        <p:tgtEl>
                                          <p:spTgt spid="11"/>
                                        </p:tgtEl>
                                      </p:cBhvr>
                                    </p:animEffect>
                                  </p:childTnLst>
                                </p:cTn>
                              </p:par>
                            </p:childTnLst>
                          </p:cTn>
                        </p:par>
                        <p:par>
                          <p:cTn id="9" fill="hold">
                            <p:stCondLst>
                              <p:cond delay="750"/>
                            </p:stCondLst>
                            <p:childTnLst>
                              <p:par>
                                <p:cTn id="10" presetID="52"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Scale>
                                      <p:cBhvr>
                                        <p:cTn id="1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9"/>
                                        </p:tgtEl>
                                        <p:attrNameLst>
                                          <p:attrName>ppt_x</p:attrName>
                                          <p:attrName>ppt_y</p:attrName>
                                        </p:attrNameLst>
                                      </p:cBhvr>
                                    </p:animMotion>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00619"/>
            <a:ext cx="9144000" cy="3642881"/>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315" y="186630"/>
            <a:ext cx="8320353" cy="162384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5129" y="0"/>
            <a:ext cx="1529082" cy="4784057"/>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5054" y="2272024"/>
            <a:ext cx="3208926" cy="2720031"/>
          </a:xfrm>
          <a:prstGeom prst="rect">
            <a:avLst/>
          </a:prstGeom>
        </p:spPr>
      </p:pic>
      <p:sp>
        <p:nvSpPr>
          <p:cNvPr id="8" name="TextBox 7"/>
          <p:cNvSpPr txBox="1">
            <a:spLocks noChangeArrowheads="1"/>
          </p:cNvSpPr>
          <p:nvPr/>
        </p:nvSpPr>
        <p:spPr bwMode="auto">
          <a:xfrm>
            <a:off x="228714" y="1704712"/>
            <a:ext cx="5143909"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vi-VN" altLang="zh-CN" sz="32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rPr>
              <a:t>CHÀO TẠM BỆT </a:t>
            </a:r>
            <a:r>
              <a:rPr lang="vi-VN" altLang="zh-CN"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rPr>
              <a:t>CÁC EM</a:t>
            </a:r>
            <a:endParaRPr lang="vi-VN" altLang="zh-CN" sz="32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295576182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2057466" y="213567"/>
            <a:ext cx="3886098" cy="584775"/>
          </a:xfrm>
          <a:prstGeom prst="rect">
            <a:avLst/>
          </a:prstGeom>
          <a:noFill/>
        </p:spPr>
        <p:txBody>
          <a:bodyPr wrap="square" rtlCol="0">
            <a:spAutoFit/>
          </a:bodyPr>
          <a:lstStyle/>
          <a:p>
            <a:pPr marL="0" lvl="1" fontAlgn="auto">
              <a:spcBef>
                <a:spcPts val="0"/>
              </a:spcBef>
              <a:spcAft>
                <a:spcPts val="0"/>
              </a:spcAft>
              <a:defRPr/>
            </a:pPr>
            <a:r>
              <a:rPr lang="vi-VN" altLang="zh-CN" sz="3200" b="1" spc="300" dirty="0" smtClean="0">
                <a:solidFill>
                  <a:srgbClr val="FF0000"/>
                </a:solidFill>
                <a:latin typeface="+mj-lt"/>
                <a:ea typeface="微软雅黑 Light" panose="020B0502040204020203" pitchFamily="34" charset="-122"/>
                <a:cs typeface="Times New Roman" panose="02020603050405020304" pitchFamily="18" charset="0"/>
              </a:rPr>
              <a:t>I. CHUẨN </a:t>
            </a:r>
            <a:r>
              <a:rPr lang="vi-VN" altLang="zh-CN" sz="3200" b="1" spc="300" dirty="0">
                <a:solidFill>
                  <a:srgbClr val="FF0000"/>
                </a:solidFill>
                <a:latin typeface="+mj-lt"/>
                <a:ea typeface="微软雅黑 Light" panose="020B0502040204020203" pitchFamily="34" charset="-122"/>
                <a:cs typeface="Times New Roman" panose="02020603050405020304" pitchFamily="18" charset="0"/>
              </a:rPr>
              <a:t>BỊ</a:t>
            </a:r>
            <a:endParaRPr kumimoji="0" lang="zh-CN" altLang="en-US" sz="3200" b="1" i="0" u="none" strike="noStrike" kern="1200" cap="none" spc="300" normalizeH="0" baseline="0" noProof="0" dirty="0">
              <a:ln>
                <a:noFill/>
              </a:ln>
              <a:solidFill>
                <a:srgbClr val="FF0000"/>
              </a:solidFill>
              <a:effectLst/>
              <a:uLnTx/>
              <a:uFillTx/>
              <a:latin typeface="+mj-lt"/>
              <a:ea typeface="微软雅黑 Light" panose="020B0502040204020203" pitchFamily="34" charset="-122"/>
              <a:cs typeface="Times New Roman" panose="02020603050405020304" pitchFamily="18" charset="0"/>
            </a:endParaRPr>
          </a:p>
        </p:txBody>
      </p:sp>
      <p:cxnSp>
        <p:nvCxnSpPr>
          <p:cNvPr id="8" name="直接连接符 7"/>
          <p:cNvCxnSpPr/>
          <p:nvPr/>
        </p:nvCxnSpPr>
        <p:spPr>
          <a:xfrm>
            <a:off x="2057466" y="895394"/>
            <a:ext cx="326808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9" name="文本框 9"/>
          <p:cNvSpPr txBox="1"/>
          <p:nvPr/>
        </p:nvSpPr>
        <p:spPr>
          <a:xfrm>
            <a:off x="533506" y="1887209"/>
            <a:ext cx="8610494" cy="2739211"/>
          </a:xfrm>
          <a:prstGeom prst="rect">
            <a:avLst/>
          </a:prstGeom>
          <a:noFill/>
        </p:spPr>
        <p:txBody>
          <a:bodyPr wrap="square" lIns="0" tIns="0" rIns="0" bIns="0" rtlCol="0">
            <a:spAutoFit/>
          </a:bodyPr>
          <a:lstStyle/>
          <a:p>
            <a:r>
              <a:rPr lang="vi-VN" sz="3200" b="1" dirty="0">
                <a:solidFill>
                  <a:schemeClr val="accent1"/>
                </a:solidFill>
                <a:latin typeface="+mj-lt"/>
              </a:rPr>
              <a:t>+ Dụng cụ: </a:t>
            </a:r>
            <a:r>
              <a:rPr lang="vi-VN" sz="3200" dirty="0">
                <a:solidFill>
                  <a:schemeClr val="accent1"/>
                </a:solidFill>
                <a:latin typeface="+mj-lt"/>
              </a:rPr>
              <a:t>6 Chậu trồng cây, đất trồng, 1 kéo cắt cành, găng tay, 2 dụng cụ xới đất, 1 bình tưới nước.</a:t>
            </a:r>
            <a:endParaRPr lang="en-US" sz="3200" dirty="0">
              <a:solidFill>
                <a:schemeClr val="accent1"/>
              </a:solidFill>
              <a:latin typeface="+mj-lt"/>
            </a:endParaRPr>
          </a:p>
          <a:p>
            <a:r>
              <a:rPr lang="vi-VN" sz="3200" b="1" dirty="0">
                <a:solidFill>
                  <a:schemeClr val="accent1"/>
                </a:solidFill>
                <a:latin typeface="+mj-lt"/>
              </a:rPr>
              <a:t>+ Hoá chất: </a:t>
            </a:r>
            <a:r>
              <a:rPr lang="vi-VN" sz="3200" dirty="0">
                <a:solidFill>
                  <a:schemeClr val="accent1"/>
                </a:solidFill>
                <a:latin typeface="+mj-lt"/>
              </a:rPr>
              <a:t>Nước.</a:t>
            </a:r>
            <a:endParaRPr lang="en-US" sz="3200" dirty="0">
              <a:solidFill>
                <a:schemeClr val="accent1"/>
              </a:solidFill>
              <a:latin typeface="+mj-lt"/>
            </a:endParaRPr>
          </a:p>
          <a:p>
            <a:r>
              <a:rPr lang="vi-VN" sz="3200" b="1" dirty="0">
                <a:solidFill>
                  <a:schemeClr val="accent1"/>
                </a:solidFill>
                <a:latin typeface="+mj-lt"/>
              </a:rPr>
              <a:t>+ Mẫu vật: </a:t>
            </a:r>
            <a:r>
              <a:rPr lang="vi-VN" sz="3200" dirty="0">
                <a:solidFill>
                  <a:schemeClr val="accent1"/>
                </a:solidFill>
                <a:latin typeface="+mj-lt"/>
              </a:rPr>
              <a:t>1 bó dây khoai lang, 6 củ khoai tây, phân NPK.</a:t>
            </a:r>
            <a:endParaRPr lang="en-US" sz="3200" dirty="0">
              <a:solidFill>
                <a:schemeClr val="accent1"/>
              </a:solidFill>
              <a:latin typeface="+mj-lt"/>
            </a:endParaRPr>
          </a:p>
          <a:p>
            <a:r>
              <a:rPr lang="vi-VN" dirty="0"/>
              <a:t> </a:t>
            </a:r>
            <a:endParaRPr lang="en-US" dirty="0"/>
          </a:p>
        </p:txBody>
      </p:sp>
      <p:sp>
        <p:nvSpPr>
          <p:cNvPr id="18" name="文本框 9"/>
          <p:cNvSpPr txBox="1"/>
          <p:nvPr/>
        </p:nvSpPr>
        <p:spPr>
          <a:xfrm>
            <a:off x="499929" y="973443"/>
            <a:ext cx="8610494" cy="738664"/>
          </a:xfrm>
          <a:prstGeom prst="rect">
            <a:avLst/>
          </a:prstGeom>
          <a:noFill/>
        </p:spPr>
        <p:txBody>
          <a:bodyPr wrap="square" lIns="0" tIns="0" rIns="0" bIns="0" rtlCol="0">
            <a:spAutoFit/>
          </a:bodyPr>
          <a:lstStyle/>
          <a:p>
            <a:r>
              <a:rPr lang="vi-VN" sz="2400" b="1" dirty="0">
                <a:solidFill>
                  <a:srgbClr val="0000FF"/>
                </a:solidFill>
                <a:latin typeface="Times New Roman" panose="02020603050405020304" pitchFamily="18" charset="0"/>
                <a:cs typeface="Times New Roman" panose="02020603050405020304" pitchFamily="18" charset="0"/>
              </a:rPr>
              <a:t>Chia lớp </a:t>
            </a:r>
            <a:r>
              <a:rPr lang="vi-VN" sz="2400" b="1" dirty="0" smtClean="0">
                <a:solidFill>
                  <a:srgbClr val="0000FF"/>
                </a:solidFill>
                <a:latin typeface="Times New Roman" panose="02020603050405020304" pitchFamily="18" charset="0"/>
                <a:cs typeface="Times New Roman" panose="02020603050405020304" pitchFamily="18" charset="0"/>
              </a:rPr>
              <a:t>thành 4 </a:t>
            </a:r>
            <a:r>
              <a:rPr lang="vi-VN" sz="2400" b="1" dirty="0">
                <a:solidFill>
                  <a:srgbClr val="0000FF"/>
                </a:solidFill>
                <a:latin typeface="Times New Roman" panose="02020603050405020304" pitchFamily="18" charset="0"/>
                <a:cs typeface="Times New Roman" panose="02020603050405020304" pitchFamily="18" charset="0"/>
              </a:rPr>
              <a:t>nhóm, mỗi nhóm </a:t>
            </a:r>
            <a:r>
              <a:rPr lang="vi-VN" sz="2400" b="1" dirty="0" smtClean="0">
                <a:solidFill>
                  <a:srgbClr val="0000FF"/>
                </a:solidFill>
                <a:latin typeface="Times New Roman" panose="02020603050405020304" pitchFamily="18" charset="0"/>
                <a:cs typeface="Times New Roman" panose="02020603050405020304" pitchFamily="18" charset="0"/>
              </a:rPr>
              <a:t>chuẩn </a:t>
            </a:r>
            <a:r>
              <a:rPr lang="vi-VN" sz="2400" b="1" dirty="0">
                <a:solidFill>
                  <a:srgbClr val="0000FF"/>
                </a:solidFill>
                <a:latin typeface="Times New Roman" panose="02020603050405020304" pitchFamily="18" charset="0"/>
                <a:cs typeface="Times New Roman" panose="02020603050405020304" pitchFamily="18" charset="0"/>
              </a:rPr>
              <a:t>bị đủ </a:t>
            </a:r>
            <a:r>
              <a:rPr lang="vi-VN" sz="2400" b="1" dirty="0" smtClean="0">
                <a:solidFill>
                  <a:srgbClr val="0000FF"/>
                </a:solidFill>
                <a:latin typeface="Times New Roman" panose="02020603050405020304" pitchFamily="18" charset="0"/>
                <a:cs typeface="Times New Roman" panose="02020603050405020304" pitchFamily="18" charset="0"/>
              </a:rPr>
              <a:t>dụng cụ, </a:t>
            </a:r>
          </a:p>
          <a:p>
            <a:r>
              <a:rPr lang="vi-VN" sz="2400" b="1" dirty="0" smtClean="0">
                <a:solidFill>
                  <a:srgbClr val="0000FF"/>
                </a:solidFill>
                <a:latin typeface="Times New Roman" panose="02020603050405020304" pitchFamily="18" charset="0"/>
                <a:cs typeface="Times New Roman" panose="02020603050405020304" pitchFamily="18" charset="0"/>
              </a:rPr>
              <a:t>hóa </a:t>
            </a:r>
            <a:r>
              <a:rPr lang="vi-VN" sz="2400" b="1" dirty="0">
                <a:solidFill>
                  <a:srgbClr val="0000FF"/>
                </a:solidFill>
                <a:latin typeface="Times New Roman" panose="02020603050405020304" pitchFamily="18" charset="0"/>
                <a:cs typeface="Times New Roman" panose="02020603050405020304" pitchFamily="18" charset="0"/>
              </a:rPr>
              <a:t>chất </a:t>
            </a:r>
            <a:r>
              <a:rPr lang="vi-VN" sz="2400" b="1" dirty="0" smtClean="0">
                <a:solidFill>
                  <a:srgbClr val="0000FF"/>
                </a:solidFill>
                <a:latin typeface="Times New Roman" panose="02020603050405020304" pitchFamily="18" charset="0"/>
                <a:cs typeface="Times New Roman" panose="02020603050405020304" pitchFamily="18" charset="0"/>
              </a:rPr>
              <a:t>và mẫu vật sau.  </a:t>
            </a:r>
            <a:endParaRPr lang="en-US" sz="2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535588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1877921" y="588315"/>
            <a:ext cx="5791048" cy="461665"/>
          </a:xfrm>
          <a:prstGeom prst="rect">
            <a:avLst/>
          </a:prstGeom>
          <a:noFill/>
        </p:spPr>
        <p:txBody>
          <a:bodyPr wrap="square" rtlCol="0">
            <a:spAutoFit/>
          </a:bodyPr>
          <a:lstStyle/>
          <a:p>
            <a:pPr marL="0" lvl="1" fontAlgn="auto">
              <a:spcBef>
                <a:spcPts val="0"/>
              </a:spcBef>
              <a:spcAft>
                <a:spcPts val="0"/>
              </a:spcAft>
              <a:defRPr/>
            </a:pPr>
            <a:r>
              <a:rPr lang="vi-VN" altLang="zh-CN" sz="2400" b="1" spc="300" dirty="0" smtClean="0">
                <a:solidFill>
                  <a:srgbClr val="7030A0"/>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rPr>
              <a:t>Đặt </a:t>
            </a:r>
            <a:r>
              <a:rPr lang="vi-VN" altLang="zh-CN" sz="2400" b="1" spc="300" dirty="0">
                <a:solidFill>
                  <a:srgbClr val="7030A0"/>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rPr>
              <a:t>câu hỏi nghiên cứu</a:t>
            </a:r>
            <a:endParaRPr lang="zh-CN" altLang="en-US" sz="2400" b="1" spc="300" dirty="0">
              <a:solidFill>
                <a:srgbClr val="7030A0"/>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endParaRPr>
          </a:p>
        </p:txBody>
      </p:sp>
      <p:cxnSp>
        <p:nvCxnSpPr>
          <p:cNvPr id="8" name="直接连接符 7"/>
          <p:cNvCxnSpPr/>
          <p:nvPr/>
        </p:nvCxnSpPr>
        <p:spPr>
          <a:xfrm>
            <a:off x="1989701" y="647000"/>
            <a:ext cx="326808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357032" y="63063"/>
            <a:ext cx="1512168" cy="1512168"/>
            <a:chOff x="2118480" y="1316166"/>
            <a:chExt cx="1512168" cy="1512168"/>
          </a:xfrm>
        </p:grpSpPr>
        <p:sp>
          <p:nvSpPr>
            <p:cNvPr id="16" name="椭圆 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zh-CN" altLang="en-US">
                <a:solidFill>
                  <a:srgbClr val="3992B5"/>
                </a:solidFill>
                <a:ea typeface="微软雅黑 Light" panose="020B0502040204020203" pitchFamily="34" charset="-122"/>
              </a:endParaRPr>
            </a:p>
          </p:txBody>
        </p:sp>
        <p:sp>
          <p:nvSpPr>
            <p:cNvPr id="19" name="TextBox 67"/>
            <p:cNvSpPr txBox="1"/>
            <p:nvPr/>
          </p:nvSpPr>
          <p:spPr>
            <a:xfrm>
              <a:off x="2347074" y="1579949"/>
              <a:ext cx="1022180" cy="923330"/>
            </a:xfrm>
            <a:prstGeom prst="rect">
              <a:avLst/>
            </a:prstGeom>
            <a:noFill/>
          </p:spPr>
          <p:txBody>
            <a:bodyPr wrap="square" rtlCol="0">
              <a:spAutoFit/>
            </a:bodyPr>
            <a:lstStyle/>
            <a:p>
              <a:pPr marL="0" lvl="1" fontAlgn="auto">
                <a:spcBef>
                  <a:spcPts val="0"/>
                </a:spcBef>
                <a:spcAft>
                  <a:spcPts val="0"/>
                </a:spcAft>
                <a:defRPr/>
              </a:pPr>
              <a:r>
                <a:rPr lang="en-US" altLang="zh-CN" sz="5400" spc="225" dirty="0" smtClean="0">
                  <a:solidFill>
                    <a:srgbClr val="FFFFFF"/>
                  </a:solidFill>
                  <a:latin typeface="Impact" panose="020B0806030902050204" pitchFamily="34" charset="0"/>
                  <a:ea typeface="微软雅黑 Light" panose="020B0502040204020203" pitchFamily="34" charset="-122"/>
                </a:rPr>
                <a:t>0</a:t>
              </a:r>
              <a:r>
                <a:rPr lang="vi-VN" altLang="zh-CN" sz="5400" spc="225" dirty="0" smtClean="0">
                  <a:solidFill>
                    <a:srgbClr val="FFFFFF"/>
                  </a:solidFill>
                  <a:latin typeface="Impact" panose="020B0806030902050204" pitchFamily="34" charset="0"/>
                  <a:ea typeface="微软雅黑 Light" panose="020B0502040204020203" pitchFamily="34" charset="-122"/>
                </a:rPr>
                <a:t>1</a:t>
              </a:r>
              <a:endParaRPr lang="zh-CN" altLang="en-US" sz="5400" spc="225" dirty="0">
                <a:solidFill>
                  <a:srgbClr val="FFFFFF"/>
                </a:solidFill>
                <a:latin typeface="Impact" panose="020B0806030902050204" pitchFamily="34" charset="0"/>
                <a:ea typeface="微软雅黑 Light" panose="020B0502040204020203" pitchFamily="34" charset="-122"/>
              </a:endParaRPr>
            </a:p>
          </p:txBody>
        </p:sp>
      </p:grpSp>
      <p:sp>
        <p:nvSpPr>
          <p:cNvPr id="18" name="文本框 9"/>
          <p:cNvSpPr txBox="1"/>
          <p:nvPr/>
        </p:nvSpPr>
        <p:spPr>
          <a:xfrm>
            <a:off x="1877921" y="931829"/>
            <a:ext cx="7010216" cy="738664"/>
          </a:xfrm>
          <a:prstGeom prst="rect">
            <a:avLst/>
          </a:prstGeom>
          <a:noFill/>
        </p:spPr>
        <p:txBody>
          <a:bodyPr wrap="square" lIns="0" tIns="0" rIns="0" bIns="0" rtlCol="0">
            <a:spAutoFit/>
          </a:bodyPr>
          <a:lstStyle/>
          <a:p>
            <a:r>
              <a:rPr lang="vi-VN" sz="2400" dirty="0">
                <a:solidFill>
                  <a:srgbClr val="0070C0"/>
                </a:solidFill>
              </a:rPr>
              <a:t>GV chia lớp thành bốn nhóm, hai nhóm nghiên cứu </a:t>
            </a:r>
            <a:endParaRPr lang="vi-VN" sz="2400" dirty="0" smtClean="0">
              <a:solidFill>
                <a:srgbClr val="0070C0"/>
              </a:solidFill>
            </a:endParaRPr>
          </a:p>
          <a:p>
            <a:r>
              <a:rPr lang="vi-VN" sz="2400" dirty="0" smtClean="0">
                <a:solidFill>
                  <a:srgbClr val="0070C0"/>
                </a:solidFill>
              </a:rPr>
              <a:t>một </a:t>
            </a:r>
            <a:r>
              <a:rPr lang="vi-VN" sz="2400" dirty="0">
                <a:solidFill>
                  <a:srgbClr val="0070C0"/>
                </a:solidFill>
              </a:rPr>
              <a:t>hiện tượng.</a:t>
            </a:r>
            <a:endParaRPr lang="en-US" sz="2400" dirty="0">
              <a:solidFill>
                <a:srgbClr val="0070C0"/>
              </a:solidFill>
            </a:endParaRPr>
          </a:p>
        </p:txBody>
      </p:sp>
      <p:pic>
        <p:nvPicPr>
          <p:cNvPr id="10" name="Picture 9" descr="C:\Users\HUYNH HOANG TRUNG\Desktop\11b.png"/>
          <p:cNvPicPr/>
          <p:nvPr/>
        </p:nvPicPr>
        <p:blipFill>
          <a:blip r:embed="rId3">
            <a:extLst>
              <a:ext uri="{28A0092B-C50C-407E-A947-70E740481C1C}">
                <a14:useLocalDpi xmlns:a14="http://schemas.microsoft.com/office/drawing/2010/main" val="0"/>
              </a:ext>
            </a:extLst>
          </a:blip>
          <a:srcRect/>
          <a:stretch>
            <a:fillRect/>
          </a:stretch>
        </p:blipFill>
        <p:spPr bwMode="auto">
          <a:xfrm>
            <a:off x="1979432" y="1670493"/>
            <a:ext cx="5844040" cy="2570767"/>
          </a:xfrm>
          <a:prstGeom prst="rect">
            <a:avLst/>
          </a:prstGeom>
          <a:noFill/>
          <a:ln>
            <a:noFill/>
          </a:ln>
        </p:spPr>
      </p:pic>
      <p:sp>
        <p:nvSpPr>
          <p:cNvPr id="2" name="Rectangle 1"/>
          <p:cNvSpPr/>
          <p:nvPr/>
        </p:nvSpPr>
        <p:spPr>
          <a:xfrm>
            <a:off x="1344242" y="4095710"/>
            <a:ext cx="7162612" cy="954107"/>
          </a:xfrm>
          <a:prstGeom prst="rect">
            <a:avLst/>
          </a:prstGeom>
        </p:spPr>
        <p:txBody>
          <a:bodyPr wrap="square">
            <a:spAutoFit/>
          </a:bodyPr>
          <a:lstStyle/>
          <a:p>
            <a:r>
              <a:rPr lang="vi-VN" sz="2800" dirty="0">
                <a:solidFill>
                  <a:schemeClr val="accent1"/>
                </a:solidFill>
              </a:rPr>
              <a:t>+ Nhóm 1 và 2: nghiên cứu hiện tượng 1.</a:t>
            </a:r>
          </a:p>
          <a:p>
            <a:r>
              <a:rPr lang="vi-VN" sz="2800" dirty="0">
                <a:solidFill>
                  <a:schemeClr val="accent1"/>
                </a:solidFill>
              </a:rPr>
              <a:t>+ Nhóm 3 và 4: nghiên cứu hiện tượng 2.</a:t>
            </a:r>
          </a:p>
        </p:txBody>
      </p:sp>
      <p:sp>
        <p:nvSpPr>
          <p:cNvPr id="12" name="TextBox 1"/>
          <p:cNvSpPr txBox="1"/>
          <p:nvPr/>
        </p:nvSpPr>
        <p:spPr>
          <a:xfrm>
            <a:off x="1860478" y="244801"/>
            <a:ext cx="5530848" cy="461665"/>
          </a:xfrm>
          <a:prstGeom prst="rect">
            <a:avLst/>
          </a:prstGeom>
          <a:noFill/>
        </p:spPr>
        <p:txBody>
          <a:bodyPr wrap="square" rtlCol="0">
            <a:spAutoFit/>
          </a:bodyPr>
          <a:lstStyle/>
          <a:p>
            <a:pPr marL="0" lvl="1" fontAlgn="auto">
              <a:spcBef>
                <a:spcPts val="0"/>
              </a:spcBef>
              <a:spcAft>
                <a:spcPts val="0"/>
              </a:spcAft>
              <a:defRPr/>
            </a:pPr>
            <a:r>
              <a:rPr lang="vi-VN" altLang="zh-CN" sz="2400" b="1" spc="300" dirty="0" smtClean="0">
                <a:solidFill>
                  <a:srgbClr val="FF0000"/>
                </a:solidFill>
                <a:latin typeface="Times New Roman" panose="02020603050405020304" pitchFamily="18" charset="0"/>
                <a:ea typeface="微软雅黑 Light" panose="020B0502040204020203" pitchFamily="34" charset="-122"/>
                <a:cs typeface="Times New Roman" panose="02020603050405020304" pitchFamily="18" charset="0"/>
              </a:rPr>
              <a:t>II. CÁCH TIẾN HÀNH</a:t>
            </a:r>
            <a:endParaRPr lang="zh-CN" altLang="en-US" sz="2400" b="1" spc="300" dirty="0">
              <a:solidFill>
                <a:srgbClr val="FF0000"/>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Tree>
    <p:extLst>
      <p:ext uri="{BB962C8B-B14F-4D97-AF65-F5344CB8AC3E}">
        <p14:creationId xmlns:p14="http://schemas.microsoft.com/office/powerpoint/2010/main" val="189197113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2"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1582831" y="166504"/>
            <a:ext cx="5791048" cy="461665"/>
          </a:xfrm>
          <a:prstGeom prst="rect">
            <a:avLst/>
          </a:prstGeom>
          <a:noFill/>
        </p:spPr>
        <p:txBody>
          <a:bodyPr wrap="square" rtlCol="0">
            <a:spAutoFit/>
          </a:bodyPr>
          <a:lstStyle/>
          <a:p>
            <a:pPr marL="0" lvl="1" fontAlgn="auto">
              <a:spcBef>
                <a:spcPts val="0"/>
              </a:spcBef>
              <a:spcAft>
                <a:spcPts val="0"/>
              </a:spcAft>
              <a:defRPr/>
            </a:pPr>
            <a:r>
              <a:rPr lang="vi-VN" altLang="zh-CN" sz="2400" b="1" spc="300" dirty="0">
                <a:solidFill>
                  <a:srgbClr val="7030A0"/>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rPr>
              <a:t>Đặt câu hỏi nghiên cứu</a:t>
            </a:r>
            <a:endParaRPr lang="zh-CN" altLang="en-US" sz="2400" b="1" spc="300" dirty="0">
              <a:solidFill>
                <a:srgbClr val="7030A0"/>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endParaRPr>
          </a:p>
        </p:txBody>
      </p:sp>
      <p:cxnSp>
        <p:nvCxnSpPr>
          <p:cNvPr id="8" name="直接连接符 7"/>
          <p:cNvCxnSpPr/>
          <p:nvPr/>
        </p:nvCxnSpPr>
        <p:spPr>
          <a:xfrm>
            <a:off x="1989701" y="647000"/>
            <a:ext cx="326808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19716" y="-18982"/>
            <a:ext cx="1512168" cy="1512168"/>
            <a:chOff x="2118480" y="1316166"/>
            <a:chExt cx="1512168" cy="1512168"/>
          </a:xfrm>
        </p:grpSpPr>
        <p:sp>
          <p:nvSpPr>
            <p:cNvPr id="16" name="椭圆 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zh-CN" altLang="en-US">
                <a:solidFill>
                  <a:srgbClr val="3992B5"/>
                </a:solidFill>
                <a:ea typeface="微软雅黑 Light" panose="020B0502040204020203" pitchFamily="34" charset="-122"/>
              </a:endParaRPr>
            </a:p>
          </p:txBody>
        </p:sp>
        <p:sp>
          <p:nvSpPr>
            <p:cNvPr id="19" name="TextBox 67"/>
            <p:cNvSpPr txBox="1"/>
            <p:nvPr/>
          </p:nvSpPr>
          <p:spPr>
            <a:xfrm>
              <a:off x="2347074" y="1579949"/>
              <a:ext cx="1022180" cy="923330"/>
            </a:xfrm>
            <a:prstGeom prst="rect">
              <a:avLst/>
            </a:prstGeom>
            <a:noFill/>
          </p:spPr>
          <p:txBody>
            <a:bodyPr wrap="square" rtlCol="0">
              <a:spAutoFit/>
            </a:bodyPr>
            <a:lstStyle/>
            <a:p>
              <a:pPr marL="0" lvl="1" fontAlgn="auto">
                <a:spcBef>
                  <a:spcPts val="0"/>
                </a:spcBef>
                <a:spcAft>
                  <a:spcPts val="0"/>
                </a:spcAft>
                <a:defRPr/>
              </a:pPr>
              <a:r>
                <a:rPr lang="en-US" altLang="zh-CN" sz="5400" spc="225" dirty="0" smtClean="0">
                  <a:solidFill>
                    <a:srgbClr val="FFFFFF"/>
                  </a:solidFill>
                  <a:latin typeface="Impact" panose="020B0806030902050204" pitchFamily="34" charset="0"/>
                  <a:ea typeface="微软雅黑 Light" panose="020B0502040204020203" pitchFamily="34" charset="-122"/>
                </a:rPr>
                <a:t>0</a:t>
              </a:r>
              <a:r>
                <a:rPr lang="vi-VN" altLang="zh-CN" sz="5400" spc="225" dirty="0" smtClean="0">
                  <a:solidFill>
                    <a:srgbClr val="FFFFFF"/>
                  </a:solidFill>
                  <a:latin typeface="Impact" panose="020B0806030902050204" pitchFamily="34" charset="0"/>
                  <a:ea typeface="微软雅黑 Light" panose="020B0502040204020203" pitchFamily="34" charset="-122"/>
                </a:rPr>
                <a:t>1</a:t>
              </a:r>
              <a:endParaRPr lang="zh-CN" altLang="en-US" sz="5400" spc="225" dirty="0">
                <a:solidFill>
                  <a:srgbClr val="FFFFFF"/>
                </a:solidFill>
                <a:latin typeface="Impact" panose="020B0806030902050204" pitchFamily="34" charset="0"/>
                <a:ea typeface="微软雅黑 Light" panose="020B0502040204020203" pitchFamily="34" charset="-122"/>
              </a:endParaRPr>
            </a:p>
          </p:txBody>
        </p:sp>
      </p:grpSp>
      <p:pic>
        <p:nvPicPr>
          <p:cNvPr id="10" name="Picture 9" descr="C:\Users\HUYNH HOANG TRUNG\Desktop\11b.png"/>
          <p:cNvPicPr/>
          <p:nvPr/>
        </p:nvPicPr>
        <p:blipFill>
          <a:blip r:embed="rId3">
            <a:extLst>
              <a:ext uri="{28A0092B-C50C-407E-A947-70E740481C1C}">
                <a14:useLocalDpi xmlns:a14="http://schemas.microsoft.com/office/drawing/2010/main" val="0"/>
              </a:ext>
            </a:extLst>
          </a:blip>
          <a:srcRect/>
          <a:stretch>
            <a:fillRect/>
          </a:stretch>
        </p:blipFill>
        <p:spPr bwMode="auto">
          <a:xfrm>
            <a:off x="2057466" y="737102"/>
            <a:ext cx="4419484" cy="1747574"/>
          </a:xfrm>
          <a:prstGeom prst="rect">
            <a:avLst/>
          </a:prstGeom>
          <a:noFill/>
          <a:ln>
            <a:noFill/>
          </a:ln>
        </p:spPr>
      </p:pic>
      <p:sp>
        <p:nvSpPr>
          <p:cNvPr id="3" name="Rectangle 2"/>
          <p:cNvSpPr/>
          <p:nvPr/>
        </p:nvSpPr>
        <p:spPr>
          <a:xfrm>
            <a:off x="228714" y="2465844"/>
            <a:ext cx="8780277" cy="2677656"/>
          </a:xfrm>
          <a:prstGeom prst="rect">
            <a:avLst/>
          </a:prstGeom>
        </p:spPr>
        <p:txBody>
          <a:bodyPr wrap="square">
            <a:spAutoFit/>
          </a:bodyPr>
          <a:lstStyle/>
          <a:p>
            <a:r>
              <a:rPr lang="vi-VN" sz="2400" b="1" u="sng" dirty="0">
                <a:solidFill>
                  <a:srgbClr val="080808"/>
                </a:solidFill>
                <a:latin typeface="Times New Roman" panose="02020603050405020304" pitchFamily="18" charset="0"/>
              </a:rPr>
              <a:t>Câu 1: </a:t>
            </a:r>
            <a:r>
              <a:rPr lang="vi-VN" sz="2400" dirty="0">
                <a:solidFill>
                  <a:srgbClr val="080808"/>
                </a:solidFill>
                <a:latin typeface="Times New Roman" panose="02020603050405020304" pitchFamily="18" charset="0"/>
              </a:rPr>
              <a:t>Trong môi trường thiếu ánh sáng, khoai tây có hiện tượng mọc vống: thân cây sinh trưởng nhanh nhưng yếu ớt và có màu trắng, rễ ngắn, lá không phát triển. Sau khi đưa ra ngoài sáng, cây trở nên rắn rỏi, có rễ, thân ngắn và to.</a:t>
            </a:r>
          </a:p>
          <a:p>
            <a:r>
              <a:rPr lang="vi-VN" sz="2400" b="1" u="sng" dirty="0">
                <a:solidFill>
                  <a:srgbClr val="080808"/>
                </a:solidFill>
                <a:latin typeface="Times New Roman" panose="02020603050405020304" pitchFamily="18" charset="0"/>
              </a:rPr>
              <a:t>Câu 2: </a:t>
            </a:r>
            <a:r>
              <a:rPr lang="vi-VN" sz="2400" dirty="0">
                <a:solidFill>
                  <a:srgbClr val="080808"/>
                </a:solidFill>
                <a:latin typeface="Times New Roman" panose="02020603050405020304" pitchFamily="18" charset="0"/>
              </a:rPr>
              <a:t>Các giống cây khác nhau được gieo trồng trên các nơi có năng suất khác nhau nếu điều kiện sống khác nhau (cách chăm bón, thời độ tưới nước...) khác nhau.</a:t>
            </a:r>
          </a:p>
        </p:txBody>
      </p:sp>
    </p:spTree>
    <p:extLst>
      <p:ext uri="{BB962C8B-B14F-4D97-AF65-F5344CB8AC3E}">
        <p14:creationId xmlns:p14="http://schemas.microsoft.com/office/powerpoint/2010/main" val="90346921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1676476" y="435967"/>
            <a:ext cx="5791048" cy="461665"/>
          </a:xfrm>
          <a:prstGeom prst="rect">
            <a:avLst/>
          </a:prstGeom>
          <a:noFill/>
        </p:spPr>
        <p:txBody>
          <a:bodyPr wrap="square" rtlCol="0">
            <a:spAutoFit/>
          </a:bodyPr>
          <a:lstStyle/>
          <a:p>
            <a:pPr marL="0" lvl="1" fontAlgn="auto">
              <a:spcBef>
                <a:spcPts val="0"/>
              </a:spcBef>
              <a:spcAft>
                <a:spcPts val="0"/>
              </a:spcAft>
              <a:defRPr/>
            </a:pPr>
            <a:r>
              <a:rPr lang="vi-VN" altLang="zh-CN" sz="2400" b="1" spc="300" dirty="0">
                <a:solidFill>
                  <a:srgbClr val="7030A0"/>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rPr>
              <a:t>Đặt câu hỏi nghiên cứu</a:t>
            </a:r>
            <a:endParaRPr lang="zh-CN" altLang="en-US" sz="2400" b="1" spc="300" dirty="0">
              <a:solidFill>
                <a:srgbClr val="7030A0"/>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endParaRPr>
          </a:p>
        </p:txBody>
      </p:sp>
      <p:cxnSp>
        <p:nvCxnSpPr>
          <p:cNvPr id="8" name="直接连接符 7"/>
          <p:cNvCxnSpPr/>
          <p:nvPr/>
        </p:nvCxnSpPr>
        <p:spPr>
          <a:xfrm>
            <a:off x="2133664" y="971592"/>
            <a:ext cx="326808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19716" y="-18982"/>
            <a:ext cx="1328166" cy="1371564"/>
            <a:chOff x="2118480" y="1316166"/>
            <a:chExt cx="1512168" cy="1512168"/>
          </a:xfrm>
        </p:grpSpPr>
        <p:sp>
          <p:nvSpPr>
            <p:cNvPr id="16" name="椭圆 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zh-CN" altLang="en-US">
                <a:solidFill>
                  <a:srgbClr val="3992B5"/>
                </a:solidFill>
                <a:ea typeface="微软雅黑 Light" panose="020B0502040204020203" pitchFamily="34" charset="-122"/>
              </a:endParaRPr>
            </a:p>
          </p:txBody>
        </p:sp>
        <p:sp>
          <p:nvSpPr>
            <p:cNvPr id="19" name="TextBox 67"/>
            <p:cNvSpPr txBox="1"/>
            <p:nvPr/>
          </p:nvSpPr>
          <p:spPr>
            <a:xfrm>
              <a:off x="2347073" y="1579949"/>
              <a:ext cx="1022180" cy="848319"/>
            </a:xfrm>
            <a:prstGeom prst="rect">
              <a:avLst/>
            </a:prstGeom>
            <a:noFill/>
          </p:spPr>
          <p:txBody>
            <a:bodyPr wrap="square" rtlCol="0">
              <a:spAutoFit/>
            </a:bodyPr>
            <a:lstStyle/>
            <a:p>
              <a:pPr marL="0" lvl="1" fontAlgn="auto">
                <a:spcBef>
                  <a:spcPts val="0"/>
                </a:spcBef>
                <a:spcAft>
                  <a:spcPts val="0"/>
                </a:spcAft>
                <a:defRPr/>
              </a:pPr>
              <a:r>
                <a:rPr lang="en-US" altLang="zh-CN" sz="4400" spc="225" dirty="0" smtClean="0">
                  <a:solidFill>
                    <a:srgbClr val="FFFFFF"/>
                  </a:solidFill>
                  <a:latin typeface="Impact" panose="020B0806030902050204" pitchFamily="34" charset="0"/>
                  <a:ea typeface="微软雅黑 Light" panose="020B0502040204020203" pitchFamily="34" charset="-122"/>
                </a:rPr>
                <a:t>0</a:t>
              </a:r>
              <a:r>
                <a:rPr lang="vi-VN" altLang="zh-CN" sz="4400" spc="225" dirty="0" smtClean="0">
                  <a:solidFill>
                    <a:srgbClr val="FFFFFF"/>
                  </a:solidFill>
                  <a:latin typeface="Impact" panose="020B0806030902050204" pitchFamily="34" charset="0"/>
                  <a:ea typeface="微软雅黑 Light" panose="020B0502040204020203" pitchFamily="34" charset="-122"/>
                </a:rPr>
                <a:t>1</a:t>
              </a:r>
              <a:endParaRPr lang="zh-CN" altLang="en-US" sz="4400" spc="225" dirty="0">
                <a:solidFill>
                  <a:srgbClr val="FFFFFF"/>
                </a:solidFill>
                <a:latin typeface="Impact" panose="020B0806030902050204" pitchFamily="34" charset="0"/>
                <a:ea typeface="微软雅黑 Light" panose="020B0502040204020203" pitchFamily="34" charset="-122"/>
              </a:endParaRPr>
            </a:p>
          </p:txBody>
        </p:sp>
      </p:grpSp>
      <p:graphicFrame>
        <p:nvGraphicFramePr>
          <p:cNvPr id="2" name="Table 1"/>
          <p:cNvGraphicFramePr>
            <a:graphicFrameLocks noGrp="1"/>
          </p:cNvGraphicFramePr>
          <p:nvPr>
            <p:extLst>
              <p:ext uri="{D42A27DB-BD31-4B8C-83A1-F6EECF244321}">
                <p14:modId xmlns:p14="http://schemas.microsoft.com/office/powerpoint/2010/main" val="4082594378"/>
              </p:ext>
            </p:extLst>
          </p:nvPr>
        </p:nvGraphicFramePr>
        <p:xfrm>
          <a:off x="111388" y="1428780"/>
          <a:ext cx="8808179" cy="3638672"/>
        </p:xfrm>
        <a:graphic>
          <a:graphicData uri="http://schemas.openxmlformats.org/drawingml/2006/table">
            <a:tbl>
              <a:tblPr firstRow="1" firstCol="1" bandRow="1"/>
              <a:tblGrid>
                <a:gridCol w="3009795"/>
                <a:gridCol w="3009795"/>
                <a:gridCol w="2788589"/>
              </a:tblGrid>
              <a:tr h="1710732">
                <a:tc gridSpan="3">
                  <a:txBody>
                    <a:bodyPr/>
                    <a:lstStyle/>
                    <a:p>
                      <a:pPr algn="ctr">
                        <a:lnSpc>
                          <a:spcPts val="1700"/>
                        </a:lnSpc>
                        <a:spcBef>
                          <a:spcPts val="300"/>
                        </a:spcBef>
                        <a:spcAft>
                          <a:spcPts val="0"/>
                        </a:spcAft>
                      </a:pPr>
                      <a:r>
                        <a:rPr lang="vi-VN" sz="2400" b="1" dirty="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rPr>
                        <a:t>PHIẾU HỌC TẬP SỐ 1</a:t>
                      </a:r>
                      <a:endParaRPr lang="en-US" sz="2400" b="1"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p>
                      <a:pPr algn="ctr">
                        <a:lnSpc>
                          <a:spcPts val="1700"/>
                        </a:lnSpc>
                        <a:spcBef>
                          <a:spcPts val="300"/>
                        </a:spcBef>
                        <a:spcAft>
                          <a:spcPts val="0"/>
                        </a:spcAft>
                      </a:pPr>
                      <a:r>
                        <a:rPr lang="vi-VN" sz="2400" b="1" dirty="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rPr>
                        <a:t>Biên bản thảo luận đặt câu hỏi nêu vấn đề</a:t>
                      </a:r>
                      <a:endParaRPr lang="en-US" sz="2400" b="1"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p>
                      <a:pPr algn="ctr">
                        <a:lnSpc>
                          <a:spcPts val="1700"/>
                        </a:lnSpc>
                        <a:spcBef>
                          <a:spcPts val="300"/>
                        </a:spcBef>
                        <a:spcAft>
                          <a:spcPts val="0"/>
                        </a:spcAft>
                        <a:tabLst>
                          <a:tab pos="8101330" algn="l"/>
                        </a:tabLst>
                      </a:pPr>
                      <a:r>
                        <a:rPr lang="vi-VN" sz="2400" dirty="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rPr>
                        <a:t>Nhóm thực hiện:</a:t>
                      </a:r>
                      <a:r>
                        <a:rPr lang="en-GB" sz="2400" dirty="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hMerge="1">
                  <a:txBody>
                    <a:bodyPr/>
                    <a:lstStyle/>
                    <a:p>
                      <a:endParaRPr lang="en-US"/>
                    </a:p>
                  </a:txBody>
                  <a:tcPr/>
                </a:tc>
                <a:tc hMerge="1">
                  <a:txBody>
                    <a:bodyPr/>
                    <a:lstStyle/>
                    <a:p>
                      <a:endParaRPr lang="en-US"/>
                    </a:p>
                  </a:txBody>
                  <a:tcPr/>
                </a:tc>
              </a:tr>
              <a:tr h="407115">
                <a:tc rowSpan="2">
                  <a:txBody>
                    <a:bodyPr/>
                    <a:lstStyle/>
                    <a:p>
                      <a:pPr algn="ctr">
                        <a:lnSpc>
                          <a:spcPts val="1700"/>
                        </a:lnSpc>
                        <a:spcBef>
                          <a:spcPts val="300"/>
                        </a:spcBef>
                        <a:spcAft>
                          <a:spcPts val="0"/>
                        </a:spcAft>
                      </a:pPr>
                      <a:r>
                        <a:rPr lang="vi-VN" sz="2400" b="1">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rPr>
                        <a:t>Tình huống</a:t>
                      </a:r>
                      <a:endParaRPr lang="en-US" sz="2400" b="1">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lnSpc>
                          <a:spcPts val="1700"/>
                        </a:lnSpc>
                        <a:spcBef>
                          <a:spcPts val="300"/>
                        </a:spcBef>
                        <a:spcAft>
                          <a:spcPts val="0"/>
                        </a:spcAft>
                      </a:pPr>
                      <a:r>
                        <a:rPr lang="vi-VN" sz="2400" b="1" dirty="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rPr>
                        <a:t>Nội dung thảo luận</a:t>
                      </a:r>
                      <a:endParaRPr lang="en-US" sz="2400" b="1"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706595">
                <a:tc vMerge="1">
                  <a:txBody>
                    <a:bodyPr/>
                    <a:lstStyle/>
                    <a:p>
                      <a:endParaRPr lang="en-US"/>
                    </a:p>
                  </a:txBody>
                  <a:tcPr/>
                </a:tc>
                <a:tc>
                  <a:txBody>
                    <a:bodyPr/>
                    <a:lstStyle/>
                    <a:p>
                      <a:pPr algn="ctr">
                        <a:lnSpc>
                          <a:spcPts val="1700"/>
                        </a:lnSpc>
                        <a:spcBef>
                          <a:spcPts val="300"/>
                        </a:spcBef>
                        <a:spcAft>
                          <a:spcPts val="0"/>
                        </a:spcAft>
                      </a:pPr>
                      <a:r>
                        <a:rPr lang="vi-VN" sz="2400" b="1">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rPr>
                        <a:t>Nội dung vấn đề</a:t>
                      </a:r>
                      <a:endParaRPr lang="en-US" sz="2400" b="1">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700"/>
                        </a:lnSpc>
                        <a:spcBef>
                          <a:spcPts val="300"/>
                        </a:spcBef>
                        <a:spcAft>
                          <a:spcPts val="0"/>
                        </a:spcAft>
                      </a:pPr>
                      <a:r>
                        <a:rPr lang="vi-VN" sz="2400" b="1" dirty="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rPr>
                        <a:t>Câu hỏi giả định</a:t>
                      </a:r>
                      <a:endParaRPr lang="en-US" sz="2400" b="1"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07115">
                <a:tc>
                  <a:txBody>
                    <a:bodyPr/>
                    <a:lstStyle/>
                    <a:p>
                      <a:pPr algn="ctr">
                        <a:lnSpc>
                          <a:spcPts val="1700"/>
                        </a:lnSpc>
                        <a:spcBef>
                          <a:spcPts val="300"/>
                        </a:spcBef>
                        <a:spcAft>
                          <a:spcPts val="0"/>
                        </a:spcAft>
                        <a:tabLst>
                          <a:tab pos="8101330" algn="l"/>
                        </a:tabLst>
                      </a:pPr>
                      <a:r>
                        <a:rPr lang="vi-VN" sz="240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40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300"/>
                        </a:spcBef>
                        <a:spcAft>
                          <a:spcPts val="0"/>
                        </a:spcAft>
                        <a:tabLst>
                          <a:tab pos="8101330" algn="l"/>
                        </a:tabLst>
                      </a:pPr>
                      <a:r>
                        <a:rPr lang="en-GB" sz="240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300"/>
                        </a:spcBef>
                        <a:spcAft>
                          <a:spcPts val="0"/>
                        </a:spcAft>
                        <a:tabLst>
                          <a:tab pos="8101330" algn="l"/>
                        </a:tabLst>
                      </a:pPr>
                      <a:r>
                        <a:rPr lang="en-GB" sz="2400" dirty="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115">
                <a:tc>
                  <a:txBody>
                    <a:bodyPr/>
                    <a:lstStyle/>
                    <a:p>
                      <a:pPr algn="ctr">
                        <a:lnSpc>
                          <a:spcPts val="1700"/>
                        </a:lnSpc>
                        <a:spcBef>
                          <a:spcPts val="300"/>
                        </a:spcBef>
                        <a:spcAft>
                          <a:spcPts val="0"/>
                        </a:spcAft>
                        <a:tabLst>
                          <a:tab pos="8101330" algn="l"/>
                        </a:tabLst>
                      </a:pPr>
                      <a:r>
                        <a:rPr lang="vi-VN" sz="240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240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300"/>
                        </a:spcBef>
                        <a:spcAft>
                          <a:spcPts val="0"/>
                        </a:spcAft>
                        <a:tabLst>
                          <a:tab pos="8101330" algn="l"/>
                        </a:tabLst>
                      </a:pPr>
                      <a:r>
                        <a:rPr lang="en-GB" sz="240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300"/>
                        </a:spcBef>
                        <a:spcAft>
                          <a:spcPts val="0"/>
                        </a:spcAft>
                        <a:tabLst>
                          <a:tab pos="8101330" algn="l"/>
                        </a:tabLst>
                      </a:pPr>
                      <a:r>
                        <a:rPr lang="en-GB" sz="2400" dirty="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40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5991477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1676476" y="435967"/>
            <a:ext cx="5791048" cy="461665"/>
          </a:xfrm>
          <a:prstGeom prst="rect">
            <a:avLst/>
          </a:prstGeom>
          <a:noFill/>
        </p:spPr>
        <p:txBody>
          <a:bodyPr wrap="square" rtlCol="0">
            <a:spAutoFit/>
          </a:bodyPr>
          <a:lstStyle/>
          <a:p>
            <a:pPr marL="0" lvl="1" fontAlgn="auto">
              <a:spcBef>
                <a:spcPts val="0"/>
              </a:spcBef>
              <a:spcAft>
                <a:spcPts val="0"/>
              </a:spcAft>
              <a:defRPr/>
            </a:pPr>
            <a:r>
              <a:rPr lang="vi-VN" altLang="zh-CN" sz="2400" b="1" spc="300" dirty="0">
                <a:solidFill>
                  <a:srgbClr val="7030A0"/>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rPr>
              <a:t>Đặt câu hỏi nghiên cứu</a:t>
            </a:r>
            <a:endParaRPr lang="zh-CN" altLang="en-US" sz="2400" b="1" spc="300" dirty="0">
              <a:solidFill>
                <a:srgbClr val="7030A0"/>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endParaRPr>
          </a:p>
        </p:txBody>
      </p:sp>
      <p:cxnSp>
        <p:nvCxnSpPr>
          <p:cNvPr id="8" name="直接连接符 7"/>
          <p:cNvCxnSpPr/>
          <p:nvPr/>
        </p:nvCxnSpPr>
        <p:spPr>
          <a:xfrm>
            <a:off x="2133664" y="971592"/>
            <a:ext cx="326808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19716" y="-18982"/>
            <a:ext cx="1328166" cy="1371564"/>
            <a:chOff x="2118480" y="1316166"/>
            <a:chExt cx="1512168" cy="1512168"/>
          </a:xfrm>
        </p:grpSpPr>
        <p:sp>
          <p:nvSpPr>
            <p:cNvPr id="16" name="椭圆 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zh-CN" altLang="en-US">
                <a:solidFill>
                  <a:srgbClr val="3992B5"/>
                </a:solidFill>
                <a:ea typeface="微软雅黑 Light" panose="020B0502040204020203" pitchFamily="34" charset="-122"/>
              </a:endParaRPr>
            </a:p>
          </p:txBody>
        </p:sp>
        <p:sp>
          <p:nvSpPr>
            <p:cNvPr id="19" name="TextBox 67"/>
            <p:cNvSpPr txBox="1"/>
            <p:nvPr/>
          </p:nvSpPr>
          <p:spPr>
            <a:xfrm>
              <a:off x="2347073" y="1579949"/>
              <a:ext cx="1022180" cy="848319"/>
            </a:xfrm>
            <a:prstGeom prst="rect">
              <a:avLst/>
            </a:prstGeom>
            <a:noFill/>
          </p:spPr>
          <p:txBody>
            <a:bodyPr wrap="square" rtlCol="0">
              <a:spAutoFit/>
            </a:bodyPr>
            <a:lstStyle/>
            <a:p>
              <a:pPr marL="0" lvl="1" fontAlgn="auto">
                <a:spcBef>
                  <a:spcPts val="0"/>
                </a:spcBef>
                <a:spcAft>
                  <a:spcPts val="0"/>
                </a:spcAft>
                <a:defRPr/>
              </a:pPr>
              <a:r>
                <a:rPr lang="en-US" altLang="zh-CN" sz="4400" spc="225" dirty="0" smtClean="0">
                  <a:solidFill>
                    <a:srgbClr val="FFFFFF"/>
                  </a:solidFill>
                  <a:latin typeface="Impact" panose="020B0806030902050204" pitchFamily="34" charset="0"/>
                  <a:ea typeface="微软雅黑 Light" panose="020B0502040204020203" pitchFamily="34" charset="-122"/>
                </a:rPr>
                <a:t>0</a:t>
              </a:r>
              <a:r>
                <a:rPr lang="vi-VN" altLang="zh-CN" sz="4400" spc="225" dirty="0" smtClean="0">
                  <a:solidFill>
                    <a:srgbClr val="FFFFFF"/>
                  </a:solidFill>
                  <a:latin typeface="Impact" panose="020B0806030902050204" pitchFamily="34" charset="0"/>
                  <a:ea typeface="微软雅黑 Light" panose="020B0502040204020203" pitchFamily="34" charset="-122"/>
                </a:rPr>
                <a:t>1</a:t>
              </a:r>
              <a:endParaRPr lang="zh-CN" altLang="en-US" sz="4400" spc="225" dirty="0">
                <a:solidFill>
                  <a:srgbClr val="FFFFFF"/>
                </a:solidFill>
                <a:latin typeface="Impact" panose="020B0806030902050204" pitchFamily="34" charset="0"/>
                <a:ea typeface="微软雅黑 Light" panose="020B0502040204020203" pitchFamily="34" charset="-122"/>
              </a:endParaRPr>
            </a:p>
          </p:txBody>
        </p:sp>
      </p:grpSp>
      <p:graphicFrame>
        <p:nvGraphicFramePr>
          <p:cNvPr id="4" name="Table 3"/>
          <p:cNvGraphicFramePr>
            <a:graphicFrameLocks noGrp="1"/>
          </p:cNvGraphicFramePr>
          <p:nvPr>
            <p:extLst>
              <p:ext uri="{D42A27DB-BD31-4B8C-83A1-F6EECF244321}">
                <p14:modId xmlns:p14="http://schemas.microsoft.com/office/powerpoint/2010/main" val="2161751467"/>
              </p:ext>
            </p:extLst>
          </p:nvPr>
        </p:nvGraphicFramePr>
        <p:xfrm>
          <a:off x="121857" y="1504978"/>
          <a:ext cx="8869627" cy="3505107"/>
        </p:xfrm>
        <a:graphic>
          <a:graphicData uri="http://schemas.openxmlformats.org/drawingml/2006/table">
            <a:tbl>
              <a:tblPr firstRow="1" firstCol="1" bandRow="1"/>
              <a:tblGrid>
                <a:gridCol w="1112792"/>
                <a:gridCol w="3946935"/>
                <a:gridCol w="3809900"/>
              </a:tblGrid>
              <a:tr h="474481">
                <a:tc rowSpan="2">
                  <a:txBody>
                    <a:bodyPr/>
                    <a:lstStyle/>
                    <a:p>
                      <a:pPr algn="ctr">
                        <a:lnSpc>
                          <a:spcPts val="1700"/>
                        </a:lnSpc>
                        <a:spcBef>
                          <a:spcPts val="300"/>
                        </a:spcBef>
                        <a:spcAft>
                          <a:spcPts val="0"/>
                        </a:spcAft>
                      </a:pPr>
                      <a:r>
                        <a:rPr lang="vi-VN" sz="2400" b="1" dirty="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rPr>
                        <a:t>Tình huống</a:t>
                      </a:r>
                      <a:endParaRPr lang="en-US" sz="2400" b="1" dirty="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lnSpc>
                          <a:spcPts val="1700"/>
                        </a:lnSpc>
                        <a:spcBef>
                          <a:spcPts val="300"/>
                        </a:spcBef>
                        <a:spcAft>
                          <a:spcPts val="0"/>
                        </a:spcAft>
                      </a:pPr>
                      <a:r>
                        <a:rPr lang="vi-VN" sz="2400" b="1" dirty="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rPr>
                        <a:t>Nội dung thảo luận</a:t>
                      </a:r>
                      <a:endParaRPr lang="en-US" sz="2400" b="1" dirty="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386904">
                <a:tc vMerge="1">
                  <a:txBody>
                    <a:bodyPr/>
                    <a:lstStyle/>
                    <a:p>
                      <a:endParaRPr lang="en-US"/>
                    </a:p>
                  </a:txBody>
                  <a:tcPr/>
                </a:tc>
                <a:tc>
                  <a:txBody>
                    <a:bodyPr/>
                    <a:lstStyle/>
                    <a:p>
                      <a:pPr algn="ctr">
                        <a:lnSpc>
                          <a:spcPts val="1700"/>
                        </a:lnSpc>
                        <a:spcBef>
                          <a:spcPts val="300"/>
                        </a:spcBef>
                        <a:spcAft>
                          <a:spcPts val="0"/>
                        </a:spcAft>
                      </a:pPr>
                      <a:r>
                        <a:rPr lang="vi-VN" sz="2400" b="1" dirty="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rPr>
                        <a:t>Nội dung vấn đề</a:t>
                      </a:r>
                      <a:endParaRPr lang="en-US" sz="2400" b="1" dirty="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700"/>
                        </a:lnSpc>
                        <a:spcBef>
                          <a:spcPts val="300"/>
                        </a:spcBef>
                        <a:spcAft>
                          <a:spcPts val="0"/>
                        </a:spcAft>
                      </a:pPr>
                      <a:r>
                        <a:rPr lang="vi-VN" sz="2400" b="1" dirty="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rPr>
                        <a:t>Câu hỏi giả định</a:t>
                      </a:r>
                      <a:endParaRPr lang="en-US" sz="2400" b="1" dirty="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187421">
                <a:tc>
                  <a:txBody>
                    <a:bodyPr/>
                    <a:lstStyle/>
                    <a:p>
                      <a:pPr algn="ctr">
                        <a:lnSpc>
                          <a:spcPts val="1700"/>
                        </a:lnSpc>
                        <a:spcBef>
                          <a:spcPts val="300"/>
                        </a:spcBef>
                        <a:spcAft>
                          <a:spcPts val="0"/>
                        </a:spcAft>
                        <a:tabLst>
                          <a:tab pos="8101330" algn="l"/>
                        </a:tabLst>
                      </a:pPr>
                      <a:r>
                        <a:rPr lang="vi-VN" sz="2400" b="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400" b="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Bef>
                          <a:spcPts val="300"/>
                        </a:spcBef>
                        <a:spcAft>
                          <a:spcPts val="0"/>
                        </a:spcAft>
                        <a:tabLst>
                          <a:tab pos="8101330" algn="l"/>
                        </a:tabLst>
                      </a:pPr>
                      <a:endParaRPr lang="en-US" sz="2400" b="0" dirty="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Bef>
                          <a:spcPts val="300"/>
                        </a:spcBef>
                        <a:spcAft>
                          <a:spcPts val="0"/>
                        </a:spcAft>
                        <a:tabLst>
                          <a:tab pos="8101330" algn="l"/>
                        </a:tabLst>
                      </a:pPr>
                      <a:endParaRPr lang="en-US" sz="2400" b="0" dirty="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6301">
                <a:tc>
                  <a:txBody>
                    <a:bodyPr/>
                    <a:lstStyle/>
                    <a:p>
                      <a:pPr algn="ctr">
                        <a:lnSpc>
                          <a:spcPts val="1700"/>
                        </a:lnSpc>
                        <a:spcBef>
                          <a:spcPts val="300"/>
                        </a:spcBef>
                        <a:spcAft>
                          <a:spcPts val="0"/>
                        </a:spcAft>
                        <a:tabLst>
                          <a:tab pos="8101330" algn="l"/>
                        </a:tabLst>
                      </a:pPr>
                      <a:r>
                        <a:rPr lang="vi-VN" sz="2400" b="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2400" b="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Bef>
                          <a:spcPts val="300"/>
                        </a:spcBef>
                        <a:spcAft>
                          <a:spcPts val="0"/>
                        </a:spcAft>
                        <a:tabLst>
                          <a:tab pos="8101330" algn="l"/>
                        </a:tabLst>
                      </a:pPr>
                      <a:endParaRPr lang="en-US" sz="2400" b="0" dirty="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Bef>
                          <a:spcPts val="300"/>
                        </a:spcBef>
                        <a:spcAft>
                          <a:spcPts val="0"/>
                        </a:spcAft>
                        <a:tabLst>
                          <a:tab pos="8101330" algn="l"/>
                        </a:tabLst>
                      </a:pPr>
                      <a:endParaRPr lang="en-US" sz="2400" b="0" dirty="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Rectangle 9"/>
          <p:cNvSpPr/>
          <p:nvPr/>
        </p:nvSpPr>
        <p:spPr>
          <a:xfrm>
            <a:off x="1218294" y="2343156"/>
            <a:ext cx="3887092" cy="1200329"/>
          </a:xfrm>
          <a:prstGeom prst="rect">
            <a:avLst/>
          </a:prstGeom>
        </p:spPr>
        <p:txBody>
          <a:bodyPr wrap="square">
            <a:spAutoFit/>
          </a:bodyPr>
          <a:lstStyle/>
          <a:p>
            <a:r>
              <a:rPr lang="vi-VN" sz="2400" dirty="0">
                <a:solidFill>
                  <a:schemeClr val="accent1"/>
                </a:solidFill>
                <a:latin typeface="Times New Roman" panose="02020603050405020304" pitchFamily="18" charset="0"/>
                <a:cs typeface="Times New Roman" panose="02020603050405020304" pitchFamily="18" charset="0"/>
              </a:rPr>
              <a:t>Khoai tây có hiện tượng mọc vống khi ở trong tối và khử vống khi ở ngoài sáng</a:t>
            </a:r>
            <a:endParaRPr lang="en-US" sz="2400" dirty="0">
              <a:solidFill>
                <a:schemeClr val="accent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5105386" y="2453662"/>
            <a:ext cx="3809900" cy="1200329"/>
          </a:xfrm>
          <a:prstGeom prst="rect">
            <a:avLst/>
          </a:prstGeom>
        </p:spPr>
        <p:txBody>
          <a:bodyPr wrap="square">
            <a:spAutoFit/>
          </a:bodyPr>
          <a:lstStyle/>
          <a:p>
            <a:r>
              <a:rPr lang="vi-VN" sz="2400" dirty="0">
                <a:solidFill>
                  <a:schemeClr val="accent1"/>
                </a:solidFill>
                <a:latin typeface="+mj-lt"/>
              </a:rPr>
              <a:t>Có phải ánh sáng đã ảnh hưởng đến sự phát triển của khoai tây?</a:t>
            </a:r>
            <a:endParaRPr lang="en-US" sz="2400" dirty="0">
              <a:solidFill>
                <a:schemeClr val="accent1"/>
              </a:solidFill>
              <a:latin typeface="+mj-lt"/>
            </a:endParaRPr>
          </a:p>
        </p:txBody>
      </p:sp>
      <p:sp>
        <p:nvSpPr>
          <p:cNvPr id="12" name="Rectangle 11"/>
          <p:cNvSpPr/>
          <p:nvPr/>
        </p:nvSpPr>
        <p:spPr>
          <a:xfrm>
            <a:off x="1218294" y="3516934"/>
            <a:ext cx="4268082" cy="1569660"/>
          </a:xfrm>
          <a:prstGeom prst="rect">
            <a:avLst/>
          </a:prstGeom>
        </p:spPr>
        <p:txBody>
          <a:bodyPr wrap="square">
            <a:spAutoFit/>
          </a:bodyPr>
          <a:lstStyle/>
          <a:p>
            <a:r>
              <a:rPr lang="en-US" sz="2400" dirty="0" err="1">
                <a:solidFill>
                  <a:schemeClr val="accent1"/>
                </a:solidFill>
                <a:latin typeface="Times New Roman" panose="02020603050405020304" pitchFamily="18" charset="0"/>
                <a:cs typeface="Times New Roman" panose="02020603050405020304" pitchFamily="18" charset="0"/>
              </a:rPr>
              <a:t>Các</a:t>
            </a:r>
            <a:r>
              <a:rPr lang="en-US" sz="2400" dirty="0">
                <a:solidFill>
                  <a:schemeClr val="accent1"/>
                </a:solidFill>
                <a:latin typeface="Times New Roman" panose="02020603050405020304" pitchFamily="18" charset="0"/>
                <a:cs typeface="Times New Roman" panose="02020603050405020304" pitchFamily="18" charset="0"/>
              </a:rPr>
              <a:t> </a:t>
            </a:r>
            <a:r>
              <a:rPr lang="en-US" sz="2400" dirty="0" err="1">
                <a:solidFill>
                  <a:schemeClr val="accent1"/>
                </a:solidFill>
                <a:latin typeface="Times New Roman" panose="02020603050405020304" pitchFamily="18" charset="0"/>
                <a:cs typeface="Times New Roman" panose="02020603050405020304" pitchFamily="18" charset="0"/>
              </a:rPr>
              <a:t>giống</a:t>
            </a:r>
            <a:r>
              <a:rPr lang="en-US" sz="2400" dirty="0">
                <a:solidFill>
                  <a:schemeClr val="accent1"/>
                </a:solidFill>
                <a:latin typeface="Times New Roman" panose="02020603050405020304" pitchFamily="18" charset="0"/>
                <a:cs typeface="Times New Roman" panose="02020603050405020304" pitchFamily="18" charset="0"/>
              </a:rPr>
              <a:t> </a:t>
            </a:r>
            <a:r>
              <a:rPr lang="en-US" sz="2400" dirty="0" err="1">
                <a:solidFill>
                  <a:schemeClr val="accent1"/>
                </a:solidFill>
                <a:latin typeface="Times New Roman" panose="02020603050405020304" pitchFamily="18" charset="0"/>
                <a:cs typeface="Times New Roman" panose="02020603050405020304" pitchFamily="18" charset="0"/>
              </a:rPr>
              <a:t>cây</a:t>
            </a:r>
            <a:r>
              <a:rPr lang="en-US" sz="2400" dirty="0">
                <a:solidFill>
                  <a:schemeClr val="accent1"/>
                </a:solidFill>
                <a:latin typeface="Times New Roman" panose="02020603050405020304" pitchFamily="18" charset="0"/>
                <a:cs typeface="Times New Roman" panose="02020603050405020304" pitchFamily="18" charset="0"/>
              </a:rPr>
              <a:t> </a:t>
            </a:r>
            <a:r>
              <a:rPr lang="en-US" sz="2400" dirty="0" err="1">
                <a:solidFill>
                  <a:schemeClr val="accent1"/>
                </a:solidFill>
                <a:latin typeface="Times New Roman" panose="02020603050405020304" pitchFamily="18" charset="0"/>
                <a:cs typeface="Times New Roman" panose="02020603050405020304" pitchFamily="18" charset="0"/>
              </a:rPr>
              <a:t>trồng</a:t>
            </a:r>
            <a:r>
              <a:rPr lang="en-US" sz="2400" dirty="0">
                <a:solidFill>
                  <a:schemeClr val="accent1"/>
                </a:solidFill>
                <a:latin typeface="Times New Roman" panose="02020603050405020304" pitchFamily="18" charset="0"/>
                <a:cs typeface="Times New Roman" panose="02020603050405020304" pitchFamily="18" charset="0"/>
              </a:rPr>
              <a:t> </a:t>
            </a:r>
            <a:r>
              <a:rPr lang="en-US" sz="2400" dirty="0" err="1">
                <a:solidFill>
                  <a:schemeClr val="accent1"/>
                </a:solidFill>
                <a:latin typeface="Times New Roman" panose="02020603050405020304" pitchFamily="18" charset="0"/>
                <a:cs typeface="Times New Roman" panose="02020603050405020304" pitchFamily="18" charset="0"/>
              </a:rPr>
              <a:t>thuần</a:t>
            </a:r>
            <a:r>
              <a:rPr lang="en-US" sz="2400" dirty="0">
                <a:solidFill>
                  <a:schemeClr val="accent1"/>
                </a:solidFill>
                <a:latin typeface="Times New Roman" panose="02020603050405020304" pitchFamily="18" charset="0"/>
                <a:cs typeface="Times New Roman" panose="02020603050405020304" pitchFamily="18" charset="0"/>
              </a:rPr>
              <a:t> </a:t>
            </a:r>
            <a:r>
              <a:rPr lang="en-US" sz="2400" dirty="0" err="1">
                <a:solidFill>
                  <a:schemeClr val="accent1"/>
                </a:solidFill>
                <a:latin typeface="Times New Roman" panose="02020603050405020304" pitchFamily="18" charset="0"/>
                <a:cs typeface="Times New Roman" panose="02020603050405020304" pitchFamily="18" charset="0"/>
              </a:rPr>
              <a:t>chủng</a:t>
            </a:r>
            <a:r>
              <a:rPr lang="en-US" sz="2400" dirty="0">
                <a:solidFill>
                  <a:schemeClr val="accent1"/>
                </a:solidFill>
                <a:latin typeface="Times New Roman" panose="02020603050405020304" pitchFamily="18" charset="0"/>
                <a:cs typeface="Times New Roman" panose="02020603050405020304" pitchFamily="18" charset="0"/>
              </a:rPr>
              <a:t>, </a:t>
            </a:r>
            <a:r>
              <a:rPr lang="en-US" sz="2400" dirty="0" err="1">
                <a:solidFill>
                  <a:schemeClr val="accent1"/>
                </a:solidFill>
                <a:latin typeface="Times New Roman" panose="02020603050405020304" pitchFamily="18" charset="0"/>
                <a:cs typeface="Times New Roman" panose="02020603050405020304" pitchFamily="18" charset="0"/>
              </a:rPr>
              <a:t>có</a:t>
            </a:r>
            <a:r>
              <a:rPr lang="en-US" sz="2400" dirty="0">
                <a:solidFill>
                  <a:schemeClr val="accent1"/>
                </a:solidFill>
                <a:latin typeface="Times New Roman" panose="02020603050405020304" pitchFamily="18" charset="0"/>
                <a:cs typeface="Times New Roman" panose="02020603050405020304" pitchFamily="18" charset="0"/>
              </a:rPr>
              <a:t> </a:t>
            </a:r>
            <a:r>
              <a:rPr lang="en-US" sz="2400" dirty="0" err="1">
                <a:solidFill>
                  <a:schemeClr val="accent1"/>
                </a:solidFill>
                <a:latin typeface="Times New Roman" panose="02020603050405020304" pitchFamily="18" charset="0"/>
                <a:cs typeface="Times New Roman" panose="02020603050405020304" pitchFamily="18" charset="0"/>
              </a:rPr>
              <a:t>kiểu</a:t>
            </a:r>
            <a:r>
              <a:rPr lang="en-US" sz="2400" dirty="0">
                <a:solidFill>
                  <a:schemeClr val="accent1"/>
                </a:solidFill>
                <a:latin typeface="Times New Roman" panose="02020603050405020304" pitchFamily="18" charset="0"/>
                <a:cs typeface="Times New Roman" panose="02020603050405020304" pitchFamily="18" charset="0"/>
              </a:rPr>
              <a:t> gene </a:t>
            </a:r>
            <a:r>
              <a:rPr lang="en-US" sz="2400" dirty="0" err="1">
                <a:solidFill>
                  <a:schemeClr val="accent1"/>
                </a:solidFill>
                <a:latin typeface="Times New Roman" panose="02020603050405020304" pitchFamily="18" charset="0"/>
                <a:cs typeface="Times New Roman" panose="02020603050405020304" pitchFamily="18" charset="0"/>
              </a:rPr>
              <a:t>giống</a:t>
            </a:r>
            <a:r>
              <a:rPr lang="en-US" sz="2400" dirty="0">
                <a:solidFill>
                  <a:schemeClr val="accent1"/>
                </a:solidFill>
                <a:latin typeface="Times New Roman" panose="02020603050405020304" pitchFamily="18" charset="0"/>
                <a:cs typeface="Times New Roman" panose="02020603050405020304" pitchFamily="18" charset="0"/>
              </a:rPr>
              <a:t> </a:t>
            </a:r>
            <a:r>
              <a:rPr lang="en-US" sz="2400" dirty="0" err="1">
                <a:solidFill>
                  <a:schemeClr val="accent1"/>
                </a:solidFill>
                <a:latin typeface="Times New Roman" panose="02020603050405020304" pitchFamily="18" charset="0"/>
                <a:cs typeface="Times New Roman" panose="02020603050405020304" pitchFamily="18" charset="0"/>
              </a:rPr>
              <a:t>nhau</a:t>
            </a:r>
            <a:r>
              <a:rPr lang="en-US" sz="2400" dirty="0">
                <a:solidFill>
                  <a:schemeClr val="accent1"/>
                </a:solidFill>
                <a:latin typeface="Times New Roman" panose="02020603050405020304" pitchFamily="18" charset="0"/>
                <a:cs typeface="Times New Roman" panose="02020603050405020304" pitchFamily="18" charset="0"/>
              </a:rPr>
              <a:t> </a:t>
            </a:r>
            <a:r>
              <a:rPr lang="en-US" sz="2400" dirty="0" err="1">
                <a:solidFill>
                  <a:schemeClr val="accent1"/>
                </a:solidFill>
                <a:latin typeface="Times New Roman" panose="02020603050405020304" pitchFamily="18" charset="0"/>
                <a:cs typeface="Times New Roman" panose="02020603050405020304" pitchFamily="18" charset="0"/>
              </a:rPr>
              <a:t>sẽ</a:t>
            </a:r>
            <a:r>
              <a:rPr lang="en-US" sz="2400" dirty="0">
                <a:solidFill>
                  <a:schemeClr val="accent1"/>
                </a:solidFill>
                <a:latin typeface="Times New Roman" panose="02020603050405020304" pitchFamily="18" charset="0"/>
                <a:cs typeface="Times New Roman" panose="02020603050405020304" pitchFamily="18" charset="0"/>
              </a:rPr>
              <a:t> </a:t>
            </a:r>
            <a:r>
              <a:rPr lang="en-US" sz="2400" dirty="0" err="1">
                <a:solidFill>
                  <a:schemeClr val="accent1"/>
                </a:solidFill>
                <a:latin typeface="Times New Roman" panose="02020603050405020304" pitchFamily="18" charset="0"/>
                <a:cs typeface="Times New Roman" panose="02020603050405020304" pitchFamily="18" charset="0"/>
              </a:rPr>
              <a:t>cho</a:t>
            </a:r>
            <a:r>
              <a:rPr lang="en-US" sz="2400" dirty="0">
                <a:solidFill>
                  <a:schemeClr val="accent1"/>
                </a:solidFill>
                <a:latin typeface="Times New Roman" panose="02020603050405020304" pitchFamily="18" charset="0"/>
                <a:cs typeface="Times New Roman" panose="02020603050405020304" pitchFamily="18" charset="0"/>
              </a:rPr>
              <a:t> </a:t>
            </a:r>
            <a:r>
              <a:rPr lang="en-US" sz="2400" dirty="0" err="1">
                <a:solidFill>
                  <a:schemeClr val="accent1"/>
                </a:solidFill>
                <a:latin typeface="Times New Roman" panose="02020603050405020304" pitchFamily="18" charset="0"/>
                <a:cs typeface="Times New Roman" panose="02020603050405020304" pitchFamily="18" charset="0"/>
              </a:rPr>
              <a:t>năng</a:t>
            </a:r>
            <a:r>
              <a:rPr lang="en-US" sz="2400" dirty="0">
                <a:solidFill>
                  <a:schemeClr val="accent1"/>
                </a:solidFill>
                <a:latin typeface="Times New Roman" panose="02020603050405020304" pitchFamily="18" charset="0"/>
                <a:cs typeface="Times New Roman" panose="02020603050405020304" pitchFamily="18" charset="0"/>
              </a:rPr>
              <a:t> </a:t>
            </a:r>
            <a:r>
              <a:rPr lang="en-US" sz="2400" dirty="0" err="1">
                <a:solidFill>
                  <a:schemeClr val="accent1"/>
                </a:solidFill>
                <a:latin typeface="Times New Roman" panose="02020603050405020304" pitchFamily="18" charset="0"/>
                <a:cs typeface="Times New Roman" panose="02020603050405020304" pitchFamily="18" charset="0"/>
              </a:rPr>
              <a:t>suất</a:t>
            </a:r>
            <a:r>
              <a:rPr lang="en-US" sz="2400" dirty="0">
                <a:solidFill>
                  <a:schemeClr val="accent1"/>
                </a:solidFill>
                <a:latin typeface="Times New Roman" panose="02020603050405020304" pitchFamily="18" charset="0"/>
                <a:cs typeface="Times New Roman" panose="02020603050405020304" pitchFamily="18" charset="0"/>
              </a:rPr>
              <a:t> </a:t>
            </a:r>
            <a:r>
              <a:rPr lang="en-US" sz="2400" dirty="0" err="1">
                <a:solidFill>
                  <a:schemeClr val="accent1"/>
                </a:solidFill>
                <a:latin typeface="Times New Roman" panose="02020603050405020304" pitchFamily="18" charset="0"/>
                <a:cs typeface="Times New Roman" panose="02020603050405020304" pitchFamily="18" charset="0"/>
              </a:rPr>
              <a:t>khác</a:t>
            </a:r>
            <a:r>
              <a:rPr lang="en-US" sz="2400" dirty="0">
                <a:solidFill>
                  <a:schemeClr val="accent1"/>
                </a:solidFill>
                <a:latin typeface="Times New Roman" panose="02020603050405020304" pitchFamily="18" charset="0"/>
                <a:cs typeface="Times New Roman" panose="02020603050405020304" pitchFamily="18" charset="0"/>
              </a:rPr>
              <a:t> </a:t>
            </a:r>
            <a:r>
              <a:rPr lang="en-US" sz="2400" dirty="0" err="1">
                <a:solidFill>
                  <a:schemeClr val="accent1"/>
                </a:solidFill>
                <a:latin typeface="Times New Roman" panose="02020603050405020304" pitchFamily="18" charset="0"/>
                <a:cs typeface="Times New Roman" panose="02020603050405020304" pitchFamily="18" charset="0"/>
              </a:rPr>
              <a:t>nhau</a:t>
            </a:r>
            <a:r>
              <a:rPr lang="en-US" sz="2400" dirty="0">
                <a:solidFill>
                  <a:schemeClr val="accent1"/>
                </a:solidFill>
                <a:latin typeface="Times New Roman" panose="02020603050405020304" pitchFamily="18" charset="0"/>
                <a:cs typeface="Times New Roman" panose="02020603050405020304" pitchFamily="18" charset="0"/>
              </a:rPr>
              <a:t> </a:t>
            </a:r>
            <a:r>
              <a:rPr lang="en-US" sz="2400" dirty="0" err="1">
                <a:solidFill>
                  <a:schemeClr val="accent1"/>
                </a:solidFill>
                <a:latin typeface="Times New Roman" panose="02020603050405020304" pitchFamily="18" charset="0"/>
                <a:cs typeface="Times New Roman" panose="02020603050405020304" pitchFamily="18" charset="0"/>
              </a:rPr>
              <a:t>nếu</a:t>
            </a:r>
            <a:r>
              <a:rPr lang="en-US" sz="2400" dirty="0">
                <a:solidFill>
                  <a:schemeClr val="accent1"/>
                </a:solidFill>
                <a:latin typeface="Times New Roman" panose="02020603050405020304" pitchFamily="18" charset="0"/>
                <a:cs typeface="Times New Roman" panose="02020603050405020304" pitchFamily="18" charset="0"/>
              </a:rPr>
              <a:t> </a:t>
            </a:r>
            <a:r>
              <a:rPr lang="en-US" sz="2400" dirty="0" err="1">
                <a:solidFill>
                  <a:schemeClr val="accent1"/>
                </a:solidFill>
                <a:latin typeface="Times New Roman" panose="02020603050405020304" pitchFamily="18" charset="0"/>
                <a:cs typeface="Times New Roman" panose="02020603050405020304" pitchFamily="18" charset="0"/>
              </a:rPr>
              <a:t>điều</a:t>
            </a:r>
            <a:r>
              <a:rPr lang="en-US" sz="2400" dirty="0">
                <a:solidFill>
                  <a:schemeClr val="accent1"/>
                </a:solidFill>
                <a:latin typeface="Times New Roman" panose="02020603050405020304" pitchFamily="18" charset="0"/>
                <a:cs typeface="Times New Roman" panose="02020603050405020304" pitchFamily="18" charset="0"/>
              </a:rPr>
              <a:t> </a:t>
            </a:r>
            <a:r>
              <a:rPr lang="en-US" sz="2400" dirty="0" err="1">
                <a:solidFill>
                  <a:schemeClr val="accent1"/>
                </a:solidFill>
                <a:latin typeface="Times New Roman" panose="02020603050405020304" pitchFamily="18" charset="0"/>
                <a:cs typeface="Times New Roman" panose="02020603050405020304" pitchFamily="18" charset="0"/>
              </a:rPr>
              <a:t>kiện</a:t>
            </a:r>
            <a:r>
              <a:rPr lang="en-US" sz="2400" dirty="0">
                <a:solidFill>
                  <a:schemeClr val="accent1"/>
                </a:solidFill>
                <a:latin typeface="Times New Roman" panose="02020603050405020304" pitchFamily="18" charset="0"/>
                <a:cs typeface="Times New Roman" panose="02020603050405020304" pitchFamily="18" charset="0"/>
              </a:rPr>
              <a:t> </a:t>
            </a:r>
            <a:r>
              <a:rPr lang="en-US" sz="2400" dirty="0" err="1">
                <a:solidFill>
                  <a:schemeClr val="accent1"/>
                </a:solidFill>
                <a:latin typeface="Times New Roman" panose="02020603050405020304" pitchFamily="18" charset="0"/>
                <a:cs typeface="Times New Roman" panose="02020603050405020304" pitchFamily="18" charset="0"/>
              </a:rPr>
              <a:t>chăm</a:t>
            </a:r>
            <a:r>
              <a:rPr lang="en-US" sz="2400" dirty="0">
                <a:solidFill>
                  <a:schemeClr val="accent1"/>
                </a:solidFill>
                <a:latin typeface="Times New Roman" panose="02020603050405020304" pitchFamily="18" charset="0"/>
                <a:cs typeface="Times New Roman" panose="02020603050405020304" pitchFamily="18" charset="0"/>
              </a:rPr>
              <a:t> </a:t>
            </a:r>
            <a:r>
              <a:rPr lang="en-US" sz="2400" dirty="0" err="1">
                <a:solidFill>
                  <a:schemeClr val="accent1"/>
                </a:solidFill>
                <a:latin typeface="Times New Roman" panose="02020603050405020304" pitchFamily="18" charset="0"/>
                <a:cs typeface="Times New Roman" panose="02020603050405020304" pitchFamily="18" charset="0"/>
              </a:rPr>
              <a:t>sóc</a:t>
            </a:r>
            <a:r>
              <a:rPr lang="en-US" sz="2400" dirty="0">
                <a:solidFill>
                  <a:schemeClr val="accent1"/>
                </a:solidFill>
                <a:latin typeface="Times New Roman" panose="02020603050405020304" pitchFamily="18" charset="0"/>
                <a:cs typeface="Times New Roman" panose="02020603050405020304" pitchFamily="18" charset="0"/>
              </a:rPr>
              <a:t> </a:t>
            </a:r>
            <a:r>
              <a:rPr lang="en-US" sz="2400" dirty="0" err="1">
                <a:solidFill>
                  <a:schemeClr val="accent1"/>
                </a:solidFill>
                <a:latin typeface="Times New Roman" panose="02020603050405020304" pitchFamily="18" charset="0"/>
                <a:cs typeface="Times New Roman" panose="02020603050405020304" pitchFamily="18" charset="0"/>
              </a:rPr>
              <a:t>khác</a:t>
            </a:r>
            <a:r>
              <a:rPr lang="en-US" sz="2400" dirty="0">
                <a:solidFill>
                  <a:schemeClr val="accent1"/>
                </a:solidFill>
                <a:latin typeface="Times New Roman" panose="02020603050405020304" pitchFamily="18" charset="0"/>
                <a:cs typeface="Times New Roman" panose="02020603050405020304" pitchFamily="18" charset="0"/>
              </a:rPr>
              <a:t> </a:t>
            </a:r>
            <a:r>
              <a:rPr lang="en-US" sz="2400" dirty="0" err="1">
                <a:solidFill>
                  <a:schemeClr val="accent1"/>
                </a:solidFill>
                <a:latin typeface="Times New Roman" panose="02020603050405020304" pitchFamily="18" charset="0"/>
                <a:cs typeface="Times New Roman" panose="02020603050405020304" pitchFamily="18" charset="0"/>
              </a:rPr>
              <a:t>nhau</a:t>
            </a:r>
            <a:r>
              <a:rPr lang="en-US" sz="2400" dirty="0">
                <a:solidFill>
                  <a:schemeClr val="accent1"/>
                </a:solidFill>
                <a:latin typeface="Times New Roman" panose="02020603050405020304" pitchFamily="18" charset="0"/>
                <a:cs typeface="Times New Roman" panose="02020603050405020304" pitchFamily="18" charset="0"/>
              </a:rPr>
              <a:t>.</a:t>
            </a:r>
          </a:p>
        </p:txBody>
      </p:sp>
      <p:sp>
        <p:nvSpPr>
          <p:cNvPr id="13" name="Rectangle 12"/>
          <p:cNvSpPr/>
          <p:nvPr/>
        </p:nvSpPr>
        <p:spPr>
          <a:xfrm>
            <a:off x="5301829" y="3543485"/>
            <a:ext cx="3733702" cy="1569660"/>
          </a:xfrm>
          <a:prstGeom prst="rect">
            <a:avLst/>
          </a:prstGeom>
        </p:spPr>
        <p:txBody>
          <a:bodyPr wrap="square">
            <a:spAutoFit/>
          </a:bodyPr>
          <a:lstStyle/>
          <a:p>
            <a:r>
              <a:rPr lang="vi-VN" sz="2400" dirty="0">
                <a:solidFill>
                  <a:schemeClr val="accent1"/>
                </a:solidFill>
                <a:latin typeface="Times New Roman" panose="02020603050405020304" pitchFamily="18" charset="0"/>
                <a:cs typeface="Times New Roman" panose="02020603050405020304" pitchFamily="18" charset="0"/>
              </a:rPr>
              <a:t>Có phải điều kiện môi trường đã ảnh hưởng đến sự biểu hiện thành kiểu hình của gene?</a:t>
            </a:r>
            <a:endParaRPr lang="en-US" sz="2400" dirty="0">
              <a:solidFill>
                <a:schemeClr val="accent1"/>
              </a:solidFill>
              <a:latin typeface="Times New Roman" panose="02020603050405020304" pitchFamily="18" charset="0"/>
              <a:cs typeface="Times New Roman" panose="02020603050405020304" pitchFamily="18" charset="0"/>
            </a:endParaRPr>
          </a:p>
        </p:txBody>
      </p:sp>
      <p:sp>
        <p:nvSpPr>
          <p:cNvPr id="14" name="TextBox 1"/>
          <p:cNvSpPr txBox="1"/>
          <p:nvPr/>
        </p:nvSpPr>
        <p:spPr>
          <a:xfrm>
            <a:off x="2819446" y="983149"/>
            <a:ext cx="5791048" cy="461665"/>
          </a:xfrm>
          <a:prstGeom prst="rect">
            <a:avLst/>
          </a:prstGeom>
          <a:noFill/>
        </p:spPr>
        <p:txBody>
          <a:bodyPr wrap="square" rtlCol="0">
            <a:spAutoFit/>
          </a:bodyPr>
          <a:lstStyle/>
          <a:p>
            <a:pPr marL="0" lvl="1" fontAlgn="auto">
              <a:spcBef>
                <a:spcPts val="0"/>
              </a:spcBef>
              <a:spcAft>
                <a:spcPts val="0"/>
              </a:spcAft>
              <a:defRPr/>
            </a:pPr>
            <a:r>
              <a:rPr lang="en-US" altLang="zh-CN" sz="2400" b="1" spc="3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rPr>
              <a:t>ĐÁ</a:t>
            </a:r>
            <a:r>
              <a:rPr lang="vi-VN" altLang="zh-CN" sz="2400" b="1" spc="300"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rPr>
              <a:t>P ÁN PHT1</a:t>
            </a:r>
            <a:endParaRPr lang="zh-CN" altLang="en-US" sz="2400" b="1" spc="300"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endParaRPr>
          </a:p>
        </p:txBody>
      </p:sp>
    </p:spTree>
    <p:extLst>
      <p:ext uri="{BB962C8B-B14F-4D97-AF65-F5344CB8AC3E}">
        <p14:creationId xmlns:p14="http://schemas.microsoft.com/office/powerpoint/2010/main" val="319839835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p:nvPr/>
        </p:nvSpPr>
        <p:spPr>
          <a:xfrm>
            <a:off x="1722217" y="163511"/>
            <a:ext cx="7359055" cy="830997"/>
          </a:xfrm>
          <a:prstGeom prst="rect">
            <a:avLst/>
          </a:prstGeom>
          <a:noFill/>
        </p:spPr>
        <p:txBody>
          <a:bodyPr wrap="square" rtlCol="0">
            <a:spAutoFit/>
          </a:bodyPr>
          <a:lstStyle/>
          <a:p>
            <a:pPr marL="0" lvl="1" fontAlgn="auto">
              <a:spcBef>
                <a:spcPts val="0"/>
              </a:spcBef>
              <a:spcAft>
                <a:spcPts val="0"/>
              </a:spcAft>
              <a:defRPr/>
            </a:pPr>
            <a:r>
              <a:rPr lang="vi-VN" altLang="zh-CN" sz="2400" b="1" spc="300" dirty="0">
                <a:solidFill>
                  <a:srgbClr val="7030A0"/>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rPr>
              <a:t>Đề xuất giả thuyết và phương án chứng minh giả thuyết </a:t>
            </a:r>
            <a:endParaRPr lang="zh-CN" altLang="en-US" sz="2400" b="1" spc="300" dirty="0">
              <a:solidFill>
                <a:srgbClr val="7030A0"/>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endParaRPr>
          </a:p>
        </p:txBody>
      </p:sp>
      <p:cxnSp>
        <p:nvCxnSpPr>
          <p:cNvPr id="8" name="直接连接符 7"/>
          <p:cNvCxnSpPr/>
          <p:nvPr/>
        </p:nvCxnSpPr>
        <p:spPr>
          <a:xfrm>
            <a:off x="2133664" y="971592"/>
            <a:ext cx="326808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52516" y="0"/>
            <a:ext cx="1328166" cy="1371564"/>
            <a:chOff x="2118480" y="1316166"/>
            <a:chExt cx="1512168" cy="1512168"/>
          </a:xfrm>
        </p:grpSpPr>
        <p:sp>
          <p:nvSpPr>
            <p:cNvPr id="16" name="椭圆 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zh-CN" altLang="en-US">
                <a:solidFill>
                  <a:srgbClr val="3992B5"/>
                </a:solidFill>
                <a:ea typeface="微软雅黑 Light" panose="020B0502040204020203" pitchFamily="34" charset="-122"/>
              </a:endParaRPr>
            </a:p>
          </p:txBody>
        </p:sp>
        <p:sp>
          <p:nvSpPr>
            <p:cNvPr id="19" name="TextBox 67"/>
            <p:cNvSpPr txBox="1"/>
            <p:nvPr/>
          </p:nvSpPr>
          <p:spPr>
            <a:xfrm>
              <a:off x="2347073" y="1579949"/>
              <a:ext cx="1022180" cy="848319"/>
            </a:xfrm>
            <a:prstGeom prst="rect">
              <a:avLst/>
            </a:prstGeom>
            <a:noFill/>
          </p:spPr>
          <p:txBody>
            <a:bodyPr wrap="square" rtlCol="0">
              <a:spAutoFit/>
            </a:bodyPr>
            <a:lstStyle/>
            <a:p>
              <a:pPr marL="0" lvl="1" fontAlgn="auto">
                <a:spcBef>
                  <a:spcPts val="0"/>
                </a:spcBef>
                <a:spcAft>
                  <a:spcPts val="0"/>
                </a:spcAft>
                <a:defRPr/>
              </a:pPr>
              <a:r>
                <a:rPr lang="en-US" altLang="zh-CN" sz="4400" spc="225" dirty="0" smtClean="0">
                  <a:solidFill>
                    <a:srgbClr val="FFFFFF"/>
                  </a:solidFill>
                  <a:latin typeface="Impact" panose="020B0806030902050204" pitchFamily="34" charset="0"/>
                  <a:ea typeface="微软雅黑 Light" panose="020B0502040204020203" pitchFamily="34" charset="-122"/>
                </a:rPr>
                <a:t>0</a:t>
              </a:r>
              <a:r>
                <a:rPr lang="vi-VN" altLang="zh-CN" sz="4400" spc="225" dirty="0" smtClean="0">
                  <a:solidFill>
                    <a:srgbClr val="FFFFFF"/>
                  </a:solidFill>
                  <a:latin typeface="Impact" panose="020B0806030902050204" pitchFamily="34" charset="0"/>
                  <a:ea typeface="微软雅黑 Light" panose="020B0502040204020203" pitchFamily="34" charset="-122"/>
                </a:rPr>
                <a:t>2</a:t>
              </a:r>
              <a:endParaRPr lang="zh-CN" altLang="en-US" sz="4400" spc="225" dirty="0">
                <a:solidFill>
                  <a:srgbClr val="FFFFFF"/>
                </a:solidFill>
                <a:latin typeface="Impact" panose="020B0806030902050204" pitchFamily="34" charset="0"/>
                <a:ea typeface="微软雅黑 Light" panose="020B0502040204020203" pitchFamily="34" charset="-122"/>
              </a:endParaRPr>
            </a:p>
          </p:txBody>
        </p:sp>
      </p:grpSp>
      <p:graphicFrame>
        <p:nvGraphicFramePr>
          <p:cNvPr id="2" name="Table 1"/>
          <p:cNvGraphicFramePr>
            <a:graphicFrameLocks noGrp="1"/>
          </p:cNvGraphicFramePr>
          <p:nvPr>
            <p:extLst>
              <p:ext uri="{D42A27DB-BD31-4B8C-83A1-F6EECF244321}">
                <p14:modId xmlns:p14="http://schemas.microsoft.com/office/powerpoint/2010/main" val="3765352912"/>
              </p:ext>
            </p:extLst>
          </p:nvPr>
        </p:nvGraphicFramePr>
        <p:xfrm>
          <a:off x="685903" y="1315876"/>
          <a:ext cx="8229382" cy="3293595"/>
        </p:xfrm>
        <a:graphic>
          <a:graphicData uri="http://schemas.openxmlformats.org/drawingml/2006/table">
            <a:tbl>
              <a:tblPr firstRow="1" firstCol="1" bandRow="1"/>
              <a:tblGrid>
                <a:gridCol w="2714038"/>
                <a:gridCol w="2757672"/>
                <a:gridCol w="2757672"/>
              </a:tblGrid>
              <a:tr h="1484468">
                <a:tc gridSpan="3">
                  <a:txBody>
                    <a:bodyPr/>
                    <a:lstStyle/>
                    <a:p>
                      <a:pPr algn="ctr">
                        <a:lnSpc>
                          <a:spcPts val="1700"/>
                        </a:lnSpc>
                        <a:spcBef>
                          <a:spcPts val="300"/>
                        </a:spcBef>
                        <a:spcAft>
                          <a:spcPts val="0"/>
                        </a:spcAft>
                      </a:pPr>
                      <a:r>
                        <a:rPr lang="vi-VN" sz="20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PHIẾU HỌC TẬP SỐ 2</a:t>
                      </a:r>
                      <a:endParaRPr lang="en-US" sz="2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ctr">
                        <a:lnSpc>
                          <a:spcPts val="1700"/>
                        </a:lnSpc>
                        <a:spcBef>
                          <a:spcPts val="300"/>
                        </a:spcBef>
                        <a:spcAft>
                          <a:spcPts val="0"/>
                        </a:spcAft>
                      </a:pPr>
                      <a:r>
                        <a:rPr lang="vi-VN" sz="20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Biên bản thảo luận đề xuất giả thuyết và phương án chứng minh </a:t>
                      </a:r>
                      <a:r>
                        <a:rPr lang="en-GB" sz="20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r>
                      <a:br>
                        <a:rPr lang="en-GB" sz="20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br>
                      <a:r>
                        <a:rPr lang="vi-VN" sz="20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giả thuyết</a:t>
                      </a:r>
                      <a:endParaRPr lang="en-US" sz="2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ctr">
                        <a:lnSpc>
                          <a:spcPts val="1700"/>
                        </a:lnSpc>
                        <a:spcBef>
                          <a:spcPts val="300"/>
                        </a:spcBef>
                        <a:spcAft>
                          <a:spcPts val="0"/>
                        </a:spcAft>
                        <a:tabLst>
                          <a:tab pos="8101330" algn="l"/>
                        </a:tabLst>
                      </a:pPr>
                      <a:r>
                        <a:rPr lang="vi-VN"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Nhóm thực hiện:</a:t>
                      </a:r>
                      <a:r>
                        <a:rPr lang="en-GB"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6004" marR="66004" marT="34835" marB="348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hMerge="1">
                  <a:txBody>
                    <a:bodyPr/>
                    <a:lstStyle/>
                    <a:p>
                      <a:endParaRPr lang="en-US"/>
                    </a:p>
                  </a:txBody>
                  <a:tcPr/>
                </a:tc>
                <a:tc hMerge="1">
                  <a:txBody>
                    <a:bodyPr/>
                    <a:lstStyle/>
                    <a:p>
                      <a:endParaRPr lang="en-US"/>
                    </a:p>
                  </a:txBody>
                  <a:tcPr/>
                </a:tc>
              </a:tr>
              <a:tr h="328212">
                <a:tc rowSpan="2">
                  <a:txBody>
                    <a:bodyPr/>
                    <a:lstStyle/>
                    <a:p>
                      <a:pPr algn="ctr">
                        <a:lnSpc>
                          <a:spcPts val="1700"/>
                        </a:lnSpc>
                        <a:spcBef>
                          <a:spcPts val="300"/>
                        </a:spcBef>
                        <a:spcAft>
                          <a:spcPts val="0"/>
                        </a:spcAft>
                      </a:pPr>
                      <a:r>
                        <a:rPr lang="vi-VN" sz="24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Tình huống</a:t>
                      </a:r>
                      <a:endParaRPr lang="en-US" sz="2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6004" marR="66004" marT="34835" marB="348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lnSpc>
                          <a:spcPts val="1700"/>
                        </a:lnSpc>
                        <a:spcBef>
                          <a:spcPts val="300"/>
                        </a:spcBef>
                        <a:spcAft>
                          <a:spcPts val="0"/>
                        </a:spcAft>
                      </a:pPr>
                      <a:r>
                        <a:rPr lang="vi-VN" sz="20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Nội dung thảo luận</a:t>
                      </a:r>
                      <a:endParaRPr lang="en-US" sz="2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6004" marR="66004" marT="34835" marB="348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824491">
                <a:tc vMerge="1">
                  <a:txBody>
                    <a:bodyPr/>
                    <a:lstStyle/>
                    <a:p>
                      <a:endParaRPr lang="en-US"/>
                    </a:p>
                  </a:txBody>
                  <a:tcPr/>
                </a:tc>
                <a:tc>
                  <a:txBody>
                    <a:bodyPr/>
                    <a:lstStyle/>
                    <a:p>
                      <a:pPr algn="ctr">
                        <a:lnSpc>
                          <a:spcPts val="1700"/>
                        </a:lnSpc>
                        <a:spcBef>
                          <a:spcPts val="300"/>
                        </a:spcBef>
                        <a:spcAft>
                          <a:spcPts val="0"/>
                        </a:spcAft>
                      </a:pPr>
                      <a:r>
                        <a:rPr lang="vi-VN" sz="20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Nội dung giả thuyết</a:t>
                      </a:r>
                      <a:endParaRPr lang="en-US" sz="2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6004" marR="66004" marT="34835" marB="348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700"/>
                        </a:lnSpc>
                        <a:spcBef>
                          <a:spcPts val="300"/>
                        </a:spcBef>
                        <a:spcAft>
                          <a:spcPts val="0"/>
                        </a:spcAft>
                      </a:pPr>
                      <a:r>
                        <a:rPr lang="vi-VN" sz="20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Phương án kiểm chứng </a:t>
                      </a:r>
                      <a:r>
                        <a:rPr lang="en-GB" sz="20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r>
                      <a:br>
                        <a:rPr lang="en-GB" sz="20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br>
                      <a:r>
                        <a:rPr lang="vi-VN" sz="20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giả thuyết</a:t>
                      </a:r>
                      <a:endParaRPr lang="en-US" sz="2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6004" marR="66004" marT="34835" marB="348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28212">
                <a:tc>
                  <a:txBody>
                    <a:bodyPr/>
                    <a:lstStyle/>
                    <a:p>
                      <a:pPr algn="ctr">
                        <a:lnSpc>
                          <a:spcPts val="1700"/>
                        </a:lnSpc>
                        <a:spcBef>
                          <a:spcPts val="300"/>
                        </a:spcBef>
                        <a:spcAft>
                          <a:spcPts val="0"/>
                        </a:spcAft>
                        <a:tabLst>
                          <a:tab pos="8101330" algn="l"/>
                        </a:tabLst>
                      </a:pP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6004" marR="66004" marT="34835" marB="348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300"/>
                        </a:spcBef>
                        <a:spcAft>
                          <a:spcPts val="0"/>
                        </a:spcAft>
                        <a:tabLst>
                          <a:tab pos="8101330" algn="l"/>
                        </a:tabLst>
                      </a:pPr>
                      <a:r>
                        <a:rPr lang="en-GB"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6004" marR="66004" marT="34835" marB="348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300"/>
                        </a:spcBef>
                        <a:spcAft>
                          <a:spcPts val="0"/>
                        </a:spcAft>
                        <a:tabLst>
                          <a:tab pos="8101330" algn="l"/>
                        </a:tabLst>
                      </a:pPr>
                      <a:r>
                        <a:rPr lang="en-GB"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6004" marR="66004" marT="34835" marB="348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212">
                <a:tc>
                  <a:txBody>
                    <a:bodyPr/>
                    <a:lstStyle/>
                    <a:p>
                      <a:pPr algn="ctr">
                        <a:lnSpc>
                          <a:spcPts val="1700"/>
                        </a:lnSpc>
                        <a:spcBef>
                          <a:spcPts val="300"/>
                        </a:spcBef>
                        <a:spcAft>
                          <a:spcPts val="0"/>
                        </a:spcAft>
                        <a:tabLst>
                          <a:tab pos="8101330" algn="l"/>
                        </a:tabLst>
                      </a:pP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6004" marR="66004" marT="34835" marB="3483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300"/>
                        </a:spcBef>
                        <a:spcAft>
                          <a:spcPts val="0"/>
                        </a:spcAft>
                        <a:tabLst>
                          <a:tab pos="8101330" algn="l"/>
                        </a:tabLst>
                      </a:pPr>
                      <a:r>
                        <a:rPr lang="en-GB" sz="2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0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6004" marR="66004" marT="34835" marB="348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Bef>
                          <a:spcPts val="300"/>
                        </a:spcBef>
                        <a:spcAft>
                          <a:spcPts val="0"/>
                        </a:spcAft>
                        <a:tabLst>
                          <a:tab pos="8101330" algn="l"/>
                        </a:tabLst>
                      </a:pPr>
                      <a:r>
                        <a:rPr lang="en-GB" sz="2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6004" marR="66004" marT="34835" marB="348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034697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04822807"/>
              </p:ext>
            </p:extLst>
          </p:nvPr>
        </p:nvGraphicFramePr>
        <p:xfrm>
          <a:off x="45659" y="133414"/>
          <a:ext cx="9250617" cy="4952870"/>
        </p:xfrm>
        <a:graphic>
          <a:graphicData uri="http://schemas.openxmlformats.org/drawingml/2006/table">
            <a:tbl>
              <a:tblPr firstRow="1" firstCol="1" bandRow="1"/>
              <a:tblGrid>
                <a:gridCol w="6074170"/>
                <a:gridCol w="3176447"/>
              </a:tblGrid>
              <a:tr h="506525">
                <a:tc gridSpan="2">
                  <a:txBody>
                    <a:bodyPr/>
                    <a:lstStyle/>
                    <a:p>
                      <a:pPr algn="ctr">
                        <a:lnSpc>
                          <a:spcPts val="1700"/>
                        </a:lnSpc>
                        <a:spcBef>
                          <a:spcPts val="300"/>
                        </a:spcBef>
                        <a:spcAft>
                          <a:spcPts val="0"/>
                        </a:spcAft>
                      </a:pPr>
                      <a:r>
                        <a:rPr lang="vi-VN" sz="2400" b="1" dirty="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rPr>
                        <a:t>Nội dung thảo luận</a:t>
                      </a:r>
                      <a:endParaRPr lang="en-US" sz="2400" b="1" dirty="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36195" marB="361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538241">
                <a:tc>
                  <a:txBody>
                    <a:bodyPr/>
                    <a:lstStyle/>
                    <a:p>
                      <a:pPr algn="ctr">
                        <a:lnSpc>
                          <a:spcPts val="1700"/>
                        </a:lnSpc>
                        <a:spcBef>
                          <a:spcPts val="300"/>
                        </a:spcBef>
                        <a:spcAft>
                          <a:spcPts val="0"/>
                        </a:spcAft>
                      </a:pPr>
                      <a:r>
                        <a:rPr lang="vi-VN" sz="2400" b="1"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Nội dung giả thuyết</a:t>
                      </a:r>
                      <a:endParaRPr lang="en-US" sz="2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700"/>
                        </a:lnSpc>
                        <a:spcBef>
                          <a:spcPts val="300"/>
                        </a:spcBef>
                        <a:spcAft>
                          <a:spcPts val="0"/>
                        </a:spcAft>
                      </a:pPr>
                      <a:r>
                        <a:rPr lang="vi-VN" sz="2400" b="1"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Phương án kiểm chứng </a:t>
                      </a:r>
                      <a:r>
                        <a:rPr lang="en-GB" sz="2400" b="1"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r>
                      <a:br>
                        <a:rPr lang="en-GB" sz="2400" b="1"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br>
                      <a:r>
                        <a:rPr lang="vi-VN" sz="2400" b="1"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giả thuyết</a:t>
                      </a:r>
                      <a:endParaRPr lang="en-US" sz="24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353450">
                <a:tc>
                  <a:txBody>
                    <a:bodyPr/>
                    <a:lstStyle/>
                    <a:p>
                      <a:pPr algn="l">
                        <a:lnSpc>
                          <a:spcPts val="1700"/>
                        </a:lnSpc>
                        <a:spcBef>
                          <a:spcPts val="300"/>
                        </a:spcBef>
                        <a:spcAft>
                          <a:spcPts val="0"/>
                        </a:spcAft>
                        <a:tabLst>
                          <a:tab pos="8101330" algn="l"/>
                        </a:tabLst>
                      </a:pPr>
                      <a:endParaRPr lang="en-US" sz="2400" b="0" dirty="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Bef>
                          <a:spcPts val="300"/>
                        </a:spcBef>
                        <a:spcAft>
                          <a:spcPts val="0"/>
                        </a:spcAft>
                        <a:tabLst>
                          <a:tab pos="8101330" algn="l"/>
                        </a:tabLst>
                      </a:pPr>
                      <a:endParaRPr lang="en-US" sz="2400" b="0" dirty="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4654">
                <a:tc>
                  <a:txBody>
                    <a:bodyPr/>
                    <a:lstStyle/>
                    <a:p>
                      <a:pPr algn="l">
                        <a:lnSpc>
                          <a:spcPts val="1700"/>
                        </a:lnSpc>
                        <a:spcBef>
                          <a:spcPts val="300"/>
                        </a:spcBef>
                        <a:spcAft>
                          <a:spcPts val="0"/>
                        </a:spcAft>
                        <a:tabLst>
                          <a:tab pos="8101330" algn="l"/>
                        </a:tabLst>
                      </a:pPr>
                      <a:endParaRPr lang="en-US" sz="2400" b="0" dirty="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Bef>
                          <a:spcPts val="300"/>
                        </a:spcBef>
                        <a:spcAft>
                          <a:spcPts val="0"/>
                        </a:spcAft>
                        <a:tabLst>
                          <a:tab pos="8101330" algn="l"/>
                        </a:tabLst>
                      </a:pPr>
                      <a:endParaRPr lang="en-US" sz="2400" b="0" dirty="0">
                        <a:solidFill>
                          <a:schemeClr val="accent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Rectangle 9"/>
          <p:cNvSpPr/>
          <p:nvPr/>
        </p:nvSpPr>
        <p:spPr>
          <a:xfrm>
            <a:off x="152517" y="1200186"/>
            <a:ext cx="6026788" cy="2246769"/>
          </a:xfrm>
          <a:prstGeom prst="rect">
            <a:avLst/>
          </a:prstGeom>
        </p:spPr>
        <p:txBody>
          <a:bodyPr wrap="square">
            <a:spAutoFit/>
          </a:bodyPr>
          <a:lstStyle/>
          <a:p>
            <a:r>
              <a:rPr lang="vi-VN" sz="2000" b="1" dirty="0">
                <a:solidFill>
                  <a:srgbClr val="7030A0"/>
                </a:solidFill>
                <a:latin typeface="+mj-lt"/>
              </a:rPr>
              <a:t>Hiện tượng mọc vống giúp cây khoai tây thích nghi với môi trường thiếu ánh sáng: lá không mở rộng để tránh tổn thương khi thân mọc xuyên qua mặt đất và tránh mất nước, không tổng hợp chlorophyll để tránh tiêu hao năng lượng, cây tập trung chất dinh dưỡng cho việc kéo dài thân vươn lên khỏi mặt đất trước khi sử dụng hết chất dinh dưỡng dự trữ trong củ. </a:t>
            </a:r>
            <a:endParaRPr lang="en-US" sz="2000" b="1" dirty="0">
              <a:solidFill>
                <a:srgbClr val="7030A0"/>
              </a:solidFill>
              <a:latin typeface="+mj-lt"/>
              <a:cs typeface="Times New Roman" panose="02020603050405020304" pitchFamily="18" charset="0"/>
            </a:endParaRPr>
          </a:p>
        </p:txBody>
      </p:sp>
      <p:sp>
        <p:nvSpPr>
          <p:cNvPr id="11" name="Rectangle 10"/>
          <p:cNvSpPr/>
          <p:nvPr/>
        </p:nvSpPr>
        <p:spPr>
          <a:xfrm>
            <a:off x="6179304" y="1301759"/>
            <a:ext cx="3047920" cy="2000548"/>
          </a:xfrm>
          <a:prstGeom prst="rect">
            <a:avLst/>
          </a:prstGeom>
        </p:spPr>
        <p:txBody>
          <a:bodyPr wrap="square">
            <a:spAutoFit/>
          </a:bodyPr>
          <a:lstStyle/>
          <a:p>
            <a:r>
              <a:rPr lang="vi-VN" sz="2400" dirty="0">
                <a:solidFill>
                  <a:srgbClr val="000000"/>
                </a:solidFill>
                <a:latin typeface="Times New Roman" panose="02020603050405020304" pitchFamily="18" charset="0"/>
              </a:rPr>
              <a:t>- </a:t>
            </a:r>
            <a:r>
              <a:rPr lang="vi-VN" sz="2000" dirty="0">
                <a:solidFill>
                  <a:srgbClr val="000000"/>
                </a:solidFill>
                <a:latin typeface="Times New Roman" panose="02020603050405020304" pitchFamily="18" charset="0"/>
              </a:rPr>
              <a:t>Cho khoai tây đã nảy mầm sinh trưởng trong điều kiện có và không có ánh sáng. - Chuyển cây khoai tây có hiện tượng mọc vống từ trong tối ra ngoài sáng.</a:t>
            </a:r>
            <a:endParaRPr lang="en-US" sz="2000" dirty="0">
              <a:solidFill>
                <a:srgbClr val="000000"/>
              </a:solidFill>
              <a:latin typeface="Calibri"/>
            </a:endParaRPr>
          </a:p>
        </p:txBody>
      </p:sp>
      <p:sp>
        <p:nvSpPr>
          <p:cNvPr id="13" name="Rectangle 12"/>
          <p:cNvSpPr/>
          <p:nvPr/>
        </p:nvSpPr>
        <p:spPr>
          <a:xfrm>
            <a:off x="6287520" y="3492603"/>
            <a:ext cx="2819326" cy="1323439"/>
          </a:xfrm>
          <a:prstGeom prst="rect">
            <a:avLst/>
          </a:prstGeom>
        </p:spPr>
        <p:txBody>
          <a:bodyPr wrap="square">
            <a:spAutoFit/>
          </a:bodyPr>
          <a:lstStyle/>
          <a:p>
            <a:r>
              <a:rPr lang="vi-VN" sz="2000" dirty="0">
                <a:solidFill>
                  <a:srgbClr val="002060"/>
                </a:solidFill>
                <a:latin typeface="+mj-lt"/>
              </a:rPr>
              <a:t>Trồng cây trong các điều kiện (ánh sáng, nước, chất dinh dưỡng,...) khác nhau.</a:t>
            </a:r>
            <a:endParaRPr lang="en-US" sz="2000" dirty="0">
              <a:solidFill>
                <a:srgbClr val="002060"/>
              </a:solidFill>
              <a:latin typeface="+mj-lt"/>
              <a:cs typeface="Times New Roman" panose="02020603050405020304" pitchFamily="18" charset="0"/>
            </a:endParaRPr>
          </a:p>
        </p:txBody>
      </p:sp>
      <p:sp>
        <p:nvSpPr>
          <p:cNvPr id="2" name="Rectangle 1"/>
          <p:cNvSpPr/>
          <p:nvPr/>
        </p:nvSpPr>
        <p:spPr>
          <a:xfrm>
            <a:off x="266812" y="3515826"/>
            <a:ext cx="5912493" cy="1631216"/>
          </a:xfrm>
          <a:prstGeom prst="rect">
            <a:avLst/>
          </a:prstGeom>
        </p:spPr>
        <p:txBody>
          <a:bodyPr wrap="square">
            <a:spAutoFit/>
          </a:bodyPr>
          <a:lstStyle/>
          <a:p>
            <a:r>
              <a:rPr lang="vi-VN" sz="2000" b="1" dirty="0">
                <a:solidFill>
                  <a:srgbClr val="002060"/>
                </a:solidFill>
                <a:latin typeface="+mj-lt"/>
              </a:rPr>
              <a:t>Sự biểu hiện thành kiểu hình (năng suất) của cây trồng (giống) sẽ phụ thuộc vào điều kiện môi trường (kĩ thuật chăm sóc). Cùng một giống cây nhưng khi được chăm sóc ở các điều kiện khác nhau sẽ cho năng suất khác nhau.</a:t>
            </a:r>
          </a:p>
        </p:txBody>
      </p:sp>
      <p:sp>
        <p:nvSpPr>
          <p:cNvPr id="8" name="TextBox 1"/>
          <p:cNvSpPr txBox="1"/>
          <p:nvPr/>
        </p:nvSpPr>
        <p:spPr>
          <a:xfrm>
            <a:off x="496472" y="133414"/>
            <a:ext cx="5791048" cy="461665"/>
          </a:xfrm>
          <a:prstGeom prst="rect">
            <a:avLst/>
          </a:prstGeom>
          <a:noFill/>
        </p:spPr>
        <p:txBody>
          <a:bodyPr wrap="square" rtlCol="0">
            <a:spAutoFit/>
          </a:bodyPr>
          <a:lstStyle/>
          <a:p>
            <a:pPr marL="0" lvl="1" fontAlgn="auto">
              <a:spcBef>
                <a:spcPts val="0"/>
              </a:spcBef>
              <a:spcAft>
                <a:spcPts val="0"/>
              </a:spcAft>
              <a:defRPr/>
            </a:pPr>
            <a:r>
              <a:rPr lang="en-US" altLang="zh-CN" sz="2400" b="1" spc="3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rPr>
              <a:t>ĐÁ</a:t>
            </a:r>
            <a:r>
              <a:rPr lang="vi-VN" altLang="zh-CN" sz="2400" b="1" spc="300"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rPr>
              <a:t>P ÁN </a:t>
            </a:r>
            <a:r>
              <a:rPr lang="vi-VN" altLang="zh-CN" sz="2400" b="1" spc="3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rPr>
              <a:t>PHT2</a:t>
            </a:r>
            <a:endParaRPr lang="zh-CN" altLang="en-US" sz="2400" b="1" spc="300"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Light" panose="020B0502040204020203" pitchFamily="34" charset="-122"/>
              <a:cs typeface="Times New Roman" panose="02020603050405020304" pitchFamily="18" charset="0"/>
            </a:endParaRPr>
          </a:p>
        </p:txBody>
      </p:sp>
    </p:spTree>
    <p:extLst>
      <p:ext uri="{BB962C8B-B14F-4D97-AF65-F5344CB8AC3E}">
        <p14:creationId xmlns:p14="http://schemas.microsoft.com/office/powerpoint/2010/main" val="348716263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ags/tag2.xml><?xml version="1.0" encoding="utf-8"?>
<p:tagLst xmlns:a="http://schemas.openxmlformats.org/drawingml/2006/main" xmlns:r="http://schemas.openxmlformats.org/officeDocument/2006/relationships" xmlns:p="http://schemas.openxmlformats.org/presentationml/2006/main">
  <p:tag name="TIMING" val="|0.6|1.3"/>
</p:tagLst>
</file>

<file path=ppt/tags/tag3.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2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主题​​">
  <a:themeElements>
    <a:clrScheme name="自定义 83">
      <a:dk1>
        <a:srgbClr val="86C58D"/>
      </a:dk1>
      <a:lt1>
        <a:srgbClr val="C08FBB"/>
      </a:lt1>
      <a:dk2>
        <a:srgbClr val="F4D466"/>
      </a:dk2>
      <a:lt2>
        <a:srgbClr val="C00000"/>
      </a:lt2>
      <a:accent1>
        <a:srgbClr val="080808"/>
      </a:accent1>
      <a:accent2>
        <a:srgbClr val="FFFFFF"/>
      </a:accent2>
      <a:accent3>
        <a:srgbClr val="5F5F5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796</TotalTime>
  <Pages>0</Pages>
  <Words>1353</Words>
  <Characters>0</Characters>
  <DocSecurity>0</DocSecurity>
  <PresentationFormat>On-screen Show (16:9)</PresentationFormat>
  <Lines>0</Lines>
  <Paragraphs>144</Paragraphs>
  <Slides>20</Slides>
  <Notes>20</Notes>
  <HiddenSlides>0</HiddenSlides>
  <MMClips>0</MMClips>
  <ScaleCrop>false</ScaleCrop>
  <HeadingPairs>
    <vt:vector size="6" baseType="variant">
      <vt:variant>
        <vt:lpstr>Theme</vt:lpstr>
      </vt:variant>
      <vt:variant>
        <vt:i4>2</vt:i4>
      </vt:variant>
      <vt:variant>
        <vt:lpstr>Slide Titles</vt:lpstr>
      </vt:variant>
      <vt:variant>
        <vt:i4>20</vt:i4>
      </vt:variant>
      <vt:variant>
        <vt:lpstr>Custom Shows</vt:lpstr>
      </vt:variant>
      <vt:variant>
        <vt:i4>1</vt:i4>
      </vt:variant>
    </vt:vector>
  </HeadingPairs>
  <TitlesOfParts>
    <vt:vector size="23" baseType="lpstr">
      <vt:lpstr>2_Default Design</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自定义放映 1</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Printed>1899-12-30T00:00:00Z</cp:lastPrinted>
  <dcterms:created xsi:type="dcterms:W3CDTF">2008-02-28T09:07:44Z</dcterms:created>
  <dcterms:modified xsi:type="dcterms:W3CDTF">2024-07-30T15:55:32Z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2052-8.1.0.3526</vt:lpwstr>
  </property>
</Properties>
</file>