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91" r:id="rId4"/>
    <p:sldId id="270" r:id="rId5"/>
    <p:sldId id="257" r:id="rId6"/>
    <p:sldId id="258" r:id="rId7"/>
    <p:sldId id="259" r:id="rId8"/>
    <p:sldId id="261" r:id="rId9"/>
    <p:sldId id="260" r:id="rId10"/>
    <p:sldId id="269" r:id="rId11"/>
    <p:sldId id="262" r:id="rId12"/>
    <p:sldId id="263" r:id="rId13"/>
    <p:sldId id="268" r:id="rId14"/>
    <p:sldId id="272" r:id="rId15"/>
    <p:sldId id="264" r:id="rId16"/>
    <p:sldId id="266" r:id="rId17"/>
    <p:sldId id="267" r:id="rId18"/>
    <p:sldId id="273" r:id="rId19"/>
    <p:sldId id="274" r:id="rId20"/>
    <p:sldId id="276" r:id="rId21"/>
    <p:sldId id="275" r:id="rId22"/>
    <p:sldId id="288" r:id="rId23"/>
    <p:sldId id="28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F7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5.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5.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5.jpe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5.jpe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jpe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02895" y="1122680"/>
            <a:ext cx="11780520" cy="2387600"/>
          </a:xfrm>
        </p:spPr>
        <p:txBody>
          <a:bodyPr>
            <a:noAutofit/>
          </a:bodyPr>
          <a:lstStyle/>
          <a:p>
            <a:r>
              <a:rPr lang="en-US" sz="4000" b="1" dirty="0">
                <a:solidFill>
                  <a:srgbClr val="FF0000"/>
                </a:solidFill>
                <a:latin typeface="Times New Roman" panose="02020603050405020304" charset="0"/>
                <a:cs typeface="Times New Roman" panose="02020603050405020304" charset="0"/>
              </a:rPr>
              <a:t>PHẦN  THỰC HÀNH TIẾNG VIỆT</a:t>
            </a:r>
            <a:br>
              <a:rPr lang="en-US" sz="4400" b="1" dirty="0">
                <a:latin typeface="Times New Roman" panose="02020603050405020304" charset="0"/>
                <a:cs typeface="Times New Roman" panose="02020603050405020304" charset="0"/>
              </a:rPr>
            </a:br>
            <a:br>
              <a:rPr lang="en-US" sz="4400" dirty="0">
                <a:latin typeface="Times New Roman" panose="02020603050405020304" charset="0"/>
                <a:cs typeface="Times New Roman" panose="02020603050405020304" charset="0"/>
              </a:rPr>
            </a:br>
            <a:r>
              <a:rPr lang="en-US" sz="4400" b="1" dirty="0">
                <a:solidFill>
                  <a:srgbClr val="FF0000"/>
                </a:solidFill>
                <a:latin typeface="Times New Roman" panose="02020603050405020304" charset="0"/>
                <a:cs typeface="Times New Roman" panose="02020603050405020304" charset="0"/>
              </a:rPr>
              <a:t>ĐẶC ĐIỂM CƠ BẢN CỦA NGÔN NGỮ VIẾT</a:t>
            </a:r>
            <a:endParaRPr lang="en-US" sz="4400" b="1" dirty="0">
              <a:solidFill>
                <a:srgbClr val="FF0000"/>
              </a:solidFill>
              <a:latin typeface="Times New Roman" panose="02020603050405020304" charset="0"/>
              <a:cs typeface="Times New Roman" panose="02020603050405020304" charset="0"/>
            </a:endParaRPr>
          </a:p>
        </p:txBody>
      </p:sp>
      <p:sp>
        <p:nvSpPr>
          <p:cNvPr id="3" name="Subtitle 2"/>
          <p:cNvSpPr>
            <a:spLocks noGrp="1"/>
          </p:cNvSpPr>
          <p:nvPr>
            <p:ph type="subTitle" idx="1"/>
          </p:nvPr>
        </p:nvSpPr>
        <p:spPr/>
        <p:txBody>
          <a:bodyPr/>
          <a:lstStyle/>
          <a:p>
            <a:endParaRPr lang="en-US"/>
          </a:p>
        </p:txBody>
      </p:sp>
    </p:spTree>
  </p:cSld>
  <p:clrMapOvr>
    <a:masterClrMapping/>
  </p:clrMapOvr>
  <mc:AlternateContent xmlns:mc="http://schemas.openxmlformats.org/markup-compatibility/2006">
    <mc:Choice xmlns:p14="http://schemas.microsoft.com/office/powerpoint/2010/main" Requires="p14">
      <p:transition spd="slow" p14:dur="1000">
        <p:wedge/>
      </p:transition>
    </mc:Choice>
    <mc:Fallback>
      <p:transition spd="slow">
        <p:wedg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stretch>
            <a:fillRect/>
          </a:stretch>
        </a:blipFill>
        <a:effectLst/>
      </p:bgPr>
    </p:bg>
    <p:spTree>
      <p:nvGrpSpPr>
        <p:cNvPr id="1" name=""/>
        <p:cNvGrpSpPr/>
        <p:nvPr/>
      </p:nvGrpSpPr>
      <p:grpSpPr/>
      <p:sp>
        <p:nvSpPr>
          <p:cNvPr id="3" name="Content Placeholder 2"/>
          <p:cNvSpPr>
            <a:spLocks noGrp="1"/>
          </p:cNvSpPr>
          <p:nvPr>
            <p:ph idx="1"/>
          </p:nvPr>
        </p:nvSpPr>
        <p:spPr>
          <a:xfrm>
            <a:off x="838200" y="1552575"/>
            <a:ext cx="10515600" cy="4624705"/>
          </a:xfrm>
        </p:spPr>
        <p:txBody>
          <a:bodyPr/>
          <a:p>
            <a:pPr marL="0" indent="0">
              <a:buNone/>
            </a:pPr>
            <a:r>
              <a:rPr lang="en-US" sz="3600" b="1" i="1">
                <a:solidFill>
                  <a:srgbClr val="FF0000"/>
                </a:solidFill>
                <a:latin typeface="Times New Roman" panose="02020603050405020304" charset="0"/>
                <a:cs typeface="Times New Roman" panose="02020603050405020304" charset="0"/>
              </a:rPr>
              <a:t>1. Khái niệm:</a:t>
            </a:r>
            <a:endParaRPr lang="en-US" sz="3600" b="1" i="1">
              <a:solidFill>
                <a:srgbClr val="FF0000"/>
              </a:solidFill>
              <a:latin typeface="Times New Roman" panose="02020603050405020304" charset="0"/>
              <a:cs typeface="Times New Roman" panose="02020603050405020304" charset="0"/>
            </a:endParaRPr>
          </a:p>
          <a:p>
            <a:pPr marL="0" indent="0">
              <a:buNone/>
            </a:pPr>
            <a:r>
              <a:rPr lang="en-US" sz="3600" b="1">
                <a:solidFill>
                  <a:srgbClr val="002060"/>
                </a:solidFill>
                <a:latin typeface="Times New Roman" panose="02020603050405020304" charset="0"/>
                <a:cs typeface="Times New Roman" panose="02020603050405020304" charset="0"/>
              </a:rPr>
              <a:t>- Ngôn ngữ viết: Là ngôn ngữ được thể hiện bằng chữ viết trong văn bản và được tiếp nhận bằng thị giác.</a:t>
            </a:r>
            <a:endParaRPr lang="en-US" sz="3600" b="1">
              <a:solidFill>
                <a:srgbClr val="002060"/>
              </a:solidFill>
              <a:latin typeface="Times New Roman" panose="02020603050405020304" charset="0"/>
              <a:cs typeface="Times New Roman" panose="02020603050405020304" charset="0"/>
            </a:endParaRPr>
          </a:p>
          <a:p>
            <a:pPr marL="0" indent="0">
              <a:buNone/>
            </a:pPr>
            <a:r>
              <a:rPr lang="en-US" sz="3600" b="1">
                <a:solidFill>
                  <a:srgbClr val="002060"/>
                </a:solidFill>
                <a:latin typeface="Times New Roman" panose="02020603050405020304" charset="0"/>
                <a:cs typeface="Times New Roman" panose="02020603050405020304" charset="0"/>
              </a:rPr>
              <a:t>- Khi viết, người viết có điều kiện để chọn lọc các phương tiện ngôn ngữ; còn khi đọc, người đọc có điều kiện suy ngẫm, phân tích kỹ lưỡng.</a:t>
            </a:r>
            <a:endParaRPr lang="en-US" sz="3600" b="1">
              <a:solidFill>
                <a:srgbClr val="002060"/>
              </a:solidFill>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500">
        <p:split orient="vert" dir="in"/>
      </p:transition>
    </mc:Choice>
    <mc:Fallback>
      <p:transition spd="slow">
        <p:split orient="vert" dir="in"/>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ox(in)">
                                      <p:cBhvr>
                                        <p:cTn id="14" dur="2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 presetClass="entr" presetSubtype="16"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box(in)">
                                      <p:cBhvr>
                                        <p:cTn id="19"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Content Placeholder 2"/>
          <p:cNvSpPr>
            <a:spLocks noGrp="1"/>
          </p:cNvSpPr>
          <p:nvPr>
            <p:ph idx="1"/>
          </p:nvPr>
        </p:nvSpPr>
        <p:spPr>
          <a:xfrm>
            <a:off x="838200" y="1136015"/>
            <a:ext cx="10515600" cy="5041265"/>
          </a:xfrm>
        </p:spPr>
        <p:txBody>
          <a:bodyPr/>
          <a:p>
            <a:pPr marL="0" indent="0">
              <a:buNone/>
            </a:pPr>
            <a:r>
              <a:rPr lang="en-US" sz="3200" b="1" i="1">
                <a:solidFill>
                  <a:srgbClr val="FF0000"/>
                </a:solidFill>
                <a:latin typeface="Times New Roman" panose="02020603050405020304" charset="0"/>
                <a:cs typeface="Times New Roman" panose="02020603050405020304" charset="0"/>
              </a:rPr>
              <a:t>2. Đặc điểm cơ bản của ngôn ngữ viết</a:t>
            </a:r>
            <a:endParaRPr lang="en-US" sz="3200" b="1" i="1">
              <a:solidFill>
                <a:srgbClr val="FF0000"/>
              </a:solidFill>
              <a:latin typeface="Times New Roman" panose="02020603050405020304" charset="0"/>
              <a:cs typeface="Times New Roman" panose="02020603050405020304" charset="0"/>
            </a:endParaRPr>
          </a:p>
          <a:p>
            <a:pPr marL="0" indent="0">
              <a:buNone/>
            </a:pPr>
            <a:r>
              <a:rPr lang="en-US" sz="3200" b="1">
                <a:solidFill>
                  <a:srgbClr val="002060"/>
                </a:solidFill>
                <a:latin typeface="Times New Roman" panose="02020603050405020304" charset="0"/>
                <a:cs typeface="Times New Roman" panose="02020603050405020304" charset="0"/>
              </a:rPr>
              <a:t>a. Phương tiện ngôn ngữ chủ yếu: Chữ viết, hệ thống dấu câu, các kí hiệu văn tự.</a:t>
            </a:r>
            <a:endParaRPr lang="en-US" sz="3200" b="1">
              <a:solidFill>
                <a:srgbClr val="002060"/>
              </a:solidFill>
              <a:latin typeface="Times New Roman" panose="02020603050405020304" charset="0"/>
              <a:cs typeface="Times New Roman" panose="02020603050405020304" charset="0"/>
            </a:endParaRPr>
          </a:p>
          <a:p>
            <a:pPr marL="0" indent="0">
              <a:buNone/>
            </a:pPr>
            <a:r>
              <a:rPr lang="en-US" sz="3200" b="1">
                <a:solidFill>
                  <a:srgbClr val="002060"/>
                </a:solidFill>
                <a:latin typeface="Times New Roman" panose="02020603050405020304" charset="0"/>
                <a:cs typeface="Times New Roman" panose="02020603050405020304" charset="0"/>
              </a:rPr>
              <a:t>b. Từ ngữ: Được chọn lọc, gọt giũa, phù hợp với từng phong cách,  tránh sử dụng khẩu ngữ, từ địa phương.</a:t>
            </a:r>
            <a:endParaRPr lang="en-US" sz="3200" b="1">
              <a:solidFill>
                <a:srgbClr val="002060"/>
              </a:solidFill>
              <a:latin typeface="Times New Roman" panose="02020603050405020304" charset="0"/>
              <a:cs typeface="Times New Roman" panose="02020603050405020304" charset="0"/>
            </a:endParaRPr>
          </a:p>
          <a:p>
            <a:pPr marL="0" indent="0">
              <a:buNone/>
            </a:pPr>
            <a:r>
              <a:rPr lang="en-US" sz="3200" b="1">
                <a:solidFill>
                  <a:srgbClr val="002060"/>
                </a:solidFill>
                <a:latin typeface="Times New Roman" panose="02020603050405020304" charset="0"/>
                <a:cs typeface="Times New Roman" panose="02020603050405020304" charset="0"/>
              </a:rPr>
              <a:t>c. Câu: Câu dài nhiều thành phần, được tổ chức chặt chẽ, mạch lạc.</a:t>
            </a:r>
            <a:endParaRPr lang="en-US" sz="3200" b="1">
              <a:solidFill>
                <a:srgbClr val="002060"/>
              </a:solidFill>
              <a:latin typeface="Times New Roman" panose="02020603050405020304" charset="0"/>
              <a:cs typeface="Times New Roman" panose="02020603050405020304" charset="0"/>
            </a:endParaRPr>
          </a:p>
          <a:p>
            <a:pPr marL="0" indent="0">
              <a:buNone/>
            </a:pPr>
            <a:r>
              <a:rPr lang="en-US" sz="3200" b="1">
                <a:solidFill>
                  <a:srgbClr val="002060"/>
                </a:solidFill>
                <a:latin typeface="Times New Roman" panose="02020603050405020304" charset="0"/>
                <a:cs typeface="Times New Roman" panose="02020603050405020304" charset="0"/>
              </a:rPr>
              <a:t>d. Phương tiện phi ngôn ngữ hỗ trợ: Hình ảnh minh họa, sơ đồ, biểu đồ…</a:t>
            </a:r>
            <a:endParaRPr lang="en-US" sz="3200" b="1">
              <a:solidFill>
                <a:srgbClr val="002060"/>
              </a:solidFill>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med" p14:dur="750">
        <p:pull/>
      </p:transition>
    </mc:Choice>
    <mc:Fallback>
      <p:transition spd="med">
        <p:pull/>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plus(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p:cTn id="26"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p:cTn id="33"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4"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stretch>
            <a:fillRect/>
          </a:stretch>
        </a:blipFill>
        <a:effectLst/>
      </p:bgPr>
    </p:bg>
    <p:spTree>
      <p:nvGrpSpPr>
        <p:cNvPr id="1" name=""/>
        <p:cNvGrpSpPr/>
        <p:nvPr/>
      </p:nvGrpSpPr>
      <p:grpSpPr/>
      <p:sp>
        <p:nvSpPr>
          <p:cNvPr id="4" name="Title 1"/>
          <p:cNvSpPr>
            <a:spLocks noGrp="1"/>
          </p:cNvSpPr>
          <p:nvPr/>
        </p:nvSpPr>
        <p:spPr>
          <a:xfrm>
            <a:off x="3073400" y="249999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6000" b="1">
                <a:solidFill>
                  <a:srgbClr val="FF0000"/>
                </a:solidFill>
                <a:latin typeface="Times New Roman" panose="02020603050405020304" charset="0"/>
                <a:cs typeface="Times New Roman" panose="02020603050405020304" charset="0"/>
              </a:rPr>
              <a:t>III. THỰC HÀNH</a:t>
            </a:r>
            <a:endParaRPr lang="en-US" sz="6000" b="1">
              <a:solidFill>
                <a:srgbClr val="FF0000"/>
              </a:solidFill>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000">
        <p:comb/>
      </p:transition>
    </mc:Choice>
    <mc:Fallback>
      <p:transition spd="slow">
        <p:comb/>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Content Placeholder 2"/>
          <p:cNvSpPr>
            <a:spLocks noGrp="1"/>
          </p:cNvSpPr>
          <p:nvPr>
            <p:ph sz="half" idx="1"/>
          </p:nvPr>
        </p:nvSpPr>
        <p:spPr>
          <a:xfrm>
            <a:off x="1355090" y="253365"/>
            <a:ext cx="10313670" cy="1339850"/>
          </a:xfrm>
        </p:spPr>
        <p:txBody>
          <a:bodyPr>
            <a:normAutofit/>
          </a:bodyPr>
          <a:p>
            <a:pPr marL="0" indent="0">
              <a:buNone/>
            </a:pPr>
            <a:r>
              <a:rPr lang="en-US" b="1" i="1">
                <a:solidFill>
                  <a:srgbClr val="FF0000"/>
                </a:solidFill>
                <a:latin typeface="Times New Roman" panose="02020603050405020304" charset="0"/>
                <a:cs typeface="Times New Roman" panose="02020603050405020304" charset="0"/>
              </a:rPr>
              <a:t>Câu 1: Đọc lại phần tri thức tiếng Việt, mục Tri thức Ngữ văn của bài này và Bài 3 để thực hiện bảng so sánh sau:</a:t>
            </a:r>
            <a:endParaRPr lang="en-US" b="1" i="1">
              <a:solidFill>
                <a:srgbClr val="FF0000"/>
              </a:solidFill>
              <a:latin typeface="Times New Roman" panose="02020603050405020304" charset="0"/>
              <a:cs typeface="Times New Roman" panose="02020603050405020304" charset="0"/>
            </a:endParaRPr>
          </a:p>
          <a:p>
            <a:pPr marL="0" indent="0">
              <a:buNone/>
            </a:pPr>
            <a:endParaRPr lang="en-US" b="1" i="1">
              <a:solidFill>
                <a:srgbClr val="FF0000"/>
              </a:solidFill>
              <a:latin typeface="Times New Roman" panose="02020603050405020304" charset="0"/>
              <a:cs typeface="Times New Roman" panose="02020603050405020304" charset="0"/>
            </a:endParaRPr>
          </a:p>
        </p:txBody>
      </p:sp>
      <p:graphicFrame>
        <p:nvGraphicFramePr>
          <p:cNvPr id="6" name="Content Placeholder 5"/>
          <p:cNvGraphicFramePr/>
          <p:nvPr>
            <p:ph sz="half" idx="2"/>
          </p:nvPr>
        </p:nvGraphicFramePr>
        <p:xfrm>
          <a:off x="1100455" y="1386205"/>
          <a:ext cx="10658475" cy="5246370"/>
        </p:xfrm>
        <a:graphic>
          <a:graphicData uri="http://schemas.openxmlformats.org/drawingml/2006/table">
            <a:tbl>
              <a:tblPr firstRow="1" bandRow="1">
                <a:tableStyleId>{5940675A-B579-460E-94D1-54222C63F5DA}</a:tableStyleId>
              </a:tblPr>
              <a:tblGrid>
                <a:gridCol w="1871345"/>
                <a:gridCol w="4830445"/>
                <a:gridCol w="3956685"/>
              </a:tblGrid>
              <a:tr h="480060">
                <a:tc>
                  <a:txBody>
                    <a:bodyPr/>
                    <a:p>
                      <a:pPr indent="0" algn="ctr">
                        <a:buNone/>
                      </a:pPr>
                      <a:r>
                        <a:rPr lang="en-US" sz="2400" b="1">
                          <a:solidFill>
                            <a:srgbClr val="0070C0"/>
                          </a:solidFill>
                          <a:latin typeface="Times New Roman" panose="02020603050405020304" charset="0"/>
                          <a:cs typeface="Times New Roman" panose="02020603050405020304" charset="0"/>
                        </a:rPr>
                        <a:t>Đặc điểm</a:t>
                      </a:r>
                      <a:endParaRPr lang="en-US" sz="2400" b="1">
                        <a:solidFill>
                          <a:srgbClr val="0070C0"/>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400" b="1">
                          <a:solidFill>
                            <a:srgbClr val="FF0000"/>
                          </a:solidFill>
                          <a:latin typeface="Times New Roman" panose="02020603050405020304" charset="0"/>
                          <a:cs typeface="Times New Roman" panose="02020603050405020304" charset="0"/>
                        </a:rPr>
                        <a:t>Ngôn ngữ viết</a:t>
                      </a:r>
                      <a:endParaRPr lang="en-US" sz="2400" b="1">
                        <a:solidFill>
                          <a:srgbClr val="FF0000"/>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400" b="1">
                          <a:solidFill>
                            <a:srgbClr val="FF0000"/>
                          </a:solidFill>
                          <a:latin typeface="Times New Roman" panose="02020603050405020304" charset="0"/>
                          <a:cs typeface="Times New Roman" panose="02020603050405020304" charset="0"/>
                        </a:rPr>
                        <a:t>Ngôn ngữ nói</a:t>
                      </a:r>
                      <a:endParaRPr lang="en-US" sz="2400" b="1">
                        <a:solidFill>
                          <a:srgbClr val="FF0000"/>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009650">
                <a:tc>
                  <a:txBody>
                    <a:bodyPr/>
                    <a:p>
                      <a:pPr indent="0" algn="ctr">
                        <a:buNone/>
                      </a:pPr>
                      <a:r>
                        <a:rPr lang="en-US" sz="2400" b="1">
                          <a:solidFill>
                            <a:srgbClr val="0070C0"/>
                          </a:solidFill>
                          <a:latin typeface="Times New Roman" panose="02020603050405020304" charset="0"/>
                          <a:cs typeface="Times New Roman" panose="02020603050405020304" charset="0"/>
                        </a:rPr>
                        <a:t>Phương tiện thể hiện</a:t>
                      </a:r>
                      <a:endParaRPr lang="en-US" sz="2400" b="1">
                        <a:solidFill>
                          <a:srgbClr val="0070C0"/>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endParaRPr lang="en-US" sz="2800" b="0">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endParaRPr lang="en-US" sz="2800" b="0">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37360">
                <a:tc>
                  <a:txBody>
                    <a:bodyPr/>
                    <a:p>
                      <a:pPr indent="0" algn="ctr">
                        <a:buNone/>
                      </a:pPr>
                      <a:r>
                        <a:rPr lang="en-US" sz="2400" b="1">
                          <a:solidFill>
                            <a:srgbClr val="0070C0"/>
                          </a:solidFill>
                          <a:latin typeface="Times New Roman" panose="02020603050405020304" charset="0"/>
                          <a:cs typeface="Times New Roman" panose="02020603050405020304" charset="0"/>
                        </a:rPr>
                        <a:t>Từ ngữ</a:t>
                      </a:r>
                      <a:endParaRPr lang="en-US" sz="2400" b="1">
                        <a:solidFill>
                          <a:srgbClr val="0070C0"/>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endParaRPr lang="en-US" sz="2800" b="0">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endParaRPr lang="en-US" sz="2500" b="0">
                        <a:solidFill>
                          <a:schemeClr val="tx1"/>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009650">
                <a:tc>
                  <a:txBody>
                    <a:bodyPr/>
                    <a:p>
                      <a:pPr indent="0" algn="ctr">
                        <a:buNone/>
                      </a:pPr>
                      <a:r>
                        <a:rPr lang="en-US" sz="2400" b="1">
                          <a:solidFill>
                            <a:srgbClr val="0070C0"/>
                          </a:solidFill>
                          <a:latin typeface="Times New Roman" panose="02020603050405020304" charset="0"/>
                          <a:cs typeface="Times New Roman" panose="02020603050405020304" charset="0"/>
                        </a:rPr>
                        <a:t>Câu</a:t>
                      </a:r>
                      <a:endParaRPr lang="en-US" sz="2400" b="1">
                        <a:solidFill>
                          <a:srgbClr val="0070C0"/>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endParaRPr lang="en-US" sz="2800" b="0">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endParaRPr lang="en-US" sz="2500" b="0">
                        <a:solidFill>
                          <a:schemeClr val="tx1"/>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009650">
                <a:tc>
                  <a:txBody>
                    <a:bodyPr/>
                    <a:p>
                      <a:pPr indent="0" algn="ctr">
                        <a:buNone/>
                      </a:pPr>
                      <a:r>
                        <a:rPr lang="en-US" sz="2400" b="1">
                          <a:solidFill>
                            <a:srgbClr val="0070C0"/>
                          </a:solidFill>
                          <a:latin typeface="Times New Roman" panose="02020603050405020304" charset="0"/>
                          <a:cs typeface="Times New Roman" panose="02020603050405020304" charset="0"/>
                        </a:rPr>
                        <a:t>Phương tiện kết hợp</a:t>
                      </a:r>
                      <a:endParaRPr lang="en-US" sz="2400" b="1">
                        <a:solidFill>
                          <a:srgbClr val="0070C0"/>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endParaRPr lang="en-US" sz="2800" b="0">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endParaRPr lang="en-US" sz="2800" b="0">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edg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ppt_x</p:attrName>
                                        </p:attrNameLst>
                                      </p:cBhvr>
                                      <p:tavLst>
                                        <p:tav tm="0">
                                          <p:val>
                                            <p:strVal val="#ppt_x-.2"/>
                                          </p:val>
                                        </p:tav>
                                        <p:tav tm="100000">
                                          <p:val>
                                            <p:strVal val="#ppt_x"/>
                                          </p:val>
                                        </p:tav>
                                      </p:tavLst>
                                    </p:anim>
                                    <p:anim calcmode="lin" valueType="num">
                                      <p:cBhvr>
                                        <p:cTn id="13"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14"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Content Placeholder 2"/>
          <p:cNvSpPr>
            <a:spLocks noGrp="1"/>
          </p:cNvSpPr>
          <p:nvPr>
            <p:ph sz="half" idx="1"/>
          </p:nvPr>
        </p:nvSpPr>
        <p:spPr>
          <a:xfrm>
            <a:off x="1355090" y="253365"/>
            <a:ext cx="10313670" cy="1339850"/>
          </a:xfrm>
        </p:spPr>
        <p:txBody>
          <a:bodyPr>
            <a:normAutofit/>
          </a:bodyPr>
          <a:p>
            <a:pPr marL="0" indent="0">
              <a:buNone/>
            </a:pPr>
            <a:r>
              <a:rPr lang="en-US" b="1" i="1">
                <a:solidFill>
                  <a:srgbClr val="FF0000"/>
                </a:solidFill>
                <a:latin typeface="Times New Roman" panose="02020603050405020304" charset="0"/>
                <a:cs typeface="Times New Roman" panose="02020603050405020304" charset="0"/>
              </a:rPr>
              <a:t>Câu 1: Đọc lại phần tri thức tiếng Việt, mục Tri thức Ngữ văn của bài này và Bài 3 để thực hiện bảng so sánh sau:</a:t>
            </a:r>
            <a:endParaRPr lang="en-US" b="1" i="1">
              <a:solidFill>
                <a:srgbClr val="FF0000"/>
              </a:solidFill>
              <a:latin typeface="Times New Roman" panose="02020603050405020304" charset="0"/>
              <a:cs typeface="Times New Roman" panose="02020603050405020304" charset="0"/>
            </a:endParaRPr>
          </a:p>
          <a:p>
            <a:pPr marL="0" indent="0">
              <a:buNone/>
            </a:pPr>
            <a:endParaRPr lang="en-US" b="1" i="1">
              <a:solidFill>
                <a:srgbClr val="FF0000"/>
              </a:solidFill>
              <a:latin typeface="Times New Roman" panose="02020603050405020304" charset="0"/>
              <a:cs typeface="Times New Roman" panose="02020603050405020304" charset="0"/>
            </a:endParaRPr>
          </a:p>
        </p:txBody>
      </p:sp>
      <p:graphicFrame>
        <p:nvGraphicFramePr>
          <p:cNvPr id="6" name="Content Placeholder 5"/>
          <p:cNvGraphicFramePr/>
          <p:nvPr>
            <p:ph sz="half" idx="2"/>
          </p:nvPr>
        </p:nvGraphicFramePr>
        <p:xfrm>
          <a:off x="1100455" y="1386205"/>
          <a:ext cx="10658475" cy="5246370"/>
        </p:xfrm>
        <a:graphic>
          <a:graphicData uri="http://schemas.openxmlformats.org/drawingml/2006/table">
            <a:tbl>
              <a:tblPr firstRow="1" bandRow="1">
                <a:tableStyleId>{5940675A-B579-460E-94D1-54222C63F5DA}</a:tableStyleId>
              </a:tblPr>
              <a:tblGrid>
                <a:gridCol w="1871345"/>
                <a:gridCol w="4830445"/>
                <a:gridCol w="3956685"/>
              </a:tblGrid>
              <a:tr h="480060">
                <a:tc>
                  <a:txBody>
                    <a:bodyPr/>
                    <a:p>
                      <a:pPr indent="0" algn="ctr">
                        <a:buNone/>
                      </a:pPr>
                      <a:r>
                        <a:rPr lang="en-US" sz="2400" b="1">
                          <a:solidFill>
                            <a:srgbClr val="0070C0"/>
                          </a:solidFill>
                          <a:latin typeface="Times New Roman" panose="02020603050405020304" charset="0"/>
                          <a:cs typeface="Times New Roman" panose="02020603050405020304" charset="0"/>
                        </a:rPr>
                        <a:t>Đặc điểm</a:t>
                      </a:r>
                      <a:endParaRPr lang="en-US" sz="2400" b="1">
                        <a:solidFill>
                          <a:srgbClr val="0070C0"/>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400" b="1">
                          <a:solidFill>
                            <a:srgbClr val="FF0000"/>
                          </a:solidFill>
                          <a:latin typeface="Times New Roman" panose="02020603050405020304" charset="0"/>
                          <a:cs typeface="Times New Roman" panose="02020603050405020304" charset="0"/>
                        </a:rPr>
                        <a:t>Ngôn ngữ viết</a:t>
                      </a:r>
                      <a:endParaRPr lang="en-US" sz="2400" b="1">
                        <a:solidFill>
                          <a:srgbClr val="FF0000"/>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lgn="ctr">
                        <a:buNone/>
                      </a:pPr>
                      <a:r>
                        <a:rPr lang="en-US" sz="2400" b="1">
                          <a:solidFill>
                            <a:srgbClr val="FF0000"/>
                          </a:solidFill>
                          <a:latin typeface="Times New Roman" panose="02020603050405020304" charset="0"/>
                          <a:cs typeface="Times New Roman" panose="02020603050405020304" charset="0"/>
                        </a:rPr>
                        <a:t>Ngôn ngữ nói</a:t>
                      </a:r>
                      <a:endParaRPr lang="en-US" sz="2400" b="1">
                        <a:solidFill>
                          <a:srgbClr val="FF0000"/>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009650">
                <a:tc>
                  <a:txBody>
                    <a:bodyPr/>
                    <a:p>
                      <a:pPr indent="0" algn="ctr">
                        <a:buNone/>
                      </a:pPr>
                      <a:r>
                        <a:rPr lang="en-US" sz="2400" b="1">
                          <a:solidFill>
                            <a:srgbClr val="0070C0"/>
                          </a:solidFill>
                          <a:latin typeface="Times New Roman" panose="02020603050405020304" charset="0"/>
                          <a:cs typeface="Times New Roman" panose="02020603050405020304" charset="0"/>
                        </a:rPr>
                        <a:t>Phương tiện thể hiện</a:t>
                      </a:r>
                      <a:endParaRPr lang="en-US" sz="2400" b="1">
                        <a:solidFill>
                          <a:srgbClr val="0070C0"/>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800" b="0">
                          <a:latin typeface="Times New Roman" panose="02020603050405020304" charset="0"/>
                          <a:cs typeface="Times New Roman" panose="02020603050405020304" charset="0"/>
                        </a:rPr>
                        <a:t>- Chữ viết, hệ thống dấu câu, các kí hiệu văn tự. </a:t>
                      </a:r>
                      <a:endParaRPr lang="en-US" sz="2800" b="0">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800" b="0">
                          <a:latin typeface="Times New Roman" panose="02020603050405020304" charset="0"/>
                          <a:cs typeface="Times New Roman" panose="02020603050405020304" charset="0"/>
                        </a:rPr>
                        <a:t>- Âm thanh, Lời nói, ngữ điệu</a:t>
                      </a:r>
                      <a:endParaRPr lang="en-US" sz="2800" b="0">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737360">
                <a:tc>
                  <a:txBody>
                    <a:bodyPr/>
                    <a:p>
                      <a:pPr indent="0" algn="ctr">
                        <a:buNone/>
                      </a:pPr>
                      <a:r>
                        <a:rPr lang="en-US" sz="2400" b="1">
                          <a:solidFill>
                            <a:srgbClr val="0070C0"/>
                          </a:solidFill>
                          <a:latin typeface="Times New Roman" panose="02020603050405020304" charset="0"/>
                          <a:cs typeface="Times New Roman" panose="02020603050405020304" charset="0"/>
                        </a:rPr>
                        <a:t>Từ ngữ</a:t>
                      </a:r>
                      <a:endParaRPr lang="en-US" sz="2400" b="1">
                        <a:solidFill>
                          <a:srgbClr val="0070C0"/>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800" b="0">
                          <a:latin typeface="Times New Roman" panose="02020603050405020304" charset="0"/>
                          <a:cs typeface="Times New Roman" panose="02020603050405020304" charset="0"/>
                        </a:rPr>
                        <a:t>- Được chọn lọc, gọt giũa, phù hợp với từng phong cách, tránh sử dụng khẩu ngữ, từ địa phương. </a:t>
                      </a:r>
                      <a:endParaRPr lang="en-US" sz="2800" b="0">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500" b="0">
                          <a:solidFill>
                            <a:schemeClr val="tx1"/>
                          </a:solidFill>
                          <a:latin typeface="Times New Roman" panose="02020603050405020304" charset="0"/>
                          <a:cs typeface="Times New Roman" panose="02020603050405020304" charset="0"/>
                        </a:rPr>
                        <a:t>- Từ địa phương, khẩu ngữ, tiếng lóng, biệt ngữ, trợ từ, thán từ, các từ ngữ đưa đẩy, chêm xen… </a:t>
                      </a:r>
                      <a:endParaRPr lang="en-US" sz="2500" b="0">
                        <a:solidFill>
                          <a:schemeClr val="tx1"/>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009650">
                <a:tc>
                  <a:txBody>
                    <a:bodyPr/>
                    <a:p>
                      <a:pPr indent="0" algn="ctr">
                        <a:buNone/>
                      </a:pPr>
                      <a:r>
                        <a:rPr lang="en-US" sz="2400" b="1">
                          <a:solidFill>
                            <a:srgbClr val="0070C0"/>
                          </a:solidFill>
                          <a:latin typeface="Times New Roman" panose="02020603050405020304" charset="0"/>
                          <a:cs typeface="Times New Roman" panose="02020603050405020304" charset="0"/>
                        </a:rPr>
                        <a:t>Câu</a:t>
                      </a:r>
                      <a:endParaRPr lang="en-US" sz="2400" b="1">
                        <a:solidFill>
                          <a:srgbClr val="0070C0"/>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800" b="0">
                          <a:latin typeface="Times New Roman" panose="02020603050405020304" charset="0"/>
                          <a:cs typeface="Times New Roman" panose="02020603050405020304" charset="0"/>
                        </a:rPr>
                        <a:t>- Câu dài nhiều thành phần, được tổ chức chặt chẽ, mạch lạc. </a:t>
                      </a:r>
                      <a:endParaRPr lang="en-US" sz="2800" b="0">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500" b="0">
                          <a:solidFill>
                            <a:schemeClr val="tx1"/>
                          </a:solidFill>
                          <a:latin typeface="Times New Roman" panose="02020603050405020304" charset="0"/>
                          <a:cs typeface="Times New Roman" panose="02020603050405020304" charset="0"/>
                        </a:rPr>
                        <a:t>- Kết cấu linh hoạt (câu tỉnh lược, câu có yếu tố dư thừa…)</a:t>
                      </a:r>
                      <a:endParaRPr lang="en-US" sz="2500" b="0">
                        <a:solidFill>
                          <a:schemeClr val="tx1"/>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009650">
                <a:tc>
                  <a:txBody>
                    <a:bodyPr/>
                    <a:p>
                      <a:pPr indent="0" algn="ctr">
                        <a:buNone/>
                      </a:pPr>
                      <a:r>
                        <a:rPr lang="en-US" sz="2400" b="1">
                          <a:solidFill>
                            <a:srgbClr val="0070C0"/>
                          </a:solidFill>
                          <a:latin typeface="Times New Roman" panose="02020603050405020304" charset="0"/>
                          <a:cs typeface="Times New Roman" panose="02020603050405020304" charset="0"/>
                        </a:rPr>
                        <a:t>Phương tiện kết hợp</a:t>
                      </a:r>
                      <a:endParaRPr lang="en-US" sz="2400" b="1">
                        <a:solidFill>
                          <a:srgbClr val="0070C0"/>
                        </a:solidFill>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800" b="0">
                          <a:latin typeface="Times New Roman" panose="02020603050405020304" charset="0"/>
                          <a:cs typeface="Times New Roman" panose="02020603050405020304" charset="0"/>
                        </a:rPr>
                        <a:t>- Hình ảnh minh họa, sơ đồ, biểu đồ… </a:t>
                      </a:r>
                      <a:endParaRPr lang="en-US" sz="2800" b="0">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p>
                      <a:pPr indent="0">
                        <a:buNone/>
                      </a:pPr>
                      <a:r>
                        <a:rPr lang="en-US" sz="2800" b="0">
                          <a:latin typeface="Times New Roman" panose="02020603050405020304" charset="0"/>
                          <a:cs typeface="Times New Roman" panose="02020603050405020304" charset="0"/>
                        </a:rPr>
                        <a:t>- Nét mặt, ánh mắt, cử chỉ, điệu bộ</a:t>
                      </a:r>
                      <a:endParaRPr lang="en-US" sz="2800" b="0">
                        <a:latin typeface="Times New Roman" panose="02020603050405020304" charset="0"/>
                        <a:ea typeface="Times New Roman" panose="02020603050405020304" charset="0"/>
                        <a:cs typeface="Times New Roman" panose="02020603050405020304" charset="0"/>
                      </a:endParaRPr>
                    </a:p>
                  </a:txBody>
                  <a:tcPr marL="38100" marR="38100" marT="38100" marB="38100" vert="horz" anchor="t" anchorCtr="0">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ppt_x</p:attrName>
                                        </p:attrNameLst>
                                      </p:cBhvr>
                                      <p:tavLst>
                                        <p:tav tm="0">
                                          <p:val>
                                            <p:strVal val="#ppt_x-.2"/>
                                          </p:val>
                                        </p:tav>
                                        <p:tav tm="100000">
                                          <p:val>
                                            <p:strVal val="#ppt_x"/>
                                          </p:val>
                                        </p:tav>
                                      </p:tavLst>
                                    </p:anim>
                                    <p:anim calcmode="lin" valueType="num">
                                      <p:cBhvr>
                                        <p:cTn id="8" dur="1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Title 1"/>
          <p:cNvSpPr>
            <a:spLocks noGrp="1"/>
          </p:cNvSpPr>
          <p:nvPr>
            <p:ph type="title"/>
          </p:nvPr>
        </p:nvSpPr>
        <p:spPr/>
        <p:txBody>
          <a:bodyPr>
            <a:normAutofit fontScale="90000"/>
          </a:bodyPr>
          <a:p>
            <a:r>
              <a:rPr lang="en-US" i="1">
                <a:solidFill>
                  <a:srgbClr val="FF0000"/>
                </a:solidFill>
                <a:latin typeface="Times New Roman" panose="02020603050405020304" charset="0"/>
                <a:cs typeface="Times New Roman" panose="02020603050405020304" charset="0"/>
              </a:rPr>
              <a:t> Câu 2: Phân tích đặc điểm của ngôn ngữ viết được thể hiện trong các đoạn trích sau/ SGK 128</a:t>
            </a:r>
            <a:endParaRPr lang="en-US" i="1">
              <a:solidFill>
                <a:srgbClr val="FF0000"/>
              </a:solidFill>
              <a:latin typeface="Times New Roman" panose="02020603050405020304" charset="0"/>
              <a:cs typeface="Times New Roman" panose="02020603050405020304" charset="0"/>
            </a:endParaRPr>
          </a:p>
        </p:txBody>
      </p:sp>
      <p:sp>
        <p:nvSpPr>
          <p:cNvPr id="4" name="Content Placeholder 3"/>
          <p:cNvSpPr>
            <a:spLocks noGrp="1"/>
          </p:cNvSpPr>
          <p:nvPr>
            <p:ph sz="half" idx="2"/>
          </p:nvPr>
        </p:nvSpPr>
        <p:spPr>
          <a:xfrm>
            <a:off x="1122045" y="1825625"/>
            <a:ext cx="10231755" cy="4351655"/>
          </a:xfrm>
        </p:spPr>
        <p:txBody>
          <a:bodyPr>
            <a:normAutofit lnSpcReduction="10000"/>
          </a:bodyPr>
          <a:p>
            <a:pPr marL="0" indent="0">
              <a:buNone/>
            </a:pPr>
            <a:r>
              <a:rPr lang="en-US" sz="3200" b="1">
                <a:gradFill>
                  <a:gsLst>
                    <a:gs pos="0">
                      <a:srgbClr val="012D86"/>
                    </a:gs>
                    <a:gs pos="100000">
                      <a:srgbClr val="0E2557"/>
                    </a:gs>
                  </a:gsLst>
                  <a:lin scaled="0"/>
                </a:gradFill>
                <a:latin typeface="Times New Roman" panose="02020603050405020304" charset="0"/>
                <a:cs typeface="Times New Roman" panose="02020603050405020304" charset="0"/>
              </a:rPr>
              <a:t>a /128</a:t>
            </a:r>
            <a:endParaRPr lang="en-US" sz="3200" b="1">
              <a:gradFill>
                <a:gsLst>
                  <a:gs pos="0">
                    <a:srgbClr val="012D86"/>
                  </a:gs>
                  <a:gs pos="100000">
                    <a:srgbClr val="0E2557"/>
                  </a:gs>
                </a:gsLst>
                <a:lin scaled="0"/>
              </a:gradFill>
              <a:latin typeface="Times New Roman" panose="02020603050405020304" charset="0"/>
              <a:cs typeface="Times New Roman" panose="02020603050405020304" charset="0"/>
            </a:endParaRPr>
          </a:p>
          <a:p>
            <a:pPr marL="0" indent="0">
              <a:buNone/>
            </a:pPr>
            <a:r>
              <a:rPr lang="en-US" sz="3200" b="1">
                <a:gradFill>
                  <a:gsLst>
                    <a:gs pos="0">
                      <a:srgbClr val="012D86"/>
                    </a:gs>
                    <a:gs pos="100000">
                      <a:srgbClr val="0E2557"/>
                    </a:gs>
                  </a:gsLst>
                  <a:lin scaled="0"/>
                </a:gradFill>
                <a:latin typeface="Times New Roman" panose="02020603050405020304" charset="0"/>
                <a:cs typeface="Times New Roman" panose="02020603050405020304" charset="0"/>
              </a:rPr>
              <a:t>- </a:t>
            </a:r>
            <a:r>
              <a:rPr lang="en-US" sz="3200" b="1">
                <a:solidFill>
                  <a:srgbClr val="FF0000"/>
                </a:solidFill>
                <a:latin typeface="Times New Roman" panose="02020603050405020304" charset="0"/>
                <a:cs typeface="Times New Roman" panose="02020603050405020304" charset="0"/>
              </a:rPr>
              <a:t>Về phương tiện:</a:t>
            </a:r>
            <a:r>
              <a:rPr lang="en-US" sz="3200" b="1">
                <a:gradFill>
                  <a:gsLst>
                    <a:gs pos="0">
                      <a:srgbClr val="012D86"/>
                    </a:gs>
                    <a:gs pos="100000">
                      <a:srgbClr val="0E2557"/>
                    </a:gs>
                  </a:gsLst>
                  <a:lin scaled="0"/>
                </a:gradFill>
                <a:latin typeface="Times New Roman" panose="02020603050405020304" charset="0"/>
                <a:cs typeface="Times New Roman" panose="02020603050405020304" charset="0"/>
              </a:rPr>
              <a:t> Được thể hiện bằng chữ viết, hệ thống dấu câu, các kí hiệu văn tự.</a:t>
            </a:r>
            <a:endParaRPr lang="en-US" sz="3200" b="1">
              <a:gradFill>
                <a:gsLst>
                  <a:gs pos="0">
                    <a:srgbClr val="012D86"/>
                  </a:gs>
                  <a:gs pos="100000">
                    <a:srgbClr val="0E2557"/>
                  </a:gs>
                </a:gsLst>
                <a:lin scaled="0"/>
              </a:gradFill>
              <a:latin typeface="Times New Roman" panose="02020603050405020304" charset="0"/>
              <a:cs typeface="Times New Roman" panose="02020603050405020304" charset="0"/>
            </a:endParaRPr>
          </a:p>
          <a:p>
            <a:pPr marL="0" indent="0">
              <a:buNone/>
            </a:pPr>
            <a:r>
              <a:rPr lang="en-US" sz="3200" b="1">
                <a:gradFill>
                  <a:gsLst>
                    <a:gs pos="0">
                      <a:srgbClr val="012D86"/>
                    </a:gs>
                    <a:gs pos="100000">
                      <a:srgbClr val="0E2557"/>
                    </a:gs>
                  </a:gsLst>
                  <a:lin scaled="0"/>
                </a:gradFill>
                <a:latin typeface="Times New Roman" panose="02020603050405020304" charset="0"/>
                <a:cs typeface="Times New Roman" panose="02020603050405020304" charset="0"/>
              </a:rPr>
              <a:t>- </a:t>
            </a:r>
            <a:r>
              <a:rPr lang="en-US" sz="3200" b="1">
                <a:solidFill>
                  <a:srgbClr val="FF0000"/>
                </a:solidFill>
                <a:latin typeface="Times New Roman" panose="02020603050405020304" charset="0"/>
                <a:cs typeface="Times New Roman" panose="02020603050405020304" charset="0"/>
              </a:rPr>
              <a:t>Về từ ngữ:</a:t>
            </a:r>
            <a:r>
              <a:rPr lang="en-US" sz="3200" b="1">
                <a:gradFill>
                  <a:gsLst>
                    <a:gs pos="0">
                      <a:srgbClr val="012D86"/>
                    </a:gs>
                    <a:gs pos="100000">
                      <a:srgbClr val="0E2557"/>
                    </a:gs>
                  </a:gsLst>
                  <a:lin scaled="0"/>
                </a:gradFill>
                <a:latin typeface="Times New Roman" panose="02020603050405020304" charset="0"/>
                <a:cs typeface="Times New Roman" panose="02020603050405020304" charset="0"/>
              </a:rPr>
              <a:t>  Sử dụng hệ thống thuật ngữ được chọn lọc, liên quan đến thể loại bi kịch:  mâu thuẫn, xung đột, giai cấp, nghệ thuật…</a:t>
            </a:r>
            <a:endParaRPr lang="en-US" sz="3200" b="1">
              <a:gradFill>
                <a:gsLst>
                  <a:gs pos="0">
                    <a:srgbClr val="012D86"/>
                  </a:gs>
                  <a:gs pos="100000">
                    <a:srgbClr val="0E2557"/>
                  </a:gs>
                </a:gsLst>
                <a:lin scaled="0"/>
              </a:gradFill>
              <a:latin typeface="Times New Roman" panose="02020603050405020304" charset="0"/>
              <a:cs typeface="Times New Roman" panose="02020603050405020304" charset="0"/>
            </a:endParaRPr>
          </a:p>
          <a:p>
            <a:pPr marL="0" indent="0">
              <a:buNone/>
            </a:pPr>
            <a:r>
              <a:rPr lang="en-US" sz="3200" b="1">
                <a:gradFill>
                  <a:gsLst>
                    <a:gs pos="0">
                      <a:srgbClr val="012D86"/>
                    </a:gs>
                    <a:gs pos="100000">
                      <a:srgbClr val="0E2557"/>
                    </a:gs>
                  </a:gsLst>
                  <a:lin scaled="0"/>
                </a:gradFill>
                <a:latin typeface="Times New Roman" panose="02020603050405020304" charset="0"/>
                <a:cs typeface="Times New Roman" panose="02020603050405020304" charset="0"/>
              </a:rPr>
              <a:t>- </a:t>
            </a:r>
            <a:r>
              <a:rPr lang="en-US" sz="3200" b="1">
                <a:solidFill>
                  <a:srgbClr val="FF0000"/>
                </a:solidFill>
                <a:latin typeface="Times New Roman" panose="02020603050405020304" charset="0"/>
                <a:cs typeface="Times New Roman" panose="02020603050405020304" charset="0"/>
              </a:rPr>
              <a:t>Về câu: </a:t>
            </a:r>
            <a:r>
              <a:rPr lang="en-US" sz="3200" b="1">
                <a:gradFill>
                  <a:gsLst>
                    <a:gs pos="0">
                      <a:srgbClr val="012D86"/>
                    </a:gs>
                    <a:gs pos="100000">
                      <a:srgbClr val="0E2557"/>
                    </a:gs>
                  </a:gsLst>
                  <a:lin scaled="0"/>
                </a:gradFill>
                <a:latin typeface="Times New Roman" panose="02020603050405020304" charset="0"/>
                <a:cs typeface="Times New Roman" panose="02020603050405020304" charset="0"/>
              </a:rPr>
              <a:t>Câu dài được tổ chức rõ ràng, mạch lạc, chặt chẽ nhờ hệ thống từ ngữ có chức năng liên kết: thứ nhất, thứ hai</a:t>
            </a:r>
            <a:endParaRPr lang="en-US" sz="3200" b="1">
              <a:gradFill>
                <a:gsLst>
                  <a:gs pos="0">
                    <a:srgbClr val="012D86"/>
                  </a:gs>
                  <a:gs pos="100000">
                    <a:srgbClr val="0E2557"/>
                  </a:gs>
                </a:gsLst>
                <a:lin scaled="0"/>
              </a:gradFill>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2500">
        <p:checker/>
      </p:transition>
    </mc:Choice>
    <mc:Fallback>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nodeType="clickEffect">
                                  <p:stCondLst>
                                    <p:cond delay="0"/>
                                  </p:stCondLst>
                                  <p:childTnLst>
                                    <p:set>
                                      <p:cBhvr>
                                        <p:cTn id="13" dur="1" fill="hold">
                                          <p:stCondLst>
                                            <p:cond delay="0"/>
                                          </p:stCondLst>
                                        </p:cTn>
                                        <p:tgtEl>
                                          <p:spTgt spid="4">
                                            <p:txEl>
                                              <p:pRg st="0" end="0"/>
                                            </p:txEl>
                                          </p:spTgt>
                                        </p:tgtEl>
                                        <p:attrNameLst>
                                          <p:attrName>style.visibility</p:attrName>
                                        </p:attrNameLst>
                                      </p:cBhvr>
                                      <p:to>
                                        <p:strVal val="visible"/>
                                      </p:to>
                                    </p:set>
                                    <p:animEffect transition="in" filter="box(in)">
                                      <p:cBhvr>
                                        <p:cTn id="14" dur="2000"/>
                                        <p:tgtEl>
                                          <p:spTgt spid="4">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calcmode="lin" valueType="num">
                                      <p:cBhvr>
                                        <p:cTn id="19" dur="1000" fill="hold"/>
                                        <p:tgtEl>
                                          <p:spTgt spid="4">
                                            <p:txEl>
                                              <p:pRg st="1" end="1"/>
                                            </p:txEl>
                                          </p:spTgt>
                                        </p:tgtEl>
                                        <p:attrNameLst>
                                          <p:attrName>ppt_x</p:attrName>
                                        </p:attrNameLst>
                                      </p:cBhvr>
                                      <p:tavLst>
                                        <p:tav tm="0">
                                          <p:val>
                                            <p:strVal val="#ppt_x-.2"/>
                                          </p:val>
                                        </p:tav>
                                        <p:tav tm="100000">
                                          <p:val>
                                            <p:strVal val="#ppt_x"/>
                                          </p:val>
                                        </p:tav>
                                      </p:tavLst>
                                    </p:anim>
                                    <p:anim calcmode="lin" valueType="num">
                                      <p:cBhvr>
                                        <p:cTn id="20" dur="1000" fill="hold"/>
                                        <p:tgtEl>
                                          <p:spTgt spid="4">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4">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nodeType="clickEffect">
                                  <p:stCondLst>
                                    <p:cond delay="0"/>
                                  </p:stCondLst>
                                  <p:childTnLst>
                                    <p:set>
                                      <p:cBhvr>
                                        <p:cTn id="25" dur="1" fill="hold">
                                          <p:stCondLst>
                                            <p:cond delay="0"/>
                                          </p:stCondLst>
                                        </p:cTn>
                                        <p:tgtEl>
                                          <p:spTgt spid="4">
                                            <p:txEl>
                                              <p:pRg st="2" end="2"/>
                                            </p:txEl>
                                          </p:spTgt>
                                        </p:tgtEl>
                                        <p:attrNameLst>
                                          <p:attrName>style.visibility</p:attrName>
                                        </p:attrNameLst>
                                      </p:cBhvr>
                                      <p:to>
                                        <p:strVal val="visible"/>
                                      </p:to>
                                    </p:set>
                                    <p:anim calcmode="lin" valueType="num">
                                      <p:cBhvr>
                                        <p:cTn id="26" dur="1000" fill="hold"/>
                                        <p:tgtEl>
                                          <p:spTgt spid="4">
                                            <p:txEl>
                                              <p:pRg st="2" end="2"/>
                                            </p:txEl>
                                          </p:spTgt>
                                        </p:tgtEl>
                                        <p:attrNameLst>
                                          <p:attrName>ppt_x</p:attrName>
                                        </p:attrNameLst>
                                      </p:cBhvr>
                                      <p:tavLst>
                                        <p:tav tm="0">
                                          <p:val>
                                            <p:strVal val="#ppt_x-.2"/>
                                          </p:val>
                                        </p:tav>
                                        <p:tav tm="100000">
                                          <p:val>
                                            <p:strVal val="#ppt_x"/>
                                          </p:val>
                                        </p:tav>
                                      </p:tavLst>
                                    </p:anim>
                                    <p:anim calcmode="lin" valueType="num">
                                      <p:cBhvr>
                                        <p:cTn id="27" dur="1000" fill="hold"/>
                                        <p:tgtEl>
                                          <p:spTgt spid="4">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4">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nodeType="clickEffect">
                                  <p:stCondLst>
                                    <p:cond delay="0"/>
                                  </p:stCondLst>
                                  <p:childTnLst>
                                    <p:set>
                                      <p:cBhvr>
                                        <p:cTn id="32" dur="1" fill="hold">
                                          <p:stCondLst>
                                            <p:cond delay="0"/>
                                          </p:stCondLst>
                                        </p:cTn>
                                        <p:tgtEl>
                                          <p:spTgt spid="4">
                                            <p:txEl>
                                              <p:pRg st="3" end="3"/>
                                            </p:txEl>
                                          </p:spTgt>
                                        </p:tgtEl>
                                        <p:attrNameLst>
                                          <p:attrName>style.visibility</p:attrName>
                                        </p:attrNameLst>
                                      </p:cBhvr>
                                      <p:to>
                                        <p:strVal val="visible"/>
                                      </p:to>
                                    </p:set>
                                    <p:anim calcmode="lin" valueType="num">
                                      <p:cBhvr>
                                        <p:cTn id="33" dur="1000" fill="hold"/>
                                        <p:tgtEl>
                                          <p:spTgt spid="4">
                                            <p:txEl>
                                              <p:pRg st="3" end="3"/>
                                            </p:txEl>
                                          </p:spTgt>
                                        </p:tgtEl>
                                        <p:attrNameLst>
                                          <p:attrName>ppt_x</p:attrName>
                                        </p:attrNameLst>
                                      </p:cBhvr>
                                      <p:tavLst>
                                        <p:tav tm="0">
                                          <p:val>
                                            <p:strVal val="#ppt_x-.2"/>
                                          </p:val>
                                        </p:tav>
                                        <p:tav tm="100000">
                                          <p:val>
                                            <p:strVal val="#ppt_x"/>
                                          </p:val>
                                        </p:tav>
                                      </p:tavLst>
                                    </p:anim>
                                    <p:anim calcmode="lin" valueType="num">
                                      <p:cBhvr>
                                        <p:cTn id="34" dur="1000" fill="hold"/>
                                        <p:tgtEl>
                                          <p:spTgt spid="4">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5" dur="1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Content Placeholder 2"/>
          <p:cNvSpPr>
            <a:spLocks noGrp="1"/>
          </p:cNvSpPr>
          <p:nvPr>
            <p:ph sz="half" idx="1"/>
          </p:nvPr>
        </p:nvSpPr>
        <p:spPr>
          <a:xfrm>
            <a:off x="838200" y="1244600"/>
            <a:ext cx="10364470" cy="4351655"/>
          </a:xfrm>
        </p:spPr>
        <p:txBody>
          <a:bodyPr>
            <a:normAutofit lnSpcReduction="20000"/>
          </a:bodyPr>
          <a:p>
            <a:pPr marL="0" indent="0">
              <a:buNone/>
            </a:pPr>
            <a:r>
              <a:rPr lang="en-US" sz="3600" b="1">
                <a:solidFill>
                  <a:srgbClr val="002060"/>
                </a:solidFill>
                <a:latin typeface="Times New Roman" panose="02020603050405020304" charset="0"/>
                <a:cs typeface="Times New Roman" panose="02020603050405020304" charset="0"/>
              </a:rPr>
              <a:t>b/128</a:t>
            </a:r>
            <a:endParaRPr lang="en-US" sz="3600" b="1">
              <a:solidFill>
                <a:srgbClr val="002060"/>
              </a:solidFill>
              <a:latin typeface="Times New Roman" panose="02020603050405020304" charset="0"/>
              <a:cs typeface="Times New Roman" panose="02020603050405020304" charset="0"/>
            </a:endParaRPr>
          </a:p>
          <a:p>
            <a:pPr marL="0" indent="0">
              <a:buNone/>
            </a:pPr>
            <a:r>
              <a:rPr lang="en-US" sz="3600" b="1">
                <a:solidFill>
                  <a:srgbClr val="FF0000"/>
                </a:solidFill>
                <a:latin typeface="Times New Roman" panose="02020603050405020304" charset="0"/>
                <a:cs typeface="Times New Roman" panose="02020603050405020304" charset="0"/>
              </a:rPr>
              <a:t>- Về phương tiện: </a:t>
            </a:r>
            <a:r>
              <a:rPr lang="en-US" sz="3600" b="1">
                <a:solidFill>
                  <a:srgbClr val="002060"/>
                </a:solidFill>
                <a:latin typeface="Times New Roman" panose="02020603050405020304" charset="0"/>
                <a:cs typeface="Times New Roman" panose="02020603050405020304" charset="0"/>
              </a:rPr>
              <a:t> Được thể hiện bằng chữ viết, hệ thống dấu câu, các kí hiệu văn tự.</a:t>
            </a:r>
            <a:endParaRPr lang="en-US" sz="3600" b="1">
              <a:solidFill>
                <a:srgbClr val="002060"/>
              </a:solidFill>
              <a:latin typeface="Times New Roman" panose="02020603050405020304" charset="0"/>
              <a:cs typeface="Times New Roman" panose="02020603050405020304" charset="0"/>
            </a:endParaRPr>
          </a:p>
          <a:p>
            <a:pPr marL="0" indent="0">
              <a:buNone/>
            </a:pPr>
            <a:r>
              <a:rPr lang="en-US" sz="3600" b="1">
                <a:solidFill>
                  <a:srgbClr val="FF0000"/>
                </a:solidFill>
                <a:latin typeface="Times New Roman" panose="02020603050405020304" charset="0"/>
                <a:cs typeface="Times New Roman" panose="02020603050405020304" charset="0"/>
              </a:rPr>
              <a:t>-  Về từ ngữ:</a:t>
            </a:r>
            <a:r>
              <a:rPr lang="en-US" sz="3600" b="1">
                <a:solidFill>
                  <a:srgbClr val="002060"/>
                </a:solidFill>
                <a:latin typeface="Times New Roman" panose="02020603050405020304" charset="0"/>
                <a:cs typeface="Times New Roman" panose="02020603050405020304" charset="0"/>
              </a:rPr>
              <a:t>  Sử dụng hệ thống thuật ngữ được chọn lọc, liên quan đến thể loại bi kịch:  mâu thuẫn, xung đột…</a:t>
            </a:r>
            <a:endParaRPr lang="en-US" sz="3600" b="1">
              <a:solidFill>
                <a:srgbClr val="002060"/>
              </a:solidFill>
              <a:latin typeface="Times New Roman" panose="02020603050405020304" charset="0"/>
              <a:cs typeface="Times New Roman" panose="02020603050405020304" charset="0"/>
            </a:endParaRPr>
          </a:p>
          <a:p>
            <a:pPr marL="0" indent="0">
              <a:buNone/>
            </a:pPr>
            <a:r>
              <a:rPr lang="en-US" sz="3600" b="1">
                <a:solidFill>
                  <a:srgbClr val="FF0000"/>
                </a:solidFill>
                <a:latin typeface="Times New Roman" panose="02020603050405020304" charset="0"/>
                <a:cs typeface="Times New Roman" panose="02020603050405020304" charset="0"/>
              </a:rPr>
              <a:t>- Về câu:</a:t>
            </a:r>
            <a:r>
              <a:rPr lang="en-US" sz="3600" b="1">
                <a:solidFill>
                  <a:srgbClr val="002060"/>
                </a:solidFill>
                <a:latin typeface="Times New Roman" panose="02020603050405020304" charset="0"/>
                <a:cs typeface="Times New Roman" panose="02020603050405020304" charset="0"/>
              </a:rPr>
              <a:t> Câu dài được tổ chức rõ ràng, mạch lạc, chặt chẽ nhờ hệ thống từ ngữ có chức năng liên kết: tuy nhiên</a:t>
            </a:r>
            <a:endParaRPr lang="en-US" sz="3600" b="1">
              <a:solidFill>
                <a:srgbClr val="002060"/>
              </a:solidFill>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edg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p:cTn id="26"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7"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8"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4" name="Title 1"/>
          <p:cNvSpPr>
            <a:spLocks noGrp="1"/>
          </p:cNvSpPr>
          <p:nvPr/>
        </p:nvSpPr>
        <p:spPr>
          <a:xfrm>
            <a:off x="3073400" y="249999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6000" b="1">
              <a:solidFill>
                <a:srgbClr val="FF0000"/>
              </a:solidFill>
              <a:latin typeface="Times New Roman" panose="02020603050405020304" charset="0"/>
              <a:cs typeface="Times New Roman" panose="02020603050405020304" charset="0"/>
            </a:endParaRPr>
          </a:p>
        </p:txBody>
      </p:sp>
      <p:sp>
        <p:nvSpPr>
          <p:cNvPr id="100" name="Text Box 99"/>
          <p:cNvSpPr txBox="1"/>
          <p:nvPr/>
        </p:nvSpPr>
        <p:spPr>
          <a:xfrm>
            <a:off x="3556000" y="2494597"/>
            <a:ext cx="5080000" cy="922020"/>
          </a:xfrm>
          <a:prstGeom prst="rect">
            <a:avLst/>
          </a:prstGeom>
          <a:noFill/>
          <a:ln w="9525">
            <a:noFill/>
          </a:ln>
        </p:spPr>
        <p:txBody>
          <a:bodyPr>
            <a:spAutoFit/>
          </a:bodyPr>
          <a:p>
            <a:pPr indent="0"/>
            <a:r>
              <a:rPr lang="en-US" sz="5400" b="1">
                <a:solidFill>
                  <a:srgbClr val="FF0000"/>
                </a:solidFill>
                <a:latin typeface="Times New Roman" panose="02020603050405020304" charset="0"/>
                <a:cs typeface="sans-serif" charset="0"/>
              </a:rPr>
              <a:t>IV.  VẬN DỤNG</a:t>
            </a:r>
            <a:endParaRPr lang="en-US" sz="5400" b="1">
              <a:solidFill>
                <a:srgbClr val="FF0000"/>
              </a:solidFill>
              <a:latin typeface="Times New Roman" panose="02020603050405020304" charset="0"/>
              <a:cs typeface="sans-serif" charset="0"/>
            </a:endParaRPr>
          </a:p>
        </p:txBody>
      </p:sp>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stretch>
            <a:fillRect/>
          </a:stretch>
        </a:blipFill>
        <a:effectLst/>
      </p:bgPr>
    </p:bg>
    <p:spTree>
      <p:nvGrpSpPr>
        <p:cNvPr id="1" name=""/>
        <p:cNvGrpSpPr/>
        <p:nvPr/>
      </p:nvGrpSpPr>
      <p:grpSpPr/>
      <p:sp>
        <p:nvSpPr>
          <p:cNvPr id="2" name="Title 1"/>
          <p:cNvSpPr>
            <a:spLocks noGrp="1"/>
          </p:cNvSpPr>
          <p:nvPr>
            <p:ph type="title"/>
          </p:nvPr>
        </p:nvSpPr>
        <p:spPr>
          <a:xfrm>
            <a:off x="1892300" y="412750"/>
            <a:ext cx="9461500" cy="1325880"/>
          </a:xfrm>
        </p:spPr>
        <p:txBody>
          <a:bodyPr/>
          <a:p>
            <a:pPr algn="ctr"/>
            <a:r>
              <a:rPr lang="en-US" sz="3600" b="1" i="1">
                <a:solidFill>
                  <a:srgbClr val="FF0000"/>
                </a:solidFill>
                <a:latin typeface="Times New Roman" panose="02020603050405020304" charset="0"/>
                <a:cs typeface="Times New Roman" panose="02020603050405020304" charset="0"/>
              </a:rPr>
              <a:t>Câu 3: Điều chỉnh các câu dưới đây cho phù hợp với ngôn ngữ viết/ SGK 128</a:t>
            </a:r>
            <a:endParaRPr lang="en-US" sz="3600" b="1" i="1">
              <a:solidFill>
                <a:srgbClr val="FF0000"/>
              </a:solidFill>
              <a:latin typeface="Times New Roman" panose="02020603050405020304" charset="0"/>
              <a:cs typeface="Times New Roman" panose="02020603050405020304" charset="0"/>
            </a:endParaRPr>
          </a:p>
        </p:txBody>
      </p:sp>
      <p:sp>
        <p:nvSpPr>
          <p:cNvPr id="3" name="Content Placeholder 2"/>
          <p:cNvSpPr>
            <a:spLocks noGrp="1"/>
          </p:cNvSpPr>
          <p:nvPr>
            <p:ph idx="1"/>
          </p:nvPr>
        </p:nvSpPr>
        <p:spPr>
          <a:xfrm>
            <a:off x="1247775" y="2073275"/>
            <a:ext cx="9622790" cy="4351655"/>
          </a:xfrm>
        </p:spPr>
        <p:txBody>
          <a:bodyPr/>
          <a:p>
            <a:pPr marL="0" indent="0">
              <a:buNone/>
            </a:pPr>
            <a:r>
              <a:rPr lang="en-US" sz="3600">
                <a:solidFill>
                  <a:srgbClr val="002060"/>
                </a:solidFill>
                <a:latin typeface="Times New Roman" panose="02020603050405020304" charset="0"/>
                <a:cs typeface="Times New Roman" panose="02020603050405020304" charset="0"/>
              </a:rPr>
              <a:t>a. Từ “hết sảy” chưa phù hợp với ngôn ngữ viết </a:t>
            </a:r>
            <a:endParaRPr lang="en-US" sz="3600">
              <a:solidFill>
                <a:srgbClr val="002060"/>
              </a:solidFill>
              <a:latin typeface="Times New Roman" panose="02020603050405020304" charset="0"/>
              <a:cs typeface="Times New Roman" panose="02020603050405020304" charset="0"/>
            </a:endParaRPr>
          </a:p>
          <a:p>
            <a:pPr marL="0" indent="0">
              <a:buNone/>
            </a:pPr>
            <a:r>
              <a:rPr lang="en-US" sz="3600" i="1">
                <a:solidFill>
                  <a:srgbClr val="0070C0"/>
                </a:solidFill>
                <a:latin typeface="Times New Roman" panose="02020603050405020304" charset="0"/>
                <a:cs typeface="Times New Roman" panose="02020603050405020304" charset="0"/>
              </a:rPr>
              <a:t>-&gt; Hôm nay, cô giáo em mặc một bộ áo dài rất đẹp.</a:t>
            </a:r>
            <a:endParaRPr lang="en-US" sz="3600" i="1">
              <a:solidFill>
                <a:srgbClr val="0070C0"/>
              </a:solidFill>
              <a:latin typeface="Times New Roman" panose="02020603050405020304" charset="0"/>
              <a:cs typeface="Times New Roman" panose="02020603050405020304" charset="0"/>
            </a:endParaRPr>
          </a:p>
          <a:p>
            <a:pPr marL="0" indent="0">
              <a:buNone/>
            </a:pPr>
            <a:r>
              <a:rPr lang="en-US" sz="3600">
                <a:solidFill>
                  <a:srgbClr val="002060"/>
                </a:solidFill>
                <a:latin typeface="Times New Roman" panose="02020603050405020304" charset="0"/>
                <a:cs typeface="Times New Roman" panose="02020603050405020304" charset="0"/>
              </a:rPr>
              <a:t>b. Từ “kì cục”, “rối nùi” là khẩu ngữ</a:t>
            </a:r>
            <a:endParaRPr lang="en-US" sz="3600">
              <a:solidFill>
                <a:srgbClr val="002060"/>
              </a:solidFill>
              <a:latin typeface="Times New Roman" panose="02020603050405020304" charset="0"/>
              <a:cs typeface="Times New Roman" panose="02020603050405020304" charset="0"/>
            </a:endParaRPr>
          </a:p>
          <a:p>
            <a:pPr marL="0" indent="0">
              <a:buNone/>
            </a:pPr>
            <a:r>
              <a:rPr lang="en-US" sz="3600" i="1">
                <a:solidFill>
                  <a:srgbClr val="0070C0"/>
                </a:solidFill>
                <a:latin typeface="Times New Roman" panose="02020603050405020304" charset="0"/>
                <a:cs typeface="Times New Roman" panose="02020603050405020304" charset="0"/>
              </a:rPr>
              <a:t>-&gt; Hành động kì quặc của ông ấy khiến cả nhà cảm thấy rối bời. </a:t>
            </a:r>
            <a:endParaRPr lang="en-US" sz="3600" i="1">
              <a:solidFill>
                <a:srgbClr val="0070C0"/>
              </a:solidFill>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1" presetClass="entr" presetSubtype="1"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heel(1)">
                                      <p:cBhvr>
                                        <p:cTn id="14" dur="20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1" dur="10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1" presetClass="entr" presetSubtype="1"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wheel(1)">
                                      <p:cBhvr>
                                        <p:cTn id="26" dur="2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9" presetClass="entr" presetSubtype="0" fill="hold"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2"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3"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a:xfrm>
            <a:off x="1395095" y="1825625"/>
            <a:ext cx="9483090" cy="4351655"/>
          </a:xfrm>
        </p:spPr>
        <p:txBody>
          <a:bodyPr/>
          <a:p>
            <a:pPr marL="0" indent="0">
              <a:buNone/>
            </a:pPr>
            <a:r>
              <a:rPr lang="en-US" sz="3600">
                <a:solidFill>
                  <a:srgbClr val="002060"/>
                </a:solidFill>
                <a:latin typeface="Times New Roman" panose="02020603050405020304" charset="0"/>
                <a:cs typeface="Times New Roman" panose="02020603050405020304" charset="0"/>
              </a:rPr>
              <a:t>c. Từ “mở tung”, “ tha hồ” chưa phù hợp với ngôn ngữ viết</a:t>
            </a:r>
            <a:endParaRPr lang="en-US" sz="3600">
              <a:solidFill>
                <a:srgbClr val="002060"/>
              </a:solidFill>
              <a:latin typeface="Times New Roman" panose="02020603050405020304" charset="0"/>
              <a:cs typeface="Times New Roman" panose="02020603050405020304" charset="0"/>
            </a:endParaRPr>
          </a:p>
          <a:p>
            <a:pPr marL="0" indent="0">
              <a:buNone/>
            </a:pPr>
            <a:r>
              <a:rPr lang="en-US" sz="3600" i="1">
                <a:solidFill>
                  <a:srgbClr val="0070C0"/>
                </a:solidFill>
                <a:latin typeface="Times New Roman" panose="02020603050405020304" charset="0"/>
                <a:cs typeface="Times New Roman" panose="02020603050405020304" charset="0"/>
              </a:rPr>
              <a:t>-&gt; Đường bay quốc tế đã mở nên du khách nước ngoài rất thuận lợi khi đến Việt Nam du lịch.</a:t>
            </a:r>
            <a:endParaRPr lang="en-US" sz="3600" i="1">
              <a:solidFill>
                <a:srgbClr val="0070C0"/>
              </a:solidFill>
              <a:latin typeface="Times New Roman" panose="02020603050405020304" charset="0"/>
              <a:cs typeface="Times New Roman" panose="02020603050405020304" charset="0"/>
            </a:endParaRPr>
          </a:p>
          <a:p>
            <a:pPr marL="0" indent="0">
              <a:buNone/>
            </a:pPr>
            <a:r>
              <a:rPr lang="en-US" sz="3600">
                <a:solidFill>
                  <a:srgbClr val="002060"/>
                </a:solidFill>
                <a:latin typeface="Times New Roman" panose="02020603050405020304" charset="0"/>
                <a:cs typeface="Times New Roman" panose="02020603050405020304" charset="0"/>
              </a:rPr>
              <a:t>d. Tùy ngữ cảnh</a:t>
            </a:r>
            <a:endParaRPr lang="en-US" sz="3600">
              <a:solidFill>
                <a:srgbClr val="002060"/>
              </a:solidFill>
              <a:latin typeface="Times New Roman" panose="02020603050405020304" charset="0"/>
              <a:cs typeface="Times New Roman" panose="02020603050405020304" charset="0"/>
            </a:endParaRPr>
          </a:p>
          <a:p>
            <a:pPr marL="0" indent="0">
              <a:buNone/>
            </a:pPr>
            <a:r>
              <a:rPr lang="en-US" sz="3600" i="1">
                <a:solidFill>
                  <a:srgbClr val="0070C0"/>
                </a:solidFill>
                <a:latin typeface="Times New Roman" panose="02020603050405020304" charset="0"/>
                <a:cs typeface="Times New Roman" panose="02020603050405020304" charset="0"/>
              </a:rPr>
              <a:t>-&gt; Bà ấy đói quá nên ăn tất cả các món ăn trên bàn.</a:t>
            </a:r>
            <a:endParaRPr lang="en-US" sz="3600" i="1">
              <a:solidFill>
                <a:srgbClr val="0070C0"/>
              </a:solidFill>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1"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heel(1)">
                                      <p:cBhvr>
                                        <p:cTn id="19" dur="20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9"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 calcmode="lin" valueType="num">
                                      <p:cBhvr>
                                        <p:cTn id="24"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5"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Title 1"/>
          <p:cNvSpPr>
            <a:spLocks noGrp="1"/>
          </p:cNvSpPr>
          <p:nvPr>
            <p:ph type="title"/>
          </p:nvPr>
        </p:nvSpPr>
        <p:spPr>
          <a:xfrm>
            <a:off x="838200" y="365125"/>
            <a:ext cx="3051175" cy="1085215"/>
          </a:xfrm>
          <a:solidFill>
            <a:srgbClr val="002060"/>
          </a:solidFill>
        </p:spPr>
        <p:style>
          <a:lnRef idx="2">
            <a:schemeClr val="accent2"/>
          </a:lnRef>
          <a:fillRef idx="1">
            <a:schemeClr val="lt1"/>
          </a:fillRef>
          <a:effectRef idx="0">
            <a:schemeClr val="accent2"/>
          </a:effectRef>
          <a:fontRef idx="minor">
            <a:schemeClr val="dk1"/>
          </a:fontRef>
        </p:style>
        <p:txBody>
          <a:bodyPr/>
          <a:p>
            <a:r>
              <a:rPr lang="en-US" b="1">
                <a:solidFill>
                  <a:srgbClr val="FF0000"/>
                </a:solidFill>
                <a:latin typeface="Times New Roman" panose="02020603050405020304" charset="0"/>
                <a:cs typeface="Times New Roman" panose="02020603050405020304" charset="0"/>
              </a:rPr>
              <a:t>MỤC TIÊU </a:t>
            </a:r>
            <a:endParaRPr lang="en-US" b="1">
              <a:solidFill>
                <a:srgbClr val="FF0000"/>
              </a:solidFill>
              <a:latin typeface="Times New Roman" panose="02020603050405020304" charset="0"/>
              <a:cs typeface="Times New Roman" panose="02020603050405020304" charset="0"/>
            </a:endParaRPr>
          </a:p>
        </p:txBody>
      </p:sp>
      <p:sp>
        <p:nvSpPr>
          <p:cNvPr id="3" name="Content Placeholder 2"/>
          <p:cNvSpPr>
            <a:spLocks noGrp="1"/>
          </p:cNvSpPr>
          <p:nvPr>
            <p:ph idx="1"/>
          </p:nvPr>
        </p:nvSpPr>
        <p:spPr>
          <a:xfrm>
            <a:off x="1477010" y="1450340"/>
            <a:ext cx="8822055" cy="4726940"/>
          </a:xfrm>
        </p:spPr>
        <p:txBody>
          <a:bodyPr>
            <a:noAutofit/>
          </a:bodyPr>
          <a:p>
            <a:pPr>
              <a:buFont typeface="Wingdings" panose="05000000000000000000" charset="0"/>
              <a:buChar char="v"/>
            </a:pPr>
            <a:r>
              <a:rPr lang="en-US" sz="3600" b="1" i="1">
                <a:solidFill>
                  <a:schemeClr val="bg1"/>
                </a:solidFill>
                <a:latin typeface="Times New Roman" panose="02020603050405020304" charset="0"/>
                <a:cs typeface="Times New Roman" panose="02020603050405020304" charset="0"/>
              </a:rPr>
              <a:t>Phân tích được những đặc điểm cơ bản của ngôn ngữ viết</a:t>
            </a:r>
            <a:endParaRPr lang="en-US" sz="3600" b="1" i="1">
              <a:solidFill>
                <a:schemeClr val="bg1"/>
              </a:solidFill>
              <a:latin typeface="Times New Roman" panose="02020603050405020304" charset="0"/>
              <a:cs typeface="Times New Roman" panose="02020603050405020304" charset="0"/>
            </a:endParaRPr>
          </a:p>
          <a:p>
            <a:pPr>
              <a:buFont typeface="Wingdings" panose="05000000000000000000" charset="0"/>
              <a:buChar char="v"/>
            </a:pPr>
            <a:r>
              <a:rPr lang="en-US" sz="3600" b="1" i="1">
                <a:solidFill>
                  <a:schemeClr val="bg1"/>
                </a:solidFill>
                <a:latin typeface="Times New Roman" panose="02020603050405020304" charset="0"/>
                <a:cs typeface="Times New Roman" panose="02020603050405020304" charset="0"/>
              </a:rPr>
              <a:t>Thực hành bài tập về  những đặc điểm của ngôn ngữ viết</a:t>
            </a:r>
            <a:endParaRPr lang="en-US" sz="3600" b="1" i="1">
              <a:solidFill>
                <a:schemeClr val="bg1"/>
              </a:solidFill>
              <a:latin typeface="Times New Roman" panose="02020603050405020304" charset="0"/>
              <a:cs typeface="Times New Roman" panose="02020603050405020304" charset="0"/>
            </a:endParaRPr>
          </a:p>
          <a:p>
            <a:pPr>
              <a:buFont typeface="Wingdings" panose="05000000000000000000" charset="0"/>
              <a:buChar char="v"/>
            </a:pPr>
            <a:r>
              <a:rPr lang="en-US" sz="3600" b="1" i="1">
                <a:solidFill>
                  <a:schemeClr val="bg1"/>
                </a:solidFill>
                <a:latin typeface="Times New Roman" panose="02020603050405020304" charset="0"/>
                <a:cs typeface="Times New Roman" panose="02020603050405020304" charset="0"/>
              </a:rPr>
              <a:t>Vận dụng hiểu và sử dụng đúng, hay đặc điểm của ngôn ngữ viết</a:t>
            </a:r>
            <a:endParaRPr lang="en-US" sz="3600" b="1" i="1">
              <a:solidFill>
                <a:schemeClr val="bg1"/>
              </a:solidFill>
              <a:latin typeface="Times New Roman" panose="02020603050405020304" charset="0"/>
              <a:cs typeface="Times New Roman" panose="02020603050405020304" charset="0"/>
            </a:endParaRPr>
          </a:p>
          <a:p>
            <a:pPr>
              <a:buFont typeface="Wingdings" panose="05000000000000000000" charset="0"/>
              <a:buChar char="v"/>
            </a:pPr>
            <a:r>
              <a:rPr lang="en-US" sz="3600" b="1" i="1">
                <a:solidFill>
                  <a:schemeClr val="bg1"/>
                </a:solidFill>
                <a:latin typeface="Times New Roman" panose="02020603050405020304" charset="0"/>
                <a:cs typeface="Times New Roman" panose="02020603050405020304" charset="0"/>
              </a:rPr>
              <a:t>Vận dụng hoàn thành bài tập đặc điểm của ngôn ngữ viết</a:t>
            </a:r>
            <a:endParaRPr lang="en-US" sz="3600" b="1" i="1">
              <a:solidFill>
                <a:schemeClr val="bg1"/>
              </a:solidFill>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heel(1)">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heel(1)">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heel(1)">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Title 1"/>
          <p:cNvSpPr>
            <a:spLocks noGrp="1"/>
          </p:cNvSpPr>
          <p:nvPr>
            <p:ph type="title"/>
          </p:nvPr>
        </p:nvSpPr>
        <p:spPr>
          <a:xfrm>
            <a:off x="2016760" y="623570"/>
            <a:ext cx="9477375" cy="1325880"/>
          </a:xfrm>
        </p:spPr>
        <p:txBody>
          <a:bodyPr>
            <a:normAutofit fontScale="90000"/>
          </a:bodyPr>
          <a:p>
            <a:pPr algn="ctr"/>
            <a:r>
              <a:rPr lang="en-US" b="1" i="1">
                <a:solidFill>
                  <a:srgbClr val="FF0000"/>
                </a:solidFill>
                <a:latin typeface="Times New Roman" panose="02020603050405020304" charset="0"/>
                <a:cs typeface="Times New Roman" panose="02020603050405020304" charset="0"/>
                <a:sym typeface="+mn-ea"/>
              </a:rPr>
              <a:t>Câu 4:  </a:t>
            </a:r>
            <a:br>
              <a:rPr lang="en-US" b="1" i="1">
                <a:solidFill>
                  <a:srgbClr val="FF0000"/>
                </a:solidFill>
                <a:latin typeface="Times New Roman" panose="02020603050405020304" charset="0"/>
                <a:cs typeface="Times New Roman" panose="02020603050405020304" charset="0"/>
                <a:sym typeface="+mn-ea"/>
              </a:rPr>
            </a:br>
            <a:r>
              <a:rPr lang="en-US" b="1" i="1">
                <a:solidFill>
                  <a:srgbClr val="FF0000"/>
                </a:solidFill>
                <a:latin typeface="Times New Roman" panose="02020603050405020304" charset="0"/>
                <a:cs typeface="Times New Roman" panose="02020603050405020304" charset="0"/>
                <a:sym typeface="+mn-ea"/>
              </a:rPr>
              <a:t>Phân tích những đặc điểm của ngôn ngữ nói trong đoạn trích sau/ SGK 128</a:t>
            </a:r>
            <a:br>
              <a:rPr lang="en-US" b="1" i="1">
                <a:solidFill>
                  <a:srgbClr val="FF0000"/>
                </a:solidFill>
                <a:latin typeface="Times New Roman" panose="02020603050405020304" charset="0"/>
                <a:cs typeface="Times New Roman" panose="02020603050405020304" charset="0"/>
              </a:rPr>
            </a:br>
            <a:endParaRPr lang="en-US" b="1" i="1">
              <a:solidFill>
                <a:srgbClr val="FF0000"/>
              </a:solidFill>
              <a:latin typeface="Times New Roman" panose="02020603050405020304" charset="0"/>
              <a:cs typeface="Times New Roman" panose="02020603050405020304" charset="0"/>
            </a:endParaRPr>
          </a:p>
        </p:txBody>
      </p:sp>
      <p:sp>
        <p:nvSpPr>
          <p:cNvPr id="3" name="Content Placeholder 2"/>
          <p:cNvSpPr>
            <a:spLocks noGrp="1"/>
          </p:cNvSpPr>
          <p:nvPr>
            <p:ph idx="1"/>
          </p:nvPr>
        </p:nvSpPr>
        <p:spPr>
          <a:xfrm>
            <a:off x="1233170" y="1825625"/>
            <a:ext cx="10120630" cy="4351655"/>
          </a:xfrm>
        </p:spPr>
        <p:txBody>
          <a:bodyPr/>
          <a:p>
            <a:pPr marL="0" indent="0">
              <a:buNone/>
            </a:pPr>
            <a:r>
              <a:rPr lang="en-US" sz="3000">
                <a:solidFill>
                  <a:srgbClr val="002060"/>
                </a:solidFill>
                <a:latin typeface="Times New Roman" panose="02020603050405020304" charset="0"/>
                <a:cs typeface="Times New Roman" panose="02020603050405020304" charset="0"/>
              </a:rPr>
              <a:t>- Văn bản là ngôn ngữ nói được mô phỏng, tái hiện trong tác phẩm</a:t>
            </a:r>
            <a:endParaRPr lang="en-US" sz="3000">
              <a:solidFill>
                <a:srgbClr val="002060"/>
              </a:solidFill>
              <a:latin typeface="Times New Roman" panose="02020603050405020304" charset="0"/>
              <a:cs typeface="Times New Roman" panose="02020603050405020304" charset="0"/>
            </a:endParaRPr>
          </a:p>
          <a:p>
            <a:pPr marL="0" indent="0">
              <a:buNone/>
            </a:pPr>
            <a:r>
              <a:rPr lang="en-US" sz="3000">
                <a:solidFill>
                  <a:srgbClr val="002060"/>
                </a:solidFill>
                <a:latin typeface="Times New Roman" panose="02020603050405020304" charset="0"/>
                <a:cs typeface="Times New Roman" panose="02020603050405020304" charset="0"/>
              </a:rPr>
              <a:t>- Văn bản là cuộc đối thoại giữa Vũ Như Tô và Đan Thiềm</a:t>
            </a:r>
            <a:endParaRPr lang="en-US" sz="3000">
              <a:solidFill>
                <a:srgbClr val="002060"/>
              </a:solidFill>
              <a:latin typeface="Times New Roman" panose="02020603050405020304" charset="0"/>
              <a:cs typeface="Times New Roman" panose="02020603050405020304" charset="0"/>
            </a:endParaRPr>
          </a:p>
          <a:p>
            <a:pPr marL="0" indent="0">
              <a:buNone/>
            </a:pPr>
            <a:r>
              <a:rPr lang="en-US" sz="3000">
                <a:solidFill>
                  <a:srgbClr val="002060"/>
                </a:solidFill>
                <a:latin typeface="Times New Roman" panose="02020603050405020304" charset="0"/>
                <a:cs typeface="Times New Roman" panose="02020603050405020304" charset="0"/>
              </a:rPr>
              <a:t>- Các lời thoại đa dạng về ngữ điệu góp phần thể hiện thông tin, thái độ của người nói.</a:t>
            </a:r>
            <a:endParaRPr lang="en-US" sz="3000">
              <a:solidFill>
                <a:srgbClr val="002060"/>
              </a:solidFill>
              <a:latin typeface="Times New Roman" panose="02020603050405020304" charset="0"/>
              <a:cs typeface="Times New Roman" panose="02020603050405020304" charset="0"/>
            </a:endParaRPr>
          </a:p>
          <a:p>
            <a:pPr marL="0" indent="0">
              <a:buNone/>
            </a:pPr>
            <a:r>
              <a:rPr lang="en-US" sz="3000">
                <a:solidFill>
                  <a:srgbClr val="002060"/>
                </a:solidFill>
                <a:latin typeface="Times New Roman" panose="02020603050405020304" charset="0"/>
                <a:cs typeface="Times New Roman" panose="02020603050405020304" charset="0"/>
              </a:rPr>
              <a:t>- Có từ ngữ mang tính khẩu ngữ: hớt hơ hớt hải,  từ chỉ dẫn về cử chỉ, hiệu bộ: thở hổn hển.</a:t>
            </a:r>
            <a:endParaRPr lang="en-US" sz="3000">
              <a:solidFill>
                <a:srgbClr val="002060"/>
              </a:solidFill>
              <a:latin typeface="Times New Roman" panose="02020603050405020304" charset="0"/>
              <a:cs typeface="Times New Roman" panose="02020603050405020304" charset="0"/>
            </a:endParaRPr>
          </a:p>
          <a:p>
            <a:pPr marL="0" indent="0">
              <a:buNone/>
            </a:pPr>
            <a:r>
              <a:rPr lang="en-US" sz="3000">
                <a:solidFill>
                  <a:srgbClr val="002060"/>
                </a:solidFill>
                <a:latin typeface="Times New Roman" panose="02020603050405020304" charset="0"/>
                <a:cs typeface="Times New Roman" panose="02020603050405020304" charset="0"/>
              </a:rPr>
              <a:t>- Câu tỉnh lược: Việc gì phải trốn?…</a:t>
            </a:r>
            <a:endParaRPr lang="en-US" sz="3000">
              <a:solidFill>
                <a:srgbClr val="002060"/>
              </a:solidFill>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2"/>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Effect transition="in" filter="wipe(right)" prLst="gradientSize: 0.1">
                                      <p:cBhvr>
                                        <p:cTn id="9" dur="10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9"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dissolve">
                                      <p:cBhvr>
                                        <p:cTn id="14" dur="500"/>
                                        <p:tgtEl>
                                          <p:spTgt spid="3">
                                            <p:txEl>
                                              <p:pRg st="0" end="0"/>
                                            </p:txEl>
                                          </p:spTgt>
                                        </p:tgtEl>
                                      </p:cBhvr>
                                    </p:animEffect>
                                  </p:childTnLst>
                                </p:cTn>
                              </p:par>
                              <p:par>
                                <p:cTn id="15" presetID="9"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dissolve">
                                      <p:cBhvr>
                                        <p:cTn id="17" dur="500"/>
                                        <p:tgtEl>
                                          <p:spTgt spid="3">
                                            <p:txEl>
                                              <p:pRg st="1" end="1"/>
                                            </p:txEl>
                                          </p:spTgt>
                                        </p:tgtEl>
                                      </p:cBhvr>
                                    </p:animEffect>
                                  </p:childTnLst>
                                </p:cTn>
                              </p:par>
                              <p:par>
                                <p:cTn id="18" presetID="9" presetClass="entr" presetSubtype="0"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dissolve">
                                      <p:cBhvr>
                                        <p:cTn id="20" dur="500"/>
                                        <p:tgtEl>
                                          <p:spTgt spid="3">
                                            <p:txEl>
                                              <p:pRg st="2" end="2"/>
                                            </p:txEl>
                                          </p:spTgt>
                                        </p:tgtEl>
                                      </p:cBhvr>
                                    </p:animEffect>
                                  </p:childTnLst>
                                </p:cTn>
                              </p:par>
                              <p:par>
                                <p:cTn id="21" presetID="9" presetClass="entr" presetSubtype="0" fill="hold"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dissolve">
                                      <p:cBhvr>
                                        <p:cTn id="23" dur="500"/>
                                        <p:tgtEl>
                                          <p:spTgt spid="3">
                                            <p:txEl>
                                              <p:pRg st="3" end="3"/>
                                            </p:txEl>
                                          </p:spTgt>
                                        </p:tgtEl>
                                      </p:cBhvr>
                                    </p:animEffect>
                                  </p:childTnLst>
                                </p:cTn>
                              </p:par>
                              <p:par>
                                <p:cTn id="24" presetID="9" presetClass="entr" presetSubtype="0" fill="hold"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dissolve">
                                      <p:cBhvr>
                                        <p:cTn id="26"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Content Placeholder 2"/>
          <p:cNvSpPr>
            <a:spLocks noGrp="1"/>
          </p:cNvSpPr>
          <p:nvPr>
            <p:ph idx="1"/>
          </p:nvPr>
        </p:nvSpPr>
        <p:spPr>
          <a:xfrm>
            <a:off x="1294765" y="3143885"/>
            <a:ext cx="8345805" cy="963930"/>
          </a:xfrm>
        </p:spPr>
        <p:txBody>
          <a:bodyPr/>
          <a:p>
            <a:pPr marL="0" indent="0">
              <a:buNone/>
            </a:pPr>
            <a:r>
              <a:rPr lang="en-US" sz="4800" b="1">
                <a:solidFill>
                  <a:srgbClr val="FF0000"/>
                </a:solidFill>
                <a:latin typeface="Times New Roman" panose="02020603050405020304" charset="0"/>
                <a:cs typeface="Times New Roman" panose="02020603050405020304" charset="0"/>
              </a:rPr>
              <a:t>V. LIÊN HỆ, MỞ RỘNG</a:t>
            </a:r>
            <a:endParaRPr lang="en-US" sz="4800" b="1">
              <a:solidFill>
                <a:srgbClr val="FF0000"/>
              </a:solidFill>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000">
        <p:cover dir="d"/>
      </p:transition>
    </mc:Choice>
    <mc:Fallback>
      <p:transition spd="slow">
        <p:cover dir="d"/>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a:xfrm>
            <a:off x="838200" y="1825625"/>
            <a:ext cx="8766810" cy="4351655"/>
          </a:xfrm>
        </p:spPr>
        <p:txBody>
          <a:bodyPr/>
          <a:p>
            <a:pPr marL="0" indent="0" algn="ctr">
              <a:buNone/>
            </a:pPr>
            <a:r>
              <a:rPr lang="en-US" sz="4800" b="1" i="1">
                <a:solidFill>
                  <a:srgbClr val="002060"/>
                </a:solidFill>
                <a:latin typeface="Times New Roman" panose="02020603050405020304" charset="0"/>
                <a:cs typeface="Times New Roman" panose="02020603050405020304" charset="0"/>
              </a:rPr>
              <a:t>Hãy viết đoạn văn( khoảng 200 chữ) để trả lời câu hỏi: Thanh niên ngày nay nên chọn lí tưởng sống như thế nào?</a:t>
            </a:r>
            <a:endParaRPr lang="en-US" sz="4800" b="1" i="1">
              <a:solidFill>
                <a:srgbClr val="002060"/>
              </a:solidFill>
              <a:latin typeface="Times New Roman" panose="02020603050405020304" charset="0"/>
              <a:cs typeface="Times New Roman" panose="02020603050405020304" charset="0"/>
            </a:endParaRPr>
          </a:p>
          <a:p>
            <a:pPr marL="0" indent="0" algn="ctr">
              <a:buNone/>
            </a:pPr>
            <a:r>
              <a:rPr lang="en-US" sz="4800" b="1" i="1">
                <a:solidFill>
                  <a:srgbClr val="002060"/>
                </a:solidFill>
                <a:latin typeface="Times New Roman" panose="02020603050405020304" charset="0"/>
                <a:cs typeface="Times New Roman" panose="02020603050405020304" charset="0"/>
              </a:rPr>
              <a:t>(HS làm bài ở nhà)</a:t>
            </a:r>
            <a:endParaRPr lang="en-US" sz="4800" b="1" i="1">
              <a:solidFill>
                <a:srgbClr val="002060"/>
              </a:solidFill>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4" name="Title 1"/>
          <p:cNvSpPr>
            <a:spLocks noGrp="1"/>
          </p:cNvSpPr>
          <p:nvPr/>
        </p:nvSpPr>
        <p:spPr>
          <a:xfrm>
            <a:off x="3096260" y="209486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6000" b="1">
                <a:solidFill>
                  <a:srgbClr val="FF0000"/>
                </a:solidFill>
                <a:latin typeface="Times New Roman" panose="02020603050405020304" charset="0"/>
                <a:cs typeface="Times New Roman" panose="02020603050405020304" charset="0"/>
              </a:rPr>
              <a:t>I. KHỞI ĐỘNG</a:t>
            </a:r>
            <a:endParaRPr lang="en-US" sz="6000" b="1">
              <a:solidFill>
                <a:srgbClr val="FF0000"/>
              </a:solidFill>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rotWithShape="1">
          <a:blip r:embed="rId1"/>
          <a:stretch>
            <a:fillRect/>
          </a:stretch>
        </a:blipFill>
        <a:effectLst/>
      </p:bgPr>
    </p:bg>
    <p:spTree>
      <p:nvGrpSpPr>
        <p:cNvPr id="1" name=""/>
        <p:cNvGrpSpPr/>
        <p:nvPr/>
      </p:nvGrpSpPr>
      <p:grpSpPr/>
      <p:sp>
        <p:nvSpPr>
          <p:cNvPr id="3" name="Content Placeholder 2"/>
          <p:cNvSpPr>
            <a:spLocks noGrp="1"/>
          </p:cNvSpPr>
          <p:nvPr>
            <p:ph idx="1"/>
          </p:nvPr>
        </p:nvSpPr>
        <p:spPr>
          <a:xfrm>
            <a:off x="2567940" y="1691005"/>
            <a:ext cx="7056755" cy="4351655"/>
          </a:xfrm>
        </p:spPr>
        <p:txBody>
          <a:bodyPr/>
          <a:p>
            <a:pPr marL="0" indent="0">
              <a:buNone/>
            </a:pPr>
            <a:r>
              <a:rPr lang="en-US" b="1" i="1">
                <a:gradFill>
                  <a:gsLst>
                    <a:gs pos="0">
                      <a:srgbClr val="012D86"/>
                    </a:gs>
                    <a:gs pos="100000">
                      <a:srgbClr val="0E2557"/>
                    </a:gs>
                  </a:gsLst>
                  <a:lin scaled="0"/>
                </a:gradFill>
                <a:latin typeface="Times New Roman" panose="02020603050405020304" charset="0"/>
                <a:cs typeface="Times New Roman" panose="02020603050405020304" charset="0"/>
              </a:rPr>
              <a:t>Câu 1: Ngôn ngữ do ai tạo ra?</a:t>
            </a:r>
            <a:endParaRPr lang="en-US" b="1" i="1">
              <a:gradFill>
                <a:gsLst>
                  <a:gs pos="0">
                    <a:srgbClr val="012D86"/>
                  </a:gs>
                  <a:gs pos="100000">
                    <a:srgbClr val="0E2557"/>
                  </a:gs>
                </a:gsLst>
                <a:lin scaled="0"/>
              </a:gradFill>
              <a:latin typeface="Times New Roman" panose="02020603050405020304" charset="0"/>
              <a:cs typeface="Times New Roman" panose="02020603050405020304" charset="0"/>
            </a:endParaRP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A. Vận động kiến tạo của thiên nhiên</a:t>
            </a:r>
            <a:endParaRPr lang="en-US" b="1">
              <a:gradFill>
                <a:gsLst>
                  <a:gs pos="0">
                    <a:srgbClr val="007BD3"/>
                  </a:gs>
                  <a:gs pos="100000">
                    <a:srgbClr val="034373"/>
                  </a:gs>
                </a:gsLst>
                <a:lin scaled="0"/>
              </a:gradFill>
              <a:latin typeface="Times New Roman" panose="02020603050405020304" charset="0"/>
              <a:cs typeface="Times New Roman" panose="02020603050405020304" charset="0"/>
            </a:endParaRP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B. Do tự nhiên sáng tạo </a:t>
            </a:r>
            <a:endParaRPr lang="en-US" b="1">
              <a:gradFill>
                <a:gsLst>
                  <a:gs pos="0">
                    <a:srgbClr val="007BD3"/>
                  </a:gs>
                  <a:gs pos="100000">
                    <a:srgbClr val="034373"/>
                  </a:gs>
                </a:gsLst>
                <a:lin scaled="0"/>
              </a:gradFill>
              <a:latin typeface="Times New Roman" panose="02020603050405020304" charset="0"/>
              <a:cs typeface="Times New Roman" panose="02020603050405020304" charset="0"/>
            </a:endParaRP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C. Chính con người tạo nên </a:t>
            </a:r>
            <a:endParaRPr lang="en-US" b="1">
              <a:gradFill>
                <a:gsLst>
                  <a:gs pos="0">
                    <a:srgbClr val="007BD3"/>
                  </a:gs>
                  <a:gs pos="100000">
                    <a:srgbClr val="034373"/>
                  </a:gs>
                </a:gsLst>
                <a:lin scaled="0"/>
              </a:gradFill>
              <a:latin typeface="Times New Roman" panose="02020603050405020304" charset="0"/>
              <a:cs typeface="Times New Roman" panose="02020603050405020304" charset="0"/>
            </a:endParaRP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D. Thượng đế sáng tạo nên</a:t>
            </a:r>
            <a:endParaRPr lang="en-US" b="1">
              <a:gradFill>
                <a:gsLst>
                  <a:gs pos="0">
                    <a:srgbClr val="007BD3"/>
                  </a:gs>
                  <a:gs pos="100000">
                    <a:srgbClr val="034373"/>
                  </a:gs>
                </a:gsLst>
                <a:lin scaled="0"/>
              </a:gradFill>
              <a:latin typeface="Times New Roman" panose="02020603050405020304" charset="0"/>
              <a:cs typeface="Times New Roman" panose="02020603050405020304" charset="0"/>
            </a:endParaRPr>
          </a:p>
        </p:txBody>
      </p:sp>
      <p:sp>
        <p:nvSpPr>
          <p:cNvPr id="2" name="Oval 1"/>
          <p:cNvSpPr/>
          <p:nvPr/>
        </p:nvSpPr>
        <p:spPr>
          <a:xfrm>
            <a:off x="2592070" y="3171190"/>
            <a:ext cx="483870" cy="545465"/>
          </a:xfrm>
          <a:prstGeom prst="ellipse">
            <a:avLst/>
          </a:prstGeom>
          <a:noFill/>
          <a:ln w="5715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4" presetClass="entr" presetSubtype="16"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box(in)">
                                      <p:cBhvr>
                                        <p:cTn id="14" dur="2000"/>
                                        <p:tgtEl>
                                          <p:spTgt spid="3">
                                            <p:txEl>
                                              <p:pRg st="1" end="1"/>
                                            </p:txEl>
                                          </p:spTgt>
                                        </p:tgtEl>
                                      </p:cBhvr>
                                    </p:animEffect>
                                  </p:childTnLst>
                                </p:cTn>
                              </p:par>
                              <p:par>
                                <p:cTn id="15" presetID="4" presetClass="entr" presetSubtype="16"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box(in)">
                                      <p:cBhvr>
                                        <p:cTn id="20" dur="2000"/>
                                        <p:tgtEl>
                                          <p:spTgt spid="3">
                                            <p:txEl>
                                              <p:pRg st="3" end="3"/>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box(in)">
                                      <p:cBhvr>
                                        <p:cTn id="23" dur="20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2"/>
                                        </p:tgtEl>
                                        <p:attrNameLst>
                                          <p:attrName>style.visibility</p:attrName>
                                        </p:attrNameLst>
                                      </p:cBhvr>
                                      <p:to>
                                        <p:strVal val="visible"/>
                                      </p:to>
                                    </p:set>
                                    <p:animEffect transition="in" filter="checkerboard(across)">
                                      <p:cBhvr>
                                        <p:cTn id="2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 grpId="1"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a:xfrm>
            <a:off x="2287905" y="1825625"/>
            <a:ext cx="9065895" cy="4351655"/>
          </a:xfrm>
        </p:spPr>
        <p:txBody>
          <a:bodyPr/>
          <a:p>
            <a:pPr marL="0" indent="0">
              <a:buNone/>
            </a:pPr>
            <a:r>
              <a:rPr lang="en-US" b="1" i="1">
                <a:gradFill>
                  <a:gsLst>
                    <a:gs pos="0">
                      <a:srgbClr val="012D86"/>
                    </a:gs>
                    <a:gs pos="100000">
                      <a:srgbClr val="0E2557"/>
                    </a:gs>
                  </a:gsLst>
                  <a:lin scaled="0"/>
                </a:gradFill>
                <a:latin typeface="Times New Roman" panose="02020603050405020304" charset="0"/>
                <a:cs typeface="Times New Roman" panose="02020603050405020304" charset="0"/>
              </a:rPr>
              <a:t>Câu 2: Con người tạo ra ngôn ngữ nhằm mục đích gì? </a:t>
            </a:r>
            <a:endParaRPr lang="en-US" b="1" i="1">
              <a:gradFill>
                <a:gsLst>
                  <a:gs pos="0">
                    <a:srgbClr val="012D86"/>
                  </a:gs>
                  <a:gs pos="100000">
                    <a:srgbClr val="0E2557"/>
                  </a:gs>
                </a:gsLst>
                <a:lin scaled="0"/>
              </a:gradFill>
              <a:latin typeface="Times New Roman" panose="02020603050405020304" charset="0"/>
              <a:cs typeface="Times New Roman" panose="02020603050405020304" charset="0"/>
            </a:endParaRP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A. Trao đổi thông tin, tình cảm</a:t>
            </a:r>
            <a:endParaRPr lang="en-US" b="1">
              <a:gradFill>
                <a:gsLst>
                  <a:gs pos="0">
                    <a:srgbClr val="007BD3"/>
                  </a:gs>
                  <a:gs pos="100000">
                    <a:srgbClr val="034373"/>
                  </a:gs>
                </a:gsLst>
                <a:lin scaled="0"/>
              </a:gradFill>
              <a:latin typeface="Times New Roman" panose="02020603050405020304" charset="0"/>
              <a:cs typeface="Times New Roman" panose="02020603050405020304" charset="0"/>
            </a:endParaRP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B. Thể hiện cảm xúc</a:t>
            </a:r>
            <a:endParaRPr lang="en-US" b="1">
              <a:gradFill>
                <a:gsLst>
                  <a:gs pos="0">
                    <a:srgbClr val="007BD3"/>
                  </a:gs>
                  <a:gs pos="100000">
                    <a:srgbClr val="034373"/>
                  </a:gs>
                </a:gsLst>
                <a:lin scaled="0"/>
              </a:gradFill>
              <a:latin typeface="Times New Roman" panose="02020603050405020304" charset="0"/>
              <a:cs typeface="Times New Roman" panose="02020603050405020304" charset="0"/>
            </a:endParaRP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C. Nghiên cứu thiên nhiên </a:t>
            </a:r>
            <a:endParaRPr lang="en-US" b="1">
              <a:gradFill>
                <a:gsLst>
                  <a:gs pos="0">
                    <a:srgbClr val="007BD3"/>
                  </a:gs>
                  <a:gs pos="100000">
                    <a:srgbClr val="034373"/>
                  </a:gs>
                </a:gsLst>
                <a:lin scaled="0"/>
              </a:gradFill>
              <a:latin typeface="Times New Roman" panose="02020603050405020304" charset="0"/>
              <a:cs typeface="Times New Roman" panose="02020603050405020304" charset="0"/>
            </a:endParaRP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D. Sáng tác văn học</a:t>
            </a:r>
            <a:endParaRPr lang="en-US" b="1">
              <a:gradFill>
                <a:gsLst>
                  <a:gs pos="0">
                    <a:srgbClr val="007BD3"/>
                  </a:gs>
                  <a:gs pos="100000">
                    <a:srgbClr val="034373"/>
                  </a:gs>
                </a:gsLst>
                <a:lin scaled="0"/>
              </a:gradFill>
              <a:latin typeface="Times New Roman" panose="02020603050405020304" charset="0"/>
              <a:cs typeface="Times New Roman" panose="02020603050405020304" charset="0"/>
            </a:endParaRPr>
          </a:p>
        </p:txBody>
      </p:sp>
      <p:sp>
        <p:nvSpPr>
          <p:cNvPr id="4" name="Oval 3"/>
          <p:cNvSpPr/>
          <p:nvPr/>
        </p:nvSpPr>
        <p:spPr>
          <a:xfrm>
            <a:off x="2287905" y="2368550"/>
            <a:ext cx="483870" cy="545465"/>
          </a:xfrm>
          <a:prstGeom prst="ellipse">
            <a:avLst/>
          </a:prstGeom>
          <a:noFill/>
          <a:ln w="5715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Tree>
  </p:cSld>
  <p:clrMapOvr>
    <a:masterClrMapping/>
  </p:clrMapOvr>
  <mc:AlternateContent xmlns:mc="http://schemas.openxmlformats.org/markup-compatibility/2006">
    <mc:Choice xmlns:p14="http://schemas.microsoft.com/office/powerpoint/2010/main" Requires="p14">
      <p:transition spd="slow" p14:dur="1000">
        <p:wheel spokes="8"/>
      </p:transition>
    </mc:Choice>
    <mc:Fallback>
      <p:transition spd="slow">
        <p:wheel spokes="8"/>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xEl>
                                              <p:pRg st="1" end="1"/>
                                            </p:txEl>
                                          </p:spTgt>
                                        </p:tgtEl>
                                      </p:cBhvr>
                                    </p:animEffect>
                                  </p:childTnLst>
                                </p:cTn>
                              </p:par>
                              <p:par>
                                <p:cTn id="15" presetID="29"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18"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9" dur="1000"/>
                                        <p:tgtEl>
                                          <p:spTgt spid="3">
                                            <p:txEl>
                                              <p:pRg st="2" end="2"/>
                                            </p:txEl>
                                          </p:spTgt>
                                        </p:tgtEl>
                                      </p:cBhvr>
                                    </p:animEffect>
                                  </p:childTnLst>
                                </p:cTn>
                              </p:par>
                              <p:par>
                                <p:cTn id="20" presetID="29"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3">
                                            <p:txEl>
                                              <p:pRg st="3" end="3"/>
                                            </p:txEl>
                                          </p:spTgt>
                                        </p:tgtEl>
                                      </p:cBhvr>
                                    </p:animEffect>
                                  </p:childTnLst>
                                </p:cTn>
                              </p:par>
                              <p:par>
                                <p:cTn id="25" presetID="29"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9" dur="10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checkerboard(across)">
                                      <p:cBhvr>
                                        <p:cTn id="3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4"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a:xfrm>
            <a:off x="2744470" y="1520825"/>
            <a:ext cx="8244205" cy="4351655"/>
          </a:xfrm>
        </p:spPr>
        <p:txBody>
          <a:bodyPr/>
          <a:p>
            <a:pPr marL="0" indent="0">
              <a:buNone/>
            </a:pPr>
            <a:r>
              <a:rPr lang="en-US" b="1" i="1">
                <a:gradFill>
                  <a:gsLst>
                    <a:gs pos="0">
                      <a:srgbClr val="012D86"/>
                    </a:gs>
                    <a:gs pos="100000">
                      <a:srgbClr val="0E2557"/>
                    </a:gs>
                  </a:gsLst>
                  <a:lin scaled="0"/>
                </a:gradFill>
                <a:latin typeface="Times New Roman" panose="02020603050405020304" charset="0"/>
                <a:cs typeface="Times New Roman" panose="02020603050405020304" charset="0"/>
              </a:rPr>
              <a:t>Câu 3: Hoạt động giao tiếp nào không sử dụng ngôn ngữ dưới dạng lời nói?</a:t>
            </a:r>
            <a:endParaRPr lang="en-US" b="1" i="1">
              <a:gradFill>
                <a:gsLst>
                  <a:gs pos="0">
                    <a:srgbClr val="012D86"/>
                  </a:gs>
                  <a:gs pos="100000">
                    <a:srgbClr val="0E2557"/>
                  </a:gs>
                </a:gsLst>
                <a:lin scaled="0"/>
              </a:gradFill>
              <a:latin typeface="Times New Roman" panose="02020603050405020304" charset="0"/>
              <a:cs typeface="Times New Roman" panose="02020603050405020304" charset="0"/>
            </a:endParaRP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A. Phần thi ứng xử của hoa hậu</a:t>
            </a:r>
            <a:endParaRPr lang="en-US" b="1">
              <a:gradFill>
                <a:gsLst>
                  <a:gs pos="0">
                    <a:srgbClr val="007BD3"/>
                  </a:gs>
                  <a:gs pos="100000">
                    <a:srgbClr val="034373"/>
                  </a:gs>
                </a:gsLst>
                <a:lin scaled="0"/>
              </a:gradFill>
              <a:latin typeface="Times New Roman" panose="02020603050405020304" charset="0"/>
              <a:cs typeface="Times New Roman" panose="02020603050405020304" charset="0"/>
            </a:endParaRP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B. Bài học trong SGK</a:t>
            </a:r>
            <a:endParaRPr lang="en-US" b="1">
              <a:gradFill>
                <a:gsLst>
                  <a:gs pos="0">
                    <a:srgbClr val="007BD3"/>
                  </a:gs>
                  <a:gs pos="100000">
                    <a:srgbClr val="034373"/>
                  </a:gs>
                </a:gsLst>
                <a:lin scaled="0"/>
              </a:gradFill>
              <a:latin typeface="Times New Roman" panose="02020603050405020304" charset="0"/>
              <a:cs typeface="Times New Roman" panose="02020603050405020304" charset="0"/>
            </a:endParaRP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C. Trò chơi Ai là triệu phú </a:t>
            </a:r>
            <a:endParaRPr lang="en-US" b="1">
              <a:gradFill>
                <a:gsLst>
                  <a:gs pos="0">
                    <a:srgbClr val="007BD3"/>
                  </a:gs>
                  <a:gs pos="100000">
                    <a:srgbClr val="034373"/>
                  </a:gs>
                </a:gsLst>
                <a:lin scaled="0"/>
              </a:gradFill>
              <a:latin typeface="Times New Roman" panose="02020603050405020304" charset="0"/>
              <a:cs typeface="Times New Roman" panose="02020603050405020304" charset="0"/>
            </a:endParaRPr>
          </a:p>
          <a:p>
            <a:pPr marL="0" indent="0">
              <a:buNone/>
            </a:pPr>
            <a:r>
              <a:rPr lang="en-US" b="1">
                <a:gradFill>
                  <a:gsLst>
                    <a:gs pos="0">
                      <a:srgbClr val="007BD3"/>
                    </a:gs>
                    <a:gs pos="100000">
                      <a:srgbClr val="034373"/>
                    </a:gs>
                  </a:gsLst>
                  <a:lin scaled="0"/>
                </a:gradFill>
                <a:latin typeface="Times New Roman" panose="02020603050405020304" charset="0"/>
                <a:cs typeface="Times New Roman" panose="02020603050405020304" charset="0"/>
              </a:rPr>
              <a:t>D. Phỏng vấn và trả lời phỏng vấn</a:t>
            </a:r>
            <a:endParaRPr lang="en-US" b="1">
              <a:gradFill>
                <a:gsLst>
                  <a:gs pos="0">
                    <a:srgbClr val="007BD3"/>
                  </a:gs>
                  <a:gs pos="100000">
                    <a:srgbClr val="034373"/>
                  </a:gs>
                </a:gsLst>
                <a:lin scaled="0"/>
              </a:gradFill>
              <a:latin typeface="Times New Roman" panose="02020603050405020304" charset="0"/>
              <a:cs typeface="Times New Roman" panose="02020603050405020304" charset="0"/>
            </a:endParaRPr>
          </a:p>
        </p:txBody>
      </p:sp>
      <p:sp>
        <p:nvSpPr>
          <p:cNvPr id="4" name="Oval 3"/>
          <p:cNvSpPr/>
          <p:nvPr/>
        </p:nvSpPr>
        <p:spPr>
          <a:xfrm>
            <a:off x="2744470" y="2924175"/>
            <a:ext cx="483870" cy="545465"/>
          </a:xfrm>
          <a:prstGeom prst="ellipse">
            <a:avLst/>
          </a:prstGeom>
          <a:noFill/>
          <a:ln w="5715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xEl>
                                              <p:pRg st="1" end="1"/>
                                            </p:txEl>
                                          </p:spTgt>
                                        </p:tgtEl>
                                      </p:cBhvr>
                                    </p:animEffect>
                                  </p:childTnLst>
                                </p:cTn>
                              </p:par>
                              <p:par>
                                <p:cTn id="15" presetID="29"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18"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9" dur="1000"/>
                                        <p:tgtEl>
                                          <p:spTgt spid="3">
                                            <p:txEl>
                                              <p:pRg st="2" end="2"/>
                                            </p:txEl>
                                          </p:spTgt>
                                        </p:tgtEl>
                                      </p:cBhvr>
                                    </p:animEffect>
                                  </p:childTnLst>
                                </p:cTn>
                              </p:par>
                              <p:par>
                                <p:cTn id="20" presetID="29"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3">
                                            <p:txEl>
                                              <p:pRg st="3" end="3"/>
                                            </p:txEl>
                                          </p:spTgt>
                                        </p:tgtEl>
                                      </p:cBhvr>
                                    </p:animEffect>
                                  </p:childTnLst>
                                </p:cTn>
                              </p:par>
                              <p:par>
                                <p:cTn id="25" presetID="29"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9" dur="10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checkerboard(across)">
                                      <p:cBhvr>
                                        <p:cTn id="3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4" grpId="1"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Content Placeholder 2"/>
          <p:cNvSpPr>
            <a:spLocks noGrp="1"/>
          </p:cNvSpPr>
          <p:nvPr>
            <p:ph idx="1"/>
          </p:nvPr>
        </p:nvSpPr>
        <p:spPr>
          <a:xfrm>
            <a:off x="2171700" y="1623060"/>
            <a:ext cx="10515600" cy="4351338"/>
          </a:xfrm>
        </p:spPr>
        <p:txBody>
          <a:bodyPr/>
          <a:p>
            <a:pPr marL="0" indent="0">
              <a:buNone/>
            </a:pPr>
            <a:r>
              <a:rPr lang="en-US" b="1" i="1">
                <a:solidFill>
                  <a:srgbClr val="002060"/>
                </a:solidFill>
                <a:latin typeface="Times New Roman" panose="02020603050405020304" charset="0"/>
                <a:cs typeface="Times New Roman" panose="02020603050405020304" charset="0"/>
              </a:rPr>
              <a:t>Câu 4: Ngôn ngữ tồn tại chủ yếu ở dạng nào?</a:t>
            </a:r>
            <a:endParaRPr lang="en-US" b="1" i="1">
              <a:solidFill>
                <a:srgbClr val="002060"/>
              </a:solidFill>
              <a:latin typeface="Times New Roman" panose="02020603050405020304" charset="0"/>
              <a:cs typeface="Times New Roman" panose="02020603050405020304" charset="0"/>
            </a:endParaRPr>
          </a:p>
          <a:p>
            <a:pPr marL="0" indent="0">
              <a:buNone/>
            </a:pPr>
            <a:r>
              <a:rPr lang="en-US" b="1">
                <a:solidFill>
                  <a:srgbClr val="0070C0"/>
                </a:solidFill>
                <a:latin typeface="Times New Roman" panose="02020603050405020304" charset="0"/>
                <a:cs typeface="Times New Roman" panose="02020603050405020304" charset="0"/>
              </a:rPr>
              <a:t>A. Dạng nói và cử chỉ, điệu bộ</a:t>
            </a:r>
            <a:endParaRPr lang="en-US" b="1">
              <a:solidFill>
                <a:srgbClr val="0070C0"/>
              </a:solidFill>
              <a:latin typeface="Times New Roman" panose="02020603050405020304" charset="0"/>
              <a:cs typeface="Times New Roman" panose="02020603050405020304" charset="0"/>
            </a:endParaRPr>
          </a:p>
          <a:p>
            <a:pPr marL="0" indent="0">
              <a:buNone/>
            </a:pPr>
            <a:r>
              <a:rPr lang="en-US" b="1">
                <a:solidFill>
                  <a:srgbClr val="0070C0"/>
                </a:solidFill>
                <a:latin typeface="Times New Roman" panose="02020603050405020304" charset="0"/>
                <a:cs typeface="Times New Roman" panose="02020603050405020304" charset="0"/>
              </a:rPr>
              <a:t>B. Dạng viết và hệ thống kí tự</a:t>
            </a:r>
            <a:endParaRPr lang="en-US" b="1">
              <a:solidFill>
                <a:srgbClr val="0070C0"/>
              </a:solidFill>
              <a:latin typeface="Times New Roman" panose="02020603050405020304" charset="0"/>
              <a:cs typeface="Times New Roman" panose="02020603050405020304" charset="0"/>
            </a:endParaRPr>
          </a:p>
          <a:p>
            <a:pPr marL="0" indent="0">
              <a:buNone/>
            </a:pPr>
            <a:r>
              <a:rPr lang="en-US" b="1">
                <a:solidFill>
                  <a:srgbClr val="0070C0"/>
                </a:solidFill>
                <a:latin typeface="Times New Roman" panose="02020603050405020304" charset="0"/>
                <a:cs typeface="Times New Roman" panose="02020603050405020304" charset="0"/>
              </a:rPr>
              <a:t>C. Dạng nói và dạng viết</a:t>
            </a:r>
            <a:endParaRPr lang="en-US" b="1">
              <a:solidFill>
                <a:srgbClr val="0070C0"/>
              </a:solidFill>
              <a:latin typeface="Times New Roman" panose="02020603050405020304" charset="0"/>
              <a:cs typeface="Times New Roman" panose="02020603050405020304" charset="0"/>
            </a:endParaRPr>
          </a:p>
          <a:p>
            <a:pPr marL="0" indent="0">
              <a:buNone/>
            </a:pPr>
            <a:r>
              <a:rPr lang="en-US" b="1">
                <a:solidFill>
                  <a:srgbClr val="0070C0"/>
                </a:solidFill>
                <a:latin typeface="Times New Roman" panose="02020603050405020304" charset="0"/>
                <a:cs typeface="Times New Roman" panose="02020603050405020304" charset="0"/>
              </a:rPr>
              <a:t>D. Cử chỉ điệu bộ và hệ thống kí tự</a:t>
            </a:r>
            <a:endParaRPr lang="en-US" b="1">
              <a:solidFill>
                <a:srgbClr val="0070C0"/>
              </a:solidFill>
              <a:latin typeface="Times New Roman" panose="02020603050405020304" charset="0"/>
              <a:cs typeface="Times New Roman" panose="02020603050405020304" charset="0"/>
            </a:endParaRPr>
          </a:p>
        </p:txBody>
      </p:sp>
      <p:sp>
        <p:nvSpPr>
          <p:cNvPr id="2" name="Oval 1"/>
          <p:cNvSpPr/>
          <p:nvPr/>
        </p:nvSpPr>
        <p:spPr>
          <a:xfrm>
            <a:off x="2185670" y="3089910"/>
            <a:ext cx="483870" cy="545465"/>
          </a:xfrm>
          <a:prstGeom prst="ellipse">
            <a:avLst/>
          </a:prstGeom>
          <a:noFill/>
          <a:ln w="5715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xEl>
                                              <p:pRg st="1" end="1"/>
                                            </p:txEl>
                                          </p:spTgt>
                                        </p:tgtEl>
                                      </p:cBhvr>
                                    </p:animEffect>
                                  </p:childTnLst>
                                </p:cTn>
                              </p:par>
                              <p:par>
                                <p:cTn id="15" presetID="29"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18"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9" dur="1000"/>
                                        <p:tgtEl>
                                          <p:spTgt spid="3">
                                            <p:txEl>
                                              <p:pRg st="2" end="2"/>
                                            </p:txEl>
                                          </p:spTgt>
                                        </p:tgtEl>
                                      </p:cBhvr>
                                    </p:animEffect>
                                  </p:childTnLst>
                                </p:cTn>
                              </p:par>
                              <p:par>
                                <p:cTn id="20" presetID="29"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3">
                                            <p:txEl>
                                              <p:pRg st="3" end="3"/>
                                            </p:txEl>
                                          </p:spTgt>
                                        </p:tgtEl>
                                      </p:cBhvr>
                                    </p:animEffect>
                                  </p:childTnLst>
                                </p:cTn>
                              </p:par>
                              <p:par>
                                <p:cTn id="25" presetID="29"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9" dur="10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checkerboard(across)">
                                      <p:cBhvr>
                                        <p:cTn id="3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2"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Content Placeholder 2"/>
          <p:cNvSpPr>
            <a:spLocks noGrp="1"/>
          </p:cNvSpPr>
          <p:nvPr>
            <p:ph idx="1"/>
          </p:nvPr>
        </p:nvSpPr>
        <p:spPr>
          <a:xfrm>
            <a:off x="2428875" y="883285"/>
            <a:ext cx="8639175" cy="5293995"/>
          </a:xfrm>
        </p:spPr>
        <p:txBody>
          <a:bodyPr/>
          <a:p>
            <a:pPr marL="0" indent="0">
              <a:buNone/>
            </a:pPr>
            <a:r>
              <a:rPr lang="en-US" b="1" i="1">
                <a:solidFill>
                  <a:srgbClr val="002060"/>
                </a:solidFill>
                <a:latin typeface="Times New Roman" panose="02020603050405020304" charset="0"/>
                <a:cs typeface="Times New Roman" panose="02020603050405020304" charset="0"/>
              </a:rPr>
              <a:t>Câu 5: Chọn từ thích hợp</a:t>
            </a:r>
            <a:endParaRPr lang="en-US" b="1" i="1">
              <a:solidFill>
                <a:srgbClr val="002060"/>
              </a:solidFill>
              <a:latin typeface="Times New Roman" panose="02020603050405020304" charset="0"/>
              <a:cs typeface="Times New Roman" panose="02020603050405020304" charset="0"/>
            </a:endParaRPr>
          </a:p>
          <a:p>
            <a:pPr marL="0" indent="0" algn="just">
              <a:buNone/>
            </a:pPr>
            <a:r>
              <a:rPr lang="en-US" b="1" i="1">
                <a:solidFill>
                  <a:srgbClr val="002060"/>
                </a:solidFill>
                <a:latin typeface="Times New Roman" panose="02020603050405020304" charset="0"/>
                <a:cs typeface="Times New Roman" panose="02020603050405020304" charset="0"/>
              </a:rPr>
              <a:t>“Hoạt động giao tiếp là hoạt động trao đổi ………...của con người trong xã hội, được tiến hành chủ yếu bằng phương tiện…………..nhằm thực hiện những mục đích về nhận thức, về tình cảm, về hành động”.</a:t>
            </a:r>
            <a:endParaRPr lang="en-US" b="1" i="1">
              <a:solidFill>
                <a:srgbClr val="002060"/>
              </a:solidFill>
              <a:latin typeface="Times New Roman" panose="02020603050405020304" charset="0"/>
              <a:cs typeface="Times New Roman" panose="02020603050405020304" charset="0"/>
            </a:endParaRPr>
          </a:p>
          <a:p>
            <a:pPr marL="0" lvl="0" indent="0">
              <a:buNone/>
            </a:pPr>
            <a:r>
              <a:rPr lang="en-US" b="1">
                <a:solidFill>
                  <a:srgbClr val="0070C0"/>
                </a:solidFill>
                <a:latin typeface="Times New Roman" panose="02020603050405020304" charset="0"/>
                <a:cs typeface="Times New Roman" panose="02020603050405020304" charset="0"/>
              </a:rPr>
              <a:t>A. Thông tin, giao tiếp</a:t>
            </a:r>
            <a:endParaRPr lang="en-US" b="1">
              <a:solidFill>
                <a:srgbClr val="0070C0"/>
              </a:solidFill>
              <a:latin typeface="Times New Roman" panose="02020603050405020304" charset="0"/>
              <a:cs typeface="Times New Roman" panose="02020603050405020304" charset="0"/>
            </a:endParaRPr>
          </a:p>
          <a:p>
            <a:pPr marL="0" lvl="0" indent="0">
              <a:buNone/>
            </a:pPr>
            <a:r>
              <a:rPr lang="en-US" b="1">
                <a:solidFill>
                  <a:srgbClr val="0070C0"/>
                </a:solidFill>
                <a:latin typeface="Times New Roman" panose="02020603050405020304" charset="0"/>
                <a:cs typeface="Times New Roman" panose="02020603050405020304" charset="0"/>
              </a:rPr>
              <a:t>B. Lời nói, ngôn ngữ</a:t>
            </a:r>
            <a:endParaRPr lang="en-US" b="1">
              <a:solidFill>
                <a:srgbClr val="0070C0"/>
              </a:solidFill>
              <a:latin typeface="Times New Roman" panose="02020603050405020304" charset="0"/>
              <a:cs typeface="Times New Roman" panose="02020603050405020304" charset="0"/>
            </a:endParaRPr>
          </a:p>
          <a:p>
            <a:pPr marL="0" lvl="0" indent="0">
              <a:buNone/>
            </a:pPr>
            <a:r>
              <a:rPr lang="en-US" b="1">
                <a:solidFill>
                  <a:srgbClr val="0070C0"/>
                </a:solidFill>
                <a:latin typeface="Times New Roman" panose="02020603050405020304" charset="0"/>
                <a:cs typeface="Times New Roman" panose="02020603050405020304" charset="0"/>
              </a:rPr>
              <a:t>C. Thông tin, lời nói </a:t>
            </a:r>
            <a:endParaRPr lang="en-US" b="1">
              <a:solidFill>
                <a:srgbClr val="0070C0"/>
              </a:solidFill>
              <a:latin typeface="Times New Roman" panose="02020603050405020304" charset="0"/>
              <a:cs typeface="Times New Roman" panose="02020603050405020304" charset="0"/>
            </a:endParaRPr>
          </a:p>
          <a:p>
            <a:pPr marL="0" lvl="0" indent="0">
              <a:buNone/>
            </a:pPr>
            <a:r>
              <a:rPr lang="en-US" b="1">
                <a:solidFill>
                  <a:srgbClr val="0070C0"/>
                </a:solidFill>
                <a:latin typeface="Times New Roman" panose="02020603050405020304" charset="0"/>
                <a:cs typeface="Times New Roman" panose="02020603050405020304" charset="0"/>
              </a:rPr>
              <a:t>D. Thông tin, ngôn ngữ</a:t>
            </a:r>
            <a:endParaRPr lang="en-US" b="1">
              <a:solidFill>
                <a:srgbClr val="0070C0"/>
              </a:solidFill>
              <a:latin typeface="Times New Roman" panose="02020603050405020304" charset="0"/>
              <a:cs typeface="Times New Roman" panose="02020603050405020304" charset="0"/>
            </a:endParaRPr>
          </a:p>
        </p:txBody>
      </p:sp>
      <p:sp>
        <p:nvSpPr>
          <p:cNvPr id="2" name="Oval 1"/>
          <p:cNvSpPr/>
          <p:nvPr/>
        </p:nvSpPr>
        <p:spPr>
          <a:xfrm>
            <a:off x="2470150" y="4532630"/>
            <a:ext cx="483870" cy="545465"/>
          </a:xfrm>
          <a:prstGeom prst="ellipse">
            <a:avLst/>
          </a:prstGeom>
          <a:noFill/>
          <a:ln w="57150">
            <a:solidFill>
              <a:srgbClr val="FF0000"/>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en-US"/>
          </a:p>
        </p:txBody>
      </p:sp>
    </p:spTree>
  </p:cSld>
  <p:clrMapOvr>
    <a:masterClrMapping/>
  </p:clrMapOvr>
  <mc:AlternateContent xmlns:mc="http://schemas.openxmlformats.org/markup-compatibility/2006">
    <mc:Choice xmlns:p14="http://schemas.microsoft.com/office/powerpoint/2010/main" Requires="p14">
      <p:transition spd="slow" p14:dur="1000">
        <p:wedge/>
      </p:transition>
    </mc:Choice>
    <mc:Fallback>
      <p:transition spd="slow">
        <p:wedg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9"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p:cTn id="15"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17" dur="1000"/>
                                        <p:tgtEl>
                                          <p:spTgt spid="3">
                                            <p:txEl>
                                              <p:pRg st="2" end="2"/>
                                            </p:txEl>
                                          </p:spTgt>
                                        </p:tgtEl>
                                      </p:cBhvr>
                                    </p:animEffect>
                                  </p:childTnLst>
                                </p:cTn>
                              </p:par>
                              <p:par>
                                <p:cTn id="18" presetID="29" presetClass="entr" presetSubtype="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p:cTn id="20"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22" dur="1000"/>
                                        <p:tgtEl>
                                          <p:spTgt spid="3">
                                            <p:txEl>
                                              <p:pRg st="3" end="3"/>
                                            </p:txEl>
                                          </p:spTgt>
                                        </p:tgtEl>
                                      </p:cBhvr>
                                    </p:animEffect>
                                  </p:childTnLst>
                                </p:cTn>
                              </p:par>
                              <p:par>
                                <p:cTn id="23" presetID="29" presetClass="entr" presetSubtype="0"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p:cTn id="25"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27" dur="1000"/>
                                        <p:tgtEl>
                                          <p:spTgt spid="3">
                                            <p:txEl>
                                              <p:pRg st="4" end="4"/>
                                            </p:txEl>
                                          </p:spTgt>
                                        </p:tgtEl>
                                      </p:cBhvr>
                                    </p:animEffect>
                                  </p:childTnLst>
                                </p:cTn>
                              </p:par>
                              <p:par>
                                <p:cTn id="28" presetID="29" presetClass="entr" presetSubtype="0" fill="hold" nodeType="with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 calcmode="lin" valueType="num">
                                      <p:cBhvr>
                                        <p:cTn id="30" dur="1000" fill="hold"/>
                                        <p:tgtEl>
                                          <p:spTgt spid="3">
                                            <p:txEl>
                                              <p:pRg st="5" end="5"/>
                                            </p:txEl>
                                          </p:spTgt>
                                        </p:tgtEl>
                                        <p:attrNameLst>
                                          <p:attrName>ppt_x</p:attrName>
                                        </p:attrNameLst>
                                      </p:cBhvr>
                                      <p:tavLst>
                                        <p:tav tm="0">
                                          <p:val>
                                            <p:strVal val="#ppt_x-.2"/>
                                          </p:val>
                                        </p:tav>
                                        <p:tav tm="100000">
                                          <p:val>
                                            <p:strVal val="#ppt_x"/>
                                          </p:val>
                                        </p:tav>
                                      </p:tavLst>
                                    </p:anim>
                                    <p:anim calcmode="lin" valueType="num">
                                      <p:cBhvr>
                                        <p:cTn id="31" dur="1000" fill="hold"/>
                                        <p:tgtEl>
                                          <p:spTgt spid="3">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32" dur="1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checkerboard(across)">
                                      <p:cBhvr>
                                        <p:cTn id="3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2" grpId="1"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2" name="Title 1"/>
          <p:cNvSpPr>
            <a:spLocks noGrp="1"/>
          </p:cNvSpPr>
          <p:nvPr>
            <p:ph type="title"/>
          </p:nvPr>
        </p:nvSpPr>
        <p:spPr/>
        <p:txBody>
          <a:bodyPr/>
          <a:p>
            <a:endParaRPr lang="en-US"/>
          </a:p>
        </p:txBody>
      </p:sp>
      <p:sp>
        <p:nvSpPr>
          <p:cNvPr id="3" name="Content Placeholder 2"/>
          <p:cNvSpPr>
            <a:spLocks noGrp="1"/>
          </p:cNvSpPr>
          <p:nvPr>
            <p:ph idx="1"/>
          </p:nvPr>
        </p:nvSpPr>
        <p:spPr/>
        <p:txBody>
          <a:bodyPr/>
          <a:p>
            <a:endParaRPr lang="en-US"/>
          </a:p>
        </p:txBody>
      </p:sp>
      <p:sp>
        <p:nvSpPr>
          <p:cNvPr id="4" name="Title 1"/>
          <p:cNvSpPr>
            <a:spLocks noGrp="1"/>
          </p:cNvSpPr>
          <p:nvPr/>
        </p:nvSpPr>
        <p:spPr>
          <a:xfrm>
            <a:off x="1755775" y="2653030"/>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5400" b="1">
                <a:solidFill>
                  <a:srgbClr val="FF0000"/>
                </a:solidFill>
                <a:latin typeface="Times New Roman" panose="02020603050405020304" charset="0"/>
                <a:cs typeface="Times New Roman" panose="02020603050405020304" charset="0"/>
              </a:rPr>
              <a:t>II. TRI THỨC TIẾNG VIỆT</a:t>
            </a:r>
            <a:endParaRPr lang="en-US" sz="5400" b="1">
              <a:solidFill>
                <a:srgbClr val="FF0000"/>
              </a:solidFill>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4548</Words>
  <PresentationFormat>Widescreen</PresentationFormat>
  <Paragraphs>145</Paragraphs>
  <Slides>22</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22</vt:i4>
      </vt:variant>
    </vt:vector>
  </HeadingPairs>
  <TitlesOfParts>
    <vt:vector size="34" baseType="lpstr">
      <vt:lpstr>Arial</vt:lpstr>
      <vt:lpstr>SimSun</vt:lpstr>
      <vt:lpstr>Wingdings</vt:lpstr>
      <vt:lpstr>Times New Roman</vt:lpstr>
      <vt:lpstr>Wingdings</vt:lpstr>
      <vt:lpstr>Calibri</vt:lpstr>
      <vt:lpstr>Microsoft YaHei</vt:lpstr>
      <vt:lpstr>Arial Unicode MS</vt:lpstr>
      <vt:lpstr>Calibri Light</vt:lpstr>
      <vt:lpstr>sans-serif</vt:lpstr>
      <vt:lpstr>Segoe Print</vt:lpstr>
      <vt:lpstr>Office Theme</vt:lpstr>
      <vt:lpstr>PHẦN  THỰC HÀNH TIẾNG VIỆT  ĐẶC ĐIỂM CƠ BẢN CỦA NGÔN NGỮ VIẾT</vt:lpstr>
      <vt:lpstr>MỤC TIÊU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 Câu 2: Phân tích đặc điểm của ngôn ngữ viết được thể hiện trong các đoạn trích sau/ SGK 128</vt:lpstr>
      <vt:lpstr>PowerPoint 演示文稿</vt:lpstr>
      <vt:lpstr>PowerPoint 演示文稿</vt:lpstr>
      <vt:lpstr>Câu 3: Điều chỉnh các câu dưới đây cho phù hợp với ngôn ngữ viết/ SGK 128</vt:lpstr>
      <vt:lpstr>PowerPoint 演示文稿</vt:lpstr>
      <vt:lpstr>Câu 4:   Phân tích những đặc điểm của ngôn ngữ nói trong đoạn trích sau/ SGK 128 </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2023-07-21T08:01:00Z</dcterms:created>
  <dcterms:modified xsi:type="dcterms:W3CDTF">2023-08-02T03:09:07Z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4DB0840277184FFC83162782A7706248</vt:lpwstr>
  </property>
  <property fmtid="{D5CDD505-2E9C-101B-9397-08002B2CF9AE}" pid="3" name="KSOProductBuildVer">
    <vt:lpwstr>1033-11.2.0.11537</vt:lpwstr>
  </property>
</Properties>
</file>