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72" r:id="rId2"/>
    <p:sldId id="373" r:id="rId3"/>
    <p:sldId id="374" r:id="rId4"/>
    <p:sldId id="279" r:id="rId5"/>
    <p:sldId id="364" r:id="rId6"/>
    <p:sldId id="365" r:id="rId7"/>
    <p:sldId id="366" r:id="rId8"/>
    <p:sldId id="367" r:id="rId9"/>
    <p:sldId id="368" r:id="rId10"/>
    <p:sldId id="281" r:id="rId11"/>
    <p:sldId id="348" r:id="rId12"/>
    <p:sldId id="342" r:id="rId13"/>
    <p:sldId id="375" r:id="rId14"/>
    <p:sldId id="344" r:id="rId15"/>
    <p:sldId id="314" r:id="rId16"/>
    <p:sldId id="330" r:id="rId17"/>
    <p:sldId id="3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801"/>
    <a:srgbClr val="00B2A5"/>
    <a:srgbClr val="008A80"/>
    <a:srgbClr val="00A9A5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9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4713" y="1297960"/>
            <a:ext cx="9964774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Look at the picture and answer the following questions.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8332" y="128684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117" y="1173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1230777" y="1789450"/>
            <a:ext cx="8921555" cy="37274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10939" y="5037645"/>
            <a:ext cx="10348724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1. What can you see in the photos?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3600">
                <a:solidFill>
                  <a:schemeClr val="tx1"/>
                </a:solidFill>
                <a:sym typeface="+mn-ea"/>
              </a:rPr>
              <a:t>2. In which part of Viet Nam might the festival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9791"/>
              </p:ext>
            </p:extLst>
          </p:nvPr>
        </p:nvGraphicFramePr>
        <p:xfrm>
          <a:off x="453979" y="2223283"/>
          <a:ext cx="1110624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207">
                  <a:extLst>
                    <a:ext uri="{9D8B030D-6E8A-4147-A177-3AD203B41FA5}">
                      <a16:colId xmlns:a16="http://schemas.microsoft.com/office/drawing/2014/main" val="1159260648"/>
                    </a:ext>
                  </a:extLst>
                </a:gridCol>
                <a:gridCol w="7807035">
                  <a:extLst>
                    <a:ext uri="{9D8B030D-6E8A-4147-A177-3AD203B41FA5}">
                      <a16:colId xmlns:a16="http://schemas.microsoft.com/office/drawing/2014/main" val="3698552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Ok Om Bok Festival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Purposes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to thank the Moon God</a:t>
                      </a:r>
                    </a:p>
                    <a:p>
                      <a:r>
                        <a:rPr lang="en-US" sz="3200" smtClean="0"/>
                        <a:t>- to mark the (1) ______ of the Khmer year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9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Time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mid-October (lunar calendar)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4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Offerings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(2) ___________ and fruits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6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smtClean="0"/>
                        <a:t>Activities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smtClean="0"/>
                        <a:t>- singing and dancing</a:t>
                      </a:r>
                    </a:p>
                    <a:p>
                      <a:r>
                        <a:rPr lang="en-US" sz="3200" smtClean="0"/>
                        <a:t>- games and traditional (3) ______________</a:t>
                      </a:r>
                    </a:p>
                    <a:p>
                      <a:r>
                        <a:rPr lang="en-US" sz="3200" smtClean="0"/>
                        <a:t>- Ngo Boat (4) ______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938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8877" y="1177190"/>
            <a:ext cx="107939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to part of the programme “Charming Viet Nam”. Fill in each blank with no more than TWO words.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76272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57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6708308" y="3265305"/>
            <a:ext cx="153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end</a:t>
            </a:r>
          </a:p>
        </p:txBody>
      </p:sp>
      <p:sp>
        <p:nvSpPr>
          <p:cNvPr id="11" name="Rectangle 3"/>
          <p:cNvSpPr/>
          <p:nvPr/>
        </p:nvSpPr>
        <p:spPr>
          <a:xfrm>
            <a:off x="4371372" y="4428183"/>
            <a:ext cx="224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young rice </a:t>
            </a:r>
          </a:p>
        </p:txBody>
      </p:sp>
      <p:sp>
        <p:nvSpPr>
          <p:cNvPr id="12" name="Rectangle 3"/>
          <p:cNvSpPr/>
          <p:nvPr/>
        </p:nvSpPr>
        <p:spPr>
          <a:xfrm>
            <a:off x="8310284" y="5478974"/>
            <a:ext cx="295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fashion shows </a:t>
            </a:r>
          </a:p>
        </p:txBody>
      </p:sp>
      <p:sp>
        <p:nvSpPr>
          <p:cNvPr id="14" name="Rectangle 3"/>
          <p:cNvSpPr/>
          <p:nvPr/>
        </p:nvSpPr>
        <p:spPr>
          <a:xfrm>
            <a:off x="6229122" y="5935592"/>
            <a:ext cx="120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F37D91"/>
                </a:solidFill>
              </a:rPr>
              <a:t>Race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2208" y="1541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8465" y="1174178"/>
            <a:ext cx="5824366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Listen </a:t>
            </a:r>
            <a:r>
              <a:rPr lang="en-US" sz="2600" b="1" dirty="0">
                <a:cs typeface="Arial" panose="020B0604020202020204" pitchFamily="34" charset="0"/>
              </a:rPr>
              <a:t>again </a:t>
            </a:r>
            <a:r>
              <a:rPr lang="en-US" sz="2600" b="1">
                <a:cs typeface="Arial" panose="020B0604020202020204" pitchFamily="34" charset="0"/>
              </a:rPr>
              <a:t>and </a:t>
            </a:r>
            <a:r>
              <a:rPr lang="en-US" sz="2600" b="1" smtClean="0">
                <a:cs typeface="Arial" panose="020B0604020202020204" pitchFamily="34" charset="0"/>
              </a:rPr>
              <a:t>tick </a:t>
            </a:r>
            <a:r>
              <a:rPr lang="en-US" sz="2600" b="1" dirty="0">
                <a:cs typeface="Arial" panose="020B0604020202020204" pitchFamily="34" charset="0"/>
              </a:rPr>
              <a:t>T (True) or F (False). 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95860" y="117835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5" y="10757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27150"/>
              </p:ext>
            </p:extLst>
          </p:nvPr>
        </p:nvGraphicFramePr>
        <p:xfrm>
          <a:off x="261816" y="2346241"/>
          <a:ext cx="1149056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430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770792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Ok Om Bok is the Moon Worshipping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On the night of the festival, the elders talk about their wishes.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There are lantern contests at the festival.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Tourists should wear informal clothes when attending the worshipping ceremony.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2821025"/>
            <a:ext cx="694288" cy="6942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96" y="3587433"/>
            <a:ext cx="694288" cy="6942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4" y="4438825"/>
            <a:ext cx="694288" cy="694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31" y="5300471"/>
            <a:ext cx="694288" cy="694288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2831" y="11151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3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672" y="1108293"/>
            <a:ext cx="91849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Read the following pieces of advice for tourists at the Ok Om Bok Festival. Put them in the correct column.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12269" y="121093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4" y="11082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22221847"/>
              </p:ext>
            </p:extLst>
          </p:nvPr>
        </p:nvGraphicFramePr>
        <p:xfrm>
          <a:off x="6096000" y="2231842"/>
          <a:ext cx="5858510" cy="242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/>
                        <a:t>f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7348855" y="35234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Rectangle 3"/>
          <p:cNvSpPr/>
          <p:nvPr/>
        </p:nvSpPr>
        <p:spPr>
          <a:xfrm>
            <a:off x="7357647" y="4045585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1" name="Rectangle 3"/>
          <p:cNvSpPr/>
          <p:nvPr/>
        </p:nvSpPr>
        <p:spPr>
          <a:xfrm>
            <a:off x="10285973" y="4045584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2" name="Rectangle 3"/>
          <p:cNvSpPr/>
          <p:nvPr/>
        </p:nvSpPr>
        <p:spPr>
          <a:xfrm>
            <a:off x="10294765" y="3482881"/>
            <a:ext cx="6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smtClean="0">
                <a:solidFill>
                  <a:srgbClr val="C00000"/>
                </a:solidFill>
              </a:rPr>
              <a:t>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88" b="28984"/>
          <a:stretch/>
        </p:blipFill>
        <p:spPr>
          <a:xfrm>
            <a:off x="101708" y="1989589"/>
            <a:ext cx="5953017" cy="333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38" y="4813141"/>
            <a:ext cx="6282287" cy="15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6" grpId="1"/>
      <p:bldP spid="6" grpId="2"/>
      <p:bldP spid="11" grpId="1"/>
      <p:bldP spid="11" grpId="2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4753" y="118522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Tom sent you an email. Read part of his email below.</a:t>
            </a:r>
          </a:p>
        </p:txBody>
      </p:sp>
      <p:sp>
        <p:nvSpPr>
          <p:cNvPr id="9" name="Rounded Rectangle 15"/>
          <p:cNvSpPr/>
          <p:nvPr/>
        </p:nvSpPr>
        <p:spPr>
          <a:xfrm>
            <a:off x="487067" y="1132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029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1737" y="1733992"/>
            <a:ext cx="11230726" cy="15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BEA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  <a:sym typeface="+mn-ea"/>
              </a:rPr>
              <a:t>“… Guess what! My dad is taking me with him to Soc Trang Province. We will be there during the Ok Om Bok Festival. </a:t>
            </a:r>
            <a:r>
              <a:rPr lang="en-US" sz="3200" smtClean="0">
                <a:solidFill>
                  <a:schemeClr val="tx1"/>
                </a:solidFill>
                <a:sym typeface="+mn-ea"/>
              </a:rPr>
              <a:t>What </a:t>
            </a:r>
            <a:r>
              <a:rPr lang="en-US" sz="3200">
                <a:solidFill>
                  <a:schemeClr val="tx1"/>
                </a:solidFill>
                <a:sym typeface="+mn-ea"/>
              </a:rPr>
              <a:t>are some dos and don’ts at this festival? ...”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71" y="3833409"/>
            <a:ext cx="400080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panose="020B0604020202020204" pitchFamily="34" charset="0"/>
              </a:rPr>
              <a:t>Write an email (80 - 100 words) to advise Tom about participating in the Ok Om Bok Festival.</a:t>
            </a:r>
            <a:endParaRPr 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39" t="3518" r="3879" b="2039"/>
          <a:stretch/>
        </p:blipFill>
        <p:spPr>
          <a:xfrm>
            <a:off x="5270818" y="3297819"/>
            <a:ext cx="5912997" cy="356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3734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2642" y="1891862"/>
            <a:ext cx="87730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 smtClean="0">
                <a:latin typeface="Calibri (Body)"/>
                <a:sym typeface="+mn-ea"/>
              </a:rPr>
              <a:t>listen </a:t>
            </a:r>
            <a:r>
              <a:rPr lang="en-US" sz="3200" dirty="0">
                <a:latin typeface="Calibri (Body)"/>
                <a:sym typeface="+mn-ea"/>
              </a:rPr>
              <a:t>about a festival;</a:t>
            </a:r>
            <a:endParaRPr lang="en-US" sz="32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lang="en-US" sz="3200">
                <a:latin typeface="Calibri (Body)"/>
                <a:sym typeface="+mn-ea"/>
              </a:rPr>
              <a:t>w</a:t>
            </a:r>
            <a:r>
              <a:rPr lang="en-US" sz="3200" smtClean="0">
                <a:latin typeface="Calibri (Body)"/>
                <a:sym typeface="+mn-ea"/>
              </a:rPr>
              <a:t>rite </a:t>
            </a:r>
            <a:r>
              <a:rPr lang="en-US" sz="3200" dirty="0">
                <a:latin typeface="Calibri (Body)"/>
                <a:sym typeface="+mn-ea"/>
              </a:rPr>
              <a:t>an email to give advice on participating in a traditional festival. </a:t>
            </a:r>
            <a:endParaRPr lang="en-US" sz="32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15" y="2457491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5464"/>
            <a:ext cx="2727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178" y="2111603"/>
            <a:ext cx="1065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Rewrite the passage on the notebook</a:t>
            </a:r>
            <a:r>
              <a:rPr lang="en-US" sz="36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Prepare for Lesson 7 – Looking back &amp; project</a:t>
            </a:r>
            <a:r>
              <a:rPr lang="en-US" sz="3600" smtClean="0"/>
              <a:t>.</a:t>
            </a:r>
            <a:endParaRPr lang="en-US" sz="360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51921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0" y="383766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8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 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1" name="Rectangles 7"/>
          <p:cNvSpPr/>
          <p:nvPr/>
        </p:nvSpPr>
        <p:spPr>
          <a:xfrm>
            <a:off x="2379980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8"/>
          <p:cNvSpPr/>
          <p:nvPr/>
        </p:nvSpPr>
        <p:spPr>
          <a:xfrm>
            <a:off x="6228080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27630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LISTENING</a:t>
            </a:r>
          </a:p>
        </p:txBody>
      </p:sp>
      <p:sp>
        <p:nvSpPr>
          <p:cNvPr id="30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WRITING</a:t>
            </a:r>
          </a:p>
        </p:txBody>
      </p:sp>
      <p:pic>
        <p:nvPicPr>
          <p:cNvPr id="38" name="Picture 37" descr="tải xuốn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35" y="2667000"/>
            <a:ext cx="2844165" cy="2844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57" y="2866512"/>
            <a:ext cx="2720176" cy="27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Guessing game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36681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</a:t>
            </a:r>
            <a:r>
              <a:rPr lang="en-US" smtClean="0">
                <a:solidFill>
                  <a:schemeClr val="tx1"/>
                </a:solidFill>
              </a:rPr>
              <a:t>photos </a:t>
            </a:r>
            <a:r>
              <a:rPr lang="en-US">
                <a:solidFill>
                  <a:schemeClr val="tx1"/>
                </a:solidFill>
              </a:rPr>
              <a:t>and answer </a:t>
            </a:r>
            <a:r>
              <a:rPr lang="en-US" smtClean="0">
                <a:solidFill>
                  <a:schemeClr val="tx1"/>
                </a:solidFill>
              </a:rPr>
              <a:t>the questions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2: Listen to part of the programme “Charming Viet Nam”. Fill in 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3: Listen again and </a:t>
            </a:r>
            <a:r>
              <a:rPr lang="en-US" smtClean="0">
                <a:solidFill>
                  <a:schemeClr val="tx1"/>
                </a:solidFill>
              </a:rPr>
              <a:t>tick </a:t>
            </a:r>
            <a:r>
              <a:rPr lang="en-US">
                <a:solidFill>
                  <a:schemeClr val="tx1"/>
                </a:solidFill>
              </a:rPr>
              <a:t>T (True) or F (False</a:t>
            </a:r>
            <a:r>
              <a:rPr lang="en-US" smtClean="0">
                <a:solidFill>
                  <a:schemeClr val="tx1"/>
                </a:solidFill>
              </a:rPr>
              <a:t>).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5074" y="552908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42998" y="269462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31766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8430" y="55708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591778"/>
            <a:ext cx="1558166" cy="110284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3003428"/>
            <a:ext cx="1558166" cy="13142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618384"/>
            <a:ext cx="1593598" cy="9524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875595"/>
            <a:ext cx="5743692" cy="14358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groups. Read the </a:t>
            </a:r>
            <a:r>
              <a:rPr lang="en-US" smtClean="0">
                <a:solidFill>
                  <a:schemeClr val="tx1"/>
                </a:solidFill>
              </a:rPr>
              <a:t>pieces </a:t>
            </a:r>
            <a:r>
              <a:rPr lang="en-US">
                <a:solidFill>
                  <a:schemeClr val="tx1"/>
                </a:solidFill>
              </a:rPr>
              <a:t>of advice for tourists at the Ok Om Bok Festival. Put them in the correct </a:t>
            </a:r>
            <a:r>
              <a:rPr lang="en-US" smtClean="0">
                <a:solidFill>
                  <a:schemeClr val="tx1"/>
                </a:solidFill>
              </a:rPr>
              <a:t>column.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>
                <a:solidFill>
                  <a:schemeClr val="tx1"/>
                </a:solidFill>
              </a:rPr>
              <a:t>Write an email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advise Tom about participating in the Ok Om Bok Festival.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et-holiday-vietnamese-lunar-new-yea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1590" y="1096645"/>
            <a:ext cx="6943090" cy="462851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2583644" y="5746220"/>
            <a:ext cx="70247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LUNAR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NEW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YEAR /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TET HOLIDAY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1254613" y="5924208"/>
            <a:ext cx="1000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FULL </a:t>
            </a:r>
            <a:r>
              <a:rPr lang="en-US" sz="3200" b="1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MOON </a:t>
            </a:r>
            <a:r>
              <a:rPr lang="en-US" sz="3200" b="1" smtClean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 / MID-AUTUMN </a:t>
            </a: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FESTIVAL</a:t>
            </a:r>
          </a:p>
        </p:txBody>
      </p:sp>
      <p:pic>
        <p:nvPicPr>
          <p:cNvPr id="6" name="Content Placeholder 5" descr="Mid-Autumn_Festival-beij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8711" y="1056789"/>
            <a:ext cx="8115905" cy="4701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279873" y="5795596"/>
            <a:ext cx="715659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HUNG KING TEMPLE FESTIVAL</a:t>
            </a:r>
          </a:p>
        </p:txBody>
      </p:sp>
      <p:pic>
        <p:nvPicPr>
          <p:cNvPr id="5" name="Content Placeholder 4" descr="hung-king-temple-festival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6105" y="1083310"/>
            <a:ext cx="6530975" cy="48031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050222" y="5600016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BUDDHA’S BIRTHDAY</a:t>
            </a:r>
          </a:p>
        </p:txBody>
      </p:sp>
      <p:pic>
        <p:nvPicPr>
          <p:cNvPr id="6" name="Content Placeholder 5" descr="Buddhas-Birthda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175" y="1253490"/>
            <a:ext cx="9097645" cy="44805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910379" y="5730345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i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GIONG</a:t>
            </a: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 FESTIVAL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92" y="1378918"/>
            <a:ext cx="6306416" cy="43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/>
        </p:nvSpPr>
        <p:spPr>
          <a:xfrm>
            <a:off x="3407654" y="5543550"/>
            <a:ext cx="591375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n w="6600">
                  <a:solidFill>
                    <a:srgbClr val="F7941E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(Body)"/>
                <a:ea typeface="Times New Roman" panose="02020603050405020304" pitchFamily="18" charset="0"/>
              </a:rPr>
              <a:t>OK OM BOK FESTIVAL</a:t>
            </a:r>
          </a:p>
        </p:txBody>
      </p:sp>
      <p:pic>
        <p:nvPicPr>
          <p:cNvPr id="8" name="Content Placeholder 7" descr="ok-om-bok-festival-in-Mekong-Delt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1344930"/>
            <a:ext cx="10675620" cy="4307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543</Words>
  <PresentationFormat>Widescreen</PresentationFormat>
  <Paragraphs>111</Paragraphs>
  <Slides>17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2023-06-19T04:33:04Z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44E1A507B5DA44D6B2BFA29E621DC6B6</vt:lpwstr>
  </property>
  <property fmtid="{D5CDD505-2E9C-101B-9397-08002B2CF9AE}" pid="3" name="KSOProductBuildVer">
    <vt:lpwstr>1033-11.2.0.11380</vt:lpwstr>
  </property>
</Properties>
</file>