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25"/>
  </p:notesMasterIdLst>
  <p:sldIdLst>
    <p:sldId id="274" r:id="rId2"/>
    <p:sldId id="271" r:id="rId3"/>
    <p:sldId id="256" r:id="rId4"/>
    <p:sldId id="272" r:id="rId5"/>
    <p:sldId id="273" r:id="rId6"/>
    <p:sldId id="259" r:id="rId7"/>
    <p:sldId id="260" r:id="rId8"/>
    <p:sldId id="263" r:id="rId9"/>
    <p:sldId id="275" r:id="rId10"/>
    <p:sldId id="276" r:id="rId11"/>
    <p:sldId id="277" r:id="rId12"/>
    <p:sldId id="278" r:id="rId13"/>
    <p:sldId id="282" r:id="rId14"/>
    <p:sldId id="285" r:id="rId15"/>
    <p:sldId id="284" r:id="rId16"/>
    <p:sldId id="286" r:id="rId17"/>
    <p:sldId id="287" r:id="rId18"/>
    <p:sldId id="288" r:id="rId19"/>
    <p:sldId id="290" r:id="rId20"/>
    <p:sldId id="292" r:id="rId21"/>
    <p:sldId id="293" r:id="rId22"/>
    <p:sldId id="291" r:id="rId23"/>
    <p:sldId id="294" r:id="rId24"/>
  </p:sldIdLst>
  <p:sldSz cx="12192000" cy="6858000"/>
  <p:notesSz cx="6858000" cy="9144000"/>
  <p:embeddedFontLs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VNI Brush"/>
      <p:italic r:id="rId30"/>
    </p:embeddedFont>
    <p:embeddedFont>
      <p:font typeface="VNI-Times" pitchFamily="2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CDC22"/>
    <a:srgbClr val="0000CC"/>
    <a:srgbClr val="FF33CC"/>
    <a:srgbClr val="DE229F"/>
    <a:srgbClr val="FF0300"/>
    <a:srgbClr val="E86189"/>
    <a:srgbClr val="FBDA21"/>
    <a:srgbClr val="FBE230"/>
    <a:srgbClr val="FF0000"/>
    <a:srgbClr val="4B731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0175" autoAdjust="0"/>
    <p:restoredTop sz="94660"/>
  </p:normalViewPr>
  <p:slideViewPr>
    <p:cSldViewPr snapToGrid="0">
      <p:cViewPr>
        <p:scale>
          <a:sx n="81" d="100"/>
          <a:sy n="81" d="100"/>
        </p:scale>
        <p:origin x="-498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4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B2183-ED45-4644-AA91-757F24C0ACEE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E9C07-9A69-4685-B40B-BE2AE311E77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BFB8C-BBFF-4397-A51C-1E92596422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9726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7" Type="http://schemas.openxmlformats.org/officeDocument/2006/relationships/image" Target="../media/image39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26" Type="http://schemas.openxmlformats.org/officeDocument/2006/relationships/slide" Target="slide9.xml"/><Relationship Id="rId3" Type="http://schemas.openxmlformats.org/officeDocument/2006/relationships/image" Target="../media/image2.png"/><Relationship Id="rId7" Type="http://schemas.openxmlformats.org/officeDocument/2006/relationships/slide" Target="slide5.xml"/><Relationship Id="rId12" Type="http://schemas.openxmlformats.org/officeDocument/2006/relationships/image" Target="../media/image12.png"/><Relationship Id="rId25" Type="http://schemas.microsoft.com/office/2007/relationships/hdphoto" Target="../media/hdphoto1.wdp"/><Relationship Id="rId2" Type="http://schemas.openxmlformats.org/officeDocument/2006/relationships/image" Target="../media/image5.png"/><Relationship Id="rId29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slide" Target="slide6.xml"/><Relationship Id="rId5" Type="http://schemas.openxmlformats.org/officeDocument/2006/relationships/slide" Target="slide7.xml"/><Relationship Id="rId28" Type="http://schemas.openxmlformats.org/officeDocument/2006/relationships/image" Target="../media/image14.png"/><Relationship Id="rId10" Type="http://schemas.openxmlformats.org/officeDocument/2006/relationships/image" Target="../media/image11.jpeg"/><Relationship Id="rId4" Type="http://schemas.openxmlformats.org/officeDocument/2006/relationships/image" Target="../media/image8.png"/><Relationship Id="rId9" Type="http://schemas.openxmlformats.org/officeDocument/2006/relationships/slide" Target="slide4.xml"/><Relationship Id="rId27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5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cdn.baohatinh.vn/desktop/news/2105/109d6210735t51033l0.jpg?r=7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632" y="1"/>
            <a:ext cx="9885528" cy="68239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5" name="Rectangle 4"/>
          <p:cNvSpPr/>
          <p:nvPr/>
        </p:nvSpPr>
        <p:spPr>
          <a:xfrm>
            <a:off x="1457296" y="190496"/>
            <a:ext cx="9537932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CHÀO MỪNG QUÝ THẦY CÔ VỀ DỰ GIỜ TẠI LỚP 11A7</a:t>
            </a:r>
            <a:endParaRPr lang="en-US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365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431" y="1212484"/>
            <a:ext cx="10972800" cy="1143000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Bài</a:t>
            </a:r>
            <a:r>
              <a:rPr lang="en-US" b="1" dirty="0" smtClean="0">
                <a:solidFill>
                  <a:srgbClr val="FF0000"/>
                </a:solidFill>
              </a:rPr>
              <a:t> 25: </a:t>
            </a:r>
            <a:r>
              <a:rPr lang="en-US" b="1" dirty="0" err="1" smtClean="0">
                <a:solidFill>
                  <a:srgbClr val="FF0000"/>
                </a:solidFill>
              </a:rPr>
              <a:t>Tự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cảm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kín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CẶP ĐÔI</a:t>
            </a:r>
          </a:p>
          <a:p>
            <a:pPr algn="ctr">
              <a:buNone/>
            </a:pP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vi-VN" alt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153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>
              <a:buAutoNum type="arabicPeriod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marL="514350" indent="-514350">
              <a:buAutoNum type="arabicPeriod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3.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 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80123" y="242069"/>
            <a:ext cx="10363200" cy="625885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vi-VN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altLang="vi-VN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vi-VN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6326" name="Object 6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="" xmlns:p14="http://schemas.microsoft.com/office/powerpoint/2010/main" val="3283672334"/>
              </p:ext>
            </p:extLst>
          </p:nvPr>
        </p:nvGraphicFramePr>
        <p:xfrm>
          <a:off x="5676336" y="2230290"/>
          <a:ext cx="1860549" cy="500062"/>
        </p:xfrm>
        <a:graphic>
          <a:graphicData uri="http://schemas.openxmlformats.org/presentationml/2006/ole">
            <p:oleObj spid="_x0000_s30722" name="Equation" r:id="rId3" imgW="672840" imgH="241200" progId="Equation.DSMT4">
              <p:embed/>
            </p:oleObj>
          </a:graphicData>
        </a:graphic>
      </p:graphicFrame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1494221" y="1254372"/>
            <a:ext cx="75527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61963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hangingPunct="0">
              <a:spcBef>
                <a:spcPct val="50000"/>
              </a:spcBef>
            </a:pPr>
            <a:r>
              <a:rPr lang="en-US" altLang="vi-VN" sz="2400" b="1" i="1" dirty="0" err="1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Từ</a:t>
            </a:r>
            <a:r>
              <a:rPr lang="en-US" altLang="vi-VN" sz="2400" b="1" i="1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2400" b="1" i="1" dirty="0" err="1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thông</a:t>
            </a:r>
            <a:r>
              <a:rPr lang="en-US" altLang="vi-VN" sz="2400" b="1" i="1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2400" b="1" i="1" dirty="0" err="1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riêng</a:t>
            </a:r>
            <a:r>
              <a:rPr lang="en-US" altLang="vi-VN" sz="2400" b="1" i="1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2400" b="1" i="1" dirty="0" err="1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là</a:t>
            </a:r>
            <a:r>
              <a:rPr lang="en-US" altLang="vi-VN" sz="2400" b="1" i="1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2400" b="1" i="1" dirty="0" err="1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từ</a:t>
            </a:r>
            <a:r>
              <a:rPr lang="en-US" altLang="vi-VN" sz="2400" b="1" i="1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2400" b="1" i="1" dirty="0" err="1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thông</a:t>
            </a:r>
            <a:r>
              <a:rPr lang="en-US" altLang="vi-VN" sz="2400" b="1" i="1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do </a:t>
            </a:r>
            <a:r>
              <a:rPr lang="en-US" altLang="vi-VN" sz="2400" b="1" i="1" dirty="0" err="1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chính</a:t>
            </a:r>
            <a:r>
              <a:rPr lang="en-US" altLang="vi-VN" sz="2400" b="1" i="1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2400" b="1" i="1" dirty="0" err="1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dòng</a:t>
            </a:r>
            <a:r>
              <a:rPr lang="en-US" altLang="vi-VN" sz="2400" b="1" i="1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2400" b="1" i="1" dirty="0" err="1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điện</a:t>
            </a:r>
            <a:r>
              <a:rPr lang="en-US" altLang="vi-VN" sz="2400" b="1" i="1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2400" b="1" i="1" dirty="0" err="1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trong</a:t>
            </a:r>
            <a:r>
              <a:rPr lang="en-US" altLang="vi-VN" sz="2400" b="1" i="1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2400" b="1" i="1" dirty="0" err="1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mạch</a:t>
            </a:r>
            <a:r>
              <a:rPr lang="en-US" altLang="vi-VN" sz="2400" b="1" i="1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2400" b="1" i="1" dirty="0" err="1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gây</a:t>
            </a:r>
            <a:r>
              <a:rPr lang="en-US" altLang="vi-VN" sz="2400" b="1" i="1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2400" b="1" i="1" dirty="0" err="1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ra</a:t>
            </a:r>
            <a:r>
              <a:rPr lang="en-US" altLang="vi-VN" sz="24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.</a:t>
            </a:r>
            <a:endParaRPr lang="en-US" altLang="vi-VN" sz="2400" dirty="0">
              <a:latin typeface="Times New Roman" pitchFamily="18" charset="0"/>
              <a:cs typeface="Times New Roman" pitchFamily="18" charset="0"/>
              <a:sym typeface="Symbol" panose="05050102010706020507" pitchFamily="18" charset="2"/>
            </a:endParaRPr>
          </a:p>
        </p:txBody>
      </p:sp>
      <p:sp>
        <p:nvSpPr>
          <p:cNvPr id="56346" name="Text Box 26"/>
          <p:cNvSpPr txBox="1">
            <a:spLocks noChangeArrowheads="1"/>
          </p:cNvSpPr>
          <p:nvPr/>
        </p:nvSpPr>
        <p:spPr bwMode="auto">
          <a:xfrm>
            <a:off x="3486051" y="3333521"/>
            <a:ext cx="9784472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61963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hangingPunct="0">
              <a:spcBef>
                <a:spcPts val="600"/>
              </a:spcBef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+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Phụ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thuộc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vào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cấu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tạo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kích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thước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mạch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kín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(C)</a:t>
            </a:r>
          </a:p>
          <a:p>
            <a:pPr algn="just" eaLnBrk="0" hangingPunct="0">
              <a:spcBef>
                <a:spcPts val="600"/>
              </a:spcBef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+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Được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gọi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là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vi-VN" sz="24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độ</a:t>
            </a:r>
            <a:r>
              <a:rPr lang="en-US" altLang="vi-VN" sz="24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vi-VN" sz="24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tự</a:t>
            </a:r>
            <a:r>
              <a:rPr lang="en-US" altLang="vi-VN" sz="24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vi-VN" sz="24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cảm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của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(C)</a:t>
            </a:r>
          </a:p>
          <a:p>
            <a:pPr algn="just" eaLnBrk="0" hangingPunct="0">
              <a:spcBef>
                <a:spcPts val="600"/>
              </a:spcBef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+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Đơn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vị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đo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L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là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Henry,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ký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hiệu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là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H</a:t>
            </a:r>
          </a:p>
          <a:p>
            <a:pPr algn="just" eaLnBrk="0" hangingPunct="0">
              <a:spcBef>
                <a:spcPct val="50000"/>
              </a:spcBef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  </a:t>
            </a:r>
          </a:p>
        </p:txBody>
      </p:sp>
      <p:sp>
        <p:nvSpPr>
          <p:cNvPr id="56348" name="Text Box 28"/>
          <p:cNvSpPr txBox="1">
            <a:spLocks noChangeArrowheads="1"/>
          </p:cNvSpPr>
          <p:nvPr/>
        </p:nvSpPr>
        <p:spPr bwMode="auto">
          <a:xfrm>
            <a:off x="204953" y="2291902"/>
            <a:ext cx="66845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400" dirty="0">
                <a:latin typeface="Times New Roman" panose="02020603050405020304" pitchFamily="18" charset="0"/>
              </a:rPr>
              <a:t>Ta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có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biểu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thức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từ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thông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riêng</a:t>
            </a:r>
            <a:r>
              <a:rPr lang="en-US" altLang="vi-VN" sz="2400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45871" y="2930404"/>
            <a:ext cx="436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là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một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hệ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số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:</a:t>
            </a:r>
            <a:endParaRPr lang="vi-VN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2402" y="519562"/>
            <a:ext cx="2815553" cy="1885415"/>
          </a:xfrm>
          <a:prstGeom prst="rect">
            <a:avLst/>
          </a:prstGeom>
        </p:spPr>
      </p:pic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876300"/>
            <a:ext cx="231154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7488" algn="l"/>
              </a:tabLst>
            </a:pPr>
            <a:r>
              <a:rPr kumimoji="0" lang="pt-BR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6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6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6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46" grpId="0"/>
      <p:bldP spid="56348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986" y="1289539"/>
            <a:ext cx="11031415" cy="4836626"/>
          </a:xfrm>
        </p:spPr>
        <p:txBody>
          <a:bodyPr/>
          <a:lstStyle/>
          <a:p>
            <a:pPr algn="ctr">
              <a:buNone/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buNone/>
            </a:pP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12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vi-VN" alt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154,155,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xẩy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>
              <a:buNone/>
            </a:pPr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                              </a:t>
            </a:r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 2: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5231" y="3622432"/>
            <a:ext cx="33137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K1, K2: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K3: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5841" y="3024555"/>
            <a:ext cx="4309001" cy="274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4173417" y="3727937"/>
            <a:ext cx="28487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K1, K,K3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K2: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xẩy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6801" y="5588952"/>
            <a:ext cx="3634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/>
            <a:r>
              <a:rPr lang="en-US" sz="2400" dirty="0" smtClean="0"/>
              <a:t>2.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6144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42647" y="1152952"/>
            <a:ext cx="9671538" cy="544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73017" y="1416877"/>
            <a:ext cx="89329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cảm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81838" y="688705"/>
            <a:ext cx="41200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6078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CẶP ĐÔI</a:t>
            </a:r>
          </a:p>
          <a:p>
            <a:pPr algn="ctr">
              <a:buNone/>
            </a:pP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vi-VN" alt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III,IV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155,156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>
              <a:buAutoNum type="arabicPeriod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marL="514350" indent="-514350">
              <a:buAutoNum type="arabicPeriod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461000" y="2711450"/>
          <a:ext cx="1797051" cy="1041400"/>
        </p:xfrm>
        <a:graphic>
          <a:graphicData uri="http://schemas.openxmlformats.org/presentationml/2006/ole">
            <p:oleObj spid="_x0000_s57348" name="Equation" r:id="rId3" imgW="965160" imgH="55872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410677" y="268420"/>
            <a:ext cx="772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vi-VN" sz="3200" b="1" dirty="0" smtClean="0">
                <a:latin typeface="VNI-Times" pitchFamily="2" charset="0"/>
              </a:rPr>
              <a:t>IV. </a:t>
            </a:r>
            <a:r>
              <a:rPr lang="en-US" altLang="vi-VN" sz="3200" b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vi-VN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vi-VN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3255" y="931987"/>
            <a:ext cx="8901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926899"/>
            <a:ext cx="4368800" cy="24186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800" y="1600203"/>
            <a:ext cx="4368800" cy="28498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020" y="4450084"/>
            <a:ext cx="5082363" cy="21709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76" y="4293948"/>
            <a:ext cx="6771152" cy="248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523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492" y="274638"/>
            <a:ext cx="10925908" cy="968008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( 4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30925" y="1160279"/>
            <a:ext cx="9308122" cy="555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 flipH="1">
            <a:off x="6108797" y="667519"/>
            <a:ext cx="7384465" cy="4922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8822" y="2013687"/>
            <a:ext cx="9424583" cy="2830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5091" y="3514725"/>
            <a:ext cx="3048000" cy="304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6948" y="121694"/>
            <a:ext cx="6096000" cy="304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2054957" y="1573329"/>
            <a:ext cx="3756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0651" y="3057525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7815" y="3266324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9658" y="2697454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0409" y="3047249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8818" y="2847975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03015" y="2760748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8301" y="3236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7943" y="2760748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1109" y="3057525"/>
            <a:ext cx="495300" cy="438150"/>
          </a:xfrm>
          <a:prstGeom prst="rect">
            <a:avLst/>
          </a:prstGeom>
        </p:spPr>
      </p:pic>
      <p:pic>
        <p:nvPicPr>
          <p:cNvPr id="3" name="tet oi la te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>
                  <p14:trim st="18100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580253" y="2656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52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97723" y="70946"/>
            <a:ext cx="7848039" cy="6055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Nhiệm vụ về nhà: -Tìm hiểu thêm về hiện tượng tự cảm thông qua sách tham khảo, truy cập mạng internet.</a:t>
            </a:r>
          </a:p>
          <a:p>
            <a:pPr>
              <a:buNone/>
            </a:pPr>
            <a:r>
              <a:rPr lang="nl-NL" dirty="0" smtClean="0"/>
              <a:t>            - Làm các bài tập sách giáo khoa và SBT bài 25.5 và 25.7</a:t>
            </a:r>
            <a:endParaRPr lang="en-US" dirty="0" smtClean="0"/>
          </a:p>
          <a:p>
            <a:pPr>
              <a:buNone/>
            </a:pPr>
            <a:r>
              <a:rPr lang="nl-NL" dirty="0" smtClean="0"/>
              <a:t>            -Báo cảo sản phẩm hoạt động vào vở ghi.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10liebe208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3601" y="2743200"/>
            <a:ext cx="27813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9" name="Picture 3" descr="FSTV1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459921">
            <a:off x="4775200" y="152401"/>
            <a:ext cx="2660651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03200" y="228600"/>
            <a:ext cx="2336800" cy="1524000"/>
            <a:chOff x="144" y="192"/>
            <a:chExt cx="1104" cy="960"/>
          </a:xfrm>
        </p:grpSpPr>
        <p:sp>
          <p:nvSpPr>
            <p:cNvPr id="19461" name="Line 5"/>
            <p:cNvSpPr>
              <a:spLocks noChangeShapeType="1"/>
            </p:cNvSpPr>
            <p:nvPr/>
          </p:nvSpPr>
          <p:spPr bwMode="auto">
            <a:xfrm>
              <a:off x="336" y="192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2" name="Line 6"/>
            <p:cNvSpPr>
              <a:spLocks noChangeShapeType="1"/>
            </p:cNvSpPr>
            <p:nvPr/>
          </p:nvSpPr>
          <p:spPr bwMode="auto">
            <a:xfrm>
              <a:off x="144" y="240"/>
              <a:ext cx="110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3" name="Line 7"/>
            <p:cNvSpPr>
              <a:spLocks noChangeShapeType="1"/>
            </p:cNvSpPr>
            <p:nvPr/>
          </p:nvSpPr>
          <p:spPr bwMode="auto">
            <a:xfrm>
              <a:off x="240" y="192"/>
              <a:ext cx="0" cy="96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4" name="Line 8"/>
            <p:cNvSpPr>
              <a:spLocks noChangeShapeType="1"/>
            </p:cNvSpPr>
            <p:nvPr/>
          </p:nvSpPr>
          <p:spPr bwMode="auto">
            <a:xfrm>
              <a:off x="192" y="336"/>
              <a:ext cx="1008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465" name="Picture 9" descr="ico-fl-r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58400" y="533400"/>
            <a:ext cx="1320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 rot="5400000">
            <a:off x="9994900" y="12700"/>
            <a:ext cx="1752600" cy="2032000"/>
            <a:chOff x="144" y="192"/>
            <a:chExt cx="1104" cy="960"/>
          </a:xfrm>
        </p:grpSpPr>
        <p:sp>
          <p:nvSpPr>
            <p:cNvPr id="19467" name="Line 11"/>
            <p:cNvSpPr>
              <a:spLocks noChangeShapeType="1"/>
            </p:cNvSpPr>
            <p:nvPr/>
          </p:nvSpPr>
          <p:spPr bwMode="auto">
            <a:xfrm>
              <a:off x="336" y="192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8" name="Line 12"/>
            <p:cNvSpPr>
              <a:spLocks noChangeShapeType="1"/>
            </p:cNvSpPr>
            <p:nvPr/>
          </p:nvSpPr>
          <p:spPr bwMode="auto">
            <a:xfrm>
              <a:off x="144" y="240"/>
              <a:ext cx="110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9" name="Line 13"/>
            <p:cNvSpPr>
              <a:spLocks noChangeShapeType="1"/>
            </p:cNvSpPr>
            <p:nvPr/>
          </p:nvSpPr>
          <p:spPr bwMode="auto">
            <a:xfrm>
              <a:off x="240" y="192"/>
              <a:ext cx="0" cy="96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0" name="Line 14"/>
            <p:cNvSpPr>
              <a:spLocks noChangeShapeType="1"/>
            </p:cNvSpPr>
            <p:nvPr/>
          </p:nvSpPr>
          <p:spPr bwMode="auto">
            <a:xfrm>
              <a:off x="192" y="336"/>
              <a:ext cx="1008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471" name="Picture 6" descr="AG00630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2800" y="622300"/>
            <a:ext cx="20320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6"/>
          <p:cNvGrpSpPr>
            <a:grpSpLocks/>
          </p:cNvGrpSpPr>
          <p:nvPr/>
        </p:nvGrpSpPr>
        <p:grpSpPr bwMode="auto">
          <a:xfrm rot="-5400000">
            <a:off x="444500" y="4813300"/>
            <a:ext cx="1752600" cy="2032000"/>
            <a:chOff x="144" y="192"/>
            <a:chExt cx="1104" cy="960"/>
          </a:xfrm>
        </p:grpSpPr>
        <p:sp>
          <p:nvSpPr>
            <p:cNvPr id="19473" name="Line 17"/>
            <p:cNvSpPr>
              <a:spLocks noChangeShapeType="1"/>
            </p:cNvSpPr>
            <p:nvPr/>
          </p:nvSpPr>
          <p:spPr bwMode="auto">
            <a:xfrm>
              <a:off x="336" y="192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4" name="Line 18"/>
            <p:cNvSpPr>
              <a:spLocks noChangeShapeType="1"/>
            </p:cNvSpPr>
            <p:nvPr/>
          </p:nvSpPr>
          <p:spPr bwMode="auto">
            <a:xfrm>
              <a:off x="144" y="240"/>
              <a:ext cx="110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5" name="Line 19"/>
            <p:cNvSpPr>
              <a:spLocks noChangeShapeType="1"/>
            </p:cNvSpPr>
            <p:nvPr/>
          </p:nvSpPr>
          <p:spPr bwMode="auto">
            <a:xfrm>
              <a:off x="240" y="192"/>
              <a:ext cx="0" cy="96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6" name="Line 20"/>
            <p:cNvSpPr>
              <a:spLocks noChangeShapeType="1"/>
            </p:cNvSpPr>
            <p:nvPr/>
          </p:nvSpPr>
          <p:spPr bwMode="auto">
            <a:xfrm>
              <a:off x="192" y="336"/>
              <a:ext cx="1008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477" name="Picture 21" descr="yfleur4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42400" y="4810126"/>
            <a:ext cx="264160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9448800" y="4953000"/>
            <a:ext cx="2540000" cy="1752600"/>
            <a:chOff x="4464" y="3072"/>
            <a:chExt cx="1200" cy="1104"/>
          </a:xfrm>
        </p:grpSpPr>
        <p:sp>
          <p:nvSpPr>
            <p:cNvPr id="19479" name="Line 23"/>
            <p:cNvSpPr>
              <a:spLocks noChangeShapeType="1"/>
            </p:cNvSpPr>
            <p:nvPr/>
          </p:nvSpPr>
          <p:spPr bwMode="auto">
            <a:xfrm flipV="1">
              <a:off x="4560" y="3984"/>
              <a:ext cx="105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0" name="Line 24"/>
            <p:cNvSpPr>
              <a:spLocks noChangeShapeType="1"/>
            </p:cNvSpPr>
            <p:nvPr/>
          </p:nvSpPr>
          <p:spPr bwMode="auto">
            <a:xfrm flipH="1">
              <a:off x="5472" y="3168"/>
              <a:ext cx="0" cy="96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1" name="Line 25"/>
            <p:cNvSpPr>
              <a:spLocks noChangeShapeType="1"/>
            </p:cNvSpPr>
            <p:nvPr/>
          </p:nvSpPr>
          <p:spPr bwMode="auto">
            <a:xfrm flipV="1">
              <a:off x="4464" y="4080"/>
              <a:ext cx="12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2" name="Line 26"/>
            <p:cNvSpPr>
              <a:spLocks noChangeShapeType="1"/>
            </p:cNvSpPr>
            <p:nvPr/>
          </p:nvSpPr>
          <p:spPr bwMode="auto">
            <a:xfrm>
              <a:off x="5568" y="3072"/>
              <a:ext cx="0" cy="110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483" name="Picture 27" descr="FLY-AGARIC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1200" y="5334000"/>
            <a:ext cx="1422400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1727201" y="1219200"/>
            <a:ext cx="8369300" cy="4648200"/>
            <a:chOff x="798" y="864"/>
            <a:chExt cx="3954" cy="2928"/>
          </a:xfrm>
        </p:grpSpPr>
        <p:sp>
          <p:nvSpPr>
            <p:cNvPr id="19485" name="WordArt 29"/>
            <p:cNvSpPr>
              <a:spLocks noChangeArrowheads="1" noChangeShapeType="1" noTextEdit="1"/>
            </p:cNvSpPr>
            <p:nvPr/>
          </p:nvSpPr>
          <p:spPr bwMode="auto">
            <a:xfrm>
              <a:off x="798" y="2160"/>
              <a:ext cx="3954" cy="1632"/>
            </a:xfrm>
            <a:prstGeom prst="rect">
              <a:avLst/>
            </a:prstGeom>
          </p:spPr>
          <p:txBody>
            <a:bodyPr wrap="none" fromWordArt="1">
              <a:prstTxWarp prst="textChevronInverted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9525">
                    <a:noFill/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CHÚC CÁC </a:t>
              </a:r>
              <a:r>
                <a:rPr lang="en-US" sz="3600" b="1" kern="10" dirty="0" smtClean="0">
                  <a:ln w="9525">
                    <a:noFill/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EM </a:t>
              </a:r>
              <a:r>
                <a:rPr lang="en-US" sz="3600" b="1" kern="10" dirty="0">
                  <a:ln w="9525">
                    <a:noFill/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HỌC TỐT</a:t>
              </a:r>
            </a:p>
          </p:txBody>
        </p:sp>
        <p:sp>
          <p:nvSpPr>
            <p:cNvPr id="19486" name="WordArt 30"/>
            <p:cNvSpPr>
              <a:spLocks noChangeArrowheads="1" noChangeShapeType="1" noTextEdit="1"/>
            </p:cNvSpPr>
            <p:nvPr/>
          </p:nvSpPr>
          <p:spPr bwMode="auto">
            <a:xfrm>
              <a:off x="864" y="864"/>
              <a:ext cx="3888" cy="1440"/>
            </a:xfrm>
            <a:prstGeom prst="rect">
              <a:avLst/>
            </a:prstGeom>
          </p:spPr>
          <p:txBody>
            <a:bodyPr wrap="none" fromWordArt="1">
              <a:prstTxWarp prst="textChevro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b="1" kern="10" dirty="0">
                  <a:ln w="9525">
                    <a:noFill/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CÁM ƠN QUÝ THẦY CÔ</a:t>
              </a:r>
              <a:endParaRPr lang="en-US" sz="3600" b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0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1043355" y="422031"/>
            <a:ext cx="9929446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thông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riêng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một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mạch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kín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phụ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thuộc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vào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A.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cường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dòng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điện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qua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mạch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B.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điện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trở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mạch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C.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chiều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dài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dây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dẫn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D.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tiết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diện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dây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dẫn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Suất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điện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tự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cảm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mạch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điện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tỉ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lệ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với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A.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điện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trở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mạch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			B.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thông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cực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đại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qua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mạch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C.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thông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cực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tiểu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qua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mạch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	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D.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tốc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biến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thiên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cường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dòng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điện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qua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mạch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Một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ống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dây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hệ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số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tự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cảm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đang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dòng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điện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với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cường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5 A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chạy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qua.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thời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gian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0,1 s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dòng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điện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giảm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đều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về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0.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lớn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suất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điện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tự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cảm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ống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dây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lớn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A. 100 V.		B. 1V.			C. 0,1 V.		D. 0,01 V.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Một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ống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dây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tiết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diện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10 cm</a:t>
            </a:r>
            <a:r>
              <a:rPr kumimoji="0" lang="en-US" sz="2400" b="0" i="0" u="none" strike="noStrike" cap="none" normalizeH="0" baseline="3000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chiều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dài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 cm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1000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vòng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dây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Hệ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số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tự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cảm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ống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dây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không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lõi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đặt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không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khí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A. 0,2π H.		B. 0,2π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		C. 2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		D. 0,2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554015">
            <a:off x="6323365" y="1538715"/>
            <a:ext cx="4919720" cy="2459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447" b="23832"/>
          <a:stretch/>
        </p:blipFill>
        <p:spPr>
          <a:xfrm>
            <a:off x="-98612" y="-50099"/>
            <a:ext cx="6934363" cy="38885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50" t="46798"/>
          <a:stretch/>
        </p:blipFill>
        <p:spPr>
          <a:xfrm rot="7626350">
            <a:off x="6592754" y="2082933"/>
            <a:ext cx="2688618" cy="130868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04EC3F88-3411-4EEE-8466-C35DAF909D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3651" y="2995831"/>
            <a:ext cx="801425" cy="1484226"/>
          </a:xfrm>
          <a:prstGeom prst="rect">
            <a:avLst/>
          </a:prstGeom>
        </p:spPr>
      </p:pic>
      <p:pic>
        <p:nvPicPr>
          <p:cNvPr id="64" name="Picture 63">
            <a:hlinkClick r:id="rId5" action="ppaction://hlinksldjump"/>
            <a:extLst>
              <a:ext uri="{FF2B5EF4-FFF2-40B4-BE49-F238E27FC236}">
                <a16:creationId xmlns="" xmlns:a16="http://schemas.microsoft.com/office/drawing/2014/main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8744" y="3003215"/>
            <a:ext cx="980013" cy="181496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899F0732-A440-4720-BF0C-8D48DB7A48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9773" y="937846"/>
            <a:ext cx="763541" cy="162840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153945">
            <a:off x="7292395" y="754864"/>
            <a:ext cx="4919720" cy="24598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938705">
            <a:off x="6655388" y="-59613"/>
            <a:ext cx="4919720" cy="24598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50" t="53293"/>
          <a:stretch/>
        </p:blipFill>
        <p:spPr>
          <a:xfrm rot="7626350">
            <a:off x="8614315" y="2298643"/>
            <a:ext cx="2688618" cy="1148935"/>
          </a:xfrm>
          <a:prstGeom prst="rect">
            <a:avLst/>
          </a:prstGeom>
        </p:spPr>
      </p:pic>
      <p:pic>
        <p:nvPicPr>
          <p:cNvPr id="57" name="Picture 56">
            <a:hlinkClick r:id="rId7" action="ppaction://hlinksldjump"/>
            <a:extLst>
              <a:ext uri="{FF2B5EF4-FFF2-40B4-BE49-F238E27FC236}">
                <a16:creationId xmlns="" xmlns:a16="http://schemas.microsoft.com/office/drawing/2014/main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6306" y="737222"/>
            <a:ext cx="940064" cy="200487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="" xmlns:a16="http://schemas.microsoft.com/office/drawing/2014/main" id="{81905212-2A63-4EB7-91CE-4AC2DF4CF7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1537" y="1112846"/>
            <a:ext cx="827343" cy="1630354"/>
          </a:xfrm>
          <a:prstGeom prst="rect">
            <a:avLst/>
          </a:prstGeom>
        </p:spPr>
      </p:pic>
      <p:pic>
        <p:nvPicPr>
          <p:cNvPr id="66" name="Picture 65">
            <a:hlinkClick r:id="rId9" action="ppaction://hlinksldjump"/>
            <a:extLst>
              <a:ext uri="{FF2B5EF4-FFF2-40B4-BE49-F238E27FC236}">
                <a16:creationId xmlns="" xmlns:a16="http://schemas.microsoft.com/office/drawing/2014/main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2615" y="1136290"/>
            <a:ext cx="915923" cy="180490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3CF6FEF5-2D0D-4ACF-9546-5C63B628ED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84141" y="736284"/>
            <a:ext cx="795736" cy="1483606"/>
          </a:xfrm>
          <a:prstGeom prst="rect">
            <a:avLst/>
          </a:prstGeom>
        </p:spPr>
      </p:pic>
      <p:pic>
        <p:nvPicPr>
          <p:cNvPr id="77" name="Picture 76">
            <a:hlinkClick r:id="rId11" action="ppaction://hlinksldjump"/>
            <a:extLst>
              <a:ext uri="{FF2B5EF4-FFF2-40B4-BE49-F238E27FC236}">
                <a16:creationId xmlns="" xmlns:a16="http://schemas.microsoft.com/office/drawing/2014/main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36435" y="765107"/>
            <a:ext cx="878612" cy="163812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="" xmlns:a16="http://schemas.microsoft.com/office/drawing/2014/main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42" t="18904" r="18744" b="17859"/>
          <a:stretch/>
        </p:blipFill>
        <p:spPr>
          <a:xfrm>
            <a:off x="2483841" y="1806191"/>
            <a:ext cx="454357" cy="47245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="" xmlns:a16="http://schemas.microsoft.com/office/drawing/2014/main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42" t="18904" r="18744" b="17859"/>
          <a:stretch/>
        </p:blipFill>
        <p:spPr>
          <a:xfrm>
            <a:off x="4901640" y="4007603"/>
            <a:ext cx="454357" cy="47245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="" xmlns:a16="http://schemas.microsoft.com/office/drawing/2014/main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42" t="18904" r="18744" b="17859"/>
          <a:stretch/>
        </p:blipFill>
        <p:spPr>
          <a:xfrm>
            <a:off x="5940346" y="2070354"/>
            <a:ext cx="454357" cy="47245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42" t="18904" r="18744" b="17859"/>
          <a:stretch/>
        </p:blipFill>
        <p:spPr>
          <a:xfrm>
            <a:off x="9083081" y="1604614"/>
            <a:ext cx="454357" cy="472452"/>
          </a:xfrm>
          <a:prstGeom prst="rect">
            <a:avLst/>
          </a:prstGeom>
        </p:spPr>
      </p:pic>
      <p:pic>
        <p:nvPicPr>
          <p:cNvPr id="43" name="Picture 42">
            <a:hlinkClick r:id="rId26" action="ppaction://hlinksldjump"/>
            <a:extLst>
              <a:ext uri="{FF2B5EF4-FFF2-40B4-BE49-F238E27FC236}">
                <a16:creationId xmlns="" xmlns:a16="http://schemas.microsoft.com/office/drawing/2014/main" id="{4A172535-2963-47D1-A4FF-8EB29E4DBFE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45723" y="4161693"/>
            <a:ext cx="2236940" cy="22617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5511" y="1200686"/>
            <a:ext cx="502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02348" y="560434"/>
            <a:ext cx="512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257065" y="2779272"/>
            <a:ext cx="502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118315" y="541829"/>
            <a:ext cx="502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7FE8525C-FEE0-475A-82ED-B260FAA1D63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83262" y="2450797"/>
            <a:ext cx="770709" cy="1464037"/>
          </a:xfrm>
          <a:prstGeom prst="rect">
            <a:avLst/>
          </a:prstGeom>
        </p:spPr>
      </p:pic>
      <p:pic>
        <p:nvPicPr>
          <p:cNvPr id="56" name="Picture 55">
            <a:hlinkClick r:id="rId29" action="ppaction://hlinksldjump"/>
            <a:extLst>
              <a:ext uri="{FF2B5EF4-FFF2-40B4-BE49-F238E27FC236}">
                <a16:creationId xmlns="" xmlns:a16="http://schemas.microsoft.com/office/drawing/2014/main" id="{204EA077-50C0-4870-A812-ED78B4FF3FBE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06706" y="2434982"/>
            <a:ext cx="841048" cy="159765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42" t="18904" r="18744" b="17859"/>
          <a:stretch/>
        </p:blipFill>
        <p:spPr>
          <a:xfrm>
            <a:off x="10488184" y="3147638"/>
            <a:ext cx="454357" cy="472452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9664710" y="2415631"/>
            <a:ext cx="502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545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4.79167E-6 0.516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83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3.125E-6 0.2377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75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0.5604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9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2.29167E-6 0.56713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56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3.33333E-6 0.17037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19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5AE45A2E-02E0-411D-A5F7-7B50DE39AAC5}"/>
              </a:ext>
            </a:extLst>
          </p:cNvPr>
          <p:cNvSpPr/>
          <p:nvPr/>
        </p:nvSpPr>
        <p:spPr>
          <a:xfrm>
            <a:off x="422703" y="319983"/>
            <a:ext cx="11346595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30">
            <a:extLst>
              <a:ext uri="{FF2B5EF4-FFF2-40B4-BE49-F238E27FC236}">
                <a16:creationId xmlns=""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1"/>
            <a:ext cx="2250493" cy="2422281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887697" y="4382992"/>
              <a:ext cx="1535724" cy="333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000" b="1" dirty="0" smtClean="0">
                  <a:latin typeface="Times New Roman" pitchFamily="18" charset="0"/>
                  <a:ea typeface="Calibri" charset="0"/>
                  <a:cs typeface="Times New Roman" pitchFamily="18" charset="0"/>
                  <a:sym typeface="Symbol" pitchFamily="18" charset="2"/>
                </a:rPr>
                <a:t></a:t>
              </a:r>
              <a:r>
                <a:rPr lang="en-US" sz="2000" b="1" dirty="0" smtClean="0">
                  <a:latin typeface="Times New Roman" pitchFamily="18" charset="0"/>
                  <a:ea typeface="Calibri" charset="0"/>
                  <a:cs typeface="Times New Roman" pitchFamily="18" charset="0"/>
                </a:rPr>
                <a:t> </a:t>
              </a:r>
              <a:r>
                <a:rPr lang="en-US" sz="2000" dirty="0" smtClean="0">
                  <a:latin typeface="Times New Roman" pitchFamily="18" charset="0"/>
                  <a:ea typeface="Calibri" charset="0"/>
                  <a:cs typeface="Times New Roman" pitchFamily="18" charset="0"/>
                </a:rPr>
                <a:t>= </a:t>
              </a:r>
              <a:r>
                <a:rPr lang="en-US" sz="2000" b="1" dirty="0" err="1" smtClean="0">
                  <a:latin typeface="Times New Roman" pitchFamily="18" charset="0"/>
                  <a:ea typeface="Calibri" charset="0"/>
                  <a:cs typeface="Times New Roman" pitchFamily="18" charset="0"/>
                </a:rPr>
                <a:t>NScos</a:t>
              </a:r>
              <a:r>
                <a:rPr lang="en-US" sz="2000" b="1" dirty="0" smtClean="0">
                  <a:latin typeface="Times New Roman" pitchFamily="18" charset="0"/>
                  <a:ea typeface="Calibri" charset="0"/>
                  <a:cs typeface="Times New Roman" pitchFamily="18" charset="0"/>
                  <a:sym typeface="Symbol" pitchFamily="18" charset="2"/>
                </a:rPr>
                <a:t></a:t>
              </a:r>
            </a:p>
          </p:txBody>
        </p:sp>
      </p:grpSp>
      <p:grpSp>
        <p:nvGrpSpPr>
          <p:cNvPr id="3" name="Group 31">
            <a:extLst>
              <a:ext uri="{FF2B5EF4-FFF2-40B4-BE49-F238E27FC236}">
                <a16:creationId xmlns=""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3863624" y="3837843"/>
            <a:ext cx="2302715" cy="2363665"/>
            <a:chOff x="712190" y="3440723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12190" y="3440723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905573" y="4453330"/>
              <a:ext cx="1546623" cy="341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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=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NBScos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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34">
            <a:extLst>
              <a:ext uri="{FF2B5EF4-FFF2-40B4-BE49-F238E27FC236}">
                <a16:creationId xmlns=""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9" y="3790951"/>
            <a:ext cx="2296320" cy="2469173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075713" y="4432027"/>
              <a:ext cx="1143833" cy="72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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= NBS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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37">
            <a:extLst>
              <a:ext uri="{FF2B5EF4-FFF2-40B4-BE49-F238E27FC236}">
                <a16:creationId xmlns=""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530473" y="3861289"/>
            <a:ext cx="2336819" cy="2422281"/>
            <a:chOff x="760526" y="3487583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60526" y="3487583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237386" y="4486477"/>
              <a:ext cx="977553" cy="333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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= NS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</a:t>
              </a:r>
              <a:endParaRPr lang="en-US" sz="2000" b="1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65">
            <a:extLst>
              <a:ext uri="{FF2B5EF4-FFF2-40B4-BE49-F238E27FC236}">
                <a16:creationId xmlns="" xmlns:a16="http://schemas.microsoft.com/office/drawing/2014/main" id="{06321D38-5D18-4B3D-AEA2-302F1282CEE1}"/>
              </a:ext>
            </a:extLst>
          </p:cNvPr>
          <p:cNvGrpSpPr/>
          <p:nvPr/>
        </p:nvGrpSpPr>
        <p:grpSpPr>
          <a:xfrm>
            <a:off x="1930402" y="663984"/>
            <a:ext cx="9241791" cy="2017486"/>
            <a:chOff x="1930400" y="663984"/>
            <a:chExt cx="9241791" cy="2017486"/>
          </a:xfrm>
        </p:grpSpPr>
        <p:sp>
          <p:nvSpPr>
            <p:cNvPr id="67" name="Rectangle 66">
              <a:extLst>
                <a:ext uri="{FF2B5EF4-FFF2-40B4-BE49-F238E27FC236}">
                  <a16:creationId xmlns="" xmlns:a16="http://schemas.microsoft.com/office/drawing/2014/main" id="{87AC8390-AE75-4D56-9539-8DE508D6CE8A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="" xmlns:a16="http://schemas.microsoft.com/office/drawing/2014/main" id="{71892DED-C0AC-48C6-90C0-F322DC320A52}"/>
                </a:ext>
              </a:extLst>
            </p:cNvPr>
            <p:cNvSpPr/>
            <p:nvPr/>
          </p:nvSpPr>
          <p:spPr>
            <a:xfrm>
              <a:off x="2347505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Biểu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thông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9" name="Picture 68">
            <a:hlinkClick r:id="rId3" action="ppaction://hlinksldjump"/>
            <a:extLst>
              <a:ext uri="{FF2B5EF4-FFF2-40B4-BE49-F238E27FC236}">
                <a16:creationId xmlns="" xmlns:a16="http://schemas.microsoft.com/office/drawing/2014/main" id="{830505CF-7341-4FD8-ABF7-10FBAE2EEE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44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="" xmlns:a16="http://schemas.microsoft.com/office/drawing/2014/main" id="{7F2BFAB4-CA28-4FD8-89F3-B4AECFD12C57}"/>
              </a:ext>
            </a:extLst>
          </p:cNvPr>
          <p:cNvSpPr/>
          <p:nvPr/>
        </p:nvSpPr>
        <p:spPr>
          <a:xfrm>
            <a:off x="422703" y="319983"/>
            <a:ext cx="11346595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" name="Group 109">
            <a:extLst>
              <a:ext uri="{FF2B5EF4-FFF2-40B4-BE49-F238E27FC236}">
                <a16:creationId xmlns=""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3739662" y="3661995"/>
            <a:ext cx="2368063" cy="2398836"/>
            <a:chOff x="700467" y="3429000"/>
            <a:chExt cx="1995316" cy="2017486"/>
          </a:xfrm>
        </p:grpSpPr>
        <p:pic>
          <p:nvPicPr>
            <p:cNvPr id="111" name="Picture 110">
              <a:extLst>
                <a:ext uri="{FF2B5EF4-FFF2-40B4-BE49-F238E27FC236}">
                  <a16:creationId xmlns=""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112" name="TextBox 111">
              <a:extLst>
                <a:ext uri="{FF2B5EF4-FFF2-40B4-BE49-F238E27FC236}">
                  <a16:creationId xmlns=""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400607" y="4336099"/>
              <a:ext cx="155653" cy="4918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="" xmlns:a16="http://schemas.microsoft.com/office/drawing/2014/main" id="{F219A996-EBEE-44D8-98FF-8086BE362966}"/>
              </a:ext>
            </a:extLst>
          </p:cNvPr>
          <p:cNvGrpSpPr/>
          <p:nvPr/>
        </p:nvGrpSpPr>
        <p:grpSpPr>
          <a:xfrm>
            <a:off x="6156016" y="3790951"/>
            <a:ext cx="2343215" cy="2293327"/>
            <a:chOff x="700467" y="3429000"/>
            <a:chExt cx="1995316" cy="2017486"/>
          </a:xfrm>
        </p:grpSpPr>
        <p:pic>
          <p:nvPicPr>
            <p:cNvPr id="114" name="Picture 113">
              <a:extLst>
                <a:ext uri="{FF2B5EF4-FFF2-40B4-BE49-F238E27FC236}">
                  <a16:creationId xmlns="" xmlns:a16="http://schemas.microsoft.com/office/drawing/2014/main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115" name="TextBox 114">
              <a:extLst>
                <a:ext uri="{FF2B5EF4-FFF2-40B4-BE49-F238E27FC236}">
                  <a16:creationId xmlns="" xmlns:a16="http://schemas.microsoft.com/office/drawing/2014/main" id="{00B2E73D-B51E-40AD-B863-E683475A782F}"/>
                </a:ext>
              </a:extLst>
            </p:cNvPr>
            <p:cNvSpPr txBox="1"/>
            <p:nvPr/>
          </p:nvSpPr>
          <p:spPr>
            <a:xfrm>
              <a:off x="1400606" y="4336099"/>
              <a:ext cx="157304" cy="514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=""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172309" y="3814396"/>
            <a:ext cx="2394239" cy="2305050"/>
            <a:chOff x="700467" y="3429000"/>
            <a:chExt cx="1995316" cy="2017486"/>
          </a:xfrm>
        </p:grpSpPr>
        <p:pic>
          <p:nvPicPr>
            <p:cNvPr id="121" name="Picture 120">
              <a:extLst>
                <a:ext uri="{FF2B5EF4-FFF2-40B4-BE49-F238E27FC236}">
                  <a16:creationId xmlns=""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=""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400606" y="4336099"/>
              <a:ext cx="153952" cy="511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=""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7" y="3790950"/>
            <a:ext cx="2454049" cy="2234712"/>
            <a:chOff x="700467" y="3429000"/>
            <a:chExt cx="1995316" cy="2017486"/>
          </a:xfrm>
        </p:grpSpPr>
        <p:pic>
          <p:nvPicPr>
            <p:cNvPr id="124" name="Picture 123">
              <a:extLst>
                <a:ext uri="{FF2B5EF4-FFF2-40B4-BE49-F238E27FC236}">
                  <a16:creationId xmlns=""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=""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400604" y="4336099"/>
              <a:ext cx="150199" cy="527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9699" name="Object 3"/>
          <p:cNvGraphicFramePr>
            <a:graphicFrameLocks noChangeAspect="1"/>
          </p:cNvGraphicFramePr>
          <p:nvPr/>
        </p:nvGraphicFramePr>
        <p:xfrm>
          <a:off x="4151313" y="4794250"/>
          <a:ext cx="1438275" cy="412750"/>
        </p:xfrm>
        <a:graphic>
          <a:graphicData uri="http://schemas.openxmlformats.org/presentationml/2006/ole">
            <p:oleObj spid="_x0000_s29699" name="Equation" r:id="rId4" imgW="927000" imgH="266400" progId="Equation.DSMT4">
              <p:embed/>
            </p:oleObj>
          </a:graphicData>
        </a:graphic>
      </p:graphicFrame>
      <p:graphicFrame>
        <p:nvGraphicFramePr>
          <p:cNvPr id="29700" name="Object 4"/>
          <p:cNvGraphicFramePr>
            <a:graphicFrameLocks noChangeAspect="1"/>
          </p:cNvGraphicFramePr>
          <p:nvPr/>
        </p:nvGraphicFramePr>
        <p:xfrm>
          <a:off x="1772383" y="4630983"/>
          <a:ext cx="1143000" cy="1116012"/>
        </p:xfrm>
        <a:graphic>
          <a:graphicData uri="http://schemas.openxmlformats.org/presentationml/2006/ole">
            <p:oleObj spid="_x0000_s29700" name="Equation" r:id="rId5" imgW="609480" imgH="596880" progId="Equation.DSMT4">
              <p:embed/>
            </p:oleObj>
          </a:graphicData>
        </a:graphic>
      </p:graphicFrame>
      <p:graphicFrame>
        <p:nvGraphicFramePr>
          <p:cNvPr id="29701" name="Object 5"/>
          <p:cNvGraphicFramePr>
            <a:graphicFrameLocks noChangeAspect="1"/>
          </p:cNvGraphicFramePr>
          <p:nvPr/>
        </p:nvGraphicFramePr>
        <p:xfrm>
          <a:off x="9112129" y="4533290"/>
          <a:ext cx="1090612" cy="900112"/>
        </p:xfrm>
        <a:graphic>
          <a:graphicData uri="http://schemas.openxmlformats.org/presentationml/2006/ole">
            <p:oleObj spid="_x0000_s29701" name="Equation" r:id="rId6" imgW="723600" imgH="596880" progId="Equation.DSMT4">
              <p:embed/>
            </p:oleObj>
          </a:graphicData>
        </a:graphic>
      </p:graphicFrame>
      <p:graphicFrame>
        <p:nvGraphicFramePr>
          <p:cNvPr id="29702" name="Object 6"/>
          <p:cNvGraphicFramePr>
            <a:graphicFrameLocks noChangeAspect="1"/>
          </p:cNvGraphicFramePr>
          <p:nvPr/>
        </p:nvGraphicFramePr>
        <p:xfrm>
          <a:off x="6790229" y="4677509"/>
          <a:ext cx="1030287" cy="777875"/>
        </p:xfrm>
        <a:graphic>
          <a:graphicData uri="http://schemas.openxmlformats.org/presentationml/2006/ole">
            <p:oleObj spid="_x0000_s29702" name="Equation" r:id="rId7" imgW="723600" imgH="545760" progId="Equation.DSMT4">
              <p:embed/>
            </p:oleObj>
          </a:graphicData>
        </a:graphic>
      </p:graphicFrame>
      <p:grpSp>
        <p:nvGrpSpPr>
          <p:cNvPr id="131" name="Group 130">
            <a:extLst>
              <a:ext uri="{FF2B5EF4-FFF2-40B4-BE49-F238E27FC236}">
                <a16:creationId xmlns=""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132" name="Rectangle 131">
              <a:extLst>
                <a:ext uri="{FF2B5EF4-FFF2-40B4-BE49-F238E27FC236}">
                  <a16:creationId xmlns=""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=""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nêu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suất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điện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cảm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4" name="Picture 133">
            <a:hlinkClick r:id="rId8" action="ppaction://hlinksldjump"/>
            <a:extLst>
              <a:ext uri="{FF2B5EF4-FFF2-40B4-BE49-F238E27FC236}">
                <a16:creationId xmlns=""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6830"/>
            <a:ext cx="2550840" cy="2550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7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297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96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9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7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97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26EFB7B-8311-4E0E-AEEB-C5FC84B41E3C}"/>
              </a:ext>
            </a:extLst>
          </p:cNvPr>
          <p:cNvSpPr/>
          <p:nvPr/>
        </p:nvSpPr>
        <p:spPr>
          <a:xfrm>
            <a:off x="422703" y="319983"/>
            <a:ext cx="11346595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5D853EB3-8EBD-472C-9BD3-3A70C81B5FED}"/>
              </a:ext>
            </a:extLst>
          </p:cNvPr>
          <p:cNvGrpSpPr/>
          <p:nvPr/>
        </p:nvGrpSpPr>
        <p:grpSpPr>
          <a:xfrm>
            <a:off x="2188308" y="663984"/>
            <a:ext cx="9143085" cy="2017486"/>
            <a:chOff x="1930400" y="663984"/>
            <a:chExt cx="9143085" cy="2017486"/>
          </a:xfrm>
        </p:grpSpPr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A6CC59FE-44F9-4433-A4E7-B996619E9E10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83AD1692-03E5-4CBE-ADDC-7A3C3ED5545E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Chúc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mừng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chương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9" name="Picture 28">
            <a:hlinkClick r:id="rId3" action="ppaction://hlinksldjump"/>
            <a:extLst>
              <a:ext uri="{FF2B5EF4-FFF2-40B4-BE49-F238E27FC236}">
                <a16:creationId xmlns="" xmlns:a16="http://schemas.microsoft.com/office/drawing/2014/main" id="{B0E8154B-B306-4ED7-8535-3F396D397B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730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7E61977C-759C-40DE-8AEC-8F95E7871239}"/>
              </a:ext>
            </a:extLst>
          </p:cNvPr>
          <p:cNvSpPr/>
          <p:nvPr/>
        </p:nvSpPr>
        <p:spPr>
          <a:xfrm>
            <a:off x="422703" y="319983"/>
            <a:ext cx="11346595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tượng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cảm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điện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32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=""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602155" y="3313402"/>
            <a:ext cx="9143085" cy="2665369"/>
            <a:chOff x="1930400" y="663984"/>
            <a:chExt cx="9143085" cy="2017486"/>
          </a:xfrm>
        </p:grpSpPr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thông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qua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mạch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kín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biến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thiên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thì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mạch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dòng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điện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dòng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điện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cảm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tượng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gọi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tượng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cảm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điện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3488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80683FF-DF4A-47F2-A1ED-B91AD97BE8D8}"/>
              </a:ext>
            </a:extLst>
          </p:cNvPr>
          <p:cNvSpPr/>
          <p:nvPr/>
        </p:nvSpPr>
        <p:spPr>
          <a:xfrm>
            <a:off x="422703" y="319983"/>
            <a:ext cx="11346595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Chúc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mừng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chương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=""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544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9877" y="789564"/>
            <a:ext cx="9671539" cy="5566062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1759</TotalTime>
  <Words>753</Words>
  <Application>Microsoft Office PowerPoint</Application>
  <PresentationFormat>Custom</PresentationFormat>
  <Paragraphs>86</Paragraphs>
  <Slides>23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Times New Roman</vt:lpstr>
      <vt:lpstr>Calibri</vt:lpstr>
      <vt:lpstr>Symbol</vt:lpstr>
      <vt:lpstr>VNI Brush</vt:lpstr>
      <vt:lpstr>VNI-Times</vt:lpstr>
      <vt:lpstr>Office Theme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Bài 25: Tự cảm</vt:lpstr>
      <vt:lpstr>I. Từ thông riêng của một mạch kín</vt:lpstr>
      <vt:lpstr>Slide 12</vt:lpstr>
      <vt:lpstr>II. Hiện tượng tự cảm</vt:lpstr>
      <vt:lpstr>Các nhóm trình bày sản phẩm theo hình thức sau:</vt:lpstr>
      <vt:lpstr>Slide 15</vt:lpstr>
      <vt:lpstr>III. Suất điện động tự cảm.</vt:lpstr>
      <vt:lpstr>III. Suất điện động tự cảm.</vt:lpstr>
      <vt:lpstr>Slide 18</vt:lpstr>
      <vt:lpstr>Hãy hoàn thành phiếu học tập ( 4 Phút)</vt:lpstr>
      <vt:lpstr>Slide 20</vt:lpstr>
      <vt:lpstr>Về nhà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Windows User</cp:lastModifiedBy>
  <cp:revision>147</cp:revision>
  <dcterms:created xsi:type="dcterms:W3CDTF">2018-01-28T07:11:08Z</dcterms:created>
  <dcterms:modified xsi:type="dcterms:W3CDTF">2021-02-23T15:19:41Z</dcterms:modified>
</cp:coreProperties>
</file>