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41" r:id="rId2"/>
    <p:sldId id="257" r:id="rId3"/>
    <p:sldId id="284" r:id="rId4"/>
    <p:sldId id="285" r:id="rId5"/>
    <p:sldId id="349" r:id="rId6"/>
    <p:sldId id="342" r:id="rId7"/>
    <p:sldId id="334" r:id="rId8"/>
    <p:sldId id="343" r:id="rId9"/>
    <p:sldId id="359" r:id="rId10"/>
    <p:sldId id="346" r:id="rId11"/>
    <p:sldId id="360" r:id="rId12"/>
    <p:sldId id="344" r:id="rId13"/>
    <p:sldId id="361" r:id="rId14"/>
    <p:sldId id="362" r:id="rId15"/>
    <p:sldId id="347" r:id="rId16"/>
    <p:sldId id="363" r:id="rId17"/>
    <p:sldId id="345" r:id="rId18"/>
    <p:sldId id="352" r:id="rId19"/>
    <p:sldId id="358" r:id="rId20"/>
    <p:sldId id="357" r:id="rId21"/>
    <p:sldId id="348" r:id="rId22"/>
    <p:sldId id="356" r:id="rId23"/>
    <p:sldId id="355" r:id="rId24"/>
    <p:sldId id="270" r:id="rId25"/>
    <p:sldId id="364" r:id="rId26"/>
    <p:sldId id="365" r:id="rId27"/>
    <p:sldId id="331" r:id="rId28"/>
    <p:sldId id="269" r:id="rId29"/>
    <p:sldId id="295" r:id="rId3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Nghia Tran Trung" initials="NTT" lastIdx="1" clrIdx="1">
    <p:extLst>
      <p:ext uri="{19B8F6BF-5375-455C-9EA6-DF929625EA0E}">
        <p15:presenceInfo xmlns:p15="http://schemas.microsoft.com/office/powerpoint/2012/main" userId="Nghia Tran Trung" providerId="None"/>
      </p:ext>
    </p:extLst>
  </p:cmAuthor>
  <p:cmAuthor id="3" name="Nghia Tran VIAE" initials="NTV" lastIdx="4" clrIdx="2">
    <p:extLst>
      <p:ext uri="{19B8F6BF-5375-455C-9EA6-DF929625EA0E}">
        <p15:presenceInfo xmlns:p15="http://schemas.microsoft.com/office/powerpoint/2012/main" userId="S::nghia.tran@viae.edu.vn::829f8176-b8f6-4877-94f3-f70eae1c28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1" autoAdjust="0"/>
    <p:restoredTop sz="94981"/>
  </p:normalViewPr>
  <p:slideViewPr>
    <p:cSldViewPr snapToGrid="0" snapToObjects="1">
      <p:cViewPr varScale="1">
        <p:scale>
          <a:sx n="71" d="100"/>
          <a:sy n="71" d="100"/>
        </p:scale>
        <p:origin x="2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9T20:17:05.246" idx="3">
    <p:pos x="10" y="10"/>
    <p:text>Có cách nào cho chữ to lên giúp anh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9T20:17:26.658" idx="4">
    <p:pos x="10" y="10"/>
    <p:text>Giúp anh chữ to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9T20:17:26.658" idx="12">
    <p:pos x="10" y="10"/>
    <p:text>Giúp anh chữ to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9T20:17:45.351" idx="5">
    <p:pos x="10" y="10"/>
    <p:text>Giúp anh chũ to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03T21:24:29.400" idx="3">
    <p:pos x="7499" y="85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9T20:18:19.917" idx="7">
    <p:pos x="10" y="10"/>
    <p:text>Phần này nếu chữ quá bé, giúp anh copy và paste text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07T07:13:51.094" idx="1">
    <p:pos x="10" y="10"/>
    <p:text>check giúp em trang sách WB và NOTEBOOK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3.1</a:t>
            </a:r>
          </a:p>
        </p:txBody>
      </p:sp>
    </p:spTree>
    <p:extLst>
      <p:ext uri="{BB962C8B-B14F-4D97-AF65-F5344CB8AC3E}">
        <p14:creationId xmlns:p14="http://schemas.microsoft.com/office/powerpoint/2010/main" val="396946739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1.2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duhome.com.vn/DHALesson?idGrade=19&amp;idSubject=1&amp;idSeries=117&amp;idTheme=979&amp;IdLevel=1&amp;idThemeServer=6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016690"/>
            <a:ext cx="68449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4: INTERNATIONAL ORGANIZATIONS &amp; CHARITIES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1.2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30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8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183F7A-21B7-F087-33F8-6AD993A97DAB}"/>
              </a:ext>
            </a:extLst>
          </p:cNvPr>
          <p:cNvSpPr/>
          <p:nvPr/>
        </p:nvSpPr>
        <p:spPr>
          <a:xfrm>
            <a:off x="1141306" y="518160"/>
            <a:ext cx="10190480" cy="5821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</a:rPr>
              <a:t>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SPELLING OF </a:t>
            </a:r>
            <a:r>
              <a:rPr lang="en-US" sz="3200" b="1" i="1" dirty="0">
                <a:solidFill>
                  <a:srgbClr val="FF0000"/>
                </a:solidFill>
              </a:rPr>
              <a:t>–S</a:t>
            </a:r>
            <a:r>
              <a:rPr lang="en-US" sz="3200" b="1" dirty="0">
                <a:solidFill>
                  <a:srgbClr val="FF0000"/>
                </a:solidFill>
              </a:rPr>
              <a:t> AND </a:t>
            </a:r>
            <a:r>
              <a:rPr lang="en-US" sz="3200" b="1" i="1" dirty="0">
                <a:solidFill>
                  <a:srgbClr val="FF0000"/>
                </a:solidFill>
              </a:rPr>
              <a:t>–ES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To form a simple present verb in 3</a:t>
            </a:r>
            <a:r>
              <a:rPr lang="en-US" sz="3200" baseline="30000" dirty="0">
                <a:solidFill>
                  <a:schemeClr val="accent2">
                    <a:lumMod val="75000"/>
                  </a:schemeClr>
                </a:solidFill>
              </a:rPr>
              <a:t>rd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person, we usually add </a:t>
            </a:r>
            <a:r>
              <a:rPr lang="en-US" sz="3200" i="1" dirty="0">
                <a:solidFill>
                  <a:srgbClr val="FF0000"/>
                </a:solidFill>
              </a:rPr>
              <a:t>-s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                       dream 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 dreams</a:t>
            </a:r>
          </a:p>
          <a:p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                       run  runs </a:t>
            </a:r>
          </a:p>
          <a:p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                       see  sees</a:t>
            </a:r>
            <a:endParaRPr lang="en-US" sz="3200" dirty="0">
              <a:sym typeface="Wingdings" panose="05000000000000000000" pitchFamily="2" charset="2"/>
            </a:endParaRP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2.  End of verb: </a:t>
            </a:r>
            <a:r>
              <a:rPr lang="en-US" sz="3200" i="1" dirty="0">
                <a:solidFill>
                  <a:srgbClr val="FF0000"/>
                </a:solidFill>
              </a:rPr>
              <a:t>-o, -</a:t>
            </a:r>
            <a:r>
              <a:rPr lang="en-US" sz="3200" i="1" dirty="0" err="1">
                <a:solidFill>
                  <a:srgbClr val="FF0000"/>
                </a:solidFill>
              </a:rPr>
              <a:t>sh</a:t>
            </a:r>
            <a:r>
              <a:rPr lang="en-US" sz="3200" i="1" dirty="0">
                <a:solidFill>
                  <a:srgbClr val="FF0000"/>
                </a:solidFill>
              </a:rPr>
              <a:t>, -</a:t>
            </a:r>
            <a:r>
              <a:rPr lang="en-US" sz="3200" i="1" dirty="0" err="1">
                <a:solidFill>
                  <a:srgbClr val="FF0000"/>
                </a:solidFill>
              </a:rPr>
              <a:t>ch</a:t>
            </a:r>
            <a:r>
              <a:rPr lang="en-US" sz="3200" i="1" dirty="0">
                <a:solidFill>
                  <a:srgbClr val="FF0000"/>
                </a:solidFill>
              </a:rPr>
              <a:t>, -ss, -x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: add </a:t>
            </a:r>
            <a:r>
              <a:rPr lang="en-US" sz="3200" i="1" dirty="0">
                <a:solidFill>
                  <a:srgbClr val="FF0000"/>
                </a:solidFill>
              </a:rPr>
              <a:t>-es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                       do 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 does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                       wash 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 washes</a:t>
            </a:r>
          </a:p>
          <a:p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                       teach  teaches </a:t>
            </a:r>
          </a:p>
          <a:p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                       miss  misses</a:t>
            </a:r>
          </a:p>
          <a:p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                       fix  fixes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0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183F7A-21B7-F087-33F8-6AD993A97DAB}"/>
              </a:ext>
            </a:extLst>
          </p:cNvPr>
          <p:cNvSpPr/>
          <p:nvPr/>
        </p:nvSpPr>
        <p:spPr>
          <a:xfrm>
            <a:off x="1158240" y="528320"/>
            <a:ext cx="10190480" cy="5821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3. End of verb: </a:t>
            </a:r>
            <a:r>
              <a:rPr lang="en-US" sz="3200" i="1" dirty="0">
                <a:solidFill>
                  <a:srgbClr val="FF0000"/>
                </a:solidFill>
              </a:rPr>
              <a:t>consonant + -y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: change </a:t>
            </a:r>
            <a:r>
              <a:rPr lang="en-US" sz="3200" i="1" dirty="0">
                <a:solidFill>
                  <a:srgbClr val="FF0000"/>
                </a:solidFill>
              </a:rPr>
              <a:t>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to </a:t>
            </a:r>
            <a:r>
              <a:rPr lang="en-US" sz="3200" i="1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, add </a:t>
            </a:r>
            <a:r>
              <a:rPr lang="en-US" sz="3200" i="1" dirty="0">
                <a:solidFill>
                  <a:srgbClr val="FF0000"/>
                </a:solidFill>
              </a:rPr>
              <a:t>-es</a:t>
            </a:r>
          </a:p>
          <a:p>
            <a:r>
              <a:rPr lang="en-US" sz="3200" dirty="0">
                <a:solidFill>
                  <a:srgbClr val="002060"/>
                </a:solidFill>
              </a:rPr>
              <a:t>                       cry 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 cries</a:t>
            </a:r>
          </a:p>
          <a:p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                       study  studies </a:t>
            </a:r>
            <a:br>
              <a:rPr lang="en-US" sz="3200" dirty="0">
                <a:sym typeface="Wingdings" panose="05000000000000000000" pitchFamily="2" charset="2"/>
              </a:rPr>
            </a:br>
            <a:endParaRPr lang="en-US" sz="3200" dirty="0">
              <a:sym typeface="Wingdings" panose="05000000000000000000" pitchFamily="2" charset="2"/>
            </a:endParaRP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4. End of verb: </a:t>
            </a:r>
            <a:r>
              <a:rPr lang="en-US" sz="3200" i="1" dirty="0">
                <a:solidFill>
                  <a:srgbClr val="FF0000"/>
                </a:solidFill>
              </a:rPr>
              <a:t>vowel + -y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: add </a:t>
            </a:r>
            <a:r>
              <a:rPr lang="en-US" sz="3200" i="1" dirty="0">
                <a:solidFill>
                  <a:srgbClr val="FF0000"/>
                </a:solidFill>
              </a:rPr>
              <a:t>-s</a:t>
            </a:r>
          </a:p>
          <a:p>
            <a:r>
              <a:rPr lang="en-US" sz="3200" dirty="0">
                <a:solidFill>
                  <a:srgbClr val="002060"/>
                </a:solidFill>
              </a:rPr>
              <a:t>                       pay 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 pays</a:t>
            </a:r>
          </a:p>
          <a:p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                       buy  buys </a:t>
            </a:r>
          </a:p>
          <a:p>
            <a:r>
              <a:rPr lang="en-US" sz="3200" dirty="0">
                <a:sym typeface="Wingdings" panose="05000000000000000000" pitchFamily="2" charset="2"/>
              </a:rPr>
              <a:t>                   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95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B0E29-103D-5FD4-C072-2BBB1414B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56" y="676080"/>
            <a:ext cx="7555677" cy="55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5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C4E33B-3F9B-6F06-0367-F8615437919F}"/>
              </a:ext>
            </a:extLst>
          </p:cNvPr>
          <p:cNvSpPr/>
          <p:nvPr/>
        </p:nvSpPr>
        <p:spPr>
          <a:xfrm>
            <a:off x="4531360" y="1265024"/>
            <a:ext cx="5039360" cy="11051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S + </a:t>
            </a:r>
            <a:r>
              <a:rPr lang="en-US" sz="3200" dirty="0">
                <a:solidFill>
                  <a:srgbClr val="FF0000"/>
                </a:solidFill>
              </a:rPr>
              <a:t>am/ is/ are </a:t>
            </a:r>
            <a:r>
              <a:rPr lang="en-US" sz="3200" dirty="0"/>
              <a:t>+ V-</a:t>
            </a:r>
            <a:r>
              <a:rPr lang="en-US" sz="3200" dirty="0">
                <a:solidFill>
                  <a:srgbClr val="FF0000"/>
                </a:solidFill>
              </a:rPr>
              <a:t>ING</a:t>
            </a:r>
          </a:p>
          <a:p>
            <a:r>
              <a:rPr lang="en-US" sz="3200" dirty="0"/>
              <a:t>                 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328B3D-2454-B5AD-C042-0A02B1AECCFC}"/>
              </a:ext>
            </a:extLst>
          </p:cNvPr>
          <p:cNvSpPr/>
          <p:nvPr/>
        </p:nvSpPr>
        <p:spPr>
          <a:xfrm>
            <a:off x="4531360" y="2586619"/>
            <a:ext cx="5039360" cy="1105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S + </a:t>
            </a:r>
            <a:r>
              <a:rPr lang="en-US" sz="3200" dirty="0">
                <a:solidFill>
                  <a:srgbClr val="FF0000"/>
                </a:solidFill>
              </a:rPr>
              <a:t>am/ is/ are </a:t>
            </a:r>
            <a:r>
              <a:rPr lang="en-US" sz="3200" dirty="0"/>
              <a:t>+ NOT + V-</a:t>
            </a:r>
            <a:r>
              <a:rPr lang="en-US" sz="3200" dirty="0">
                <a:solidFill>
                  <a:srgbClr val="FF0000"/>
                </a:solidFill>
              </a:rPr>
              <a:t>ING</a:t>
            </a:r>
          </a:p>
          <a:p>
            <a:r>
              <a:rPr lang="en-US" sz="3200" dirty="0"/>
              <a:t>                   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F0A32-942E-AC32-645F-689F008A547D}"/>
              </a:ext>
            </a:extLst>
          </p:cNvPr>
          <p:cNvSpPr/>
          <p:nvPr/>
        </p:nvSpPr>
        <p:spPr>
          <a:xfrm>
            <a:off x="4531360" y="4034598"/>
            <a:ext cx="5039360" cy="1109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Am/ Is/ Are </a:t>
            </a:r>
            <a:r>
              <a:rPr lang="en-US" sz="3200" dirty="0"/>
              <a:t>+ S + V-</a:t>
            </a:r>
            <a:r>
              <a:rPr lang="en-US" sz="3200" dirty="0">
                <a:solidFill>
                  <a:srgbClr val="FF0000"/>
                </a:solidFill>
              </a:rPr>
              <a:t>ING?</a:t>
            </a:r>
          </a:p>
          <a:p>
            <a:r>
              <a:rPr lang="en-US" sz="3200" dirty="0"/>
              <a:t>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CD38D9-58BB-A69D-B5E5-8443343FDA20}"/>
              </a:ext>
            </a:extLst>
          </p:cNvPr>
          <p:cNvSpPr txBox="1"/>
          <p:nvPr/>
        </p:nvSpPr>
        <p:spPr>
          <a:xfrm>
            <a:off x="731520" y="5598160"/>
            <a:ext cx="1076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Common Adverbs: </a:t>
            </a:r>
            <a:r>
              <a:rPr lang="en-US" sz="3200" dirty="0"/>
              <a:t>now, right now, at the moment,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473C7D-0596-9CE8-32DE-AFD9A1E043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67" y="474133"/>
            <a:ext cx="3999653" cy="570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C4A618-0F6C-3C46-A898-9B2D13ABEB98}"/>
              </a:ext>
            </a:extLst>
          </p:cNvPr>
          <p:cNvSpPr/>
          <p:nvPr/>
        </p:nvSpPr>
        <p:spPr>
          <a:xfrm>
            <a:off x="1727200" y="1261135"/>
            <a:ext cx="2120053" cy="110908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POSITIVE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697312-E49D-62DD-8D12-54D1FDB5807F}"/>
              </a:ext>
            </a:extLst>
          </p:cNvPr>
          <p:cNvSpPr/>
          <p:nvPr/>
        </p:nvSpPr>
        <p:spPr>
          <a:xfrm>
            <a:off x="1727200" y="2611434"/>
            <a:ext cx="2120053" cy="110908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NEGATIVE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05A163-64EB-7653-CD76-00A35DB736D3}"/>
              </a:ext>
            </a:extLst>
          </p:cNvPr>
          <p:cNvSpPr/>
          <p:nvPr/>
        </p:nvSpPr>
        <p:spPr>
          <a:xfrm>
            <a:off x="1727199" y="4017666"/>
            <a:ext cx="2407921" cy="110908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QUESTIONS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2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183F7A-21B7-F087-33F8-6AD993A97DAB}"/>
              </a:ext>
            </a:extLst>
          </p:cNvPr>
          <p:cNvSpPr/>
          <p:nvPr/>
        </p:nvSpPr>
        <p:spPr>
          <a:xfrm>
            <a:off x="254000" y="516466"/>
            <a:ext cx="12615334" cy="5520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                                                                         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             				SPELLING OF </a:t>
            </a:r>
            <a:r>
              <a:rPr lang="en-US" sz="3200" b="1" i="1" dirty="0">
                <a:solidFill>
                  <a:srgbClr val="FF0000"/>
                </a:solidFill>
              </a:rPr>
              <a:t>–ING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Most verbs: add </a:t>
            </a:r>
            <a:r>
              <a:rPr lang="en-US" sz="3200" i="1" dirty="0">
                <a:solidFill>
                  <a:srgbClr val="FF0000"/>
                </a:solidFill>
              </a:rPr>
              <a:t>-</a:t>
            </a:r>
            <a:r>
              <a:rPr lang="en-US" sz="3200" i="1" dirty="0" err="1">
                <a:solidFill>
                  <a:srgbClr val="FF0000"/>
                </a:solidFill>
              </a:rPr>
              <a:t>ing</a:t>
            </a:r>
            <a:endParaRPr lang="en-US" sz="3200" i="1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                       dream 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 dreaming</a:t>
            </a:r>
          </a:p>
          <a:p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                       stand  standing </a:t>
            </a:r>
            <a:endParaRPr lang="en-US" sz="3200" dirty="0">
              <a:sym typeface="Wingdings" panose="05000000000000000000" pitchFamily="2" charset="2"/>
            </a:endParaRP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2.  End of verb: consonant + </a:t>
            </a:r>
            <a:r>
              <a:rPr lang="en-US" sz="3200" i="1" dirty="0">
                <a:solidFill>
                  <a:srgbClr val="FF0000"/>
                </a:solidFill>
              </a:rPr>
              <a:t>-e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: drop –e and add </a:t>
            </a:r>
            <a:r>
              <a:rPr lang="en-US" sz="3200" i="1" dirty="0">
                <a:solidFill>
                  <a:srgbClr val="FF0000"/>
                </a:solidFill>
              </a:rPr>
              <a:t>-</a:t>
            </a:r>
            <a:r>
              <a:rPr lang="en-US" sz="3200" i="1" dirty="0" err="1">
                <a:solidFill>
                  <a:srgbClr val="FF0000"/>
                </a:solidFill>
              </a:rPr>
              <a:t>ing</a:t>
            </a:r>
            <a:endParaRPr lang="en-US" sz="3200" i="1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                       smile 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 smiling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                       write 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 writing</a:t>
            </a:r>
            <a:b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</a:b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                       (see  seeing) 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3. End of verb: </a:t>
            </a:r>
            <a:r>
              <a:rPr lang="en-US" sz="3200" i="1" dirty="0">
                <a:solidFill>
                  <a:srgbClr val="FF0000"/>
                </a:solidFill>
              </a:rPr>
              <a:t>one vowel + one consonant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: double the consonant, then add –</a:t>
            </a:r>
            <a:r>
              <a:rPr lang="en-US" sz="3200" i="1" dirty="0" err="1">
                <a:solidFill>
                  <a:srgbClr val="FF0000"/>
                </a:solidFill>
              </a:rPr>
              <a:t>ing</a:t>
            </a:r>
            <a:r>
              <a:rPr lang="en-US" sz="3200" i="1" dirty="0">
                <a:solidFill>
                  <a:srgbClr val="FF0000"/>
                </a:solidFill>
              </a:rPr>
              <a:t>    </a:t>
            </a:r>
            <a:r>
              <a:rPr lang="en-US" sz="3200" dirty="0">
                <a:solidFill>
                  <a:srgbClr val="002060"/>
                </a:solidFill>
              </a:rPr>
              <a:t>   run 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 ru</a:t>
            </a:r>
            <a:r>
              <a:rPr lang="en-US" sz="3200" u="sng" dirty="0">
                <a:solidFill>
                  <a:srgbClr val="002060"/>
                </a:solidFill>
                <a:sym typeface="Wingdings" panose="05000000000000000000" pitchFamily="2" charset="2"/>
              </a:rPr>
              <a:t>nn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ing</a:t>
            </a:r>
          </a:p>
          <a:p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                       sit  si</a:t>
            </a:r>
            <a:r>
              <a:rPr lang="en-US" sz="3200" u="sng" dirty="0">
                <a:solidFill>
                  <a:srgbClr val="002060"/>
                </a:solidFill>
                <a:sym typeface="Wingdings" panose="05000000000000000000" pitchFamily="2" charset="2"/>
              </a:rPr>
              <a:t>tt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ing </a:t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                       (rain  rai</a:t>
            </a:r>
            <a:r>
              <a:rPr lang="en-US" sz="3200" u="sng" dirty="0">
                <a:solidFill>
                  <a:srgbClr val="002060"/>
                </a:solidFill>
                <a:sym typeface="Wingdings" panose="05000000000000000000" pitchFamily="2" charset="2"/>
              </a:rPr>
              <a:t>n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ing) </a:t>
            </a:r>
          </a:p>
          <a:p>
            <a:br>
              <a:rPr lang="en-US" sz="3200" dirty="0">
                <a:sym typeface="Wingdings" panose="05000000000000000000" pitchFamily="2" charset="2"/>
              </a:rPr>
            </a:br>
            <a:endParaRPr lang="en-US" sz="3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8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183F7A-21B7-F087-33F8-6AD993A97DAB}"/>
              </a:ext>
            </a:extLst>
          </p:cNvPr>
          <p:cNvSpPr/>
          <p:nvPr/>
        </p:nvSpPr>
        <p:spPr>
          <a:xfrm>
            <a:off x="1000760" y="1082040"/>
            <a:ext cx="10190480" cy="4693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70C0"/>
                </a:solidFill>
              </a:rPr>
              <a:t>                                                                         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4. 2-syllable verbs ending in </a:t>
            </a:r>
            <a:r>
              <a:rPr lang="en-US" sz="3200" i="1" dirty="0">
                <a:solidFill>
                  <a:srgbClr val="FF0000"/>
                </a:solidFill>
              </a:rPr>
              <a:t>one consonant + one vowel + one consonant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: double the last consonant if the last syllable is stressed</a:t>
            </a:r>
            <a:endParaRPr lang="en-US" sz="3200" i="1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                       </a:t>
            </a:r>
            <a:r>
              <a:rPr lang="en-US" sz="3200" dirty="0" err="1">
                <a:solidFill>
                  <a:srgbClr val="002060"/>
                </a:solidFill>
              </a:rPr>
              <a:t>be’gin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 begi</a:t>
            </a:r>
            <a:r>
              <a:rPr lang="en-US" sz="3200" u="sng" dirty="0">
                <a:solidFill>
                  <a:srgbClr val="002060"/>
                </a:solidFill>
                <a:sym typeface="Wingdings" panose="05000000000000000000" pitchFamily="2" charset="2"/>
              </a:rPr>
              <a:t>nn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ing</a:t>
            </a:r>
          </a:p>
          <a:p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                       </a:t>
            </a:r>
            <a:r>
              <a:rPr lang="en-US" sz="3200" dirty="0" err="1">
                <a:solidFill>
                  <a:srgbClr val="002060"/>
                </a:solidFill>
                <a:sym typeface="Wingdings" panose="05000000000000000000" pitchFamily="2" charset="2"/>
              </a:rPr>
              <a:t>for’get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  forge</a:t>
            </a:r>
            <a:r>
              <a:rPr lang="en-US" sz="3200" u="sng" dirty="0">
                <a:solidFill>
                  <a:srgbClr val="002060"/>
                </a:solidFill>
                <a:sym typeface="Wingdings" panose="05000000000000000000" pitchFamily="2" charset="2"/>
              </a:rPr>
              <a:t>tt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ing  </a:t>
            </a:r>
          </a:p>
          <a:p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                       (‘open  ope</a:t>
            </a:r>
            <a:r>
              <a:rPr lang="en-US" sz="3200" u="sng" dirty="0">
                <a:solidFill>
                  <a:srgbClr val="002060"/>
                </a:solidFill>
                <a:sym typeface="Wingdings" panose="05000000000000000000" pitchFamily="2" charset="2"/>
              </a:rPr>
              <a:t>n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ing)</a:t>
            </a:r>
          </a:p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5. End of verb </a:t>
            </a:r>
            <a:r>
              <a:rPr lang="en-US" sz="3200" dirty="0">
                <a:solidFill>
                  <a:srgbClr val="FF0000"/>
                </a:solidFill>
              </a:rPr>
              <a:t>-</a:t>
            </a:r>
            <a:r>
              <a:rPr lang="en-US" sz="3200" dirty="0" err="1">
                <a:solidFill>
                  <a:srgbClr val="FF0000"/>
                </a:solidFill>
              </a:rPr>
              <a:t>ie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: change </a:t>
            </a:r>
            <a:r>
              <a:rPr lang="en-US" sz="3200" i="1" dirty="0">
                <a:solidFill>
                  <a:srgbClr val="FF0000"/>
                </a:solidFill>
              </a:rPr>
              <a:t>-</a:t>
            </a:r>
            <a:r>
              <a:rPr lang="en-US" sz="3200" i="1" dirty="0" err="1">
                <a:solidFill>
                  <a:srgbClr val="FF0000"/>
                </a:solidFill>
              </a:rPr>
              <a:t>ie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n-US" sz="3200" i="1" dirty="0">
                <a:solidFill>
                  <a:srgbClr val="FF0000"/>
                </a:solidFill>
              </a:rPr>
              <a:t>-y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, add  -</a:t>
            </a:r>
            <a:r>
              <a:rPr lang="en-US" sz="3200" i="1" dirty="0" err="1">
                <a:solidFill>
                  <a:srgbClr val="FF0000"/>
                </a:solidFill>
              </a:rPr>
              <a:t>ing</a:t>
            </a:r>
            <a:endParaRPr lang="en-US" sz="3200" i="1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                       die 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 d</a:t>
            </a:r>
            <a:r>
              <a:rPr lang="en-US" sz="3200" u="sng" dirty="0">
                <a:solidFill>
                  <a:srgbClr val="002060"/>
                </a:solidFill>
                <a:sym typeface="Wingdings" panose="05000000000000000000" pitchFamily="2" charset="2"/>
              </a:rPr>
              <a:t>y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ing</a:t>
            </a:r>
          </a:p>
          <a:p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                       lie  l</a:t>
            </a:r>
            <a:r>
              <a:rPr lang="en-US" sz="3200" u="sng" dirty="0">
                <a:solidFill>
                  <a:srgbClr val="002060"/>
                </a:solidFill>
                <a:sym typeface="Wingdings" panose="05000000000000000000" pitchFamily="2" charset="2"/>
              </a:rPr>
              <a:t>y</a:t>
            </a:r>
            <a:r>
              <a:rPr lang="en-US" sz="3200" dirty="0">
                <a:solidFill>
                  <a:srgbClr val="002060"/>
                </a:solidFill>
                <a:sym typeface="Wingdings" panose="05000000000000000000" pitchFamily="2" charset="2"/>
              </a:rPr>
              <a:t>ing </a:t>
            </a:r>
            <a:br>
              <a:rPr lang="en-US" sz="3200" dirty="0">
                <a:sym typeface="Wingdings" panose="05000000000000000000" pitchFamily="2" charset="2"/>
              </a:rPr>
            </a:br>
            <a:endParaRPr lang="en-US" sz="3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76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137" y="369547"/>
            <a:ext cx="9144000" cy="60685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21200" y="4262109"/>
            <a:ext cx="7030720" cy="2226344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PRESENT SIMPLE </a:t>
            </a:r>
          </a:p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&amp; </a:t>
            </a:r>
          </a:p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PRESENT CONTINUOUS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646" y="626101"/>
            <a:ext cx="3200399" cy="798928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589518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64AFD-73AD-7B45-175A-AE4B140CC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986" y="510476"/>
            <a:ext cx="9560267" cy="583704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E98BF3F-A2CA-DD94-8479-36D07323BBBD}"/>
              </a:ext>
            </a:extLst>
          </p:cNvPr>
          <p:cNvSpPr/>
          <p:nvPr/>
        </p:nvSpPr>
        <p:spPr>
          <a:xfrm>
            <a:off x="3322759" y="2702560"/>
            <a:ext cx="1371161" cy="568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98BA24-6E76-443B-F60E-D557CC862F15}"/>
              </a:ext>
            </a:extLst>
          </p:cNvPr>
          <p:cNvSpPr/>
          <p:nvPr/>
        </p:nvSpPr>
        <p:spPr>
          <a:xfrm>
            <a:off x="5456285" y="3340036"/>
            <a:ext cx="1472835" cy="568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4A8912-7868-8C5E-F56A-3BD26353E9EA}"/>
              </a:ext>
            </a:extLst>
          </p:cNvPr>
          <p:cNvSpPr/>
          <p:nvPr/>
        </p:nvSpPr>
        <p:spPr>
          <a:xfrm>
            <a:off x="4872267" y="4010596"/>
            <a:ext cx="1630133" cy="568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A64FC7-E6E3-85B1-AE30-3C3ECAFF74A2}"/>
              </a:ext>
            </a:extLst>
          </p:cNvPr>
          <p:cNvSpPr/>
          <p:nvPr/>
        </p:nvSpPr>
        <p:spPr>
          <a:xfrm>
            <a:off x="3878853" y="4681156"/>
            <a:ext cx="886187" cy="568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1024C5-C9C3-E966-2F60-D2B5B0419C72}"/>
              </a:ext>
            </a:extLst>
          </p:cNvPr>
          <p:cNvSpPr/>
          <p:nvPr/>
        </p:nvSpPr>
        <p:spPr>
          <a:xfrm>
            <a:off x="4570098" y="5369432"/>
            <a:ext cx="1434462" cy="5689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0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69711"/>
            <a:ext cx="241495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0AF9AB-54FE-2136-E8C5-15C9A336B3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000" y="1016042"/>
            <a:ext cx="12522295" cy="5217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0CDAA0-349F-56A3-9EA3-674F4E1DF4A0}"/>
              </a:ext>
            </a:extLst>
          </p:cNvPr>
          <p:cNvSpPr txBox="1"/>
          <p:nvPr/>
        </p:nvSpPr>
        <p:spPr>
          <a:xfrm>
            <a:off x="8754534" y="3329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rgbClr val="FF0000"/>
                </a:solidFill>
              </a:rPr>
              <a:t> is doing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13D59-36C1-80BE-15C8-95BF76EB0D1E}"/>
              </a:ext>
            </a:extLst>
          </p:cNvPr>
          <p:cNvSpPr txBox="1"/>
          <p:nvPr/>
        </p:nvSpPr>
        <p:spPr>
          <a:xfrm>
            <a:off x="2912534" y="4141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rgbClr val="FF0000"/>
                </a:solidFill>
              </a:rPr>
              <a:t>   provides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363ECD-F917-D7E1-017A-78DF224E3504}"/>
              </a:ext>
            </a:extLst>
          </p:cNvPr>
          <p:cNvSpPr txBox="1"/>
          <p:nvPr/>
        </p:nvSpPr>
        <p:spPr>
          <a:xfrm>
            <a:off x="9414934" y="4141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rgbClr val="FF0000"/>
                </a:solidFill>
              </a:rPr>
              <a:t>    is providing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6BFE1-B245-5EA8-B097-20743389BCCD}"/>
              </a:ext>
            </a:extLst>
          </p:cNvPr>
          <p:cNvSpPr txBox="1"/>
          <p:nvPr/>
        </p:nvSpPr>
        <p:spPr>
          <a:xfrm>
            <a:off x="1761067" y="515212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rgbClr val="FF0000"/>
                </a:solidFill>
              </a:rPr>
              <a:t>   works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EBD98-406E-C9D8-A010-E6AE36FB86F7}"/>
              </a:ext>
            </a:extLst>
          </p:cNvPr>
          <p:cNvSpPr txBox="1"/>
          <p:nvPr/>
        </p:nvSpPr>
        <p:spPr>
          <a:xfrm>
            <a:off x="7281333" y="515212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>
                <a:solidFill>
                  <a:srgbClr val="FF0000"/>
                </a:solidFill>
              </a:rPr>
              <a:t>   are helping </a:t>
            </a:r>
          </a:p>
        </p:txBody>
      </p:sp>
    </p:spTree>
    <p:extLst>
      <p:ext uri="{BB962C8B-B14F-4D97-AF65-F5344CB8AC3E}">
        <p14:creationId xmlns:p14="http://schemas.microsoft.com/office/powerpoint/2010/main" val="8674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B90231E-FAAD-FC4A-BFEA-3E3015F30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98333"/>
              </p:ext>
            </p:extLst>
          </p:nvPr>
        </p:nvGraphicFramePr>
        <p:xfrm>
          <a:off x="135467" y="1351371"/>
          <a:ext cx="12056533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3794">
                  <a:extLst>
                    <a:ext uri="{9D8B030D-6E8A-4147-A177-3AD203B41FA5}">
                      <a16:colId xmlns:a16="http://schemas.microsoft.com/office/drawing/2014/main" val="2744926851"/>
                    </a:ext>
                  </a:extLst>
                </a:gridCol>
                <a:gridCol w="6082739">
                  <a:extLst>
                    <a:ext uri="{9D8B030D-6E8A-4147-A177-3AD203B41FA5}">
                      <a16:colId xmlns:a16="http://schemas.microsoft.com/office/drawing/2014/main" val="3905705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rgbClr val="002060"/>
                          </a:solidFill>
                        </a:rPr>
                        <a:t>Present Simple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rgbClr val="002060"/>
                          </a:solidFill>
                        </a:rPr>
                        <a:t>Present Continuous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284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What does the charity (do) _________?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What is the charity (do) __________________ now?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94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The charity (provide) ________ education in local schools.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At the moment, the charity (work) __________________ with doctors in West Africa.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672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She (work) ______________ in the Amazon rainforest. </a:t>
                      </a:r>
                      <a:endParaRPr lang="en-US" sz="3200" dirty="0">
                        <a:effectLst/>
                      </a:endParaRPr>
                    </a:p>
                    <a:p>
                      <a:pPr algn="l"/>
                      <a:endParaRPr lang="en-VN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They (help) ______________ poor children go to school. </a:t>
                      </a:r>
                      <a:endParaRPr lang="en-US" sz="3200" dirty="0">
                        <a:effectLst/>
                      </a:endParaRPr>
                    </a:p>
                    <a:p>
                      <a:pPr algn="l"/>
                      <a:endParaRPr lang="en-VN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63637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69711"/>
            <a:ext cx="241495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0AF9AB-54FE-2136-E8C5-15C9A336B3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954" y="369711"/>
            <a:ext cx="9668934" cy="809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0CDAA0-349F-56A3-9EA3-674F4E1DF4A0}"/>
              </a:ext>
            </a:extLst>
          </p:cNvPr>
          <p:cNvSpPr txBox="1"/>
          <p:nvPr/>
        </p:nvSpPr>
        <p:spPr>
          <a:xfrm>
            <a:off x="7249421" y="238247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 is doing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13D59-36C1-80BE-15C8-95BF76EB0D1E}"/>
              </a:ext>
            </a:extLst>
          </p:cNvPr>
          <p:cNvSpPr txBox="1"/>
          <p:nvPr/>
        </p:nvSpPr>
        <p:spPr>
          <a:xfrm>
            <a:off x="4199466" y="245892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   provides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363ECD-F917-D7E1-017A-78DF224E3504}"/>
              </a:ext>
            </a:extLst>
          </p:cNvPr>
          <p:cNvSpPr txBox="1"/>
          <p:nvPr/>
        </p:nvSpPr>
        <p:spPr>
          <a:xfrm>
            <a:off x="7473299" y="3487983"/>
            <a:ext cx="3211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    is providing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6BFE1-B245-5EA8-B097-20743389BCCD}"/>
              </a:ext>
            </a:extLst>
          </p:cNvPr>
          <p:cNvSpPr txBox="1"/>
          <p:nvPr/>
        </p:nvSpPr>
        <p:spPr>
          <a:xfrm>
            <a:off x="2754599" y="448561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   works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EBD98-406E-C9D8-A010-E6AE36FB86F7}"/>
              </a:ext>
            </a:extLst>
          </p:cNvPr>
          <p:cNvSpPr txBox="1"/>
          <p:nvPr/>
        </p:nvSpPr>
        <p:spPr>
          <a:xfrm>
            <a:off x="8500532" y="4527551"/>
            <a:ext cx="2980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   are helping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8267FD-8D06-7172-6718-639803258B26}"/>
              </a:ext>
            </a:extLst>
          </p:cNvPr>
          <p:cNvSpPr txBox="1"/>
          <p:nvPr/>
        </p:nvSpPr>
        <p:spPr>
          <a:xfrm>
            <a:off x="135467" y="238247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   do</a:t>
            </a:r>
          </a:p>
        </p:txBody>
      </p:sp>
    </p:spTree>
    <p:extLst>
      <p:ext uri="{BB962C8B-B14F-4D97-AF65-F5344CB8AC3E}">
        <p14:creationId xmlns:p14="http://schemas.microsoft.com/office/powerpoint/2010/main" val="28678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616" y="2047907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714421" y="5158174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Wrap up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645" y="3454065"/>
            <a:ext cx="3700873" cy="7548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311" y="500546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E07323-217B-EDB6-1A1A-07D9A3232CA8}"/>
              </a:ext>
            </a:extLst>
          </p:cNvPr>
          <p:cNvSpPr txBox="1"/>
          <p:nvPr/>
        </p:nvSpPr>
        <p:spPr>
          <a:xfrm>
            <a:off x="287867" y="931324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/>
              <a:t>b. </a:t>
            </a:r>
            <a:r>
              <a:rPr lang="en-US" sz="3200" b="1" dirty="0"/>
              <a:t>Rewrite the Present Simple sentences in Present Continuous.</a:t>
            </a:r>
            <a:endParaRPr lang="en-US" sz="3200" dirty="0"/>
          </a:p>
          <a:p>
            <a:r>
              <a:rPr lang="en-US" sz="3200" dirty="0"/>
              <a:t>1. We build homes for people living in the mountains. </a:t>
            </a:r>
            <a:endParaRPr lang="en-US" sz="4800" dirty="0"/>
          </a:p>
          <a:p>
            <a:r>
              <a:rPr lang="en-US" sz="3200" dirty="0"/>
              <a:t>___________________________________________________ </a:t>
            </a:r>
          </a:p>
          <a:p>
            <a:r>
              <a:rPr lang="en-US" sz="3200" dirty="0"/>
              <a:t>2. The charity works with volunteers to clean up beaches. </a:t>
            </a:r>
            <a:endParaRPr lang="en-US" sz="4800" dirty="0"/>
          </a:p>
          <a:p>
            <a:r>
              <a:rPr lang="en-US" sz="3200" dirty="0"/>
              <a:t>___________________________________________________</a:t>
            </a:r>
          </a:p>
          <a:p>
            <a:r>
              <a:rPr lang="en-US" sz="3200" dirty="0"/>
              <a:t>3. They donate clothes to Africa. </a:t>
            </a:r>
            <a:endParaRPr lang="en-US" sz="4800" dirty="0"/>
          </a:p>
          <a:p>
            <a:r>
              <a:rPr lang="en-US" sz="3200" dirty="0"/>
              <a:t>___________________________________________________</a:t>
            </a:r>
            <a:endParaRPr lang="en-US" sz="4800" dirty="0"/>
          </a:p>
          <a:p>
            <a:r>
              <a:rPr lang="en-US" sz="3200" dirty="0"/>
              <a:t>4. I teach children in poor countries. </a:t>
            </a:r>
            <a:endParaRPr lang="en-US" sz="4800" dirty="0"/>
          </a:p>
          <a:p>
            <a:r>
              <a:rPr lang="en-US" sz="3200" dirty="0"/>
              <a:t>___________________________________________________ </a:t>
            </a:r>
            <a:endParaRPr lang="en-US" sz="4800" dirty="0"/>
          </a:p>
          <a:p>
            <a:r>
              <a:rPr lang="en-US" sz="3200" dirty="0"/>
              <a:t>5. He raises money for tigers and rhinos. </a:t>
            </a:r>
            <a:endParaRPr lang="en-US" sz="4800" dirty="0"/>
          </a:p>
          <a:p>
            <a:r>
              <a:rPr lang="en-US" sz="3200" dirty="0"/>
              <a:t>___________________________________________________________</a:t>
            </a:r>
            <a:endParaRPr lang="en-US" sz="4800" dirty="0"/>
          </a:p>
          <a:p>
            <a:endParaRPr lang="en-VN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4A8E0-83F0-9C74-A120-7484D1122617}"/>
              </a:ext>
            </a:extLst>
          </p:cNvPr>
          <p:cNvSpPr txBox="1"/>
          <p:nvPr/>
        </p:nvSpPr>
        <p:spPr>
          <a:xfrm>
            <a:off x="406401" y="2784471"/>
            <a:ext cx="11497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The charity is working with volunteers to clean up beaches.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88571D-0C6B-FC8D-1C16-9EE2D2FBFCA2}"/>
              </a:ext>
            </a:extLst>
          </p:cNvPr>
          <p:cNvSpPr txBox="1"/>
          <p:nvPr/>
        </p:nvSpPr>
        <p:spPr>
          <a:xfrm>
            <a:off x="491082" y="3793061"/>
            <a:ext cx="977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They are donating clothes to Africa.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BAF2B-9812-D67B-E77B-6E58DB1E01D5}"/>
              </a:ext>
            </a:extLst>
          </p:cNvPr>
          <p:cNvSpPr txBox="1"/>
          <p:nvPr/>
        </p:nvSpPr>
        <p:spPr>
          <a:xfrm>
            <a:off x="491082" y="4795864"/>
            <a:ext cx="977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I am teaching children in poor countries.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2A9CD6-5CD9-596F-2BF0-8CF59A2AE5C0}"/>
              </a:ext>
            </a:extLst>
          </p:cNvPr>
          <p:cNvSpPr txBox="1"/>
          <p:nvPr/>
        </p:nvSpPr>
        <p:spPr>
          <a:xfrm>
            <a:off x="491081" y="5798667"/>
            <a:ext cx="977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He is raising money for tigers and rhinos.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7991C-5338-D9F7-DA54-9E61D4A0B24F}"/>
              </a:ext>
            </a:extLst>
          </p:cNvPr>
          <p:cNvSpPr txBox="1"/>
          <p:nvPr/>
        </p:nvSpPr>
        <p:spPr>
          <a:xfrm>
            <a:off x="406401" y="1866333"/>
            <a:ext cx="11497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We are building homes for people living in the mountains.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746CD-70F9-ED73-BEBB-6DA384771A8D}"/>
              </a:ext>
            </a:extLst>
          </p:cNvPr>
          <p:cNvSpPr txBox="1"/>
          <p:nvPr/>
        </p:nvSpPr>
        <p:spPr>
          <a:xfrm>
            <a:off x="0" y="369711"/>
            <a:ext cx="241495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21</a:t>
            </a:r>
          </a:p>
        </p:txBody>
      </p:sp>
    </p:spTree>
    <p:extLst>
      <p:ext uri="{BB962C8B-B14F-4D97-AF65-F5344CB8AC3E}">
        <p14:creationId xmlns:p14="http://schemas.microsoft.com/office/powerpoint/2010/main" val="17427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CE59D7-B928-4486-93AF-34FEEF38E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840" y="477520"/>
            <a:ext cx="9895840" cy="57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94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FEB1450-B2A3-D373-FDD2-9F9954C5E09F}"/>
              </a:ext>
            </a:extLst>
          </p:cNvPr>
          <p:cNvSpPr txBox="1"/>
          <p:nvPr/>
        </p:nvSpPr>
        <p:spPr>
          <a:xfrm>
            <a:off x="282338" y="346284"/>
            <a:ext cx="12056533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InkFree"/>
              </a:rPr>
              <a:t>Dear Jenny,</a:t>
            </a:r>
            <a:br>
              <a:rPr lang="en-US" sz="2800" dirty="0">
                <a:effectLst/>
                <a:latin typeface="InkFree"/>
              </a:rPr>
            </a:br>
            <a:r>
              <a:rPr lang="en-US" sz="2800" dirty="0">
                <a:effectLst/>
                <a:latin typeface="InkFree"/>
              </a:rPr>
              <a:t>How are you doing? </a:t>
            </a:r>
            <a:endParaRPr lang="en-US" sz="2800" dirty="0">
              <a:effectLst/>
            </a:endParaRPr>
          </a:p>
          <a:p>
            <a:r>
              <a:rPr lang="en-US" sz="2800" dirty="0">
                <a:effectLst/>
                <a:latin typeface="InkFree"/>
              </a:rPr>
              <a:t>Right now I (1) </a:t>
            </a:r>
            <a:r>
              <a:rPr lang="en-US" sz="2800" i="1" u="sng" dirty="0">
                <a:solidFill>
                  <a:srgbClr val="FF0000"/>
                </a:solidFill>
                <a:effectLst/>
                <a:latin typeface="InkFree"/>
              </a:rPr>
              <a:t>an volunteering</a:t>
            </a:r>
            <a:r>
              <a:rPr lang="en-US" sz="2800" dirty="0">
                <a:effectLst/>
                <a:latin typeface="InkFree"/>
              </a:rPr>
              <a:t> (volunteer) in Myanmar. I (2) ____ (live) in a local village, and I’ll be here until December. It’s small, but it (3) ___ (have) some beautiful old buildings. We (4) __________(build) a new school for a charity called Global Classroom. This charity is really great</a:t>
            </a:r>
            <a:r>
              <a:rPr lang="en-US" sz="2800" dirty="0">
                <a:latin typeface="InkFree"/>
              </a:rPr>
              <a:t> </a:t>
            </a:r>
            <a:r>
              <a:rPr lang="en-US" sz="2800" dirty="0">
                <a:effectLst/>
                <a:latin typeface="InkFree"/>
              </a:rPr>
              <a:t>and over the years has helped a lot of people. </a:t>
            </a:r>
            <a:r>
              <a:rPr lang="en-US" sz="2800" dirty="0"/>
              <a:t>It (5) _______ (provide) free education for children and (6) _____ (pay) for all their uniforms and school supplies. I do a lot of things to help, but this month I (7) ______________ (teach) English. </a:t>
            </a:r>
          </a:p>
          <a:p>
            <a:r>
              <a:rPr lang="en-US" sz="2800" dirty="0"/>
              <a:t>I will be home for Christmas. I (8) ______ (hope) we can meet then. I miss you a lot. </a:t>
            </a:r>
          </a:p>
          <a:p>
            <a:r>
              <a:rPr lang="en-US" sz="2800" dirty="0"/>
              <a:t>Love to everyone,</a:t>
            </a:r>
          </a:p>
          <a:p>
            <a:r>
              <a:rPr lang="en-US" sz="2800" dirty="0"/>
              <a:t>Phương </a:t>
            </a:r>
          </a:p>
          <a:p>
            <a:endParaRPr lang="en-US" sz="24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9AB2E-8BE3-704D-074A-3A38C97F6A84}"/>
              </a:ext>
            </a:extLst>
          </p:cNvPr>
          <p:cNvSpPr txBox="1"/>
          <p:nvPr/>
        </p:nvSpPr>
        <p:spPr>
          <a:xfrm>
            <a:off x="5387564" y="3692104"/>
            <a:ext cx="3125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am teaching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9297B-37BE-9CA2-099D-2483C78EECA4}"/>
              </a:ext>
            </a:extLst>
          </p:cNvPr>
          <p:cNvSpPr txBox="1"/>
          <p:nvPr/>
        </p:nvSpPr>
        <p:spPr>
          <a:xfrm>
            <a:off x="9869194" y="1194290"/>
            <a:ext cx="177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live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1A6B7-225B-1B16-8DFF-B6D95570DD1D}"/>
              </a:ext>
            </a:extLst>
          </p:cNvPr>
          <p:cNvSpPr txBox="1"/>
          <p:nvPr/>
        </p:nvSpPr>
        <p:spPr>
          <a:xfrm>
            <a:off x="10339526" y="1573833"/>
            <a:ext cx="177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has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BFD0D-89B5-A957-54C3-497819342139}"/>
              </a:ext>
            </a:extLst>
          </p:cNvPr>
          <p:cNvSpPr txBox="1"/>
          <p:nvPr/>
        </p:nvSpPr>
        <p:spPr>
          <a:xfrm>
            <a:off x="5972629" y="2029148"/>
            <a:ext cx="2401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are building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AE8CC-671A-C946-8481-9FD68F43AB3F}"/>
              </a:ext>
            </a:extLst>
          </p:cNvPr>
          <p:cNvSpPr txBox="1"/>
          <p:nvPr/>
        </p:nvSpPr>
        <p:spPr>
          <a:xfrm>
            <a:off x="5844432" y="2826184"/>
            <a:ext cx="2016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   provides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F3B2F5-FD9A-A2C7-D0C9-6D4917514A56}"/>
              </a:ext>
            </a:extLst>
          </p:cNvPr>
          <p:cNvSpPr txBox="1"/>
          <p:nvPr/>
        </p:nvSpPr>
        <p:spPr>
          <a:xfrm>
            <a:off x="2388223" y="3258720"/>
            <a:ext cx="177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   </a:t>
            </a:r>
            <a:r>
              <a:rPr lang="en-US" sz="3200" dirty="0">
                <a:solidFill>
                  <a:srgbClr val="FF0000"/>
                </a:solidFill>
              </a:rPr>
              <a:t>pays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CC68E-7AAA-00FB-FC23-3C6425624653}"/>
              </a:ext>
            </a:extLst>
          </p:cNvPr>
          <p:cNvSpPr txBox="1"/>
          <p:nvPr/>
        </p:nvSpPr>
        <p:spPr>
          <a:xfrm>
            <a:off x="4989042" y="4088404"/>
            <a:ext cx="223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   </a:t>
            </a:r>
            <a:r>
              <a:rPr lang="en-US" sz="3200" dirty="0">
                <a:solidFill>
                  <a:srgbClr val="FF0000"/>
                </a:solidFill>
              </a:rPr>
              <a:t>hope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837AA-7EC3-49D0-BC4F-4535A524C531}"/>
              </a:ext>
            </a:extLst>
          </p:cNvPr>
          <p:cNvSpPr txBox="1"/>
          <p:nvPr/>
        </p:nvSpPr>
        <p:spPr>
          <a:xfrm>
            <a:off x="5252720" y="8058558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       hope</a:t>
            </a:r>
          </a:p>
        </p:txBody>
      </p:sp>
    </p:spTree>
    <p:extLst>
      <p:ext uri="{BB962C8B-B14F-4D97-AF65-F5344CB8AC3E}">
        <p14:creationId xmlns:p14="http://schemas.microsoft.com/office/powerpoint/2010/main" val="41228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137" y="369547"/>
            <a:ext cx="9144000" cy="60685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21200" y="4262109"/>
            <a:ext cx="7030720" cy="2226344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PRESENT SIMPLE </a:t>
            </a:r>
          </a:p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&amp; </a:t>
            </a:r>
          </a:p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PRESENT CONTINUOUS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646" y="626101"/>
            <a:ext cx="3200399" cy="798928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2094001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6691" y="2315095"/>
            <a:ext cx="10464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Make sentences using the verbs in Task b. and exchange them with your partner.</a:t>
            </a:r>
          </a:p>
          <a:p>
            <a:endParaRPr lang="en-US" sz="4000" b="1" dirty="0">
              <a:solidFill>
                <a:srgbClr val="000000"/>
              </a:solidFill>
            </a:endParaRPr>
          </a:p>
          <a:p>
            <a:r>
              <a:rPr lang="en-US" sz="4000" b="1" i="1" dirty="0">
                <a:solidFill>
                  <a:srgbClr val="00B0F0"/>
                </a:solidFill>
              </a:rPr>
              <a:t>Saigon Children Charity supports poor children. </a:t>
            </a:r>
          </a:p>
          <a:p>
            <a:r>
              <a:rPr lang="en-US" sz="4000" b="1" i="1" dirty="0">
                <a:solidFill>
                  <a:srgbClr val="00B0F0"/>
                </a:solidFill>
              </a:rPr>
              <a:t>We are collecting old books and donating them to schools in remote areas. </a:t>
            </a: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330" y="500601"/>
            <a:ext cx="2635162" cy="16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936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9101" y="1600200"/>
            <a:ext cx="2330450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6417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5346" y="781050"/>
            <a:ext cx="2075529" cy="52322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7905750" y="781050"/>
            <a:ext cx="330517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337" y="1558211"/>
            <a:ext cx="9948375" cy="444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6681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215931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808" y="466455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42" y="1813098"/>
            <a:ext cx="9600277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  Present Simple &amp; Present Continuous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Spelling</a:t>
            </a:r>
            <a:r>
              <a:rPr lang="en-US" sz="3600" dirty="0">
                <a:solidFill>
                  <a:srgbClr val="0070C0"/>
                </a:solidFill>
              </a:rPr>
              <a:t> Adding </a:t>
            </a:r>
            <a:r>
              <a:rPr lang="en-US" sz="3600" i="1" dirty="0">
                <a:solidFill>
                  <a:srgbClr val="0070C0"/>
                </a:solidFill>
              </a:rPr>
              <a:t>-S/ -ES  </a:t>
            </a:r>
            <a:r>
              <a:rPr lang="en-US" sz="3600" dirty="0">
                <a:solidFill>
                  <a:srgbClr val="0070C0"/>
                </a:solidFill>
              </a:rPr>
              <a:t>and </a:t>
            </a:r>
            <a:r>
              <a:rPr lang="en-US" sz="3600" i="1" dirty="0">
                <a:solidFill>
                  <a:srgbClr val="0070C0"/>
                </a:solidFill>
              </a:rPr>
              <a:t>-ING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23" y="1507344"/>
            <a:ext cx="121802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</a:rPr>
              <a:t>Practice making sentences using the Simple Present and Present Continuous Tenses.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the exercises in </a:t>
            </a:r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</a:rPr>
              <a:t>WB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 on page </a:t>
            </a:r>
            <a:r>
              <a:rPr lang="en-US" sz="3600" dirty="0">
                <a:solidFill>
                  <a:srgbClr val="FF0000"/>
                </a:solidFill>
                <a:ea typeface="Calibri" panose="020F0502020204030204" pitchFamily="34" charset="0"/>
              </a:rPr>
              <a:t>21 (Part 3 – Writing)</a:t>
            </a:r>
            <a:r>
              <a:rPr lang="en-US" sz="3600" dirty="0">
                <a:solidFill>
                  <a:srgbClr val="0070C0"/>
                </a:solidFill>
                <a:ea typeface="Calibri" panose="020F0502020204030204" pitchFamily="34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Complete the grammar notes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21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– Pronunciation and Speaking, page 32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 DHA App on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28" y="329312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 …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5119" y="3123464"/>
            <a:ext cx="10443819" cy="166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practice and use The Present Simple and </a:t>
            </a:r>
            <a:b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</a:b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JDCLK L+ Frutiger LT Std"/>
              </a:rPr>
              <a:t>The Present Continuous correctly.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63" y="1958103"/>
            <a:ext cx="3328619" cy="9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A7E20C-767C-DBC1-D180-159B202E65DE}"/>
              </a:ext>
            </a:extLst>
          </p:cNvPr>
          <p:cNvSpPr/>
          <p:nvPr/>
        </p:nvSpPr>
        <p:spPr>
          <a:xfrm>
            <a:off x="174658" y="2222447"/>
            <a:ext cx="11719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Look around the classroom, describe what your classmates are doing. Try to make as many sentences as possible.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Example: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Mai and Linh are talking to each other.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Tam is looking out the window.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Hoang is writing something in his notebook.</a:t>
            </a:r>
            <a:endParaRPr lang="en-US" sz="3600" i="1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10CFF5-5330-A48F-C388-A6D713F3623D}"/>
              </a:ext>
            </a:extLst>
          </p:cNvPr>
          <p:cNvSpPr/>
          <p:nvPr/>
        </p:nvSpPr>
        <p:spPr>
          <a:xfrm>
            <a:off x="38442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5418B65A-843C-D13B-C62F-8106F470C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700" y="500601"/>
            <a:ext cx="2635162" cy="16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3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7B31EF-7619-C9F8-0779-4BFB0585D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22" y="400050"/>
            <a:ext cx="3343275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524962-6DF0-4EA7-CDED-3C00846A87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334" y="396582"/>
            <a:ext cx="6007308" cy="5919552"/>
          </a:xfrm>
          <a:prstGeom prst="rect">
            <a:avLst/>
          </a:prstGeom>
        </p:spPr>
      </p:pic>
      <p:pic>
        <p:nvPicPr>
          <p:cNvPr id="2" name="CD1-TRACK 39.mp3" descr="CD1-TRACK 39.mp3">
            <a:hlinkClick r:id="" action="ppaction://media"/>
            <a:extLst>
              <a:ext uri="{FF2B5EF4-FFF2-40B4-BE49-F238E27FC236}">
                <a16:creationId xmlns:a16="http://schemas.microsoft.com/office/drawing/2014/main" id="{003F82C7-8C49-F590-80A3-25E4CF95F3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70533" y="971550"/>
            <a:ext cx="948267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9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137" y="369547"/>
            <a:ext cx="9144000" cy="60685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21200" y="4262109"/>
            <a:ext cx="7030720" cy="2226344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PRESENT SIMPLE </a:t>
            </a:r>
          </a:p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&amp; </a:t>
            </a:r>
          </a:p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PRESENT CONTINUOUS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646" y="626101"/>
            <a:ext cx="3200399" cy="798928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29079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D8F7EC-C8F3-6C42-C7F6-B5D578D10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212" y="470957"/>
            <a:ext cx="8143731" cy="57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0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431231-D15C-2239-8166-F3FAB2D0E6DC}"/>
              </a:ext>
            </a:extLst>
          </p:cNvPr>
          <p:cNvSpPr txBox="1"/>
          <p:nvPr/>
        </p:nvSpPr>
        <p:spPr>
          <a:xfrm>
            <a:off x="3459461" y="463461"/>
            <a:ext cx="9523307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S1:   I / you / we / they / plural nouns</a:t>
            </a:r>
            <a:endParaRPr lang="en-US" sz="3200" b="0" dirty="0">
              <a:effectLst/>
            </a:endParaRPr>
          </a:p>
          <a:p>
            <a:pPr rtl="0">
              <a:spcBef>
                <a:spcPts val="560"/>
              </a:spcBef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S2:  He / she  / it  / singular nouns</a:t>
            </a:r>
            <a:endParaRPr lang="en-US" sz="3200" b="0" dirty="0">
              <a:effectLst/>
            </a:endParaRPr>
          </a:p>
          <a:p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6A1517-C4E7-923A-D69E-99700A5ABF0E}"/>
              </a:ext>
            </a:extLst>
          </p:cNvPr>
          <p:cNvSpPr/>
          <p:nvPr/>
        </p:nvSpPr>
        <p:spPr>
          <a:xfrm>
            <a:off x="3476395" y="1600252"/>
            <a:ext cx="7034107" cy="1109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S1 + V </a:t>
            </a:r>
          </a:p>
          <a:p>
            <a:r>
              <a:rPr lang="en-US" sz="3200" dirty="0"/>
              <a:t>S2 + V(s/es)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EB7E74-A38D-F7A3-8F33-D7BE5FA0E168}"/>
              </a:ext>
            </a:extLst>
          </p:cNvPr>
          <p:cNvSpPr/>
          <p:nvPr/>
        </p:nvSpPr>
        <p:spPr>
          <a:xfrm>
            <a:off x="3459462" y="2950551"/>
            <a:ext cx="7034107" cy="1249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S1 + </a:t>
            </a:r>
            <a:r>
              <a:rPr lang="en-US" sz="3200" dirty="0">
                <a:solidFill>
                  <a:srgbClr val="FF0000"/>
                </a:solidFill>
              </a:rPr>
              <a:t>don’t </a:t>
            </a:r>
            <a:r>
              <a:rPr lang="en-US" sz="3200" dirty="0"/>
              <a:t>+ V         (don’t = do not) </a:t>
            </a:r>
          </a:p>
          <a:p>
            <a:r>
              <a:rPr lang="en-US" sz="3200" dirty="0"/>
              <a:t>S2 + </a:t>
            </a:r>
            <a:r>
              <a:rPr lang="en-US" sz="3200" dirty="0">
                <a:solidFill>
                  <a:srgbClr val="FF0000"/>
                </a:solidFill>
              </a:rPr>
              <a:t>doesn’t</a:t>
            </a:r>
            <a:r>
              <a:rPr lang="en-US" sz="3200" dirty="0"/>
              <a:t> + V     (doesn’t = does not)</a:t>
            </a:r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2289DC-E4BD-C128-EAD6-C9287A166EA8}"/>
              </a:ext>
            </a:extLst>
          </p:cNvPr>
          <p:cNvSpPr/>
          <p:nvPr/>
        </p:nvSpPr>
        <p:spPr>
          <a:xfrm>
            <a:off x="3459461" y="4441449"/>
            <a:ext cx="7034107" cy="1109081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</a:rPr>
              <a:t>Do </a:t>
            </a:r>
            <a:r>
              <a:rPr lang="en-US" sz="3200" dirty="0">
                <a:solidFill>
                  <a:schemeClr val="tx1"/>
                </a:solidFill>
              </a:rPr>
              <a:t>+ S</a:t>
            </a:r>
            <a:r>
              <a:rPr lang="en-US" sz="3200" dirty="0"/>
              <a:t>1 + + V?         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Does + </a:t>
            </a:r>
            <a:r>
              <a:rPr lang="en-US" sz="3200" dirty="0"/>
              <a:t> S2 + V?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5AA7A0-F1C0-4B87-A54A-1853E5D1AEAC}"/>
              </a:ext>
            </a:extLst>
          </p:cNvPr>
          <p:cNvSpPr txBox="1"/>
          <p:nvPr/>
        </p:nvSpPr>
        <p:spPr>
          <a:xfrm>
            <a:off x="1202265" y="5397985"/>
            <a:ext cx="1076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Common adverbs: </a:t>
            </a:r>
            <a:r>
              <a:rPr lang="en-US" sz="3200" dirty="0">
                <a:solidFill>
                  <a:srgbClr val="002060"/>
                </a:solidFill>
              </a:rPr>
              <a:t>always, usually, often, sometimes, never, </a:t>
            </a:r>
            <a:r>
              <a:rPr lang="en-US" sz="3200" u="sng" dirty="0">
                <a:solidFill>
                  <a:srgbClr val="002060"/>
                </a:solidFill>
              </a:rPr>
              <a:t>once/ twice/ three times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u="sng" dirty="0">
                <a:solidFill>
                  <a:srgbClr val="002060"/>
                </a:solidFill>
              </a:rPr>
              <a:t>a day/ a week/ a year</a:t>
            </a:r>
            <a:r>
              <a:rPr lang="en-US" sz="3200" dirty="0">
                <a:solidFill>
                  <a:srgbClr val="002060"/>
                </a:solidFill>
              </a:rPr>
              <a:t>, etc.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92ECF6-0E0E-32AB-A173-D8636355E7F7}"/>
              </a:ext>
            </a:extLst>
          </p:cNvPr>
          <p:cNvSpPr/>
          <p:nvPr/>
        </p:nvSpPr>
        <p:spPr>
          <a:xfrm>
            <a:off x="843280" y="1600252"/>
            <a:ext cx="2120053" cy="110908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POSITIVE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ABA0C8-AE4E-6DF8-22A4-33DBEDE4A76C}"/>
              </a:ext>
            </a:extLst>
          </p:cNvPr>
          <p:cNvSpPr/>
          <p:nvPr/>
        </p:nvSpPr>
        <p:spPr>
          <a:xfrm>
            <a:off x="843280" y="2950551"/>
            <a:ext cx="2120053" cy="110908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NEGATIVE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C5FC47-C749-52DB-5B52-6024DA74C604}"/>
              </a:ext>
            </a:extLst>
          </p:cNvPr>
          <p:cNvSpPr/>
          <p:nvPr/>
        </p:nvSpPr>
        <p:spPr>
          <a:xfrm>
            <a:off x="843279" y="4441448"/>
            <a:ext cx="2407921" cy="110908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QUESTISONS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E37B97-BAFF-DEB5-9726-80347C11A8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4" r="-371"/>
          <a:stretch/>
        </p:blipFill>
        <p:spPr>
          <a:xfrm>
            <a:off x="-570672" y="463461"/>
            <a:ext cx="4030133" cy="8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5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4289</TotalTime>
  <Words>1137</Words>
  <Application>Microsoft Office PowerPoint</Application>
  <PresentationFormat>Màn hình rộng</PresentationFormat>
  <Paragraphs>167</Paragraphs>
  <Slides>29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3" baseType="lpstr">
      <vt:lpstr>Arial</vt:lpstr>
      <vt:lpstr>Calibri</vt:lpstr>
      <vt:lpstr>InkFree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395</cp:revision>
  <dcterms:created xsi:type="dcterms:W3CDTF">2022-02-12T14:14:43Z</dcterms:created>
  <dcterms:modified xsi:type="dcterms:W3CDTF">2022-07-26T03:52:26Z</dcterms:modified>
</cp:coreProperties>
</file>