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302" r:id="rId4"/>
    <p:sldId id="350" r:id="rId5"/>
    <p:sldId id="380" r:id="rId6"/>
    <p:sldId id="370" r:id="rId7"/>
    <p:sldId id="276" r:id="rId8"/>
    <p:sldId id="368" r:id="rId9"/>
    <p:sldId id="371" r:id="rId10"/>
    <p:sldId id="373" r:id="rId11"/>
    <p:sldId id="374" r:id="rId12"/>
    <p:sldId id="375" r:id="rId13"/>
    <p:sldId id="376" r:id="rId14"/>
    <p:sldId id="369" r:id="rId15"/>
    <p:sldId id="377" r:id="rId16"/>
    <p:sldId id="378" r:id="rId17"/>
    <p:sldId id="382" r:id="rId18"/>
    <p:sldId id="298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16649"/>
    <a:srgbClr val="62C8CE"/>
    <a:srgbClr val="0FB7BD"/>
    <a:srgbClr val="E8F6F8"/>
    <a:srgbClr val="C0E6EA"/>
    <a:srgbClr val="05A0B8"/>
    <a:srgbClr val="7192A9"/>
    <a:srgbClr val="F47D5F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20"/>
  </p:normalViewPr>
  <p:slideViewPr>
    <p:cSldViewPr snapToGrid="0" showGuides="1">
      <p:cViewPr varScale="1">
        <p:scale>
          <a:sx n="106" d="100"/>
          <a:sy n="106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99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0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57" y="2822123"/>
            <a:ext cx="2484483" cy="9389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2840280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3762363"/>
            <a:ext cx="2634204" cy="9268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4705570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1865205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64" y="2857408"/>
            <a:ext cx="2509411" cy="9223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1079A-C7B4-A9F4-1CFC-384DA29D8BC1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1628157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5" y="3802260"/>
            <a:ext cx="2509411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57" y="2822123"/>
            <a:ext cx="2484483" cy="9389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2840280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3764014"/>
            <a:ext cx="2629517" cy="92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4705570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1865205"/>
            <a:ext cx="2418009" cy="9804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11CEC-93C6-0183-4084-A1D39312546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239848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31" y="4664109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5" y="3802260"/>
            <a:ext cx="2509411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57" y="2822123"/>
            <a:ext cx="2484483" cy="9389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2840280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3764014"/>
            <a:ext cx="2629517" cy="92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4721926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B53A4C-C8C5-1972-E405-410BDCDCD475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887066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31" y="5648741"/>
            <a:ext cx="2526030" cy="92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31" y="4664109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45" y="3802260"/>
            <a:ext cx="2509411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57" y="2822123"/>
            <a:ext cx="2484483" cy="9389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2840280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3764014"/>
            <a:ext cx="2629517" cy="92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09" y="4721926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2" y="5655190"/>
            <a:ext cx="2664692" cy="9211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F48991-B566-55EB-4030-ABD76C808B9C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0419656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present simple.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007E8-A519-A719-CED2-FE97F969CE85}"/>
              </a:ext>
            </a:extLst>
          </p:cNvPr>
          <p:cNvSpPr txBox="1"/>
          <p:nvPr/>
        </p:nvSpPr>
        <p:spPr>
          <a:xfrm>
            <a:off x="738369" y="1899380"/>
            <a:ext cx="107971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He (come) ______ from Da Nang.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− Do you learn Russian? − No, I (not do) _______.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She always (walk) _______ to school with her friends.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I often (do) _______ my homework after school.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5</a:t>
            </a:r>
            <a:r>
              <a:rPr lang="en-US" sz="3600" b="1">
                <a:solidFill>
                  <a:srgbClr val="0070C0"/>
                </a:solidFill>
              </a:rPr>
              <a:t>. </a:t>
            </a:r>
            <a:r>
              <a:rPr lang="en-US" sz="3600" smtClean="0"/>
              <a:t>Mr </a:t>
            </a:r>
            <a:r>
              <a:rPr lang="en-US" sz="3600" dirty="0"/>
              <a:t>Nam (teach) _______ history at my school.</a:t>
            </a:r>
            <a:endParaRPr lang="en-V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8DD81-E3CC-479C-6A14-BFD159173CA0}"/>
              </a:ext>
            </a:extLst>
          </p:cNvPr>
          <p:cNvSpPr txBox="1"/>
          <p:nvPr/>
        </p:nvSpPr>
        <p:spPr>
          <a:xfrm>
            <a:off x="3285410" y="2083866"/>
            <a:ext cx="141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3F9B3-3001-6B4A-CE2D-C208312F89F4}"/>
              </a:ext>
            </a:extLst>
          </p:cNvPr>
          <p:cNvSpPr txBox="1"/>
          <p:nvPr/>
        </p:nvSpPr>
        <p:spPr>
          <a:xfrm>
            <a:off x="8765214" y="2898253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don't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669EE-7FDB-1A15-BBDE-B5607DC961AB}"/>
              </a:ext>
            </a:extLst>
          </p:cNvPr>
          <p:cNvSpPr txBox="1"/>
          <p:nvPr/>
        </p:nvSpPr>
        <p:spPr>
          <a:xfrm>
            <a:off x="4728446" y="3716266"/>
            <a:ext cx="126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walks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336D7-A912-701A-300F-54A047C413CD}"/>
              </a:ext>
            </a:extLst>
          </p:cNvPr>
          <p:cNvSpPr txBox="1"/>
          <p:nvPr/>
        </p:nvSpPr>
        <p:spPr>
          <a:xfrm>
            <a:off x="3751021" y="4563559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A84F8-0EC4-3456-87DD-435EA6BD18BE}"/>
              </a:ext>
            </a:extLst>
          </p:cNvPr>
          <p:cNvSpPr txBox="1"/>
          <p:nvPr/>
        </p:nvSpPr>
        <p:spPr>
          <a:xfrm>
            <a:off x="4312368" y="5380200"/>
            <a:ext cx="165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teaches</a:t>
            </a:r>
          </a:p>
        </p:txBody>
      </p:sp>
    </p:spTree>
    <p:extLst>
      <p:ext uri="{BB962C8B-B14F-4D97-AF65-F5344CB8AC3E}">
        <p14:creationId xmlns:p14="http://schemas.microsoft.com/office/powerpoint/2010/main" val="19898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007E8-A519-A719-CED2-FE97F969CE85}"/>
              </a:ext>
            </a:extLst>
          </p:cNvPr>
          <p:cNvSpPr txBox="1"/>
          <p:nvPr/>
        </p:nvSpPr>
        <p:spPr>
          <a:xfrm>
            <a:off x="214313" y="1918672"/>
            <a:ext cx="11902757" cy="4161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Hoang lives in a small house in the centre of his village. His house (1. be) ____ near his new school. Every day, he (2. have) ____ breakfast at 6 o'clock. Then he (3. walk) _____ to school with his friends. Hoang and his friends (4. study) _____ in grade 6 at An Son School. Hoang (5. like) _____ his new school.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38170-2FC3-148C-1997-BF293209BB45}"/>
              </a:ext>
            </a:extLst>
          </p:cNvPr>
          <p:cNvSpPr txBox="1"/>
          <p:nvPr/>
        </p:nvSpPr>
        <p:spPr>
          <a:xfrm>
            <a:off x="3043427" y="2918908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939DF-86D4-739A-B1A7-7E3BE76EAB3C}"/>
              </a:ext>
            </a:extLst>
          </p:cNvPr>
          <p:cNvSpPr txBox="1"/>
          <p:nvPr/>
        </p:nvSpPr>
        <p:spPr>
          <a:xfrm>
            <a:off x="255290" y="3676204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816BC-174A-CDA7-F7A9-B9A5CAA76C0D}"/>
              </a:ext>
            </a:extLst>
          </p:cNvPr>
          <p:cNvSpPr txBox="1"/>
          <p:nvPr/>
        </p:nvSpPr>
        <p:spPr>
          <a:xfrm>
            <a:off x="8654018" y="3746939"/>
            <a:ext cx="126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walks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8E491-5257-F63C-EC69-E0665B1563D7}"/>
              </a:ext>
            </a:extLst>
          </p:cNvPr>
          <p:cNvSpPr txBox="1"/>
          <p:nvPr/>
        </p:nvSpPr>
        <p:spPr>
          <a:xfrm>
            <a:off x="9302015" y="4590337"/>
            <a:ext cx="12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2C054-4B17-9647-92E3-5FC8228B892A}"/>
              </a:ext>
            </a:extLst>
          </p:cNvPr>
          <p:cNvSpPr txBox="1"/>
          <p:nvPr/>
        </p:nvSpPr>
        <p:spPr>
          <a:xfrm>
            <a:off x="7829739" y="5405161"/>
            <a:ext cx="103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7030A0"/>
                </a:solidFill>
              </a:rPr>
              <a:t>likes</a:t>
            </a:r>
          </a:p>
        </p:txBody>
      </p:sp>
    </p:spTree>
    <p:extLst>
      <p:ext uri="{BB962C8B-B14F-4D97-AF65-F5344CB8AC3E}">
        <p14:creationId xmlns:p14="http://schemas.microsoft.com/office/powerpoint/2010/main" val="18055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84C1B-CA28-C709-ACED-272B47DAD94A}"/>
              </a:ext>
            </a:extLst>
          </p:cNvPr>
          <p:cNvSpPr txBox="1"/>
          <p:nvPr/>
        </p:nvSpPr>
        <p:spPr>
          <a:xfrm>
            <a:off x="959131" y="2062977"/>
            <a:ext cx="10271394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</a:t>
            </a:r>
            <a:r>
              <a:rPr lang="en-US" sz="3600" b="1">
                <a:solidFill>
                  <a:srgbClr val="0070C0"/>
                </a:solidFill>
              </a:rPr>
              <a:t>.</a:t>
            </a:r>
            <a:r>
              <a:rPr lang="en-US" sz="3600">
                <a:solidFill>
                  <a:srgbClr val="0070C0"/>
                </a:solidFill>
              </a:rPr>
              <a:t> </a:t>
            </a:r>
            <a:r>
              <a:rPr lang="en-US" sz="3600"/>
              <a:t>I remember to do my homework. (always)</a:t>
            </a:r>
            <a:r>
              <a:rPr lang="en-US" sz="3600" smtClean="0"/>
              <a:t>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I </a:t>
            </a:r>
            <a:r>
              <a:rPr lang="en-US" sz="3600" b="1">
                <a:solidFill>
                  <a:srgbClr val="F16649"/>
                </a:solidFill>
              </a:rPr>
              <a:t>always</a:t>
            </a:r>
            <a:r>
              <a:rPr lang="en-US" sz="3600"/>
              <a:t> remember to do my homework.</a:t>
            </a:r>
            <a:endParaRPr lang="en-US" sz="36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</a:t>
            </a:r>
            <a:r>
              <a:rPr lang="en-US" sz="3600" b="1">
                <a:solidFill>
                  <a:srgbClr val="0070C0"/>
                </a:solidFill>
              </a:rPr>
              <a:t>.</a:t>
            </a:r>
            <a:r>
              <a:rPr lang="en-US" sz="3600">
                <a:solidFill>
                  <a:srgbClr val="0070C0"/>
                </a:solidFill>
              </a:rPr>
              <a:t> </a:t>
            </a:r>
            <a:r>
              <a:rPr lang="en-US" sz="3600"/>
              <a:t>Nick gets good marks in exams. (usually)</a:t>
            </a:r>
            <a:r>
              <a:rPr lang="en-US" sz="3600" smtClean="0"/>
              <a:t>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Nick </a:t>
            </a:r>
            <a:r>
              <a:rPr lang="en-US" sz="3600" b="1">
                <a:solidFill>
                  <a:srgbClr val="F16649"/>
                </a:solidFill>
              </a:rPr>
              <a:t>usually</a:t>
            </a:r>
            <a:r>
              <a:rPr lang="en-US" sz="3600"/>
              <a:t> gets good marks in exams.</a:t>
            </a:r>
            <a:r>
              <a:rPr lang="en-US" sz="360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</a:t>
            </a:r>
            <a:r>
              <a:rPr lang="en-US" sz="3600" b="1">
                <a:solidFill>
                  <a:srgbClr val="0070C0"/>
                </a:solidFill>
              </a:rPr>
              <a:t>.</a:t>
            </a:r>
            <a:r>
              <a:rPr lang="en-US" sz="3600">
                <a:solidFill>
                  <a:srgbClr val="0070C0"/>
                </a:solidFill>
              </a:rPr>
              <a:t> </a:t>
            </a:r>
            <a:r>
              <a:rPr lang="en-US" sz="3600"/>
              <a:t>We do not see a rabbit in town. (often)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We do not </a:t>
            </a:r>
            <a:r>
              <a:rPr lang="en-US" sz="3600" b="1">
                <a:solidFill>
                  <a:srgbClr val="F16649"/>
                </a:solidFill>
              </a:rPr>
              <a:t>often</a:t>
            </a:r>
            <a:r>
              <a:rPr lang="en-US" sz="3600"/>
              <a:t> see a rabbit in town.</a:t>
            </a:r>
            <a:r>
              <a:rPr lang="en-US" sz="3600" smtClean="0">
                <a:solidFill>
                  <a:srgbClr val="7030A0"/>
                </a:solidFill>
                <a:sym typeface="Wingdings" pitchFamily="2" charset="2"/>
              </a:rPr>
              <a:t> 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84C1B-CA28-C709-ACED-272B47DAD94A}"/>
              </a:ext>
            </a:extLst>
          </p:cNvPr>
          <p:cNvSpPr txBox="1"/>
          <p:nvPr/>
        </p:nvSpPr>
        <p:spPr>
          <a:xfrm>
            <a:off x="959131" y="2062977"/>
            <a:ext cx="10271394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smtClean="0">
                <a:solidFill>
                  <a:srgbClr val="0070C0"/>
                </a:solidFill>
              </a:rPr>
              <a:t>4.</a:t>
            </a:r>
            <a:r>
              <a:rPr lang="en-US" sz="3600" smtClean="0"/>
              <a:t> </a:t>
            </a:r>
            <a:r>
              <a:rPr lang="en-US" sz="3600"/>
              <a:t>I read in bed at night. (rarely)</a:t>
            </a:r>
            <a:r>
              <a:rPr lang="en-US" sz="3600" smtClean="0"/>
              <a:t>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I </a:t>
            </a:r>
            <a:r>
              <a:rPr lang="en-US" sz="3600" b="1">
                <a:solidFill>
                  <a:srgbClr val="F16649"/>
                </a:solidFill>
              </a:rPr>
              <a:t>rarely</a:t>
            </a:r>
            <a:r>
              <a:rPr lang="en-US" sz="3600"/>
              <a:t> read in bed at night.</a:t>
            </a:r>
            <a:endParaRPr lang="en-US" sz="36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b="1" smtClean="0">
                <a:solidFill>
                  <a:srgbClr val="0070C0"/>
                </a:solidFill>
              </a:rPr>
              <a:t>5.</a:t>
            </a:r>
            <a:r>
              <a:rPr lang="en-US" sz="3600" smtClean="0"/>
              <a:t> </a:t>
            </a:r>
            <a:r>
              <a:rPr lang="en-US" sz="3600"/>
              <a:t>Do you sing in the shower? (sometimes)</a:t>
            </a:r>
            <a:r>
              <a:rPr lang="en-US" sz="3600" smtClean="0"/>
              <a:t> </a:t>
            </a: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360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sz="3600"/>
              <a:t>Do you </a:t>
            </a:r>
            <a:r>
              <a:rPr lang="en-US" sz="3600" b="1">
                <a:solidFill>
                  <a:srgbClr val="F16649"/>
                </a:solidFill>
              </a:rPr>
              <a:t>sometimes</a:t>
            </a:r>
            <a:r>
              <a:rPr lang="en-US" sz="3600"/>
              <a:t> sing in the shower?</a:t>
            </a:r>
            <a:r>
              <a:rPr lang="en-US" sz="360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076" name="Picture 4" descr="comando Vai al circuito salone writing team Standard salato male">
            <a:extLst>
              <a:ext uri="{FF2B5EF4-FFF2-40B4-BE49-F238E27FC236}">
                <a16:creationId xmlns:a16="http://schemas.microsoft.com/office/drawing/2014/main" id="{0CF12D9E-208A-A314-0D82-9B722C2C7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5315" r="3098" b="7309"/>
          <a:stretch/>
        </p:blipFill>
        <p:spPr bwMode="auto">
          <a:xfrm>
            <a:off x="1400175" y="4238625"/>
            <a:ext cx="26384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863"/>
          <a:stretch/>
        </p:blipFill>
        <p:spPr>
          <a:xfrm>
            <a:off x="-1172" y="1090294"/>
            <a:ext cx="430969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175" y="3270817"/>
            <a:ext cx="6248400" cy="3472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5572">
            <a:off x="4483725" y="713493"/>
            <a:ext cx="4911047" cy="32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30742" y="2677956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Review vocabulary related to </a:t>
            </a:r>
            <a:r>
              <a:rPr lang="en-US" sz="3600" smtClean="0"/>
              <a:t>school things and activities</a:t>
            </a:r>
            <a:endParaRPr lang="en-US" sz="360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Review </a:t>
            </a:r>
            <a:r>
              <a:rPr lang="en-US" sz="3600" smtClean="0"/>
              <a:t>present simple and adverbs of frequency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Do a project</a:t>
            </a:r>
            <a:endParaRPr lang="en-US" sz="360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88" y="129097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42122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92694" y="1947297"/>
            <a:ext cx="606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6053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30" name="Picture 6" descr="Ilustración De Un Niños Felices En El Aula Ilustraciones Svg, Vectoriales,  Clip Art Vectorizado Libre De Derechos. Image 14892476.">
            <a:extLst>
              <a:ext uri="{FF2B5EF4-FFF2-40B4-BE49-F238E27FC236}">
                <a16:creationId xmlns:a16="http://schemas.microsoft.com/office/drawing/2014/main" id="{0844E342-FCA9-9F57-325C-53ED591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51" y="3064597"/>
            <a:ext cx="8551337" cy="39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04241"/>
            <a:ext cx="865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Prepare for the next lesson</a:t>
            </a:r>
            <a:r>
              <a:rPr lang="en-US" sz="360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Unit </a:t>
            </a:r>
            <a:r>
              <a:rPr lang="en-US" sz="3600" dirty="0"/>
              <a:t>2 – </a:t>
            </a:r>
            <a:r>
              <a:rPr lang="en-US" sz="3600"/>
              <a:t>Lesson </a:t>
            </a:r>
            <a:r>
              <a:rPr lang="en-US" sz="3600" smtClean="0"/>
              <a:t>1: </a:t>
            </a:r>
            <a:r>
              <a:rPr lang="en-US" sz="3600"/>
              <a:t>Getting </a:t>
            </a:r>
            <a:r>
              <a:rPr lang="en-US" sz="3600" smtClean="0"/>
              <a:t>started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37" y="3748421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7870" y="229899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VOCABULARY REVIEW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2781" y="478648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18440"/>
            <a:ext cx="5935892" cy="62490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Brainstorming: School things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3546" y="3092107"/>
            <a:ext cx="5926644" cy="142385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Task </a:t>
            </a:r>
            <a:r>
              <a:rPr lang="en-US">
                <a:solidFill>
                  <a:srgbClr val="000000"/>
                </a:solidFill>
              </a:rPr>
              <a:t>3: Complete the sentences with the present simple.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Task 4: Complete the text with the correct form of the verbs in brackets.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Task 5: Put the adverb in brackets in the correct place in each sentence</a:t>
            </a:r>
            <a:r>
              <a:rPr lang="en-US" smtClean="0">
                <a:solidFill>
                  <a:srgbClr val="000000"/>
                </a:solidFill>
              </a:rPr>
              <a:t>.</a:t>
            </a:r>
            <a:endParaRPr lang="en-US"/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80752" cy="88984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37" idx="0"/>
          </p:cNvCxnSpPr>
          <p:nvPr/>
        </p:nvCxnSpPr>
        <p:spPr>
          <a:xfrm rot="10800000" flipV="1">
            <a:off x="1587118" y="2607802"/>
            <a:ext cx="1380752" cy="117931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6060" y="5680791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8" idx="1"/>
            <a:endCxn id="27" idx="0"/>
          </p:cNvCxnSpPr>
          <p:nvPr/>
        </p:nvCxnSpPr>
        <p:spPr>
          <a:xfrm rot="10800000" flipV="1">
            <a:off x="1624017" y="5087205"/>
            <a:ext cx="1318764" cy="59358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48976" y="4733297"/>
            <a:ext cx="5941215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Your dream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327318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34381" y="302906"/>
            <a:ext cx="574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97338F7-84C2-6AC6-B75B-3A6F4EB76776}"/>
              </a:ext>
            </a:extLst>
          </p:cNvPr>
          <p:cNvSpPr/>
          <p:nvPr/>
        </p:nvSpPr>
        <p:spPr>
          <a:xfrm>
            <a:off x="5548976" y="5593761"/>
            <a:ext cx="5941214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9161" y="3787116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GRAMMAR REVIEW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8" name="Curved Connector 37"/>
          <p:cNvCxnSpPr>
            <a:stCxn id="37" idx="3"/>
            <a:endCxn id="18" idx="0"/>
          </p:cNvCxnSpPr>
          <p:nvPr/>
        </p:nvCxnSpPr>
        <p:spPr>
          <a:xfrm>
            <a:off x="2505075" y="4095920"/>
            <a:ext cx="1355663" cy="69056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540721" y="2000685"/>
            <a:ext cx="5966233" cy="9159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correct words in the gaps.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Match the words in A with the words/ phrases in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3002046" y="4360594"/>
            <a:ext cx="527350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Write as many school things as possible in </a:t>
            </a:r>
            <a:r>
              <a:rPr lang="en-US" sz="3200"/>
              <a:t>2 </a:t>
            </a:r>
            <a:r>
              <a:rPr lang="en-US" sz="3200" smtClean="0"/>
              <a:t>minutes.</a:t>
            </a:r>
            <a:endParaRPr lang="en-VN" sz="3200" dirty="0"/>
          </a:p>
        </p:txBody>
      </p:sp>
      <p:pic>
        <p:nvPicPr>
          <p:cNvPr id="6" name="Graphic 5" descr="Pencil with solid fill">
            <a:extLst>
              <a:ext uri="{FF2B5EF4-FFF2-40B4-BE49-F238E27FC236}">
                <a16:creationId xmlns:a16="http://schemas.microsoft.com/office/drawing/2014/main" id="{3EA0531C-2DE5-6A20-E5D8-F106E3839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0325" y="3277286"/>
            <a:ext cx="914400" cy="914400"/>
          </a:xfrm>
          <a:prstGeom prst="rect">
            <a:avLst/>
          </a:prstGeom>
        </p:spPr>
      </p:pic>
      <p:pic>
        <p:nvPicPr>
          <p:cNvPr id="9" name="Graphic 8" descr="Trophy with solid fill">
            <a:extLst>
              <a:ext uri="{FF2B5EF4-FFF2-40B4-BE49-F238E27FC236}">
                <a16:creationId xmlns:a16="http://schemas.microsoft.com/office/drawing/2014/main" id="{292AFC78-21E7-3F99-AADE-A51FA975D6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8570" y="325878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862F0F-A808-D74E-ED64-89631296B51F}"/>
              </a:ext>
            </a:extLst>
          </p:cNvPr>
          <p:cNvSpPr txBox="1"/>
          <p:nvPr/>
        </p:nvSpPr>
        <p:spPr>
          <a:xfrm>
            <a:off x="8815388" y="4360594"/>
            <a:ext cx="31988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Group with more correct answers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73020" y="2347518"/>
            <a:ext cx="1556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smtClean="0">
                <a:solidFill>
                  <a:srgbClr val="231F20"/>
                </a:solidFill>
                <a:ea typeface="Times New Roman" panose="02020603050405020304" pitchFamily="18" charset="0"/>
              </a:rPr>
              <a:t>pencil</a:t>
            </a:r>
            <a:endParaRPr lang="en-GB" sz="4400"/>
          </a:p>
        </p:txBody>
      </p:sp>
      <p:sp>
        <p:nvSpPr>
          <p:cNvPr id="16" name="Rectangle 15"/>
          <p:cNvSpPr/>
          <p:nvPr/>
        </p:nvSpPr>
        <p:spPr>
          <a:xfrm>
            <a:off x="1521486" y="4598431"/>
            <a:ext cx="1058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smtClean="0">
                <a:solidFill>
                  <a:srgbClr val="231F20"/>
                </a:solidFill>
                <a:ea typeface="Times New Roman" panose="02020603050405020304" pitchFamily="18" charset="0"/>
              </a:rPr>
              <a:t>pen</a:t>
            </a:r>
            <a:endParaRPr lang="en-GB" sz="4400"/>
          </a:p>
        </p:txBody>
      </p:sp>
      <p:sp>
        <p:nvSpPr>
          <p:cNvPr id="18" name="Rectangle 17"/>
          <p:cNvSpPr/>
          <p:nvPr/>
        </p:nvSpPr>
        <p:spPr>
          <a:xfrm>
            <a:off x="2844839" y="3604863"/>
            <a:ext cx="1749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rubber</a:t>
            </a:r>
            <a:endParaRPr lang="en-GB" sz="4400"/>
          </a:p>
        </p:txBody>
      </p:sp>
      <p:sp>
        <p:nvSpPr>
          <p:cNvPr id="20" name="Rectangle 19"/>
          <p:cNvSpPr/>
          <p:nvPr/>
        </p:nvSpPr>
        <p:spPr>
          <a:xfrm>
            <a:off x="4634173" y="2377560"/>
            <a:ext cx="217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compass</a:t>
            </a:r>
            <a:endParaRPr lang="en-GB" sz="4400"/>
          </a:p>
        </p:txBody>
      </p:sp>
      <p:sp>
        <p:nvSpPr>
          <p:cNvPr id="21" name="Rectangle 20"/>
          <p:cNvSpPr/>
          <p:nvPr/>
        </p:nvSpPr>
        <p:spPr>
          <a:xfrm>
            <a:off x="4740102" y="4635714"/>
            <a:ext cx="26292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school bag</a:t>
            </a:r>
            <a:endParaRPr lang="en-GB" sz="4400"/>
          </a:p>
        </p:txBody>
      </p:sp>
      <p:sp>
        <p:nvSpPr>
          <p:cNvPr id="22" name="Rectangle 21"/>
          <p:cNvSpPr/>
          <p:nvPr/>
        </p:nvSpPr>
        <p:spPr>
          <a:xfrm>
            <a:off x="7153753" y="3709410"/>
            <a:ext cx="2429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calculator</a:t>
            </a:r>
            <a:endParaRPr lang="en-GB" sz="4400"/>
          </a:p>
        </p:txBody>
      </p:sp>
      <p:sp>
        <p:nvSpPr>
          <p:cNvPr id="23" name="Rectangle 22"/>
          <p:cNvSpPr/>
          <p:nvPr/>
        </p:nvSpPr>
        <p:spPr>
          <a:xfrm>
            <a:off x="7991945" y="2388493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pencil sharpener</a:t>
            </a:r>
            <a:endParaRPr lang="en-GB" sz="4400"/>
          </a:p>
        </p:txBody>
      </p:sp>
      <p:sp>
        <p:nvSpPr>
          <p:cNvPr id="24" name="Rectangle 23"/>
          <p:cNvSpPr/>
          <p:nvPr/>
        </p:nvSpPr>
        <p:spPr>
          <a:xfrm>
            <a:off x="8989878" y="5657891"/>
            <a:ext cx="18421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smtClean="0">
                <a:solidFill>
                  <a:srgbClr val="231F20"/>
                </a:solidFill>
                <a:ea typeface="Times New Roman" panose="02020603050405020304" pitchFamily="18" charset="0"/>
              </a:rPr>
              <a:t>subject</a:t>
            </a:r>
            <a:endParaRPr lang="en-GB" sz="4400"/>
          </a:p>
        </p:txBody>
      </p:sp>
      <p:sp>
        <p:nvSpPr>
          <p:cNvPr id="25" name="Rectangle 24"/>
          <p:cNvSpPr/>
          <p:nvPr/>
        </p:nvSpPr>
        <p:spPr>
          <a:xfrm>
            <a:off x="3024321" y="5863017"/>
            <a:ext cx="2013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231F20"/>
                </a:solidFill>
                <a:ea typeface="Times New Roman" panose="02020603050405020304" pitchFamily="18" charset="0"/>
              </a:rPr>
              <a:t>uniform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12474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FB7DD9D4-1047-0810-167E-F3453295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19388"/>
          <a:stretch/>
        </p:blipFill>
        <p:spPr bwMode="auto">
          <a:xfrm>
            <a:off x="9838989" y="4049172"/>
            <a:ext cx="2233246" cy="26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C93F213-FF9F-ABC3-9081-7B348D4D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5" y="3191775"/>
            <a:ext cx="2509128" cy="17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64B2E11-F1E0-1194-7DAB-859708D0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530" flipH="1">
            <a:off x="6866510" y="1630521"/>
            <a:ext cx="2784983" cy="19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69942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467E7C-356B-ECB5-367D-9C17D9E76F49}"/>
              </a:ext>
            </a:extLst>
          </p:cNvPr>
          <p:cNvSpPr/>
          <p:nvPr/>
        </p:nvSpPr>
        <p:spPr>
          <a:xfrm>
            <a:off x="487067" y="2047545"/>
            <a:ext cx="1077344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400" b="1" dirty="0">
                <a:solidFill>
                  <a:srgbClr val="0070C0"/>
                </a:solidFill>
              </a:rPr>
              <a:t>1. </a:t>
            </a:r>
            <a:r>
              <a:rPr lang="en-US" sz="3400" dirty="0"/>
              <a:t>Our new _________ is very nice. </a:t>
            </a:r>
          </a:p>
          <a:p>
            <a:pPr lvl="0" algn="just">
              <a:lnSpc>
                <a:spcPct val="150000"/>
              </a:lnSpc>
            </a:pPr>
            <a:endParaRPr lang="en-US" sz="3400" dirty="0"/>
          </a:p>
          <a:p>
            <a:pPr lvl="0" algn="just">
              <a:lnSpc>
                <a:spcPct val="150000"/>
              </a:lnSpc>
            </a:pPr>
            <a:r>
              <a:rPr lang="en-US" sz="3400" dirty="0"/>
              <a:t>			</a:t>
            </a:r>
            <a:r>
              <a:rPr lang="en-US" sz="3400" b="1" dirty="0">
                <a:solidFill>
                  <a:srgbClr val="0070C0"/>
                </a:solidFill>
              </a:rPr>
              <a:t>2. </a:t>
            </a:r>
            <a:r>
              <a:rPr lang="en-US" sz="3400" dirty="0"/>
              <a:t>I have a red _______________. </a:t>
            </a:r>
          </a:p>
          <a:p>
            <a:pPr lvl="0" algn="just">
              <a:lnSpc>
                <a:spcPct val="150000"/>
              </a:lnSpc>
            </a:pPr>
            <a:endParaRPr lang="en-US" sz="3400" dirty="0"/>
          </a:p>
          <a:p>
            <a:pPr lvl="0" algn="just">
              <a:lnSpc>
                <a:spcPct val="150000"/>
              </a:lnSpc>
            </a:pPr>
            <a:r>
              <a:rPr lang="en-US" sz="3400" b="1" dirty="0">
                <a:solidFill>
                  <a:srgbClr val="0070C0"/>
                </a:solidFill>
              </a:rPr>
              <a:t>3. </a:t>
            </a:r>
            <a:r>
              <a:rPr lang="en-US" sz="3400" dirty="0"/>
              <a:t>This is my ___________ for writing English words.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96EF3-EE95-5FBE-E215-77064CC2BB94}"/>
              </a:ext>
            </a:extLst>
          </p:cNvPr>
          <p:cNvSpPr txBox="1"/>
          <p:nvPr/>
        </p:nvSpPr>
        <p:spPr>
          <a:xfrm>
            <a:off x="2677842" y="2208816"/>
            <a:ext cx="16351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uniform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57135-2B27-83F2-4F78-1BFED513069C}"/>
              </a:ext>
            </a:extLst>
          </p:cNvPr>
          <p:cNvSpPr txBox="1"/>
          <p:nvPr/>
        </p:nvSpPr>
        <p:spPr>
          <a:xfrm>
            <a:off x="5867292" y="3799187"/>
            <a:ext cx="32095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pencil sharpener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3FB07-F613-249A-3AB8-74E1865F776D}"/>
              </a:ext>
            </a:extLst>
          </p:cNvPr>
          <p:cNvSpPr txBox="1"/>
          <p:nvPr/>
        </p:nvSpPr>
        <p:spPr>
          <a:xfrm>
            <a:off x="2946869" y="5329282"/>
            <a:ext cx="19298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20549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467E7C-356B-ECB5-367D-9C17D9E76F49}"/>
              </a:ext>
            </a:extLst>
          </p:cNvPr>
          <p:cNvSpPr/>
          <p:nvPr/>
        </p:nvSpPr>
        <p:spPr>
          <a:xfrm>
            <a:off x="487066" y="2047545"/>
            <a:ext cx="1171255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400" dirty="0"/>
              <a:t>			</a:t>
            </a:r>
            <a:r>
              <a:rPr lang="en-US" sz="3400" b="1" dirty="0">
                <a:solidFill>
                  <a:srgbClr val="0070C0"/>
                </a:solidFill>
              </a:rPr>
              <a:t>4. </a:t>
            </a:r>
            <a:r>
              <a:rPr lang="en-US" sz="3400" dirty="0"/>
              <a:t>We often use a _________ in a </a:t>
            </a:r>
            <a:r>
              <a:rPr lang="en-US" sz="3400" dirty="0" err="1"/>
              <a:t>maths</a:t>
            </a:r>
            <a:r>
              <a:rPr lang="en-US" sz="3400" dirty="0"/>
              <a:t> class. </a:t>
            </a:r>
          </a:p>
          <a:p>
            <a:pPr lvl="0" algn="just">
              <a:lnSpc>
                <a:spcPct val="150000"/>
              </a:lnSpc>
            </a:pPr>
            <a:endParaRPr lang="en-US" sz="3400" dirty="0"/>
          </a:p>
          <a:p>
            <a:pPr lvl="0" algn="just">
              <a:lnSpc>
                <a:spcPct val="150000"/>
              </a:lnSpc>
            </a:pPr>
            <a:r>
              <a:rPr lang="en-US" sz="3400" b="1" dirty="0">
                <a:solidFill>
                  <a:srgbClr val="0070C0"/>
                </a:solidFill>
              </a:rPr>
              <a:t>5. </a:t>
            </a:r>
            <a:r>
              <a:rPr lang="en-US" sz="3400" dirty="0"/>
              <a:t>Can you lend me your ___________ for a minute? </a:t>
            </a:r>
          </a:p>
          <a:p>
            <a:pPr lvl="0" algn="just">
              <a:lnSpc>
                <a:spcPct val="150000"/>
              </a:lnSpc>
            </a:pPr>
            <a:endParaRPr lang="en-US" sz="3400" dirty="0"/>
          </a:p>
          <a:p>
            <a:pPr lvl="0" algn="just">
              <a:lnSpc>
                <a:spcPct val="150000"/>
              </a:lnSpc>
            </a:pPr>
            <a:r>
              <a:rPr lang="en-US" sz="3400" dirty="0"/>
              <a:t>			</a:t>
            </a:r>
            <a:r>
              <a:rPr lang="en-US" sz="3400" b="1" dirty="0">
                <a:solidFill>
                  <a:srgbClr val="0070C0"/>
                </a:solidFill>
              </a:rPr>
              <a:t>6. </a:t>
            </a:r>
            <a:r>
              <a:rPr lang="en-US" sz="3400" dirty="0"/>
              <a:t>My new ______ is short.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2011FF2-8221-0E84-8BD3-4E30F20C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4497257"/>
            <a:ext cx="2549543" cy="1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6743CA3-A06F-235D-AAF1-D0FAD1417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r="23123"/>
          <a:stretch/>
        </p:blipFill>
        <p:spPr bwMode="auto">
          <a:xfrm rot="856584">
            <a:off x="9965565" y="3040912"/>
            <a:ext cx="1702403" cy="22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27524ED-0888-FF2B-DD77-65BE9126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1828541"/>
            <a:ext cx="2760561" cy="19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1FB2E-D171-21DD-886B-9F2AB331F6B1}"/>
              </a:ext>
            </a:extLst>
          </p:cNvPr>
          <p:cNvSpPr txBox="1"/>
          <p:nvPr/>
        </p:nvSpPr>
        <p:spPr>
          <a:xfrm>
            <a:off x="6484019" y="2244651"/>
            <a:ext cx="17518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compass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FB634-0267-0F31-D26A-E7D51777BCE6}"/>
              </a:ext>
            </a:extLst>
          </p:cNvPr>
          <p:cNvSpPr txBox="1"/>
          <p:nvPr/>
        </p:nvSpPr>
        <p:spPr>
          <a:xfrm>
            <a:off x="5049305" y="3776822"/>
            <a:ext cx="19579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calculator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B76CD-94DF-B02C-8E03-CA69B2D7D04A}"/>
              </a:ext>
            </a:extLst>
          </p:cNvPr>
          <p:cNvSpPr txBox="1"/>
          <p:nvPr/>
        </p:nvSpPr>
        <p:spPr>
          <a:xfrm>
            <a:off x="5392224" y="5346647"/>
            <a:ext cx="10567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400" b="1" dirty="0">
                <a:solidFill>
                  <a:srgbClr val="7030A0"/>
                </a:solidFill>
              </a:rPr>
              <a:t>ruler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58298-5492-32F0-AF94-ACCC651CC98C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58767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1866429"/>
            <a:ext cx="2634204" cy="931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2814396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3762363"/>
            <a:ext cx="2634204" cy="9268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4705570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1865205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64" y="2857408"/>
            <a:ext cx="2509411" cy="9223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4725484"/>
            <a:ext cx="2484483" cy="938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5676140"/>
            <a:ext cx="2492793" cy="9223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839FA46-CF88-BBA5-A44A-D620F00E7292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0366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460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in A with the words/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49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2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A30C4-601A-8B0E-F749-4A5AE4C2E45D}"/>
              </a:ext>
            </a:extLst>
          </p:cNvPr>
          <p:cNvSpPr txBox="1"/>
          <p:nvPr/>
        </p:nvSpPr>
        <p:spPr>
          <a:xfrm>
            <a:off x="2389877" y="13860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DACA-8264-F571-AD3F-3C29F15C02D2}"/>
              </a:ext>
            </a:extLst>
          </p:cNvPr>
          <p:cNvSpPr txBox="1"/>
          <p:nvPr/>
        </p:nvSpPr>
        <p:spPr>
          <a:xfrm>
            <a:off x="8643039" y="1396377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4FC94-00A1-8DC7-BFD0-AF73B54FD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2814396"/>
            <a:ext cx="2639559" cy="931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EDDE4-ACD1-BFB5-C009-35185CF08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2" y="3762363"/>
            <a:ext cx="2634204" cy="9268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35D470-D071-54AE-D313-5CF6E1F36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4705570"/>
            <a:ext cx="2664692" cy="9268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B72D1-AF20-905E-5041-0D0B1A00F7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7" y="5648775"/>
            <a:ext cx="2664692" cy="921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BA6E3-5BAE-39BE-EFDF-B55EB5516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1865205"/>
            <a:ext cx="2418009" cy="980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0428AE-EF7E-019F-1714-396F534593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64" y="2857408"/>
            <a:ext cx="2509411" cy="9223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DFCB68-8E03-A813-ABCD-A5DB08FA3F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3791446"/>
            <a:ext cx="2526030" cy="922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E8789F-2619-1401-B51C-158AD0962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83" y="4725484"/>
            <a:ext cx="2484483" cy="938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8CAAA1-273D-B26C-8F38-770E7C536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0" y="1875705"/>
            <a:ext cx="2492793" cy="922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74049-1A07-4DF1-F2AB-DB4EF20A72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7" y="1866429"/>
            <a:ext cx="2634204" cy="93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AFCAF-6EFB-9241-CA43-51E1CFF137A9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228000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3825</TotalTime>
  <Words>690</Words>
  <PresentationFormat>Widescreen</PresentationFormat>
  <Paragraphs>160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2023-09-13T03:58:30Z</dcterms:modified>
</cp:coreProperties>
</file>