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31"/>
  </p:notesMasterIdLst>
  <p:sldIdLst>
    <p:sldId id="310" r:id="rId3"/>
    <p:sldId id="309" r:id="rId4"/>
    <p:sldId id="311" r:id="rId5"/>
    <p:sldId id="323" r:id="rId6"/>
    <p:sldId id="318" r:id="rId7"/>
    <p:sldId id="280" r:id="rId8"/>
    <p:sldId id="264" r:id="rId9"/>
    <p:sldId id="258" r:id="rId10"/>
    <p:sldId id="290" r:id="rId11"/>
    <p:sldId id="331" r:id="rId12"/>
    <p:sldId id="298" r:id="rId13"/>
    <p:sldId id="317" r:id="rId14"/>
    <p:sldId id="313" r:id="rId15"/>
    <p:sldId id="333" r:id="rId16"/>
    <p:sldId id="334" r:id="rId17"/>
    <p:sldId id="335" r:id="rId18"/>
    <p:sldId id="336" r:id="rId19"/>
    <p:sldId id="339" r:id="rId20"/>
    <p:sldId id="284" r:id="rId21"/>
    <p:sldId id="286" r:id="rId22"/>
    <p:sldId id="308" r:id="rId23"/>
    <p:sldId id="337" r:id="rId24"/>
    <p:sldId id="338" r:id="rId25"/>
    <p:sldId id="266" r:id="rId26"/>
    <p:sldId id="321" r:id="rId27"/>
    <p:sldId id="269" r:id="rId28"/>
    <p:sldId id="322" r:id="rId29"/>
    <p:sldId id="261" r:id="rId30"/>
  </p:sldIdLst>
  <p:sldSz cx="9144000" cy="5143500" type="screen16x9"/>
  <p:notesSz cx="6858000" cy="9144000"/>
  <p:embeddedFontLst>
    <p:embeddedFont>
      <p:font typeface="Calibri Light" charset="0"/>
      <p:regular r:id="rId32"/>
      <p:italic r:id="rId33"/>
    </p:embeddedFont>
    <p:embeddedFont>
      <p:font typeface="Quicksand Medium" charset="0"/>
      <p:regular r:id="rId34"/>
    </p:embeddedFont>
    <p:embeddedFont>
      <p:font typeface="Arial-Rounded" charset="0"/>
      <p:regular r:id="rId35"/>
      <p:bold r:id="rId36"/>
    </p:embeddedFont>
    <p:embeddedFont>
      <p:font typeface="Lato" charset="0"/>
      <p:regular r:id="rId37"/>
      <p:bold r:id="rId38"/>
      <p:italic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.VnAvant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BF6"/>
    <a:srgbClr val="0418AC"/>
    <a:srgbClr val="FFFF99"/>
    <a:srgbClr val="FEE7EF"/>
    <a:srgbClr val="FEFDF9"/>
    <a:srgbClr val="FEFBF5"/>
    <a:srgbClr val="74B43C"/>
    <a:srgbClr val="72CEEE"/>
    <a:srgbClr val="0099DA"/>
    <a:srgbClr val="E52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 varScale="1">
        <p:scale>
          <a:sx n="94" d="100"/>
          <a:sy n="94" d="100"/>
        </p:scale>
        <p:origin x="-55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196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196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42CBB-A7AB-40B6-AD55-4FFC03C07082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9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11/10/2020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17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3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11/10/2020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34152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629262" y="1229019"/>
            <a:ext cx="3634034" cy="2442332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>
                <a:solidFill>
                  <a:srgbClr val="E52D56"/>
                </a:solidFill>
                <a:latin typeface="Calibri" pitchFamily="34" charset="0"/>
                <a:cs typeface="Calibri" pitchFamily="34" charset="0"/>
              </a:rPr>
              <a:t>ê</a:t>
            </a:r>
            <a:r>
              <a:rPr lang="en-US" sz="15000" smtClean="0">
                <a:solidFill>
                  <a:srgbClr val="E52D56"/>
                </a:solidFill>
                <a:latin typeface="Calibri" pitchFamily="34" charset="0"/>
                <a:cs typeface="Calibri" pitchFamily="34" charset="0"/>
              </a:rPr>
              <a:t>u</a:t>
            </a:r>
            <a:endParaRPr lang="en-US" sz="15000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en-GB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0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72931" y="1716029"/>
            <a:ext cx="13179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8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au</a:t>
            </a:r>
            <a:endParaRPr lang="en-US" sz="88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9091" y="1718848"/>
            <a:ext cx="13179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88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â</a:t>
            </a:r>
            <a:r>
              <a:rPr lang="en-US" sz="8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</a:t>
            </a:r>
            <a:endParaRPr lang="en-US" sz="88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61792" y="1718848"/>
            <a:ext cx="13388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88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ê</a:t>
            </a:r>
            <a:r>
              <a:rPr lang="en-US" sz="8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</a:t>
            </a:r>
            <a:endParaRPr lang="en-US" sz="88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2931" y="1716029"/>
            <a:ext cx="13179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8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en-US" sz="880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u</a:t>
            </a:r>
            <a:endParaRPr lang="en-US" sz="880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9091" y="1718848"/>
            <a:ext cx="13179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88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â</a:t>
            </a:r>
            <a:r>
              <a:rPr lang="en-US" sz="880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u</a:t>
            </a:r>
            <a:endParaRPr lang="en-US" sz="880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61792" y="1718848"/>
            <a:ext cx="13388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88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ê</a:t>
            </a:r>
            <a:r>
              <a:rPr lang="en-US" sz="880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u</a:t>
            </a:r>
            <a:endParaRPr lang="en-US" sz="880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1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  <p:bldP spid="8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0804" y="273628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au</a:t>
            </a:r>
            <a:endParaRPr lang="en-US" sz="48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667890"/>
              </p:ext>
            </p:extLst>
          </p:nvPr>
        </p:nvGraphicFramePr>
        <p:xfrm>
          <a:off x="2609671" y="1122993"/>
          <a:ext cx="3602092" cy="1746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/>
                <a:gridCol w="1801046"/>
              </a:tblGrid>
              <a:tr h="8731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73125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071244" y="2090316"/>
            <a:ext cx="2344035" cy="683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en-US" sz="54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au</a:t>
            </a:r>
            <a:endParaRPr lang="en-US" sz="54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715893" y="1216556"/>
            <a:ext cx="1493521" cy="683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s</a:t>
            </a:r>
            <a:endParaRPr lang="en-US" sz="54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26651" y="1216556"/>
            <a:ext cx="1381759" cy="683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au</a:t>
            </a:r>
            <a:endParaRPr lang="en-US" sz="54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5357" y="3037706"/>
            <a:ext cx="1334563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02309" y="3026876"/>
            <a:ext cx="1391917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ấu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20169" y="3037706"/>
            <a:ext cx="1506994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hều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99680" y="3037572"/>
            <a:ext cx="1029047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rêu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04312" y="3026742"/>
            <a:ext cx="1097281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tàu</a:t>
            </a:r>
            <a:endParaRPr lang="en-US" sz="40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20722" y="3026876"/>
            <a:ext cx="1305930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ậu</a:t>
            </a:r>
            <a:endParaRPr lang="en-US" sz="400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3037" y="273628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â</a:t>
            </a:r>
            <a:r>
              <a:rPr lang="en-US" sz="4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</a:t>
            </a:r>
            <a:endParaRPr lang="en-US" sz="48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1522" y="273628"/>
            <a:ext cx="814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­êu</a:t>
            </a:r>
            <a:endParaRPr lang="en-US" sz="48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01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 animBg="1"/>
      <p:bldP spid="40" grpId="0" animBg="1"/>
      <p:bldP spid="41" grpId="0" animBg="1"/>
      <p:bldP spid="20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2116" y="2110085"/>
            <a:ext cx="5259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 nhé</a:t>
            </a:r>
            <a:endParaRPr lang="en-US" sz="54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64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085" y="631190"/>
            <a:ext cx="3851905" cy="3260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83004" y="3854116"/>
            <a:ext cx="2214880" cy="609600"/>
          </a:xfrm>
          <a:prstGeom prst="rect">
            <a:avLst/>
          </a:prstGeom>
          <a:solidFill>
            <a:srgbClr val="FFFF99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rau </a:t>
            </a:r>
            <a:r>
              <a:rPr lang="en-US" sz="40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củ</a:t>
            </a:r>
            <a:endParaRPr lang="en-US" sz="40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82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83004" y="3854116"/>
            <a:ext cx="2496436" cy="609600"/>
          </a:xfrm>
          <a:prstGeom prst="rect">
            <a:avLst/>
          </a:prstGeom>
          <a:solidFill>
            <a:srgbClr val="FFFF99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con </a:t>
            </a:r>
            <a:r>
              <a:rPr lang="en-US" sz="40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trâu</a:t>
            </a:r>
            <a:endParaRPr lang="en-US" sz="40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804" y="513715"/>
            <a:ext cx="4917277" cy="326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29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8800" y="3837272"/>
            <a:ext cx="2418080" cy="609600"/>
          </a:xfrm>
          <a:prstGeom prst="rect">
            <a:avLst/>
          </a:prstGeom>
          <a:solidFill>
            <a:srgbClr val="FFFF99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chú tễu</a:t>
            </a:r>
            <a:endParaRPr lang="en-US" sz="40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9" name="Picture 3" descr="C:\Users\Administrator\Desktop\unnam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720" y="179672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35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5" y="1179183"/>
            <a:ext cx="7780525" cy="2564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21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0804" y="273628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au</a:t>
            </a:r>
            <a:endParaRPr lang="en-US" sz="48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28056"/>
              </p:ext>
            </p:extLst>
          </p:nvPr>
        </p:nvGraphicFramePr>
        <p:xfrm>
          <a:off x="2609671" y="1122993"/>
          <a:ext cx="3602092" cy="1746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/>
                <a:gridCol w="1801046"/>
              </a:tblGrid>
              <a:tr h="8731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73125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715893" y="1216556"/>
            <a:ext cx="3192517" cy="1557124"/>
            <a:chOff x="2715893" y="1216556"/>
            <a:chExt cx="3192517" cy="1557124"/>
          </a:xfrm>
        </p:grpSpPr>
        <p:sp>
          <p:nvSpPr>
            <p:cNvPr id="6" name="Rectangle 5"/>
            <p:cNvSpPr/>
            <p:nvPr/>
          </p:nvSpPr>
          <p:spPr>
            <a:xfrm>
              <a:off x="3071244" y="2090316"/>
              <a:ext cx="2344035" cy="683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s</a:t>
              </a:r>
              <a:r>
                <a:rPr lang="en-US" sz="540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au</a:t>
              </a:r>
              <a:endParaRPr lang="en-US" sz="540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715893" y="1216556"/>
              <a:ext cx="1493521" cy="683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chemeClr val="tx1"/>
                  </a:solidFill>
                  <a:latin typeface=".VnAvant" pitchFamily="34" charset="0"/>
                  <a:cs typeface="Calibri" pitchFamily="34" charset="0"/>
                </a:rPr>
                <a:t>s</a:t>
              </a:r>
              <a:endParaRPr lang="en-US" sz="5400">
                <a:solidFill>
                  <a:schemeClr val="tx1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26651" y="1216556"/>
              <a:ext cx="1381759" cy="683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au</a:t>
              </a:r>
              <a:endParaRPr lang="en-US" sz="540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565357" y="3037706"/>
            <a:ext cx="1334563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02309" y="3026876"/>
            <a:ext cx="1391917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ấu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20169" y="3037706"/>
            <a:ext cx="1506994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hều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99680" y="3037572"/>
            <a:ext cx="1029047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rêu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04312" y="3026742"/>
            <a:ext cx="1097281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tàu</a:t>
            </a:r>
            <a:endParaRPr lang="en-US" sz="40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20722" y="3026876"/>
            <a:ext cx="1305930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ậu</a:t>
            </a:r>
            <a:endParaRPr lang="en-US" sz="400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3037" y="273628"/>
            <a:ext cx="803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â</a:t>
            </a:r>
            <a:r>
              <a:rPr lang="en-US" sz="4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</a:t>
            </a:r>
            <a:endParaRPr lang="en-US" sz="48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1522" y="273628"/>
            <a:ext cx="8146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­êu</a:t>
            </a:r>
            <a:endParaRPr lang="en-US" sz="48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3804" y="3877912"/>
            <a:ext cx="1714116" cy="609600"/>
          </a:xfrm>
          <a:prstGeom prst="rect">
            <a:avLst/>
          </a:prstGeom>
          <a:solidFill>
            <a:srgbClr val="FFFF99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rau </a:t>
            </a:r>
            <a:r>
              <a:rPr lang="en-US" sz="40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củ</a:t>
            </a:r>
            <a:endParaRPr lang="en-US" sz="40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88613" y="3877912"/>
            <a:ext cx="2120268" cy="609600"/>
          </a:xfrm>
          <a:prstGeom prst="rect">
            <a:avLst/>
          </a:prstGeom>
          <a:solidFill>
            <a:srgbClr val="FFFF99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40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on trâu</a:t>
            </a:r>
            <a:endParaRPr lang="en-US" sz="40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15279" y="3877912"/>
            <a:ext cx="2120268" cy="609600"/>
          </a:xfrm>
          <a:prstGeom prst="rect">
            <a:avLst/>
          </a:prstGeom>
          <a:solidFill>
            <a:srgbClr val="FFFF99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40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hú tễu</a:t>
            </a:r>
            <a:endParaRPr lang="en-US" sz="40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60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15" grpId="0"/>
      <p:bldP spid="16" grpId="0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1" y="1648206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490527"/>
            <a:ext cx="4613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Thứ Tư ngày 11 tháng 11 năm 2020</a:t>
            </a:r>
            <a:endParaRPr lang="en-US" sz="2400">
              <a:solidFill>
                <a:srgbClr val="0418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60040" y="2110085"/>
            <a:ext cx="6623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ÔN VÀ KHỞI ĐỘNG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79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5" y="644429"/>
            <a:ext cx="1361544" cy="3974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60" y="1612265"/>
            <a:ext cx="6946156" cy="217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19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66982" y="443845"/>
            <a:ext cx="3223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BÀI TẬP</a:t>
            </a:r>
            <a:endParaRPr lang="en-US" sz="5400" b="1" cap="none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440" y="2326640"/>
            <a:ext cx="4653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Calibri" pitchFamily="34" charset="0"/>
                <a:cs typeface="Calibri" pitchFamily="34" charset="0"/>
              </a:rPr>
              <a:t>Tìm tiếng chứa vần</a:t>
            </a:r>
            <a:endParaRPr lang="en-US" sz="4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7609" y="2326640"/>
            <a:ext cx="762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au</a:t>
            </a:r>
            <a:endParaRPr lang="en-US" sz="40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588000" y="1357069"/>
            <a:ext cx="1788160" cy="2760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cau trầu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màu vẽ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cháu bé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nổi cáu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kho báu</a:t>
            </a:r>
            <a:endParaRPr lang="en-US" sz="32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05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66982" y="443845"/>
            <a:ext cx="3223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BÀI TẬP</a:t>
            </a:r>
            <a:endParaRPr lang="en-US" sz="5400" b="1" cap="none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440" y="2326640"/>
            <a:ext cx="4653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Calibri" pitchFamily="34" charset="0"/>
                <a:cs typeface="Calibri" pitchFamily="34" charset="0"/>
              </a:rPr>
              <a:t>Tìm tiếng chứa vần</a:t>
            </a:r>
            <a:endParaRPr lang="en-US" sz="4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7609" y="2326640"/>
            <a:ext cx="762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â</a:t>
            </a:r>
            <a:r>
              <a:rPr lang="en-US" sz="40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</a:t>
            </a:r>
            <a:endParaRPr lang="en-US" sz="40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588000" y="1357069"/>
            <a:ext cx="2164080" cy="2760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châu chấu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cấu tạo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cậu mợ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cần câu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rau cần</a:t>
            </a:r>
            <a:endParaRPr lang="en-US" sz="32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6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66982" y="443845"/>
            <a:ext cx="3223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BÀI TẬP</a:t>
            </a:r>
            <a:endParaRPr lang="en-US" sz="5400" b="1" cap="none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440" y="2326640"/>
            <a:ext cx="4653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Calibri" pitchFamily="34" charset="0"/>
                <a:cs typeface="Calibri" pitchFamily="34" charset="0"/>
              </a:rPr>
              <a:t>Tìm tiếng chứa vần</a:t>
            </a:r>
            <a:endParaRPr lang="en-US" sz="4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7609" y="2326640"/>
            <a:ext cx="762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ê</a:t>
            </a:r>
            <a:r>
              <a:rPr lang="en-US" sz="40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u</a:t>
            </a:r>
            <a:endParaRPr lang="en-US" sz="40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588000" y="1784317"/>
            <a:ext cx="2164080" cy="14770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rêu rao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kêu lớn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cây nêu</a:t>
            </a:r>
          </a:p>
        </p:txBody>
      </p:sp>
    </p:spTree>
    <p:extLst>
      <p:ext uri="{BB962C8B-B14F-4D97-AF65-F5344CB8AC3E}">
        <p14:creationId xmlns:p14="http://schemas.microsoft.com/office/powerpoint/2010/main" val="32934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50" y="1510416"/>
            <a:ext cx="3478345" cy="181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498" y="1"/>
            <a:ext cx="6509702" cy="362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98" y="3499168"/>
            <a:ext cx="7559722" cy="1550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622459" y="3911600"/>
            <a:ext cx="4811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83899" y="3931920"/>
            <a:ext cx="4811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623979" y="3931920"/>
            <a:ext cx="4811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86327" y="4409440"/>
            <a:ext cx="4811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142967" y="4399280"/>
            <a:ext cx="4811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81763" y="4368800"/>
            <a:ext cx="4811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11043" y="4409440"/>
            <a:ext cx="48117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358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32" y="1671491"/>
            <a:ext cx="3639168" cy="18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53" y="503873"/>
            <a:ext cx="6674021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26648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70000" y="985520"/>
            <a:ext cx="2946400" cy="833120"/>
          </a:xfrm>
          <a:prstGeom prst="roundRect">
            <a:avLst/>
          </a:prstGeom>
          <a:solidFill>
            <a:srgbClr val="FEE7E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ao bèo</a:t>
            </a:r>
            <a:endParaRPr lang="en-US" sz="440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04080" y="985520"/>
            <a:ext cx="2946400" cy="833120"/>
          </a:xfrm>
          <a:prstGeom prst="roundRect">
            <a:avLst/>
          </a:prstGeom>
          <a:solidFill>
            <a:srgbClr val="FEE7E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cái kéo</a:t>
            </a:r>
            <a:endParaRPr lang="en-US" sz="440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4840" y="2661920"/>
            <a:ext cx="7787640" cy="863600"/>
          </a:xfrm>
          <a:prstGeom prst="roundRect">
            <a:avLst/>
          </a:prstGeom>
          <a:solidFill>
            <a:srgbClr val="FEFBF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Bố bảo bé lấy cái kéo để ở trên tủ.</a:t>
            </a:r>
            <a:endParaRPr lang="en-US" sz="40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36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1613916"/>
            <a:ext cx="5866280" cy="17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169920" y="4127500"/>
            <a:ext cx="36576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" y="419648"/>
            <a:ext cx="9097033" cy="408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3444240" y="4356100"/>
            <a:ext cx="447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48442" y="4353560"/>
            <a:ext cx="447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855322" y="4348480"/>
            <a:ext cx="447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10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="" xmlns:a16="http://schemas.microsoft.com/office/drawing/2014/main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2471630" y="866783"/>
            <a:ext cx="6672370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000" b="1">
                <a:latin typeface="Calibri" pitchFamily="34" charset="0"/>
                <a:ea typeface="Arial-Rounded" panose="020B0500000000000000" pitchFamily="34" charset="0"/>
                <a:cs typeface="Calibri" pitchFamily="34" charset="0"/>
              </a:rPr>
              <a:t>BÀI </a:t>
            </a:r>
            <a:r>
              <a:rPr lang="en-GB" sz="6000" b="1" smtClean="0">
                <a:latin typeface="Calibri" pitchFamily="34" charset="0"/>
                <a:ea typeface="Arial-Rounded" panose="020B0500000000000000" pitchFamily="34" charset="0"/>
                <a:cs typeface="Calibri" pitchFamily="34" charset="0"/>
              </a:rPr>
              <a:t>43:</a:t>
            </a:r>
            <a:r>
              <a:rPr lang="vi-VN" sz="6000" b="1" smtClean="0">
                <a:latin typeface="Calibri" pitchFamily="34" charset="0"/>
                <a:ea typeface="Arial-Rounded" panose="020B0500000000000000" pitchFamily="34" charset="0"/>
                <a:cs typeface="Calibri" pitchFamily="34" charset="0"/>
              </a:rPr>
              <a:t> </a:t>
            </a:r>
            <a:endParaRPr lang="en-US" sz="6000" b="1" dirty="0" smtClean="0">
              <a:latin typeface="Calibri" pitchFamily="34" charset="0"/>
              <a:ea typeface="Arial-Rounded" panose="020B0500000000000000" pitchFamily="34" charset="0"/>
              <a:cs typeface="Calibri" pitchFamily="34" charset="0"/>
            </a:endParaRPr>
          </a:p>
          <a:p>
            <a:r>
              <a:rPr lang="en-US" sz="8800" b="1">
                <a:solidFill>
                  <a:srgbClr val="FF0000"/>
                </a:solidFill>
                <a:latin typeface="Calibri" pitchFamily="34" charset="0"/>
                <a:ea typeface="Arial-Rounded" panose="020B0500000000000000" pitchFamily="34" charset="0"/>
                <a:cs typeface="Calibri" pitchFamily="34" charset="0"/>
              </a:rPr>
              <a:t>a</a:t>
            </a:r>
            <a:r>
              <a:rPr lang="en-US" sz="8800" b="1" smtClean="0">
                <a:solidFill>
                  <a:srgbClr val="FF0000"/>
                </a:solidFill>
                <a:latin typeface="Calibri" pitchFamily="34" charset="0"/>
                <a:ea typeface="Arial-Rounded" panose="020B0500000000000000" pitchFamily="34" charset="0"/>
                <a:cs typeface="Calibri" pitchFamily="34" charset="0"/>
              </a:rPr>
              <a:t>u   âu  êu</a:t>
            </a:r>
            <a:endParaRPr lang="en-GB" sz="8800" b="1" dirty="0">
              <a:solidFill>
                <a:srgbClr val="FF0000"/>
              </a:solidFill>
              <a:latin typeface="Calibri" pitchFamily="34" charset="0"/>
              <a:ea typeface="Arial-Rounded" panose="020B0500000000000000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2" y="1250157"/>
            <a:ext cx="4861180" cy="25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629262" y="1229019"/>
            <a:ext cx="3634034" cy="2442332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smtClean="0">
                <a:solidFill>
                  <a:srgbClr val="E52D56"/>
                </a:solidFill>
                <a:latin typeface="Calibri" pitchFamily="34" charset="0"/>
                <a:cs typeface="Calibri" pitchFamily="34" charset="0"/>
              </a:rPr>
              <a:t>au</a:t>
            </a:r>
            <a:endParaRPr lang="en-US" sz="15000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en-GB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629262" y="1229019"/>
            <a:ext cx="3634034" cy="2442332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smtClean="0">
                <a:solidFill>
                  <a:srgbClr val="E52D56"/>
                </a:solidFill>
                <a:latin typeface="Calibri" pitchFamily="34" charset="0"/>
                <a:cs typeface="Calibri" pitchFamily="34" charset="0"/>
              </a:rPr>
              <a:t>âu</a:t>
            </a:r>
            <a:endParaRPr lang="en-US" sz="15000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en-GB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7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1913</TotalTime>
  <Words>150</Words>
  <PresentationFormat>On-screen Show (16:9)</PresentationFormat>
  <Paragraphs>74</Paragraphs>
  <Slides>28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 Light</vt:lpstr>
      <vt:lpstr>Quicksand Medium</vt:lpstr>
      <vt:lpstr>Arial-Rounded</vt:lpstr>
      <vt:lpstr>Lato</vt:lpstr>
      <vt:lpstr>Calibri</vt:lpstr>
      <vt:lpstr>.VnAvant</vt:lpstr>
      <vt:lpstr>Times New Roman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2020-11-10T08:27:14Z</dcterms:modified>
</cp:coreProperties>
</file>