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8"/>
  </p:notesMasterIdLst>
  <p:sldIdLst>
    <p:sldId id="256" r:id="rId2"/>
    <p:sldId id="264" r:id="rId3"/>
    <p:sldId id="266" r:id="rId4"/>
    <p:sldId id="318" r:id="rId5"/>
    <p:sldId id="319" r:id="rId6"/>
    <p:sldId id="320" r:id="rId7"/>
    <p:sldId id="321" r:id="rId8"/>
    <p:sldId id="324" r:id="rId9"/>
    <p:sldId id="325"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47" r:id="rId32"/>
    <p:sldId id="348" r:id="rId33"/>
    <p:sldId id="349" r:id="rId34"/>
    <p:sldId id="350" r:id="rId35"/>
    <p:sldId id="351" r:id="rId36"/>
    <p:sldId id="352" r:id="rId37"/>
    <p:sldId id="353" r:id="rId38"/>
    <p:sldId id="355" r:id="rId39"/>
    <p:sldId id="354" r:id="rId40"/>
    <p:sldId id="361" r:id="rId41"/>
    <p:sldId id="357" r:id="rId42"/>
    <p:sldId id="358" r:id="rId43"/>
    <p:sldId id="359" r:id="rId44"/>
    <p:sldId id="360" r:id="rId45"/>
    <p:sldId id="362" r:id="rId46"/>
    <p:sldId id="363" r:id="rId47"/>
  </p:sldIdLst>
  <p:sldSz cx="18288000" cy="10287000"/>
  <p:notesSz cx="6858000" cy="9144000"/>
  <p:embeddedFontLst>
    <p:embeddedFont>
      <p:font typeface="Calibri" panose="020F050202020403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2E8"/>
    <a:srgbClr val="FFF7DD"/>
    <a:srgbClr val="FFFCD5"/>
    <a:srgbClr val="E8F5F8"/>
    <a:srgbClr val="FFFBC9"/>
    <a:srgbClr val="E2F1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3447" autoAdjust="0"/>
  </p:normalViewPr>
  <p:slideViewPr>
    <p:cSldViewPr>
      <p:cViewPr varScale="1">
        <p:scale>
          <a:sx n="33" d="100"/>
          <a:sy n="33" d="100"/>
        </p:scale>
        <p:origin x="108" y="1524"/>
      </p:cViewPr>
      <p:guideLst>
        <p:guide orient="horz" pos="2160"/>
        <p:guide pos="2880"/>
      </p:guideLst>
    </p:cSldViewPr>
  </p:slideViewPr>
  <p:outlineViewPr>
    <p:cViewPr>
      <p:scale>
        <a:sx n="33" d="100"/>
        <a:sy n="33" d="100"/>
      </p:scale>
      <p:origin x="0" y="-1836"/>
    </p:cViewPr>
  </p:outlineViewPr>
  <p:notesTextViewPr>
    <p:cViewPr>
      <p:scale>
        <a:sx n="100" d="100"/>
        <a:sy n="100" d="100"/>
      </p:scale>
      <p:origin x="0" y="0"/>
    </p:cViewPr>
  </p:notesTextViewPr>
  <p:sorterViewPr>
    <p:cViewPr>
      <p:scale>
        <a:sx n="100" d="100"/>
        <a:sy n="100" d="100"/>
      </p:scale>
      <p:origin x="0" y="-18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8F76C1-4021-4697-94BB-37681B2EAFD6}"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9C573-95C2-4D6A-8954-6B5A32D87863}" type="slidenum">
              <a:rPr lang="en-US" smtClean="0"/>
              <a:t>‹#›</a:t>
            </a:fld>
            <a:endParaRPr lang="en-US"/>
          </a:p>
        </p:txBody>
      </p:sp>
    </p:spTree>
    <p:extLst>
      <p:ext uri="{BB962C8B-B14F-4D97-AF65-F5344CB8AC3E}">
        <p14:creationId xmlns:p14="http://schemas.microsoft.com/office/powerpoint/2010/main" val="9945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svg"/><Relationship Id="rId7" Type="http://schemas.openxmlformats.org/officeDocument/2006/relationships/image" Target="../media/image5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svg"/><Relationship Id="rId10"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image" Target="../media/image32.sv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7.svg"/><Relationship Id="rId7" Type="http://schemas.openxmlformats.org/officeDocument/2006/relationships/image" Target="../media/image5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4.svg"/><Relationship Id="rId4" Type="http://schemas.openxmlformats.org/officeDocument/2006/relationships/image" Target="../media/image7.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6.svg"/><Relationship Id="rId7" Type="http://schemas.openxmlformats.org/officeDocument/2006/relationships/image" Target="../media/image5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4.svg"/><Relationship Id="rId10" Type="http://schemas.openxmlformats.org/officeDocument/2006/relationships/image" Target="../media/image38.jpg"/><Relationship Id="rId4" Type="http://schemas.openxmlformats.org/officeDocument/2006/relationships/image" Target="../media/image1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svg"/><Relationship Id="rId7" Type="http://schemas.openxmlformats.org/officeDocument/2006/relationships/image" Target="../media/image62.svg"/><Relationship Id="rId12" Type="http://schemas.openxmlformats.org/officeDocument/2006/relationships/image" Target="../media/image42.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1.png"/><Relationship Id="rId5" Type="http://schemas.openxmlformats.org/officeDocument/2006/relationships/image" Target="../media/image24.svg"/><Relationship Id="rId10" Type="http://schemas.openxmlformats.org/officeDocument/2006/relationships/image" Target="../media/image40.jpg"/><Relationship Id="rId4" Type="http://schemas.openxmlformats.org/officeDocument/2006/relationships/image" Target="../media/image12.png"/><Relationship Id="rId9" Type="http://schemas.openxmlformats.org/officeDocument/2006/relationships/image" Target="../media/image57.sv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svg"/><Relationship Id="rId7"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jpg"/><Relationship Id="rId5" Type="http://schemas.openxmlformats.org/officeDocument/2006/relationships/image" Target="../media/image24.svg"/><Relationship Id="rId10" Type="http://schemas.openxmlformats.org/officeDocument/2006/relationships/image" Target="../media/image43.jpg"/><Relationship Id="rId4" Type="http://schemas.openxmlformats.org/officeDocument/2006/relationships/image" Target="../media/image12.png"/><Relationship Id="rId9" Type="http://schemas.openxmlformats.org/officeDocument/2006/relationships/image" Target="../media/image57.sv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7.svg"/><Relationship Id="rId7"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4.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4.svg"/><Relationship Id="rId7" Type="http://schemas.openxmlformats.org/officeDocument/2006/relationships/image" Target="../media/image74.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6.svg"/><Relationship Id="rId5" Type="http://schemas.openxmlformats.org/officeDocument/2006/relationships/image" Target="../media/image72.svg"/><Relationship Id="rId10" Type="http://schemas.openxmlformats.org/officeDocument/2006/relationships/image" Target="../media/image3.png"/><Relationship Id="rId4" Type="http://schemas.openxmlformats.org/officeDocument/2006/relationships/image" Target="../media/image48.png"/><Relationship Id="rId9" Type="http://schemas.openxmlformats.org/officeDocument/2006/relationships/image" Target="../media/image76.sv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3.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8.svg"/><Relationship Id="rId5" Type="http://schemas.openxmlformats.org/officeDocument/2006/relationships/image" Target="../media/image4.svg"/><Relationship Id="rId10" Type="http://schemas.openxmlformats.org/officeDocument/2006/relationships/image" Target="../media/image51.png"/><Relationship Id="rId4" Type="http://schemas.openxmlformats.org/officeDocument/2006/relationships/image" Target="../media/image2.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5.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8.svg"/><Relationship Id="rId5" Type="http://schemas.openxmlformats.org/officeDocument/2006/relationships/image" Target="../media/image4.svg"/><Relationship Id="rId10" Type="http://schemas.openxmlformats.org/officeDocument/2006/relationships/image" Target="../media/image51.png"/><Relationship Id="rId4" Type="http://schemas.openxmlformats.org/officeDocument/2006/relationships/image" Target="../media/image2.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7.jp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8.svg"/><Relationship Id="rId5" Type="http://schemas.openxmlformats.org/officeDocument/2006/relationships/image" Target="../media/image4.svg"/><Relationship Id="rId10" Type="http://schemas.openxmlformats.org/officeDocument/2006/relationships/image" Target="../media/image51.png"/><Relationship Id="rId4" Type="http://schemas.openxmlformats.org/officeDocument/2006/relationships/image" Target="../media/image2.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3.svg"/><Relationship Id="rId7" Type="http://schemas.openxmlformats.org/officeDocument/2006/relationships/image" Target="../media/image88.svg"/><Relationship Id="rId12" Type="http://schemas.openxmlformats.org/officeDocument/2006/relationships/image" Target="../media/image6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47.svg"/><Relationship Id="rId5" Type="http://schemas.openxmlformats.org/officeDocument/2006/relationships/image" Target="../media/image86.svg"/><Relationship Id="rId10" Type="http://schemas.openxmlformats.org/officeDocument/2006/relationships/image" Target="../media/image28.png"/><Relationship Id="rId4" Type="http://schemas.openxmlformats.org/officeDocument/2006/relationships/image" Target="../media/image58.png"/><Relationship Id="rId9" Type="http://schemas.openxmlformats.org/officeDocument/2006/relationships/image" Target="../media/image14.sv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2.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4.svg"/><Relationship Id="rId4" Type="http://schemas.openxmlformats.org/officeDocument/2006/relationships/image" Target="../media/image12.png"/><Relationship Id="rId9" Type="http://schemas.openxmlformats.org/officeDocument/2006/relationships/image" Target="../media/image26.sv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svg"/><Relationship Id="rId7"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2.svg"/><Relationship Id="rId5" Type="http://schemas.openxmlformats.org/officeDocument/2006/relationships/image" Target="../media/image24.svg"/><Relationship Id="rId10" Type="http://schemas.openxmlformats.org/officeDocument/2006/relationships/image" Target="../media/image62.png"/><Relationship Id="rId4" Type="http://schemas.openxmlformats.org/officeDocument/2006/relationships/image" Target="../media/image12.png"/><Relationship Id="rId9" Type="http://schemas.openxmlformats.org/officeDocument/2006/relationships/image" Target="../media/image91.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svg"/><Relationship Id="rId7" Type="http://schemas.openxmlformats.org/officeDocument/2006/relationships/image" Target="../media/image9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95.svg"/></Relationships>
</file>

<file path=ppt/slides/_rels/slide25.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2.png"/><Relationship Id="rId7"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1.png"/><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22.svg"/><Relationship Id="rId7"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4.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47.svg"/><Relationship Id="rId7" Type="http://schemas.openxmlformats.org/officeDocument/2006/relationships/image" Target="../media/image69.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4.sv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47.svg"/><Relationship Id="rId7" Type="http://schemas.openxmlformats.org/officeDocument/2006/relationships/image" Target="../media/image71.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4.sv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7.svg"/><Relationship Id="rId7" Type="http://schemas.openxmlformats.org/officeDocument/2006/relationships/image" Target="../media/image14.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6.sv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0.svg"/></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7.svg"/><Relationship Id="rId7" Type="http://schemas.openxmlformats.org/officeDocument/2006/relationships/image" Target="../media/image14.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6.sv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2.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4.svg"/><Relationship Id="rId4" Type="http://schemas.openxmlformats.org/officeDocument/2006/relationships/image" Target="../media/image12.png"/><Relationship Id="rId9" Type="http://schemas.openxmlformats.org/officeDocument/2006/relationships/image" Target="../media/image26.sv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113.svg"/><Relationship Id="rId3" Type="http://schemas.openxmlformats.org/officeDocument/2006/relationships/image" Target="../media/image6.svg"/><Relationship Id="rId7" Type="http://schemas.openxmlformats.org/officeDocument/2006/relationships/image" Target="../media/image62.svg"/><Relationship Id="rId12"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11.svg"/><Relationship Id="rId5" Type="http://schemas.openxmlformats.org/officeDocument/2006/relationships/image" Target="../media/image24.svg"/><Relationship Id="rId10" Type="http://schemas.openxmlformats.org/officeDocument/2006/relationships/image" Target="../media/image76.png"/><Relationship Id="rId4" Type="http://schemas.openxmlformats.org/officeDocument/2006/relationships/image" Target="../media/image12.png"/><Relationship Id="rId9" Type="http://schemas.openxmlformats.org/officeDocument/2006/relationships/image" Target="../media/image109.svg"/><Relationship Id="rId14" Type="http://schemas.openxmlformats.org/officeDocument/2006/relationships/image" Target="../media/image78.png"/></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4.svg"/><Relationship Id="rId7" Type="http://schemas.openxmlformats.org/officeDocument/2006/relationships/image" Target="../media/image11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6.sv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svg"/><Relationship Id="rId7"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4.svg"/><Relationship Id="rId4" Type="http://schemas.openxmlformats.org/officeDocument/2006/relationships/image" Target="../media/image12.png"/><Relationship Id="rId9" Type="http://schemas.openxmlformats.org/officeDocument/2006/relationships/image" Target="../media/image95.svg"/></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7.svg"/><Relationship Id="rId7" Type="http://schemas.openxmlformats.org/officeDocument/2006/relationships/image" Target="../media/image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svg"/><Relationship Id="rId10" Type="http://schemas.openxmlformats.org/officeDocument/2006/relationships/image" Target="../media/image57.svg"/><Relationship Id="rId4" Type="http://schemas.openxmlformats.org/officeDocument/2006/relationships/image" Target="../media/image7.png"/><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47.svg"/><Relationship Id="rId7"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6.svg"/><Relationship Id="rId10" Type="http://schemas.openxmlformats.org/officeDocument/2006/relationships/image" Target="../media/image14.svg"/><Relationship Id="rId4" Type="http://schemas.openxmlformats.org/officeDocument/2006/relationships/image" Target="../media/image3.pn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7.svg"/><Relationship Id="rId7" Type="http://schemas.openxmlformats.org/officeDocument/2006/relationships/image" Target="../media/image14.svg"/><Relationship Id="rId12" Type="http://schemas.openxmlformats.org/officeDocument/2006/relationships/image" Target="../media/image124.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86.png"/><Relationship Id="rId5" Type="http://schemas.openxmlformats.org/officeDocument/2006/relationships/image" Target="../media/image106.svg"/><Relationship Id="rId10" Type="http://schemas.openxmlformats.org/officeDocument/2006/relationships/image" Target="../media/image85.png"/><Relationship Id="rId4" Type="http://schemas.openxmlformats.org/officeDocument/2006/relationships/image" Target="../media/image73.png"/><Relationship Id="rId9" Type="http://schemas.openxmlformats.org/officeDocument/2006/relationships/image" Target="../media/image121.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2.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4.svg"/><Relationship Id="rId4" Type="http://schemas.openxmlformats.org/officeDocument/2006/relationships/image" Target="../media/image12.png"/><Relationship Id="rId9" Type="http://schemas.openxmlformats.org/officeDocument/2006/relationships/image" Target="../media/image26.svg"/></Relationships>
</file>

<file path=ppt/slides/_rels/slide4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2.svg"/><Relationship Id="rId7" Type="http://schemas.openxmlformats.org/officeDocument/2006/relationships/image" Target="../media/image12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4.sv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2.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4.svg"/><Relationship Id="rId4" Type="http://schemas.openxmlformats.org/officeDocument/2006/relationships/image" Target="../media/image12.png"/><Relationship Id="rId9" Type="http://schemas.openxmlformats.org/officeDocument/2006/relationships/image" Target="../media/image26.svg"/></Relationships>
</file>

<file path=ppt/slides/_rels/slide4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6.svg"/><Relationship Id="rId7"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4.sv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47.svg"/><Relationship Id="rId7" Type="http://schemas.openxmlformats.org/officeDocument/2006/relationships/image" Target="../media/image132.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130.svg"/><Relationship Id="rId10" Type="http://schemas.openxmlformats.org/officeDocument/2006/relationships/image" Target="../media/image93.png"/><Relationship Id="rId4" Type="http://schemas.openxmlformats.org/officeDocument/2006/relationships/image" Target="../media/image90.png"/><Relationship Id="rId9" Type="http://schemas.openxmlformats.org/officeDocument/2006/relationships/image" Target="../media/image134.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37.svg"/><Relationship Id="rId5" Type="http://schemas.openxmlformats.org/officeDocument/2006/relationships/image" Target="../media/image4.svg"/><Relationship Id="rId10" Type="http://schemas.openxmlformats.org/officeDocument/2006/relationships/image" Target="../media/image94.png"/><Relationship Id="rId4" Type="http://schemas.openxmlformats.org/officeDocument/2006/relationships/image" Target="../media/image2.png"/><Relationship Id="rId9" Type="http://schemas.openxmlformats.org/officeDocument/2006/relationships/image" Target="../media/image8.svg"/></Relationships>
</file>

<file path=ppt/slides/_rels/slide4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4.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2.svg"/><Relationship Id="rId5" Type="http://schemas.openxmlformats.org/officeDocument/2006/relationships/image" Target="../media/image6.sv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30.sv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39.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7.svg"/><Relationship Id="rId4" Type="http://schemas.openxmlformats.org/officeDocument/2006/relationships/image" Target="../media/image21.png"/><Relationship Id="rId9" Type="http://schemas.openxmlformats.org/officeDocument/2006/relationships/image" Target="../media/image41.sv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4" name="Freeform 4"/>
          <p:cNvSpPr/>
          <p:nvPr/>
        </p:nvSpPr>
        <p:spPr>
          <a:xfrm rot="-3142184">
            <a:off x="190911" y="57329"/>
            <a:ext cx="1447164" cy="918949"/>
          </a:xfrm>
          <a:custGeom>
            <a:avLst/>
            <a:gdLst/>
            <a:ahLst/>
            <a:cxnLst/>
            <a:rect l="l" t="t" r="r" b="b"/>
            <a:pathLst>
              <a:path w="1447164" h="918949">
                <a:moveTo>
                  <a:pt x="0" y="0"/>
                </a:moveTo>
                <a:lnTo>
                  <a:pt x="1447164" y="0"/>
                </a:lnTo>
                <a:lnTo>
                  <a:pt x="1447164" y="918949"/>
                </a:lnTo>
                <a:lnTo>
                  <a:pt x="0" y="9189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6909328" y="9230629"/>
            <a:ext cx="1541998" cy="1073792"/>
          </a:xfrm>
          <a:custGeom>
            <a:avLst/>
            <a:gdLst/>
            <a:ahLst/>
            <a:cxnLst/>
            <a:rect l="l" t="t" r="r" b="b"/>
            <a:pathLst>
              <a:path w="1541998" h="1073792">
                <a:moveTo>
                  <a:pt x="0" y="0"/>
                </a:moveTo>
                <a:lnTo>
                  <a:pt x="1541998" y="0"/>
                </a:lnTo>
                <a:lnTo>
                  <a:pt x="1541998" y="1073792"/>
                </a:lnTo>
                <a:lnTo>
                  <a:pt x="0" y="10737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rot="-328051" flipH="1">
            <a:off x="17463296" y="55536"/>
            <a:ext cx="554416" cy="1553825"/>
          </a:xfrm>
          <a:custGeom>
            <a:avLst/>
            <a:gdLst/>
            <a:ahLst/>
            <a:cxnLst/>
            <a:rect l="l" t="t" r="r" b="b"/>
            <a:pathLst>
              <a:path w="554416" h="1553825">
                <a:moveTo>
                  <a:pt x="554416" y="0"/>
                </a:moveTo>
                <a:lnTo>
                  <a:pt x="0" y="0"/>
                </a:lnTo>
                <a:lnTo>
                  <a:pt x="0" y="1553825"/>
                </a:lnTo>
                <a:lnTo>
                  <a:pt x="554416" y="1553825"/>
                </a:lnTo>
                <a:lnTo>
                  <a:pt x="554416"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108811" y="9129029"/>
            <a:ext cx="923682" cy="971367"/>
          </a:xfrm>
          <a:custGeom>
            <a:avLst/>
            <a:gdLst/>
            <a:ahLst/>
            <a:cxnLst/>
            <a:rect l="l" t="t" r="r" b="b"/>
            <a:pathLst>
              <a:path w="923682" h="971367">
                <a:moveTo>
                  <a:pt x="0" y="0"/>
                </a:moveTo>
                <a:lnTo>
                  <a:pt x="923681" y="0"/>
                </a:lnTo>
                <a:lnTo>
                  <a:pt x="923681" y="971367"/>
                </a:lnTo>
                <a:lnTo>
                  <a:pt x="0" y="971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7CD36A19-CE5F-190F-D7C4-015AB5BF67EA}"/>
              </a:ext>
            </a:extLst>
          </p:cNvPr>
          <p:cNvSpPr txBox="1"/>
          <p:nvPr/>
        </p:nvSpPr>
        <p:spPr>
          <a:xfrm>
            <a:off x="828892" y="3216553"/>
            <a:ext cx="16630216"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BÀI GIẢNG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sp>
        <p:nvSpPr>
          <p:cNvPr id="4" name="Freeform 4"/>
          <p:cNvSpPr/>
          <p:nvPr/>
        </p:nvSpPr>
        <p:spPr>
          <a:xfrm>
            <a:off x="17512524" y="1744"/>
            <a:ext cx="753705" cy="1080580"/>
          </a:xfrm>
          <a:custGeom>
            <a:avLst/>
            <a:gdLst/>
            <a:ahLst/>
            <a:cxnLst/>
            <a:rect l="l" t="t" r="r" b="b"/>
            <a:pathLst>
              <a:path w="753705" h="1080580">
                <a:moveTo>
                  <a:pt x="0" y="0"/>
                </a:moveTo>
                <a:lnTo>
                  <a:pt x="753705" y="0"/>
                </a:lnTo>
                <a:lnTo>
                  <a:pt x="753705" y="1080580"/>
                </a:lnTo>
                <a:lnTo>
                  <a:pt x="0" y="10805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rot="-7797627">
            <a:off x="-19462" y="407648"/>
            <a:ext cx="1291710" cy="495289"/>
          </a:xfrm>
          <a:custGeom>
            <a:avLst/>
            <a:gdLst/>
            <a:ahLst/>
            <a:cxnLst/>
            <a:rect l="l" t="t" r="r" b="b"/>
            <a:pathLst>
              <a:path w="1768415" h="1231460">
                <a:moveTo>
                  <a:pt x="0" y="0"/>
                </a:moveTo>
                <a:lnTo>
                  <a:pt x="1768416" y="0"/>
                </a:lnTo>
                <a:lnTo>
                  <a:pt x="1768416" y="1231460"/>
                </a:lnTo>
                <a:lnTo>
                  <a:pt x="0" y="12314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7">
            <a:extLst>
              <a:ext uri="{FF2B5EF4-FFF2-40B4-BE49-F238E27FC236}">
                <a16:creationId xmlns:a16="http://schemas.microsoft.com/office/drawing/2014/main" id="{80039774-4AAF-7E5C-43E6-12E431690720}"/>
              </a:ext>
            </a:extLst>
          </p:cNvPr>
          <p:cNvSpPr/>
          <p:nvPr/>
        </p:nvSpPr>
        <p:spPr>
          <a:xfrm>
            <a:off x="16593976" y="8947684"/>
            <a:ext cx="1295400" cy="1360963"/>
          </a:xfrm>
          <a:custGeom>
            <a:avLst/>
            <a:gdLst/>
            <a:ahLst/>
            <a:cxnLst/>
            <a:rect l="l" t="t" r="r" b="b"/>
            <a:pathLst>
              <a:path w="2025059" h="2097519">
                <a:moveTo>
                  <a:pt x="0" y="0"/>
                </a:moveTo>
                <a:lnTo>
                  <a:pt x="2025060" y="0"/>
                </a:lnTo>
                <a:lnTo>
                  <a:pt x="2025060" y="2097519"/>
                </a:lnTo>
                <a:lnTo>
                  <a:pt x="0" y="20975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D972D72-1B46-202B-E91A-F06F3B683A15}"/>
              </a:ext>
            </a:extLst>
          </p:cNvPr>
          <p:cNvSpPr txBox="1"/>
          <p:nvPr/>
        </p:nvSpPr>
        <p:spPr>
          <a:xfrm>
            <a:off x="2500761" y="655292"/>
            <a:ext cx="13258800"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Lựa chọn mục tiêu, cách tiết kiệm tài chính phù hợp với bản thân </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82B2EF4E-8DB2-32B5-AA22-3C105E27B31A}"/>
              </a:ext>
            </a:extLst>
          </p:cNvPr>
          <p:cNvGrpSpPr/>
          <p:nvPr/>
        </p:nvGrpSpPr>
        <p:grpSpPr>
          <a:xfrm>
            <a:off x="7772400" y="2877371"/>
            <a:ext cx="8954384" cy="6070313"/>
            <a:chOff x="6389543" y="1913363"/>
            <a:chExt cx="8954384" cy="6070313"/>
          </a:xfrm>
        </p:grpSpPr>
        <p:sp>
          <p:nvSpPr>
            <p:cNvPr id="10" name="Speech Bubble: Rectangle with Corners Rounded 9">
              <a:extLst>
                <a:ext uri="{FF2B5EF4-FFF2-40B4-BE49-F238E27FC236}">
                  <a16:creationId xmlns:a16="http://schemas.microsoft.com/office/drawing/2014/main" id="{D994378D-91E6-F9DF-6895-C9FCE83E9507}"/>
                </a:ext>
              </a:extLst>
            </p:cNvPr>
            <p:cNvSpPr/>
            <p:nvPr/>
          </p:nvSpPr>
          <p:spPr>
            <a:xfrm>
              <a:off x="6389543" y="2705100"/>
              <a:ext cx="8954384" cy="5278576"/>
            </a:xfrm>
            <a:prstGeom prst="wedgeRoundRectCallout">
              <a:avLst>
                <a:gd name="adj1" fmla="val -65607"/>
                <a:gd name="adj2" fmla="val 45059"/>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LÀM VIỆC CÁ NHÂN </a:t>
              </a:r>
            </a:p>
            <a:p>
              <a:pPr algn="ct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đọc gợi ý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tr.43)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 thực hiện chủ đề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“Tự sắm cây hoa ngày Tết cho gia đình”.</a:t>
              </a:r>
              <a:endParaRPr lang="en-US" sz="4000" b="1" dirty="0">
                <a:solidFill>
                  <a:srgbClr val="FF0000"/>
                </a:solidFill>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ECE93FC4-1531-BD06-F103-51A51488493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347882" y="1913363"/>
              <a:ext cx="1037706" cy="1066800"/>
            </a:xfrm>
            <a:prstGeom prst="rect">
              <a:avLst/>
            </a:prstGeom>
          </p:spPr>
        </p:pic>
      </p:grpSp>
      <p:pic>
        <p:nvPicPr>
          <p:cNvPr id="13" name="Picture 12" descr="A picture containing text, toy, doll, vector graphics&#10;&#10;Description automatically generated">
            <a:extLst>
              <a:ext uri="{FF2B5EF4-FFF2-40B4-BE49-F238E27FC236}">
                <a16:creationId xmlns:a16="http://schemas.microsoft.com/office/drawing/2014/main" id="{0A53544C-C03B-A84C-73A6-3E2E209BCD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9372" y="4610100"/>
            <a:ext cx="5676623" cy="6311352"/>
          </a:xfrm>
          <a:prstGeom prst="rect">
            <a:avLst/>
          </a:prstGeom>
        </p:spPr>
      </p:pic>
    </p:spTree>
    <p:extLst>
      <p:ext uri="{BB962C8B-B14F-4D97-AF65-F5344CB8AC3E}">
        <p14:creationId xmlns:p14="http://schemas.microsoft.com/office/powerpoint/2010/main" val="270955665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7" name="Freeform 7"/>
          <p:cNvSpPr/>
          <p:nvPr/>
        </p:nvSpPr>
        <p:spPr>
          <a:xfrm>
            <a:off x="17373600" y="190500"/>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8"/>
          <p:cNvSpPr/>
          <p:nvPr/>
        </p:nvSpPr>
        <p:spPr>
          <a:xfrm rot="1838320" flipH="1" flipV="1">
            <a:off x="94838" y="9216499"/>
            <a:ext cx="1376539" cy="1221433"/>
          </a:xfrm>
          <a:custGeom>
            <a:avLst/>
            <a:gdLst/>
            <a:ahLst/>
            <a:cxnLst/>
            <a:rect l="l" t="t" r="r" b="b"/>
            <a:pathLst>
              <a:path w="1988444" h="1542990">
                <a:moveTo>
                  <a:pt x="1988444" y="1542989"/>
                </a:moveTo>
                <a:lnTo>
                  <a:pt x="0" y="1542989"/>
                </a:lnTo>
                <a:lnTo>
                  <a:pt x="0" y="0"/>
                </a:lnTo>
                <a:lnTo>
                  <a:pt x="1988444" y="0"/>
                </a:lnTo>
                <a:lnTo>
                  <a:pt x="1988444" y="1542989"/>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Picture 18">
            <a:extLst>
              <a:ext uri="{FF2B5EF4-FFF2-40B4-BE49-F238E27FC236}">
                <a16:creationId xmlns:a16="http://schemas.microsoft.com/office/drawing/2014/main" id="{9395FA16-D305-65DD-FE5B-DDC57FEDEB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81402">
            <a:off x="17394195" y="9552492"/>
            <a:ext cx="750021" cy="750021"/>
          </a:xfrm>
          <a:prstGeom prst="rect">
            <a:avLst/>
          </a:prstGeom>
        </p:spPr>
      </p:pic>
      <p:sp>
        <p:nvSpPr>
          <p:cNvPr id="16" name="Rectangle: Rounded Corners 15">
            <a:extLst>
              <a:ext uri="{FF2B5EF4-FFF2-40B4-BE49-F238E27FC236}">
                <a16:creationId xmlns:a16="http://schemas.microsoft.com/office/drawing/2014/main" id="{65C59328-C2CA-C9C4-1ED5-F08DB94AAAC3}"/>
              </a:ext>
            </a:extLst>
          </p:cNvPr>
          <p:cNvSpPr/>
          <p:nvPr/>
        </p:nvSpPr>
        <p:spPr>
          <a:xfrm>
            <a:off x="1066799" y="2333796"/>
            <a:ext cx="4174139" cy="15201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Wingdings" panose="05000000000000000000" pitchFamily="2" charset="2"/>
              <a:buChar char="Ø"/>
            </a:pPr>
            <a:r>
              <a:rPr lang="en-US" sz="4000" b="1" dirty="0">
                <a:solidFill>
                  <a:schemeClr val="tx1"/>
                </a:solidFill>
                <a:latin typeface="Arial" panose="020B0604020202020204" pitchFamily="34" charset="0"/>
                <a:cs typeface="Arial" panose="020B0604020202020204" pitchFamily="34" charset="0"/>
              </a:rPr>
              <a:t>Mục </a:t>
            </a:r>
            <a:r>
              <a:rPr lang="en-US" sz="4000" b="1" dirty="0" err="1">
                <a:solidFill>
                  <a:schemeClr val="tx1"/>
                </a:solidFill>
                <a:latin typeface="Arial" panose="020B0604020202020204" pitchFamily="34" charset="0"/>
                <a:cs typeface="Arial" panose="020B0604020202020204" pitchFamily="34" charset="0"/>
              </a:rPr>
              <a:t>tiêu</a:t>
            </a:r>
            <a:r>
              <a:rPr lang="en-US" sz="4000" b="1" dirty="0">
                <a:solidFill>
                  <a:schemeClr val="tx1"/>
                </a:solidFill>
                <a:latin typeface="Arial" panose="020B0604020202020204" pitchFamily="34" charset="0"/>
                <a:cs typeface="Arial" panose="020B0604020202020204" pitchFamily="34" charset="0"/>
              </a:rPr>
              <a:t>:</a:t>
            </a:r>
          </a:p>
        </p:txBody>
      </p:sp>
      <p:sp>
        <p:nvSpPr>
          <p:cNvPr id="17" name="Rectangle: Rounded Corners 16">
            <a:extLst>
              <a:ext uri="{FF2B5EF4-FFF2-40B4-BE49-F238E27FC236}">
                <a16:creationId xmlns:a16="http://schemas.microsoft.com/office/drawing/2014/main" id="{4A92FA5A-1702-5378-FBCC-F4ED3095B7D7}"/>
              </a:ext>
            </a:extLst>
          </p:cNvPr>
          <p:cNvSpPr/>
          <p:nvPr/>
        </p:nvSpPr>
        <p:spPr>
          <a:xfrm>
            <a:off x="10331435" y="1663046"/>
            <a:ext cx="6749716" cy="2876740"/>
          </a:xfrm>
          <a:prstGeom prst="roundRect">
            <a:avLst/>
          </a:prstGeom>
          <a:solidFill>
            <a:srgbClr val="E5F3F7"/>
          </a:solidFill>
          <a:ln>
            <a:solidFill>
              <a:srgbClr val="78B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dirty="0">
                <a:solidFill>
                  <a:schemeClr val="tx1"/>
                </a:solidFill>
                <a:latin typeface="Arial" panose="020B0604020202020204" pitchFamily="34" charset="0"/>
                <a:cs typeface="Arial" panose="020B0604020202020204" pitchFamily="34" charset="0"/>
              </a:rPr>
              <a:t>“Tự cắm cây hoa ngày Tết cho gia đình với số tiền khoảng </a:t>
            </a:r>
            <a:r>
              <a:rPr lang="vi-VN" sz="3600">
                <a:solidFill>
                  <a:schemeClr val="tx1"/>
                </a:solidFill>
                <a:latin typeface="Arial" panose="020B0604020202020204" pitchFamily="34" charset="0"/>
                <a:cs typeface="Arial" panose="020B0604020202020204" pitchFamily="34" charset="0"/>
              </a:rPr>
              <a:t>500.000 đồng</a:t>
            </a:r>
            <a:r>
              <a:rPr lang="en-US" sz="3600">
                <a:solidFill>
                  <a:schemeClr val="tx1"/>
                </a:solidFill>
                <a:latin typeface="Arial" panose="020B0604020202020204" pitchFamily="34" charset="0"/>
                <a:cs typeface="Arial" panose="020B0604020202020204" pitchFamily="34" charset="0"/>
              </a:rPr>
              <a:t>”</a:t>
            </a:r>
            <a:endParaRPr lang="vi-VN" sz="3600" dirty="0">
              <a:solidFill>
                <a:schemeClr val="tx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5A8C35F0-C027-7D2D-DF01-2790BE253383}"/>
              </a:ext>
            </a:extLst>
          </p:cNvPr>
          <p:cNvCxnSpPr>
            <a:cxnSpLocks/>
          </p:cNvCxnSpPr>
          <p:nvPr/>
        </p:nvCxnSpPr>
        <p:spPr>
          <a:xfrm>
            <a:off x="6589213" y="3091986"/>
            <a:ext cx="2971800" cy="0"/>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sp>
        <p:nvSpPr>
          <p:cNvPr id="19" name="Rectangle: Rounded Corners 18">
            <a:extLst>
              <a:ext uri="{FF2B5EF4-FFF2-40B4-BE49-F238E27FC236}">
                <a16:creationId xmlns:a16="http://schemas.microsoft.com/office/drawing/2014/main" id="{CC156580-D310-96E0-FB64-0A5C0D62AA79}"/>
              </a:ext>
            </a:extLst>
          </p:cNvPr>
          <p:cNvSpPr/>
          <p:nvPr/>
        </p:nvSpPr>
        <p:spPr>
          <a:xfrm>
            <a:off x="1206849" y="7412369"/>
            <a:ext cx="4628786" cy="15201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Wingdings" panose="05000000000000000000" pitchFamily="2" charset="2"/>
              <a:buChar char="Ø"/>
            </a:pPr>
            <a:r>
              <a:rPr lang="en-US" sz="4000" b="1" dirty="0" err="1">
                <a:solidFill>
                  <a:schemeClr val="tx1"/>
                </a:solidFill>
                <a:latin typeface="Arial" panose="020B0604020202020204" pitchFamily="34" charset="0"/>
                <a:cs typeface="Arial" panose="020B0604020202020204" pitchFamily="34" charset="0"/>
              </a:rPr>
              <a:t>Cách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tiết</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kiệm</a:t>
            </a:r>
            <a:endParaRPr lang="en-US" sz="4000" b="1" dirty="0">
              <a:solidFill>
                <a:schemeClr val="tx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63ABA0AD-80EA-BDC1-441A-E694C44E772C}"/>
              </a:ext>
            </a:extLst>
          </p:cNvPr>
          <p:cNvSpPr/>
          <p:nvPr/>
        </p:nvSpPr>
        <p:spPr>
          <a:xfrm>
            <a:off x="10331435" y="5002873"/>
            <a:ext cx="6749716" cy="1222819"/>
          </a:xfrm>
          <a:prstGeom prst="roundRect">
            <a:avLst/>
          </a:prstGeom>
          <a:solidFill>
            <a:srgbClr val="E5F3F7"/>
          </a:solidFill>
          <a:ln>
            <a:solidFill>
              <a:srgbClr val="78B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Arial" panose="020B0604020202020204" pitchFamily="34" charset="0"/>
                <a:cs typeface="Arial" panose="020B0604020202020204" pitchFamily="34" charset="0"/>
              </a:rPr>
              <a:t>Giảm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tiền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ăn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sáng</a:t>
            </a:r>
            <a:endParaRPr lang="vi-VN" sz="3600" dirty="0">
              <a:solidFill>
                <a:schemeClr val="tx1"/>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29D59A86-54E1-BF6D-02A3-365E635BFE62}"/>
              </a:ext>
            </a:extLst>
          </p:cNvPr>
          <p:cNvSpPr/>
          <p:nvPr/>
        </p:nvSpPr>
        <p:spPr>
          <a:xfrm>
            <a:off x="10331435" y="6587669"/>
            <a:ext cx="6749716" cy="1222819"/>
          </a:xfrm>
          <a:prstGeom prst="roundRect">
            <a:avLst/>
          </a:prstGeom>
          <a:solidFill>
            <a:srgbClr val="E5F3F7"/>
          </a:solidFill>
          <a:ln>
            <a:solidFill>
              <a:srgbClr val="78B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Arial" panose="020B0604020202020204" pitchFamily="34" charset="0"/>
                <a:cs typeface="Arial" panose="020B0604020202020204" pitchFamily="34" charset="0"/>
              </a:rPr>
              <a:t>Giảm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tiền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tiêu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vặt</a:t>
            </a:r>
            <a:endParaRPr lang="vi-VN" sz="3600" dirty="0">
              <a:solidFill>
                <a:schemeClr val="tx1"/>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9C98429C-D210-8F18-59C6-93691BCE9027}"/>
              </a:ext>
            </a:extLst>
          </p:cNvPr>
          <p:cNvSpPr/>
          <p:nvPr/>
        </p:nvSpPr>
        <p:spPr>
          <a:xfrm>
            <a:off x="10331435" y="8172464"/>
            <a:ext cx="6749716" cy="1677593"/>
          </a:xfrm>
          <a:prstGeom prst="roundRect">
            <a:avLst/>
          </a:prstGeom>
          <a:solidFill>
            <a:srgbClr val="E5F3F7"/>
          </a:solidFill>
          <a:ln>
            <a:solidFill>
              <a:srgbClr val="78B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err="1">
                <a:solidFill>
                  <a:schemeClr val="tx1"/>
                </a:solidFill>
                <a:latin typeface="Arial" panose="020B0604020202020204" pitchFamily="34" charset="0"/>
                <a:cs typeface="Arial" panose="020B0604020202020204" pitchFamily="34" charset="0"/>
              </a:rPr>
              <a:t>Giảm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khoản</a:t>
            </a:r>
            <a:r>
              <a:rPr lang="en-US" sz="3600" dirty="0">
                <a:solidFill>
                  <a:schemeClr val="tx1"/>
                </a:solidFill>
                <a:latin typeface="Arial" panose="020B0604020202020204" pitchFamily="34" charset="0"/>
                <a:cs typeface="Arial" panose="020B0604020202020204" pitchFamily="34" charset="0"/>
              </a:rPr>
              <a:t> chi </a:t>
            </a:r>
            <a:r>
              <a:rPr lang="en-US" sz="3600" dirty="0" err="1">
                <a:solidFill>
                  <a:schemeClr val="tx1"/>
                </a:solidFill>
                <a:latin typeface="Arial" panose="020B0604020202020204" pitchFamily="34" charset="0"/>
                <a:cs typeface="Arial" panose="020B0604020202020204" pitchFamily="34" charset="0"/>
              </a:rPr>
              <a:t>tiêu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không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thiết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yếu</a:t>
            </a:r>
            <a:endParaRPr lang="vi-VN" sz="3600" dirty="0">
              <a:solidFill>
                <a:schemeClr val="tx1"/>
              </a:solidFill>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6FD3FA76-37A6-2281-DFA0-6A20F8C15A1E}"/>
              </a:ext>
            </a:extLst>
          </p:cNvPr>
          <p:cNvCxnSpPr>
            <a:cxnSpLocks/>
            <a:stCxn id="19" idx="3"/>
            <a:endCxn id="20" idx="1"/>
          </p:cNvCxnSpPr>
          <p:nvPr/>
        </p:nvCxnSpPr>
        <p:spPr>
          <a:xfrm flipV="1">
            <a:off x="5835635" y="5614283"/>
            <a:ext cx="4495800" cy="2558181"/>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24" name="Straight Arrow Connector 23">
            <a:extLst>
              <a:ext uri="{FF2B5EF4-FFF2-40B4-BE49-F238E27FC236}">
                <a16:creationId xmlns:a16="http://schemas.microsoft.com/office/drawing/2014/main" id="{719B132C-64B4-A829-DCCB-5B93F06C6379}"/>
              </a:ext>
            </a:extLst>
          </p:cNvPr>
          <p:cNvCxnSpPr>
            <a:cxnSpLocks/>
            <a:stCxn id="19" idx="3"/>
          </p:cNvCxnSpPr>
          <p:nvPr/>
        </p:nvCxnSpPr>
        <p:spPr>
          <a:xfrm flipV="1">
            <a:off x="5835635" y="7186702"/>
            <a:ext cx="4495800" cy="985762"/>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25" name="Straight Arrow Connector 24">
            <a:extLst>
              <a:ext uri="{FF2B5EF4-FFF2-40B4-BE49-F238E27FC236}">
                <a16:creationId xmlns:a16="http://schemas.microsoft.com/office/drawing/2014/main" id="{53279796-5E07-9BCC-78D6-C9221F0F0CD7}"/>
              </a:ext>
            </a:extLst>
          </p:cNvPr>
          <p:cNvCxnSpPr>
            <a:cxnSpLocks/>
            <a:stCxn id="19" idx="3"/>
          </p:cNvCxnSpPr>
          <p:nvPr/>
        </p:nvCxnSpPr>
        <p:spPr>
          <a:xfrm>
            <a:off x="5835635" y="8172464"/>
            <a:ext cx="4495800" cy="886466"/>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grpSp>
        <p:nvGrpSpPr>
          <p:cNvPr id="26" name="Group 25">
            <a:extLst>
              <a:ext uri="{FF2B5EF4-FFF2-40B4-BE49-F238E27FC236}">
                <a16:creationId xmlns:a16="http://schemas.microsoft.com/office/drawing/2014/main" id="{7EA9C9BE-6881-F022-A63E-A374228EEED8}"/>
              </a:ext>
            </a:extLst>
          </p:cNvPr>
          <p:cNvGrpSpPr/>
          <p:nvPr/>
        </p:nvGrpSpPr>
        <p:grpSpPr>
          <a:xfrm>
            <a:off x="0" y="400853"/>
            <a:ext cx="7353674" cy="1509806"/>
            <a:chOff x="0" y="333521"/>
            <a:chExt cx="7353674" cy="1509806"/>
          </a:xfrm>
        </p:grpSpPr>
        <p:sp>
          <p:nvSpPr>
            <p:cNvPr id="27" name="Rectangle 26">
              <a:extLst>
                <a:ext uri="{FF2B5EF4-FFF2-40B4-BE49-F238E27FC236}">
                  <a16:creationId xmlns:a16="http://schemas.microsoft.com/office/drawing/2014/main" id="{C8470F00-D8DA-00B5-E98F-75F4E0625B55}"/>
                </a:ext>
              </a:extLst>
            </p:cNvPr>
            <p:cNvSpPr/>
            <p:nvPr/>
          </p:nvSpPr>
          <p:spPr>
            <a:xfrm>
              <a:off x="0" y="628998"/>
              <a:ext cx="6705600" cy="1167549"/>
            </a:xfrm>
            <a:prstGeom prst="rect">
              <a:avLst/>
            </a:prstGeom>
            <a:solidFill>
              <a:srgbClr val="FFFCD5"/>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Arial" panose="020B0604020202020204" pitchFamily="34" charset="0"/>
                  <a:cs typeface="Arial" panose="020B0604020202020204" pitchFamily="34" charset="0"/>
                </a:rPr>
                <a:t>VÍ DỤ GỢI Ý</a:t>
              </a:r>
              <a:endParaRPr lang="en-US" sz="4800" b="1" dirty="0">
                <a:solidFill>
                  <a:srgbClr val="FF0000"/>
                </a:solidFill>
                <a:latin typeface="Arial" panose="020B0604020202020204" pitchFamily="34" charset="0"/>
                <a:cs typeface="Arial" panose="020B0604020202020204" pitchFamily="34" charset="0"/>
              </a:endParaRPr>
            </a:p>
          </p:txBody>
        </p:sp>
        <p:pic>
          <p:nvPicPr>
            <p:cNvPr id="28" name="Picture 24">
              <a:extLst>
                <a:ext uri="{FF2B5EF4-FFF2-40B4-BE49-F238E27FC236}">
                  <a16:creationId xmlns:a16="http://schemas.microsoft.com/office/drawing/2014/main" id="{19D4F036-618C-B61E-1ECD-A98C1D5E1AB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82957">
              <a:off x="6304359" y="333521"/>
              <a:ext cx="1049315" cy="1509806"/>
            </a:xfrm>
            <a:prstGeom prst="rect">
              <a:avLst/>
            </a:prstGeom>
          </p:spPr>
        </p:pic>
      </p:grpSp>
    </p:spTree>
    <p:extLst>
      <p:ext uri="{BB962C8B-B14F-4D97-AF65-F5344CB8AC3E}">
        <p14:creationId xmlns:p14="http://schemas.microsoft.com/office/powerpoint/2010/main" val="107796598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par>
                          <p:cTn id="41" fill="hold">
                            <p:stCondLst>
                              <p:cond delay="500"/>
                            </p:stCondLst>
                            <p:childTnLst>
                              <p:par>
                                <p:cTn id="42" presetID="16" presetClass="entr" presetSubtype="21"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up)">
                                      <p:cBhvr>
                                        <p:cTn id="49" dur="500"/>
                                        <p:tgtEl>
                                          <p:spTgt spid="25"/>
                                        </p:tgtEl>
                                      </p:cBhvr>
                                    </p:animEffec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sp>
        <p:nvSpPr>
          <p:cNvPr id="10" name="Freeform 10"/>
          <p:cNvSpPr/>
          <p:nvPr/>
        </p:nvSpPr>
        <p:spPr>
          <a:xfrm>
            <a:off x="228600" y="168042"/>
            <a:ext cx="762000" cy="1388058"/>
          </a:xfrm>
          <a:custGeom>
            <a:avLst/>
            <a:gdLst/>
            <a:ahLst/>
            <a:cxnLst/>
            <a:rect l="l" t="t" r="r" b="b"/>
            <a:pathLst>
              <a:path w="554416" h="1553825">
                <a:moveTo>
                  <a:pt x="0" y="0"/>
                </a:moveTo>
                <a:lnTo>
                  <a:pt x="554416" y="0"/>
                </a:lnTo>
                <a:lnTo>
                  <a:pt x="554416" y="1553825"/>
                </a:lnTo>
                <a:lnTo>
                  <a:pt x="0" y="15538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Freeform 11"/>
          <p:cNvSpPr/>
          <p:nvPr/>
        </p:nvSpPr>
        <p:spPr>
          <a:xfrm rot="-285952">
            <a:off x="17334104" y="31731"/>
            <a:ext cx="801971" cy="916910"/>
          </a:xfrm>
          <a:custGeom>
            <a:avLst/>
            <a:gdLst/>
            <a:ahLst/>
            <a:cxnLst/>
            <a:rect l="l" t="t" r="r" b="b"/>
            <a:pathLst>
              <a:path w="401922" h="678349">
                <a:moveTo>
                  <a:pt x="0" y="0"/>
                </a:moveTo>
                <a:lnTo>
                  <a:pt x="401921" y="0"/>
                </a:lnTo>
                <a:lnTo>
                  <a:pt x="401921" y="678349"/>
                </a:lnTo>
                <a:lnTo>
                  <a:pt x="0" y="6783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DEBFDD44-04D2-36BF-279A-81F9E7D91F8F}"/>
              </a:ext>
            </a:extLst>
          </p:cNvPr>
          <p:cNvGrpSpPr/>
          <p:nvPr/>
        </p:nvGrpSpPr>
        <p:grpSpPr>
          <a:xfrm>
            <a:off x="5181599" y="0"/>
            <a:ext cx="7696201" cy="1388058"/>
            <a:chOff x="4577963" y="84191"/>
            <a:chExt cx="7468544" cy="1232175"/>
          </a:xfrm>
        </p:grpSpPr>
        <p:sp>
          <p:nvSpPr>
            <p:cNvPr id="21" name="Round Same Side Corner Rectangle 11">
              <a:extLst>
                <a:ext uri="{FF2B5EF4-FFF2-40B4-BE49-F238E27FC236}">
                  <a16:creationId xmlns:a16="http://schemas.microsoft.com/office/drawing/2014/main" id="{9ACF43EB-F5BD-42B3-9DEE-E545ED32520E}"/>
                </a:ext>
              </a:extLst>
            </p:cNvPr>
            <p:cNvSpPr/>
            <p:nvPr/>
          </p:nvSpPr>
          <p:spPr>
            <a:xfrm flipV="1">
              <a:off x="4577963" y="84191"/>
              <a:ext cx="7468544"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8A0BD5EA-2212-E62A-EE3C-9F382500B28A}"/>
                </a:ext>
              </a:extLst>
            </p:cNvPr>
            <p:cNvSpPr txBox="1"/>
            <p:nvPr/>
          </p:nvSpPr>
          <p:spPr>
            <a:xfrm>
              <a:off x="5095585" y="331441"/>
              <a:ext cx="6433299"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Một số ví gợi ý khác</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Rectangle: Rounded Corners 1">
            <a:extLst>
              <a:ext uri="{FF2B5EF4-FFF2-40B4-BE49-F238E27FC236}">
                <a16:creationId xmlns:a16="http://schemas.microsoft.com/office/drawing/2014/main" id="{FB278A10-8061-E1A4-94BC-10148B7F0AA4}"/>
              </a:ext>
            </a:extLst>
          </p:cNvPr>
          <p:cNvSpPr/>
          <p:nvPr/>
        </p:nvSpPr>
        <p:spPr>
          <a:xfrm>
            <a:off x="897423" y="3598222"/>
            <a:ext cx="6046750" cy="2916878"/>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a:solidFill>
                  <a:schemeClr val="tx1"/>
                </a:solidFill>
                <a:latin typeface="Arial" panose="020B0604020202020204" pitchFamily="34" charset="0"/>
                <a:cs typeface="Arial" panose="020B0604020202020204" pitchFamily="34" charset="0"/>
              </a:rPr>
              <a:t>Mục </a:t>
            </a:r>
            <a:r>
              <a:rPr lang="en-US" sz="3600" b="1" err="1">
                <a:solidFill>
                  <a:schemeClr val="tx1"/>
                </a:solidFill>
                <a:latin typeface="Arial" panose="020B0604020202020204" pitchFamily="34" charset="0"/>
                <a:cs typeface="Arial" panose="020B0604020202020204" pitchFamily="34" charset="0"/>
              </a:rPr>
              <a:t>tiêu</a:t>
            </a:r>
            <a:r>
              <a:rPr lang="en-US" sz="3600" b="1">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Mua </a:t>
            </a:r>
            <a:r>
              <a:rPr lang="en-US" sz="3600" dirty="0" err="1">
                <a:solidFill>
                  <a:schemeClr val="tx1"/>
                </a:solidFill>
                <a:latin typeface="Arial" panose="020B0604020202020204" pitchFamily="34" charset="0"/>
                <a:cs typeface="Arial" panose="020B0604020202020204" pitchFamily="34" charset="0"/>
              </a:rPr>
              <a:t>quà</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tặng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mẹ</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nhân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ngày</a:t>
            </a:r>
            <a:r>
              <a:rPr lang="en-US" sz="3600" dirty="0">
                <a:solidFill>
                  <a:schemeClr val="tx1"/>
                </a:solidFill>
                <a:latin typeface="Arial" panose="020B0604020202020204" pitchFamily="34" charset="0"/>
                <a:cs typeface="Arial" panose="020B0604020202020204" pitchFamily="34" charset="0"/>
              </a:rPr>
              <a:t> 8/3.</a:t>
            </a:r>
          </a:p>
        </p:txBody>
      </p:sp>
      <p:pic>
        <p:nvPicPr>
          <p:cNvPr id="3" name="Graphic 2" descr="Back with solid fill">
            <a:extLst>
              <a:ext uri="{FF2B5EF4-FFF2-40B4-BE49-F238E27FC236}">
                <a16:creationId xmlns:a16="http://schemas.microsoft.com/office/drawing/2014/main" id="{6D9275BB-266E-3D75-237C-AA13BDF6A751}"/>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065845" y="4489847"/>
            <a:ext cx="1553300" cy="1307306"/>
          </a:xfrm>
          <a:prstGeom prst="rect">
            <a:avLst/>
          </a:prstGeom>
        </p:spPr>
      </p:pic>
      <p:sp>
        <p:nvSpPr>
          <p:cNvPr id="4" name="Arrow: Pentagon 3">
            <a:extLst>
              <a:ext uri="{FF2B5EF4-FFF2-40B4-BE49-F238E27FC236}">
                <a16:creationId xmlns:a16="http://schemas.microsoft.com/office/drawing/2014/main" id="{3B8ABE73-118B-6191-1A73-989BE43250F0}"/>
              </a:ext>
            </a:extLst>
          </p:cNvPr>
          <p:cNvSpPr/>
          <p:nvPr/>
        </p:nvSpPr>
        <p:spPr>
          <a:xfrm>
            <a:off x="0" y="1923997"/>
            <a:ext cx="6553200" cy="1001483"/>
          </a:xfrm>
          <a:prstGeom prst="homePlate">
            <a:avLst/>
          </a:prstGeom>
          <a:solidFill>
            <a:schemeClr val="bg1"/>
          </a:solidFill>
          <a:ln>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FF0000"/>
                </a:solidFill>
                <a:latin typeface="Arial" panose="020B0604020202020204" pitchFamily="34" charset="0"/>
                <a:cs typeface="Arial" panose="020B0604020202020204" pitchFamily="34" charset="0"/>
              </a:rPr>
              <a:t>Ví</a:t>
            </a:r>
            <a:r>
              <a:rPr lang="en-US" sz="4200" b="1" dirty="0">
                <a:solidFill>
                  <a:srgbClr val="FF0000"/>
                </a:solidFill>
                <a:latin typeface="Arial" panose="020B0604020202020204" pitchFamily="34" charset="0"/>
                <a:cs typeface="Arial" panose="020B0604020202020204" pitchFamily="34" charset="0"/>
              </a:rPr>
              <a:t> </a:t>
            </a:r>
            <a:r>
              <a:rPr lang="en-US" sz="4200" b="1" dirty="0" err="1">
                <a:solidFill>
                  <a:srgbClr val="FF0000"/>
                </a:solidFill>
                <a:latin typeface="Arial" panose="020B0604020202020204" pitchFamily="34" charset="0"/>
                <a:cs typeface="Arial" panose="020B0604020202020204" pitchFamily="34" charset="0"/>
              </a:rPr>
              <a:t>dụ</a:t>
            </a:r>
            <a:r>
              <a:rPr lang="en-US" sz="4200" b="1" dirty="0">
                <a:solidFill>
                  <a:srgbClr val="FF0000"/>
                </a:solidFill>
                <a:latin typeface="Arial" panose="020B0604020202020204" pitchFamily="34" charset="0"/>
                <a:cs typeface="Arial" panose="020B0604020202020204" pitchFamily="34" charset="0"/>
              </a:rPr>
              <a:t> 1</a:t>
            </a:r>
          </a:p>
        </p:txBody>
      </p:sp>
      <p:sp>
        <p:nvSpPr>
          <p:cNvPr id="5" name="Rectangle: Rounded Corners 4">
            <a:extLst>
              <a:ext uri="{FF2B5EF4-FFF2-40B4-BE49-F238E27FC236}">
                <a16:creationId xmlns:a16="http://schemas.microsoft.com/office/drawing/2014/main" id="{E85C5A80-1919-BA07-C4CC-DD96B6AC41F4}"/>
              </a:ext>
            </a:extLst>
          </p:cNvPr>
          <p:cNvSpPr/>
          <p:nvPr/>
        </p:nvSpPr>
        <p:spPr>
          <a:xfrm>
            <a:off x="10740818" y="3598222"/>
            <a:ext cx="6046750" cy="2931379"/>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err="1">
                <a:solidFill>
                  <a:schemeClr val="tx1"/>
                </a:solidFill>
                <a:latin typeface="Arial" panose="020B0604020202020204" pitchFamily="34" charset="0"/>
                <a:cs typeface="Arial" panose="020B0604020202020204" pitchFamily="34" charset="0"/>
              </a:rPr>
              <a:t>Cách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tiết</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kiệm</a:t>
            </a:r>
            <a:r>
              <a:rPr lang="en-US" sz="3600" b="1" dirty="0">
                <a:solidFill>
                  <a:schemeClr val="tx1"/>
                </a:solidFill>
                <a:latin typeface="Arial" panose="020B0604020202020204" pitchFamily="34" charset="0"/>
                <a:cs typeface="Arial" panose="020B0604020202020204" pitchFamily="34" charset="0"/>
              </a:rPr>
              <a:t> </a:t>
            </a:r>
            <a:r>
              <a:rPr lang="en-US" sz="3600" b="1" err="1">
                <a:solidFill>
                  <a:schemeClr val="tx1"/>
                </a:solidFill>
                <a:latin typeface="Arial" panose="020B0604020202020204" pitchFamily="34" charset="0"/>
                <a:cs typeface="Arial" panose="020B0604020202020204" pitchFamily="34" charset="0"/>
              </a:rPr>
              <a:t>tiền</a:t>
            </a:r>
            <a:r>
              <a:rPr lang="en-US" sz="3600" b="1">
                <a:solidFill>
                  <a:schemeClr val="tx1"/>
                </a:solidFill>
                <a:latin typeface="Arial" panose="020B0604020202020204" pitchFamily="34" charset="0"/>
                <a:cs typeface="Arial" panose="020B0604020202020204" pitchFamily="34" charset="0"/>
              </a:rPr>
              <a:t>:</a:t>
            </a:r>
            <a:r>
              <a:rPr lang="en-US" sz="3600">
                <a:solidFill>
                  <a:schemeClr val="tx1"/>
                </a:solidFill>
                <a:latin typeface="Arial" panose="020B0604020202020204" pitchFamily="34" charset="0"/>
                <a:cs typeface="Arial" panose="020B0604020202020204" pitchFamily="34" charset="0"/>
              </a:rPr>
              <a:t>Tiết </a:t>
            </a:r>
            <a:r>
              <a:rPr lang="en-US" sz="3600" dirty="0" err="1">
                <a:solidFill>
                  <a:schemeClr val="tx1"/>
                </a:solidFill>
                <a:latin typeface="Arial" panose="020B0604020202020204" pitchFamily="34" charset="0"/>
                <a:cs typeface="Arial" panose="020B0604020202020204" pitchFamily="34" charset="0"/>
              </a:rPr>
              <a:t>kiệm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tiền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ăn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sáng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tiền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công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việc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làm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thêm</a:t>
            </a:r>
            <a:r>
              <a:rPr lang="en-US" sz="3600" dirty="0">
                <a:solidFill>
                  <a:schemeClr val="tx1"/>
                </a:solidFill>
                <a:latin typeface="Arial" panose="020B0604020202020204" pitchFamily="34" charset="0"/>
                <a:cs typeface="Arial" panose="020B0604020202020204" pitchFamily="34" charset="0"/>
              </a:rPr>
              <a:t>.</a:t>
            </a:r>
          </a:p>
        </p:txBody>
      </p:sp>
      <p:grpSp>
        <p:nvGrpSpPr>
          <p:cNvPr id="6" name="Group 5">
            <a:extLst>
              <a:ext uri="{FF2B5EF4-FFF2-40B4-BE49-F238E27FC236}">
                <a16:creationId xmlns:a16="http://schemas.microsoft.com/office/drawing/2014/main" id="{6183E5F3-B45C-E79B-452E-7D0F2D352CA2}"/>
              </a:ext>
            </a:extLst>
          </p:cNvPr>
          <p:cNvGrpSpPr/>
          <p:nvPr/>
        </p:nvGrpSpPr>
        <p:grpSpPr>
          <a:xfrm>
            <a:off x="3429000" y="6979355"/>
            <a:ext cx="4877388" cy="2695875"/>
            <a:chOff x="4256829" y="6851399"/>
            <a:chExt cx="5362316" cy="2833764"/>
          </a:xfrm>
        </p:grpSpPr>
        <p:pic>
          <p:nvPicPr>
            <p:cNvPr id="7" name="Picture 6" descr="A person holding a bouquet of flowers&#10;&#10;Description automatically generated with low confidence">
              <a:extLst>
                <a:ext uri="{FF2B5EF4-FFF2-40B4-BE49-F238E27FC236}">
                  <a16:creationId xmlns:a16="http://schemas.microsoft.com/office/drawing/2014/main" id="{86289CD5-9535-8E6D-E4A2-26581BBF7B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945" y="7070550"/>
              <a:ext cx="4648200" cy="26146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53C9F87B-22B6-3DA2-88F2-4B7A56E905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183231">
              <a:off x="4256829" y="6851399"/>
              <a:ext cx="1107463" cy="1081234"/>
            </a:xfrm>
            <a:prstGeom prst="rect">
              <a:avLst/>
            </a:prstGeom>
          </p:spPr>
        </p:pic>
      </p:grpSp>
      <p:grpSp>
        <p:nvGrpSpPr>
          <p:cNvPr id="9" name="Group 8">
            <a:extLst>
              <a:ext uri="{FF2B5EF4-FFF2-40B4-BE49-F238E27FC236}">
                <a16:creationId xmlns:a16="http://schemas.microsoft.com/office/drawing/2014/main" id="{419F26CE-5D62-3896-E310-EF5AF12096AF}"/>
              </a:ext>
            </a:extLst>
          </p:cNvPr>
          <p:cNvGrpSpPr/>
          <p:nvPr/>
        </p:nvGrpSpPr>
        <p:grpSpPr>
          <a:xfrm>
            <a:off x="8694922" y="7029423"/>
            <a:ext cx="4484096" cy="2692980"/>
            <a:chOff x="8852154" y="6943362"/>
            <a:chExt cx="4929921" cy="2830721"/>
          </a:xfrm>
        </p:grpSpPr>
        <p:pic>
          <p:nvPicPr>
            <p:cNvPr id="12" name="Picture 11" descr="A person holding a piggy bank&#10;&#10;Description automatically generated with low confidence">
              <a:extLst>
                <a:ext uri="{FF2B5EF4-FFF2-40B4-BE49-F238E27FC236}">
                  <a16:creationId xmlns:a16="http://schemas.microsoft.com/office/drawing/2014/main" id="{706B86AA-1FD6-327A-49C6-4D50275FA4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57635">
              <a:off x="8852154" y="7073416"/>
              <a:ext cx="4496205" cy="27006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id="{D8F1B483-45DD-DAD5-C459-6C3E48724E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75656">
              <a:off x="12674612" y="6943362"/>
              <a:ext cx="1107463" cy="1081234"/>
            </a:xfrm>
            <a:prstGeom prst="rect">
              <a:avLst/>
            </a:prstGeom>
          </p:spPr>
        </p:pic>
      </p:grpSp>
    </p:spTree>
    <p:extLst>
      <p:ext uri="{BB962C8B-B14F-4D97-AF65-F5344CB8AC3E}">
        <p14:creationId xmlns:p14="http://schemas.microsoft.com/office/powerpoint/2010/main" val="237522258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16" presetClass="entr" presetSubtype="21"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sp>
        <p:nvSpPr>
          <p:cNvPr id="10" name="Freeform 10"/>
          <p:cNvSpPr/>
          <p:nvPr/>
        </p:nvSpPr>
        <p:spPr>
          <a:xfrm>
            <a:off x="228600" y="168042"/>
            <a:ext cx="762000" cy="1388058"/>
          </a:xfrm>
          <a:custGeom>
            <a:avLst/>
            <a:gdLst/>
            <a:ahLst/>
            <a:cxnLst/>
            <a:rect l="l" t="t" r="r" b="b"/>
            <a:pathLst>
              <a:path w="554416" h="1553825">
                <a:moveTo>
                  <a:pt x="0" y="0"/>
                </a:moveTo>
                <a:lnTo>
                  <a:pt x="554416" y="0"/>
                </a:lnTo>
                <a:lnTo>
                  <a:pt x="554416" y="1553825"/>
                </a:lnTo>
                <a:lnTo>
                  <a:pt x="0" y="15538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11"/>
          <p:cNvSpPr/>
          <p:nvPr/>
        </p:nvSpPr>
        <p:spPr>
          <a:xfrm rot="-285952">
            <a:off x="17334104" y="31731"/>
            <a:ext cx="801971" cy="916910"/>
          </a:xfrm>
          <a:custGeom>
            <a:avLst/>
            <a:gdLst/>
            <a:ahLst/>
            <a:cxnLst/>
            <a:rect l="l" t="t" r="r" b="b"/>
            <a:pathLst>
              <a:path w="401922" h="678349">
                <a:moveTo>
                  <a:pt x="0" y="0"/>
                </a:moveTo>
                <a:lnTo>
                  <a:pt x="401921" y="0"/>
                </a:lnTo>
                <a:lnTo>
                  <a:pt x="401921" y="678349"/>
                </a:lnTo>
                <a:lnTo>
                  <a:pt x="0" y="6783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DEBFDD44-04D2-36BF-279A-81F9E7D91F8F}"/>
              </a:ext>
            </a:extLst>
          </p:cNvPr>
          <p:cNvGrpSpPr/>
          <p:nvPr/>
        </p:nvGrpSpPr>
        <p:grpSpPr>
          <a:xfrm>
            <a:off x="5181599" y="0"/>
            <a:ext cx="7696201" cy="1388058"/>
            <a:chOff x="4577963" y="84191"/>
            <a:chExt cx="7468544" cy="1232175"/>
          </a:xfrm>
        </p:grpSpPr>
        <p:sp>
          <p:nvSpPr>
            <p:cNvPr id="21" name="Round Same Side Corner Rectangle 11">
              <a:extLst>
                <a:ext uri="{FF2B5EF4-FFF2-40B4-BE49-F238E27FC236}">
                  <a16:creationId xmlns:a16="http://schemas.microsoft.com/office/drawing/2014/main" id="{9ACF43EB-F5BD-42B3-9DEE-E545ED32520E}"/>
                </a:ext>
              </a:extLst>
            </p:cNvPr>
            <p:cNvSpPr/>
            <p:nvPr/>
          </p:nvSpPr>
          <p:spPr>
            <a:xfrm flipV="1">
              <a:off x="4577963" y="84191"/>
              <a:ext cx="7468544"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A0BD5EA-2212-E62A-EE3C-9F382500B28A}"/>
                </a:ext>
              </a:extLst>
            </p:cNvPr>
            <p:cNvSpPr txBox="1"/>
            <p:nvPr/>
          </p:nvSpPr>
          <p:spPr>
            <a:xfrm>
              <a:off x="5095585" y="331441"/>
              <a:ext cx="6433299"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Một số ví gợi ý khác</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4" name="Arrow: Pentagon 3">
            <a:extLst>
              <a:ext uri="{FF2B5EF4-FFF2-40B4-BE49-F238E27FC236}">
                <a16:creationId xmlns:a16="http://schemas.microsoft.com/office/drawing/2014/main" id="{3B8ABE73-118B-6191-1A73-989BE43250F0}"/>
              </a:ext>
            </a:extLst>
          </p:cNvPr>
          <p:cNvSpPr/>
          <p:nvPr/>
        </p:nvSpPr>
        <p:spPr>
          <a:xfrm>
            <a:off x="0" y="1923997"/>
            <a:ext cx="6553200" cy="1001483"/>
          </a:xfrm>
          <a:prstGeom prst="homePlate">
            <a:avLst/>
          </a:prstGeom>
          <a:solidFill>
            <a:schemeClr val="bg1"/>
          </a:solidFill>
          <a:ln>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FF0000"/>
                </a:solidFill>
                <a:latin typeface="Arial" panose="020B0604020202020204" pitchFamily="34" charset="0"/>
                <a:cs typeface="Arial" panose="020B0604020202020204" pitchFamily="34" charset="0"/>
              </a:rPr>
              <a:t>Ví</a:t>
            </a:r>
            <a:r>
              <a:rPr lang="en-US" sz="4200" b="1" dirty="0">
                <a:solidFill>
                  <a:srgbClr val="FF0000"/>
                </a:solidFill>
                <a:latin typeface="Arial" panose="020B0604020202020204" pitchFamily="34" charset="0"/>
                <a:cs typeface="Arial" panose="020B0604020202020204" pitchFamily="34" charset="0"/>
              </a:rPr>
              <a:t> </a:t>
            </a:r>
            <a:r>
              <a:rPr lang="en-US" sz="4200" b="1" err="1">
                <a:solidFill>
                  <a:srgbClr val="FF0000"/>
                </a:solidFill>
                <a:latin typeface="Arial" panose="020B0604020202020204" pitchFamily="34" charset="0"/>
                <a:cs typeface="Arial" panose="020B0604020202020204" pitchFamily="34" charset="0"/>
              </a:rPr>
              <a:t>dụ</a:t>
            </a:r>
            <a:r>
              <a:rPr lang="en-US" sz="4200" b="1">
                <a:solidFill>
                  <a:srgbClr val="FF0000"/>
                </a:solidFill>
                <a:latin typeface="Arial" panose="020B0604020202020204" pitchFamily="34" charset="0"/>
                <a:cs typeface="Arial" panose="020B0604020202020204" pitchFamily="34" charset="0"/>
              </a:rPr>
              <a:t> 2</a:t>
            </a:r>
            <a:endParaRPr lang="en-US" sz="4200" b="1" dirty="0">
              <a:solidFill>
                <a:srgbClr val="FF0000"/>
              </a:solidFill>
              <a:latin typeface="Arial" panose="020B0604020202020204" pitchFamily="34" charset="0"/>
              <a:cs typeface="Arial" panose="020B0604020202020204" pitchFamily="34" charset="0"/>
            </a:endParaRPr>
          </a:p>
        </p:txBody>
      </p:sp>
      <p:pic>
        <p:nvPicPr>
          <p:cNvPr id="14" name="Picture 19">
            <a:extLst>
              <a:ext uri="{FF2B5EF4-FFF2-40B4-BE49-F238E27FC236}">
                <a16:creationId xmlns:a16="http://schemas.microsoft.com/office/drawing/2014/main" id="{E044FB6F-AFA1-3544-D214-7304C126D04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579544">
            <a:off x="16426640" y="9254564"/>
            <a:ext cx="1339504" cy="1113006"/>
          </a:xfrm>
          <a:prstGeom prst="rect">
            <a:avLst/>
          </a:prstGeom>
        </p:spPr>
      </p:pic>
      <p:sp>
        <p:nvSpPr>
          <p:cNvPr id="15" name="Rectangle: Rounded Corners 14">
            <a:extLst>
              <a:ext uri="{FF2B5EF4-FFF2-40B4-BE49-F238E27FC236}">
                <a16:creationId xmlns:a16="http://schemas.microsoft.com/office/drawing/2014/main" id="{51EA2703-8D18-69C0-6E2A-ADE2AB8D8EBB}"/>
              </a:ext>
            </a:extLst>
          </p:cNvPr>
          <p:cNvSpPr/>
          <p:nvPr/>
        </p:nvSpPr>
        <p:spPr>
          <a:xfrm>
            <a:off x="850579" y="3579395"/>
            <a:ext cx="6781799" cy="2553065"/>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a:solidFill>
                  <a:schemeClr val="tx1"/>
                </a:solidFill>
                <a:latin typeface="Arial" panose="020B0604020202020204" pitchFamily="34" charset="0"/>
                <a:cs typeface="Arial" panose="020B0604020202020204" pitchFamily="34" charset="0"/>
              </a:rPr>
              <a:t>Mục </a:t>
            </a:r>
            <a:r>
              <a:rPr lang="en-US" sz="3600" b="1" err="1">
                <a:solidFill>
                  <a:schemeClr val="tx1"/>
                </a:solidFill>
                <a:latin typeface="Arial" panose="020B0604020202020204" pitchFamily="34" charset="0"/>
                <a:cs typeface="Arial" panose="020B0604020202020204" pitchFamily="34" charset="0"/>
              </a:rPr>
              <a:t>tiêu</a:t>
            </a:r>
            <a:r>
              <a:rPr lang="en-US" sz="3600" b="1">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Mua </a:t>
            </a:r>
            <a:r>
              <a:rPr lang="en-US" sz="3600" dirty="0" err="1">
                <a:solidFill>
                  <a:schemeClr val="tx1"/>
                </a:solidFill>
                <a:latin typeface="Arial" panose="020B0604020202020204" pitchFamily="34" charset="0"/>
                <a:cs typeface="Arial" panose="020B0604020202020204" pitchFamily="34" charset="0"/>
              </a:rPr>
              <a:t>quà</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tặng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sinh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nhật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chị</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gái</a:t>
            </a:r>
            <a:endParaRPr lang="en-US" sz="3600" dirty="0">
              <a:solidFill>
                <a:schemeClr val="tx1"/>
              </a:solidFill>
              <a:latin typeface="Arial" panose="020B0604020202020204" pitchFamily="34" charset="0"/>
              <a:cs typeface="Arial" panose="020B0604020202020204" pitchFamily="34" charset="0"/>
            </a:endParaRPr>
          </a:p>
        </p:txBody>
      </p:sp>
      <p:pic>
        <p:nvPicPr>
          <p:cNvPr id="16" name="Graphic 15" descr="Back with solid fill">
            <a:extLst>
              <a:ext uri="{FF2B5EF4-FFF2-40B4-BE49-F238E27FC236}">
                <a16:creationId xmlns:a16="http://schemas.microsoft.com/office/drawing/2014/main" id="{B4FD1B20-EBF0-930D-C4A0-94C32C4EA058}"/>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564359" y="4202274"/>
            <a:ext cx="1553300" cy="1307306"/>
          </a:xfrm>
          <a:prstGeom prst="rect">
            <a:avLst/>
          </a:prstGeom>
        </p:spPr>
      </p:pic>
      <p:sp>
        <p:nvSpPr>
          <p:cNvPr id="17" name="Rectangle: Rounded Corners 16">
            <a:extLst>
              <a:ext uri="{FF2B5EF4-FFF2-40B4-BE49-F238E27FC236}">
                <a16:creationId xmlns:a16="http://schemas.microsoft.com/office/drawing/2014/main" id="{3C117737-EB87-4BA8-B523-6B8C16AD3CA5}"/>
              </a:ext>
            </a:extLst>
          </p:cNvPr>
          <p:cNvSpPr/>
          <p:nvPr/>
        </p:nvSpPr>
        <p:spPr>
          <a:xfrm>
            <a:off x="11049641" y="3579395"/>
            <a:ext cx="6046750" cy="2553065"/>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err="1">
                <a:solidFill>
                  <a:schemeClr val="tx1"/>
                </a:solidFill>
                <a:latin typeface="Arial" panose="020B0604020202020204" pitchFamily="34" charset="0"/>
                <a:cs typeface="Arial" panose="020B0604020202020204" pitchFamily="34" charset="0"/>
              </a:rPr>
              <a:t>Cách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tiết</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kiệm</a:t>
            </a:r>
            <a:r>
              <a:rPr lang="en-US" sz="3600" b="1" dirty="0">
                <a:solidFill>
                  <a:schemeClr val="tx1"/>
                </a:solidFill>
                <a:latin typeface="Arial" panose="020B0604020202020204" pitchFamily="34" charset="0"/>
                <a:cs typeface="Arial" panose="020B0604020202020204" pitchFamily="34" charset="0"/>
              </a:rPr>
              <a:t> </a:t>
            </a:r>
            <a:r>
              <a:rPr lang="en-US" sz="3600" b="1" err="1">
                <a:solidFill>
                  <a:schemeClr val="tx1"/>
                </a:solidFill>
                <a:latin typeface="Arial" panose="020B0604020202020204" pitchFamily="34" charset="0"/>
                <a:cs typeface="Arial" panose="020B0604020202020204" pitchFamily="34" charset="0"/>
              </a:rPr>
              <a:t>tiền</a:t>
            </a:r>
            <a:r>
              <a:rPr lang="en-US" sz="3600" b="1">
                <a:solidFill>
                  <a:schemeClr val="tx1"/>
                </a:solidFill>
                <a:latin typeface="Arial" panose="020B0604020202020204" pitchFamily="34" charset="0"/>
                <a:cs typeface="Arial" panose="020B0604020202020204" pitchFamily="34" charset="0"/>
              </a:rPr>
              <a:t>: </a:t>
            </a:r>
          </a:p>
          <a:p>
            <a:pPr algn="ctr">
              <a:lnSpc>
                <a:spcPct val="150000"/>
              </a:lnSpc>
            </a:pPr>
            <a:r>
              <a:rPr lang="en-US" sz="3600">
                <a:solidFill>
                  <a:schemeClr val="tx1"/>
                </a:solidFill>
                <a:latin typeface="Arial" panose="020B0604020202020204" pitchFamily="34" charset="0"/>
                <a:cs typeface="Arial" panose="020B0604020202020204" pitchFamily="34" charset="0"/>
              </a:rPr>
              <a:t>Tiết </a:t>
            </a:r>
            <a:r>
              <a:rPr lang="en-US" sz="3600" dirty="0" err="1">
                <a:solidFill>
                  <a:schemeClr val="tx1"/>
                </a:solidFill>
                <a:latin typeface="Arial" panose="020B0604020202020204" pitchFamily="34" charset="0"/>
                <a:cs typeface="Arial" panose="020B0604020202020204" pitchFamily="34" charset="0"/>
              </a:rPr>
              <a:t>kiệm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tiền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mẹ</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cho</a:t>
            </a:r>
            <a:endParaRPr lang="en-US" sz="3600" dirty="0">
              <a:solidFill>
                <a:schemeClr val="tx1"/>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AB7294E9-2104-39FC-543A-97AF0CF58874}"/>
              </a:ext>
            </a:extLst>
          </p:cNvPr>
          <p:cNvGrpSpPr/>
          <p:nvPr/>
        </p:nvGrpSpPr>
        <p:grpSpPr>
          <a:xfrm>
            <a:off x="9296400" y="6456862"/>
            <a:ext cx="4559045" cy="3055916"/>
            <a:chOff x="8762999" y="6424191"/>
            <a:chExt cx="4559045" cy="3055916"/>
          </a:xfrm>
        </p:grpSpPr>
        <p:pic>
          <p:nvPicPr>
            <p:cNvPr id="19" name="Picture 18">
              <a:extLst>
                <a:ext uri="{FF2B5EF4-FFF2-40B4-BE49-F238E27FC236}">
                  <a16:creationId xmlns:a16="http://schemas.microsoft.com/office/drawing/2014/main" id="{714408DC-9736-4CEF-A4C2-DEBA5EFD39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633002">
              <a:off x="8762999" y="6927042"/>
              <a:ext cx="4559045" cy="2553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 descr="Push pin ">
              <a:extLst>
                <a:ext uri="{FF2B5EF4-FFF2-40B4-BE49-F238E27FC236}">
                  <a16:creationId xmlns:a16="http://schemas.microsoft.com/office/drawing/2014/main" id="{479F1421-A537-2882-0CFA-BBEFAFA5F0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98500" y="6424191"/>
              <a:ext cx="768412" cy="7684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500DAE9C-AE66-A828-E0AA-60FC3CE790DB}"/>
              </a:ext>
            </a:extLst>
          </p:cNvPr>
          <p:cNvGrpSpPr/>
          <p:nvPr/>
        </p:nvGrpSpPr>
        <p:grpSpPr>
          <a:xfrm>
            <a:off x="4435576" y="6450173"/>
            <a:ext cx="4648200" cy="3091874"/>
            <a:chOff x="3902175" y="6417502"/>
            <a:chExt cx="4648200" cy="3091874"/>
          </a:xfrm>
        </p:grpSpPr>
        <p:pic>
          <p:nvPicPr>
            <p:cNvPr id="25" name="Picture 24" descr="A picture containing person&#10;&#10;Description automatically generated">
              <a:extLst>
                <a:ext uri="{FF2B5EF4-FFF2-40B4-BE49-F238E27FC236}">
                  <a16:creationId xmlns:a16="http://schemas.microsoft.com/office/drawing/2014/main" id="{F1284F62-46C6-6E89-622F-815D74CA91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989401">
              <a:off x="3902175" y="6927043"/>
              <a:ext cx="4648200" cy="2582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 descr="Push pin ">
              <a:extLst>
                <a:ext uri="{FF2B5EF4-FFF2-40B4-BE49-F238E27FC236}">
                  <a16:creationId xmlns:a16="http://schemas.microsoft.com/office/drawing/2014/main" id="{9D1E3DCC-A32D-136E-1783-BBE2B72159F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087594">
              <a:off x="5599107" y="6417502"/>
              <a:ext cx="757989" cy="7579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797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sp>
        <p:nvSpPr>
          <p:cNvPr id="10" name="Freeform 10"/>
          <p:cNvSpPr/>
          <p:nvPr/>
        </p:nvSpPr>
        <p:spPr>
          <a:xfrm>
            <a:off x="228600" y="168042"/>
            <a:ext cx="762000" cy="1388058"/>
          </a:xfrm>
          <a:custGeom>
            <a:avLst/>
            <a:gdLst/>
            <a:ahLst/>
            <a:cxnLst/>
            <a:rect l="l" t="t" r="r" b="b"/>
            <a:pathLst>
              <a:path w="554416" h="1553825">
                <a:moveTo>
                  <a:pt x="0" y="0"/>
                </a:moveTo>
                <a:lnTo>
                  <a:pt x="554416" y="0"/>
                </a:lnTo>
                <a:lnTo>
                  <a:pt x="554416" y="1553825"/>
                </a:lnTo>
                <a:lnTo>
                  <a:pt x="0" y="15538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11"/>
          <p:cNvSpPr/>
          <p:nvPr/>
        </p:nvSpPr>
        <p:spPr>
          <a:xfrm rot="-285952">
            <a:off x="17334104" y="31731"/>
            <a:ext cx="801971" cy="916910"/>
          </a:xfrm>
          <a:custGeom>
            <a:avLst/>
            <a:gdLst/>
            <a:ahLst/>
            <a:cxnLst/>
            <a:rect l="l" t="t" r="r" b="b"/>
            <a:pathLst>
              <a:path w="401922" h="678349">
                <a:moveTo>
                  <a:pt x="0" y="0"/>
                </a:moveTo>
                <a:lnTo>
                  <a:pt x="401921" y="0"/>
                </a:lnTo>
                <a:lnTo>
                  <a:pt x="401921" y="678349"/>
                </a:lnTo>
                <a:lnTo>
                  <a:pt x="0" y="6783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DEBFDD44-04D2-36BF-279A-81F9E7D91F8F}"/>
              </a:ext>
            </a:extLst>
          </p:cNvPr>
          <p:cNvGrpSpPr/>
          <p:nvPr/>
        </p:nvGrpSpPr>
        <p:grpSpPr>
          <a:xfrm>
            <a:off x="5181599" y="0"/>
            <a:ext cx="7696201" cy="1388058"/>
            <a:chOff x="4577963" y="84191"/>
            <a:chExt cx="7468544" cy="1232175"/>
          </a:xfrm>
        </p:grpSpPr>
        <p:sp>
          <p:nvSpPr>
            <p:cNvPr id="21" name="Round Same Side Corner Rectangle 11">
              <a:extLst>
                <a:ext uri="{FF2B5EF4-FFF2-40B4-BE49-F238E27FC236}">
                  <a16:creationId xmlns:a16="http://schemas.microsoft.com/office/drawing/2014/main" id="{9ACF43EB-F5BD-42B3-9DEE-E545ED32520E}"/>
                </a:ext>
              </a:extLst>
            </p:cNvPr>
            <p:cNvSpPr/>
            <p:nvPr/>
          </p:nvSpPr>
          <p:spPr>
            <a:xfrm flipV="1">
              <a:off x="4577963" y="84191"/>
              <a:ext cx="7468544"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A0BD5EA-2212-E62A-EE3C-9F382500B28A}"/>
                </a:ext>
              </a:extLst>
            </p:cNvPr>
            <p:cNvSpPr txBox="1"/>
            <p:nvPr/>
          </p:nvSpPr>
          <p:spPr>
            <a:xfrm>
              <a:off x="5095585" y="331441"/>
              <a:ext cx="6433299"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Một số ví gợi ý khác</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4" name="Arrow: Pentagon 3">
            <a:extLst>
              <a:ext uri="{FF2B5EF4-FFF2-40B4-BE49-F238E27FC236}">
                <a16:creationId xmlns:a16="http://schemas.microsoft.com/office/drawing/2014/main" id="{3B8ABE73-118B-6191-1A73-989BE43250F0}"/>
              </a:ext>
            </a:extLst>
          </p:cNvPr>
          <p:cNvSpPr/>
          <p:nvPr/>
        </p:nvSpPr>
        <p:spPr>
          <a:xfrm>
            <a:off x="0" y="1923997"/>
            <a:ext cx="6553200" cy="1001483"/>
          </a:xfrm>
          <a:prstGeom prst="homePlate">
            <a:avLst/>
          </a:prstGeom>
          <a:solidFill>
            <a:schemeClr val="bg1"/>
          </a:solidFill>
          <a:ln>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FF0000"/>
                </a:solidFill>
                <a:latin typeface="Arial" panose="020B0604020202020204" pitchFamily="34" charset="0"/>
                <a:cs typeface="Arial" panose="020B0604020202020204" pitchFamily="34" charset="0"/>
              </a:rPr>
              <a:t>Ví</a:t>
            </a:r>
            <a:r>
              <a:rPr lang="en-US" sz="4200" b="1" dirty="0">
                <a:solidFill>
                  <a:srgbClr val="FF0000"/>
                </a:solidFill>
                <a:latin typeface="Arial" panose="020B0604020202020204" pitchFamily="34" charset="0"/>
                <a:cs typeface="Arial" panose="020B0604020202020204" pitchFamily="34" charset="0"/>
              </a:rPr>
              <a:t> </a:t>
            </a:r>
            <a:r>
              <a:rPr lang="en-US" sz="4200" b="1" err="1">
                <a:solidFill>
                  <a:srgbClr val="FF0000"/>
                </a:solidFill>
                <a:latin typeface="Arial" panose="020B0604020202020204" pitchFamily="34" charset="0"/>
                <a:cs typeface="Arial" panose="020B0604020202020204" pitchFamily="34" charset="0"/>
              </a:rPr>
              <a:t>dụ</a:t>
            </a:r>
            <a:r>
              <a:rPr lang="en-US" sz="4200" b="1">
                <a:solidFill>
                  <a:srgbClr val="FF0000"/>
                </a:solidFill>
                <a:latin typeface="Arial" panose="020B0604020202020204" pitchFamily="34" charset="0"/>
                <a:cs typeface="Arial" panose="020B0604020202020204" pitchFamily="34" charset="0"/>
              </a:rPr>
              <a:t> 3</a:t>
            </a:r>
            <a:endParaRPr lang="en-US" sz="4200" b="1" dirty="0">
              <a:solidFill>
                <a:srgbClr val="FF0000"/>
              </a:solidFill>
              <a:latin typeface="Arial" panose="020B0604020202020204" pitchFamily="34" charset="0"/>
              <a:cs typeface="Arial" panose="020B0604020202020204" pitchFamily="34" charset="0"/>
            </a:endParaRPr>
          </a:p>
        </p:txBody>
      </p:sp>
      <p:pic>
        <p:nvPicPr>
          <p:cNvPr id="14" name="Picture 19">
            <a:extLst>
              <a:ext uri="{FF2B5EF4-FFF2-40B4-BE49-F238E27FC236}">
                <a16:creationId xmlns:a16="http://schemas.microsoft.com/office/drawing/2014/main" id="{E044FB6F-AFA1-3544-D214-7304C126D04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579544">
            <a:off x="16426640" y="9254564"/>
            <a:ext cx="1339504" cy="1113006"/>
          </a:xfrm>
          <a:prstGeom prst="rect">
            <a:avLst/>
          </a:prstGeom>
        </p:spPr>
      </p:pic>
      <p:sp>
        <p:nvSpPr>
          <p:cNvPr id="2" name="Rectangle: Rounded Corners 1">
            <a:extLst>
              <a:ext uri="{FF2B5EF4-FFF2-40B4-BE49-F238E27FC236}">
                <a16:creationId xmlns:a16="http://schemas.microsoft.com/office/drawing/2014/main" id="{E359C858-4C7B-DB6E-586A-69343DE89EA1}"/>
              </a:ext>
            </a:extLst>
          </p:cNvPr>
          <p:cNvSpPr/>
          <p:nvPr/>
        </p:nvSpPr>
        <p:spPr>
          <a:xfrm>
            <a:off x="1295400" y="3461419"/>
            <a:ext cx="6336978" cy="2671041"/>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a:solidFill>
                  <a:schemeClr val="tx1"/>
                </a:solidFill>
                <a:latin typeface="Arial" panose="020B0604020202020204" pitchFamily="34" charset="0"/>
                <a:cs typeface="Arial" panose="020B0604020202020204" pitchFamily="34" charset="0"/>
              </a:rPr>
              <a:t>Mục </a:t>
            </a:r>
            <a:r>
              <a:rPr lang="en-US" sz="3600" b="1" dirty="0" err="1">
                <a:solidFill>
                  <a:schemeClr val="tx1"/>
                </a:solidFill>
                <a:latin typeface="Arial" panose="020B0604020202020204" pitchFamily="34" charset="0"/>
                <a:cs typeface="Arial" panose="020B0604020202020204" pitchFamily="34" charset="0"/>
              </a:rPr>
              <a:t>tiêu</a:t>
            </a:r>
            <a:r>
              <a:rPr lang="en-US" sz="3600" b="1" dirty="0">
                <a:solidFill>
                  <a:schemeClr val="tx1"/>
                </a:solidFill>
                <a:latin typeface="Arial" panose="020B0604020202020204" pitchFamily="34" charset="0"/>
                <a:cs typeface="Arial" panose="020B0604020202020204" pitchFamily="34" charset="0"/>
              </a:rPr>
              <a:t>:</a:t>
            </a:r>
          </a:p>
          <a:p>
            <a:pPr algn="ctr">
              <a:lnSpc>
                <a:spcPct val="150000"/>
              </a:lnSpc>
            </a:pPr>
            <a:r>
              <a:rPr lang="en-US" sz="3600" dirty="0">
                <a:solidFill>
                  <a:schemeClr val="tx1"/>
                </a:solidFill>
                <a:latin typeface="Arial" panose="020B0604020202020204" pitchFamily="34" charset="0"/>
                <a:cs typeface="Arial" panose="020B0604020202020204" pitchFamily="34" charset="0"/>
              </a:rPr>
              <a:t>Mua </a:t>
            </a:r>
            <a:r>
              <a:rPr lang="en-US" sz="3600" dirty="0" err="1">
                <a:solidFill>
                  <a:schemeClr val="tx1"/>
                </a:solidFill>
                <a:latin typeface="Arial" panose="020B0604020202020204" pitchFamily="34" charset="0"/>
                <a:cs typeface="Arial" panose="020B0604020202020204" pitchFamily="34" charset="0"/>
              </a:rPr>
              <a:t>điện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thoại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mới</a:t>
            </a:r>
            <a:endParaRPr lang="en-US" sz="3600" dirty="0">
              <a:solidFill>
                <a:schemeClr val="tx1"/>
              </a:solidFill>
              <a:latin typeface="Arial" panose="020B0604020202020204" pitchFamily="34" charset="0"/>
              <a:cs typeface="Arial" panose="020B0604020202020204" pitchFamily="34" charset="0"/>
            </a:endParaRPr>
          </a:p>
        </p:txBody>
      </p:sp>
      <p:pic>
        <p:nvPicPr>
          <p:cNvPr id="3" name="Graphic 2" descr="Back with solid fill">
            <a:extLst>
              <a:ext uri="{FF2B5EF4-FFF2-40B4-BE49-F238E27FC236}">
                <a16:creationId xmlns:a16="http://schemas.microsoft.com/office/drawing/2014/main" id="{79DA52CD-44BB-9AAB-A075-A5E5B0E777D4}"/>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564359" y="4202274"/>
            <a:ext cx="1553300" cy="1307306"/>
          </a:xfrm>
          <a:prstGeom prst="rect">
            <a:avLst/>
          </a:prstGeom>
        </p:spPr>
      </p:pic>
      <p:sp>
        <p:nvSpPr>
          <p:cNvPr id="5" name="Rectangle: Rounded Corners 4">
            <a:extLst>
              <a:ext uri="{FF2B5EF4-FFF2-40B4-BE49-F238E27FC236}">
                <a16:creationId xmlns:a16="http://schemas.microsoft.com/office/drawing/2014/main" id="{73E54DB3-F379-9A83-0EA2-CC61871F9467}"/>
              </a:ext>
            </a:extLst>
          </p:cNvPr>
          <p:cNvSpPr/>
          <p:nvPr/>
        </p:nvSpPr>
        <p:spPr>
          <a:xfrm>
            <a:off x="11049641" y="3461419"/>
            <a:ext cx="5942959" cy="2671041"/>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err="1">
                <a:solidFill>
                  <a:schemeClr val="tx1"/>
                </a:solidFill>
                <a:latin typeface="Arial" panose="020B0604020202020204" pitchFamily="34" charset="0"/>
                <a:cs typeface="Arial" panose="020B0604020202020204" pitchFamily="34" charset="0"/>
              </a:rPr>
              <a:t>Cách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tiết</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kiệm</a:t>
            </a:r>
            <a:r>
              <a:rPr lang="en-US" sz="3600" b="1" dirty="0">
                <a:solidFill>
                  <a:schemeClr val="tx1"/>
                </a:solidFill>
                <a:latin typeface="Arial" panose="020B0604020202020204" pitchFamily="34" charset="0"/>
                <a:cs typeface="Arial" panose="020B0604020202020204" pitchFamily="34" charset="0"/>
              </a:rPr>
              <a:t> </a:t>
            </a:r>
            <a:r>
              <a:rPr lang="en-US" sz="3600" b="1" err="1">
                <a:solidFill>
                  <a:schemeClr val="tx1"/>
                </a:solidFill>
                <a:latin typeface="Arial" panose="020B0604020202020204" pitchFamily="34" charset="0"/>
                <a:cs typeface="Arial" panose="020B0604020202020204" pitchFamily="34" charset="0"/>
              </a:rPr>
              <a:t>tiền</a:t>
            </a:r>
            <a:r>
              <a:rPr lang="en-US" sz="3600" b="1">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Tiền </a:t>
            </a:r>
            <a:r>
              <a:rPr lang="vi-VN" sz="3600" dirty="0">
                <a:solidFill>
                  <a:schemeClr val="tx1"/>
                </a:solidFill>
                <a:latin typeface="Arial" panose="020B0604020202020204" pitchFamily="34" charset="0"/>
                <a:cs typeface="Arial" panose="020B0604020202020204" pitchFamily="34" charset="0"/>
              </a:rPr>
              <a:t>thưởng từ cuộc thi </a:t>
            </a:r>
            <a:r>
              <a:rPr lang="vi-VN" sz="3600" i="1" dirty="0">
                <a:solidFill>
                  <a:schemeClr val="tx1"/>
                </a:solidFill>
                <a:latin typeface="Arial" panose="020B0604020202020204" pitchFamily="34" charset="0"/>
                <a:cs typeface="Arial" panose="020B0604020202020204" pitchFamily="34" charset="0"/>
              </a:rPr>
              <a:t>Vẽ </a:t>
            </a:r>
            <a:r>
              <a:rPr lang="vi-VN" sz="3600" dirty="0">
                <a:solidFill>
                  <a:schemeClr val="tx1"/>
                </a:solidFill>
                <a:latin typeface="Arial" panose="020B0604020202020204" pitchFamily="34" charset="0"/>
                <a:cs typeface="Arial" panose="020B0604020202020204" pitchFamily="34" charset="0"/>
              </a:rPr>
              <a:t>và tiền làm thêm</a:t>
            </a:r>
            <a:endParaRPr lang="en-US" sz="3600" dirty="0">
              <a:solidFill>
                <a:schemeClr val="tx1"/>
              </a:solidFill>
              <a:latin typeface="Arial" panose="020B0604020202020204" pitchFamily="34" charset="0"/>
              <a:cs typeface="Arial" panose="020B0604020202020204" pitchFamily="34" charset="0"/>
            </a:endParaRPr>
          </a:p>
        </p:txBody>
      </p:sp>
      <p:pic>
        <p:nvPicPr>
          <p:cNvPr id="7" name="Picture 6" descr="A picture containing text, person, indoor&#10;&#10;Description automatically generated">
            <a:extLst>
              <a:ext uri="{FF2B5EF4-FFF2-40B4-BE49-F238E27FC236}">
                <a16:creationId xmlns:a16="http://schemas.microsoft.com/office/drawing/2014/main" id="{4BAC3AB7-C00A-8627-721B-54F3DCEF4D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23892">
            <a:off x="4953000" y="7052607"/>
            <a:ext cx="4191000" cy="2359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Graphical user interface&#10;&#10;Description automatically generated with low confidence">
            <a:extLst>
              <a:ext uri="{FF2B5EF4-FFF2-40B4-BE49-F238E27FC236}">
                <a16:creationId xmlns:a16="http://schemas.microsoft.com/office/drawing/2014/main" id="{7E5C8477-55BA-E13D-F23F-B973393F58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63703">
            <a:off x="9388694" y="7087897"/>
            <a:ext cx="3763925" cy="2346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462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par>
                                <p:cTn id="25" presetID="14" presetClass="entr" presetSubtype="1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7" name="Freeform 7"/>
          <p:cNvSpPr/>
          <p:nvPr/>
        </p:nvSpPr>
        <p:spPr>
          <a:xfrm>
            <a:off x="17406257" y="8986157"/>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8"/>
          <p:cNvSpPr/>
          <p:nvPr/>
        </p:nvSpPr>
        <p:spPr>
          <a:xfrm rot="1838320" flipH="1" flipV="1">
            <a:off x="215150" y="-229800"/>
            <a:ext cx="1376539" cy="1221433"/>
          </a:xfrm>
          <a:custGeom>
            <a:avLst/>
            <a:gdLst/>
            <a:ahLst/>
            <a:cxnLst/>
            <a:rect l="l" t="t" r="r" b="b"/>
            <a:pathLst>
              <a:path w="1988444" h="1542990">
                <a:moveTo>
                  <a:pt x="1988444" y="1542989"/>
                </a:moveTo>
                <a:lnTo>
                  <a:pt x="0" y="1542989"/>
                </a:lnTo>
                <a:lnTo>
                  <a:pt x="0" y="0"/>
                </a:lnTo>
                <a:lnTo>
                  <a:pt x="1988444" y="0"/>
                </a:lnTo>
                <a:lnTo>
                  <a:pt x="1988444" y="1542989"/>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cxnSp>
        <p:nvCxnSpPr>
          <p:cNvPr id="50" name="Straight Arrow Connector 49">
            <a:extLst>
              <a:ext uri="{FF2B5EF4-FFF2-40B4-BE49-F238E27FC236}">
                <a16:creationId xmlns:a16="http://schemas.microsoft.com/office/drawing/2014/main" id="{FD84413E-74FD-B404-73E2-01B42289BB9F}"/>
              </a:ext>
            </a:extLst>
          </p:cNvPr>
          <p:cNvCxnSpPr>
            <a:cxnSpLocks/>
            <a:endCxn id="53" idx="0"/>
          </p:cNvCxnSpPr>
          <p:nvPr/>
        </p:nvCxnSpPr>
        <p:spPr>
          <a:xfrm>
            <a:off x="3766253" y="3088749"/>
            <a:ext cx="0" cy="8055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F653E9F-D28B-E1C1-E2C9-964BA3B72FE0}"/>
              </a:ext>
            </a:extLst>
          </p:cNvPr>
          <p:cNvCxnSpPr>
            <a:cxnSpLocks/>
            <a:endCxn id="54" idx="0"/>
          </p:cNvCxnSpPr>
          <p:nvPr/>
        </p:nvCxnSpPr>
        <p:spPr>
          <a:xfrm>
            <a:off x="9248284" y="3060409"/>
            <a:ext cx="0" cy="7932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08F88F90-9CE2-37C8-725C-4BB3A97186A3}"/>
              </a:ext>
            </a:extLst>
          </p:cNvPr>
          <p:cNvSpPr/>
          <p:nvPr/>
        </p:nvSpPr>
        <p:spPr>
          <a:xfrm>
            <a:off x="1953295" y="884704"/>
            <a:ext cx="14381409" cy="2185151"/>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Tổng</a:t>
            </a:r>
            <a:r>
              <a:rPr kumimoji="0" lang="en-US" sz="4000" b="1" i="0" u="none" strike="noStrike" kern="1200" cap="none" spc="0" normalizeH="0" noProof="0">
                <a:ln>
                  <a:noFill/>
                </a:ln>
                <a:solidFill>
                  <a:srgbClr val="C00000"/>
                </a:solidFill>
                <a:effectLst/>
                <a:uLnTx/>
                <a:uFillTx/>
                <a:latin typeface="Arial" panose="020B0604020202020204" pitchFamily="34" charset="0"/>
                <a:cs typeface="Arial" panose="020B0604020202020204" pitchFamily="34" charset="0"/>
              </a:rPr>
              <a:t> kết</a:t>
            </a: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r>
              <a:rPr kumimoji="0" lang="vi-VN"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Một số </a:t>
            </a:r>
            <a:r>
              <a:rPr kumimoji="0" lang="en-US"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cách</a:t>
            </a:r>
            <a:r>
              <a:rPr kumimoji="0" lang="en-US" sz="4000" b="0" i="0" u="none" strike="noStrike" kern="1200" cap="none" spc="0" normalizeH="0" noProof="0">
                <a:ln>
                  <a:noFill/>
                </a:ln>
                <a:solidFill>
                  <a:srgbClr val="C00000"/>
                </a:solidFill>
                <a:effectLst/>
                <a:uLnTx/>
                <a:uFillTx/>
                <a:latin typeface="Arial" panose="020B0604020202020204" pitchFamily="34" charset="0"/>
                <a:cs typeface="Arial" panose="020B0604020202020204" pitchFamily="34" charset="0"/>
              </a:rPr>
              <a:t> </a:t>
            </a:r>
            <a:r>
              <a:rPr kumimoji="0" lang="vi-VN"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tiết kiệm</a:t>
            </a:r>
            <a:r>
              <a:rPr kumimoji="0" lang="en-US"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tiền</a:t>
            </a:r>
            <a:r>
              <a:rPr kumimoji="0" lang="vi-VN"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có thể kể đến như:</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53" name="Rectangle: Rounded Corners 52">
            <a:extLst>
              <a:ext uri="{FF2B5EF4-FFF2-40B4-BE49-F238E27FC236}">
                <a16:creationId xmlns:a16="http://schemas.microsoft.com/office/drawing/2014/main" id="{A9F1815E-0AF5-1AA4-281D-5B5F96E3830D}"/>
              </a:ext>
            </a:extLst>
          </p:cNvPr>
          <p:cNvSpPr/>
          <p:nvPr/>
        </p:nvSpPr>
        <p:spPr>
          <a:xfrm>
            <a:off x="1519945" y="3894292"/>
            <a:ext cx="4492615" cy="278161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4000">
                <a:solidFill>
                  <a:prstClr val="black"/>
                </a:solidFill>
                <a:latin typeface="Arial" panose="020B0604020202020204" pitchFamily="34" charset="0"/>
                <a:cs typeface="Arial" panose="020B0604020202020204" pitchFamily="34" charset="0"/>
              </a:rPr>
              <a:t>Tiết kiệm từ người thân cho</a:t>
            </a:r>
            <a:endParaRPr kumimoji="0" lang="vi-VN"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Rectangle: Rounded Corners 53">
            <a:extLst>
              <a:ext uri="{FF2B5EF4-FFF2-40B4-BE49-F238E27FC236}">
                <a16:creationId xmlns:a16="http://schemas.microsoft.com/office/drawing/2014/main" id="{F7FA2A6E-032D-604B-7B5E-EDBFCB3B2D99}"/>
              </a:ext>
            </a:extLst>
          </p:cNvPr>
          <p:cNvSpPr/>
          <p:nvPr/>
        </p:nvSpPr>
        <p:spPr>
          <a:xfrm>
            <a:off x="7001976" y="3853629"/>
            <a:ext cx="4492615" cy="278161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a:solidFill>
                  <a:prstClr val="black"/>
                </a:solidFill>
                <a:latin typeface="Arial" panose="020B0604020202020204" pitchFamily="34" charset="0"/>
                <a:cs typeface="Arial" panose="020B0604020202020204" pitchFamily="34" charset="0"/>
              </a:rPr>
              <a:t>Tiền thưởng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cxnSp>
        <p:nvCxnSpPr>
          <p:cNvPr id="55" name="Straight Arrow Connector 54">
            <a:extLst>
              <a:ext uri="{FF2B5EF4-FFF2-40B4-BE49-F238E27FC236}">
                <a16:creationId xmlns:a16="http://schemas.microsoft.com/office/drawing/2014/main" id="{F95A81EA-F5E2-06A0-C59E-479E12EB1CA1}"/>
              </a:ext>
            </a:extLst>
          </p:cNvPr>
          <p:cNvCxnSpPr>
            <a:cxnSpLocks/>
            <a:endCxn id="56" idx="0"/>
          </p:cNvCxnSpPr>
          <p:nvPr/>
        </p:nvCxnSpPr>
        <p:spPr>
          <a:xfrm>
            <a:off x="14513639" y="3088749"/>
            <a:ext cx="1" cy="8055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15A07812-4745-B625-2510-908C67C4FB32}"/>
              </a:ext>
            </a:extLst>
          </p:cNvPr>
          <p:cNvSpPr/>
          <p:nvPr/>
        </p:nvSpPr>
        <p:spPr>
          <a:xfrm>
            <a:off x="12267332" y="3894292"/>
            <a:ext cx="4492615" cy="278161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4000">
                <a:solidFill>
                  <a:prstClr val="black"/>
                </a:solidFill>
                <a:latin typeface="Arial" panose="020B0604020202020204" pitchFamily="34" charset="0"/>
                <a:cs typeface="Arial" panose="020B0604020202020204" pitchFamily="34" charset="0"/>
              </a:rPr>
              <a:t>Tiền từ công việc làm thêm</a:t>
            </a:r>
            <a:endParaRPr kumimoji="0" lang="vi-VN"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4" descr="A picture containing text, person&#10;&#10;Description automatically generated">
            <a:extLst>
              <a:ext uri="{FF2B5EF4-FFF2-40B4-BE49-F238E27FC236}">
                <a16:creationId xmlns:a16="http://schemas.microsoft.com/office/drawing/2014/main" id="{F238C448-D019-20A4-FF16-774499D87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9945" y="7124700"/>
            <a:ext cx="3988035" cy="2658689"/>
          </a:xfrm>
          <a:prstGeom prst="rect">
            <a:avLst/>
          </a:prstGeom>
        </p:spPr>
      </p:pic>
      <p:pic>
        <p:nvPicPr>
          <p:cNvPr id="6" name="Picture 5" descr="Icon&#10;&#10;Description automatically generated">
            <a:extLst>
              <a:ext uri="{FF2B5EF4-FFF2-40B4-BE49-F238E27FC236}">
                <a16:creationId xmlns:a16="http://schemas.microsoft.com/office/drawing/2014/main" id="{156BD5FF-7CF2-DEB8-D576-75501A5003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6689" y="6675906"/>
            <a:ext cx="3394619" cy="339461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6027EA3F-0A2D-9673-8B34-505346317CD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9635"/>
          <a:stretch/>
        </p:blipFill>
        <p:spPr>
          <a:xfrm>
            <a:off x="12899486" y="7023911"/>
            <a:ext cx="3228305" cy="2917272"/>
          </a:xfrm>
          <a:prstGeom prst="rect">
            <a:avLst/>
          </a:prstGeom>
        </p:spPr>
      </p:pic>
    </p:spTree>
    <p:extLst>
      <p:ext uri="{BB962C8B-B14F-4D97-AF65-F5344CB8AC3E}">
        <p14:creationId xmlns:p14="http://schemas.microsoft.com/office/powerpoint/2010/main" val="416334586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randombar(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up)">
                                      <p:cBhvr>
                                        <p:cTn id="12" dur="500"/>
                                        <p:tgtEl>
                                          <p:spTgt spid="5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barn(inVertical)">
                                      <p:cBhvr>
                                        <p:cTn id="16" dur="500"/>
                                        <p:tgtEl>
                                          <p:spTgt spid="53"/>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up)">
                                      <p:cBhvr>
                                        <p:cTn id="24" dur="500"/>
                                        <p:tgtEl>
                                          <p:spTgt spid="51"/>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barn(inVertical)">
                                      <p:cBhvr>
                                        <p:cTn id="28" dur="500"/>
                                        <p:tgtEl>
                                          <p:spTgt spid="54"/>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wipe(up)">
                                      <p:cBhvr>
                                        <p:cTn id="36" dur="500"/>
                                        <p:tgtEl>
                                          <p:spTgt spid="55"/>
                                        </p:tgtEl>
                                      </p:cBhvr>
                                    </p:animEffec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barn(inVertical)">
                                      <p:cBhvr>
                                        <p:cTn id="40" dur="500"/>
                                        <p:tgtEl>
                                          <p:spTgt spid="56"/>
                                        </p:tgtEl>
                                      </p:cBhvr>
                                    </p:animEffect>
                                  </p:childTnLst>
                                </p:cTn>
                              </p:par>
                              <p:par>
                                <p:cTn id="41" presetID="16" presetClass="entr" presetSubtype="21"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sp>
        <p:nvSpPr>
          <p:cNvPr id="6" name="Freeform 6"/>
          <p:cNvSpPr/>
          <p:nvPr/>
        </p:nvSpPr>
        <p:spPr>
          <a:xfrm rot="-285952">
            <a:off x="17306073" y="36860"/>
            <a:ext cx="935462" cy="1157441"/>
          </a:xfrm>
          <a:custGeom>
            <a:avLst/>
            <a:gdLst/>
            <a:ahLst/>
            <a:cxnLst/>
            <a:rect l="l" t="t" r="r" b="b"/>
            <a:pathLst>
              <a:path w="401922" h="678349">
                <a:moveTo>
                  <a:pt x="0" y="0"/>
                </a:moveTo>
                <a:lnTo>
                  <a:pt x="401922" y="0"/>
                </a:lnTo>
                <a:lnTo>
                  <a:pt x="401922" y="678349"/>
                </a:lnTo>
                <a:lnTo>
                  <a:pt x="0" y="6783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1CA6766-040D-4373-071E-6D1ACF25A41A}"/>
              </a:ext>
            </a:extLst>
          </p:cNvPr>
          <p:cNvSpPr txBox="1"/>
          <p:nvPr/>
        </p:nvSpPr>
        <p:spPr>
          <a:xfrm>
            <a:off x="1001486" y="554716"/>
            <a:ext cx="16306800"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3: Thực hiện tiết kiệm chi tiêu của gia đình và chia sẻ với các bạn về cách mà bản thân và gia đình em đã tiết kiệm</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Freeform 4">
            <a:extLst>
              <a:ext uri="{FF2B5EF4-FFF2-40B4-BE49-F238E27FC236}">
                <a16:creationId xmlns:a16="http://schemas.microsoft.com/office/drawing/2014/main" id="{F5E0B8FA-1392-5043-DFB8-B0908ECF15AD}"/>
              </a:ext>
            </a:extLst>
          </p:cNvPr>
          <p:cNvSpPr/>
          <p:nvPr/>
        </p:nvSpPr>
        <p:spPr>
          <a:xfrm>
            <a:off x="1369132" y="2969944"/>
            <a:ext cx="10129825" cy="647700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F3F0F6"/>
          </a:solid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BF26121-DA30-6DCD-D3E9-EB5ADEED66D2}"/>
              </a:ext>
            </a:extLst>
          </p:cNvPr>
          <p:cNvSpPr txBox="1"/>
          <p:nvPr/>
        </p:nvSpPr>
        <p:spPr>
          <a:xfrm>
            <a:off x="2456844" y="3111399"/>
            <a:ext cx="7978701" cy="6056851"/>
          </a:xfrm>
          <a:prstGeom prst="rect">
            <a:avLst/>
          </a:prstGeom>
          <a:noFill/>
        </p:spPr>
        <p:txBody>
          <a:bodyPr wrap="square">
            <a:spAutoFit/>
          </a:bodyPr>
          <a:lstStyle/>
          <a:p>
            <a:pPr marR="0" algn="just">
              <a:lnSpc>
                <a:spcPct val="200000"/>
              </a:lnSpc>
              <a:spcBef>
                <a:spcPts val="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Các em hãy đọc gợi ý ở </a:t>
            </a:r>
            <a:r>
              <a:rPr lang="en-US" sz="4000" b="1" i="1">
                <a:latin typeface="Arial" panose="020B0604020202020204" pitchFamily="34" charset="0"/>
                <a:ea typeface="Calibri" panose="020F0502020204030204" pitchFamily="34" charset="0"/>
                <a:cs typeface="Arial" panose="020B0604020202020204" pitchFamily="34" charset="0"/>
              </a:rPr>
              <a:t>Mục 3</a:t>
            </a:r>
            <a:r>
              <a:rPr lang="en-US" sz="4000" i="1">
                <a:latin typeface="Arial" panose="020B0604020202020204" pitchFamily="34" charset="0"/>
                <a:ea typeface="Calibri" panose="020F0502020204030204" pitchFamily="34" charset="0"/>
                <a:cs typeface="Arial" panose="020B0604020202020204" pitchFamily="34" charset="0"/>
              </a:rPr>
              <a:t> (SGK – tr.43) </a:t>
            </a:r>
            <a:r>
              <a:rPr lang="en-US" sz="4000">
                <a:latin typeface="Arial" panose="020B0604020202020204" pitchFamily="34" charset="0"/>
                <a:ea typeface="Calibri" panose="020F0502020204030204" pitchFamily="34" charset="0"/>
                <a:cs typeface="Arial" panose="020B0604020202020204" pitchFamily="34" charset="0"/>
              </a:rPr>
              <a:t>và chia sẻ với bạn về cách mà bản thân và gia đình đã tiết kiệm để thực hiện mục tiêu chi tiêu của gia đình.</a:t>
            </a:r>
          </a:p>
        </p:txBody>
      </p:sp>
      <p:grpSp>
        <p:nvGrpSpPr>
          <p:cNvPr id="12" name="Group 11">
            <a:extLst>
              <a:ext uri="{FF2B5EF4-FFF2-40B4-BE49-F238E27FC236}">
                <a16:creationId xmlns:a16="http://schemas.microsoft.com/office/drawing/2014/main" id="{6571A678-8E10-5C1D-162A-E4585AF8ADD5}"/>
              </a:ext>
            </a:extLst>
          </p:cNvPr>
          <p:cNvGrpSpPr/>
          <p:nvPr/>
        </p:nvGrpSpPr>
        <p:grpSpPr>
          <a:xfrm>
            <a:off x="10972800" y="3145406"/>
            <a:ext cx="6467176" cy="5988836"/>
            <a:chOff x="11075782" y="3259671"/>
            <a:chExt cx="6467176" cy="5988836"/>
          </a:xfrm>
        </p:grpSpPr>
        <p:sp>
          <p:nvSpPr>
            <p:cNvPr id="13" name="Oval 12">
              <a:extLst>
                <a:ext uri="{FF2B5EF4-FFF2-40B4-BE49-F238E27FC236}">
                  <a16:creationId xmlns:a16="http://schemas.microsoft.com/office/drawing/2014/main" id="{95A7AB17-D909-70ED-CDEE-5673E1CC4788}"/>
                </a:ext>
              </a:extLst>
            </p:cNvPr>
            <p:cNvSpPr/>
            <p:nvPr/>
          </p:nvSpPr>
          <p:spPr>
            <a:xfrm>
              <a:off x="11075782" y="3259671"/>
              <a:ext cx="6467176" cy="5988836"/>
            </a:xfrm>
            <a:prstGeom prst="ellipse">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1B13F0C-C0F7-5EF4-4CCC-F834FDDF0D9F}"/>
                </a:ext>
              </a:extLst>
            </p:cNvPr>
            <p:cNvSpPr txBox="1"/>
            <p:nvPr/>
          </p:nvSpPr>
          <p:spPr>
            <a:xfrm>
              <a:off x="11295382" y="5038402"/>
              <a:ext cx="6095999" cy="2431371"/>
            </a:xfrm>
            <a:prstGeom prst="rect">
              <a:avLst/>
            </a:prstGeom>
            <a:noFill/>
          </p:spPr>
          <p:txBody>
            <a:bodyPr wrap="square" rtlCol="0">
              <a:spAutoFit/>
            </a:bodyPr>
            <a:lstStyle/>
            <a:p>
              <a:pPr algn="ctr">
                <a:lnSpc>
                  <a:spcPct val="150000"/>
                </a:lnSpc>
              </a:pPr>
              <a:r>
                <a:rPr lang="en-US" sz="5400" b="1">
                  <a:solidFill>
                    <a:schemeClr val="accent1">
                      <a:lumMod val="50000"/>
                    </a:schemeClr>
                  </a:solidFill>
                  <a:latin typeface="Arial" panose="020B0604020202020204" pitchFamily="34" charset="0"/>
                  <a:cs typeface="Arial" panose="020B0604020202020204" pitchFamily="34" charset="0"/>
                </a:rPr>
                <a:t>THẢO LUẬN THEO NHÓM</a:t>
              </a:r>
              <a:endParaRPr lang="en-US" sz="5400" b="1" dirty="0">
                <a:solidFill>
                  <a:schemeClr val="accent1">
                    <a:lumMod val="50000"/>
                  </a:schemeClr>
                </a:solidFill>
                <a:latin typeface="Arial" panose="020B0604020202020204" pitchFamily="34" charset="0"/>
                <a:cs typeface="Arial" panose="020B0604020202020204" pitchFamily="34" charset="0"/>
              </a:endParaRPr>
            </a:p>
          </p:txBody>
        </p:sp>
        <p:pic>
          <p:nvPicPr>
            <p:cNvPr id="15" name="Picture 11">
              <a:extLst>
                <a:ext uri="{FF2B5EF4-FFF2-40B4-BE49-F238E27FC236}">
                  <a16:creationId xmlns:a16="http://schemas.microsoft.com/office/drawing/2014/main" id="{1DADA289-75EF-9221-9C5C-AA3B085DA95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055021" y="3352310"/>
              <a:ext cx="4508695" cy="1073889"/>
            </a:xfrm>
            <a:prstGeom prst="rect">
              <a:avLst/>
            </a:prstGeom>
          </p:spPr>
        </p:pic>
      </p:grpSp>
      <p:pic>
        <p:nvPicPr>
          <p:cNvPr id="16" name="Picture 12">
            <a:extLst>
              <a:ext uri="{FF2B5EF4-FFF2-40B4-BE49-F238E27FC236}">
                <a16:creationId xmlns:a16="http://schemas.microsoft.com/office/drawing/2014/main" id="{6A72FB51-058F-90E0-8FFC-319579A9ED2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8024" y="2706748"/>
            <a:ext cx="946403" cy="1752601"/>
          </a:xfrm>
          <a:prstGeom prst="rect">
            <a:avLst/>
          </a:prstGeom>
        </p:spPr>
      </p:pic>
      <p:pic>
        <p:nvPicPr>
          <p:cNvPr id="21" name="Picture 10">
            <a:extLst>
              <a:ext uri="{FF2B5EF4-FFF2-40B4-BE49-F238E27FC236}">
                <a16:creationId xmlns:a16="http://schemas.microsoft.com/office/drawing/2014/main" id="{2A0CB619-5257-596E-1055-2F5591301B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345098" y="7581900"/>
            <a:ext cx="5440813" cy="2754412"/>
          </a:xfrm>
          <a:prstGeom prst="rect">
            <a:avLst/>
          </a:prstGeom>
        </p:spPr>
      </p:pic>
      <p:sp>
        <p:nvSpPr>
          <p:cNvPr id="5" name="Freeform 5"/>
          <p:cNvSpPr/>
          <p:nvPr/>
        </p:nvSpPr>
        <p:spPr>
          <a:xfrm>
            <a:off x="646387" y="8139027"/>
            <a:ext cx="1020230" cy="1752601"/>
          </a:xfrm>
          <a:custGeom>
            <a:avLst/>
            <a:gdLst/>
            <a:ahLst/>
            <a:cxnLst/>
            <a:rect l="l" t="t" r="r" b="b"/>
            <a:pathLst>
              <a:path w="609563" h="1708382">
                <a:moveTo>
                  <a:pt x="0" y="0"/>
                </a:moveTo>
                <a:lnTo>
                  <a:pt x="609563" y="0"/>
                </a:lnTo>
                <a:lnTo>
                  <a:pt x="609563" y="1708382"/>
                </a:lnTo>
                <a:lnTo>
                  <a:pt x="0" y="170838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188212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4" name="Freeform 4"/>
          <p:cNvSpPr/>
          <p:nvPr/>
        </p:nvSpPr>
        <p:spPr>
          <a:xfrm rot="-3142184">
            <a:off x="190911" y="57329"/>
            <a:ext cx="1447164" cy="918949"/>
          </a:xfrm>
          <a:custGeom>
            <a:avLst/>
            <a:gdLst/>
            <a:ahLst/>
            <a:cxnLst/>
            <a:rect l="l" t="t" r="r" b="b"/>
            <a:pathLst>
              <a:path w="1447164" h="918949">
                <a:moveTo>
                  <a:pt x="0" y="0"/>
                </a:moveTo>
                <a:lnTo>
                  <a:pt x="1447164" y="0"/>
                </a:lnTo>
                <a:lnTo>
                  <a:pt x="1447164" y="918949"/>
                </a:lnTo>
                <a:lnTo>
                  <a:pt x="0" y="9189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16909328" y="9230629"/>
            <a:ext cx="1541998" cy="1073792"/>
          </a:xfrm>
          <a:custGeom>
            <a:avLst/>
            <a:gdLst/>
            <a:ahLst/>
            <a:cxnLst/>
            <a:rect l="l" t="t" r="r" b="b"/>
            <a:pathLst>
              <a:path w="1541998" h="1073792">
                <a:moveTo>
                  <a:pt x="0" y="0"/>
                </a:moveTo>
                <a:lnTo>
                  <a:pt x="1541998" y="0"/>
                </a:lnTo>
                <a:lnTo>
                  <a:pt x="1541998" y="1073792"/>
                </a:lnTo>
                <a:lnTo>
                  <a:pt x="0" y="10737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328051" flipH="1">
            <a:off x="17463296" y="55536"/>
            <a:ext cx="554416" cy="1553825"/>
          </a:xfrm>
          <a:custGeom>
            <a:avLst/>
            <a:gdLst/>
            <a:ahLst/>
            <a:cxnLst/>
            <a:rect l="l" t="t" r="r" b="b"/>
            <a:pathLst>
              <a:path w="554416" h="1553825">
                <a:moveTo>
                  <a:pt x="554416" y="0"/>
                </a:moveTo>
                <a:lnTo>
                  <a:pt x="0" y="0"/>
                </a:lnTo>
                <a:lnTo>
                  <a:pt x="0" y="1553825"/>
                </a:lnTo>
                <a:lnTo>
                  <a:pt x="554416" y="1553825"/>
                </a:lnTo>
                <a:lnTo>
                  <a:pt x="554416"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108811" y="9129029"/>
            <a:ext cx="923682" cy="971367"/>
          </a:xfrm>
          <a:custGeom>
            <a:avLst/>
            <a:gdLst/>
            <a:ahLst/>
            <a:cxnLst/>
            <a:rect l="l" t="t" r="r" b="b"/>
            <a:pathLst>
              <a:path w="923682" h="971367">
                <a:moveTo>
                  <a:pt x="0" y="0"/>
                </a:moveTo>
                <a:lnTo>
                  <a:pt x="923681" y="0"/>
                </a:lnTo>
                <a:lnTo>
                  <a:pt x="923681" y="971367"/>
                </a:lnTo>
                <a:lnTo>
                  <a:pt x="0" y="971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38519456-81C4-6FBF-4D45-FEA3758EF5EC}"/>
              </a:ext>
            </a:extLst>
          </p:cNvPr>
          <p:cNvGrpSpPr/>
          <p:nvPr/>
        </p:nvGrpSpPr>
        <p:grpSpPr>
          <a:xfrm>
            <a:off x="5446400" y="0"/>
            <a:ext cx="7583876" cy="1409701"/>
            <a:chOff x="4834930" y="84191"/>
            <a:chExt cx="7359542" cy="1251387"/>
          </a:xfrm>
        </p:grpSpPr>
        <p:sp>
          <p:nvSpPr>
            <p:cNvPr id="15" name="Round Same Side Corner Rectangle 11">
              <a:extLst>
                <a:ext uri="{FF2B5EF4-FFF2-40B4-BE49-F238E27FC236}">
                  <a16:creationId xmlns:a16="http://schemas.microsoft.com/office/drawing/2014/main" id="{049121EE-9EAD-004A-38FF-00D934682FBF}"/>
                </a:ext>
              </a:extLst>
            </p:cNvPr>
            <p:cNvSpPr/>
            <p:nvPr/>
          </p:nvSpPr>
          <p:spPr>
            <a:xfrm flipV="1">
              <a:off x="4834930" y="84191"/>
              <a:ext cx="7359542" cy="1251387"/>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5459579-426B-DFB7-7472-F9630C641660}"/>
                </a:ext>
              </a:extLst>
            </p:cNvPr>
            <p:cNvSpPr txBox="1"/>
            <p:nvPr/>
          </p:nvSpPr>
          <p:spPr>
            <a:xfrm>
              <a:off x="5221495" y="320940"/>
              <a:ext cx="6403317"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GỢI Ý THAM KHẢO</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C081BC6C-80D9-A005-0FE5-ACF175975727}"/>
              </a:ext>
            </a:extLst>
          </p:cNvPr>
          <p:cNvGrpSpPr/>
          <p:nvPr/>
        </p:nvGrpSpPr>
        <p:grpSpPr>
          <a:xfrm>
            <a:off x="0" y="1921267"/>
            <a:ext cx="18040841" cy="1415375"/>
            <a:chOff x="-1" y="1943100"/>
            <a:chExt cx="18040841" cy="1415375"/>
          </a:xfrm>
        </p:grpSpPr>
        <p:sp>
          <p:nvSpPr>
            <p:cNvPr id="23" name="Rectangle 22">
              <a:extLst>
                <a:ext uri="{FF2B5EF4-FFF2-40B4-BE49-F238E27FC236}">
                  <a16:creationId xmlns:a16="http://schemas.microsoft.com/office/drawing/2014/main" id="{E4F8AF18-10A9-1CE0-C704-D1F6D18119D9}"/>
                </a:ext>
              </a:extLst>
            </p:cNvPr>
            <p:cNvSpPr/>
            <p:nvPr/>
          </p:nvSpPr>
          <p:spPr>
            <a:xfrm>
              <a:off x="-1" y="1943100"/>
              <a:ext cx="17373601" cy="1415375"/>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C00000"/>
                  </a:solidFill>
                  <a:latin typeface="Arial" panose="020B0604020202020204" pitchFamily="34" charset="0"/>
                  <a:cs typeface="Arial" panose="020B0604020202020204" pitchFamily="34" charset="0"/>
                </a:rPr>
                <a:t>Một số </a:t>
              </a:r>
              <a:r>
                <a:rPr lang="en-US" sz="4000" b="1">
                  <a:solidFill>
                    <a:srgbClr val="C00000"/>
                  </a:solidFill>
                  <a:latin typeface="Arial" panose="020B0604020202020204" pitchFamily="34" charset="0"/>
                  <a:cs typeface="Arial" panose="020B0604020202020204" pitchFamily="34" charset="0"/>
                </a:rPr>
                <a:t>cách tiết kiệm chi tiêu trong gia đình có thể kể đến như:</a:t>
              </a:r>
              <a:endParaRPr lang="en-US" sz="4000" b="1" dirty="0">
                <a:solidFill>
                  <a:srgbClr val="C00000"/>
                </a:solidFill>
                <a:latin typeface="Arial" panose="020B060402020202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9829C38D-7EF3-307A-F620-44126E34355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706359" y="2127419"/>
              <a:ext cx="1334481" cy="1231056"/>
            </a:xfrm>
            <a:prstGeom prst="rect">
              <a:avLst/>
            </a:prstGeom>
          </p:spPr>
        </p:pic>
      </p:grpSp>
      <p:sp>
        <p:nvSpPr>
          <p:cNvPr id="25" name="Rectangle: Rounded Corners 24">
            <a:extLst>
              <a:ext uri="{FF2B5EF4-FFF2-40B4-BE49-F238E27FC236}">
                <a16:creationId xmlns:a16="http://schemas.microsoft.com/office/drawing/2014/main" id="{15FE16D7-9752-4197-E264-8B5E5B9FC460}"/>
              </a:ext>
            </a:extLst>
          </p:cNvPr>
          <p:cNvSpPr/>
          <p:nvPr/>
        </p:nvSpPr>
        <p:spPr>
          <a:xfrm>
            <a:off x="9601200" y="3845848"/>
            <a:ext cx="7467600" cy="224222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Chỉ mua những thứ thật cần, tránh mua những thứ chỉ do ý thích</a:t>
            </a:r>
            <a:endParaRPr lang="en-US" sz="3600" dirty="0">
              <a:solidFill>
                <a:schemeClr val="tx1"/>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47D25206-C346-A843-8357-744CAD900533}"/>
              </a:ext>
            </a:extLst>
          </p:cNvPr>
          <p:cNvSpPr/>
          <p:nvPr/>
        </p:nvSpPr>
        <p:spPr>
          <a:xfrm>
            <a:off x="1219200" y="3845849"/>
            <a:ext cx="7467600" cy="2242226"/>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Tiết kiệm trong tiêu dùng hằng ngày, tránh lãng phí</a:t>
            </a:r>
            <a:endParaRPr lang="en-US" sz="3600" dirty="0">
              <a:solidFill>
                <a:schemeClr val="tx1"/>
              </a:solidFill>
              <a:latin typeface="Arial" panose="020B0604020202020204" pitchFamily="34" charset="0"/>
              <a:cs typeface="Arial" panose="020B0604020202020204" pitchFamily="34" charset="0"/>
            </a:endParaRPr>
          </a:p>
        </p:txBody>
      </p:sp>
      <p:pic>
        <p:nvPicPr>
          <p:cNvPr id="29" name="Picture 28" descr="A picture containing marketplace, vegetable&#10;&#10;Description automatically generated">
            <a:extLst>
              <a:ext uri="{FF2B5EF4-FFF2-40B4-BE49-F238E27FC236}">
                <a16:creationId xmlns:a16="http://schemas.microsoft.com/office/drawing/2014/main" id="{B8E9A63B-78E3-3626-BCF9-5739C2D2BC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45063" y="6597280"/>
            <a:ext cx="4946459" cy="3222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10 cách tiết kiệm chi tiêu cá nhân đơn giản có thể bạn chưa biết">
            <a:extLst>
              <a:ext uri="{FF2B5EF4-FFF2-40B4-BE49-F238E27FC236}">
                <a16:creationId xmlns:a16="http://schemas.microsoft.com/office/drawing/2014/main" id="{DAD0D3DD-8446-AFED-0958-A0AC159617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90486" y="6597282"/>
            <a:ext cx="5725028" cy="3222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369292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outVertical)">
                                      <p:cBhvr>
                                        <p:cTn id="25" dur="500"/>
                                        <p:tgtEl>
                                          <p:spTgt spid="25"/>
                                        </p:tgtEl>
                                      </p:cBhvr>
                                    </p:animEffect>
                                  </p:childTnLst>
                                </p:cTn>
                              </p:par>
                              <p:par>
                                <p:cTn id="26" presetID="16" presetClass="entr" presetSubtype="37"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outVertical)">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4" name="Freeform 4"/>
          <p:cNvSpPr/>
          <p:nvPr/>
        </p:nvSpPr>
        <p:spPr>
          <a:xfrm rot="-3142184">
            <a:off x="190911" y="57329"/>
            <a:ext cx="1447164" cy="918949"/>
          </a:xfrm>
          <a:custGeom>
            <a:avLst/>
            <a:gdLst/>
            <a:ahLst/>
            <a:cxnLst/>
            <a:rect l="l" t="t" r="r" b="b"/>
            <a:pathLst>
              <a:path w="1447164" h="918949">
                <a:moveTo>
                  <a:pt x="0" y="0"/>
                </a:moveTo>
                <a:lnTo>
                  <a:pt x="1447164" y="0"/>
                </a:lnTo>
                <a:lnTo>
                  <a:pt x="1447164" y="918949"/>
                </a:lnTo>
                <a:lnTo>
                  <a:pt x="0" y="9189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16909328" y="9230629"/>
            <a:ext cx="1541998" cy="1073792"/>
          </a:xfrm>
          <a:custGeom>
            <a:avLst/>
            <a:gdLst/>
            <a:ahLst/>
            <a:cxnLst/>
            <a:rect l="l" t="t" r="r" b="b"/>
            <a:pathLst>
              <a:path w="1541998" h="1073792">
                <a:moveTo>
                  <a:pt x="0" y="0"/>
                </a:moveTo>
                <a:lnTo>
                  <a:pt x="1541998" y="0"/>
                </a:lnTo>
                <a:lnTo>
                  <a:pt x="1541998" y="1073792"/>
                </a:lnTo>
                <a:lnTo>
                  <a:pt x="0" y="10737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328051" flipH="1">
            <a:off x="17463296" y="55536"/>
            <a:ext cx="554416" cy="1553825"/>
          </a:xfrm>
          <a:custGeom>
            <a:avLst/>
            <a:gdLst/>
            <a:ahLst/>
            <a:cxnLst/>
            <a:rect l="l" t="t" r="r" b="b"/>
            <a:pathLst>
              <a:path w="554416" h="1553825">
                <a:moveTo>
                  <a:pt x="554416" y="0"/>
                </a:moveTo>
                <a:lnTo>
                  <a:pt x="0" y="0"/>
                </a:lnTo>
                <a:lnTo>
                  <a:pt x="0" y="1553825"/>
                </a:lnTo>
                <a:lnTo>
                  <a:pt x="554416" y="1553825"/>
                </a:lnTo>
                <a:lnTo>
                  <a:pt x="554416"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108811" y="9129029"/>
            <a:ext cx="923682" cy="971367"/>
          </a:xfrm>
          <a:custGeom>
            <a:avLst/>
            <a:gdLst/>
            <a:ahLst/>
            <a:cxnLst/>
            <a:rect l="l" t="t" r="r" b="b"/>
            <a:pathLst>
              <a:path w="923682" h="971367">
                <a:moveTo>
                  <a:pt x="0" y="0"/>
                </a:moveTo>
                <a:lnTo>
                  <a:pt x="923681" y="0"/>
                </a:lnTo>
                <a:lnTo>
                  <a:pt x="923681" y="971367"/>
                </a:lnTo>
                <a:lnTo>
                  <a:pt x="0" y="971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38519456-81C4-6FBF-4D45-FEA3758EF5EC}"/>
              </a:ext>
            </a:extLst>
          </p:cNvPr>
          <p:cNvGrpSpPr/>
          <p:nvPr/>
        </p:nvGrpSpPr>
        <p:grpSpPr>
          <a:xfrm>
            <a:off x="5446400" y="0"/>
            <a:ext cx="7583876" cy="1409701"/>
            <a:chOff x="4834930" y="84191"/>
            <a:chExt cx="7359542" cy="1251387"/>
          </a:xfrm>
        </p:grpSpPr>
        <p:sp>
          <p:nvSpPr>
            <p:cNvPr id="15" name="Round Same Side Corner Rectangle 11">
              <a:extLst>
                <a:ext uri="{FF2B5EF4-FFF2-40B4-BE49-F238E27FC236}">
                  <a16:creationId xmlns:a16="http://schemas.microsoft.com/office/drawing/2014/main" id="{049121EE-9EAD-004A-38FF-00D934682FBF}"/>
                </a:ext>
              </a:extLst>
            </p:cNvPr>
            <p:cNvSpPr/>
            <p:nvPr/>
          </p:nvSpPr>
          <p:spPr>
            <a:xfrm flipV="1">
              <a:off x="4834930" y="84191"/>
              <a:ext cx="7359542" cy="1251387"/>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5459579-426B-DFB7-7472-F9630C641660}"/>
                </a:ext>
              </a:extLst>
            </p:cNvPr>
            <p:cNvSpPr txBox="1"/>
            <p:nvPr/>
          </p:nvSpPr>
          <p:spPr>
            <a:xfrm>
              <a:off x="5221495" y="320940"/>
              <a:ext cx="6403317"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GỢI Ý THAM KHẢO</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C081BC6C-80D9-A005-0FE5-ACF175975727}"/>
              </a:ext>
            </a:extLst>
          </p:cNvPr>
          <p:cNvGrpSpPr/>
          <p:nvPr/>
        </p:nvGrpSpPr>
        <p:grpSpPr>
          <a:xfrm>
            <a:off x="0" y="1921267"/>
            <a:ext cx="18040841" cy="1415375"/>
            <a:chOff x="-1" y="1943100"/>
            <a:chExt cx="18040841" cy="1415375"/>
          </a:xfrm>
        </p:grpSpPr>
        <p:sp>
          <p:nvSpPr>
            <p:cNvPr id="23" name="Rectangle 22">
              <a:extLst>
                <a:ext uri="{FF2B5EF4-FFF2-40B4-BE49-F238E27FC236}">
                  <a16:creationId xmlns:a16="http://schemas.microsoft.com/office/drawing/2014/main" id="{E4F8AF18-10A9-1CE0-C704-D1F6D18119D9}"/>
                </a:ext>
              </a:extLst>
            </p:cNvPr>
            <p:cNvSpPr/>
            <p:nvPr/>
          </p:nvSpPr>
          <p:spPr>
            <a:xfrm>
              <a:off x="-1" y="1943100"/>
              <a:ext cx="17373601" cy="1415375"/>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C00000"/>
                  </a:solidFill>
                  <a:latin typeface="Arial" panose="020B0604020202020204" pitchFamily="34" charset="0"/>
                  <a:cs typeface="Arial" panose="020B0604020202020204" pitchFamily="34" charset="0"/>
                </a:rPr>
                <a:t>Một số </a:t>
              </a:r>
              <a:r>
                <a:rPr lang="en-US" sz="4000" b="1">
                  <a:solidFill>
                    <a:srgbClr val="C00000"/>
                  </a:solidFill>
                  <a:latin typeface="Arial" panose="020B0604020202020204" pitchFamily="34" charset="0"/>
                  <a:cs typeface="Arial" panose="020B0604020202020204" pitchFamily="34" charset="0"/>
                </a:rPr>
                <a:t>cách tiết kiệm chi tiêu trong gia đình có thể kể đến như:</a:t>
              </a:r>
              <a:endParaRPr lang="en-US" sz="4000" b="1" dirty="0">
                <a:solidFill>
                  <a:srgbClr val="C00000"/>
                </a:solidFill>
                <a:latin typeface="Arial" panose="020B060402020202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9829C38D-7EF3-307A-F620-44126E34355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706359" y="2127419"/>
              <a:ext cx="1334481" cy="1231056"/>
            </a:xfrm>
            <a:prstGeom prst="rect">
              <a:avLst/>
            </a:prstGeom>
          </p:spPr>
        </p:pic>
      </p:grpSp>
      <p:sp>
        <p:nvSpPr>
          <p:cNvPr id="25" name="Rectangle: Rounded Corners 24">
            <a:extLst>
              <a:ext uri="{FF2B5EF4-FFF2-40B4-BE49-F238E27FC236}">
                <a16:creationId xmlns:a16="http://schemas.microsoft.com/office/drawing/2014/main" id="{15FE16D7-9752-4197-E264-8B5E5B9FC460}"/>
              </a:ext>
            </a:extLst>
          </p:cNvPr>
          <p:cNvSpPr/>
          <p:nvPr/>
        </p:nvSpPr>
        <p:spPr>
          <a:xfrm>
            <a:off x="9601200" y="3845848"/>
            <a:ext cx="7467600" cy="224222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Cố gắng tự làm những công việc gia đình</a:t>
            </a:r>
            <a:endParaRPr lang="en-US" sz="3600" dirty="0">
              <a:solidFill>
                <a:schemeClr val="tx1"/>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47D25206-C346-A843-8357-744CAD900533}"/>
              </a:ext>
            </a:extLst>
          </p:cNvPr>
          <p:cNvSpPr/>
          <p:nvPr/>
        </p:nvSpPr>
        <p:spPr>
          <a:xfrm>
            <a:off x="1219200" y="3845849"/>
            <a:ext cx="7467600" cy="2242226"/>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Không mua những đồ hạ giá và hàng hóa do quảng cáo hấp dẫn</a:t>
            </a:r>
            <a:endParaRPr lang="en-US" sz="3600" dirty="0">
              <a:solidFill>
                <a:schemeClr val="tx1"/>
              </a:solidFill>
              <a:latin typeface="Arial" panose="020B0604020202020204" pitchFamily="34" charset="0"/>
              <a:cs typeface="Arial" panose="020B0604020202020204" pitchFamily="34" charset="0"/>
            </a:endParaRPr>
          </a:p>
        </p:txBody>
      </p:sp>
      <p:pic>
        <p:nvPicPr>
          <p:cNvPr id="2050" name="Picture 2" descr="Những quảng cáo đuổi hết khách hàng của bạn - SUNO.vn Blog">
            <a:extLst>
              <a:ext uri="{FF2B5EF4-FFF2-40B4-BE49-F238E27FC236}">
                <a16:creationId xmlns:a16="http://schemas.microsoft.com/office/drawing/2014/main" id="{3B96A681-CECF-0321-B4C9-09C2D11FED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96344" y="6597282"/>
            <a:ext cx="5913312"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Lợi ích của làm việc nhà bằng tiếng Anh siêu hay (12 mẫu)">
            <a:extLst>
              <a:ext uri="{FF2B5EF4-FFF2-40B4-BE49-F238E27FC236}">
                <a16:creationId xmlns:a16="http://schemas.microsoft.com/office/drawing/2014/main" id="{8AF72AFD-58D5-4C4D-5738-E90F46B164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50793" y="6597282"/>
            <a:ext cx="5958965"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907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outVertical)">
                                      <p:cBhvr>
                                        <p:cTn id="15" dur="500"/>
                                        <p:tgtEl>
                                          <p:spTgt spid="25"/>
                                        </p:tgtEl>
                                      </p:cBhvr>
                                    </p:animEffect>
                                  </p:childTnLst>
                                </p:cTn>
                              </p:par>
                              <p:par>
                                <p:cTn id="16" presetID="16" presetClass="entr" presetSubtype="37"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outVertical)">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4" name="Freeform 4"/>
          <p:cNvSpPr/>
          <p:nvPr/>
        </p:nvSpPr>
        <p:spPr>
          <a:xfrm rot="-3142184">
            <a:off x="190911" y="57329"/>
            <a:ext cx="1447164" cy="918949"/>
          </a:xfrm>
          <a:custGeom>
            <a:avLst/>
            <a:gdLst/>
            <a:ahLst/>
            <a:cxnLst/>
            <a:rect l="l" t="t" r="r" b="b"/>
            <a:pathLst>
              <a:path w="1447164" h="918949">
                <a:moveTo>
                  <a:pt x="0" y="0"/>
                </a:moveTo>
                <a:lnTo>
                  <a:pt x="1447164" y="0"/>
                </a:lnTo>
                <a:lnTo>
                  <a:pt x="1447164" y="918949"/>
                </a:lnTo>
                <a:lnTo>
                  <a:pt x="0" y="9189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16909328" y="9230629"/>
            <a:ext cx="1541998" cy="1073792"/>
          </a:xfrm>
          <a:custGeom>
            <a:avLst/>
            <a:gdLst/>
            <a:ahLst/>
            <a:cxnLst/>
            <a:rect l="l" t="t" r="r" b="b"/>
            <a:pathLst>
              <a:path w="1541998" h="1073792">
                <a:moveTo>
                  <a:pt x="0" y="0"/>
                </a:moveTo>
                <a:lnTo>
                  <a:pt x="1541998" y="0"/>
                </a:lnTo>
                <a:lnTo>
                  <a:pt x="1541998" y="1073792"/>
                </a:lnTo>
                <a:lnTo>
                  <a:pt x="0" y="10737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328051" flipH="1">
            <a:off x="17463296" y="55536"/>
            <a:ext cx="554416" cy="1553825"/>
          </a:xfrm>
          <a:custGeom>
            <a:avLst/>
            <a:gdLst/>
            <a:ahLst/>
            <a:cxnLst/>
            <a:rect l="l" t="t" r="r" b="b"/>
            <a:pathLst>
              <a:path w="554416" h="1553825">
                <a:moveTo>
                  <a:pt x="554416" y="0"/>
                </a:moveTo>
                <a:lnTo>
                  <a:pt x="0" y="0"/>
                </a:lnTo>
                <a:lnTo>
                  <a:pt x="0" y="1553825"/>
                </a:lnTo>
                <a:lnTo>
                  <a:pt x="554416" y="1553825"/>
                </a:lnTo>
                <a:lnTo>
                  <a:pt x="554416"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108811" y="9129029"/>
            <a:ext cx="923682" cy="971367"/>
          </a:xfrm>
          <a:custGeom>
            <a:avLst/>
            <a:gdLst/>
            <a:ahLst/>
            <a:cxnLst/>
            <a:rect l="l" t="t" r="r" b="b"/>
            <a:pathLst>
              <a:path w="923682" h="971367">
                <a:moveTo>
                  <a:pt x="0" y="0"/>
                </a:moveTo>
                <a:lnTo>
                  <a:pt x="923681" y="0"/>
                </a:lnTo>
                <a:lnTo>
                  <a:pt x="923681" y="971367"/>
                </a:lnTo>
                <a:lnTo>
                  <a:pt x="0" y="971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38519456-81C4-6FBF-4D45-FEA3758EF5EC}"/>
              </a:ext>
            </a:extLst>
          </p:cNvPr>
          <p:cNvGrpSpPr/>
          <p:nvPr/>
        </p:nvGrpSpPr>
        <p:grpSpPr>
          <a:xfrm>
            <a:off x="5446400" y="0"/>
            <a:ext cx="7583876" cy="1409701"/>
            <a:chOff x="4834930" y="84191"/>
            <a:chExt cx="7359542" cy="1251387"/>
          </a:xfrm>
        </p:grpSpPr>
        <p:sp>
          <p:nvSpPr>
            <p:cNvPr id="15" name="Round Same Side Corner Rectangle 11">
              <a:extLst>
                <a:ext uri="{FF2B5EF4-FFF2-40B4-BE49-F238E27FC236}">
                  <a16:creationId xmlns:a16="http://schemas.microsoft.com/office/drawing/2014/main" id="{049121EE-9EAD-004A-38FF-00D934682FBF}"/>
                </a:ext>
              </a:extLst>
            </p:cNvPr>
            <p:cNvSpPr/>
            <p:nvPr/>
          </p:nvSpPr>
          <p:spPr>
            <a:xfrm flipV="1">
              <a:off x="4834930" y="84191"/>
              <a:ext cx="7359542" cy="1251387"/>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5459579-426B-DFB7-7472-F9630C641660}"/>
                </a:ext>
              </a:extLst>
            </p:cNvPr>
            <p:cNvSpPr txBox="1"/>
            <p:nvPr/>
          </p:nvSpPr>
          <p:spPr>
            <a:xfrm>
              <a:off x="5221495" y="320940"/>
              <a:ext cx="6403317"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GỢI Ý THAM KHẢO</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C081BC6C-80D9-A005-0FE5-ACF175975727}"/>
              </a:ext>
            </a:extLst>
          </p:cNvPr>
          <p:cNvGrpSpPr/>
          <p:nvPr/>
        </p:nvGrpSpPr>
        <p:grpSpPr>
          <a:xfrm>
            <a:off x="0" y="1921267"/>
            <a:ext cx="18040841" cy="1415375"/>
            <a:chOff x="-1" y="1943100"/>
            <a:chExt cx="18040841" cy="1415375"/>
          </a:xfrm>
        </p:grpSpPr>
        <p:sp>
          <p:nvSpPr>
            <p:cNvPr id="23" name="Rectangle 22">
              <a:extLst>
                <a:ext uri="{FF2B5EF4-FFF2-40B4-BE49-F238E27FC236}">
                  <a16:creationId xmlns:a16="http://schemas.microsoft.com/office/drawing/2014/main" id="{E4F8AF18-10A9-1CE0-C704-D1F6D18119D9}"/>
                </a:ext>
              </a:extLst>
            </p:cNvPr>
            <p:cNvSpPr/>
            <p:nvPr/>
          </p:nvSpPr>
          <p:spPr>
            <a:xfrm>
              <a:off x="-1" y="1943100"/>
              <a:ext cx="17373601" cy="1415375"/>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C00000"/>
                  </a:solidFill>
                  <a:latin typeface="Arial" panose="020B0604020202020204" pitchFamily="34" charset="0"/>
                  <a:cs typeface="Arial" panose="020B0604020202020204" pitchFamily="34" charset="0"/>
                </a:rPr>
                <a:t>Một số </a:t>
              </a:r>
              <a:r>
                <a:rPr lang="en-US" sz="4000" b="1">
                  <a:solidFill>
                    <a:srgbClr val="C00000"/>
                  </a:solidFill>
                  <a:latin typeface="Arial" panose="020B0604020202020204" pitchFamily="34" charset="0"/>
                  <a:cs typeface="Arial" panose="020B0604020202020204" pitchFamily="34" charset="0"/>
                </a:rPr>
                <a:t>cách tiết kiệm chi tiêu trong gia đình có thể kể đến như:</a:t>
              </a:r>
              <a:endParaRPr lang="en-US" sz="4000" b="1" dirty="0">
                <a:solidFill>
                  <a:srgbClr val="C00000"/>
                </a:solidFill>
                <a:latin typeface="Arial" panose="020B060402020202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9829C38D-7EF3-307A-F620-44126E34355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706359" y="2127419"/>
              <a:ext cx="1334481" cy="1231056"/>
            </a:xfrm>
            <a:prstGeom prst="rect">
              <a:avLst/>
            </a:prstGeom>
          </p:spPr>
        </p:pic>
      </p:grpSp>
      <p:sp>
        <p:nvSpPr>
          <p:cNvPr id="25" name="Rectangle: Rounded Corners 24">
            <a:extLst>
              <a:ext uri="{FF2B5EF4-FFF2-40B4-BE49-F238E27FC236}">
                <a16:creationId xmlns:a16="http://schemas.microsoft.com/office/drawing/2014/main" id="{15FE16D7-9752-4197-E264-8B5E5B9FC460}"/>
              </a:ext>
            </a:extLst>
          </p:cNvPr>
          <p:cNvSpPr/>
          <p:nvPr/>
        </p:nvSpPr>
        <p:spPr>
          <a:xfrm>
            <a:off x="10058400" y="3845848"/>
            <a:ext cx="7010400" cy="224222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Tiết kiệm điện, nước</a:t>
            </a:r>
          </a:p>
        </p:txBody>
      </p:sp>
      <p:sp>
        <p:nvSpPr>
          <p:cNvPr id="26" name="Rectangle: Rounded Corners 25">
            <a:extLst>
              <a:ext uri="{FF2B5EF4-FFF2-40B4-BE49-F238E27FC236}">
                <a16:creationId xmlns:a16="http://schemas.microsoft.com/office/drawing/2014/main" id="{47D25206-C346-A843-8357-744CAD900533}"/>
              </a:ext>
            </a:extLst>
          </p:cNvPr>
          <p:cNvSpPr/>
          <p:nvPr/>
        </p:nvSpPr>
        <p:spPr>
          <a:xfrm>
            <a:off x="1219200" y="3845849"/>
            <a:ext cx="7010400" cy="2242226"/>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Thanh lý những món đồ không sử dụng</a:t>
            </a:r>
          </a:p>
        </p:txBody>
      </p:sp>
      <p:pic>
        <p:nvPicPr>
          <p:cNvPr id="2" name="Picture 1" descr="A picture containing indoor, cluttered, furniture&#10;&#10;Description automatically generated">
            <a:extLst>
              <a:ext uri="{FF2B5EF4-FFF2-40B4-BE49-F238E27FC236}">
                <a16:creationId xmlns:a16="http://schemas.microsoft.com/office/drawing/2014/main" id="{DCA9717A-26EC-5707-9AB0-5B1E2ECC77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50323" y="6597282"/>
            <a:ext cx="5348154" cy="3170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picture containing shape&#10;&#10;Description automatically generated">
            <a:extLst>
              <a:ext uri="{FF2B5EF4-FFF2-40B4-BE49-F238E27FC236}">
                <a16:creationId xmlns:a16="http://schemas.microsoft.com/office/drawing/2014/main" id="{B1D9D2A9-7D13-3D71-D1D8-F58E3F1ECB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43344" y="6597282"/>
            <a:ext cx="6029296" cy="3170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61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outVertical)">
                                      <p:cBhvr>
                                        <p:cTn id="15" dur="500"/>
                                        <p:tgtEl>
                                          <p:spTgt spid="25"/>
                                        </p:tgtEl>
                                      </p:cBhvr>
                                    </p:animEffect>
                                  </p:childTnLst>
                                </p:cTn>
                              </p:par>
                              <p:par>
                                <p:cTn id="16" presetID="16" presetClass="entr" presetSubtype="37"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out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1D0084CD-FC40-E3B1-3E5C-8C77928A1C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26155">
            <a:off x="5105884" y="-3286583"/>
            <a:ext cx="8076231" cy="16860166"/>
          </a:xfrm>
          <a:prstGeom prst="rect">
            <a:avLst/>
          </a:prstGeom>
        </p:spPr>
      </p:pic>
      <p:sp>
        <p:nvSpPr>
          <p:cNvPr id="19" name="TextBox 9">
            <a:extLst>
              <a:ext uri="{FF2B5EF4-FFF2-40B4-BE49-F238E27FC236}">
                <a16:creationId xmlns:a16="http://schemas.microsoft.com/office/drawing/2014/main" id="{C534DFBD-E6EA-B887-11C3-51A9F84551E1}"/>
              </a:ext>
            </a:extLst>
          </p:cNvPr>
          <p:cNvSpPr txBox="1"/>
          <p:nvPr/>
        </p:nvSpPr>
        <p:spPr>
          <a:xfrm>
            <a:off x="1250000" y="2447902"/>
            <a:ext cx="15787998" cy="4994381"/>
          </a:xfrm>
          <a:prstGeom prst="rect">
            <a:avLst/>
          </a:prstGeom>
        </p:spPr>
        <p:txBody>
          <a:bodyPr wrap="square" lIns="0" tIns="0" rIns="0" bIns="0" rtlCol="0" anchor="t">
            <a:spAutoFit/>
          </a:bodyPr>
          <a:lstStyle/>
          <a:p>
            <a:pPr algn="ctr">
              <a:lnSpc>
                <a:spcPct val="150000"/>
              </a:lnSpc>
            </a:pPr>
            <a:r>
              <a:rPr lang="en-US" sz="7000" b="1">
                <a:latin typeface="Arial" panose="020B0604020202020204" pitchFamily="34" charset="0"/>
                <a:cs typeface="Arial" panose="020B0604020202020204" pitchFamily="34" charset="0"/>
              </a:rPr>
              <a:t>Hoạt động giáo dục theo chủ đề</a:t>
            </a:r>
          </a:p>
          <a:p>
            <a:pPr algn="ctr">
              <a:lnSpc>
                <a:spcPct val="150000"/>
              </a:lnSpc>
            </a:pPr>
            <a:r>
              <a:rPr lang="en-US" sz="7600" b="1">
                <a:solidFill>
                  <a:srgbClr val="C00000"/>
                </a:solidFill>
                <a:latin typeface="Arial" panose="020B0604020202020204" pitchFamily="34" charset="0"/>
                <a:cs typeface="Arial" panose="020B0604020202020204" pitchFamily="34" charset="0"/>
              </a:rPr>
              <a:t>Chủ đề 5: Xây dựng và thực hiện kế hoạch chi tiêu phù hợp</a:t>
            </a:r>
            <a:endParaRPr lang="vi-VN" sz="7600" b="1">
              <a:solidFill>
                <a:srgbClr val="C00000"/>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CBC8DDDA-71D9-1285-98F6-6FD9E855BB0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03950" y="7790544"/>
            <a:ext cx="10080099" cy="2746827"/>
          </a:xfrm>
          <a:prstGeom prst="rect">
            <a:avLst/>
          </a:prstGeom>
        </p:spPr>
      </p:pic>
      <p:sp>
        <p:nvSpPr>
          <p:cNvPr id="9" name="Freeform 9"/>
          <p:cNvSpPr/>
          <p:nvPr/>
        </p:nvSpPr>
        <p:spPr>
          <a:xfrm flipH="1">
            <a:off x="16544468" y="347031"/>
            <a:ext cx="987059" cy="1932124"/>
          </a:xfrm>
          <a:custGeom>
            <a:avLst/>
            <a:gdLst/>
            <a:ahLst/>
            <a:cxnLst/>
            <a:rect l="l" t="t" r="r" b="b"/>
            <a:pathLst>
              <a:path w="609563" h="1708382">
                <a:moveTo>
                  <a:pt x="609563" y="0"/>
                </a:moveTo>
                <a:lnTo>
                  <a:pt x="0" y="0"/>
                </a:lnTo>
                <a:lnTo>
                  <a:pt x="0" y="1708381"/>
                </a:lnTo>
                <a:lnTo>
                  <a:pt x="609563" y="1708381"/>
                </a:lnTo>
                <a:lnTo>
                  <a:pt x="609563"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rot="8291601" flipH="1">
            <a:off x="423169" y="42801"/>
            <a:ext cx="2044903" cy="2066937"/>
          </a:xfrm>
          <a:custGeom>
            <a:avLst/>
            <a:gdLst/>
            <a:ahLst/>
            <a:cxnLst/>
            <a:rect l="l" t="t" r="r" b="b"/>
            <a:pathLst>
              <a:path w="1988444" h="1542990">
                <a:moveTo>
                  <a:pt x="1988444" y="0"/>
                </a:moveTo>
                <a:lnTo>
                  <a:pt x="0" y="0"/>
                </a:lnTo>
                <a:lnTo>
                  <a:pt x="0" y="1542989"/>
                </a:lnTo>
                <a:lnTo>
                  <a:pt x="1988444" y="1542989"/>
                </a:lnTo>
                <a:lnTo>
                  <a:pt x="198844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15" name="Picture 18">
            <a:extLst>
              <a:ext uri="{FF2B5EF4-FFF2-40B4-BE49-F238E27FC236}">
                <a16:creationId xmlns:a16="http://schemas.microsoft.com/office/drawing/2014/main" id="{9395FA16-D305-65DD-FE5B-DDC57FEDEB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81402">
            <a:off x="17394195" y="9552492"/>
            <a:ext cx="750021" cy="750021"/>
          </a:xfrm>
          <a:prstGeom prst="rect">
            <a:avLst/>
          </a:prstGeom>
        </p:spPr>
      </p:pic>
      <p:sp>
        <p:nvSpPr>
          <p:cNvPr id="2" name="Freeform 3">
            <a:extLst>
              <a:ext uri="{FF2B5EF4-FFF2-40B4-BE49-F238E27FC236}">
                <a16:creationId xmlns:a16="http://schemas.microsoft.com/office/drawing/2014/main" id="{FD9A0612-3F26-2120-ADB1-C915D874119D}"/>
              </a:ext>
            </a:extLst>
          </p:cNvPr>
          <p:cNvSpPr/>
          <p:nvPr/>
        </p:nvSpPr>
        <p:spPr>
          <a:xfrm>
            <a:off x="1291938" y="1795165"/>
            <a:ext cx="12900551" cy="7613536"/>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19C173D8-CD8E-57EB-76BB-F8B92B04B14B}"/>
              </a:ext>
            </a:extLst>
          </p:cNvPr>
          <p:cNvGrpSpPr/>
          <p:nvPr/>
        </p:nvGrpSpPr>
        <p:grpSpPr>
          <a:xfrm>
            <a:off x="4095511" y="1073675"/>
            <a:ext cx="6652060" cy="1442979"/>
            <a:chOff x="4154633" y="659644"/>
            <a:chExt cx="6652060" cy="1442979"/>
          </a:xfrm>
        </p:grpSpPr>
        <p:pic>
          <p:nvPicPr>
            <p:cNvPr id="4" name="Picture 9">
              <a:extLst>
                <a:ext uri="{FF2B5EF4-FFF2-40B4-BE49-F238E27FC236}">
                  <a16:creationId xmlns:a16="http://schemas.microsoft.com/office/drawing/2014/main" id="{ACEFE09C-934F-3ABE-5C3C-13A34850D8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54633" y="659644"/>
              <a:ext cx="6652060" cy="1442979"/>
            </a:xfrm>
            <a:prstGeom prst="rect">
              <a:avLst/>
            </a:prstGeom>
          </p:spPr>
        </p:pic>
        <p:sp>
          <p:nvSpPr>
            <p:cNvPr id="5" name="TextBox 4">
              <a:extLst>
                <a:ext uri="{FF2B5EF4-FFF2-40B4-BE49-F238E27FC236}">
                  <a16:creationId xmlns:a16="http://schemas.microsoft.com/office/drawing/2014/main" id="{1A12516B-F566-0326-8810-EC9222122286}"/>
                </a:ext>
              </a:extLst>
            </p:cNvPr>
            <p:cNvSpPr txBox="1"/>
            <p:nvPr/>
          </p:nvSpPr>
          <p:spPr>
            <a:xfrm>
              <a:off x="4453154" y="888690"/>
              <a:ext cx="6353539"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800" b="1">
                  <a:solidFill>
                    <a:prstClr val="white"/>
                  </a:solidFill>
                  <a:latin typeface="Arial" panose="020B0604020202020204" pitchFamily="34" charset="0"/>
                  <a:cs typeface="Arial" panose="020B0604020202020204" pitchFamily="34" charset="0"/>
                </a:rPr>
                <a:t>KẾT LUẬN</a:t>
              </a:r>
              <a:endParaRPr kumimoji="0" lang="en-US" sz="5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1BB9DD38-A4E3-29D7-A358-1AB2776202CE}"/>
              </a:ext>
            </a:extLst>
          </p:cNvPr>
          <p:cNvSpPr txBox="1"/>
          <p:nvPr/>
        </p:nvSpPr>
        <p:spPr>
          <a:xfrm>
            <a:off x="2125922" y="2593745"/>
            <a:ext cx="11209077" cy="6441572"/>
          </a:xfrm>
          <a:prstGeom prst="rect">
            <a:avLst/>
          </a:prstGeom>
          <a:noFill/>
        </p:spPr>
        <p:txBody>
          <a:bodyPr wrap="square">
            <a:spAutoFit/>
          </a:bodyPr>
          <a:lstStyle/>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Mỗi thành viên trong gia đình đều cần có ý thức tiết kiệm chi tiêu.</a:t>
            </a:r>
          </a:p>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Việc tiết kiệm chi tiêu phù hợp sẽ góp phần thực hiện mục tiêu chi tiêu cho gia đình.</a:t>
            </a:r>
          </a:p>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Có nhiều cách tiết kiệm cho tiêu mà mỗi người có thể lựa chọn thực hiện cho phù hợp với hoàn cảnh.</a:t>
            </a:r>
          </a:p>
        </p:txBody>
      </p:sp>
      <p:sp>
        <p:nvSpPr>
          <p:cNvPr id="9" name="Freeform 12">
            <a:extLst>
              <a:ext uri="{FF2B5EF4-FFF2-40B4-BE49-F238E27FC236}">
                <a16:creationId xmlns:a16="http://schemas.microsoft.com/office/drawing/2014/main" id="{EE4802B6-9B04-1A99-7198-B2A4B4E84F3A}"/>
              </a:ext>
            </a:extLst>
          </p:cNvPr>
          <p:cNvSpPr/>
          <p:nvPr/>
        </p:nvSpPr>
        <p:spPr>
          <a:xfrm flipH="1">
            <a:off x="891671" y="1261765"/>
            <a:ext cx="838200" cy="1066800"/>
          </a:xfrm>
          <a:custGeom>
            <a:avLst/>
            <a:gdLst/>
            <a:ahLst/>
            <a:cxnLst/>
            <a:rect l="l" t="t" r="r" b="b"/>
            <a:pathLst>
              <a:path w="1059796" h="1424936">
                <a:moveTo>
                  <a:pt x="1059797" y="0"/>
                </a:moveTo>
                <a:lnTo>
                  <a:pt x="0" y="0"/>
                </a:lnTo>
                <a:lnTo>
                  <a:pt x="0" y="1424936"/>
                </a:lnTo>
                <a:lnTo>
                  <a:pt x="1059797" y="1424936"/>
                </a:lnTo>
                <a:lnTo>
                  <a:pt x="105979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rot="1838320" flipH="1" flipV="1">
            <a:off x="534231" y="8180561"/>
            <a:ext cx="1376539" cy="1221433"/>
          </a:xfrm>
          <a:custGeom>
            <a:avLst/>
            <a:gdLst/>
            <a:ahLst/>
            <a:cxnLst/>
            <a:rect l="l" t="t" r="r" b="b"/>
            <a:pathLst>
              <a:path w="1988444" h="1542990">
                <a:moveTo>
                  <a:pt x="1988444" y="1542989"/>
                </a:moveTo>
                <a:lnTo>
                  <a:pt x="0" y="1542989"/>
                </a:lnTo>
                <a:lnTo>
                  <a:pt x="0" y="0"/>
                </a:lnTo>
                <a:lnTo>
                  <a:pt x="1988444" y="0"/>
                </a:lnTo>
                <a:lnTo>
                  <a:pt x="1988444" y="1542989"/>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7"/>
          <p:cNvSpPr/>
          <p:nvPr/>
        </p:nvSpPr>
        <p:spPr>
          <a:xfrm>
            <a:off x="13813552" y="1090004"/>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3" name="Picture 12" descr="A picture containing toy, doll, vector graphics, sushi&#10;&#10;Description automatically generated">
            <a:extLst>
              <a:ext uri="{FF2B5EF4-FFF2-40B4-BE49-F238E27FC236}">
                <a16:creationId xmlns:a16="http://schemas.microsoft.com/office/drawing/2014/main" id="{3D3E1A31-D508-36CC-299F-111A107116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14048" y="6800270"/>
            <a:ext cx="3982014" cy="3982014"/>
          </a:xfrm>
          <a:prstGeom prst="rect">
            <a:avLst/>
          </a:prstGeom>
        </p:spPr>
      </p:pic>
    </p:spTree>
    <p:extLst>
      <p:ext uri="{BB962C8B-B14F-4D97-AF65-F5344CB8AC3E}">
        <p14:creationId xmlns:p14="http://schemas.microsoft.com/office/powerpoint/2010/main" val="342389535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sp>
        <p:nvSpPr>
          <p:cNvPr id="16" name="Freeform 16"/>
          <p:cNvSpPr/>
          <p:nvPr/>
        </p:nvSpPr>
        <p:spPr>
          <a:xfrm>
            <a:off x="-152400" y="0"/>
            <a:ext cx="1514656" cy="1841782"/>
          </a:xfrm>
          <a:custGeom>
            <a:avLst/>
            <a:gdLst/>
            <a:ahLst/>
            <a:cxnLst/>
            <a:rect l="l" t="t" r="r" b="b"/>
            <a:pathLst>
              <a:path w="710166" h="1018159">
                <a:moveTo>
                  <a:pt x="0" y="0"/>
                </a:moveTo>
                <a:lnTo>
                  <a:pt x="710166" y="0"/>
                </a:lnTo>
                <a:lnTo>
                  <a:pt x="710166" y="1018159"/>
                </a:lnTo>
                <a:lnTo>
                  <a:pt x="0" y="10181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17"/>
          <p:cNvSpPr/>
          <p:nvPr/>
        </p:nvSpPr>
        <p:spPr>
          <a:xfrm rot="-285952">
            <a:off x="211766" y="8757521"/>
            <a:ext cx="1238468" cy="1480590"/>
          </a:xfrm>
          <a:custGeom>
            <a:avLst/>
            <a:gdLst/>
            <a:ahLst/>
            <a:cxnLst/>
            <a:rect l="l" t="t" r="r" b="b"/>
            <a:pathLst>
              <a:path w="401922" h="678349">
                <a:moveTo>
                  <a:pt x="0" y="0"/>
                </a:moveTo>
                <a:lnTo>
                  <a:pt x="401922" y="0"/>
                </a:lnTo>
                <a:lnTo>
                  <a:pt x="401922" y="678349"/>
                </a:lnTo>
                <a:lnTo>
                  <a:pt x="0" y="6783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Freeform 15"/>
          <p:cNvSpPr/>
          <p:nvPr/>
        </p:nvSpPr>
        <p:spPr>
          <a:xfrm rot="898632">
            <a:off x="16482200" y="-27591"/>
            <a:ext cx="1464463" cy="1549901"/>
          </a:xfrm>
          <a:custGeom>
            <a:avLst/>
            <a:gdLst/>
            <a:ahLst/>
            <a:cxnLst/>
            <a:rect l="l" t="t" r="r" b="b"/>
            <a:pathLst>
              <a:path w="1050110" h="1335076">
                <a:moveTo>
                  <a:pt x="0" y="0"/>
                </a:moveTo>
                <a:lnTo>
                  <a:pt x="1050110" y="0"/>
                </a:lnTo>
                <a:lnTo>
                  <a:pt x="1050110" y="1335076"/>
                </a:lnTo>
                <a:lnTo>
                  <a:pt x="0" y="13350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46" name="Group 2">
            <a:extLst>
              <a:ext uri="{FF2B5EF4-FFF2-40B4-BE49-F238E27FC236}">
                <a16:creationId xmlns:a16="http://schemas.microsoft.com/office/drawing/2014/main" id="{6DE1E0A1-4F9E-B4BA-E82C-59EA03DD8C40}"/>
              </a:ext>
            </a:extLst>
          </p:cNvPr>
          <p:cNvGrpSpPr/>
          <p:nvPr/>
        </p:nvGrpSpPr>
        <p:grpSpPr>
          <a:xfrm rot="-5400000">
            <a:off x="3858614" y="-1437288"/>
            <a:ext cx="5943600" cy="13009176"/>
            <a:chOff x="0" y="0"/>
            <a:chExt cx="662484" cy="1404901"/>
          </a:xfrm>
          <a:solidFill>
            <a:schemeClr val="accent5">
              <a:lumMod val="20000"/>
              <a:lumOff val="80000"/>
            </a:schemeClr>
          </a:solidFill>
        </p:grpSpPr>
        <p:sp>
          <p:nvSpPr>
            <p:cNvPr id="47" name="Freeform 3">
              <a:extLst>
                <a:ext uri="{FF2B5EF4-FFF2-40B4-BE49-F238E27FC236}">
                  <a16:creationId xmlns:a16="http://schemas.microsoft.com/office/drawing/2014/main" id="{57493903-2CEE-D0A5-4C16-BAFD52D65420}"/>
                </a:ext>
              </a:extLst>
            </p:cNvPr>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TextBox 4">
              <a:extLst>
                <a:ext uri="{FF2B5EF4-FFF2-40B4-BE49-F238E27FC236}">
                  <a16:creationId xmlns:a16="http://schemas.microsoft.com/office/drawing/2014/main" id="{6761C959-A344-C566-4976-C6D5733D2770}"/>
                </a:ext>
              </a:extLst>
            </p:cNvPr>
            <p:cNvSpPr txBox="1"/>
            <p:nvPr/>
          </p:nvSpPr>
          <p:spPr>
            <a:xfrm>
              <a:off x="0" y="-38100"/>
              <a:ext cx="660400" cy="72390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49" name="Picture 19">
            <a:extLst>
              <a:ext uri="{FF2B5EF4-FFF2-40B4-BE49-F238E27FC236}">
                <a16:creationId xmlns:a16="http://schemas.microsoft.com/office/drawing/2014/main" id="{11317123-0299-DAD0-A3F0-ADAC9228461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89539" y="4890634"/>
            <a:ext cx="7417799" cy="5396366"/>
          </a:xfrm>
          <a:prstGeom prst="rect">
            <a:avLst/>
          </a:prstGeom>
        </p:spPr>
      </p:pic>
      <p:sp>
        <p:nvSpPr>
          <p:cNvPr id="54" name="TextBox 53">
            <a:extLst>
              <a:ext uri="{FF2B5EF4-FFF2-40B4-BE49-F238E27FC236}">
                <a16:creationId xmlns:a16="http://schemas.microsoft.com/office/drawing/2014/main" id="{12863A0D-DB7F-9F5C-46AE-04D077357F63}"/>
              </a:ext>
            </a:extLst>
          </p:cNvPr>
          <p:cNvSpPr txBox="1"/>
          <p:nvPr/>
        </p:nvSpPr>
        <p:spPr>
          <a:xfrm>
            <a:off x="911111" y="2699521"/>
            <a:ext cx="10668000"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600" b="1" i="0" u="none" strike="noStrike" kern="1200" cap="none" spc="0" normalizeH="0" baseline="0" noProof="0">
                <a:ln>
                  <a:noFill/>
                </a:ln>
                <a:solidFill>
                  <a:srgbClr val="1F497D">
                    <a:lumMod val="50000"/>
                  </a:srgbClr>
                </a:solidFill>
                <a:effectLst/>
                <a:uLnTx/>
                <a:uFillTx/>
                <a:latin typeface="Arial" panose="020B0604020202020204" pitchFamily="34" charset="0"/>
                <a:cs typeface="Arial" panose="020B0604020202020204" pitchFamily="34" charset="0"/>
              </a:rPr>
              <a:t>Hoạt động 4: </a:t>
            </a:r>
            <a:endParaRPr kumimoji="0" lang="en-US" sz="6600" b="1" i="0" u="none" strike="noStrike" kern="1200" cap="none" spc="0" normalizeH="0" baseline="0" noProof="0" dirty="0">
              <a:ln>
                <a:noFill/>
              </a:ln>
              <a:solidFill>
                <a:srgbClr val="1F497D">
                  <a:lumMod val="50000"/>
                </a:srgbClr>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en-US" sz="6600" b="1">
                <a:solidFill>
                  <a:srgbClr val="1F497D">
                    <a:lumMod val="50000"/>
                  </a:srgbClr>
                </a:solidFill>
                <a:latin typeface="Arial" panose="020B0604020202020204" pitchFamily="34" charset="0"/>
                <a:cs typeface="Arial" panose="020B0604020202020204" pitchFamily="34" charset="0"/>
              </a:rPr>
              <a:t>Tham gia các hoạt động lao động trong gia đình </a:t>
            </a:r>
            <a:endParaRPr kumimoji="0" lang="en-US" sz="6600" b="0" i="0" u="none" strike="noStrike" kern="1200" cap="none" spc="0" normalizeH="0" baseline="0" noProof="0" dirty="0">
              <a:ln>
                <a:noFill/>
              </a:ln>
              <a:solidFill>
                <a:srgbClr val="1F497D">
                  <a:lumMod val="5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624038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sp>
        <p:nvSpPr>
          <p:cNvPr id="10" name="Freeform 10"/>
          <p:cNvSpPr/>
          <p:nvPr/>
        </p:nvSpPr>
        <p:spPr>
          <a:xfrm>
            <a:off x="228600" y="168042"/>
            <a:ext cx="762000" cy="1388058"/>
          </a:xfrm>
          <a:custGeom>
            <a:avLst/>
            <a:gdLst/>
            <a:ahLst/>
            <a:cxnLst/>
            <a:rect l="l" t="t" r="r" b="b"/>
            <a:pathLst>
              <a:path w="554416" h="1553825">
                <a:moveTo>
                  <a:pt x="0" y="0"/>
                </a:moveTo>
                <a:lnTo>
                  <a:pt x="554416" y="0"/>
                </a:lnTo>
                <a:lnTo>
                  <a:pt x="554416" y="1553825"/>
                </a:lnTo>
                <a:lnTo>
                  <a:pt x="0" y="15538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11"/>
          <p:cNvSpPr/>
          <p:nvPr/>
        </p:nvSpPr>
        <p:spPr>
          <a:xfrm rot="-285952">
            <a:off x="17334104" y="31731"/>
            <a:ext cx="801971" cy="916910"/>
          </a:xfrm>
          <a:custGeom>
            <a:avLst/>
            <a:gdLst/>
            <a:ahLst/>
            <a:cxnLst/>
            <a:rect l="l" t="t" r="r" b="b"/>
            <a:pathLst>
              <a:path w="401922" h="678349">
                <a:moveTo>
                  <a:pt x="0" y="0"/>
                </a:moveTo>
                <a:lnTo>
                  <a:pt x="401921" y="0"/>
                </a:lnTo>
                <a:lnTo>
                  <a:pt x="401921" y="678349"/>
                </a:lnTo>
                <a:lnTo>
                  <a:pt x="0" y="6783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4" name="Picture 19">
            <a:extLst>
              <a:ext uri="{FF2B5EF4-FFF2-40B4-BE49-F238E27FC236}">
                <a16:creationId xmlns:a16="http://schemas.microsoft.com/office/drawing/2014/main" id="{E044FB6F-AFA1-3544-D214-7304C126D04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579544">
            <a:off x="16426640" y="9254564"/>
            <a:ext cx="1339504" cy="1113006"/>
          </a:xfrm>
          <a:prstGeom prst="rect">
            <a:avLst/>
          </a:prstGeom>
        </p:spPr>
      </p:pic>
      <p:sp>
        <p:nvSpPr>
          <p:cNvPr id="9" name="TextBox 8">
            <a:extLst>
              <a:ext uri="{FF2B5EF4-FFF2-40B4-BE49-F238E27FC236}">
                <a16:creationId xmlns:a16="http://schemas.microsoft.com/office/drawing/2014/main" id="{D0DA9117-9909-4EC8-BDD2-E3214C5E7A3A}"/>
              </a:ext>
            </a:extLst>
          </p:cNvPr>
          <p:cNvSpPr txBox="1"/>
          <p:nvPr/>
        </p:nvSpPr>
        <p:spPr>
          <a:xfrm>
            <a:off x="1895519" y="851185"/>
            <a:ext cx="14496961"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Thể hiện sự tự giác và trách nhiệm tham gia các hoạt động lao động trong gia đình</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EE6080B6-A90C-77C5-0FED-5FCBB3E3E745}"/>
              </a:ext>
            </a:extLst>
          </p:cNvPr>
          <p:cNvGrpSpPr/>
          <p:nvPr/>
        </p:nvGrpSpPr>
        <p:grpSpPr>
          <a:xfrm>
            <a:off x="609600" y="6696951"/>
            <a:ext cx="5867400" cy="3482314"/>
            <a:chOff x="1178759" y="7039892"/>
            <a:chExt cx="5137541" cy="2760416"/>
          </a:xfrm>
        </p:grpSpPr>
        <p:grpSp>
          <p:nvGrpSpPr>
            <p:cNvPr id="15" name="Group 4">
              <a:extLst>
                <a:ext uri="{FF2B5EF4-FFF2-40B4-BE49-F238E27FC236}">
                  <a16:creationId xmlns:a16="http://schemas.microsoft.com/office/drawing/2014/main" id="{20D9246D-568B-ECBD-1703-41AC9ECCBD12}"/>
                </a:ext>
              </a:extLst>
            </p:cNvPr>
            <p:cNvGrpSpPr/>
            <p:nvPr/>
          </p:nvGrpSpPr>
          <p:grpSpPr>
            <a:xfrm>
              <a:off x="1178759" y="8682038"/>
              <a:ext cx="5137541" cy="1118270"/>
              <a:chOff x="0" y="0"/>
              <a:chExt cx="6350000" cy="6350000"/>
            </a:xfrm>
          </p:grpSpPr>
          <p:sp>
            <p:nvSpPr>
              <p:cNvPr id="17" name="Freeform 5">
                <a:extLst>
                  <a:ext uri="{FF2B5EF4-FFF2-40B4-BE49-F238E27FC236}">
                    <a16:creationId xmlns:a16="http://schemas.microsoft.com/office/drawing/2014/main" id="{8849EAA0-6344-D35F-EA9D-6794553ED1C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FA3B6"/>
              </a:solidFill>
            </p:spPr>
            <p:txBody>
              <a:bodyPr/>
              <a:lstStyle/>
              <a:p>
                <a:endParaRPr lang="en-US">
                  <a:latin typeface="Arial" panose="020B0604020202020204" pitchFamily="34" charset="0"/>
                  <a:cs typeface="Arial" panose="020B0604020202020204" pitchFamily="34" charset="0"/>
                </a:endParaRPr>
              </a:p>
            </p:txBody>
          </p:sp>
        </p:grpSp>
        <p:sp>
          <p:nvSpPr>
            <p:cNvPr id="16" name="Freeform 6">
              <a:extLst>
                <a:ext uri="{FF2B5EF4-FFF2-40B4-BE49-F238E27FC236}">
                  <a16:creationId xmlns:a16="http://schemas.microsoft.com/office/drawing/2014/main" id="{CDFFE503-7976-426E-9BA3-B3A277C6F21E}"/>
                </a:ext>
              </a:extLst>
            </p:cNvPr>
            <p:cNvSpPr/>
            <p:nvPr/>
          </p:nvSpPr>
          <p:spPr>
            <a:xfrm>
              <a:off x="1403061" y="7039892"/>
              <a:ext cx="4688936" cy="2404145"/>
            </a:xfrm>
            <a:custGeom>
              <a:avLst/>
              <a:gdLst/>
              <a:ahLst/>
              <a:cxnLst/>
              <a:rect l="l" t="t" r="r" b="b"/>
              <a:pathLst>
                <a:path w="4688936" h="2404145">
                  <a:moveTo>
                    <a:pt x="0" y="0"/>
                  </a:moveTo>
                  <a:lnTo>
                    <a:pt x="4688936" y="0"/>
                  </a:lnTo>
                  <a:lnTo>
                    <a:pt x="4688936" y="2404146"/>
                  </a:lnTo>
                  <a:lnTo>
                    <a:pt x="0" y="24041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106BE983-D1BD-C2A8-CD78-5C46FB6747B5}"/>
              </a:ext>
            </a:extLst>
          </p:cNvPr>
          <p:cNvGrpSpPr/>
          <p:nvPr/>
        </p:nvGrpSpPr>
        <p:grpSpPr>
          <a:xfrm>
            <a:off x="7947952" y="3387562"/>
            <a:ext cx="8790513" cy="4880139"/>
            <a:chOff x="7397356" y="2620651"/>
            <a:chExt cx="8790513" cy="4880139"/>
          </a:xfrm>
        </p:grpSpPr>
        <p:sp>
          <p:nvSpPr>
            <p:cNvPr id="19" name="Speech Bubble: Rectangle with Corners Rounded 18">
              <a:extLst>
                <a:ext uri="{FF2B5EF4-FFF2-40B4-BE49-F238E27FC236}">
                  <a16:creationId xmlns:a16="http://schemas.microsoft.com/office/drawing/2014/main" id="{52973AC2-EEE4-9F64-C1BA-95E9204A6F8B}"/>
                </a:ext>
              </a:extLst>
            </p:cNvPr>
            <p:cNvSpPr/>
            <p:nvPr/>
          </p:nvSpPr>
          <p:spPr>
            <a:xfrm>
              <a:off x="7397356" y="3316480"/>
              <a:ext cx="8790513" cy="4184310"/>
            </a:xfrm>
            <a:prstGeom prst="wedgeRoundRectCallout">
              <a:avLst>
                <a:gd name="adj1" fmla="val -61462"/>
                <a:gd name="adj2" fmla="val 47440"/>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a:solidFill>
                    <a:schemeClr val="tx1"/>
                  </a:solidFill>
                  <a:latin typeface="Arial" panose="020B0604020202020204" pitchFamily="34" charset="0"/>
                  <a:cs typeface="Arial" panose="020B0604020202020204" pitchFamily="34" charset="0"/>
                </a:rPr>
                <a:t>Các em hãy </a:t>
              </a:r>
              <a:r>
                <a:rPr lang="vi-VN" sz="4400">
                  <a:solidFill>
                    <a:schemeClr val="tx1"/>
                  </a:solidFill>
                  <a:latin typeface="Arial" panose="020B0604020202020204" pitchFamily="34" charset="0"/>
                  <a:cs typeface="Arial" panose="020B0604020202020204" pitchFamily="34" charset="0"/>
                </a:rPr>
                <a:t>hoàn thành </a:t>
              </a:r>
              <a:r>
                <a:rPr lang="vi-VN" sz="4400" b="1" i="1">
                  <a:solidFill>
                    <a:schemeClr val="tx1"/>
                  </a:solidFill>
                  <a:latin typeface="Arial" panose="020B0604020202020204" pitchFamily="34" charset="0"/>
                  <a:cs typeface="Arial" panose="020B0604020202020204" pitchFamily="34" charset="0"/>
                </a:rPr>
                <a:t>Phiếu khảo sát </a:t>
              </a:r>
              <a:r>
                <a:rPr lang="en-US" sz="4400">
                  <a:solidFill>
                    <a:schemeClr val="tx1"/>
                  </a:solidFill>
                  <a:latin typeface="Arial" panose="020B0604020202020204" pitchFamily="34" charset="0"/>
                  <a:cs typeface="Arial" panose="020B0604020202020204" pitchFamily="34" charset="0"/>
                </a:rPr>
                <a:t>cho sẵn ở </a:t>
              </a:r>
              <a:r>
                <a:rPr lang="vi-VN" sz="4400">
                  <a:solidFill>
                    <a:schemeClr val="tx1"/>
                  </a:solidFill>
                  <a:latin typeface="Arial" panose="020B0604020202020204" pitchFamily="34" charset="0"/>
                  <a:cs typeface="Arial" panose="020B0604020202020204" pitchFamily="34" charset="0"/>
                </a:rPr>
                <a:t>dưới đây:</a:t>
              </a:r>
              <a:endParaRPr lang="vi-VN" sz="4400" dirty="0">
                <a:solidFill>
                  <a:schemeClr val="tx1"/>
                </a:solidFill>
                <a:latin typeface="Arial" panose="020B0604020202020204" pitchFamily="34" charset="0"/>
                <a:cs typeface="Arial" panose="020B0604020202020204" pitchFamily="34" charset="0"/>
              </a:endParaRPr>
            </a:p>
          </p:txBody>
        </p:sp>
        <p:pic>
          <p:nvPicPr>
            <p:cNvPr id="23" name="Picture 2">
              <a:extLst>
                <a:ext uri="{FF2B5EF4-FFF2-40B4-BE49-F238E27FC236}">
                  <a16:creationId xmlns:a16="http://schemas.microsoft.com/office/drawing/2014/main" id="{B5A7C77F-B77F-5EF5-6338-7B52FECD420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304549" y="2620651"/>
              <a:ext cx="976126" cy="1003494"/>
            </a:xfrm>
            <a:prstGeom prst="rect">
              <a:avLst/>
            </a:prstGeom>
          </p:spPr>
        </p:pic>
      </p:grpSp>
    </p:spTree>
    <p:extLst>
      <p:ext uri="{BB962C8B-B14F-4D97-AF65-F5344CB8AC3E}">
        <p14:creationId xmlns:p14="http://schemas.microsoft.com/office/powerpoint/2010/main" val="155149538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F1A86A4-6F06-4BF2-6FB7-CB3F2B66142C}"/>
              </a:ext>
            </a:extLst>
          </p:cNvPr>
          <p:cNvGraphicFramePr>
            <a:graphicFrameLocks noGrp="1"/>
          </p:cNvGraphicFramePr>
          <p:nvPr>
            <p:extLst>
              <p:ext uri="{D42A27DB-BD31-4B8C-83A1-F6EECF244321}">
                <p14:modId xmlns:p14="http://schemas.microsoft.com/office/powerpoint/2010/main" val="3320564496"/>
              </p:ext>
            </p:extLst>
          </p:nvPr>
        </p:nvGraphicFramePr>
        <p:xfrm>
          <a:off x="544514" y="723900"/>
          <a:ext cx="17068800" cy="9109935"/>
        </p:xfrm>
        <a:graphic>
          <a:graphicData uri="http://schemas.openxmlformats.org/drawingml/2006/table">
            <a:tbl>
              <a:tblPr firstRow="1" firstCol="1" bandRow="1"/>
              <a:tblGrid>
                <a:gridCol w="8077200">
                  <a:extLst>
                    <a:ext uri="{9D8B030D-6E8A-4147-A177-3AD203B41FA5}">
                      <a16:colId xmlns:a16="http://schemas.microsoft.com/office/drawing/2014/main" val="2040225304"/>
                    </a:ext>
                  </a:extLst>
                </a:gridCol>
                <a:gridCol w="2971800">
                  <a:extLst>
                    <a:ext uri="{9D8B030D-6E8A-4147-A177-3AD203B41FA5}">
                      <a16:colId xmlns:a16="http://schemas.microsoft.com/office/drawing/2014/main" val="665306030"/>
                    </a:ext>
                  </a:extLst>
                </a:gridCol>
                <a:gridCol w="2895600">
                  <a:extLst>
                    <a:ext uri="{9D8B030D-6E8A-4147-A177-3AD203B41FA5}">
                      <a16:colId xmlns:a16="http://schemas.microsoft.com/office/drawing/2014/main" val="821450244"/>
                    </a:ext>
                  </a:extLst>
                </a:gridCol>
                <a:gridCol w="3124200">
                  <a:extLst>
                    <a:ext uri="{9D8B030D-6E8A-4147-A177-3AD203B41FA5}">
                      <a16:colId xmlns:a16="http://schemas.microsoft.com/office/drawing/2014/main" val="4264113387"/>
                    </a:ext>
                  </a:extLst>
                </a:gridCol>
              </a:tblGrid>
              <a:tr h="1796855">
                <a:tc gridSpan="4">
                  <a:txBody>
                    <a:bodyPr/>
                    <a:lstStyle/>
                    <a:p>
                      <a:pPr marL="0" marR="0" algn="ctr">
                        <a:lnSpc>
                          <a:spcPct val="150000"/>
                        </a:lnSpc>
                        <a:spcBef>
                          <a:spcPts val="0"/>
                        </a:spcBef>
                        <a:spcAft>
                          <a:spcPts val="0"/>
                        </a:spcAft>
                      </a:pPr>
                      <a:r>
                        <a:rPr lang="en-US" sz="3000" b="1" dirty="0">
                          <a:effectLst/>
                          <a:latin typeface="Arial" panose="020B0604020202020204" pitchFamily="34" charset="0"/>
                          <a:ea typeface="Calibri" panose="020F0502020204030204" pitchFamily="34" charset="0"/>
                          <a:cs typeface="Arial" panose="020B0604020202020204" pitchFamily="34" charset="0"/>
                        </a:rPr>
                        <a:t>PHIẾU KHẢO SÁT VỀ VIỆC THAM GIA CÁC HOẠT ĐỘNG </a:t>
                      </a:r>
                      <a:endParaRPr lang="en-US" sz="30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0"/>
                        </a:spcAft>
                      </a:pPr>
                      <a:r>
                        <a:rPr lang="en-US" sz="3000" b="1" dirty="0">
                          <a:effectLst/>
                          <a:latin typeface="Arial" panose="020B0604020202020204" pitchFamily="34" charset="0"/>
                          <a:ea typeface="Calibri" panose="020F0502020204030204" pitchFamily="34" charset="0"/>
                          <a:cs typeface="Arial" panose="020B0604020202020204" pitchFamily="34" charset="0"/>
                        </a:rPr>
                        <a:t>LAO ĐỘNG TRONG GIA ĐÌNH</a:t>
                      </a:r>
                      <a:endParaRPr lang="en-US" sz="3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4471859"/>
                  </a:ext>
                </a:extLst>
              </a:tr>
              <a:tr h="914135">
                <a:tc rowSpan="2">
                  <a:txBody>
                    <a:bodyPr/>
                    <a:lstStyle/>
                    <a:p>
                      <a:pPr marL="0" marR="0" algn="ctr">
                        <a:lnSpc>
                          <a:spcPct val="100000"/>
                        </a:lnSpc>
                        <a:spcBef>
                          <a:spcPts val="0"/>
                        </a:spcBef>
                        <a:spcAft>
                          <a:spcPts val="0"/>
                        </a:spcAft>
                      </a:pPr>
                      <a:r>
                        <a:rPr lang="en-US" sz="2800" b="1" dirty="0" err="1">
                          <a:effectLst/>
                          <a:latin typeface="Arial" panose="020B0604020202020204" pitchFamily="34" charset="0"/>
                          <a:ea typeface="Calibri" panose="020F0502020204030204" pitchFamily="34" charset="0"/>
                          <a:cs typeface="Arial" panose="020B0604020202020204" pitchFamily="34" charset="0"/>
                        </a:rPr>
                        <a:t>Tên</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hoạt</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động</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marL="0" marR="0" algn="ctr">
                        <a:lnSpc>
                          <a:spcPct val="100000"/>
                        </a:lnSpc>
                        <a:spcBef>
                          <a:spcPts val="0"/>
                        </a:spcBef>
                        <a:spcAft>
                          <a:spcPts val="0"/>
                        </a:spcAft>
                      </a:pPr>
                      <a:r>
                        <a:rPr lang="en-US" sz="2800" b="1" dirty="0" err="1">
                          <a:effectLst/>
                          <a:latin typeface="Arial" panose="020B0604020202020204" pitchFamily="34" charset="0"/>
                          <a:ea typeface="Calibri" panose="020F0502020204030204" pitchFamily="34" charset="0"/>
                          <a:cs typeface="Arial" panose="020B0604020202020204" pitchFamily="34" charset="0"/>
                        </a:rPr>
                        <a:t>Mức</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độ</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tham</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gia</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02064188"/>
                  </a:ext>
                </a:extLst>
              </a:tr>
              <a:tr h="914135">
                <a:tc vMerge="1">
                  <a:txBody>
                    <a:bodyPr/>
                    <a:lstStyle/>
                    <a:p>
                      <a:endParaRPr lang="en-US"/>
                    </a:p>
                  </a:txBody>
                  <a:tcPr/>
                </a:tc>
                <a:tc>
                  <a:txBody>
                    <a:bodyPr/>
                    <a:lstStyle/>
                    <a:p>
                      <a:pPr marL="0" marR="0" algn="ctr">
                        <a:lnSpc>
                          <a:spcPct val="100000"/>
                        </a:lnSpc>
                        <a:spcBef>
                          <a:spcPts val="0"/>
                        </a:spcBef>
                        <a:spcAft>
                          <a:spcPts val="0"/>
                        </a:spcAft>
                      </a:pPr>
                      <a:r>
                        <a:rPr lang="en-US" sz="2800" b="1" dirty="0" err="1">
                          <a:effectLst/>
                          <a:latin typeface="Arial" panose="020B0604020202020204" pitchFamily="34" charset="0"/>
                          <a:ea typeface="Calibri" panose="020F0502020204030204" pitchFamily="34" charset="0"/>
                          <a:cs typeface="Arial" panose="020B0604020202020204" pitchFamily="34" charset="0"/>
                        </a:rPr>
                        <a:t>Thường</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xuyên</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en-US" sz="2800" b="1" dirty="0" err="1">
                          <a:effectLst/>
                          <a:latin typeface="Arial" panose="020B0604020202020204" pitchFamily="34" charset="0"/>
                          <a:ea typeface="Calibri" panose="020F0502020204030204" pitchFamily="34" charset="0"/>
                          <a:cs typeface="Arial" panose="020B0604020202020204" pitchFamily="34" charset="0"/>
                        </a:rPr>
                        <a:t>Thỉnh</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thoảng</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en-US" sz="2800" b="1" dirty="0" err="1">
                          <a:effectLst/>
                          <a:latin typeface="Arial" panose="020B0604020202020204" pitchFamily="34" charset="0"/>
                          <a:ea typeface="Calibri" panose="020F0502020204030204" pitchFamily="34" charset="0"/>
                          <a:cs typeface="Arial" panose="020B0604020202020204" pitchFamily="34" charset="0"/>
                        </a:rPr>
                        <a:t>Không</a:t>
                      </a:r>
                      <a:r>
                        <a:rPr lang="en-US" sz="2800" b="1" dirty="0">
                          <a:effectLst/>
                          <a:latin typeface="Arial" panose="020B0604020202020204" pitchFamily="34" charset="0"/>
                          <a:ea typeface="Calibri" panose="020F0502020204030204" pitchFamily="34" charset="0"/>
                          <a:cs typeface="Arial" panose="020B0604020202020204" pitchFamily="34" charset="0"/>
                        </a:rPr>
                        <a:t> bao </a:t>
                      </a:r>
                      <a:r>
                        <a:rPr lang="en-US" sz="2800" b="1" dirty="0" err="1">
                          <a:effectLst/>
                          <a:latin typeface="Arial" panose="020B0604020202020204" pitchFamily="34" charset="0"/>
                          <a:ea typeface="Calibri" panose="020F0502020204030204" pitchFamily="34" charset="0"/>
                          <a:cs typeface="Arial" panose="020B0604020202020204" pitchFamily="34" charset="0"/>
                        </a:rPr>
                        <a:t>giờ</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81128"/>
                  </a:ext>
                </a:extLst>
              </a:tr>
              <a:tr h="914135">
                <a:tc>
                  <a:txBody>
                    <a:bodyPr/>
                    <a:lstStyle/>
                    <a:p>
                      <a:pPr marL="0" marR="0">
                        <a:lnSpc>
                          <a:spcPct val="100000"/>
                        </a:lnSpc>
                        <a:spcBef>
                          <a:spcPts val="0"/>
                        </a:spcBef>
                        <a:spcAft>
                          <a:spcPts val="0"/>
                        </a:spcAft>
                      </a:pPr>
                      <a:r>
                        <a:rPr lang="en-US" sz="2600" dirty="0" err="1">
                          <a:effectLst/>
                          <a:latin typeface="Arial" panose="020B0604020202020204" pitchFamily="34" charset="0"/>
                          <a:ea typeface="Calibri" panose="020F0502020204030204" pitchFamily="34" charset="0"/>
                          <a:cs typeface="Arial" panose="020B0604020202020204" pitchFamily="34" charset="0"/>
                        </a:rPr>
                        <a:t>Dọn</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dẹp</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vệ</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sinh</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nhà</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cửa</a:t>
                      </a:r>
                      <a:r>
                        <a:rPr lang="en-US" sz="2600" dirty="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2400">
                          <a:effectLst/>
                          <a:latin typeface="Arial" panose="020B0604020202020204" pitchFamily="34" charset="0"/>
                          <a:ea typeface="Calibri" panose="020F050202020403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2400">
                          <a:effectLst/>
                          <a:latin typeface="Arial" panose="020B0604020202020204" pitchFamily="34" charset="0"/>
                          <a:ea typeface="Calibri" panose="020F050202020403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07415508"/>
                  </a:ext>
                </a:extLst>
              </a:tr>
              <a:tr h="914135">
                <a:tc>
                  <a:txBody>
                    <a:bodyPr/>
                    <a:lstStyle/>
                    <a:p>
                      <a:pPr marL="0" marR="0">
                        <a:lnSpc>
                          <a:spcPct val="100000"/>
                        </a:lnSpc>
                        <a:spcBef>
                          <a:spcPts val="0"/>
                        </a:spcBef>
                        <a:spcAft>
                          <a:spcPts val="0"/>
                        </a:spcAft>
                      </a:pPr>
                      <a:r>
                        <a:rPr lang="en-US" sz="2600" dirty="0" err="1">
                          <a:effectLst/>
                          <a:latin typeface="Arial" panose="020B0604020202020204" pitchFamily="34" charset="0"/>
                          <a:ea typeface="Calibri" panose="020F0502020204030204" pitchFamily="34" charset="0"/>
                          <a:cs typeface="Arial" panose="020B0604020202020204" pitchFamily="34" charset="0"/>
                        </a:rPr>
                        <a:t>Bảo</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dưỡng</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sửa</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chữa</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một</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số</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đồ</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trong</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gia</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đình</a:t>
                      </a:r>
                      <a:r>
                        <a:rPr lang="en-US" sz="2600" dirty="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2400" dirty="0">
                          <a:effectLst/>
                          <a:latin typeface="Arial" panose="020B0604020202020204" pitchFamily="34" charset="0"/>
                          <a:ea typeface="Calibri" panose="020F0502020204030204" pitchFamily="34"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2400" dirty="0">
                          <a:effectLst/>
                          <a:latin typeface="Arial" panose="020B0604020202020204" pitchFamily="34" charset="0"/>
                          <a:ea typeface="Calibri" panose="020F0502020204030204" pitchFamily="34"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4845810"/>
                  </a:ext>
                </a:extLst>
              </a:tr>
              <a:tr h="914135">
                <a:tc>
                  <a:txBody>
                    <a:bodyPr/>
                    <a:lstStyle/>
                    <a:p>
                      <a:pPr marL="0" marR="0">
                        <a:lnSpc>
                          <a:spcPct val="100000"/>
                        </a:lnSpc>
                        <a:spcBef>
                          <a:spcPts val="0"/>
                        </a:spcBef>
                        <a:spcAft>
                          <a:spcPts val="0"/>
                        </a:spcAft>
                      </a:pPr>
                      <a:r>
                        <a:rPr lang="en-US" sz="2600" dirty="0" err="1">
                          <a:effectLst/>
                          <a:latin typeface="Arial" panose="020B0604020202020204" pitchFamily="34" charset="0"/>
                          <a:ea typeface="Calibri" panose="020F0502020204030204" pitchFamily="34" charset="0"/>
                          <a:cs typeface="Arial" panose="020B0604020202020204" pitchFamily="34" charset="0"/>
                        </a:rPr>
                        <a:t>Chuẩn</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bị</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bữa</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cơm</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cho</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gia</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đình</a:t>
                      </a:r>
                      <a:r>
                        <a:rPr lang="en-US" sz="2600" dirty="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2400" dirty="0">
                          <a:effectLst/>
                          <a:latin typeface="Arial" panose="020B0604020202020204" pitchFamily="34" charset="0"/>
                          <a:ea typeface="Calibri" panose="020F0502020204030204" pitchFamily="34"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2400">
                          <a:effectLst/>
                          <a:latin typeface="Arial" panose="020B0604020202020204" pitchFamily="34" charset="0"/>
                          <a:ea typeface="Calibri" panose="020F050202020403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71090656"/>
                  </a:ext>
                </a:extLst>
              </a:tr>
              <a:tr h="914135">
                <a:tc>
                  <a:txBody>
                    <a:bodyPr/>
                    <a:lstStyle/>
                    <a:p>
                      <a:pPr marL="0" marR="0">
                        <a:lnSpc>
                          <a:spcPct val="150000"/>
                        </a:lnSpc>
                        <a:spcBef>
                          <a:spcPts val="0"/>
                        </a:spcBef>
                        <a:spcAft>
                          <a:spcPts val="0"/>
                        </a:spcAft>
                      </a:pPr>
                      <a:r>
                        <a:rPr lang="en-US" sz="2600" dirty="0" err="1">
                          <a:effectLst/>
                          <a:latin typeface="Arial" panose="020B0604020202020204" pitchFamily="34" charset="0"/>
                          <a:ea typeface="Calibri" panose="020F0502020204030204" pitchFamily="34" charset="0"/>
                          <a:cs typeface="Arial" panose="020B0604020202020204" pitchFamily="34" charset="0"/>
                        </a:rPr>
                        <a:t>Giúp</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bố</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mẹ</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trồng</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rau</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nuôi</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gà</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để</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tiết</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kiệm</a:t>
                      </a:r>
                      <a:r>
                        <a:rPr lang="en-US" sz="2600" dirty="0">
                          <a:effectLst/>
                          <a:latin typeface="Arial" panose="020B0604020202020204" pitchFamily="34" charset="0"/>
                          <a:ea typeface="Calibri" panose="020F0502020204030204" pitchFamily="34" charset="0"/>
                          <a:cs typeface="Arial" panose="020B0604020202020204" pitchFamily="34" charset="0"/>
                        </a:rPr>
                        <a:t> chi </a:t>
                      </a:r>
                      <a:r>
                        <a:rPr lang="en-US" sz="2600" dirty="0" err="1">
                          <a:effectLst/>
                          <a:latin typeface="Arial" panose="020B0604020202020204" pitchFamily="34" charset="0"/>
                          <a:ea typeface="Calibri" panose="020F0502020204030204" pitchFamily="34" charset="0"/>
                          <a:cs typeface="Arial" panose="020B0604020202020204" pitchFamily="34" charset="0"/>
                        </a:rPr>
                        <a:t>tiêu</a:t>
                      </a:r>
                      <a:r>
                        <a:rPr lang="en-US" sz="2600" dirty="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2400" dirty="0">
                          <a:effectLst/>
                          <a:latin typeface="Arial" panose="020B0604020202020204" pitchFamily="34" charset="0"/>
                          <a:ea typeface="Calibri" panose="020F0502020204030204" pitchFamily="34"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2400" dirty="0">
                          <a:effectLst/>
                          <a:latin typeface="Arial" panose="020B0604020202020204" pitchFamily="34" charset="0"/>
                          <a:ea typeface="Calibri" panose="020F0502020204030204" pitchFamily="34"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69690360"/>
                  </a:ext>
                </a:extLst>
              </a:tr>
              <a:tr h="914135">
                <a:tc>
                  <a:txBody>
                    <a:bodyPr/>
                    <a:lstStyle/>
                    <a:p>
                      <a:pPr marL="0" marR="0">
                        <a:lnSpc>
                          <a:spcPct val="100000"/>
                        </a:lnSpc>
                        <a:spcBef>
                          <a:spcPts val="0"/>
                        </a:spcBef>
                        <a:spcAft>
                          <a:spcPts val="0"/>
                        </a:spcAft>
                      </a:pPr>
                      <a:r>
                        <a:rPr lang="en-US" sz="2600" dirty="0" err="1">
                          <a:effectLst/>
                          <a:latin typeface="Arial" panose="020B0604020202020204" pitchFamily="34" charset="0"/>
                          <a:ea typeface="Calibri" panose="020F0502020204030204" pitchFamily="34" charset="0"/>
                          <a:cs typeface="Arial" panose="020B0604020202020204" pitchFamily="34" charset="0"/>
                        </a:rPr>
                        <a:t>Làm</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các</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công</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việc</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để</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có</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thêm</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thu</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nhập</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cho</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gia</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đình</a:t>
                      </a:r>
                      <a:r>
                        <a:rPr lang="en-US" sz="2600" dirty="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2400" dirty="0">
                          <a:effectLst/>
                          <a:latin typeface="Arial" panose="020B0604020202020204" pitchFamily="34" charset="0"/>
                          <a:ea typeface="Calibri" panose="020F0502020204030204" pitchFamily="34"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2400" dirty="0">
                          <a:effectLst/>
                          <a:latin typeface="Arial" panose="020B0604020202020204" pitchFamily="34" charset="0"/>
                          <a:ea typeface="Calibri" panose="020F0502020204030204" pitchFamily="34"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57827059"/>
                  </a:ext>
                </a:extLst>
              </a:tr>
              <a:tr h="914135">
                <a:tc gridSpan="4">
                  <a:txBody>
                    <a:bodyPr/>
                    <a:lstStyle/>
                    <a:p>
                      <a:pPr marL="0" marR="0">
                        <a:lnSpc>
                          <a:spcPct val="100000"/>
                        </a:lnSpc>
                        <a:spcBef>
                          <a:spcPts val="0"/>
                        </a:spcBef>
                        <a:spcAft>
                          <a:spcPts val="0"/>
                        </a:spcAft>
                      </a:pPr>
                      <a:r>
                        <a:rPr lang="en-US" sz="2600" dirty="0" err="1">
                          <a:effectLst/>
                          <a:latin typeface="Arial" panose="020B0604020202020204" pitchFamily="34" charset="0"/>
                          <a:ea typeface="Calibri" panose="020F0502020204030204" pitchFamily="34" charset="0"/>
                          <a:cs typeface="Arial" panose="020B0604020202020204" pitchFamily="34" charset="0"/>
                        </a:rPr>
                        <a:t>Bạn</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thấy</a:t>
                      </a:r>
                      <a:r>
                        <a:rPr lang="en-US" sz="2600" dirty="0">
                          <a:effectLst/>
                          <a:latin typeface="Arial" panose="020B0604020202020204" pitchFamily="34" charset="0"/>
                          <a:ea typeface="Calibri" panose="020F0502020204030204" pitchFamily="34" charset="0"/>
                          <a:cs typeface="Arial" panose="020B0604020202020204" pitchFamily="34" charset="0"/>
                        </a:rPr>
                        <a:t> mình </a:t>
                      </a:r>
                      <a:r>
                        <a:rPr lang="en-US" sz="2600" dirty="0" err="1">
                          <a:effectLst/>
                          <a:latin typeface="Arial" panose="020B0604020202020204" pitchFamily="34" charset="0"/>
                          <a:ea typeface="Calibri" panose="020F0502020204030204" pitchFamily="34" charset="0"/>
                          <a:cs typeface="Arial" panose="020B0604020202020204" pitchFamily="34" charset="0"/>
                        </a:rPr>
                        <a:t>đã</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tích</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cực</a:t>
                      </a:r>
                      <a:r>
                        <a:rPr lang="en-US" sz="2600" dirty="0">
                          <a:effectLst/>
                          <a:latin typeface="Arial" panose="020B0604020202020204" pitchFamily="34" charset="0"/>
                          <a:ea typeface="Calibri" panose="020F0502020204030204" pitchFamily="34" charset="0"/>
                          <a:cs typeface="Arial" panose="020B0604020202020204" pitchFamily="34" charset="0"/>
                        </a:rPr>
                        <a:t> và </a:t>
                      </a:r>
                      <a:r>
                        <a:rPr lang="en-US" sz="2600" dirty="0" err="1">
                          <a:effectLst/>
                          <a:latin typeface="Arial" panose="020B0604020202020204" pitchFamily="34" charset="0"/>
                          <a:ea typeface="Calibri" panose="020F0502020204030204" pitchFamily="34" charset="0"/>
                          <a:cs typeface="Arial" panose="020B0604020202020204" pitchFamily="34" charset="0"/>
                        </a:rPr>
                        <a:t>chủ</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động</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tham</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gia</a:t>
                      </a:r>
                      <a:r>
                        <a:rPr lang="en-US" sz="2600" dirty="0">
                          <a:effectLst/>
                          <a:latin typeface="Arial" panose="020B0604020202020204" pitchFamily="34" charset="0"/>
                          <a:ea typeface="Calibri" panose="020F0502020204030204" pitchFamily="34" charset="0"/>
                          <a:cs typeface="Arial" panose="020B0604020202020204" pitchFamily="34" charset="0"/>
                        </a:rPr>
                        <a:t> hay </a:t>
                      </a:r>
                      <a:r>
                        <a:rPr lang="en-US" sz="2600" dirty="0" err="1">
                          <a:effectLst/>
                          <a:latin typeface="Arial" panose="020B0604020202020204" pitchFamily="34" charset="0"/>
                          <a:ea typeface="Calibri" panose="020F0502020204030204" pitchFamily="34" charset="0"/>
                          <a:cs typeface="Arial" panose="020B0604020202020204" pitchFamily="34" charset="0"/>
                        </a:rPr>
                        <a:t>không</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Có</a:t>
                      </a:r>
                      <a:r>
                        <a:rPr lang="en-US" sz="2600" dirty="0">
                          <a:effectLst/>
                          <a:latin typeface="Arial" panose="020B0604020202020204" pitchFamily="34" charset="0"/>
                          <a:ea typeface="Calibri" panose="020F0502020204030204" pitchFamily="34" charset="0"/>
                          <a:cs typeface="Arial" panose="020B0604020202020204" pitchFamily="34" charset="0"/>
                        </a:rPr>
                        <a:t>                 </a:t>
                      </a:r>
                      <a:r>
                        <a:rPr lang="en-US" sz="2600" dirty="0" err="1">
                          <a:effectLst/>
                          <a:latin typeface="Arial" panose="020B0604020202020204" pitchFamily="34" charset="0"/>
                          <a:ea typeface="Calibri" panose="020F0502020204030204" pitchFamily="34" charset="0"/>
                          <a:cs typeface="Arial" panose="020B0604020202020204" pitchFamily="34" charset="0"/>
                        </a:rPr>
                        <a:t>Không</a:t>
                      </a:r>
                      <a:r>
                        <a:rPr lang="en-US" sz="26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50000"/>
                        </a:lnSpc>
                        <a:spcBef>
                          <a:spcPts val="0"/>
                        </a:spcBef>
                        <a:spcAft>
                          <a:spcPts val="0"/>
                        </a:spcAft>
                      </a:pP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marL="0" marR="0" algn="ctr">
                        <a:lnSpc>
                          <a:spcPct val="150000"/>
                        </a:lnSpc>
                        <a:spcBef>
                          <a:spcPts val="0"/>
                        </a:spcBef>
                        <a:spcAft>
                          <a:spcPts val="0"/>
                        </a:spcAft>
                      </a:pP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marL="0" marR="0" algn="ctr">
                        <a:lnSpc>
                          <a:spcPct val="150000"/>
                        </a:lnSpc>
                        <a:spcBef>
                          <a:spcPts val="0"/>
                        </a:spcBef>
                        <a:spcAft>
                          <a:spcPts val="0"/>
                        </a:spcAft>
                      </a:pP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268485830"/>
                  </a:ext>
                </a:extLst>
              </a:tr>
            </a:tbl>
          </a:graphicData>
        </a:graphic>
      </p:graphicFrame>
      <p:sp>
        <p:nvSpPr>
          <p:cNvPr id="12" name="Rectangle 11">
            <a:extLst>
              <a:ext uri="{FF2B5EF4-FFF2-40B4-BE49-F238E27FC236}">
                <a16:creationId xmlns:a16="http://schemas.microsoft.com/office/drawing/2014/main" id="{AB5AE369-411E-303C-ED20-0093C9D049B2}"/>
              </a:ext>
            </a:extLst>
          </p:cNvPr>
          <p:cNvSpPr/>
          <p:nvPr/>
        </p:nvSpPr>
        <p:spPr>
          <a:xfrm>
            <a:off x="12673986" y="9235706"/>
            <a:ext cx="304800" cy="290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4A5E40E1-4402-74D6-B26B-5C47C9408028}"/>
              </a:ext>
            </a:extLst>
          </p:cNvPr>
          <p:cNvSpPr/>
          <p:nvPr/>
        </p:nvSpPr>
        <p:spPr>
          <a:xfrm>
            <a:off x="15188813" y="9235705"/>
            <a:ext cx="304800" cy="290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10575223"/>
      </p:ext>
    </p:extLst>
  </p:cSld>
  <p:clrMapOvr>
    <a:masterClrMapping/>
  </p:clrMapOvr>
  <p:transition spd="med">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Freeform 9"/>
          <p:cNvSpPr/>
          <p:nvPr/>
        </p:nvSpPr>
        <p:spPr>
          <a:xfrm rot="-328051" flipH="1">
            <a:off x="17370163" y="8561793"/>
            <a:ext cx="554416" cy="1553825"/>
          </a:xfrm>
          <a:custGeom>
            <a:avLst/>
            <a:gdLst/>
            <a:ahLst/>
            <a:cxnLst/>
            <a:rect l="l" t="t" r="r" b="b"/>
            <a:pathLst>
              <a:path w="554416" h="1553825">
                <a:moveTo>
                  <a:pt x="554416" y="0"/>
                </a:moveTo>
                <a:lnTo>
                  <a:pt x="0" y="0"/>
                </a:lnTo>
                <a:lnTo>
                  <a:pt x="0" y="1553825"/>
                </a:lnTo>
                <a:lnTo>
                  <a:pt x="554416" y="1553825"/>
                </a:lnTo>
                <a:lnTo>
                  <a:pt x="554416"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108811" y="9129029"/>
            <a:ext cx="923682" cy="971367"/>
          </a:xfrm>
          <a:custGeom>
            <a:avLst/>
            <a:gdLst/>
            <a:ahLst/>
            <a:cxnLst/>
            <a:rect l="l" t="t" r="r" b="b"/>
            <a:pathLst>
              <a:path w="923682" h="971367">
                <a:moveTo>
                  <a:pt x="0" y="0"/>
                </a:moveTo>
                <a:lnTo>
                  <a:pt x="923681" y="0"/>
                </a:lnTo>
                <a:lnTo>
                  <a:pt x="923681" y="971367"/>
                </a:lnTo>
                <a:lnTo>
                  <a:pt x="0" y="9713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D91F239-4357-1E0F-9DAA-5A68533516F5}"/>
              </a:ext>
            </a:extLst>
          </p:cNvPr>
          <p:cNvGrpSpPr/>
          <p:nvPr/>
        </p:nvGrpSpPr>
        <p:grpSpPr>
          <a:xfrm>
            <a:off x="-159715" y="-179686"/>
            <a:ext cx="18607430" cy="660193"/>
            <a:chOff x="0" y="0"/>
            <a:chExt cx="754546" cy="26771"/>
          </a:xfrm>
        </p:grpSpPr>
        <p:sp>
          <p:nvSpPr>
            <p:cNvPr id="7" name="Freeform 3">
              <a:extLst>
                <a:ext uri="{FF2B5EF4-FFF2-40B4-BE49-F238E27FC236}">
                  <a16:creationId xmlns:a16="http://schemas.microsoft.com/office/drawing/2014/main" id="{C603F223-262C-FC64-4A1B-7ADB91D57AFB}"/>
                </a:ext>
              </a:extLst>
            </p:cNvPr>
            <p:cNvSpPr/>
            <p:nvPr/>
          </p:nvSpPr>
          <p:spPr>
            <a:xfrm>
              <a:off x="0" y="0"/>
              <a:ext cx="754546" cy="26771"/>
            </a:xfrm>
            <a:custGeom>
              <a:avLst/>
              <a:gdLst/>
              <a:ahLst/>
              <a:cxnLst/>
              <a:rect l="l" t="t" r="r" b="b"/>
              <a:pathLst>
                <a:path w="754546" h="26771">
                  <a:moveTo>
                    <a:pt x="0" y="0"/>
                  </a:moveTo>
                  <a:lnTo>
                    <a:pt x="754546" y="0"/>
                  </a:lnTo>
                  <a:lnTo>
                    <a:pt x="754546" y="26771"/>
                  </a:lnTo>
                  <a:lnTo>
                    <a:pt x="0" y="26771"/>
                  </a:lnTo>
                  <a:close/>
                </a:path>
              </a:pathLst>
            </a:custGeom>
            <a:solidFill>
              <a:srgbClr val="8593F2"/>
            </a:solidFill>
            <a:ln w="19050">
              <a:solidFill>
                <a:srgbClr val="000000"/>
              </a:solidFill>
            </a:ln>
          </p:spPr>
          <p:txBody>
            <a:bodyPr/>
            <a:lstStyle/>
            <a:p>
              <a:endParaRPr lang="en-US"/>
            </a:p>
          </p:txBody>
        </p:sp>
        <p:sp>
          <p:nvSpPr>
            <p:cNvPr id="8" name="TextBox 7">
              <a:extLst>
                <a:ext uri="{FF2B5EF4-FFF2-40B4-BE49-F238E27FC236}">
                  <a16:creationId xmlns:a16="http://schemas.microsoft.com/office/drawing/2014/main" id="{F6ADE66E-B1DA-9D0E-2D55-5F33DBE01F4E}"/>
                </a:ext>
              </a:extLst>
            </p:cNvPr>
            <p:cNvSpPr txBox="1"/>
            <p:nvPr/>
          </p:nvSpPr>
          <p:spPr>
            <a:xfrm>
              <a:off x="0" y="-28575"/>
              <a:ext cx="812800" cy="841375"/>
            </a:xfrm>
            <a:prstGeom prst="rect">
              <a:avLst/>
            </a:prstGeom>
          </p:spPr>
          <p:txBody>
            <a:bodyPr lIns="50800" tIns="50800" rIns="50800" bIns="50800" rtlCol="0" anchor="ctr"/>
            <a:lstStyle/>
            <a:p>
              <a:pPr algn="ctr">
                <a:lnSpc>
                  <a:spcPts val="2600"/>
                </a:lnSpc>
              </a:pPr>
              <a:endParaRPr/>
            </a:p>
          </p:txBody>
        </p:sp>
      </p:grpSp>
      <p:pic>
        <p:nvPicPr>
          <p:cNvPr id="11" name="Picture 3">
            <a:extLst>
              <a:ext uri="{FF2B5EF4-FFF2-40B4-BE49-F238E27FC236}">
                <a16:creationId xmlns:a16="http://schemas.microsoft.com/office/drawing/2014/main" id="{29196C68-CBDF-4231-DE46-200F27ACA7B1}"/>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8041"/>
          <a:stretch>
            <a:fillRect/>
          </a:stretch>
        </p:blipFill>
        <p:spPr>
          <a:xfrm>
            <a:off x="2514600" y="-307626"/>
            <a:ext cx="10134600" cy="7737126"/>
          </a:xfrm>
          <a:prstGeom prst="rect">
            <a:avLst/>
          </a:prstGeom>
        </p:spPr>
      </p:pic>
      <p:sp>
        <p:nvSpPr>
          <p:cNvPr id="12" name="TextBox 11">
            <a:extLst>
              <a:ext uri="{FF2B5EF4-FFF2-40B4-BE49-F238E27FC236}">
                <a16:creationId xmlns:a16="http://schemas.microsoft.com/office/drawing/2014/main" id="{DAFBFA09-8F12-0F90-9816-7D357B442173}"/>
              </a:ext>
            </a:extLst>
          </p:cNvPr>
          <p:cNvSpPr txBox="1"/>
          <p:nvPr/>
        </p:nvSpPr>
        <p:spPr>
          <a:xfrm>
            <a:off x="3429000" y="1485900"/>
            <a:ext cx="8305800" cy="5518242"/>
          </a:xfrm>
          <a:prstGeom prst="rect">
            <a:avLst/>
          </a:prstGeom>
          <a:noFill/>
        </p:spPr>
        <p:txBody>
          <a:bodyPr wrap="square">
            <a:spAutoFit/>
          </a:bodyPr>
          <a:lstStyle/>
          <a:p>
            <a:pPr marR="0" algn="ctr">
              <a:lnSpc>
                <a:spcPct val="150000"/>
              </a:lnSpc>
              <a:spcBef>
                <a:spcPts val="0"/>
              </a:spcBef>
              <a:spcAft>
                <a:spcPts val="0"/>
              </a:spcAft>
            </a:pPr>
            <a:r>
              <a:rPr lang="en-US" sz="4000" b="1">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HOẠT ĐỘNG NHÓM</a:t>
            </a:r>
          </a:p>
          <a:p>
            <a:pPr marR="0" algn="just">
              <a:lnSpc>
                <a:spcPct val="150000"/>
              </a:lnSpc>
              <a:spcBef>
                <a:spcPts val="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Sau khi hoàn thành phiếu khảo sát,  các em hãy chia sẻ với bạn trong nhóm về sự thể hiện của mình trong việc tham gia các hoạt động lao động trong gia đình.</a:t>
            </a:r>
          </a:p>
        </p:txBody>
      </p:sp>
      <p:pic>
        <p:nvPicPr>
          <p:cNvPr id="13" name="Picture 10">
            <a:extLst>
              <a:ext uri="{FF2B5EF4-FFF2-40B4-BE49-F238E27FC236}">
                <a16:creationId xmlns:a16="http://schemas.microsoft.com/office/drawing/2014/main" id="{B49801A8-439A-55E3-0202-BF7013E9ACE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11962" y="6172200"/>
            <a:ext cx="5111553" cy="4114800"/>
          </a:xfrm>
          <a:prstGeom prst="rect">
            <a:avLst/>
          </a:prstGeom>
        </p:spPr>
      </p:pic>
    </p:spTree>
    <p:extLst>
      <p:ext uri="{BB962C8B-B14F-4D97-AF65-F5344CB8AC3E}">
        <p14:creationId xmlns:p14="http://schemas.microsoft.com/office/powerpoint/2010/main" val="321869271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9A27D32-F1A4-8270-B742-31D18C52B98A}"/>
              </a:ext>
            </a:extLst>
          </p:cNvPr>
          <p:cNvGrpSpPr/>
          <p:nvPr/>
        </p:nvGrpSpPr>
        <p:grpSpPr>
          <a:xfrm>
            <a:off x="457200" y="47625"/>
            <a:ext cx="16910825" cy="2733675"/>
            <a:chOff x="312421" y="-613136"/>
            <a:chExt cx="16910825" cy="2733675"/>
          </a:xfrm>
        </p:grpSpPr>
        <p:sp>
          <p:nvSpPr>
            <p:cNvPr id="3" name="Line Callout 1 (Border and Accent Bar) 3">
              <a:extLst>
                <a:ext uri="{FF2B5EF4-FFF2-40B4-BE49-F238E27FC236}">
                  <a16:creationId xmlns:a16="http://schemas.microsoft.com/office/drawing/2014/main" id="{E79AD344-937B-EABF-E4CD-09CD617D25D9}"/>
                </a:ext>
              </a:extLst>
            </p:cNvPr>
            <p:cNvSpPr/>
            <p:nvPr/>
          </p:nvSpPr>
          <p:spPr>
            <a:xfrm>
              <a:off x="312421" y="-13061"/>
              <a:ext cx="16310750" cy="2133600"/>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rgbClr val="C00000"/>
                  </a:solidFill>
                  <a:latin typeface="Arial" panose="020B0604020202020204" pitchFamily="34" charset="0"/>
                  <a:cs typeface="Arial" panose="020B0604020202020204" pitchFamily="34" charset="0"/>
                </a:rPr>
                <a:t>KẾT LUẬN: </a:t>
              </a:r>
              <a:r>
                <a:rPr lang="en-US" sz="3800">
                  <a:solidFill>
                    <a:srgbClr val="C00000"/>
                  </a:solidFill>
                  <a:latin typeface="Arial" panose="020B0604020202020204" pitchFamily="34" charset="0"/>
                  <a:cs typeface="Arial" panose="020B0604020202020204" pitchFamily="34" charset="0"/>
                </a:rPr>
                <a:t>Một số việc làm t</a:t>
              </a:r>
              <a:r>
                <a:rPr lang="vi-VN" sz="3800">
                  <a:solidFill>
                    <a:srgbClr val="C00000"/>
                  </a:solidFill>
                  <a:latin typeface="Arial" panose="020B0604020202020204" pitchFamily="34" charset="0"/>
                  <a:cs typeface="Arial" panose="020B0604020202020204" pitchFamily="34" charset="0"/>
                </a:rPr>
                <a:t>hể hiện sự tự giác và trách nhiệm tham gia các hoạt động lao động trong gia đình</a:t>
              </a:r>
              <a:r>
                <a:rPr lang="en-US" sz="3800">
                  <a:solidFill>
                    <a:srgbClr val="C00000"/>
                  </a:solidFill>
                  <a:latin typeface="Arial" panose="020B0604020202020204" pitchFamily="34" charset="0"/>
                  <a:cs typeface="Arial" panose="020B0604020202020204" pitchFamily="34" charset="0"/>
                </a:rPr>
                <a:t> có thể kể đến như:</a:t>
              </a:r>
              <a:endParaRPr lang="en-US" sz="3800" dirty="0">
                <a:solidFill>
                  <a:srgbClr val="C00000"/>
                </a:solidFill>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995C7F6-C410-5CA0-DBBA-978275D2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23096" y="-613136"/>
              <a:ext cx="1200150" cy="1200150"/>
            </a:xfrm>
            <a:prstGeom prst="rect">
              <a:avLst/>
            </a:prstGeom>
          </p:spPr>
        </p:pic>
      </p:grpSp>
      <p:sp>
        <p:nvSpPr>
          <p:cNvPr id="6" name="Freeform 5">
            <a:extLst>
              <a:ext uri="{FF2B5EF4-FFF2-40B4-BE49-F238E27FC236}">
                <a16:creationId xmlns:a16="http://schemas.microsoft.com/office/drawing/2014/main" id="{E369F278-ADCF-FF82-76E0-C6E1E2DF29AC}"/>
              </a:ext>
            </a:extLst>
          </p:cNvPr>
          <p:cNvSpPr/>
          <p:nvPr/>
        </p:nvSpPr>
        <p:spPr>
          <a:xfrm>
            <a:off x="681382" y="3223388"/>
            <a:ext cx="16559074" cy="6697523"/>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C6FDE3D-DFC9-75D2-8549-252E54793413}"/>
              </a:ext>
            </a:extLst>
          </p:cNvPr>
          <p:cNvSpPr txBox="1"/>
          <p:nvPr/>
        </p:nvSpPr>
        <p:spPr>
          <a:xfrm>
            <a:off x="1244608" y="3435136"/>
            <a:ext cx="10801556" cy="6274025"/>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vi-VN" sz="3400" b="1">
                <a:latin typeface="Arial" panose="020B0604020202020204" pitchFamily="34" charset="0"/>
                <a:ea typeface="Calibri" panose="020F0502020204030204" pitchFamily="34" charset="0"/>
                <a:cs typeface="Arial" panose="020B0604020202020204" pitchFamily="34" charset="0"/>
              </a:rPr>
              <a:t>Tự giác sắp xếp thời gian để tham gia các hoạt động trong gia đình như</a:t>
            </a:r>
            <a:r>
              <a:rPr lang="en-US" sz="3400" b="1">
                <a:latin typeface="Arial" panose="020B0604020202020204" pitchFamily="34" charset="0"/>
                <a:ea typeface="Calibri" panose="020F0502020204030204" pitchFamily="34" charset="0"/>
                <a:cs typeface="Arial" panose="020B0604020202020204" pitchFamily="34" charset="0"/>
              </a:rPr>
              <a:t>: </a:t>
            </a:r>
            <a:r>
              <a:rPr lang="vi-VN" sz="3400">
                <a:latin typeface="Arial" panose="020B0604020202020204" pitchFamily="34" charset="0"/>
                <a:ea typeface="Calibri" panose="020F0502020204030204" pitchFamily="34" charset="0"/>
                <a:cs typeface="Arial" panose="020B0604020202020204" pitchFamily="34" charset="0"/>
              </a:rPr>
              <a:t>chuẩn bị cơm, dọn dẹp vệ sinh nhà cửa,... theo ngày, tuần,...</a:t>
            </a:r>
          </a:p>
          <a:p>
            <a:pPr marL="571500" indent="-571500" algn="just">
              <a:lnSpc>
                <a:spcPct val="150000"/>
              </a:lnSpc>
              <a:buClr>
                <a:schemeClr val="tx1"/>
              </a:buClr>
              <a:buFont typeface="Courier New" panose="02070309020205020404" pitchFamily="49" charset="0"/>
              <a:buChar char="o"/>
            </a:pPr>
            <a:r>
              <a:rPr lang="vi-VN" sz="3400" b="1">
                <a:latin typeface="Arial" panose="020B0604020202020204" pitchFamily="34" charset="0"/>
                <a:ea typeface="Calibri" panose="020F0502020204030204" pitchFamily="34" charset="0"/>
                <a:cs typeface="Arial" panose="020B0604020202020204" pitchFamily="34" charset="0"/>
              </a:rPr>
              <a:t>Chủ động hỗ trợ các thành viên trong gia đình hoàn thành việc nhà như</a:t>
            </a:r>
            <a:r>
              <a:rPr lang="en-US" sz="3400" b="1">
                <a:latin typeface="Arial" panose="020B0604020202020204" pitchFamily="34" charset="0"/>
                <a:ea typeface="Calibri" panose="020F0502020204030204" pitchFamily="34" charset="0"/>
                <a:cs typeface="Arial" panose="020B0604020202020204" pitchFamily="34" charset="0"/>
              </a:rPr>
              <a:t>:</a:t>
            </a:r>
            <a:r>
              <a:rPr lang="vi-VN" sz="3400" b="1">
                <a:latin typeface="Arial" panose="020B0604020202020204" pitchFamily="34" charset="0"/>
                <a:ea typeface="Calibri" panose="020F0502020204030204" pitchFamily="34" charset="0"/>
                <a:cs typeface="Arial" panose="020B0604020202020204" pitchFamily="34" charset="0"/>
              </a:rPr>
              <a:t> </a:t>
            </a:r>
            <a:r>
              <a:rPr lang="vi-VN" sz="3400">
                <a:latin typeface="Arial" panose="020B0604020202020204" pitchFamily="34" charset="0"/>
                <a:ea typeface="Calibri" panose="020F0502020204030204" pitchFamily="34" charset="0"/>
                <a:cs typeface="Arial" panose="020B0604020202020204" pitchFamily="34" charset="0"/>
              </a:rPr>
              <a:t>bảo dưỡng, sửa chữa một số đồ dùng trong gia đình,...</a:t>
            </a:r>
          </a:p>
          <a:p>
            <a:pPr marL="571500" indent="-571500" algn="just">
              <a:lnSpc>
                <a:spcPct val="150000"/>
              </a:lnSpc>
              <a:buClr>
                <a:schemeClr val="tx1"/>
              </a:buClr>
              <a:buFont typeface="Courier New" panose="02070309020205020404" pitchFamily="49" charset="0"/>
              <a:buChar char="o"/>
            </a:pPr>
            <a:r>
              <a:rPr lang="vi-VN" sz="3400" b="1">
                <a:latin typeface="Arial" panose="020B0604020202020204" pitchFamily="34" charset="0"/>
                <a:ea typeface="Calibri" panose="020F0502020204030204" pitchFamily="34" charset="0"/>
                <a:cs typeface="Arial" panose="020B0604020202020204" pitchFamily="34" charset="0"/>
              </a:rPr>
              <a:t>Phụ thêm công việc số thu nhập cho gia đình như</a:t>
            </a:r>
            <a:r>
              <a:rPr lang="en-US" sz="3400" b="1">
                <a:latin typeface="Arial" panose="020B0604020202020204" pitchFamily="34" charset="0"/>
                <a:ea typeface="Calibri" panose="020F0502020204030204" pitchFamily="34" charset="0"/>
                <a:cs typeface="Arial" panose="020B0604020202020204" pitchFamily="34" charset="0"/>
              </a:rPr>
              <a:t>:</a:t>
            </a:r>
            <a:r>
              <a:rPr lang="vi-VN" sz="3400" b="1">
                <a:latin typeface="Arial" panose="020B0604020202020204" pitchFamily="34" charset="0"/>
                <a:ea typeface="Calibri" panose="020F0502020204030204" pitchFamily="34" charset="0"/>
                <a:cs typeface="Arial" panose="020B0604020202020204" pitchFamily="34" charset="0"/>
              </a:rPr>
              <a:t> </a:t>
            </a:r>
            <a:r>
              <a:rPr lang="vi-VN" sz="3400">
                <a:latin typeface="Arial" panose="020B0604020202020204" pitchFamily="34" charset="0"/>
                <a:ea typeface="Calibri" panose="020F0502020204030204" pitchFamily="34" charset="0"/>
                <a:cs typeface="Arial" panose="020B0604020202020204" pitchFamily="34" charset="0"/>
              </a:rPr>
              <a:t>trồng rau, nuôi gà,...</a:t>
            </a:r>
          </a:p>
        </p:txBody>
      </p:sp>
      <p:sp>
        <p:nvSpPr>
          <p:cNvPr id="7" name="Freeform 7"/>
          <p:cNvSpPr/>
          <p:nvPr/>
        </p:nvSpPr>
        <p:spPr>
          <a:xfrm rot="-7797627">
            <a:off x="-197491" y="9391656"/>
            <a:ext cx="1291710" cy="495289"/>
          </a:xfrm>
          <a:custGeom>
            <a:avLst/>
            <a:gdLst/>
            <a:ahLst/>
            <a:cxnLst/>
            <a:rect l="l" t="t" r="r" b="b"/>
            <a:pathLst>
              <a:path w="1768415" h="1231460">
                <a:moveTo>
                  <a:pt x="0" y="0"/>
                </a:moveTo>
                <a:lnTo>
                  <a:pt x="1768416" y="0"/>
                </a:lnTo>
                <a:lnTo>
                  <a:pt x="1768416" y="1231460"/>
                </a:lnTo>
                <a:lnTo>
                  <a:pt x="0" y="12314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p:cNvSpPr/>
          <p:nvPr/>
        </p:nvSpPr>
        <p:spPr>
          <a:xfrm>
            <a:off x="17273504" y="9074928"/>
            <a:ext cx="753705" cy="1080580"/>
          </a:xfrm>
          <a:custGeom>
            <a:avLst/>
            <a:gdLst/>
            <a:ahLst/>
            <a:cxnLst/>
            <a:rect l="l" t="t" r="r" b="b"/>
            <a:pathLst>
              <a:path w="753705" h="1080580">
                <a:moveTo>
                  <a:pt x="0" y="0"/>
                </a:moveTo>
                <a:lnTo>
                  <a:pt x="753705" y="0"/>
                </a:lnTo>
                <a:lnTo>
                  <a:pt x="753705" y="1080580"/>
                </a:lnTo>
                <a:lnTo>
                  <a:pt x="0" y="10805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1" name="Picture 5">
            <a:extLst>
              <a:ext uri="{FF2B5EF4-FFF2-40B4-BE49-F238E27FC236}">
                <a16:creationId xmlns:a16="http://schemas.microsoft.com/office/drawing/2014/main" id="{F99B663A-F43C-ABF8-ABDC-37B7CF445C0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2609390" y="3508007"/>
            <a:ext cx="3870775" cy="6428015"/>
          </a:xfrm>
          <a:prstGeom prst="rect">
            <a:avLst/>
          </a:prstGeom>
        </p:spPr>
      </p:pic>
    </p:spTree>
    <p:extLst>
      <p:ext uri="{BB962C8B-B14F-4D97-AF65-F5344CB8AC3E}">
        <p14:creationId xmlns:p14="http://schemas.microsoft.com/office/powerpoint/2010/main" val="225459465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8"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sp>
        <p:nvSpPr>
          <p:cNvPr id="4" name="Freeform 4"/>
          <p:cNvSpPr/>
          <p:nvPr/>
        </p:nvSpPr>
        <p:spPr>
          <a:xfrm>
            <a:off x="17512524" y="1744"/>
            <a:ext cx="753705" cy="1080580"/>
          </a:xfrm>
          <a:custGeom>
            <a:avLst/>
            <a:gdLst/>
            <a:ahLst/>
            <a:cxnLst/>
            <a:rect l="l" t="t" r="r" b="b"/>
            <a:pathLst>
              <a:path w="753705" h="1080580">
                <a:moveTo>
                  <a:pt x="0" y="0"/>
                </a:moveTo>
                <a:lnTo>
                  <a:pt x="753705" y="0"/>
                </a:lnTo>
                <a:lnTo>
                  <a:pt x="753705" y="1080580"/>
                </a:lnTo>
                <a:lnTo>
                  <a:pt x="0" y="10805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rot="-7797627">
            <a:off x="36335" y="9588546"/>
            <a:ext cx="1291710" cy="495289"/>
          </a:xfrm>
          <a:custGeom>
            <a:avLst/>
            <a:gdLst/>
            <a:ahLst/>
            <a:cxnLst/>
            <a:rect l="l" t="t" r="r" b="b"/>
            <a:pathLst>
              <a:path w="1768415" h="1231460">
                <a:moveTo>
                  <a:pt x="0" y="0"/>
                </a:moveTo>
                <a:lnTo>
                  <a:pt x="1768416" y="0"/>
                </a:lnTo>
                <a:lnTo>
                  <a:pt x="1768416" y="1231460"/>
                </a:lnTo>
                <a:lnTo>
                  <a:pt x="0" y="12314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636FF40-4ED2-1642-DB4D-F1458F961025}"/>
              </a:ext>
            </a:extLst>
          </p:cNvPr>
          <p:cNvSpPr txBox="1"/>
          <p:nvPr/>
        </p:nvSpPr>
        <p:spPr>
          <a:xfrm>
            <a:off x="387864" y="535856"/>
            <a:ext cx="17468729" cy="1998176"/>
          </a:xfrm>
          <a:prstGeom prst="rect">
            <a:avLst/>
          </a:prstGeom>
          <a:noFill/>
        </p:spPr>
        <p:txBody>
          <a:bodyPr wrap="square">
            <a:spAutoFit/>
          </a:bodyPr>
          <a:lstStyle/>
          <a:p>
            <a:pPr lvl="0" algn="ctr">
              <a:lnSpc>
                <a:spcPct val="150000"/>
              </a:lnSpc>
              <a:spcAft>
                <a:spcPts val="1000"/>
              </a:spcAft>
              <a:defRPr/>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Tham gia hoạt động lao động phù hợp góp phần giảm chi phí sinh hoạt, gia tăng thu nhập cho gia đình</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Freeform 5">
            <a:extLst>
              <a:ext uri="{FF2B5EF4-FFF2-40B4-BE49-F238E27FC236}">
                <a16:creationId xmlns:a16="http://schemas.microsoft.com/office/drawing/2014/main" id="{113599DE-6577-2B91-E477-93B06276208B}"/>
              </a:ext>
            </a:extLst>
          </p:cNvPr>
          <p:cNvSpPr/>
          <p:nvPr/>
        </p:nvSpPr>
        <p:spPr>
          <a:xfrm rot="10800000">
            <a:off x="6476999" y="2781300"/>
            <a:ext cx="10938779" cy="6928655"/>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Freeform 12">
            <a:extLst>
              <a:ext uri="{FF2B5EF4-FFF2-40B4-BE49-F238E27FC236}">
                <a16:creationId xmlns:a16="http://schemas.microsoft.com/office/drawing/2014/main" id="{44F3A103-D836-74A5-BD14-2EBC5A4911CB}"/>
              </a:ext>
            </a:extLst>
          </p:cNvPr>
          <p:cNvSpPr/>
          <p:nvPr/>
        </p:nvSpPr>
        <p:spPr>
          <a:xfrm rot="10800000">
            <a:off x="971901" y="2781297"/>
            <a:ext cx="4945207" cy="6928656"/>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tx2">
              <a:lumMod val="60000"/>
              <a:lumOff val="4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C17562E-EC88-76B2-1E8A-EB368BBC5928}"/>
              </a:ext>
            </a:extLst>
          </p:cNvPr>
          <p:cNvGrpSpPr/>
          <p:nvPr/>
        </p:nvGrpSpPr>
        <p:grpSpPr>
          <a:xfrm>
            <a:off x="8125843" y="3333495"/>
            <a:ext cx="7641090" cy="1215349"/>
            <a:chOff x="7683843" y="2053540"/>
            <a:chExt cx="7641090" cy="1215349"/>
          </a:xfrm>
        </p:grpSpPr>
        <p:sp>
          <p:nvSpPr>
            <p:cNvPr id="9" name="Freeform 8">
              <a:extLst>
                <a:ext uri="{FF2B5EF4-FFF2-40B4-BE49-F238E27FC236}">
                  <a16:creationId xmlns:a16="http://schemas.microsoft.com/office/drawing/2014/main" id="{AA0DEC23-9564-B885-BBAE-455C71F528A6}"/>
                </a:ext>
              </a:extLst>
            </p:cNvPr>
            <p:cNvSpPr/>
            <p:nvPr/>
          </p:nvSpPr>
          <p:spPr>
            <a:xfrm>
              <a:off x="7683843" y="2053540"/>
              <a:ext cx="7641090" cy="1215349"/>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2A653CD-7C4D-488C-3111-CEB02691BA6C}"/>
                </a:ext>
              </a:extLst>
            </p:cNvPr>
            <p:cNvSpPr txBox="1"/>
            <p:nvPr/>
          </p:nvSpPr>
          <p:spPr>
            <a:xfrm>
              <a:off x="8444353" y="2306430"/>
              <a:ext cx="61200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prstClr val="white"/>
                  </a:solidFill>
                  <a:latin typeface="Arial" panose="020B0604020202020204" pitchFamily="34" charset="0"/>
                  <a:cs typeface="Arial" panose="020B0604020202020204" pitchFamily="34" charset="0"/>
                </a:rPr>
                <a:t>Hoạt động theo nhóm</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1A77C08A-A9AE-204F-CE87-F7DF0DF6F11A}"/>
              </a:ext>
            </a:extLst>
          </p:cNvPr>
          <p:cNvSpPr txBox="1"/>
          <p:nvPr/>
        </p:nvSpPr>
        <p:spPr>
          <a:xfrm>
            <a:off x="7543800" y="4525688"/>
            <a:ext cx="8811343" cy="4825745"/>
          </a:xfrm>
          <a:prstGeom prst="rect">
            <a:avLst/>
          </a:prstGeom>
          <a:noFill/>
        </p:spPr>
        <p:txBody>
          <a:bodyPr wrap="square">
            <a:spAutoFit/>
          </a:bodyPr>
          <a:lstStyle/>
          <a:p>
            <a:pPr algn="just">
              <a:lnSpc>
                <a:spcPct val="20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đọc gợi ý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tr.43,44)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chia sẻ với bạn trong nhóm </a:t>
            </a:r>
            <a:r>
              <a:rPr lang="vi-VN" sz="4000">
                <a:solidFill>
                  <a:srgbClr val="000000"/>
                </a:solidFill>
                <a:ea typeface="Calibri" panose="020F0502020204030204" pitchFamily="34" charset="0"/>
                <a:cs typeface="Arial" panose="020B0604020202020204" pitchFamily="34" charset="0"/>
              </a:rPr>
              <a:t>về những hoạt động lao động phù hợp đã tham gia.</a:t>
            </a:r>
            <a:endParaRPr lang="en-US"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11" descr="A picture containing toy, doll&#10;&#10;Description automatically generated">
            <a:extLst>
              <a:ext uri="{FF2B5EF4-FFF2-40B4-BE49-F238E27FC236}">
                <a16:creationId xmlns:a16="http://schemas.microsoft.com/office/drawing/2014/main" id="{7083A274-0DD0-9A45-9657-D0A7A6071E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270" y="4293286"/>
            <a:ext cx="4684366" cy="5519404"/>
          </a:xfrm>
          <a:prstGeom prst="rect">
            <a:avLst/>
          </a:prstGeom>
        </p:spPr>
      </p:pic>
      <p:sp>
        <p:nvSpPr>
          <p:cNvPr id="24" name="Freeform 7">
            <a:extLst>
              <a:ext uri="{FF2B5EF4-FFF2-40B4-BE49-F238E27FC236}">
                <a16:creationId xmlns:a16="http://schemas.microsoft.com/office/drawing/2014/main" id="{80039774-4AAF-7E5C-43E6-12E431690720}"/>
              </a:ext>
            </a:extLst>
          </p:cNvPr>
          <p:cNvSpPr/>
          <p:nvPr/>
        </p:nvSpPr>
        <p:spPr>
          <a:xfrm>
            <a:off x="16915033" y="8726682"/>
            <a:ext cx="1295400" cy="1360963"/>
          </a:xfrm>
          <a:custGeom>
            <a:avLst/>
            <a:gdLst/>
            <a:ahLst/>
            <a:cxnLst/>
            <a:rect l="l" t="t" r="r" b="b"/>
            <a:pathLst>
              <a:path w="2025059" h="2097519">
                <a:moveTo>
                  <a:pt x="0" y="0"/>
                </a:moveTo>
                <a:lnTo>
                  <a:pt x="2025060" y="0"/>
                </a:lnTo>
                <a:lnTo>
                  <a:pt x="2025060" y="2097519"/>
                </a:lnTo>
                <a:lnTo>
                  <a:pt x="0" y="209751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95688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barn(outVertical)">
                                      <p:cBhvr>
                                        <p:cTn id="2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1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7" name="Freeform 7"/>
          <p:cNvSpPr/>
          <p:nvPr/>
        </p:nvSpPr>
        <p:spPr>
          <a:xfrm>
            <a:off x="-21771" y="8958943"/>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8"/>
          <p:cNvSpPr/>
          <p:nvPr/>
        </p:nvSpPr>
        <p:spPr>
          <a:xfrm rot="1838320" flipH="1" flipV="1">
            <a:off x="16445751" y="-153599"/>
            <a:ext cx="1376539" cy="1221433"/>
          </a:xfrm>
          <a:custGeom>
            <a:avLst/>
            <a:gdLst/>
            <a:ahLst/>
            <a:cxnLst/>
            <a:rect l="l" t="t" r="r" b="b"/>
            <a:pathLst>
              <a:path w="1988444" h="1542990">
                <a:moveTo>
                  <a:pt x="1988444" y="1542989"/>
                </a:moveTo>
                <a:lnTo>
                  <a:pt x="0" y="1542989"/>
                </a:lnTo>
                <a:lnTo>
                  <a:pt x="0" y="0"/>
                </a:lnTo>
                <a:lnTo>
                  <a:pt x="1988444" y="0"/>
                </a:lnTo>
                <a:lnTo>
                  <a:pt x="1988444" y="1542989"/>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4098EA2A-E72A-5DA9-10C5-EBD203B28779}"/>
              </a:ext>
            </a:extLst>
          </p:cNvPr>
          <p:cNvGrpSpPr/>
          <p:nvPr/>
        </p:nvGrpSpPr>
        <p:grpSpPr>
          <a:xfrm>
            <a:off x="381000" y="52685"/>
            <a:ext cx="13811332" cy="2947693"/>
            <a:chOff x="312420" y="-68634"/>
            <a:chExt cx="13811332" cy="2947693"/>
          </a:xfrm>
        </p:grpSpPr>
        <p:sp>
          <p:nvSpPr>
            <p:cNvPr id="3" name="Line Callout 1 (Border and Accent Bar) 3">
              <a:extLst>
                <a:ext uri="{FF2B5EF4-FFF2-40B4-BE49-F238E27FC236}">
                  <a16:creationId xmlns:a16="http://schemas.microsoft.com/office/drawing/2014/main" id="{88579AE0-6625-03BF-F8B5-7A1337511306}"/>
                </a:ext>
              </a:extLst>
            </p:cNvPr>
            <p:cNvSpPr/>
            <p:nvPr/>
          </p:nvSpPr>
          <p:spPr>
            <a:xfrm>
              <a:off x="312420" y="598034"/>
              <a:ext cx="13106400" cy="2281025"/>
            </a:xfrm>
            <a:prstGeom prst="accentBorderCallout1">
              <a:avLst>
                <a:gd name="adj1" fmla="val 18750"/>
                <a:gd name="adj2" fmla="val -3127"/>
                <a:gd name="adj3" fmla="val 17954"/>
                <a:gd name="adj4" fmla="val -17509"/>
              </a:avLst>
            </a:prstGeom>
            <a:solidFill>
              <a:srgbClr val="FFFCD5"/>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a:t>
              </a:r>
              <a:r>
                <a:rPr lang="en-US" sz="4000">
                  <a:solidFill>
                    <a:srgbClr val="C00000"/>
                  </a:solidFill>
                  <a:latin typeface="Arial" panose="020B0604020202020204" pitchFamily="34" charset="0"/>
                  <a:cs typeface="Arial" panose="020B0604020202020204" pitchFamily="34" charset="0"/>
                </a:rPr>
                <a:t>Một số h</a:t>
              </a:r>
              <a:r>
                <a:rPr lang="vi-VN" sz="4000">
                  <a:solidFill>
                    <a:srgbClr val="C00000"/>
                  </a:solidFill>
                  <a:latin typeface="Arial" panose="020B0604020202020204" pitchFamily="34" charset="0"/>
                  <a:cs typeface="Arial" panose="020B0604020202020204" pitchFamily="34" charset="0"/>
                </a:rPr>
                <a:t>oạt động lao động phù hợp</a:t>
              </a:r>
              <a:r>
                <a:rPr lang="en-US" sz="4000">
                  <a:solidFill>
                    <a:srgbClr val="C00000"/>
                  </a:solidFill>
                  <a:latin typeface="Arial" panose="020B0604020202020204" pitchFamily="34" charset="0"/>
                  <a:cs typeface="Arial" panose="020B0604020202020204" pitchFamily="34" charset="0"/>
                </a:rPr>
                <a:t> với lứa tuổi có thể kể đến như:</a:t>
              </a:r>
              <a:endParaRPr lang="en-US" sz="4000" dirty="0">
                <a:solidFill>
                  <a:srgbClr val="C00000"/>
                </a:solidFill>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43EC6E84-A213-2A9D-E9CF-F13949CBBE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90417" y="-68634"/>
              <a:ext cx="1333335" cy="1333335"/>
            </a:xfrm>
            <a:prstGeom prst="rect">
              <a:avLst/>
            </a:prstGeom>
          </p:spPr>
        </p:pic>
      </p:grpSp>
      <p:sp>
        <p:nvSpPr>
          <p:cNvPr id="10" name="Speech Bubble: Rectangle with Corners Rounded 9">
            <a:extLst>
              <a:ext uri="{FF2B5EF4-FFF2-40B4-BE49-F238E27FC236}">
                <a16:creationId xmlns:a16="http://schemas.microsoft.com/office/drawing/2014/main" id="{716C4292-A115-FC57-24FB-E1450D33D9EF}"/>
              </a:ext>
            </a:extLst>
          </p:cNvPr>
          <p:cNvSpPr/>
          <p:nvPr/>
        </p:nvSpPr>
        <p:spPr>
          <a:xfrm>
            <a:off x="8534400" y="7038977"/>
            <a:ext cx="8581804" cy="2281025"/>
          </a:xfrm>
          <a:prstGeom prst="wedgeRoundRectCallout">
            <a:avLst>
              <a:gd name="adj1" fmla="val -56509"/>
              <a:gd name="adj2" fmla="val -45660"/>
              <a:gd name="adj3" fmla="val 16667"/>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it-IT" sz="3800">
                <a:solidFill>
                  <a:schemeClr val="tx1"/>
                </a:solidFill>
                <a:latin typeface="Arial" panose="020B0604020202020204" pitchFamily="34" charset="0"/>
                <a:cs typeface="Arial" panose="020B0604020202020204" pitchFamily="34" charset="0"/>
              </a:rPr>
              <a:t>Chăn nuôi gia cầm, gia súc</a:t>
            </a:r>
            <a:endParaRPr lang="vi-VN" sz="3800">
              <a:solidFill>
                <a:schemeClr val="tx1"/>
              </a:solidFill>
              <a:latin typeface="Arial" panose="020B0604020202020204" pitchFamily="34" charset="0"/>
              <a:cs typeface="Arial" panose="020B0604020202020204" pitchFamily="34" charset="0"/>
            </a:endParaRPr>
          </a:p>
        </p:txBody>
      </p:sp>
      <p:sp>
        <p:nvSpPr>
          <p:cNvPr id="13" name="Speech Bubble: Rectangle with Corners Rounded 12">
            <a:extLst>
              <a:ext uri="{FF2B5EF4-FFF2-40B4-BE49-F238E27FC236}">
                <a16:creationId xmlns:a16="http://schemas.microsoft.com/office/drawing/2014/main" id="{2D53780F-96E9-DF40-1111-691337C0DADD}"/>
              </a:ext>
            </a:extLst>
          </p:cNvPr>
          <p:cNvSpPr/>
          <p:nvPr/>
        </p:nvSpPr>
        <p:spPr>
          <a:xfrm>
            <a:off x="8534400" y="3995953"/>
            <a:ext cx="8581804" cy="2281025"/>
          </a:xfrm>
          <a:prstGeom prst="wedgeRoundRectCallout">
            <a:avLst>
              <a:gd name="adj1" fmla="val -57063"/>
              <a:gd name="adj2" fmla="val 47957"/>
              <a:gd name="adj3" fmla="val 16667"/>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Làm đ</a:t>
            </a:r>
            <a:r>
              <a:rPr lang="en-US" sz="3800">
                <a:solidFill>
                  <a:schemeClr val="tx1"/>
                </a:solidFill>
                <a:latin typeface="Arial" panose="020B0604020202020204" pitchFamily="34" charset="0"/>
                <a:cs typeface="Arial" panose="020B0604020202020204" pitchFamily="34" charset="0"/>
              </a:rPr>
              <a:t>ồ</a:t>
            </a:r>
            <a:r>
              <a:rPr lang="vi-VN" sz="3800">
                <a:solidFill>
                  <a:schemeClr val="tx1"/>
                </a:solidFill>
                <a:latin typeface="Arial" panose="020B0604020202020204" pitchFamily="34" charset="0"/>
                <a:cs typeface="Arial" panose="020B0604020202020204" pitchFamily="34" charset="0"/>
              </a:rPr>
              <a:t> thủ công để bán</a:t>
            </a:r>
          </a:p>
        </p:txBody>
      </p:sp>
      <p:pic>
        <p:nvPicPr>
          <p:cNvPr id="3074" name="Picture 2" descr="Cách làm đồ handmade để bán vốn thấp lãi cao | Ahamove">
            <a:extLst>
              <a:ext uri="{FF2B5EF4-FFF2-40B4-BE49-F238E27FC236}">
                <a16:creationId xmlns:a16="http://schemas.microsoft.com/office/drawing/2014/main" id="{F5578C4D-29A8-190F-B074-301FBD6D81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1077" y="3369129"/>
            <a:ext cx="5088737" cy="2907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hăn nuôi gia súc, gia cầm trong bối cảnh giá thức ăn tăng cao: Cần giải  pháp tổng thể - Báo Quảng Ninh điện tử">
            <a:extLst>
              <a:ext uri="{FF2B5EF4-FFF2-40B4-BE49-F238E27FC236}">
                <a16:creationId xmlns:a16="http://schemas.microsoft.com/office/drawing/2014/main" id="{A6F4A2F4-C952-70AC-7EF7-CA9E4C9EDE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1077" y="6515100"/>
            <a:ext cx="5088737" cy="3339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12953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par>
                                <p:cTn id="13" presetID="2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left)">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par>
                                <p:cTn id="21" presetID="22" presetClass="entr" presetSubtype="8"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7" name="Freeform 7"/>
          <p:cNvSpPr/>
          <p:nvPr/>
        </p:nvSpPr>
        <p:spPr>
          <a:xfrm>
            <a:off x="-21771" y="8958943"/>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8"/>
          <p:cNvSpPr/>
          <p:nvPr/>
        </p:nvSpPr>
        <p:spPr>
          <a:xfrm rot="1838320" flipH="1" flipV="1">
            <a:off x="16445751" y="-153599"/>
            <a:ext cx="1376539" cy="1221433"/>
          </a:xfrm>
          <a:custGeom>
            <a:avLst/>
            <a:gdLst/>
            <a:ahLst/>
            <a:cxnLst/>
            <a:rect l="l" t="t" r="r" b="b"/>
            <a:pathLst>
              <a:path w="1988444" h="1542990">
                <a:moveTo>
                  <a:pt x="1988444" y="1542989"/>
                </a:moveTo>
                <a:lnTo>
                  <a:pt x="0" y="1542989"/>
                </a:lnTo>
                <a:lnTo>
                  <a:pt x="0" y="0"/>
                </a:lnTo>
                <a:lnTo>
                  <a:pt x="1988444" y="0"/>
                </a:lnTo>
                <a:lnTo>
                  <a:pt x="1988444" y="1542989"/>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4098EA2A-E72A-5DA9-10C5-EBD203B28779}"/>
              </a:ext>
            </a:extLst>
          </p:cNvPr>
          <p:cNvGrpSpPr/>
          <p:nvPr/>
        </p:nvGrpSpPr>
        <p:grpSpPr>
          <a:xfrm>
            <a:off x="381000" y="52685"/>
            <a:ext cx="13811332" cy="2947693"/>
            <a:chOff x="312420" y="-68634"/>
            <a:chExt cx="13811332" cy="2947693"/>
          </a:xfrm>
        </p:grpSpPr>
        <p:sp>
          <p:nvSpPr>
            <p:cNvPr id="3" name="Line Callout 1 (Border and Accent Bar) 3">
              <a:extLst>
                <a:ext uri="{FF2B5EF4-FFF2-40B4-BE49-F238E27FC236}">
                  <a16:creationId xmlns:a16="http://schemas.microsoft.com/office/drawing/2014/main" id="{88579AE0-6625-03BF-F8B5-7A1337511306}"/>
                </a:ext>
              </a:extLst>
            </p:cNvPr>
            <p:cNvSpPr/>
            <p:nvPr/>
          </p:nvSpPr>
          <p:spPr>
            <a:xfrm>
              <a:off x="312420" y="598034"/>
              <a:ext cx="13106400" cy="2281025"/>
            </a:xfrm>
            <a:prstGeom prst="accentBorderCallout1">
              <a:avLst>
                <a:gd name="adj1" fmla="val 18750"/>
                <a:gd name="adj2" fmla="val -3127"/>
                <a:gd name="adj3" fmla="val 17954"/>
                <a:gd name="adj4" fmla="val -17509"/>
              </a:avLst>
            </a:prstGeom>
            <a:solidFill>
              <a:srgbClr val="FFFCD5"/>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a:t>
              </a:r>
              <a:r>
                <a:rPr lang="en-US" sz="4000">
                  <a:solidFill>
                    <a:srgbClr val="C00000"/>
                  </a:solidFill>
                  <a:latin typeface="Arial" panose="020B0604020202020204" pitchFamily="34" charset="0"/>
                  <a:cs typeface="Arial" panose="020B0604020202020204" pitchFamily="34" charset="0"/>
                </a:rPr>
                <a:t>Một số h</a:t>
              </a:r>
              <a:r>
                <a:rPr lang="vi-VN" sz="4000">
                  <a:solidFill>
                    <a:srgbClr val="C00000"/>
                  </a:solidFill>
                  <a:latin typeface="Arial" panose="020B0604020202020204" pitchFamily="34" charset="0"/>
                  <a:cs typeface="Arial" panose="020B0604020202020204" pitchFamily="34" charset="0"/>
                </a:rPr>
                <a:t>oạt động lao động phù hợp</a:t>
              </a:r>
              <a:r>
                <a:rPr lang="en-US" sz="4000">
                  <a:solidFill>
                    <a:srgbClr val="C00000"/>
                  </a:solidFill>
                  <a:latin typeface="Arial" panose="020B0604020202020204" pitchFamily="34" charset="0"/>
                  <a:cs typeface="Arial" panose="020B0604020202020204" pitchFamily="34" charset="0"/>
                </a:rPr>
                <a:t> với lứa tuổi có thể kể đến như:</a:t>
              </a:r>
              <a:endParaRPr lang="en-US" sz="4000" dirty="0">
                <a:solidFill>
                  <a:srgbClr val="C00000"/>
                </a:solidFill>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43EC6E84-A213-2A9D-E9CF-F13949CBBE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90417" y="-68634"/>
              <a:ext cx="1333335" cy="1333335"/>
            </a:xfrm>
            <a:prstGeom prst="rect">
              <a:avLst/>
            </a:prstGeom>
          </p:spPr>
        </p:pic>
      </p:grpSp>
      <p:sp>
        <p:nvSpPr>
          <p:cNvPr id="10" name="Speech Bubble: Rectangle with Corners Rounded 9">
            <a:extLst>
              <a:ext uri="{FF2B5EF4-FFF2-40B4-BE49-F238E27FC236}">
                <a16:creationId xmlns:a16="http://schemas.microsoft.com/office/drawing/2014/main" id="{716C4292-A115-FC57-24FB-E1450D33D9EF}"/>
              </a:ext>
            </a:extLst>
          </p:cNvPr>
          <p:cNvSpPr/>
          <p:nvPr/>
        </p:nvSpPr>
        <p:spPr>
          <a:xfrm>
            <a:off x="8305800" y="7038977"/>
            <a:ext cx="9144000" cy="2281025"/>
          </a:xfrm>
          <a:prstGeom prst="wedgeRoundRectCallout">
            <a:avLst>
              <a:gd name="adj1" fmla="val -56509"/>
              <a:gd name="adj2" fmla="val -45660"/>
              <a:gd name="adj3" fmla="val 16667"/>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800">
                <a:solidFill>
                  <a:schemeClr val="tx1"/>
                </a:solidFill>
                <a:latin typeface="Arial" panose="020B0604020202020204" pitchFamily="34" charset="0"/>
                <a:cs typeface="Arial" panose="020B0604020202020204" pitchFamily="34" charset="0"/>
              </a:rPr>
              <a:t>Tự sửa chữa một số đồ dùng trong nhà</a:t>
            </a:r>
            <a:endParaRPr lang="vi-VN" sz="3800">
              <a:solidFill>
                <a:schemeClr val="tx1"/>
              </a:solidFill>
              <a:latin typeface="Arial" panose="020B0604020202020204" pitchFamily="34" charset="0"/>
              <a:cs typeface="Arial" panose="020B0604020202020204" pitchFamily="34" charset="0"/>
            </a:endParaRPr>
          </a:p>
        </p:txBody>
      </p:sp>
      <p:sp>
        <p:nvSpPr>
          <p:cNvPr id="13" name="Speech Bubble: Rectangle with Corners Rounded 12">
            <a:extLst>
              <a:ext uri="{FF2B5EF4-FFF2-40B4-BE49-F238E27FC236}">
                <a16:creationId xmlns:a16="http://schemas.microsoft.com/office/drawing/2014/main" id="{2D53780F-96E9-DF40-1111-691337C0DADD}"/>
              </a:ext>
            </a:extLst>
          </p:cNvPr>
          <p:cNvSpPr/>
          <p:nvPr/>
        </p:nvSpPr>
        <p:spPr>
          <a:xfrm>
            <a:off x="8305800" y="3995953"/>
            <a:ext cx="9144000" cy="2281025"/>
          </a:xfrm>
          <a:prstGeom prst="wedgeRoundRectCallout">
            <a:avLst>
              <a:gd name="adj1" fmla="val -57063"/>
              <a:gd name="adj2" fmla="val 47957"/>
              <a:gd name="adj3" fmla="val 16667"/>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Trồng hoa, rau củ theo mùa</a:t>
            </a:r>
            <a:endParaRPr lang="vi-VN" sz="3800">
              <a:solidFill>
                <a:schemeClr val="tx1"/>
              </a:solidFill>
              <a:latin typeface="Arial" panose="020B0604020202020204" pitchFamily="34" charset="0"/>
              <a:cs typeface="Arial" panose="020B0604020202020204" pitchFamily="34" charset="0"/>
            </a:endParaRPr>
          </a:p>
        </p:txBody>
      </p:sp>
      <p:pic>
        <p:nvPicPr>
          <p:cNvPr id="4098" name="Picture 2" descr="Vườn rau xanh mướt của học sinh tiểu học, phụ huynh nhìn thấy mua ngay -  Tuổi Trẻ Online">
            <a:extLst>
              <a:ext uri="{FF2B5EF4-FFF2-40B4-BE49-F238E27FC236}">
                <a16:creationId xmlns:a16="http://schemas.microsoft.com/office/drawing/2014/main" id="{E246E782-6138-9E55-36BF-9018CC6F92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3519490"/>
            <a:ext cx="5715000" cy="3000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Cách sửa đồ dùng hư hỏng trong nhà">
            <a:extLst>
              <a:ext uri="{FF2B5EF4-FFF2-40B4-BE49-F238E27FC236}">
                <a16:creationId xmlns:a16="http://schemas.microsoft.com/office/drawing/2014/main" id="{1DD3CA6F-27C5-378B-AA33-52CD15BB32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6825302"/>
            <a:ext cx="5742720" cy="2871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06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left)">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7" name="Freeform 7"/>
          <p:cNvSpPr/>
          <p:nvPr/>
        </p:nvSpPr>
        <p:spPr>
          <a:xfrm>
            <a:off x="0" y="32656"/>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7">
            <a:extLst>
              <a:ext uri="{FF2B5EF4-FFF2-40B4-BE49-F238E27FC236}">
                <a16:creationId xmlns:a16="http://schemas.microsoft.com/office/drawing/2014/main" id="{5FD16B49-F911-2851-6D0B-25269B2699BF}"/>
              </a:ext>
            </a:extLst>
          </p:cNvPr>
          <p:cNvSpPr/>
          <p:nvPr/>
        </p:nvSpPr>
        <p:spPr>
          <a:xfrm>
            <a:off x="16935094" y="99504"/>
            <a:ext cx="1352906" cy="1550205"/>
          </a:xfrm>
          <a:custGeom>
            <a:avLst/>
            <a:gdLst/>
            <a:ahLst/>
            <a:cxnLst/>
            <a:rect l="l" t="t" r="r" b="b"/>
            <a:pathLst>
              <a:path w="1352906" h="1550205">
                <a:moveTo>
                  <a:pt x="0" y="0"/>
                </a:moveTo>
                <a:lnTo>
                  <a:pt x="1352906" y="0"/>
                </a:lnTo>
                <a:lnTo>
                  <a:pt x="1352906" y="1550205"/>
                </a:lnTo>
                <a:lnTo>
                  <a:pt x="0" y="15502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8"/>
          <p:cNvSpPr/>
          <p:nvPr/>
        </p:nvSpPr>
        <p:spPr>
          <a:xfrm rot="1838320" flipH="1" flipV="1">
            <a:off x="16352337" y="8801365"/>
            <a:ext cx="1644187" cy="1594284"/>
          </a:xfrm>
          <a:custGeom>
            <a:avLst/>
            <a:gdLst/>
            <a:ahLst/>
            <a:cxnLst/>
            <a:rect l="l" t="t" r="r" b="b"/>
            <a:pathLst>
              <a:path w="1988444" h="1542990">
                <a:moveTo>
                  <a:pt x="1988444" y="1542989"/>
                </a:moveTo>
                <a:lnTo>
                  <a:pt x="0" y="1542989"/>
                </a:lnTo>
                <a:lnTo>
                  <a:pt x="0" y="0"/>
                </a:lnTo>
                <a:lnTo>
                  <a:pt x="1988444" y="0"/>
                </a:lnTo>
                <a:lnTo>
                  <a:pt x="1988444" y="1542989"/>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6C060BE-70CB-4E81-D71E-D457CE585794}"/>
              </a:ext>
            </a:extLst>
          </p:cNvPr>
          <p:cNvSpPr txBox="1"/>
          <p:nvPr/>
        </p:nvSpPr>
        <p:spPr>
          <a:xfrm>
            <a:off x="2293132" y="494620"/>
            <a:ext cx="13767729"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Chia sẻ kết quả tham gia các hoạt động trong gia đình</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0" name="Freeform 5">
            <a:extLst>
              <a:ext uri="{FF2B5EF4-FFF2-40B4-BE49-F238E27FC236}">
                <a16:creationId xmlns:a16="http://schemas.microsoft.com/office/drawing/2014/main" id="{61851D43-4AD4-8A52-576F-BDB47B10B9C3}"/>
              </a:ext>
            </a:extLst>
          </p:cNvPr>
          <p:cNvSpPr/>
          <p:nvPr/>
        </p:nvSpPr>
        <p:spPr>
          <a:xfrm>
            <a:off x="838200" y="2705100"/>
            <a:ext cx="16611600" cy="7065189"/>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FFF7D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B3546EC7-F684-5E71-7DF6-72C64844C292}"/>
              </a:ext>
            </a:extLst>
          </p:cNvPr>
          <p:cNvSpPr txBox="1"/>
          <p:nvPr/>
        </p:nvSpPr>
        <p:spPr>
          <a:xfrm>
            <a:off x="1295400" y="3825131"/>
            <a:ext cx="10134600" cy="5518242"/>
          </a:xfrm>
          <a:prstGeom prst="rect">
            <a:avLst/>
          </a:prstGeom>
          <a:noFill/>
        </p:spPr>
        <p:txBody>
          <a:bodyPr wrap="square">
            <a:spAutoFit/>
          </a:bodyPr>
          <a:lstStyle/>
          <a:p>
            <a:pPr marL="571500" lvl="0" indent="-571500" algn="just">
              <a:lnSpc>
                <a:spcPct val="150000"/>
              </a:lnSpc>
              <a:buClr>
                <a:prstClr val="black"/>
              </a:buClr>
              <a:buFont typeface="Courier New" panose="02070309020205020404" pitchFamily="49" charset="0"/>
              <a:buChar char="o"/>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Cả lớp chia thành 4 nhóm và tham gia </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“Ngày hội bàn tròn”.</a:t>
            </a:r>
          </a:p>
          <a:p>
            <a:pPr marL="571500" lvl="0" indent="-571500" algn="just">
              <a:lnSpc>
                <a:spcPct val="150000"/>
              </a:lnSpc>
              <a:buClr>
                <a:prstClr val="black"/>
              </a:buClr>
              <a:buFont typeface="Courier New" panose="02070309020205020404" pitchFamily="49" charset="0"/>
              <a:buChar char="o"/>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Các nhóm chia sẻ về những kết quả tham gia các hoạt động lao động trong gia đình của mỗi thành viên trong nhóm theo sự hướng dẫn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9690555D-59B6-E4A6-04A7-2E4B33A7D6F8}"/>
              </a:ext>
            </a:extLst>
          </p:cNvPr>
          <p:cNvSpPr txBox="1"/>
          <p:nvPr/>
        </p:nvSpPr>
        <p:spPr>
          <a:xfrm>
            <a:off x="4629150" y="3070138"/>
            <a:ext cx="902970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NGÀY</a:t>
            </a:r>
            <a:r>
              <a:rPr kumimoji="0" lang="en-US" sz="4200" b="1"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HỘI BÀN TRÒN</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82710DB-36E5-6C5F-81BE-30952D88D4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68162" y="4076700"/>
            <a:ext cx="4867275" cy="4648200"/>
          </a:xfrm>
          <a:prstGeom prst="rect">
            <a:avLst/>
          </a:prstGeom>
        </p:spPr>
      </p:pic>
    </p:spTree>
    <p:extLst>
      <p:ext uri="{BB962C8B-B14F-4D97-AF65-F5344CB8AC3E}">
        <p14:creationId xmlns:p14="http://schemas.microsoft.com/office/powerpoint/2010/main" val="108422107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randombar(horizontal)">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3">
                                            <p:txEl>
                                              <p:pRg st="0" end="0"/>
                                            </p:txEl>
                                          </p:spTgt>
                                        </p:tgtEl>
                                        <p:attrNameLst>
                                          <p:attrName>style.visibility</p:attrName>
                                        </p:attrNameLst>
                                      </p:cBhvr>
                                      <p:to>
                                        <p:strVal val="visible"/>
                                      </p:to>
                                    </p:set>
                                    <p:animEffect transition="in" filter="wipe(left)">
                                      <p:cBhvr>
                                        <p:cTn id="23" dur="500"/>
                                        <p:tgtEl>
                                          <p:spTgt spid="5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3">
                                            <p:txEl>
                                              <p:pRg st="1" end="1"/>
                                            </p:txEl>
                                          </p:spTgt>
                                        </p:tgtEl>
                                        <p:attrNameLst>
                                          <p:attrName>style.visibility</p:attrName>
                                        </p:attrNameLst>
                                      </p:cBhvr>
                                      <p:to>
                                        <p:strVal val="visible"/>
                                      </p:to>
                                    </p:set>
                                    <p:animEffect transition="in" filter="wipe(left)">
                                      <p:cBhvr>
                                        <p:cTn id="28" dur="500"/>
                                        <p:tgtEl>
                                          <p:spTgt spid="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0" grpId="0" animBg="1"/>
      <p:bldP spid="53" grpId="0" build="p"/>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4" name="Freeform 4"/>
          <p:cNvSpPr/>
          <p:nvPr/>
        </p:nvSpPr>
        <p:spPr>
          <a:xfrm rot="517724">
            <a:off x="17045372" y="89835"/>
            <a:ext cx="1223622" cy="345673"/>
          </a:xfrm>
          <a:custGeom>
            <a:avLst/>
            <a:gdLst/>
            <a:ahLst/>
            <a:cxnLst/>
            <a:rect l="l" t="t" r="r" b="b"/>
            <a:pathLst>
              <a:path w="1223622" h="345673">
                <a:moveTo>
                  <a:pt x="0" y="0"/>
                </a:moveTo>
                <a:lnTo>
                  <a:pt x="1223622" y="0"/>
                </a:lnTo>
                <a:lnTo>
                  <a:pt x="1223622" y="345674"/>
                </a:lnTo>
                <a:lnTo>
                  <a:pt x="0" y="34567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2365282">
            <a:off x="233841" y="86943"/>
            <a:ext cx="1461430" cy="928008"/>
          </a:xfrm>
          <a:custGeom>
            <a:avLst/>
            <a:gdLst/>
            <a:ahLst/>
            <a:cxnLst/>
            <a:rect l="l" t="t" r="r" b="b"/>
            <a:pathLst>
              <a:path w="1461430" h="928008">
                <a:moveTo>
                  <a:pt x="0" y="0"/>
                </a:moveTo>
                <a:lnTo>
                  <a:pt x="1461431" y="0"/>
                </a:lnTo>
                <a:lnTo>
                  <a:pt x="1461431" y="928008"/>
                </a:lnTo>
                <a:lnTo>
                  <a:pt x="0" y="9280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898632">
            <a:off x="17356485" y="9583691"/>
            <a:ext cx="868571" cy="601290"/>
          </a:xfrm>
          <a:custGeom>
            <a:avLst/>
            <a:gdLst/>
            <a:ahLst/>
            <a:cxnLst/>
            <a:rect l="l" t="t" r="r" b="b"/>
            <a:pathLst>
              <a:path w="1050110" h="1335076">
                <a:moveTo>
                  <a:pt x="0" y="0"/>
                </a:moveTo>
                <a:lnTo>
                  <a:pt x="1050110" y="0"/>
                </a:lnTo>
                <a:lnTo>
                  <a:pt x="1050110" y="1335075"/>
                </a:lnTo>
                <a:lnTo>
                  <a:pt x="0" y="13350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6" name="Group 15">
            <a:extLst>
              <a:ext uri="{FF2B5EF4-FFF2-40B4-BE49-F238E27FC236}">
                <a16:creationId xmlns:a16="http://schemas.microsoft.com/office/drawing/2014/main" id="{83AD053F-3637-9BEF-DCF7-0FAB0A57A37E}"/>
              </a:ext>
            </a:extLst>
          </p:cNvPr>
          <p:cNvGrpSpPr/>
          <p:nvPr/>
        </p:nvGrpSpPr>
        <p:grpSpPr>
          <a:xfrm>
            <a:off x="3764530" y="0"/>
            <a:ext cx="10758940" cy="1644920"/>
            <a:chOff x="3677277" y="831974"/>
            <a:chExt cx="10758940" cy="1644920"/>
          </a:xfrm>
        </p:grpSpPr>
        <p:sp>
          <p:nvSpPr>
            <p:cNvPr id="17" name="Freeform 3">
              <a:extLst>
                <a:ext uri="{FF2B5EF4-FFF2-40B4-BE49-F238E27FC236}">
                  <a16:creationId xmlns:a16="http://schemas.microsoft.com/office/drawing/2014/main" id="{1B927F33-F829-98F7-7D1E-27766F7A9307}"/>
                </a:ext>
              </a:extLst>
            </p:cNvPr>
            <p:cNvSpPr/>
            <p:nvPr/>
          </p:nvSpPr>
          <p:spPr>
            <a:xfrm>
              <a:off x="3677277" y="831974"/>
              <a:ext cx="10758940" cy="164492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8">
                <a:duotone>
                  <a:schemeClr val="accent5">
                    <a:shade val="45000"/>
                    <a:satMod val="135000"/>
                  </a:schemeClr>
                  <a:prstClr val="white"/>
                </a:duotone>
                <a:extLst>
                  <a:ext uri="{96DAC541-7B7A-43D3-8B79-37D633B846F1}">
                    <asvg:svgBlip xmlns:asvg="http://schemas.microsoft.com/office/drawing/2016/SVG/main" xmlns="" r:embed="rId9"/>
                  </a:ext>
                </a:extLst>
              </a:blip>
              <a:stretch>
                <a:fillRect t="-34305" b="-32863"/>
              </a:stretch>
            </a:blipFill>
          </p:spPr>
          <p:txBody>
            <a:bodyPr/>
            <a:lstStyle/>
            <a:p>
              <a:endParaRPr lang="en-US"/>
            </a:p>
          </p:txBody>
        </p:sp>
        <p:sp>
          <p:nvSpPr>
            <p:cNvPr id="18" name="TextBox 17">
              <a:extLst>
                <a:ext uri="{FF2B5EF4-FFF2-40B4-BE49-F238E27FC236}">
                  <a16:creationId xmlns:a16="http://schemas.microsoft.com/office/drawing/2014/main" id="{5A50E411-AFC3-9F3E-7177-91D647BB8BBC}"/>
                </a:ext>
              </a:extLst>
            </p:cNvPr>
            <p:cNvSpPr txBox="1"/>
            <p:nvPr/>
          </p:nvSpPr>
          <p:spPr>
            <a:xfrm>
              <a:off x="4820277" y="115455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C9FA5151-F4B2-5375-6708-CFC9C64C0F07}"/>
              </a:ext>
            </a:extLst>
          </p:cNvPr>
          <p:cNvGrpSpPr/>
          <p:nvPr/>
        </p:nvGrpSpPr>
        <p:grpSpPr>
          <a:xfrm>
            <a:off x="838200" y="1941995"/>
            <a:ext cx="17068800" cy="861133"/>
            <a:chOff x="375454" y="2061213"/>
            <a:chExt cx="17068800" cy="861133"/>
          </a:xfrm>
        </p:grpSpPr>
        <p:sp>
          <p:nvSpPr>
            <p:cNvPr id="20" name="TextBox 19">
              <a:extLst>
                <a:ext uri="{FF2B5EF4-FFF2-40B4-BE49-F238E27FC236}">
                  <a16:creationId xmlns:a16="http://schemas.microsoft.com/office/drawing/2014/main" id="{96246F8E-A63A-7A15-9D5E-1F996D38658D}"/>
                </a:ext>
              </a:extLst>
            </p:cNvPr>
            <p:cNvSpPr txBox="1"/>
            <p:nvPr/>
          </p:nvSpPr>
          <p:spPr>
            <a:xfrm>
              <a:off x="1509628" y="2153225"/>
              <a:ext cx="15934626" cy="707886"/>
            </a:xfrm>
            <a:prstGeom prst="rect">
              <a:avLst/>
            </a:prstGeom>
            <a:noFill/>
          </p:spPr>
          <p:txBody>
            <a:bodyPr wrap="square">
              <a:spAutoFit/>
            </a:bodyPr>
            <a:lstStyle/>
            <a:p>
              <a:r>
                <a:rPr lang="en-US" sz="4000" b="1">
                  <a:latin typeface="Arial" panose="020B0604020202020204" pitchFamily="34" charset="0"/>
                  <a:ea typeface="Calibri" panose="020F0502020204030204" pitchFamily="34" charset="0"/>
                  <a:cs typeface="Arial" panose="020B0604020202020204" pitchFamily="34" charset="0"/>
                </a:rPr>
                <a:t>Hoạt động 1: </a:t>
              </a:r>
              <a:r>
                <a:rPr lang="vi-VN" sz="4000">
                  <a:effectLst/>
                  <a:latin typeface="Arial" panose="020B0604020202020204" pitchFamily="34" charset="0"/>
                  <a:ea typeface="Calibri" panose="020F0502020204030204" pitchFamily="34" charset="0"/>
                  <a:cs typeface="Arial" panose="020B0604020202020204" pitchFamily="34" charset="0"/>
                </a:rPr>
                <a:t>Tìm hiểu kế hoạch chi tiêu của cá nhân và gia đình </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4EFD87A0-9643-D6A8-8E2A-AF385FBD6A96}"/>
                </a:ext>
              </a:extLst>
            </p:cNvPr>
            <p:cNvSpPr/>
            <p:nvPr/>
          </p:nvSpPr>
          <p:spPr>
            <a:xfrm>
              <a:off x="375454" y="2061213"/>
              <a:ext cx="920924" cy="86113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grpSp>
      <p:grpSp>
        <p:nvGrpSpPr>
          <p:cNvPr id="22" name="Group 21">
            <a:extLst>
              <a:ext uri="{FF2B5EF4-FFF2-40B4-BE49-F238E27FC236}">
                <a16:creationId xmlns:a16="http://schemas.microsoft.com/office/drawing/2014/main" id="{11B10F22-4714-DFB5-AD7B-A6434B06FDDA}"/>
              </a:ext>
            </a:extLst>
          </p:cNvPr>
          <p:cNvGrpSpPr/>
          <p:nvPr/>
        </p:nvGrpSpPr>
        <p:grpSpPr>
          <a:xfrm>
            <a:off x="838200" y="5008680"/>
            <a:ext cx="16611600" cy="861133"/>
            <a:chOff x="375454" y="2061213"/>
            <a:chExt cx="16611600" cy="861133"/>
          </a:xfrm>
        </p:grpSpPr>
        <p:sp>
          <p:nvSpPr>
            <p:cNvPr id="23" name="TextBox 22">
              <a:extLst>
                <a:ext uri="{FF2B5EF4-FFF2-40B4-BE49-F238E27FC236}">
                  <a16:creationId xmlns:a16="http://schemas.microsoft.com/office/drawing/2014/main" id="{111DE139-FF83-E5BD-99DE-8986207533FD}"/>
                </a:ext>
              </a:extLst>
            </p:cNvPr>
            <p:cNvSpPr txBox="1"/>
            <p:nvPr/>
          </p:nvSpPr>
          <p:spPr>
            <a:xfrm>
              <a:off x="1509628" y="2153225"/>
              <a:ext cx="15477426" cy="707886"/>
            </a:xfrm>
            <a:prstGeom prst="rect">
              <a:avLst/>
            </a:prstGeom>
            <a:noFill/>
          </p:spPr>
          <p:txBody>
            <a:bodyPr wrap="square">
              <a:spAutoFit/>
            </a:bodyPr>
            <a:lstStyle/>
            <a:p>
              <a:r>
                <a:rPr lang="en-US" sz="4000" b="1">
                  <a:latin typeface="Arial" panose="020B0604020202020204" pitchFamily="34" charset="0"/>
                  <a:ea typeface="Calibri" panose="020F0502020204030204" pitchFamily="34" charset="0"/>
                  <a:cs typeface="Arial" panose="020B0604020202020204" pitchFamily="34" charset="0"/>
                </a:rPr>
                <a:t>Hoạt động 3: </a:t>
              </a:r>
              <a:r>
                <a:rPr lang="vi-VN" sz="4000">
                  <a:effectLst/>
                  <a:latin typeface="Arial" panose="020B0604020202020204" pitchFamily="34" charset="0"/>
                  <a:ea typeface="Calibri" panose="020F0502020204030204" pitchFamily="34" charset="0"/>
                  <a:cs typeface="Arial" panose="020B0604020202020204" pitchFamily="34" charset="0"/>
                </a:rPr>
                <a:t>Thực hiện mục tiêu tiết kiệm tài chính trong gia đình</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282E8F6B-F9F9-2FCE-C73D-17C95C9A9020}"/>
                </a:ext>
              </a:extLst>
            </p:cNvPr>
            <p:cNvSpPr/>
            <p:nvPr/>
          </p:nvSpPr>
          <p:spPr>
            <a:xfrm>
              <a:off x="375454" y="2061213"/>
              <a:ext cx="920924" cy="86113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3</a:t>
              </a:r>
            </a:p>
          </p:txBody>
        </p:sp>
      </p:grpSp>
      <p:grpSp>
        <p:nvGrpSpPr>
          <p:cNvPr id="25" name="Group 24">
            <a:extLst>
              <a:ext uri="{FF2B5EF4-FFF2-40B4-BE49-F238E27FC236}">
                <a16:creationId xmlns:a16="http://schemas.microsoft.com/office/drawing/2014/main" id="{4B9FF6D6-FB97-FDAA-10C8-BB2BFE03E5C3}"/>
              </a:ext>
            </a:extLst>
          </p:cNvPr>
          <p:cNvGrpSpPr/>
          <p:nvPr/>
        </p:nvGrpSpPr>
        <p:grpSpPr>
          <a:xfrm>
            <a:off x="838200" y="2925593"/>
            <a:ext cx="16836341" cy="1824923"/>
            <a:chOff x="375454" y="1787732"/>
            <a:chExt cx="16836341" cy="1824923"/>
          </a:xfrm>
        </p:grpSpPr>
        <p:sp>
          <p:nvSpPr>
            <p:cNvPr id="26" name="TextBox 25">
              <a:extLst>
                <a:ext uri="{FF2B5EF4-FFF2-40B4-BE49-F238E27FC236}">
                  <a16:creationId xmlns:a16="http://schemas.microsoft.com/office/drawing/2014/main" id="{9A74B4D4-4CAD-BD0A-CE87-BE7663BCA0A1}"/>
                </a:ext>
              </a:extLst>
            </p:cNvPr>
            <p:cNvSpPr txBox="1"/>
            <p:nvPr/>
          </p:nvSpPr>
          <p:spPr>
            <a:xfrm>
              <a:off x="1509628" y="1787732"/>
              <a:ext cx="15702167" cy="1824923"/>
            </a:xfrm>
            <a:prstGeom prst="rect">
              <a:avLst/>
            </a:prstGeom>
            <a:noFill/>
          </p:spPr>
          <p:txBody>
            <a:bodyPr wrap="square">
              <a:spAutoFit/>
            </a:bodyPr>
            <a:lstStyle/>
            <a:p>
              <a:pP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2: </a:t>
              </a:r>
              <a:r>
                <a:rPr lang="vi-VN" sz="4000">
                  <a:effectLst/>
                  <a:latin typeface="Arial" panose="020B0604020202020204" pitchFamily="34" charset="0"/>
                  <a:ea typeface="Calibri" panose="020F0502020204030204" pitchFamily="34" charset="0"/>
                  <a:cs typeface="Arial" panose="020B0604020202020204" pitchFamily="34" charset="0"/>
                </a:rPr>
                <a:t>Xây dựng kế hoạch chi tiêu của gia đình phù hợp với thu nhập của các thành viên </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EBFE23BD-BEDE-3EB8-1212-9836EB07A718}"/>
                </a:ext>
              </a:extLst>
            </p:cNvPr>
            <p:cNvSpPr/>
            <p:nvPr/>
          </p:nvSpPr>
          <p:spPr>
            <a:xfrm>
              <a:off x="375454" y="2226313"/>
              <a:ext cx="920924" cy="86113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grpSp>
      <p:grpSp>
        <p:nvGrpSpPr>
          <p:cNvPr id="28" name="Group 27">
            <a:extLst>
              <a:ext uri="{FF2B5EF4-FFF2-40B4-BE49-F238E27FC236}">
                <a16:creationId xmlns:a16="http://schemas.microsoft.com/office/drawing/2014/main" id="{DC075C1C-EAFA-30EB-0EB2-E3BEE8663B09}"/>
              </a:ext>
            </a:extLst>
          </p:cNvPr>
          <p:cNvGrpSpPr/>
          <p:nvPr/>
        </p:nvGrpSpPr>
        <p:grpSpPr>
          <a:xfrm>
            <a:off x="838200" y="6325981"/>
            <a:ext cx="16188166" cy="861133"/>
            <a:chOff x="375454" y="2061213"/>
            <a:chExt cx="16188166" cy="861133"/>
          </a:xfrm>
        </p:grpSpPr>
        <p:sp>
          <p:nvSpPr>
            <p:cNvPr id="29" name="TextBox 28">
              <a:extLst>
                <a:ext uri="{FF2B5EF4-FFF2-40B4-BE49-F238E27FC236}">
                  <a16:creationId xmlns:a16="http://schemas.microsoft.com/office/drawing/2014/main" id="{7816A786-3FF2-6146-A7FE-60DA85D8A872}"/>
                </a:ext>
              </a:extLst>
            </p:cNvPr>
            <p:cNvSpPr txBox="1"/>
            <p:nvPr/>
          </p:nvSpPr>
          <p:spPr>
            <a:xfrm>
              <a:off x="1509628" y="2137836"/>
              <a:ext cx="15053992" cy="707886"/>
            </a:xfrm>
            <a:prstGeom prst="rect">
              <a:avLst/>
            </a:prstGeom>
            <a:noFill/>
          </p:spPr>
          <p:txBody>
            <a:bodyPr wrap="square">
              <a:spAutoFit/>
            </a:bodyPr>
            <a:lstStyle/>
            <a:p>
              <a:r>
                <a:rPr lang="en-US" sz="4000" b="1">
                  <a:latin typeface="Arial" panose="020B0604020202020204" pitchFamily="34" charset="0"/>
                  <a:ea typeface="Calibri" panose="020F0502020204030204" pitchFamily="34" charset="0"/>
                  <a:cs typeface="Arial" panose="020B0604020202020204" pitchFamily="34" charset="0"/>
                </a:rPr>
                <a:t>Hoạt động 4: </a:t>
              </a:r>
              <a:r>
                <a:rPr lang="vi-VN" sz="4000">
                  <a:effectLst/>
                  <a:latin typeface="Arial" panose="020B0604020202020204" pitchFamily="34" charset="0"/>
                  <a:ea typeface="Calibri" panose="020F0502020204030204" pitchFamily="34" charset="0"/>
                  <a:cs typeface="Arial" panose="020B0604020202020204" pitchFamily="34" charset="0"/>
                </a:rPr>
                <a:t>Tham gia các hoạt động lao động trong gia đình </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DA1241BD-DF17-4B75-6F29-4B58F1E65855}"/>
                </a:ext>
              </a:extLst>
            </p:cNvPr>
            <p:cNvSpPr/>
            <p:nvPr/>
          </p:nvSpPr>
          <p:spPr>
            <a:xfrm>
              <a:off x="375454" y="2061213"/>
              <a:ext cx="920924" cy="86113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4</a:t>
              </a:r>
            </a:p>
          </p:txBody>
        </p:sp>
      </p:grpSp>
      <p:grpSp>
        <p:nvGrpSpPr>
          <p:cNvPr id="31" name="Group 30">
            <a:extLst>
              <a:ext uri="{FF2B5EF4-FFF2-40B4-BE49-F238E27FC236}">
                <a16:creationId xmlns:a16="http://schemas.microsoft.com/office/drawing/2014/main" id="{D734494E-9C12-ACEE-AB5C-06419489D58B}"/>
              </a:ext>
            </a:extLst>
          </p:cNvPr>
          <p:cNvGrpSpPr/>
          <p:nvPr/>
        </p:nvGrpSpPr>
        <p:grpSpPr>
          <a:xfrm>
            <a:off x="838200" y="7722598"/>
            <a:ext cx="15011400" cy="861133"/>
            <a:chOff x="375454" y="2226313"/>
            <a:chExt cx="15011400" cy="861133"/>
          </a:xfrm>
        </p:grpSpPr>
        <p:sp>
          <p:nvSpPr>
            <p:cNvPr id="32" name="TextBox 31">
              <a:extLst>
                <a:ext uri="{FF2B5EF4-FFF2-40B4-BE49-F238E27FC236}">
                  <a16:creationId xmlns:a16="http://schemas.microsoft.com/office/drawing/2014/main" id="{11854A26-9AAC-581B-2D41-3373A1DAEB81}"/>
                </a:ext>
              </a:extLst>
            </p:cNvPr>
            <p:cNvSpPr txBox="1"/>
            <p:nvPr/>
          </p:nvSpPr>
          <p:spPr>
            <a:xfrm>
              <a:off x="1509628" y="2302936"/>
              <a:ext cx="13877226" cy="707886"/>
            </a:xfrm>
            <a:prstGeom prst="rect">
              <a:avLst/>
            </a:prstGeom>
            <a:noFill/>
          </p:spPr>
          <p:txBody>
            <a:bodyPr wrap="square">
              <a:spAutoFit/>
            </a:bodyPr>
            <a:lstStyle/>
            <a:p>
              <a:r>
                <a:rPr lang="en-US" sz="4000" b="1">
                  <a:latin typeface="Arial" panose="020B0604020202020204" pitchFamily="34" charset="0"/>
                  <a:ea typeface="Calibri" panose="020F0502020204030204" pitchFamily="34" charset="0"/>
                  <a:cs typeface="Arial" panose="020B0604020202020204" pitchFamily="34" charset="0"/>
                </a:rPr>
                <a:t>Hoạt động 5: </a:t>
              </a:r>
              <a:r>
                <a:rPr lang="vi-VN" sz="4000">
                  <a:effectLst/>
                  <a:latin typeface="Arial" panose="020B0604020202020204" pitchFamily="34" charset="0"/>
                  <a:ea typeface="Calibri" panose="020F0502020204030204" pitchFamily="34" charset="0"/>
                  <a:cs typeface="Arial" panose="020B0604020202020204" pitchFamily="34" charset="0"/>
                </a:rPr>
                <a:t>Thực hiện kế hoạch tài chính cá nhân hợp lí</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A2DBC2FE-1AB5-6548-C485-2481868552BA}"/>
                </a:ext>
              </a:extLst>
            </p:cNvPr>
            <p:cNvSpPr/>
            <p:nvPr/>
          </p:nvSpPr>
          <p:spPr>
            <a:xfrm>
              <a:off x="375454" y="2226313"/>
              <a:ext cx="920924" cy="86113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5</a:t>
              </a:r>
            </a:p>
          </p:txBody>
        </p:sp>
      </p:grpSp>
      <p:grpSp>
        <p:nvGrpSpPr>
          <p:cNvPr id="34" name="Group 33">
            <a:extLst>
              <a:ext uri="{FF2B5EF4-FFF2-40B4-BE49-F238E27FC236}">
                <a16:creationId xmlns:a16="http://schemas.microsoft.com/office/drawing/2014/main" id="{8E0B0FD2-9F87-7F8C-5A7E-F2905C0A5C65}"/>
              </a:ext>
            </a:extLst>
          </p:cNvPr>
          <p:cNvGrpSpPr/>
          <p:nvPr/>
        </p:nvGrpSpPr>
        <p:grpSpPr>
          <a:xfrm>
            <a:off x="838200" y="9045490"/>
            <a:ext cx="11887200" cy="861133"/>
            <a:chOff x="375454" y="2061213"/>
            <a:chExt cx="11887200" cy="861133"/>
          </a:xfrm>
        </p:grpSpPr>
        <p:sp>
          <p:nvSpPr>
            <p:cNvPr id="35" name="TextBox 34">
              <a:extLst>
                <a:ext uri="{FF2B5EF4-FFF2-40B4-BE49-F238E27FC236}">
                  <a16:creationId xmlns:a16="http://schemas.microsoft.com/office/drawing/2014/main" id="{43020506-5C04-D16A-C600-14E068873360}"/>
                </a:ext>
              </a:extLst>
            </p:cNvPr>
            <p:cNvSpPr txBox="1"/>
            <p:nvPr/>
          </p:nvSpPr>
          <p:spPr>
            <a:xfrm>
              <a:off x="1509628" y="2153225"/>
              <a:ext cx="10753026" cy="707886"/>
            </a:xfrm>
            <a:prstGeom prst="rect">
              <a:avLst/>
            </a:prstGeom>
            <a:noFill/>
          </p:spPr>
          <p:txBody>
            <a:bodyPr wrap="square">
              <a:spAutoFit/>
            </a:bodyPr>
            <a:lstStyle/>
            <a:p>
              <a:r>
                <a:rPr lang="en-US" sz="4000" b="1">
                  <a:latin typeface="Arial" panose="020B0604020202020204" pitchFamily="34" charset="0"/>
                  <a:ea typeface="Calibri" panose="020F0502020204030204" pitchFamily="34" charset="0"/>
                  <a:cs typeface="Arial" panose="020B0604020202020204" pitchFamily="34" charset="0"/>
                </a:rPr>
                <a:t>Hoạt động 6: </a:t>
              </a:r>
              <a:r>
                <a:rPr lang="en-US" sz="4000">
                  <a:effectLst/>
                  <a:latin typeface="Arial" panose="020B0604020202020204" pitchFamily="34" charset="0"/>
                  <a:ea typeface="Calibri" panose="020F0502020204030204" pitchFamily="34" charset="0"/>
                  <a:cs typeface="Arial" panose="020B0604020202020204" pitchFamily="34" charset="0"/>
                </a:rPr>
                <a:t>Khảo sát kết quả hoạt động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8C2CED3D-19A6-5B00-440B-2F1A675A6CB3}"/>
                </a:ext>
              </a:extLst>
            </p:cNvPr>
            <p:cNvSpPr/>
            <p:nvPr/>
          </p:nvSpPr>
          <p:spPr>
            <a:xfrm>
              <a:off x="375454" y="2061213"/>
              <a:ext cx="920924" cy="86113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6</a:t>
              </a:r>
            </a:p>
          </p:txBody>
        </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1+#ppt_w/2"/>
                                          </p:val>
                                        </p:tav>
                                        <p:tav tm="100000">
                                          <p:val>
                                            <p:strVal val="#ppt_x"/>
                                          </p:val>
                                        </p:tav>
                                      </p:tavLst>
                                    </p:anim>
                                    <p:anim calcmode="lin" valueType="num">
                                      <p:cBhvr additive="base">
                                        <p:cTn id="3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7" name="Freeform 7"/>
          <p:cNvSpPr/>
          <p:nvPr/>
        </p:nvSpPr>
        <p:spPr>
          <a:xfrm>
            <a:off x="0" y="32656"/>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7">
            <a:extLst>
              <a:ext uri="{FF2B5EF4-FFF2-40B4-BE49-F238E27FC236}">
                <a16:creationId xmlns:a16="http://schemas.microsoft.com/office/drawing/2014/main" id="{5FD16B49-F911-2851-6D0B-25269B2699BF}"/>
              </a:ext>
            </a:extLst>
          </p:cNvPr>
          <p:cNvSpPr/>
          <p:nvPr/>
        </p:nvSpPr>
        <p:spPr>
          <a:xfrm>
            <a:off x="16935094" y="99504"/>
            <a:ext cx="1352906" cy="1550205"/>
          </a:xfrm>
          <a:custGeom>
            <a:avLst/>
            <a:gdLst/>
            <a:ahLst/>
            <a:cxnLst/>
            <a:rect l="l" t="t" r="r" b="b"/>
            <a:pathLst>
              <a:path w="1352906" h="1550205">
                <a:moveTo>
                  <a:pt x="0" y="0"/>
                </a:moveTo>
                <a:lnTo>
                  <a:pt x="1352906" y="0"/>
                </a:lnTo>
                <a:lnTo>
                  <a:pt x="1352906" y="1550205"/>
                </a:lnTo>
                <a:lnTo>
                  <a:pt x="0" y="15502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8"/>
          <p:cNvSpPr/>
          <p:nvPr/>
        </p:nvSpPr>
        <p:spPr>
          <a:xfrm rot="1838320" flipH="1" flipV="1">
            <a:off x="16352337" y="8801365"/>
            <a:ext cx="1644187" cy="1594284"/>
          </a:xfrm>
          <a:custGeom>
            <a:avLst/>
            <a:gdLst/>
            <a:ahLst/>
            <a:cxnLst/>
            <a:rect l="l" t="t" r="r" b="b"/>
            <a:pathLst>
              <a:path w="1988444" h="1542990">
                <a:moveTo>
                  <a:pt x="1988444" y="1542989"/>
                </a:moveTo>
                <a:lnTo>
                  <a:pt x="0" y="1542989"/>
                </a:lnTo>
                <a:lnTo>
                  <a:pt x="0" y="0"/>
                </a:lnTo>
                <a:lnTo>
                  <a:pt x="1988444" y="0"/>
                </a:lnTo>
                <a:lnTo>
                  <a:pt x="1988444" y="1542989"/>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6C060BE-70CB-4E81-D71E-D457CE585794}"/>
              </a:ext>
            </a:extLst>
          </p:cNvPr>
          <p:cNvSpPr txBox="1"/>
          <p:nvPr/>
        </p:nvSpPr>
        <p:spPr>
          <a:xfrm>
            <a:off x="2293132" y="494620"/>
            <a:ext cx="13767729"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Chia sẻ kết quả tham gia các hoạt động trong gia đình</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0" name="Freeform 5">
            <a:extLst>
              <a:ext uri="{FF2B5EF4-FFF2-40B4-BE49-F238E27FC236}">
                <a16:creationId xmlns:a16="http://schemas.microsoft.com/office/drawing/2014/main" id="{61851D43-4AD4-8A52-576F-BDB47B10B9C3}"/>
              </a:ext>
            </a:extLst>
          </p:cNvPr>
          <p:cNvSpPr/>
          <p:nvPr/>
        </p:nvSpPr>
        <p:spPr>
          <a:xfrm>
            <a:off x="838200" y="2705100"/>
            <a:ext cx="16611600" cy="7065189"/>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FFF7D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FF18291-3CAA-E4FC-18D3-9ADAEB8735D8}"/>
              </a:ext>
            </a:extLst>
          </p:cNvPr>
          <p:cNvSpPr txBox="1"/>
          <p:nvPr/>
        </p:nvSpPr>
        <p:spPr>
          <a:xfrm>
            <a:off x="1295400" y="2868523"/>
            <a:ext cx="10058400" cy="6729984"/>
          </a:xfrm>
          <a:prstGeom prst="rect">
            <a:avLst/>
          </a:prstGeom>
          <a:noFill/>
        </p:spPr>
        <p:txBody>
          <a:bodyPr wrap="square">
            <a:spAutoFit/>
          </a:bodyPr>
          <a:lstStyle/>
          <a:p>
            <a:pPr marL="571500" lvl="0" indent="-571500" algn="just">
              <a:lnSpc>
                <a:spcPct val="150000"/>
              </a:lnSpc>
              <a:buClr>
                <a:prstClr val="black"/>
              </a:buClr>
              <a:buFont typeface="Courier New" panose="02070309020205020404" pitchFamily="49" charset="0"/>
              <a:buChar char="o"/>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Hướng dẫn cách tổ chức:</a:t>
            </a:r>
          </a:p>
          <a:p>
            <a:pPr marL="1028700" lvl="1" indent="-571500" algn="just">
              <a:lnSpc>
                <a:spcPct val="150000"/>
              </a:lnSpc>
              <a:buClr>
                <a:prstClr val="black"/>
              </a:buClr>
              <a:buFont typeface="Wingdings" panose="05000000000000000000" pitchFamily="2" charset="2"/>
              <a:buChar char="§"/>
            </a:pPr>
            <a:r>
              <a:rPr lang="vi-VN" sz="3600">
                <a:solidFill>
                  <a:prstClr val="black"/>
                </a:solidFill>
                <a:latin typeface="Arial" panose="020B0604020202020204" pitchFamily="34" charset="0"/>
                <a:ea typeface="Calibri" panose="020F0502020204030204" pitchFamily="34" charset="0"/>
                <a:cs typeface="Arial" panose="020B0604020202020204" pitchFamily="34" charset="0"/>
              </a:rPr>
              <a:t>Mỗi nhóm sẽ ngồi theo bàn tròn, lần lượt từng thành viên chia sẻ kết quả mà mình đã tham gia (dựa vào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M</a:t>
            </a:r>
            <a:r>
              <a:rPr lang="vi-VN" sz="3600">
                <a:solidFill>
                  <a:prstClr val="black"/>
                </a:solidFill>
                <a:latin typeface="Arial" panose="020B0604020202020204" pitchFamily="34" charset="0"/>
                <a:ea typeface="Calibri" panose="020F0502020204030204" pitchFamily="34" charset="0"/>
                <a:cs typeface="Arial" panose="020B0604020202020204" pitchFamily="34" charset="0"/>
              </a:rPr>
              <a:t>ục 2</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H</a:t>
            </a:r>
            <a:r>
              <a:rPr lang="vi-VN" sz="3600">
                <a:solidFill>
                  <a:prstClr val="black"/>
                </a:solidFill>
                <a:latin typeface="Arial" panose="020B0604020202020204" pitchFamily="34" charset="0"/>
                <a:ea typeface="Calibri" panose="020F0502020204030204" pitchFamily="34" charset="0"/>
                <a:cs typeface="Arial" panose="020B0604020202020204" pitchFamily="34" charset="0"/>
              </a:rPr>
              <a:t>oạt động 4).</a:t>
            </a:r>
          </a:p>
          <a:p>
            <a:pPr marL="1028700" lvl="1" indent="-571500" algn="just">
              <a:lnSpc>
                <a:spcPct val="150000"/>
              </a:lnSpc>
              <a:buClr>
                <a:prstClr val="black"/>
              </a:buClr>
              <a:buFont typeface="Wingdings" panose="05000000000000000000" pitchFamily="2" charset="2"/>
              <a:buChar char="§"/>
            </a:pPr>
            <a:r>
              <a:rPr lang="vi-VN" sz="3600">
                <a:solidFill>
                  <a:prstClr val="black"/>
                </a:solidFill>
                <a:latin typeface="Arial" panose="020B0604020202020204" pitchFamily="34" charset="0"/>
                <a:ea typeface="Calibri" panose="020F0502020204030204" pitchFamily="34" charset="0"/>
                <a:cs typeface="Arial" panose="020B0604020202020204" pitchFamily="34" charset="0"/>
              </a:rPr>
              <a:t>Nhóm trưởng ghi lại, cả nhóm cùng hoàn thành bảng tổng kết về kết quả tham gia những hoạt động của từng thành viên trong nhóm vào một bảng chung.</a:t>
            </a:r>
          </a:p>
        </p:txBody>
      </p:sp>
      <p:pic>
        <p:nvPicPr>
          <p:cNvPr id="5" name="Picture 4" descr="A group of people sitting around a table&#10;&#10;Description automatically generated">
            <a:extLst>
              <a:ext uri="{FF2B5EF4-FFF2-40B4-BE49-F238E27FC236}">
                <a16:creationId xmlns:a16="http://schemas.microsoft.com/office/drawing/2014/main" id="{CA08DB1F-9744-1C40-6B1A-2013842572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68162" y="4076700"/>
            <a:ext cx="4867275" cy="4648200"/>
          </a:xfrm>
          <a:prstGeom prst="rect">
            <a:avLst/>
          </a:prstGeom>
        </p:spPr>
      </p:pic>
    </p:spTree>
    <p:extLst>
      <p:ext uri="{BB962C8B-B14F-4D97-AF65-F5344CB8AC3E}">
        <p14:creationId xmlns:p14="http://schemas.microsoft.com/office/powerpoint/2010/main" val="373174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left)">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sp>
        <p:nvSpPr>
          <p:cNvPr id="16" name="Freeform 16"/>
          <p:cNvSpPr/>
          <p:nvPr/>
        </p:nvSpPr>
        <p:spPr>
          <a:xfrm>
            <a:off x="-152400" y="0"/>
            <a:ext cx="1514656" cy="1841782"/>
          </a:xfrm>
          <a:custGeom>
            <a:avLst/>
            <a:gdLst/>
            <a:ahLst/>
            <a:cxnLst/>
            <a:rect l="l" t="t" r="r" b="b"/>
            <a:pathLst>
              <a:path w="710166" h="1018159">
                <a:moveTo>
                  <a:pt x="0" y="0"/>
                </a:moveTo>
                <a:lnTo>
                  <a:pt x="710166" y="0"/>
                </a:lnTo>
                <a:lnTo>
                  <a:pt x="710166" y="1018159"/>
                </a:lnTo>
                <a:lnTo>
                  <a:pt x="0" y="10181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17"/>
          <p:cNvSpPr/>
          <p:nvPr/>
        </p:nvSpPr>
        <p:spPr>
          <a:xfrm rot="-285952">
            <a:off x="211766" y="8757521"/>
            <a:ext cx="1238468" cy="1480590"/>
          </a:xfrm>
          <a:custGeom>
            <a:avLst/>
            <a:gdLst/>
            <a:ahLst/>
            <a:cxnLst/>
            <a:rect l="l" t="t" r="r" b="b"/>
            <a:pathLst>
              <a:path w="401922" h="678349">
                <a:moveTo>
                  <a:pt x="0" y="0"/>
                </a:moveTo>
                <a:lnTo>
                  <a:pt x="401922" y="0"/>
                </a:lnTo>
                <a:lnTo>
                  <a:pt x="401922" y="678349"/>
                </a:lnTo>
                <a:lnTo>
                  <a:pt x="0" y="6783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Freeform 15"/>
          <p:cNvSpPr/>
          <p:nvPr/>
        </p:nvSpPr>
        <p:spPr>
          <a:xfrm rot="898632">
            <a:off x="16482200" y="-27591"/>
            <a:ext cx="1464463" cy="1549901"/>
          </a:xfrm>
          <a:custGeom>
            <a:avLst/>
            <a:gdLst/>
            <a:ahLst/>
            <a:cxnLst/>
            <a:rect l="l" t="t" r="r" b="b"/>
            <a:pathLst>
              <a:path w="1050110" h="1335076">
                <a:moveTo>
                  <a:pt x="0" y="0"/>
                </a:moveTo>
                <a:lnTo>
                  <a:pt x="1050110" y="0"/>
                </a:lnTo>
                <a:lnTo>
                  <a:pt x="1050110" y="1335076"/>
                </a:lnTo>
                <a:lnTo>
                  <a:pt x="0" y="13350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6" name="Group 2">
            <a:extLst>
              <a:ext uri="{FF2B5EF4-FFF2-40B4-BE49-F238E27FC236}">
                <a16:creationId xmlns:a16="http://schemas.microsoft.com/office/drawing/2014/main" id="{6DE1E0A1-4F9E-B4BA-E82C-59EA03DD8C40}"/>
              </a:ext>
            </a:extLst>
          </p:cNvPr>
          <p:cNvGrpSpPr/>
          <p:nvPr/>
        </p:nvGrpSpPr>
        <p:grpSpPr>
          <a:xfrm rot="-5400000">
            <a:off x="3858614" y="-1437288"/>
            <a:ext cx="5943600" cy="13009176"/>
            <a:chOff x="0" y="0"/>
            <a:chExt cx="662484" cy="1404901"/>
          </a:xfrm>
          <a:solidFill>
            <a:schemeClr val="accent5">
              <a:lumMod val="20000"/>
              <a:lumOff val="80000"/>
            </a:schemeClr>
          </a:solidFill>
        </p:grpSpPr>
        <p:sp>
          <p:nvSpPr>
            <p:cNvPr id="47" name="Freeform 3">
              <a:extLst>
                <a:ext uri="{FF2B5EF4-FFF2-40B4-BE49-F238E27FC236}">
                  <a16:creationId xmlns:a16="http://schemas.microsoft.com/office/drawing/2014/main" id="{57493903-2CEE-D0A5-4C16-BAFD52D65420}"/>
                </a:ext>
              </a:extLst>
            </p:cNvPr>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TextBox 4">
              <a:extLst>
                <a:ext uri="{FF2B5EF4-FFF2-40B4-BE49-F238E27FC236}">
                  <a16:creationId xmlns:a16="http://schemas.microsoft.com/office/drawing/2014/main" id="{6761C959-A344-C566-4976-C6D5733D2770}"/>
                </a:ext>
              </a:extLst>
            </p:cNvPr>
            <p:cNvSpPr txBox="1"/>
            <p:nvPr/>
          </p:nvSpPr>
          <p:spPr>
            <a:xfrm>
              <a:off x="0" y="-38100"/>
              <a:ext cx="660400" cy="72390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9" name="Picture 19">
            <a:extLst>
              <a:ext uri="{FF2B5EF4-FFF2-40B4-BE49-F238E27FC236}">
                <a16:creationId xmlns:a16="http://schemas.microsoft.com/office/drawing/2014/main" id="{11317123-0299-DAD0-A3F0-ADAC9228461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89539" y="4890634"/>
            <a:ext cx="7417799" cy="5396366"/>
          </a:xfrm>
          <a:prstGeom prst="rect">
            <a:avLst/>
          </a:prstGeom>
        </p:spPr>
      </p:pic>
      <p:sp>
        <p:nvSpPr>
          <p:cNvPr id="54" name="TextBox 53">
            <a:extLst>
              <a:ext uri="{FF2B5EF4-FFF2-40B4-BE49-F238E27FC236}">
                <a16:creationId xmlns:a16="http://schemas.microsoft.com/office/drawing/2014/main" id="{12863A0D-DB7F-9F5C-46AE-04D077357F63}"/>
              </a:ext>
            </a:extLst>
          </p:cNvPr>
          <p:cNvSpPr txBox="1"/>
          <p:nvPr/>
        </p:nvSpPr>
        <p:spPr>
          <a:xfrm>
            <a:off x="911111" y="2699521"/>
            <a:ext cx="10668000"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Hoạt động 5: </a:t>
            </a:r>
            <a:endParaRPr kumimoji="0" lang="en-US" sz="6600" b="1" i="0" u="none" strike="noStrike" kern="1200" cap="none" spc="0" normalizeH="0" baseline="0" noProof="0" dirty="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a:p>
            <a:pPr lvl="0" algn="ctr">
              <a:lnSpc>
                <a:spcPct val="150000"/>
              </a:lnSpc>
              <a:spcBef>
                <a:spcPct val="0"/>
              </a:spcBef>
            </a:pPr>
            <a:r>
              <a:rPr lang="en-US" sz="6600" b="1">
                <a:solidFill>
                  <a:srgbClr val="1F497D">
                    <a:lumMod val="50000"/>
                  </a:srgbClr>
                </a:solidFill>
                <a:latin typeface="Arial" panose="020B0604020202020204" pitchFamily="34" charset="0"/>
                <a:cs typeface="Arial" panose="020B0604020202020204" pitchFamily="34" charset="0"/>
              </a:rPr>
              <a:t>Thực hiện kế hoạch tài chính cá nhân hợp lí</a:t>
            </a:r>
            <a:endParaRPr kumimoji="0" lang="en-US" sz="6600" b="0" i="0" u="none" strike="noStrike" kern="1200" cap="none" spc="0" normalizeH="0" baseline="0" noProof="0" dirty="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006178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sp>
        <p:nvSpPr>
          <p:cNvPr id="10" name="Freeform 10"/>
          <p:cNvSpPr/>
          <p:nvPr/>
        </p:nvSpPr>
        <p:spPr>
          <a:xfrm>
            <a:off x="228600" y="168042"/>
            <a:ext cx="762000" cy="1388058"/>
          </a:xfrm>
          <a:custGeom>
            <a:avLst/>
            <a:gdLst/>
            <a:ahLst/>
            <a:cxnLst/>
            <a:rect l="l" t="t" r="r" b="b"/>
            <a:pathLst>
              <a:path w="554416" h="1553825">
                <a:moveTo>
                  <a:pt x="0" y="0"/>
                </a:moveTo>
                <a:lnTo>
                  <a:pt x="554416" y="0"/>
                </a:lnTo>
                <a:lnTo>
                  <a:pt x="554416" y="1553825"/>
                </a:lnTo>
                <a:lnTo>
                  <a:pt x="0" y="15538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11"/>
          <p:cNvSpPr/>
          <p:nvPr/>
        </p:nvSpPr>
        <p:spPr>
          <a:xfrm rot="-285952">
            <a:off x="17334104" y="31731"/>
            <a:ext cx="801971" cy="916910"/>
          </a:xfrm>
          <a:custGeom>
            <a:avLst/>
            <a:gdLst/>
            <a:ahLst/>
            <a:cxnLst/>
            <a:rect l="l" t="t" r="r" b="b"/>
            <a:pathLst>
              <a:path w="401922" h="678349">
                <a:moveTo>
                  <a:pt x="0" y="0"/>
                </a:moveTo>
                <a:lnTo>
                  <a:pt x="401921" y="0"/>
                </a:lnTo>
                <a:lnTo>
                  <a:pt x="401921" y="678349"/>
                </a:lnTo>
                <a:lnTo>
                  <a:pt x="0" y="6783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4" name="Picture 19">
            <a:extLst>
              <a:ext uri="{FF2B5EF4-FFF2-40B4-BE49-F238E27FC236}">
                <a16:creationId xmlns:a16="http://schemas.microsoft.com/office/drawing/2014/main" id="{E044FB6F-AFA1-3544-D214-7304C126D04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579544">
            <a:off x="16426640" y="9254564"/>
            <a:ext cx="1339504" cy="1113006"/>
          </a:xfrm>
          <a:prstGeom prst="rect">
            <a:avLst/>
          </a:prstGeom>
        </p:spPr>
      </p:pic>
      <p:sp>
        <p:nvSpPr>
          <p:cNvPr id="4" name="TextBox 3">
            <a:extLst>
              <a:ext uri="{FF2B5EF4-FFF2-40B4-BE49-F238E27FC236}">
                <a16:creationId xmlns:a16="http://schemas.microsoft.com/office/drawing/2014/main" id="{CFB41135-83AE-F110-E7DF-6C9F775D20BA}"/>
              </a:ext>
            </a:extLst>
          </p:cNvPr>
          <p:cNvSpPr txBox="1"/>
          <p:nvPr/>
        </p:nvSpPr>
        <p:spPr>
          <a:xfrm>
            <a:off x="2204357" y="724574"/>
            <a:ext cx="13868400"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1: Thảo luận về cách thực hiện kế hoạch tài chính cá nhân</a:t>
            </a:r>
            <a:endParaRPr lang="vi-VN" sz="44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B866C39-A1F2-3845-A0E9-FAFEAB902A81}"/>
              </a:ext>
            </a:extLst>
          </p:cNvPr>
          <p:cNvGrpSpPr/>
          <p:nvPr/>
        </p:nvGrpSpPr>
        <p:grpSpPr>
          <a:xfrm>
            <a:off x="7769244" y="3050727"/>
            <a:ext cx="8930031" cy="6447047"/>
            <a:chOff x="747369" y="2889381"/>
            <a:chExt cx="8930031" cy="6447047"/>
          </a:xfrm>
        </p:grpSpPr>
        <p:sp>
          <p:nvSpPr>
            <p:cNvPr id="6" name="Freeform 4">
              <a:extLst>
                <a:ext uri="{FF2B5EF4-FFF2-40B4-BE49-F238E27FC236}">
                  <a16:creationId xmlns:a16="http://schemas.microsoft.com/office/drawing/2014/main" id="{82DBE65A-8F21-99C2-2E88-F6147C168546}"/>
                </a:ext>
              </a:extLst>
            </p:cNvPr>
            <p:cNvSpPr/>
            <p:nvPr/>
          </p:nvSpPr>
          <p:spPr>
            <a:xfrm>
              <a:off x="747369" y="3460850"/>
              <a:ext cx="8930031" cy="5875578"/>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D23E2FFD-3486-8DB3-9D16-3B6235B4C6B0}"/>
                </a:ext>
              </a:extLst>
            </p:cNvPr>
            <p:cNvGrpSpPr/>
            <p:nvPr/>
          </p:nvGrpSpPr>
          <p:grpSpPr>
            <a:xfrm>
              <a:off x="1517594" y="2889381"/>
              <a:ext cx="7329092" cy="1142938"/>
              <a:chOff x="1805556" y="2902746"/>
              <a:chExt cx="7329092" cy="1142938"/>
            </a:xfrm>
          </p:grpSpPr>
          <p:pic>
            <p:nvPicPr>
              <p:cNvPr id="12" name="Picture 9">
                <a:extLst>
                  <a:ext uri="{FF2B5EF4-FFF2-40B4-BE49-F238E27FC236}">
                    <a16:creationId xmlns:a16="http://schemas.microsoft.com/office/drawing/2014/main" id="{B26CF1F3-E22B-8983-78C6-80005A7EF7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05556" y="2902746"/>
                <a:ext cx="7329092" cy="1142938"/>
              </a:xfrm>
              <a:prstGeom prst="rect">
                <a:avLst/>
              </a:prstGeom>
            </p:spPr>
          </p:pic>
          <p:sp>
            <p:nvSpPr>
              <p:cNvPr id="20" name="TextBox 19">
                <a:extLst>
                  <a:ext uri="{FF2B5EF4-FFF2-40B4-BE49-F238E27FC236}">
                    <a16:creationId xmlns:a16="http://schemas.microsoft.com/office/drawing/2014/main" id="{86838D62-346C-1FD7-5E2B-D5B5FEB94394}"/>
                  </a:ext>
                </a:extLst>
              </p:cNvPr>
              <p:cNvSpPr txBox="1"/>
              <p:nvPr/>
            </p:nvSpPr>
            <p:spPr>
              <a:xfrm>
                <a:off x="2264290" y="3038149"/>
                <a:ext cx="6411624"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nhóm</a:t>
                </a:r>
                <a:endParaRPr lang="en-US" sz="4400" b="1" dirty="0">
                  <a:solidFill>
                    <a:schemeClr val="bg1"/>
                  </a:solidFill>
                  <a:latin typeface="Arial" panose="020B0604020202020204" pitchFamily="34" charset="0"/>
                  <a:cs typeface="Arial" panose="020B0604020202020204" pitchFamily="34" charset="0"/>
                </a:endParaRPr>
              </a:p>
            </p:txBody>
          </p:sp>
        </p:grpSp>
        <p:sp>
          <p:nvSpPr>
            <p:cNvPr id="8" name="TextBox 9">
              <a:extLst>
                <a:ext uri="{FF2B5EF4-FFF2-40B4-BE49-F238E27FC236}">
                  <a16:creationId xmlns:a16="http://schemas.microsoft.com/office/drawing/2014/main" id="{CC9E61B4-BF58-5D5D-7300-0ED50FBC5668}"/>
                </a:ext>
              </a:extLst>
            </p:cNvPr>
            <p:cNvSpPr txBox="1"/>
            <p:nvPr/>
          </p:nvSpPr>
          <p:spPr>
            <a:xfrm>
              <a:off x="1472811" y="4230291"/>
              <a:ext cx="7479145" cy="4502579"/>
            </a:xfrm>
            <a:prstGeom prst="rect">
              <a:avLst/>
            </a:prstGeom>
          </p:spPr>
          <p:txBody>
            <a:bodyPr wrap="square" lIns="0" tIns="0" rIns="0" bIns="0" rtlCol="0" anchor="t">
              <a:spAutoFit/>
            </a:bodyPr>
            <a:lstStyle/>
            <a:p>
              <a:pPr algn="just">
                <a:lnSpc>
                  <a:spcPct val="150000"/>
                </a:lnSpc>
              </a:pPr>
              <a:r>
                <a:rPr lang="en-US" sz="4000">
                  <a:latin typeface="Arial" panose="020B0604020202020204" pitchFamily="34" charset="0"/>
                  <a:cs typeface="Arial" panose="020B0604020202020204" pitchFamily="34" charset="0"/>
                </a:rPr>
                <a:t>Cả lớp chia </a:t>
              </a:r>
              <a:r>
                <a:rPr lang="vi-VN" sz="4000">
                  <a:latin typeface="Arial" panose="020B0604020202020204" pitchFamily="34" charset="0"/>
                  <a:cs typeface="Arial" panose="020B0604020202020204" pitchFamily="34" charset="0"/>
                </a:rPr>
                <a:t>thành 4 nhóm</a:t>
              </a:r>
              <a:r>
                <a:rPr lang="en-US" sz="4000">
                  <a:latin typeface="Arial" panose="020B0604020202020204" pitchFamily="34" charset="0"/>
                  <a:cs typeface="Arial" panose="020B0604020202020204" pitchFamily="34" charset="0"/>
                </a:rPr>
                <a:t> và </a:t>
              </a:r>
              <a:r>
                <a:rPr lang="vi-VN" sz="4000">
                  <a:latin typeface="Arial" panose="020B0604020202020204" pitchFamily="34" charset="0"/>
                  <a:cs typeface="Arial" panose="020B0604020202020204" pitchFamily="34" charset="0"/>
                </a:rPr>
                <a:t>thảo luận </a:t>
              </a:r>
              <a:r>
                <a:rPr lang="en-US" sz="4000">
                  <a:latin typeface="Arial" panose="020B0604020202020204" pitchFamily="34" charset="0"/>
                  <a:cs typeface="Arial" panose="020B0604020202020204" pitchFamily="34" charset="0"/>
                </a:rPr>
                <a:t>với nhau </a:t>
              </a:r>
              <a:r>
                <a:rPr lang="vi-VN" sz="4000">
                  <a:latin typeface="Arial" panose="020B0604020202020204" pitchFamily="34" charset="0"/>
                  <a:cs typeface="Arial" panose="020B0604020202020204" pitchFamily="34" charset="0"/>
                </a:rPr>
                <a:t>theo chủ đề </a:t>
              </a:r>
              <a:r>
                <a:rPr lang="vi-VN" sz="4000" b="1">
                  <a:solidFill>
                    <a:srgbClr val="FF0000"/>
                  </a:solidFill>
                  <a:latin typeface="Arial" panose="020B0604020202020204" pitchFamily="34" charset="0"/>
                  <a:cs typeface="Arial" panose="020B0604020202020204" pitchFamily="34" charset="0"/>
                </a:rPr>
                <a:t>“Làm thế nào để thực hiện kế hoạch tài chính cá nhân” </a:t>
              </a:r>
              <a:r>
                <a:rPr lang="en-US" sz="4000">
                  <a:latin typeface="Arial" panose="020B0604020202020204" pitchFamily="34" charset="0"/>
                  <a:cs typeface="Arial" panose="020B0604020202020204" pitchFamily="34" charset="0"/>
                </a:rPr>
                <a:t>dựa vào </a:t>
              </a:r>
              <a:r>
                <a:rPr lang="vi-VN" sz="4000">
                  <a:latin typeface="Arial" panose="020B0604020202020204" pitchFamily="34" charset="0"/>
                  <a:cs typeface="Arial" panose="020B0604020202020204" pitchFamily="34" charset="0"/>
                </a:rPr>
                <a:t>gợi ý </a:t>
              </a:r>
              <a:r>
                <a:rPr lang="en-US" sz="4000" i="1">
                  <a:latin typeface="Arial" panose="020B0604020202020204" pitchFamily="34" charset="0"/>
                  <a:cs typeface="Arial" panose="020B0604020202020204" pitchFamily="34" charset="0"/>
                </a:rPr>
                <a:t>(SGK – tr.44).</a:t>
              </a:r>
              <a:endParaRPr lang="vi-VN" sz="4000" i="1" dirty="0">
                <a:solidFill>
                  <a:srgbClr val="FF0000"/>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720BD601-BACE-89D1-4D94-061AB7F28353}"/>
              </a:ext>
            </a:extLst>
          </p:cNvPr>
          <p:cNvGrpSpPr/>
          <p:nvPr/>
        </p:nvGrpSpPr>
        <p:grpSpPr>
          <a:xfrm>
            <a:off x="1733400" y="3159358"/>
            <a:ext cx="5703018" cy="6597013"/>
            <a:chOff x="2069466" y="2794472"/>
            <a:chExt cx="5703018" cy="6597013"/>
          </a:xfrm>
        </p:grpSpPr>
        <p:sp>
          <p:nvSpPr>
            <p:cNvPr id="22" name="Freeform 5">
              <a:extLst>
                <a:ext uri="{FF2B5EF4-FFF2-40B4-BE49-F238E27FC236}">
                  <a16:creationId xmlns:a16="http://schemas.microsoft.com/office/drawing/2014/main" id="{657BF73C-669A-39B0-34F3-816C5714F664}"/>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12">
              <a:extLst>
                <a:ext uri="{FF2B5EF4-FFF2-40B4-BE49-F238E27FC236}">
                  <a16:creationId xmlns:a16="http://schemas.microsoft.com/office/drawing/2014/main" id="{D4F3AAEA-CAA5-9C07-773E-6A80C6798848}"/>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25" name="Picture 24" descr="Cartoon of kids with hats&#10;&#10;Description automatically generated">
            <a:extLst>
              <a:ext uri="{FF2B5EF4-FFF2-40B4-BE49-F238E27FC236}">
                <a16:creationId xmlns:a16="http://schemas.microsoft.com/office/drawing/2014/main" id="{8E317922-3000-3A90-2DD3-0FDDDC410D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09800" y="4128329"/>
            <a:ext cx="4150688" cy="4150688"/>
          </a:xfrm>
          <a:prstGeom prst="rect">
            <a:avLst/>
          </a:prstGeom>
        </p:spPr>
      </p:pic>
    </p:spTree>
    <p:extLst>
      <p:ext uri="{BB962C8B-B14F-4D97-AF65-F5344CB8AC3E}">
        <p14:creationId xmlns:p14="http://schemas.microsoft.com/office/powerpoint/2010/main" val="256980494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sp>
        <p:nvSpPr>
          <p:cNvPr id="6" name="Freeform 6"/>
          <p:cNvSpPr/>
          <p:nvPr/>
        </p:nvSpPr>
        <p:spPr>
          <a:xfrm rot="-285952">
            <a:off x="17306073" y="36860"/>
            <a:ext cx="935462" cy="1157441"/>
          </a:xfrm>
          <a:custGeom>
            <a:avLst/>
            <a:gdLst/>
            <a:ahLst/>
            <a:cxnLst/>
            <a:rect l="l" t="t" r="r" b="b"/>
            <a:pathLst>
              <a:path w="401922" h="678349">
                <a:moveTo>
                  <a:pt x="0" y="0"/>
                </a:moveTo>
                <a:lnTo>
                  <a:pt x="401922" y="0"/>
                </a:lnTo>
                <a:lnTo>
                  <a:pt x="401922" y="678349"/>
                </a:lnTo>
                <a:lnTo>
                  <a:pt x="0" y="6783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Freeform 5"/>
          <p:cNvSpPr/>
          <p:nvPr/>
        </p:nvSpPr>
        <p:spPr>
          <a:xfrm>
            <a:off x="152400" y="-1"/>
            <a:ext cx="1020230" cy="1752601"/>
          </a:xfrm>
          <a:custGeom>
            <a:avLst/>
            <a:gdLst/>
            <a:ahLst/>
            <a:cxnLst/>
            <a:rect l="l" t="t" r="r" b="b"/>
            <a:pathLst>
              <a:path w="609563" h="1708382">
                <a:moveTo>
                  <a:pt x="0" y="0"/>
                </a:moveTo>
                <a:lnTo>
                  <a:pt x="609563" y="0"/>
                </a:lnTo>
                <a:lnTo>
                  <a:pt x="609563" y="1708382"/>
                </a:lnTo>
                <a:lnTo>
                  <a:pt x="0" y="17083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 name="Speech Bubble: Rectangle with Corners Rounded 39">
            <a:extLst>
              <a:ext uri="{FF2B5EF4-FFF2-40B4-BE49-F238E27FC236}">
                <a16:creationId xmlns:a16="http://schemas.microsoft.com/office/drawing/2014/main" id="{6FEAF16F-4E39-F948-1429-EF53083A6DD7}"/>
              </a:ext>
            </a:extLst>
          </p:cNvPr>
          <p:cNvSpPr/>
          <p:nvPr/>
        </p:nvSpPr>
        <p:spPr>
          <a:xfrm>
            <a:off x="8305800" y="800100"/>
            <a:ext cx="9525000" cy="2514600"/>
          </a:xfrm>
          <a:prstGeom prst="wedgeRoundRectCallout">
            <a:avLst>
              <a:gd name="adj1" fmla="val -57480"/>
              <a:gd name="adj2" fmla="val 43842"/>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cs typeface="Arial" panose="020B0604020202020204" pitchFamily="34" charset="0"/>
              </a:rPr>
              <a:t>Luôn luôn ghi chép lại chính xác, rõ ràng, cụ thể các khoản chi vào sổ theo dõi</a:t>
            </a:r>
            <a:endParaRPr lang="en-US" sz="3400">
              <a:solidFill>
                <a:schemeClr val="tx1"/>
              </a:solidFill>
              <a:latin typeface="Arial" panose="020B0604020202020204" pitchFamily="34" charset="0"/>
              <a:cs typeface="Arial" panose="020B0604020202020204" pitchFamily="34" charset="0"/>
            </a:endParaRPr>
          </a:p>
        </p:txBody>
      </p:sp>
      <p:sp>
        <p:nvSpPr>
          <p:cNvPr id="41" name="Speech Bubble: Rectangle with Corners Rounded 40">
            <a:extLst>
              <a:ext uri="{FF2B5EF4-FFF2-40B4-BE49-F238E27FC236}">
                <a16:creationId xmlns:a16="http://schemas.microsoft.com/office/drawing/2014/main" id="{B30B21F7-3666-D489-D7DB-227F2DC9BE63}"/>
              </a:ext>
            </a:extLst>
          </p:cNvPr>
          <p:cNvSpPr/>
          <p:nvPr/>
        </p:nvSpPr>
        <p:spPr>
          <a:xfrm>
            <a:off x="8305800" y="3657600"/>
            <a:ext cx="9525000" cy="2895600"/>
          </a:xfrm>
          <a:prstGeom prst="wedgeRoundRectCallout">
            <a:avLst>
              <a:gd name="adj1" fmla="val -57901"/>
              <a:gd name="adj2" fmla="val -36645"/>
              <a:gd name="adj3" fmla="val 16667"/>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cs typeface="Arial" panose="020B0604020202020204" pitchFamily="34" charset="0"/>
              </a:rPr>
              <a:t>Bám sát kế hoạch tài chính cá nhân, kiểm soát các khoản chi đảm bảo chi cho các khoản cần chi, không chi cho các khoản muốn chi</a:t>
            </a:r>
            <a:endParaRPr lang="en-US" sz="3400">
              <a:solidFill>
                <a:schemeClr val="tx1"/>
              </a:solidFill>
              <a:latin typeface="Arial" panose="020B0604020202020204" pitchFamily="34" charset="0"/>
              <a:cs typeface="Arial" panose="020B0604020202020204" pitchFamily="34" charset="0"/>
            </a:endParaRPr>
          </a:p>
        </p:txBody>
      </p:sp>
      <p:sp>
        <p:nvSpPr>
          <p:cNvPr id="42" name="Speech Bubble: Rectangle with Corners Rounded 41">
            <a:extLst>
              <a:ext uri="{FF2B5EF4-FFF2-40B4-BE49-F238E27FC236}">
                <a16:creationId xmlns:a16="http://schemas.microsoft.com/office/drawing/2014/main" id="{44AA480C-C472-85A1-EECF-2C3BF62AF5C8}"/>
              </a:ext>
            </a:extLst>
          </p:cNvPr>
          <p:cNvSpPr/>
          <p:nvPr/>
        </p:nvSpPr>
        <p:spPr>
          <a:xfrm>
            <a:off x="8305800" y="6896100"/>
            <a:ext cx="9525000" cy="2895600"/>
          </a:xfrm>
          <a:prstGeom prst="wedgeRoundRectCallout">
            <a:avLst>
              <a:gd name="adj1" fmla="val -57901"/>
              <a:gd name="adj2" fmla="val -36645"/>
              <a:gd name="adj3" fmla="val 16667"/>
            </a:avLst>
          </a:prstGeom>
          <a:solidFill>
            <a:srgbClr val="F8E8E8"/>
          </a:solidFill>
          <a:ln>
            <a:solidFill>
              <a:srgbClr val="F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cs typeface="Arial" panose="020B0604020202020204" pitchFamily="34" charset="0"/>
              </a:rPr>
              <a:t>Điều chỉnh kịp thời nếu nhận thấy có sự bất hợp lí trong các khoản thu chi, có sự khác biệt đáng kể giữa thực tiễn và kế hoạch dự kiến</a:t>
            </a:r>
            <a:endParaRPr lang="en-US" sz="3400">
              <a:solidFill>
                <a:schemeClr val="tx1"/>
              </a:solidFill>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CE87638F-4771-BB3E-1B2D-E385C05A0CBC}"/>
              </a:ext>
            </a:extLst>
          </p:cNvPr>
          <p:cNvGrpSpPr/>
          <p:nvPr/>
        </p:nvGrpSpPr>
        <p:grpSpPr>
          <a:xfrm>
            <a:off x="762001" y="1531033"/>
            <a:ext cx="6324600" cy="6812867"/>
            <a:chOff x="185514" y="840931"/>
            <a:chExt cx="6324600" cy="7148776"/>
          </a:xfrm>
        </p:grpSpPr>
        <p:sp>
          <p:nvSpPr>
            <p:cNvPr id="44" name="Rectangle: Rounded Corners 43">
              <a:extLst>
                <a:ext uri="{FF2B5EF4-FFF2-40B4-BE49-F238E27FC236}">
                  <a16:creationId xmlns:a16="http://schemas.microsoft.com/office/drawing/2014/main" id="{6EE2B53A-3315-9A56-E643-04E823D4C3B0}"/>
                </a:ext>
              </a:extLst>
            </p:cNvPr>
            <p:cNvSpPr/>
            <p:nvPr/>
          </p:nvSpPr>
          <p:spPr>
            <a:xfrm>
              <a:off x="185514" y="840931"/>
              <a:ext cx="6324600" cy="714877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THAM KHẢO: </a:t>
              </a:r>
            </a:p>
            <a:p>
              <a:pPr algn="ctr">
                <a:lnSpc>
                  <a:spcPct val="150000"/>
                </a:lnSpc>
              </a:pPr>
              <a:r>
                <a:rPr lang="en-US" sz="4000">
                  <a:solidFill>
                    <a:schemeClr val="tx1"/>
                  </a:solidFill>
                  <a:latin typeface="Arial" panose="020B0604020202020204" pitchFamily="34" charset="0"/>
                  <a:cs typeface="Arial" panose="020B0604020202020204" pitchFamily="34" charset="0"/>
                </a:rPr>
                <a:t>Một số cách thực hiện kế hoạch tài chính cá nhân có thể kể đến như:</a:t>
              </a:r>
              <a:endParaRPr lang="en-US" sz="4000" dirty="0">
                <a:solidFill>
                  <a:schemeClr val="tx1"/>
                </a:solidFill>
                <a:latin typeface="Arial" panose="020B0604020202020204" pitchFamily="34" charset="0"/>
                <a:cs typeface="Arial" panose="020B0604020202020204" pitchFamily="34" charset="0"/>
              </a:endParaRPr>
            </a:p>
          </p:txBody>
        </p:sp>
        <p:pic>
          <p:nvPicPr>
            <p:cNvPr id="45" name="Picture 6">
              <a:extLst>
                <a:ext uri="{FF2B5EF4-FFF2-40B4-BE49-F238E27FC236}">
                  <a16:creationId xmlns:a16="http://schemas.microsoft.com/office/drawing/2014/main" id="{D2AE9729-8A84-150E-BBFA-074DB9F679C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659335" y="840931"/>
              <a:ext cx="1376958" cy="1344257"/>
            </a:xfrm>
            <a:prstGeom prst="rect">
              <a:avLst/>
            </a:prstGeom>
          </p:spPr>
        </p:pic>
      </p:grpSp>
      <p:pic>
        <p:nvPicPr>
          <p:cNvPr id="46" name="Picture 45" descr="Diagram&#10;&#10;Description automatically generated">
            <a:extLst>
              <a:ext uri="{FF2B5EF4-FFF2-40B4-BE49-F238E27FC236}">
                <a16:creationId xmlns:a16="http://schemas.microsoft.com/office/drawing/2014/main" id="{D6F6F0C0-4A43-1D8F-F815-2D243C819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4266" y="6912429"/>
            <a:ext cx="5100070" cy="3815097"/>
          </a:xfrm>
          <a:prstGeom prst="rect">
            <a:avLst/>
          </a:prstGeom>
        </p:spPr>
      </p:pic>
    </p:spTree>
    <p:extLst>
      <p:ext uri="{BB962C8B-B14F-4D97-AF65-F5344CB8AC3E}">
        <p14:creationId xmlns:p14="http://schemas.microsoft.com/office/powerpoint/2010/main" val="425571942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arn(inVertical)">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righ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right)">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right)">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pic>
        <p:nvPicPr>
          <p:cNvPr id="2" name="Picture 1" descr="A group of people standing next to a sign&#10;&#10;Description automatically generated with low confidence">
            <a:extLst>
              <a:ext uri="{FF2B5EF4-FFF2-40B4-BE49-F238E27FC236}">
                <a16:creationId xmlns:a16="http://schemas.microsoft.com/office/drawing/2014/main" id="{F9A8DA8E-AA5A-7FD5-8ED7-1868828B79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266" y="0"/>
            <a:ext cx="18287980" cy="10285077"/>
          </a:xfrm>
          <a:prstGeom prst="rect">
            <a:avLst/>
          </a:prstGeom>
        </p:spPr>
      </p:pic>
      <p:grpSp>
        <p:nvGrpSpPr>
          <p:cNvPr id="3" name="Group 2">
            <a:extLst>
              <a:ext uri="{FF2B5EF4-FFF2-40B4-BE49-F238E27FC236}">
                <a16:creationId xmlns:a16="http://schemas.microsoft.com/office/drawing/2014/main" id="{8AD1ED9B-C21E-4DED-C7C7-599D14F0512F}"/>
              </a:ext>
            </a:extLst>
          </p:cNvPr>
          <p:cNvGrpSpPr/>
          <p:nvPr/>
        </p:nvGrpSpPr>
        <p:grpSpPr>
          <a:xfrm>
            <a:off x="3810000" y="2476500"/>
            <a:ext cx="10401301" cy="5638800"/>
            <a:chOff x="281696" y="-1903638"/>
            <a:chExt cx="10401301" cy="5638800"/>
          </a:xfrm>
        </p:grpSpPr>
        <p:sp>
          <p:nvSpPr>
            <p:cNvPr id="4" name="Round Same Side Corner Rectangle 3">
              <a:extLst>
                <a:ext uri="{FF2B5EF4-FFF2-40B4-BE49-F238E27FC236}">
                  <a16:creationId xmlns:a16="http://schemas.microsoft.com/office/drawing/2014/main" id="{861C6D11-0BD8-6A7D-D261-D39692DC838A}"/>
                </a:ext>
              </a:extLst>
            </p:cNvPr>
            <p:cNvSpPr/>
            <p:nvPr/>
          </p:nvSpPr>
          <p:spPr>
            <a:xfrm rot="5400000">
              <a:off x="2662947" y="-4284889"/>
              <a:ext cx="5638800" cy="10401301"/>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8802362-6F7A-B3BF-C22F-5C4DE66AB803}"/>
                </a:ext>
              </a:extLst>
            </p:cNvPr>
            <p:cNvSpPr txBox="1"/>
            <p:nvPr/>
          </p:nvSpPr>
          <p:spPr>
            <a:xfrm>
              <a:off x="1046418" y="-1214406"/>
              <a:ext cx="8871858" cy="4260333"/>
            </a:xfrm>
            <a:prstGeom prst="rect">
              <a:avLst/>
            </a:prstGeom>
            <a:noFill/>
          </p:spPr>
          <p:txBody>
            <a:bodyPr wrap="square" rtlCol="0">
              <a:spAutoFit/>
            </a:bodyPr>
            <a:lstStyle/>
            <a:p>
              <a:pPr algn="ctr">
                <a:lnSpc>
                  <a:spcPct val="150000"/>
                </a:lnSpc>
              </a:pPr>
              <a:r>
                <a:rPr lang="en-US" sz="5400" b="1">
                  <a:solidFill>
                    <a:srgbClr val="C00000"/>
                  </a:solidFill>
                  <a:latin typeface="Arial" panose="020B0604020202020204" pitchFamily="34" charset="0"/>
                  <a:cs typeface="Arial" panose="020B0604020202020204" pitchFamily="34" charset="0"/>
                </a:rPr>
                <a:t>NHẤN MẠNH</a:t>
              </a:r>
            </a:p>
            <a:p>
              <a:pPr algn="just">
                <a:lnSpc>
                  <a:spcPct val="150000"/>
                </a:lnSpc>
              </a:pPr>
              <a:r>
                <a:rPr lang="vi-VN" sz="4400">
                  <a:latin typeface="Arial" panose="020B0604020202020204" pitchFamily="34" charset="0"/>
                  <a:cs typeface="Arial" panose="020B0604020202020204" pitchFamily="34" charset="0"/>
                </a:rPr>
                <a:t>Muốn thực hiện mục tiêu tài chính cá nhân hợp lí thì cần có kế hoạch cụ thể, rõ ràng.</a:t>
              </a:r>
              <a:endParaRPr lang="en-US"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6246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sp>
        <p:nvSpPr>
          <p:cNvPr id="10" name="Freeform 10"/>
          <p:cNvSpPr/>
          <p:nvPr/>
        </p:nvSpPr>
        <p:spPr>
          <a:xfrm>
            <a:off x="228600" y="168042"/>
            <a:ext cx="762000" cy="1388058"/>
          </a:xfrm>
          <a:custGeom>
            <a:avLst/>
            <a:gdLst/>
            <a:ahLst/>
            <a:cxnLst/>
            <a:rect l="l" t="t" r="r" b="b"/>
            <a:pathLst>
              <a:path w="554416" h="1553825">
                <a:moveTo>
                  <a:pt x="0" y="0"/>
                </a:moveTo>
                <a:lnTo>
                  <a:pt x="554416" y="0"/>
                </a:lnTo>
                <a:lnTo>
                  <a:pt x="554416" y="1553825"/>
                </a:lnTo>
                <a:lnTo>
                  <a:pt x="0" y="15538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11"/>
          <p:cNvSpPr/>
          <p:nvPr/>
        </p:nvSpPr>
        <p:spPr>
          <a:xfrm rot="-285952">
            <a:off x="17334104" y="31731"/>
            <a:ext cx="801971" cy="916910"/>
          </a:xfrm>
          <a:custGeom>
            <a:avLst/>
            <a:gdLst/>
            <a:ahLst/>
            <a:cxnLst/>
            <a:rect l="l" t="t" r="r" b="b"/>
            <a:pathLst>
              <a:path w="401922" h="678349">
                <a:moveTo>
                  <a:pt x="0" y="0"/>
                </a:moveTo>
                <a:lnTo>
                  <a:pt x="401921" y="0"/>
                </a:lnTo>
                <a:lnTo>
                  <a:pt x="401921" y="678349"/>
                </a:lnTo>
                <a:lnTo>
                  <a:pt x="0" y="6783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4" name="Picture 19">
            <a:extLst>
              <a:ext uri="{FF2B5EF4-FFF2-40B4-BE49-F238E27FC236}">
                <a16:creationId xmlns:a16="http://schemas.microsoft.com/office/drawing/2014/main" id="{E044FB6F-AFA1-3544-D214-7304C126D04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579544">
            <a:off x="16426640" y="9254564"/>
            <a:ext cx="1339504" cy="1113006"/>
          </a:xfrm>
          <a:prstGeom prst="rect">
            <a:avLst/>
          </a:prstGeom>
        </p:spPr>
      </p:pic>
      <p:sp>
        <p:nvSpPr>
          <p:cNvPr id="4" name="TextBox 3">
            <a:extLst>
              <a:ext uri="{FF2B5EF4-FFF2-40B4-BE49-F238E27FC236}">
                <a16:creationId xmlns:a16="http://schemas.microsoft.com/office/drawing/2014/main" id="{CFB41135-83AE-F110-E7DF-6C9F775D20BA}"/>
              </a:ext>
            </a:extLst>
          </p:cNvPr>
          <p:cNvSpPr txBox="1"/>
          <p:nvPr/>
        </p:nvSpPr>
        <p:spPr>
          <a:xfrm>
            <a:off x="2215243" y="621320"/>
            <a:ext cx="13868400" cy="769441"/>
          </a:xfrm>
          <a:prstGeom prst="rect">
            <a:avLst/>
          </a:prstGeom>
          <a:noFill/>
        </p:spPr>
        <p:txBody>
          <a:bodyPr wrap="square">
            <a:spAutoFit/>
          </a:bodyPr>
          <a:lstStyle/>
          <a:p>
            <a:pPr algn="ctr">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Thực hiện kế hoạch tài chính cá nhân</a:t>
            </a:r>
          </a:p>
        </p:txBody>
      </p:sp>
      <p:grpSp>
        <p:nvGrpSpPr>
          <p:cNvPr id="2" name="Group 1">
            <a:extLst>
              <a:ext uri="{FF2B5EF4-FFF2-40B4-BE49-F238E27FC236}">
                <a16:creationId xmlns:a16="http://schemas.microsoft.com/office/drawing/2014/main" id="{0B860187-81CE-DB52-E4EA-BA7BBC6C9887}"/>
              </a:ext>
            </a:extLst>
          </p:cNvPr>
          <p:cNvGrpSpPr/>
          <p:nvPr/>
        </p:nvGrpSpPr>
        <p:grpSpPr>
          <a:xfrm>
            <a:off x="838200" y="1765537"/>
            <a:ext cx="16217831" cy="3040620"/>
            <a:chOff x="-367473" y="712851"/>
            <a:chExt cx="16217831" cy="3040620"/>
          </a:xfrm>
        </p:grpSpPr>
        <p:sp>
          <p:nvSpPr>
            <p:cNvPr id="3" name="TextBox 2">
              <a:extLst>
                <a:ext uri="{FF2B5EF4-FFF2-40B4-BE49-F238E27FC236}">
                  <a16:creationId xmlns:a16="http://schemas.microsoft.com/office/drawing/2014/main" id="{AA5168A9-E35D-7759-D31D-E6EAF2BEDD21}"/>
                </a:ext>
              </a:extLst>
            </p:cNvPr>
            <p:cNvSpPr txBox="1"/>
            <p:nvPr/>
          </p:nvSpPr>
          <p:spPr>
            <a:xfrm>
              <a:off x="1275060" y="712851"/>
              <a:ext cx="14575298" cy="3040620"/>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HOẠT ĐỘNG NHÓM: </a:t>
              </a:r>
              <a:r>
                <a:rPr lang="en-US" sz="4000">
                  <a:solidFill>
                    <a:schemeClr val="tx1"/>
                  </a:solidFill>
                  <a:latin typeface="Arial" panose="020B0604020202020204" pitchFamily="34" charset="0"/>
                  <a:cs typeface="Arial" panose="020B0604020202020204" pitchFamily="34" charset="0"/>
                </a:rPr>
                <a:t>Các em quan sát tình huống sau, thảo luận với bạn và thực hiện nhiệm vụ: </a:t>
              </a:r>
              <a:r>
                <a:rPr lang="en-US" sz="4000" b="1">
                  <a:solidFill>
                    <a:srgbClr val="FF0000"/>
                  </a:solidFill>
                  <a:latin typeface="Arial" panose="020B0604020202020204" pitchFamily="34" charset="0"/>
                  <a:cs typeface="Arial" panose="020B0604020202020204" pitchFamily="34" charset="0"/>
                </a:rPr>
                <a:t>Em hãy xây dựng kế hoạch tài chính cá nhân hợp lí.</a:t>
              </a:r>
              <a:endParaRPr lang="en-US" sz="4000" b="1" dirty="0">
                <a:solidFill>
                  <a:srgbClr val="FF0000"/>
                </a:solidFill>
                <a:latin typeface="Arial" panose="020B0604020202020204" pitchFamily="34" charset="0"/>
                <a:cs typeface="Arial" panose="020B0604020202020204" pitchFamily="34" charset="0"/>
              </a:endParaRPr>
            </a:p>
          </p:txBody>
        </p:sp>
        <p:pic>
          <p:nvPicPr>
            <p:cNvPr id="9" name="Picture 10">
              <a:extLst>
                <a:ext uri="{FF2B5EF4-FFF2-40B4-BE49-F238E27FC236}">
                  <a16:creationId xmlns:a16="http://schemas.microsoft.com/office/drawing/2014/main" id="{11F3D115-3A0D-8A0C-9BDA-5FDD484A61C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7473" y="1636405"/>
              <a:ext cx="1482624" cy="1193512"/>
            </a:xfrm>
            <a:prstGeom prst="rect">
              <a:avLst/>
            </a:prstGeom>
          </p:spPr>
        </p:pic>
      </p:grpSp>
      <p:grpSp>
        <p:nvGrpSpPr>
          <p:cNvPr id="17" name="Group 16">
            <a:extLst>
              <a:ext uri="{FF2B5EF4-FFF2-40B4-BE49-F238E27FC236}">
                <a16:creationId xmlns:a16="http://schemas.microsoft.com/office/drawing/2014/main" id="{3356E7B6-CEAC-B970-80E6-D359B5A9AD99}"/>
              </a:ext>
            </a:extLst>
          </p:cNvPr>
          <p:cNvGrpSpPr/>
          <p:nvPr/>
        </p:nvGrpSpPr>
        <p:grpSpPr>
          <a:xfrm>
            <a:off x="925174" y="5270536"/>
            <a:ext cx="16437651" cy="4540531"/>
            <a:chOff x="1129113" y="3501734"/>
            <a:chExt cx="14928108" cy="5193272"/>
          </a:xfrm>
        </p:grpSpPr>
        <p:sp>
          <p:nvSpPr>
            <p:cNvPr id="18" name="Rectangle: Rounded Corners 17">
              <a:extLst>
                <a:ext uri="{FF2B5EF4-FFF2-40B4-BE49-F238E27FC236}">
                  <a16:creationId xmlns:a16="http://schemas.microsoft.com/office/drawing/2014/main" id="{4ED66511-AE4F-D613-20D5-A0CC9C28DB65}"/>
                </a:ext>
              </a:extLst>
            </p:cNvPr>
            <p:cNvSpPr/>
            <p:nvPr/>
          </p:nvSpPr>
          <p:spPr>
            <a:xfrm>
              <a:off x="1129113" y="3501734"/>
              <a:ext cx="14928108" cy="5193272"/>
            </a:xfrm>
            <a:prstGeom prst="round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x</a:t>
              </a:r>
            </a:p>
          </p:txBody>
        </p:sp>
        <p:sp>
          <p:nvSpPr>
            <p:cNvPr id="19" name="Rectangle: Rounded Corners 18">
              <a:extLst>
                <a:ext uri="{FF2B5EF4-FFF2-40B4-BE49-F238E27FC236}">
                  <a16:creationId xmlns:a16="http://schemas.microsoft.com/office/drawing/2014/main" id="{F77C1B95-F180-21A9-5114-82B341097F81}"/>
                </a:ext>
              </a:extLst>
            </p:cNvPr>
            <p:cNvSpPr/>
            <p:nvPr/>
          </p:nvSpPr>
          <p:spPr>
            <a:xfrm>
              <a:off x="1407732" y="3819239"/>
              <a:ext cx="14370869" cy="4558262"/>
            </a:xfrm>
            <a:prstGeom prst="roundRect">
              <a:avLst/>
            </a:prstGeom>
            <a:solidFill>
              <a:schemeClr val="bg1"/>
            </a:solidFill>
            <a:ln w="3810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	Tình huống: </a:t>
              </a:r>
              <a:r>
                <a:rPr lang="vi-VN" sz="4000">
                  <a:solidFill>
                    <a:schemeClr val="tx1"/>
                  </a:solidFill>
                  <a:latin typeface="Arial" panose="020B0604020202020204" pitchFamily="34" charset="0"/>
                  <a:cs typeface="Arial" panose="020B0604020202020204" pitchFamily="34" charset="0"/>
                </a:rPr>
                <a:t>H đang ở thời kì phát triển cơ thể, bạn muốn giảm cân lành mạnh (giảm mỡ, chắc cơ). Em hãy giúp H xây dựng kế hoạch tài chính cá nhân để thực hiện được mục tiêu.</a:t>
              </a:r>
            </a:p>
          </p:txBody>
        </p:sp>
      </p:grpSp>
    </p:spTree>
    <p:extLst>
      <p:ext uri="{BB962C8B-B14F-4D97-AF65-F5344CB8AC3E}">
        <p14:creationId xmlns:p14="http://schemas.microsoft.com/office/powerpoint/2010/main" val="394787423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7" name="Freeform 7"/>
          <p:cNvSpPr/>
          <p:nvPr/>
        </p:nvSpPr>
        <p:spPr>
          <a:xfrm>
            <a:off x="0" y="32656"/>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reeform 8"/>
          <p:cNvSpPr/>
          <p:nvPr/>
        </p:nvSpPr>
        <p:spPr>
          <a:xfrm rot="1838320" flipH="1" flipV="1">
            <a:off x="16352337" y="8801365"/>
            <a:ext cx="1644187" cy="1594284"/>
          </a:xfrm>
          <a:custGeom>
            <a:avLst/>
            <a:gdLst/>
            <a:ahLst/>
            <a:cxnLst/>
            <a:rect l="l" t="t" r="r" b="b"/>
            <a:pathLst>
              <a:path w="1988444" h="1542990">
                <a:moveTo>
                  <a:pt x="1988444" y="1542989"/>
                </a:moveTo>
                <a:lnTo>
                  <a:pt x="0" y="1542989"/>
                </a:lnTo>
                <a:lnTo>
                  <a:pt x="0" y="0"/>
                </a:lnTo>
                <a:lnTo>
                  <a:pt x="1988444" y="0"/>
                </a:lnTo>
                <a:lnTo>
                  <a:pt x="1988444" y="1542989"/>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Freeform 5">
            <a:extLst>
              <a:ext uri="{FF2B5EF4-FFF2-40B4-BE49-F238E27FC236}">
                <a16:creationId xmlns:a16="http://schemas.microsoft.com/office/drawing/2014/main" id="{664E8F25-189B-A44F-6F08-F80CAA300DE2}"/>
              </a:ext>
            </a:extLst>
          </p:cNvPr>
          <p:cNvSpPr/>
          <p:nvPr/>
        </p:nvSpPr>
        <p:spPr>
          <a:xfrm>
            <a:off x="19397" y="8479972"/>
            <a:ext cx="1020230" cy="1752601"/>
          </a:xfrm>
          <a:custGeom>
            <a:avLst/>
            <a:gdLst/>
            <a:ahLst/>
            <a:cxnLst/>
            <a:rect l="l" t="t" r="r" b="b"/>
            <a:pathLst>
              <a:path w="609563" h="1708382">
                <a:moveTo>
                  <a:pt x="0" y="0"/>
                </a:moveTo>
                <a:lnTo>
                  <a:pt x="609563" y="0"/>
                </a:lnTo>
                <a:lnTo>
                  <a:pt x="609563" y="1708382"/>
                </a:lnTo>
                <a:lnTo>
                  <a:pt x="0" y="17083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F02DA82-6BE2-29B2-2CA5-39252B9C7E9D}"/>
              </a:ext>
            </a:extLst>
          </p:cNvPr>
          <p:cNvGrpSpPr/>
          <p:nvPr/>
        </p:nvGrpSpPr>
        <p:grpSpPr>
          <a:xfrm>
            <a:off x="1051043" y="1386339"/>
            <a:ext cx="5446871" cy="4520321"/>
            <a:chOff x="1055920" y="2096963"/>
            <a:chExt cx="5446871" cy="4520321"/>
          </a:xfrm>
        </p:grpSpPr>
        <p:sp>
          <p:nvSpPr>
            <p:cNvPr id="9" name="Rectangle: Rounded Corners 8">
              <a:extLst>
                <a:ext uri="{FF2B5EF4-FFF2-40B4-BE49-F238E27FC236}">
                  <a16:creationId xmlns:a16="http://schemas.microsoft.com/office/drawing/2014/main" id="{A544B057-75CC-003E-A511-66734057AEE3}"/>
                </a:ext>
              </a:extLst>
            </p:cNvPr>
            <p:cNvSpPr/>
            <p:nvPr/>
          </p:nvSpPr>
          <p:spPr>
            <a:xfrm>
              <a:off x="1055920" y="2572260"/>
              <a:ext cx="5446871" cy="4045024"/>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Arial" panose="020B0604020202020204" pitchFamily="34" charset="0"/>
                  <a:cs typeface="Arial" panose="020B0604020202020204" pitchFamily="34" charset="0"/>
                </a:rPr>
                <a:t>Các em hãy thảo luận theo hướng dẫn </a:t>
              </a:r>
              <a:r>
                <a:rPr lang="en-US" sz="4000" i="1">
                  <a:solidFill>
                    <a:prstClr val="black"/>
                  </a:solidFill>
                  <a:latin typeface="Arial" panose="020B0604020202020204" pitchFamily="34" charset="0"/>
                  <a:cs typeface="Arial" panose="020B0604020202020204" pitchFamily="34" charset="0"/>
                </a:rPr>
                <a:t>(SGK – tr.44,45)</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descr="Pin ">
              <a:extLst>
                <a:ext uri="{FF2B5EF4-FFF2-40B4-BE49-F238E27FC236}">
                  <a16:creationId xmlns:a16="http://schemas.microsoft.com/office/drawing/2014/main" id="{6A564B61-1EF3-EE8A-E202-2D7CA49E2C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108130">
              <a:off x="3385929" y="2096963"/>
              <a:ext cx="786850" cy="78685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Arrow: Pentagon 12">
            <a:extLst>
              <a:ext uri="{FF2B5EF4-FFF2-40B4-BE49-F238E27FC236}">
                <a16:creationId xmlns:a16="http://schemas.microsoft.com/office/drawing/2014/main" id="{965C312F-3EAF-8DC9-298A-E7B16CC84445}"/>
              </a:ext>
            </a:extLst>
          </p:cNvPr>
          <p:cNvSpPr/>
          <p:nvPr/>
        </p:nvSpPr>
        <p:spPr>
          <a:xfrm>
            <a:off x="7333861" y="1924520"/>
            <a:ext cx="3862872" cy="2286000"/>
          </a:xfrm>
          <a:prstGeom prst="homePlate">
            <a:avLst/>
          </a:prstGeom>
          <a:solidFill>
            <a:srgbClr val="E5E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latin typeface="Arial" panose="020B0604020202020204" pitchFamily="34" charset="0"/>
                <a:cs typeface="Arial" panose="020B0604020202020204" pitchFamily="34" charset="0"/>
              </a:rPr>
              <a:t>Tập</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hợp</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khoản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thu</a:t>
            </a:r>
            <a:r>
              <a:rPr lang="en-US" sz="2000" dirty="0">
                <a:solidFill>
                  <a:schemeClr val="tx1"/>
                </a:solidFill>
                <a:latin typeface="Arial" panose="020B0604020202020204" pitchFamily="34" charset="0"/>
                <a:cs typeface="Arial" panose="020B0604020202020204" pitchFamily="34" charset="0"/>
              </a:rPr>
              <a:t>.</a:t>
            </a:r>
          </a:p>
        </p:txBody>
      </p:sp>
      <p:grpSp>
        <p:nvGrpSpPr>
          <p:cNvPr id="14" name="Group 13">
            <a:extLst>
              <a:ext uri="{FF2B5EF4-FFF2-40B4-BE49-F238E27FC236}">
                <a16:creationId xmlns:a16="http://schemas.microsoft.com/office/drawing/2014/main" id="{59A99316-58A1-D927-6B4A-A556E363241A}"/>
              </a:ext>
            </a:extLst>
          </p:cNvPr>
          <p:cNvGrpSpPr/>
          <p:nvPr/>
        </p:nvGrpSpPr>
        <p:grpSpPr>
          <a:xfrm>
            <a:off x="10287000" y="1924518"/>
            <a:ext cx="7377015" cy="2286002"/>
            <a:chOff x="8257591" y="1343606"/>
            <a:chExt cx="7017788" cy="1719173"/>
          </a:xfrm>
        </p:grpSpPr>
        <p:sp>
          <p:nvSpPr>
            <p:cNvPr id="15" name="Arrow: Chevron 14">
              <a:extLst>
                <a:ext uri="{FF2B5EF4-FFF2-40B4-BE49-F238E27FC236}">
                  <a16:creationId xmlns:a16="http://schemas.microsoft.com/office/drawing/2014/main" id="{611CBFD7-45FC-0D02-73FB-6ACEE691EA22}"/>
                </a:ext>
              </a:extLst>
            </p:cNvPr>
            <p:cNvSpPr/>
            <p:nvPr/>
          </p:nvSpPr>
          <p:spPr>
            <a:xfrm>
              <a:off x="8257591" y="1343607"/>
              <a:ext cx="5243805" cy="1719172"/>
            </a:xfrm>
            <a:prstGeom prst="chevron">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Tx/>
                <a:buChar char="-"/>
              </a:pPr>
              <a:r>
                <a:rPr lang="en-US" sz="2000">
                  <a:solidFill>
                    <a:schemeClr val="tx1"/>
                  </a:solidFill>
                  <a:latin typeface="Arial" panose="020B0604020202020204" pitchFamily="34" charset="0"/>
                  <a:cs typeface="Arial" panose="020B0604020202020204" pitchFamily="34" charset="0"/>
                </a:rPr>
                <a:t>z</a:t>
              </a:r>
            </a:p>
          </p:txBody>
        </p:sp>
        <p:sp>
          <p:nvSpPr>
            <p:cNvPr id="16" name="Rectangle 15">
              <a:extLst>
                <a:ext uri="{FF2B5EF4-FFF2-40B4-BE49-F238E27FC236}">
                  <a16:creationId xmlns:a16="http://schemas.microsoft.com/office/drawing/2014/main" id="{9F92FF9D-FFD5-8FDD-1EBE-E8082544EDB1}"/>
                </a:ext>
              </a:extLst>
            </p:cNvPr>
            <p:cNvSpPr/>
            <p:nvPr/>
          </p:nvSpPr>
          <p:spPr>
            <a:xfrm>
              <a:off x="9108621" y="1343606"/>
              <a:ext cx="6166758" cy="1719171"/>
            </a:xfrm>
            <a:prstGeom prst="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Tx/>
                <a:buChar char="-"/>
              </a:pPr>
              <a:r>
                <a:rPr lang="vi-VN" sz="2000">
                  <a:solidFill>
                    <a:schemeClr val="tx1"/>
                  </a:solidFill>
                  <a:latin typeface="Arial" panose="020B0604020202020204" pitchFamily="34" charset="0"/>
                  <a:cs typeface="Arial" panose="020B0604020202020204" pitchFamily="34" charset="0"/>
                </a:rPr>
                <a:t>Khoản thu có được từ các nguồn xác định rõ ràng.</a:t>
              </a:r>
              <a:endParaRPr lang="en-US" sz="2000">
                <a:solidFill>
                  <a:schemeClr val="tx1"/>
                </a:solidFill>
                <a:latin typeface="Arial" panose="020B0604020202020204" pitchFamily="34" charset="0"/>
                <a:cs typeface="Arial" panose="020B0604020202020204" pitchFamily="34" charset="0"/>
              </a:endParaRPr>
            </a:p>
            <a:p>
              <a:pPr marL="285750" indent="-285750" algn="just">
                <a:lnSpc>
                  <a:spcPct val="150000"/>
                </a:lnSpc>
                <a:buFontTx/>
                <a:buChar char="-"/>
              </a:pPr>
              <a:r>
                <a:rPr lang="vi-VN" sz="2000">
                  <a:solidFill>
                    <a:schemeClr val="tx1"/>
                  </a:solidFill>
                  <a:latin typeface="Arial" panose="020B0604020202020204" pitchFamily="34" charset="0"/>
                  <a:cs typeface="Arial" panose="020B0604020202020204" pitchFamily="34" charset="0"/>
                </a:rPr>
                <a:t>Khoản thu từ hoạt động lao động trong gia đình phù hợp với năng thực và đảm bảo an toàn.</a:t>
              </a:r>
              <a:endParaRPr lang="en-US" sz="2000">
                <a:solidFill>
                  <a:schemeClr val="tx1"/>
                </a:solidFill>
                <a:latin typeface="Arial" panose="020B0604020202020204" pitchFamily="34" charset="0"/>
                <a:cs typeface="Arial" panose="020B0604020202020204" pitchFamily="34" charset="0"/>
              </a:endParaRPr>
            </a:p>
            <a:p>
              <a:pPr marL="285750" indent="-285750" algn="just">
                <a:lnSpc>
                  <a:spcPct val="150000"/>
                </a:lnSpc>
                <a:buFontTx/>
                <a:buChar char="-"/>
              </a:pPr>
              <a:r>
                <a:rPr lang="vi-VN" sz="2000">
                  <a:solidFill>
                    <a:schemeClr val="tx1"/>
                  </a:solidFill>
                  <a:latin typeface="Arial" panose="020B0604020202020204" pitchFamily="34" charset="0"/>
                  <a:cs typeface="Arial" panose="020B0604020202020204" pitchFamily="34" charset="0"/>
                </a:rPr>
                <a:t>…</a:t>
              </a:r>
              <a:endParaRPr lang="en-US" sz="2000">
                <a:solidFill>
                  <a:schemeClr val="tx1"/>
                </a:solidFill>
                <a:latin typeface="Arial" panose="020B0604020202020204" pitchFamily="34" charset="0"/>
                <a:cs typeface="Arial" panose="020B0604020202020204" pitchFamily="34" charset="0"/>
              </a:endParaRPr>
            </a:p>
          </p:txBody>
        </p:sp>
      </p:grpSp>
      <p:sp>
        <p:nvSpPr>
          <p:cNvPr id="17" name="Arrow: Pentagon 16">
            <a:extLst>
              <a:ext uri="{FF2B5EF4-FFF2-40B4-BE49-F238E27FC236}">
                <a16:creationId xmlns:a16="http://schemas.microsoft.com/office/drawing/2014/main" id="{1FD27530-77DC-2D0B-29FF-6168782C8B0B}"/>
              </a:ext>
            </a:extLst>
          </p:cNvPr>
          <p:cNvSpPr/>
          <p:nvPr/>
        </p:nvSpPr>
        <p:spPr>
          <a:xfrm>
            <a:off x="7333861" y="4470419"/>
            <a:ext cx="3862872" cy="2286000"/>
          </a:xfrm>
          <a:prstGeom prst="homePlate">
            <a:avLst/>
          </a:prstGeom>
          <a:solidFill>
            <a:srgbClr val="E5E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latin typeface="Arial" panose="020B0604020202020204" pitchFamily="34" charset="0"/>
                <a:cs typeface="Arial" panose="020B0604020202020204" pitchFamily="34" charset="0"/>
              </a:rPr>
              <a:t>Xác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định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khoản</a:t>
            </a:r>
            <a:r>
              <a:rPr lang="en-US" sz="2000" dirty="0">
                <a:solidFill>
                  <a:schemeClr val="tx1"/>
                </a:solidFill>
                <a:latin typeface="Arial" panose="020B0604020202020204" pitchFamily="34" charset="0"/>
                <a:cs typeface="Arial" panose="020B0604020202020204" pitchFamily="34" charset="0"/>
              </a:rPr>
              <a:t> chi.</a:t>
            </a:r>
          </a:p>
        </p:txBody>
      </p:sp>
      <p:grpSp>
        <p:nvGrpSpPr>
          <p:cNvPr id="18" name="Group 17">
            <a:extLst>
              <a:ext uri="{FF2B5EF4-FFF2-40B4-BE49-F238E27FC236}">
                <a16:creationId xmlns:a16="http://schemas.microsoft.com/office/drawing/2014/main" id="{30990DE2-6CC3-EB89-7D99-36DFB27E79E3}"/>
              </a:ext>
            </a:extLst>
          </p:cNvPr>
          <p:cNvGrpSpPr/>
          <p:nvPr/>
        </p:nvGrpSpPr>
        <p:grpSpPr>
          <a:xfrm>
            <a:off x="10515600" y="4470417"/>
            <a:ext cx="7148413" cy="2286003"/>
            <a:chOff x="8257591" y="1343606"/>
            <a:chExt cx="7017787" cy="1719173"/>
          </a:xfrm>
        </p:grpSpPr>
        <p:sp>
          <p:nvSpPr>
            <p:cNvPr id="19" name="Arrow: Chevron 18">
              <a:extLst>
                <a:ext uri="{FF2B5EF4-FFF2-40B4-BE49-F238E27FC236}">
                  <a16:creationId xmlns:a16="http://schemas.microsoft.com/office/drawing/2014/main" id="{6B8DC586-4FD5-F424-9A21-BB9CB8C0E10D}"/>
                </a:ext>
              </a:extLst>
            </p:cNvPr>
            <p:cNvSpPr/>
            <p:nvPr/>
          </p:nvSpPr>
          <p:spPr>
            <a:xfrm>
              <a:off x="8257591" y="1343607"/>
              <a:ext cx="5243805" cy="1719172"/>
            </a:xfrm>
            <a:prstGeom prst="chevron">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Tx/>
                <a:buChar char="-"/>
              </a:pPr>
              <a:r>
                <a:rPr lang="en-US" sz="2000">
                  <a:solidFill>
                    <a:schemeClr val="tx1"/>
                  </a:solidFill>
                  <a:latin typeface="Arial" panose="020B0604020202020204" pitchFamily="34" charset="0"/>
                  <a:cs typeface="Arial" panose="020B0604020202020204" pitchFamily="34" charset="0"/>
                </a:rPr>
                <a:t>z</a:t>
              </a:r>
            </a:p>
          </p:txBody>
        </p:sp>
        <p:sp>
          <p:nvSpPr>
            <p:cNvPr id="20" name="Rectangle 19">
              <a:extLst>
                <a:ext uri="{FF2B5EF4-FFF2-40B4-BE49-F238E27FC236}">
                  <a16:creationId xmlns:a16="http://schemas.microsoft.com/office/drawing/2014/main" id="{DEDF1FE1-99B1-14B6-859E-042589128684}"/>
                </a:ext>
              </a:extLst>
            </p:cNvPr>
            <p:cNvSpPr/>
            <p:nvPr/>
          </p:nvSpPr>
          <p:spPr>
            <a:xfrm>
              <a:off x="9108621" y="1343606"/>
              <a:ext cx="6166757" cy="1719171"/>
            </a:xfrm>
            <a:prstGeom prst="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Tx/>
                <a:buChar char="-"/>
              </a:pPr>
              <a:r>
                <a:rPr lang="en-US" sz="2000">
                  <a:solidFill>
                    <a:schemeClr val="tx1"/>
                  </a:solidFill>
                  <a:latin typeface="Arial" panose="020B0604020202020204" pitchFamily="34" charset="0"/>
                  <a:cs typeface="Arial" panose="020B0604020202020204" pitchFamily="34" charset="0"/>
                </a:rPr>
                <a:t>Khoản đã chi thuộc nhóm thiết yếu.</a:t>
              </a:r>
            </a:p>
            <a:p>
              <a:pPr marL="285750" indent="-285750" algn="just">
                <a:lnSpc>
                  <a:spcPct val="150000"/>
                </a:lnSpc>
                <a:buFontTx/>
                <a:buChar char="-"/>
              </a:pPr>
              <a:r>
                <a:rPr lang="en-US" sz="2000">
                  <a:solidFill>
                    <a:schemeClr val="tx1"/>
                  </a:solidFill>
                  <a:latin typeface="Arial" panose="020B0604020202020204" pitchFamily="34" charset="0"/>
                  <a:cs typeface="Arial" panose="020B0604020202020204" pitchFamily="34" charset="0"/>
                </a:rPr>
                <a:t>Khoản đã chi thuộc nhóm linh hoạt.</a:t>
              </a:r>
            </a:p>
            <a:p>
              <a:pPr marL="285750" indent="-285750" algn="just">
                <a:lnSpc>
                  <a:spcPct val="150000"/>
                </a:lnSpc>
                <a:buFontTx/>
                <a:buChar char="-"/>
              </a:pPr>
              <a:r>
                <a:rPr lang="vi-VN" sz="2000">
                  <a:solidFill>
                    <a:schemeClr val="tx1"/>
                  </a:solidFill>
                  <a:latin typeface="Arial" panose="020B0604020202020204" pitchFamily="34" charset="0"/>
                  <a:cs typeface="Arial" panose="020B0604020202020204" pitchFamily="34" charset="0"/>
                </a:rPr>
                <a:t>…</a:t>
              </a:r>
              <a:endParaRPr lang="en-US" sz="2000">
                <a:solidFill>
                  <a:schemeClr val="tx1"/>
                </a:solidFill>
                <a:latin typeface="Arial" panose="020B0604020202020204" pitchFamily="34" charset="0"/>
                <a:cs typeface="Arial" panose="020B0604020202020204" pitchFamily="34" charset="0"/>
              </a:endParaRPr>
            </a:p>
          </p:txBody>
        </p:sp>
      </p:grpSp>
      <p:sp>
        <p:nvSpPr>
          <p:cNvPr id="21" name="Arrow: Pentagon 20">
            <a:extLst>
              <a:ext uri="{FF2B5EF4-FFF2-40B4-BE49-F238E27FC236}">
                <a16:creationId xmlns:a16="http://schemas.microsoft.com/office/drawing/2014/main" id="{CB927FDB-2554-BFC3-5026-8047639EA68F}"/>
              </a:ext>
            </a:extLst>
          </p:cNvPr>
          <p:cNvSpPr/>
          <p:nvPr/>
        </p:nvSpPr>
        <p:spPr>
          <a:xfrm>
            <a:off x="7333861" y="7176298"/>
            <a:ext cx="3862872" cy="2282132"/>
          </a:xfrm>
          <a:prstGeom prst="homePlate">
            <a:avLst>
              <a:gd name="adj" fmla="val 39242"/>
            </a:avLst>
          </a:prstGeom>
          <a:solidFill>
            <a:srgbClr val="E5E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latin typeface="Arial" panose="020B0604020202020204" pitchFamily="34" charset="0"/>
                <a:cs typeface="Arial" panose="020B0604020202020204" pitchFamily="34" charset="0"/>
              </a:rPr>
              <a:t>Xác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định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khoản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tiết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kiệm</a:t>
            </a:r>
            <a:r>
              <a:rPr lang="en-US" sz="2000" dirty="0">
                <a:solidFill>
                  <a:schemeClr val="tx1"/>
                </a:solidFill>
                <a:latin typeface="Arial" panose="020B0604020202020204" pitchFamily="34" charset="0"/>
                <a:cs typeface="Arial" panose="020B0604020202020204" pitchFamily="34" charset="0"/>
              </a:rPr>
              <a:t>.</a:t>
            </a:r>
          </a:p>
        </p:txBody>
      </p:sp>
      <p:grpSp>
        <p:nvGrpSpPr>
          <p:cNvPr id="22" name="Group 21">
            <a:extLst>
              <a:ext uri="{FF2B5EF4-FFF2-40B4-BE49-F238E27FC236}">
                <a16:creationId xmlns:a16="http://schemas.microsoft.com/office/drawing/2014/main" id="{A0511203-9240-2512-80B5-4BCBB88E5B46}"/>
              </a:ext>
            </a:extLst>
          </p:cNvPr>
          <p:cNvGrpSpPr/>
          <p:nvPr/>
        </p:nvGrpSpPr>
        <p:grpSpPr>
          <a:xfrm>
            <a:off x="10624945" y="7176296"/>
            <a:ext cx="7039068" cy="2282134"/>
            <a:chOff x="8257591" y="1343606"/>
            <a:chExt cx="7017787" cy="1719173"/>
          </a:xfrm>
        </p:grpSpPr>
        <p:sp>
          <p:nvSpPr>
            <p:cNvPr id="23" name="Arrow: Chevron 22">
              <a:extLst>
                <a:ext uri="{FF2B5EF4-FFF2-40B4-BE49-F238E27FC236}">
                  <a16:creationId xmlns:a16="http://schemas.microsoft.com/office/drawing/2014/main" id="{FA00B92B-9CB1-58A8-8024-904CD22A3EBD}"/>
                </a:ext>
              </a:extLst>
            </p:cNvPr>
            <p:cNvSpPr/>
            <p:nvPr/>
          </p:nvSpPr>
          <p:spPr>
            <a:xfrm>
              <a:off x="8257591" y="1343607"/>
              <a:ext cx="5243805" cy="1719172"/>
            </a:xfrm>
            <a:prstGeom prst="chevron">
              <a:avLst>
                <a:gd name="adj" fmla="val 39242"/>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Tx/>
                <a:buChar char="-"/>
              </a:pPr>
              <a:r>
                <a:rPr lang="en-US" sz="2000">
                  <a:solidFill>
                    <a:schemeClr val="tx1"/>
                  </a:solidFill>
                  <a:latin typeface="Arial" panose="020B0604020202020204" pitchFamily="34" charset="0"/>
                  <a:cs typeface="Arial" panose="020B0604020202020204" pitchFamily="34" charset="0"/>
                </a:rPr>
                <a:t>z</a:t>
              </a:r>
            </a:p>
          </p:txBody>
        </p:sp>
        <p:sp>
          <p:nvSpPr>
            <p:cNvPr id="24" name="Rectangle 23">
              <a:extLst>
                <a:ext uri="{FF2B5EF4-FFF2-40B4-BE49-F238E27FC236}">
                  <a16:creationId xmlns:a16="http://schemas.microsoft.com/office/drawing/2014/main" id="{9720280C-CE5D-B1BC-D1D4-72AF0F446DDA}"/>
                </a:ext>
              </a:extLst>
            </p:cNvPr>
            <p:cNvSpPr/>
            <p:nvPr/>
          </p:nvSpPr>
          <p:spPr>
            <a:xfrm>
              <a:off x="9108621" y="1343606"/>
              <a:ext cx="6166757" cy="1719171"/>
            </a:xfrm>
            <a:prstGeom prst="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Tx/>
                <a:buChar char="-"/>
              </a:pPr>
              <a:r>
                <a:rPr lang="en-US" sz="2000" dirty="0" err="1">
                  <a:solidFill>
                    <a:schemeClr val="tx1"/>
                  </a:solidFill>
                  <a:latin typeface="Arial" panose="020B0604020202020204" pitchFamily="34" charset="0"/>
                  <a:cs typeface="Arial" panose="020B0604020202020204" pitchFamily="34" charset="0"/>
                </a:rPr>
                <a:t>Bỏ</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ống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tiết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kiệm</a:t>
              </a:r>
              <a:r>
                <a:rPr lang="en-US" sz="2000" dirty="0">
                  <a:solidFill>
                    <a:schemeClr val="tx1"/>
                  </a:solidFill>
                  <a:latin typeface="Arial" panose="020B0604020202020204" pitchFamily="34" charset="0"/>
                  <a:cs typeface="Arial" panose="020B0604020202020204" pitchFamily="34" charset="0"/>
                </a:rPr>
                <a:t>.</a:t>
              </a:r>
            </a:p>
            <a:p>
              <a:pPr marL="285750" indent="-285750" algn="just">
                <a:lnSpc>
                  <a:spcPct val="150000"/>
                </a:lnSpc>
                <a:buFontTx/>
                <a:buChar char="-"/>
              </a:pPr>
              <a:r>
                <a:rPr lang="en-US" sz="2000" dirty="0">
                  <a:solidFill>
                    <a:schemeClr val="tx1"/>
                  </a:solidFill>
                  <a:latin typeface="Arial" panose="020B0604020202020204" pitchFamily="34" charset="0"/>
                  <a:cs typeface="Arial" panose="020B0604020202020204" pitchFamily="34" charset="0"/>
                </a:rPr>
                <a:t>Gửi </a:t>
              </a:r>
              <a:r>
                <a:rPr lang="en-US" sz="2000" dirty="0" err="1">
                  <a:solidFill>
                    <a:schemeClr val="tx1"/>
                  </a:solidFill>
                  <a:latin typeface="Arial" panose="020B0604020202020204" pitchFamily="34" charset="0"/>
                  <a:cs typeface="Arial" panose="020B0604020202020204" pitchFamily="34" charset="0"/>
                </a:rPr>
                <a:t>tiết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kiệm</a:t>
              </a:r>
              <a:r>
                <a:rPr lang="en-US" sz="2000" dirty="0">
                  <a:solidFill>
                    <a:schemeClr val="tx1"/>
                  </a:solidFill>
                  <a:latin typeface="Arial" panose="020B0604020202020204" pitchFamily="34" charset="0"/>
                  <a:cs typeface="Arial" panose="020B0604020202020204" pitchFamily="34" charset="0"/>
                </a:rPr>
                <a:t>.</a:t>
              </a:r>
            </a:p>
            <a:p>
              <a:pPr marL="285750" indent="-285750" algn="just">
                <a:lnSpc>
                  <a:spcPct val="150000"/>
                </a:lnSpc>
                <a:buFontTx/>
                <a:buChar char="-"/>
              </a:pPr>
              <a:r>
                <a:rPr lang="en-US" sz="2000" dirty="0" err="1">
                  <a:solidFill>
                    <a:schemeClr val="tx1"/>
                  </a:solidFill>
                  <a:latin typeface="Arial" panose="020B0604020202020204" pitchFamily="34" charset="0"/>
                  <a:cs typeface="Arial" panose="020B0604020202020204" pitchFamily="34" charset="0"/>
                </a:rPr>
                <a:t>Mở</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tài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khoản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cá</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nhân</a:t>
              </a:r>
              <a:r>
                <a:rPr lang="en-US" sz="2000" dirty="0">
                  <a:solidFill>
                    <a:schemeClr val="tx1"/>
                  </a:solidFill>
                  <a:latin typeface="Arial" panose="020B0604020202020204" pitchFamily="34" charset="0"/>
                  <a:cs typeface="Arial" panose="020B0604020202020204" pitchFamily="34" charset="0"/>
                </a:rPr>
                <a:t>.</a:t>
              </a:r>
            </a:p>
            <a:p>
              <a:pPr marL="285750" indent="-285750" algn="just">
                <a:lnSpc>
                  <a:spcPct val="150000"/>
                </a:lnSpc>
                <a:buFontTx/>
                <a:buChar char="-"/>
              </a:pPr>
              <a:r>
                <a:rPr lang="en-US" sz="2000" dirty="0" err="1">
                  <a:solidFill>
                    <a:schemeClr val="tx1"/>
                  </a:solidFill>
                  <a:latin typeface="Arial" panose="020B0604020202020204" pitchFamily="34" charset="0"/>
                  <a:cs typeface="Arial" panose="020B0604020202020204" pitchFamily="34" charset="0"/>
                </a:rPr>
                <a:t>Đưa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bố</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mẹ</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doanh</a:t>
              </a:r>
              <a:endParaRPr lang="en-US" sz="2000" dirty="0">
                <a:solidFill>
                  <a:schemeClr val="tx1"/>
                </a:solidFill>
                <a:latin typeface="Arial" panose="020B0604020202020204" pitchFamily="34" charset="0"/>
                <a:cs typeface="Arial" panose="020B0604020202020204" pitchFamily="34" charset="0"/>
              </a:endParaRPr>
            </a:p>
            <a:p>
              <a:pPr marL="285750" indent="-285750" algn="just">
                <a:lnSpc>
                  <a:spcPct val="150000"/>
                </a:lnSpc>
                <a:buFontTx/>
                <a:buChar char="-"/>
              </a:pPr>
              <a:r>
                <a:rPr lang="en-US" sz="2000" dirty="0">
                  <a:solidFill>
                    <a:schemeClr val="tx1"/>
                  </a:solidFill>
                  <a:latin typeface="Arial" panose="020B0604020202020204" pitchFamily="34" charset="0"/>
                  <a:cs typeface="Arial" panose="020B0604020202020204" pitchFamily="34" charset="0"/>
                </a:rPr>
                <a:t>…</a:t>
              </a:r>
            </a:p>
          </p:txBody>
        </p:sp>
      </p:grpSp>
      <p:sp>
        <p:nvSpPr>
          <p:cNvPr id="25" name="Rectangle: Rounded Corners 24">
            <a:extLst>
              <a:ext uri="{FF2B5EF4-FFF2-40B4-BE49-F238E27FC236}">
                <a16:creationId xmlns:a16="http://schemas.microsoft.com/office/drawing/2014/main" id="{3D79DE64-F98D-2D62-C0EE-8C7CB139861B}"/>
              </a:ext>
            </a:extLst>
          </p:cNvPr>
          <p:cNvSpPr/>
          <p:nvPr/>
        </p:nvSpPr>
        <p:spPr>
          <a:xfrm>
            <a:off x="7333861" y="1010120"/>
            <a:ext cx="3620278" cy="494523"/>
          </a:xfrm>
          <a:prstGeom prst="roundRect">
            <a:avLst/>
          </a:prstGeom>
          <a:solidFill>
            <a:srgbClr val="9D8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Kế </a:t>
            </a:r>
            <a:r>
              <a:rPr lang="en-US" sz="2000" b="1" dirty="0" err="1">
                <a:latin typeface="Arial" panose="020B0604020202020204" pitchFamily="34" charset="0"/>
                <a:cs typeface="Arial" panose="020B0604020202020204" pitchFamily="34" charset="0"/>
              </a:rPr>
              <a:t>hoạch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tài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chính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cá</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nhân</a:t>
            </a:r>
            <a:endParaRPr lang="en-US" sz="2000" b="1" dirty="0">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B13C2390-4414-24EC-AC89-A42D6BF61305}"/>
              </a:ext>
            </a:extLst>
          </p:cNvPr>
          <p:cNvSpPr/>
          <p:nvPr/>
        </p:nvSpPr>
        <p:spPr>
          <a:xfrm>
            <a:off x="10624945" y="1010119"/>
            <a:ext cx="7039069" cy="494523"/>
          </a:xfrm>
          <a:prstGeom prst="round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Triển khai trong thực tế</a:t>
            </a:r>
          </a:p>
        </p:txBody>
      </p:sp>
      <p:pic>
        <p:nvPicPr>
          <p:cNvPr id="41" name="Graphic 40" descr="Back with solid fill">
            <a:extLst>
              <a:ext uri="{FF2B5EF4-FFF2-40B4-BE49-F238E27FC236}">
                <a16:creationId xmlns:a16="http://schemas.microsoft.com/office/drawing/2014/main" id="{E86DA628-7985-E81F-CB20-20B4D731B653}"/>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flipV="1">
            <a:off x="2407449" y="6129694"/>
            <a:ext cx="2734055" cy="2295670"/>
          </a:xfrm>
          <a:prstGeom prst="rect">
            <a:avLst/>
          </a:prstGeom>
        </p:spPr>
      </p:pic>
    </p:spTree>
    <p:extLst>
      <p:ext uri="{BB962C8B-B14F-4D97-AF65-F5344CB8AC3E}">
        <p14:creationId xmlns:p14="http://schemas.microsoft.com/office/powerpoint/2010/main" val="298528300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7" name="Freeform 7"/>
          <p:cNvSpPr/>
          <p:nvPr/>
        </p:nvSpPr>
        <p:spPr>
          <a:xfrm>
            <a:off x="0" y="32656"/>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Freeform 5">
            <a:extLst>
              <a:ext uri="{FF2B5EF4-FFF2-40B4-BE49-F238E27FC236}">
                <a16:creationId xmlns:a16="http://schemas.microsoft.com/office/drawing/2014/main" id="{664E8F25-189B-A44F-6F08-F80CAA300DE2}"/>
              </a:ext>
            </a:extLst>
          </p:cNvPr>
          <p:cNvSpPr/>
          <p:nvPr/>
        </p:nvSpPr>
        <p:spPr>
          <a:xfrm>
            <a:off x="19397" y="8479972"/>
            <a:ext cx="1020230" cy="1752601"/>
          </a:xfrm>
          <a:custGeom>
            <a:avLst/>
            <a:gdLst/>
            <a:ahLst/>
            <a:cxnLst/>
            <a:rect l="l" t="t" r="r" b="b"/>
            <a:pathLst>
              <a:path w="609563" h="1708382">
                <a:moveTo>
                  <a:pt x="0" y="0"/>
                </a:moveTo>
                <a:lnTo>
                  <a:pt x="609563" y="0"/>
                </a:lnTo>
                <a:lnTo>
                  <a:pt x="609563" y="1708382"/>
                </a:lnTo>
                <a:lnTo>
                  <a:pt x="0" y="17083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F02DA82-6BE2-29B2-2CA5-39252B9C7E9D}"/>
              </a:ext>
            </a:extLst>
          </p:cNvPr>
          <p:cNvGrpSpPr/>
          <p:nvPr/>
        </p:nvGrpSpPr>
        <p:grpSpPr>
          <a:xfrm>
            <a:off x="1051043" y="1386339"/>
            <a:ext cx="5446871" cy="4520321"/>
            <a:chOff x="1055920" y="2096963"/>
            <a:chExt cx="5446871" cy="4520321"/>
          </a:xfrm>
        </p:grpSpPr>
        <p:sp>
          <p:nvSpPr>
            <p:cNvPr id="9" name="Rectangle: Rounded Corners 8">
              <a:extLst>
                <a:ext uri="{FF2B5EF4-FFF2-40B4-BE49-F238E27FC236}">
                  <a16:creationId xmlns:a16="http://schemas.microsoft.com/office/drawing/2014/main" id="{A544B057-75CC-003E-A511-66734057AEE3}"/>
                </a:ext>
              </a:extLst>
            </p:cNvPr>
            <p:cNvSpPr/>
            <p:nvPr/>
          </p:nvSpPr>
          <p:spPr>
            <a:xfrm>
              <a:off x="1055920" y="2572260"/>
              <a:ext cx="5446871" cy="4045024"/>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Arial" panose="020B0604020202020204" pitchFamily="34" charset="0"/>
                  <a:cs typeface="Arial" panose="020B0604020202020204" pitchFamily="34" charset="0"/>
                </a:rPr>
                <a:t>Các em hãy thảo luận theo hướng dẫn </a:t>
              </a:r>
              <a:r>
                <a:rPr lang="en-US" sz="4000" i="1">
                  <a:solidFill>
                    <a:prstClr val="black"/>
                  </a:solidFill>
                  <a:latin typeface="Arial" panose="020B0604020202020204" pitchFamily="34" charset="0"/>
                  <a:cs typeface="Arial" panose="020B0604020202020204" pitchFamily="34" charset="0"/>
                </a:rPr>
                <a:t>(SGK – tr.44,45)</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descr="Pin ">
              <a:extLst>
                <a:ext uri="{FF2B5EF4-FFF2-40B4-BE49-F238E27FC236}">
                  <a16:creationId xmlns:a16="http://schemas.microsoft.com/office/drawing/2014/main" id="{6A564B61-1EF3-EE8A-E202-2D7CA49E2C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108130">
              <a:off x="3385929" y="2096963"/>
              <a:ext cx="786850" cy="7868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Graphic 11" descr="Back with solid fill">
            <a:extLst>
              <a:ext uri="{FF2B5EF4-FFF2-40B4-BE49-F238E27FC236}">
                <a16:creationId xmlns:a16="http://schemas.microsoft.com/office/drawing/2014/main" id="{0B895411-389D-570C-5D33-8695188B6DA3}"/>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V="1">
            <a:off x="2407449" y="6129694"/>
            <a:ext cx="2734055" cy="2295670"/>
          </a:xfrm>
          <a:prstGeom prst="rect">
            <a:avLst/>
          </a:prstGeom>
        </p:spPr>
      </p:pic>
      <p:sp>
        <p:nvSpPr>
          <p:cNvPr id="25" name="Rectangle: Rounded Corners 24">
            <a:extLst>
              <a:ext uri="{FF2B5EF4-FFF2-40B4-BE49-F238E27FC236}">
                <a16:creationId xmlns:a16="http://schemas.microsoft.com/office/drawing/2014/main" id="{3D79DE64-F98D-2D62-C0EE-8C7CB139861B}"/>
              </a:ext>
            </a:extLst>
          </p:cNvPr>
          <p:cNvSpPr/>
          <p:nvPr/>
        </p:nvSpPr>
        <p:spPr>
          <a:xfrm>
            <a:off x="7333861" y="1010120"/>
            <a:ext cx="3620278" cy="494523"/>
          </a:xfrm>
          <a:prstGeom prst="roundRect">
            <a:avLst/>
          </a:prstGeom>
          <a:solidFill>
            <a:srgbClr val="9D8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Kế </a:t>
            </a:r>
            <a:r>
              <a:rPr lang="en-US" sz="2000" b="1" dirty="0" err="1">
                <a:latin typeface="Arial" panose="020B0604020202020204" pitchFamily="34" charset="0"/>
                <a:cs typeface="Arial" panose="020B0604020202020204" pitchFamily="34" charset="0"/>
              </a:rPr>
              <a:t>hoạch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tài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chính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cá</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nhân</a:t>
            </a:r>
            <a:endParaRPr lang="en-US" sz="2000" b="1" dirty="0">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B13C2390-4414-24EC-AC89-A42D6BF61305}"/>
              </a:ext>
            </a:extLst>
          </p:cNvPr>
          <p:cNvSpPr/>
          <p:nvPr/>
        </p:nvSpPr>
        <p:spPr>
          <a:xfrm>
            <a:off x="11056775" y="1010119"/>
            <a:ext cx="6607239" cy="494523"/>
          </a:xfrm>
          <a:prstGeom prst="round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Triển khai trong thực tế</a:t>
            </a:r>
          </a:p>
        </p:txBody>
      </p:sp>
      <p:sp>
        <p:nvSpPr>
          <p:cNvPr id="32" name="Arrow: Pentagon 31">
            <a:extLst>
              <a:ext uri="{FF2B5EF4-FFF2-40B4-BE49-F238E27FC236}">
                <a16:creationId xmlns:a16="http://schemas.microsoft.com/office/drawing/2014/main" id="{7EAA486B-9556-5591-FB63-726721FCEBD3}"/>
              </a:ext>
            </a:extLst>
          </p:cNvPr>
          <p:cNvSpPr/>
          <p:nvPr/>
        </p:nvSpPr>
        <p:spPr>
          <a:xfrm>
            <a:off x="7333861" y="1861636"/>
            <a:ext cx="3722914" cy="3281864"/>
          </a:xfrm>
          <a:prstGeom prst="homePlate">
            <a:avLst>
              <a:gd name="adj" fmla="val 22629"/>
            </a:avLst>
          </a:prstGeom>
          <a:solidFill>
            <a:srgbClr val="E5E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latin typeface="Arial" panose="020B0604020202020204" pitchFamily="34" charset="0"/>
                <a:cs typeface="Arial" panose="020B0604020202020204" pitchFamily="34" charset="0"/>
              </a:rPr>
              <a:t>Cân đối, điều chỉnh thu chi đảm bảo thực hiện được kế hoạch tài chính cá nhân đã đưa ra</a:t>
            </a:r>
          </a:p>
        </p:txBody>
      </p:sp>
      <p:grpSp>
        <p:nvGrpSpPr>
          <p:cNvPr id="33" name="Group 32">
            <a:extLst>
              <a:ext uri="{FF2B5EF4-FFF2-40B4-BE49-F238E27FC236}">
                <a16:creationId xmlns:a16="http://schemas.microsoft.com/office/drawing/2014/main" id="{806783F6-9A2E-4556-445C-44F34655D9E0}"/>
              </a:ext>
            </a:extLst>
          </p:cNvPr>
          <p:cNvGrpSpPr/>
          <p:nvPr/>
        </p:nvGrpSpPr>
        <p:grpSpPr>
          <a:xfrm>
            <a:off x="10554736" y="1861633"/>
            <a:ext cx="7109278" cy="3281869"/>
            <a:chOff x="8257591" y="1343606"/>
            <a:chExt cx="7017787" cy="1719173"/>
          </a:xfrm>
        </p:grpSpPr>
        <p:sp>
          <p:nvSpPr>
            <p:cNvPr id="34" name="Arrow: Chevron 33">
              <a:extLst>
                <a:ext uri="{FF2B5EF4-FFF2-40B4-BE49-F238E27FC236}">
                  <a16:creationId xmlns:a16="http://schemas.microsoft.com/office/drawing/2014/main" id="{A452E1FE-058D-6569-350E-F5EC1955D019}"/>
                </a:ext>
              </a:extLst>
            </p:cNvPr>
            <p:cNvSpPr/>
            <p:nvPr/>
          </p:nvSpPr>
          <p:spPr>
            <a:xfrm>
              <a:off x="8257591" y="1343607"/>
              <a:ext cx="5243805" cy="1719172"/>
            </a:xfrm>
            <a:prstGeom prst="chevron">
              <a:avLst>
                <a:gd name="adj" fmla="val 20602"/>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Tx/>
                <a:buChar char="-"/>
              </a:pPr>
              <a:r>
                <a:rPr lang="en-US" sz="2000">
                  <a:solidFill>
                    <a:schemeClr val="tx1"/>
                  </a:solidFill>
                  <a:latin typeface="Arial" panose="020B0604020202020204" pitchFamily="34" charset="0"/>
                  <a:cs typeface="Arial" panose="020B0604020202020204" pitchFamily="34" charset="0"/>
                </a:rPr>
                <a:t>z</a:t>
              </a:r>
            </a:p>
          </p:txBody>
        </p:sp>
        <p:sp>
          <p:nvSpPr>
            <p:cNvPr id="35" name="Rectangle 34">
              <a:extLst>
                <a:ext uri="{FF2B5EF4-FFF2-40B4-BE49-F238E27FC236}">
                  <a16:creationId xmlns:a16="http://schemas.microsoft.com/office/drawing/2014/main" id="{6EF782A5-7867-8744-490B-9525DD578DF3}"/>
                </a:ext>
              </a:extLst>
            </p:cNvPr>
            <p:cNvSpPr/>
            <p:nvPr/>
          </p:nvSpPr>
          <p:spPr>
            <a:xfrm>
              <a:off x="9108621" y="1343606"/>
              <a:ext cx="6166757" cy="1719171"/>
            </a:xfrm>
            <a:prstGeom prst="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Tx/>
                <a:buChar char="-"/>
              </a:pPr>
              <a:r>
                <a:rPr lang="en-US" dirty="0">
                  <a:solidFill>
                    <a:schemeClr val="tx1"/>
                  </a:solidFill>
                  <a:latin typeface="Arial" panose="020B0604020202020204" pitchFamily="34" charset="0"/>
                  <a:cs typeface="Arial" panose="020B0604020202020204" pitchFamily="34" charset="0"/>
                </a:rPr>
                <a:t>So </a:t>
              </a:r>
              <a:r>
                <a:rPr lang="en-US" dirty="0" err="1">
                  <a:solidFill>
                    <a:schemeClr val="tx1"/>
                  </a:solidFill>
                  <a:latin typeface="Arial" panose="020B0604020202020204" pitchFamily="34" charset="0"/>
                  <a:cs typeface="Arial" panose="020B0604020202020204" pitchFamily="34" charset="0"/>
                </a:rPr>
                <a:t>sánh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các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khoản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đã</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thu</a:t>
              </a:r>
              <a:r>
                <a:rPr lang="en-US" dirty="0">
                  <a:solidFill>
                    <a:schemeClr val="tx1"/>
                  </a:solidFill>
                  <a:latin typeface="Arial" panose="020B0604020202020204" pitchFamily="34" charset="0"/>
                  <a:cs typeface="Arial" panose="020B0604020202020204" pitchFamily="34" charset="0"/>
                </a:rPr>
                <a:t> chi, </a:t>
              </a:r>
              <a:r>
                <a:rPr lang="en-US" dirty="0" err="1">
                  <a:solidFill>
                    <a:schemeClr val="tx1"/>
                  </a:solidFill>
                  <a:latin typeface="Arial" panose="020B0604020202020204" pitchFamily="34" charset="0"/>
                  <a:cs typeface="Arial" panose="020B0604020202020204" pitchFamily="34" charset="0"/>
                </a:rPr>
                <a:t>đã</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tiết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kiệm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được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trong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một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thời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gian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với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kế</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hoạch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tài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chính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cá</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nhân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dự</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kiến</a:t>
              </a:r>
              <a:r>
                <a:rPr lang="en-US" dirty="0">
                  <a:solidFill>
                    <a:schemeClr val="tx1"/>
                  </a:solidFill>
                  <a:latin typeface="Arial" panose="020B0604020202020204" pitchFamily="34" charset="0"/>
                  <a:cs typeface="Arial" panose="020B0604020202020204" pitchFamily="34" charset="0"/>
                </a:rPr>
                <a:t>.</a:t>
              </a:r>
            </a:p>
            <a:p>
              <a:pPr marL="285750" indent="-285750" algn="just">
                <a:lnSpc>
                  <a:spcPct val="150000"/>
                </a:lnSpc>
                <a:buFontTx/>
                <a:buChar char="-"/>
              </a:pPr>
              <a:r>
                <a:rPr lang="en-US" dirty="0">
                  <a:solidFill>
                    <a:schemeClr val="tx1"/>
                  </a:solidFill>
                  <a:latin typeface="Arial" panose="020B0604020202020204" pitchFamily="34" charset="0"/>
                  <a:cs typeface="Arial" panose="020B0604020202020204" pitchFamily="34" charset="0"/>
                </a:rPr>
                <a:t>Gia </a:t>
              </a:r>
              <a:r>
                <a:rPr lang="en-US" dirty="0" err="1">
                  <a:solidFill>
                    <a:schemeClr val="tx1"/>
                  </a:solidFill>
                  <a:latin typeface="Arial" panose="020B0604020202020204" pitchFamily="34" charset="0"/>
                  <a:cs typeface="Arial" panose="020B0604020202020204" pitchFamily="34" charset="0"/>
                </a:rPr>
                <a:t>tăng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các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hoạt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động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góp</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phần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gia</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tăng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khoản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thu</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nếu</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khoản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thu</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nhỏ</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hơn</a:t>
              </a:r>
              <a:r>
                <a:rPr lang="en-US" dirty="0">
                  <a:solidFill>
                    <a:schemeClr val="tx1"/>
                  </a:solidFill>
                  <a:latin typeface="Arial" panose="020B0604020202020204" pitchFamily="34" charset="0"/>
                  <a:cs typeface="Arial" panose="020B0604020202020204" pitchFamily="34" charset="0"/>
                </a:rPr>
                <a:t> so </a:t>
              </a:r>
              <a:r>
                <a:rPr lang="en-US" dirty="0" err="1">
                  <a:solidFill>
                    <a:schemeClr val="tx1"/>
                  </a:solidFill>
                  <a:latin typeface="Arial" panose="020B0604020202020204" pitchFamily="34" charset="0"/>
                  <a:cs typeface="Arial" panose="020B0604020202020204" pitchFamily="34" charset="0"/>
                </a:rPr>
                <a:t>với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dự</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kiến</a:t>
              </a:r>
              <a:r>
                <a:rPr lang="en-US" dirty="0">
                  <a:solidFill>
                    <a:schemeClr val="tx1"/>
                  </a:solidFill>
                  <a:latin typeface="Arial" panose="020B0604020202020204" pitchFamily="34" charset="0"/>
                  <a:cs typeface="Arial" panose="020B0604020202020204" pitchFamily="34" charset="0"/>
                </a:rPr>
                <a:t>.</a:t>
              </a:r>
            </a:p>
            <a:p>
              <a:pPr marL="285750" indent="-285750" algn="just">
                <a:lnSpc>
                  <a:spcPct val="150000"/>
                </a:lnSpc>
                <a:buFontTx/>
                <a:buChar char="-"/>
              </a:pPr>
              <a:r>
                <a:rPr lang="en-US" dirty="0" err="1">
                  <a:solidFill>
                    <a:schemeClr val="tx1"/>
                  </a:solidFill>
                  <a:latin typeface="Arial" panose="020B0604020202020204" pitchFamily="34" charset="0"/>
                  <a:cs typeface="Arial" panose="020B0604020202020204" pitchFamily="34" charset="0"/>
                </a:rPr>
                <a:t>Giảm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thiểu</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các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khoản</a:t>
              </a:r>
              <a:r>
                <a:rPr lang="en-US" dirty="0">
                  <a:solidFill>
                    <a:schemeClr val="tx1"/>
                  </a:solidFill>
                  <a:latin typeface="Arial" panose="020B0604020202020204" pitchFamily="34" charset="0"/>
                  <a:cs typeface="Arial" panose="020B0604020202020204" pitchFamily="34" charset="0"/>
                </a:rPr>
                <a:t> chi </a:t>
              </a:r>
              <a:r>
                <a:rPr lang="en-US" dirty="0" err="1">
                  <a:solidFill>
                    <a:schemeClr val="tx1"/>
                  </a:solidFill>
                  <a:latin typeface="Arial" panose="020B0604020202020204" pitchFamily="34" charset="0"/>
                  <a:cs typeface="Arial" panose="020B0604020202020204" pitchFamily="34" charset="0"/>
                </a:rPr>
                <a:t>linh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hoạt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không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thực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sự</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cần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thiết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nếu</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khoản</a:t>
              </a:r>
              <a:r>
                <a:rPr lang="en-US" dirty="0">
                  <a:solidFill>
                    <a:schemeClr val="tx1"/>
                  </a:solidFill>
                  <a:latin typeface="Arial" panose="020B0604020202020204" pitchFamily="34" charset="0"/>
                  <a:cs typeface="Arial" panose="020B0604020202020204" pitchFamily="34" charset="0"/>
                </a:rPr>
                <a:t> chi </a:t>
              </a:r>
              <a:r>
                <a:rPr lang="en-US" dirty="0" err="1">
                  <a:solidFill>
                    <a:schemeClr val="tx1"/>
                  </a:solidFill>
                  <a:latin typeface="Arial" panose="020B0604020202020204" pitchFamily="34" charset="0"/>
                  <a:cs typeface="Arial" panose="020B0604020202020204" pitchFamily="34" charset="0"/>
                </a:rPr>
                <a:t>đã</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vượt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quá</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dự</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kiến</a:t>
              </a:r>
              <a:r>
                <a:rPr lang="en-US" dirty="0">
                  <a:solidFill>
                    <a:schemeClr val="tx1"/>
                  </a:solidFill>
                  <a:latin typeface="Arial" panose="020B0604020202020204" pitchFamily="34" charset="0"/>
                  <a:cs typeface="Arial" panose="020B0604020202020204" pitchFamily="34" charset="0"/>
                </a:rPr>
                <a:t>.</a:t>
              </a:r>
            </a:p>
            <a:p>
              <a:pPr marL="285750" indent="-285750" algn="just">
                <a:lnSpc>
                  <a:spcPct val="150000"/>
                </a:lnSpc>
                <a:buFontTx/>
                <a:buChar char="-"/>
              </a:pPr>
              <a:r>
                <a:rPr lang="en-US" dirty="0">
                  <a:solidFill>
                    <a:schemeClr val="tx1"/>
                  </a:solidFill>
                  <a:latin typeface="Arial" panose="020B0604020202020204" pitchFamily="34" charset="0"/>
                  <a:cs typeface="Arial" panose="020B0604020202020204" pitchFamily="34" charset="0"/>
                </a:rPr>
                <a:t>…</a:t>
              </a:r>
            </a:p>
          </p:txBody>
        </p:sp>
      </p:grpSp>
      <p:sp>
        <p:nvSpPr>
          <p:cNvPr id="36" name="Arrow: Pentagon 35">
            <a:extLst>
              <a:ext uri="{FF2B5EF4-FFF2-40B4-BE49-F238E27FC236}">
                <a16:creationId xmlns:a16="http://schemas.microsoft.com/office/drawing/2014/main" id="{350CD573-DD37-2850-F535-D23881F0AE77}"/>
              </a:ext>
            </a:extLst>
          </p:cNvPr>
          <p:cNvSpPr/>
          <p:nvPr/>
        </p:nvSpPr>
        <p:spPr>
          <a:xfrm>
            <a:off x="7333861" y="5637967"/>
            <a:ext cx="3722914" cy="3006733"/>
          </a:xfrm>
          <a:prstGeom prst="homePlate">
            <a:avLst>
              <a:gd name="adj" fmla="val 22629"/>
            </a:avLst>
          </a:prstGeom>
          <a:solidFill>
            <a:srgbClr val="E5E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latin typeface="Arial" panose="020B0604020202020204" pitchFamily="34" charset="0"/>
                <a:cs typeface="Arial" panose="020B0604020202020204" pitchFamily="34" charset="0"/>
              </a:rPr>
              <a:t>Tiếp tục thực hiện kế hoạch tài chính cá nhân đã đưa ra.</a:t>
            </a:r>
          </a:p>
        </p:txBody>
      </p:sp>
      <p:grpSp>
        <p:nvGrpSpPr>
          <p:cNvPr id="37" name="Group 36">
            <a:extLst>
              <a:ext uri="{FF2B5EF4-FFF2-40B4-BE49-F238E27FC236}">
                <a16:creationId xmlns:a16="http://schemas.microsoft.com/office/drawing/2014/main" id="{78227CC5-7926-D357-48C7-70D0307DE623}"/>
              </a:ext>
            </a:extLst>
          </p:cNvPr>
          <p:cNvGrpSpPr/>
          <p:nvPr/>
        </p:nvGrpSpPr>
        <p:grpSpPr>
          <a:xfrm>
            <a:off x="10554736" y="5637965"/>
            <a:ext cx="7109278" cy="3006738"/>
            <a:chOff x="8257591" y="1343606"/>
            <a:chExt cx="7017787" cy="1719173"/>
          </a:xfrm>
        </p:grpSpPr>
        <p:sp>
          <p:nvSpPr>
            <p:cNvPr id="38" name="Arrow: Chevron 37">
              <a:extLst>
                <a:ext uri="{FF2B5EF4-FFF2-40B4-BE49-F238E27FC236}">
                  <a16:creationId xmlns:a16="http://schemas.microsoft.com/office/drawing/2014/main" id="{86D2F2CF-34FC-445B-A499-BECED4CC4621}"/>
                </a:ext>
              </a:extLst>
            </p:cNvPr>
            <p:cNvSpPr/>
            <p:nvPr/>
          </p:nvSpPr>
          <p:spPr>
            <a:xfrm>
              <a:off x="8257591" y="1343607"/>
              <a:ext cx="5243805" cy="1719172"/>
            </a:xfrm>
            <a:prstGeom prst="chevron">
              <a:avLst>
                <a:gd name="adj" fmla="val 20602"/>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Tx/>
                <a:buChar char="-"/>
              </a:pPr>
              <a:r>
                <a:rPr lang="en-US" sz="2000">
                  <a:solidFill>
                    <a:schemeClr val="tx1"/>
                  </a:solidFill>
                  <a:latin typeface="Arial" panose="020B0604020202020204" pitchFamily="34" charset="0"/>
                  <a:cs typeface="Arial" panose="020B0604020202020204" pitchFamily="34" charset="0"/>
                </a:rPr>
                <a:t>z</a:t>
              </a:r>
            </a:p>
          </p:txBody>
        </p:sp>
        <p:sp>
          <p:nvSpPr>
            <p:cNvPr id="39" name="Rectangle 38">
              <a:extLst>
                <a:ext uri="{FF2B5EF4-FFF2-40B4-BE49-F238E27FC236}">
                  <a16:creationId xmlns:a16="http://schemas.microsoft.com/office/drawing/2014/main" id="{17445EDB-C51F-7C7B-4C11-E5064C680004}"/>
                </a:ext>
              </a:extLst>
            </p:cNvPr>
            <p:cNvSpPr/>
            <p:nvPr/>
          </p:nvSpPr>
          <p:spPr>
            <a:xfrm>
              <a:off x="9108621" y="1343606"/>
              <a:ext cx="6166757" cy="1719171"/>
            </a:xfrm>
            <a:prstGeom prst="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Tx/>
                <a:buChar char="-"/>
              </a:pPr>
              <a:r>
                <a:rPr lang="en-US">
                  <a:solidFill>
                    <a:schemeClr val="tx1"/>
                  </a:solidFill>
                  <a:latin typeface="Arial" panose="020B0604020202020204" pitchFamily="34" charset="0"/>
                  <a:cs typeface="Arial" panose="020B0604020202020204" pitchFamily="34" charset="0"/>
                </a:rPr>
                <a:t>Cất giữ riêng khoản cần tiết kiệm được theo tuần, tháng, quý,…</a:t>
              </a:r>
            </a:p>
            <a:p>
              <a:pPr marL="285750" indent="-285750" algn="just">
                <a:lnSpc>
                  <a:spcPct val="150000"/>
                </a:lnSpc>
                <a:buFontTx/>
                <a:buChar char="-"/>
              </a:pPr>
              <a:r>
                <a:rPr lang="en-US">
                  <a:solidFill>
                    <a:schemeClr val="tx1"/>
                  </a:solidFill>
                  <a:latin typeface="Arial" panose="020B0604020202020204" pitchFamily="34" charset="0"/>
                  <a:cs typeface="Arial" panose="020B0604020202020204" pitchFamily="34" charset="0"/>
                </a:rPr>
                <a:t>Chỉ chi tiêu trong khoản sẵn sàng chi, được xác định bằng hiệu số giữa tổng khoản thu và khoản cần tiết kiệm.</a:t>
              </a:r>
            </a:p>
            <a:p>
              <a:pPr marL="285750" indent="-285750" algn="just">
                <a:lnSpc>
                  <a:spcPct val="150000"/>
                </a:lnSpc>
                <a:buFontTx/>
                <a:buChar char="-"/>
              </a:pPr>
              <a:r>
                <a:rPr lang="en-US">
                  <a:solidFill>
                    <a:schemeClr val="tx1"/>
                  </a:solidFill>
                  <a:latin typeface="Arial" panose="020B0604020202020204" pitchFamily="34" charset="0"/>
                  <a:cs typeface="Arial" panose="020B0604020202020204" pitchFamily="34" charset="0"/>
                </a:rPr>
                <a:t>…</a:t>
              </a:r>
            </a:p>
          </p:txBody>
        </p:sp>
      </p:grpSp>
      <p:sp>
        <p:nvSpPr>
          <p:cNvPr id="41" name="Freeform 8">
            <a:extLst>
              <a:ext uri="{FF2B5EF4-FFF2-40B4-BE49-F238E27FC236}">
                <a16:creationId xmlns:a16="http://schemas.microsoft.com/office/drawing/2014/main" id="{52B08011-18D4-A891-9D08-DB927AB327E7}"/>
              </a:ext>
            </a:extLst>
          </p:cNvPr>
          <p:cNvSpPr/>
          <p:nvPr/>
        </p:nvSpPr>
        <p:spPr>
          <a:xfrm rot="1838320" flipH="1" flipV="1">
            <a:off x="16352337" y="8801365"/>
            <a:ext cx="1644187" cy="1594284"/>
          </a:xfrm>
          <a:custGeom>
            <a:avLst/>
            <a:gdLst/>
            <a:ahLst/>
            <a:cxnLst/>
            <a:rect l="l" t="t" r="r" b="b"/>
            <a:pathLst>
              <a:path w="1988444" h="1542990">
                <a:moveTo>
                  <a:pt x="1988444" y="1542989"/>
                </a:moveTo>
                <a:lnTo>
                  <a:pt x="0" y="1542989"/>
                </a:lnTo>
                <a:lnTo>
                  <a:pt x="0" y="0"/>
                </a:lnTo>
                <a:lnTo>
                  <a:pt x="1988444" y="0"/>
                </a:lnTo>
                <a:lnTo>
                  <a:pt x="1988444" y="1542989"/>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3427397"/>
      </p:ext>
    </p:extLst>
  </p:cSld>
  <p:clrMapOvr>
    <a:masterClrMapping/>
  </p:clrMapOvr>
  <p:transition spd="med">
    <p:wip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7" name="Freeform 7"/>
          <p:cNvSpPr/>
          <p:nvPr/>
        </p:nvSpPr>
        <p:spPr>
          <a:xfrm>
            <a:off x="0" y="32656"/>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7">
            <a:extLst>
              <a:ext uri="{FF2B5EF4-FFF2-40B4-BE49-F238E27FC236}">
                <a16:creationId xmlns:a16="http://schemas.microsoft.com/office/drawing/2014/main" id="{5FD16B49-F911-2851-6D0B-25269B2699BF}"/>
              </a:ext>
            </a:extLst>
          </p:cNvPr>
          <p:cNvSpPr/>
          <p:nvPr/>
        </p:nvSpPr>
        <p:spPr>
          <a:xfrm>
            <a:off x="16935094" y="99504"/>
            <a:ext cx="1352906" cy="1550205"/>
          </a:xfrm>
          <a:custGeom>
            <a:avLst/>
            <a:gdLst/>
            <a:ahLst/>
            <a:cxnLst/>
            <a:rect l="l" t="t" r="r" b="b"/>
            <a:pathLst>
              <a:path w="1352906" h="1550205">
                <a:moveTo>
                  <a:pt x="0" y="0"/>
                </a:moveTo>
                <a:lnTo>
                  <a:pt x="1352906" y="0"/>
                </a:lnTo>
                <a:lnTo>
                  <a:pt x="1352906" y="1550205"/>
                </a:lnTo>
                <a:lnTo>
                  <a:pt x="0" y="15502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8"/>
          <p:cNvSpPr/>
          <p:nvPr/>
        </p:nvSpPr>
        <p:spPr>
          <a:xfrm rot="1838320" flipH="1" flipV="1">
            <a:off x="16352337" y="8801365"/>
            <a:ext cx="1644187" cy="1594284"/>
          </a:xfrm>
          <a:custGeom>
            <a:avLst/>
            <a:gdLst/>
            <a:ahLst/>
            <a:cxnLst/>
            <a:rect l="l" t="t" r="r" b="b"/>
            <a:pathLst>
              <a:path w="1988444" h="1542990">
                <a:moveTo>
                  <a:pt x="1988444" y="1542989"/>
                </a:moveTo>
                <a:lnTo>
                  <a:pt x="0" y="1542989"/>
                </a:lnTo>
                <a:lnTo>
                  <a:pt x="0" y="0"/>
                </a:lnTo>
                <a:lnTo>
                  <a:pt x="1988444" y="0"/>
                </a:lnTo>
                <a:lnTo>
                  <a:pt x="1988444" y="1542989"/>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Freeform 6">
            <a:extLst>
              <a:ext uri="{FF2B5EF4-FFF2-40B4-BE49-F238E27FC236}">
                <a16:creationId xmlns:a16="http://schemas.microsoft.com/office/drawing/2014/main" id="{7BD7ED6F-1E36-51B4-CBDF-E2CBD3F678CC}"/>
              </a:ext>
            </a:extLst>
          </p:cNvPr>
          <p:cNvSpPr/>
          <p:nvPr/>
        </p:nvSpPr>
        <p:spPr>
          <a:xfrm>
            <a:off x="1104900" y="1181100"/>
            <a:ext cx="16078200" cy="8721474"/>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8">
              <a:duotone>
                <a:schemeClr val="accent2">
                  <a:shade val="45000"/>
                  <a:satMod val="135000"/>
                </a:schemeClr>
                <a:prstClr val="white"/>
              </a:duotone>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TextBox 11">
            <a:extLst>
              <a:ext uri="{FF2B5EF4-FFF2-40B4-BE49-F238E27FC236}">
                <a16:creationId xmlns:a16="http://schemas.microsoft.com/office/drawing/2014/main" id="{D282EB08-A6F9-5A58-D7DB-0FC2D819EB9B}"/>
              </a:ext>
            </a:extLst>
          </p:cNvPr>
          <p:cNvSpPr txBox="1"/>
          <p:nvPr/>
        </p:nvSpPr>
        <p:spPr>
          <a:xfrm>
            <a:off x="4376737" y="3467100"/>
            <a:ext cx="9534525" cy="3758208"/>
          </a:xfrm>
          <a:prstGeom prst="rect">
            <a:avLst/>
          </a:prstGeom>
        </p:spPr>
        <p:txBody>
          <a:bodyPr wrap="square" lIns="0" tIns="0" rIns="0" bIns="0" rtlCol="0" anchor="t">
            <a:spAutoFit/>
          </a:bodyPr>
          <a:lstStyle/>
          <a:p>
            <a:pPr algn="ctr">
              <a:lnSpc>
                <a:spcPct val="150000"/>
              </a:lnSpc>
              <a:spcBef>
                <a:spcPct val="0"/>
              </a:spcBef>
            </a:pPr>
            <a:r>
              <a:rPr lang="en-US" sz="4200">
                <a:latin typeface="Arial" panose="020B0604020202020204" pitchFamily="34" charset="0"/>
                <a:cs typeface="Arial" panose="020B0604020202020204" pitchFamily="34" charset="0"/>
              </a:rPr>
              <a:t>Kết thúc thảo luận, các nhóm hãy trình bày và hoàn thành bảng xây dựng kế hoạch tài chính cá nhân của tình huống theo mẫu cho sẵn dưới đây</a:t>
            </a:r>
            <a:endParaRPr lang="vi-VN" sz="4200" i="1" dirty="0">
              <a:latin typeface="Arial" panose="020B0604020202020204" pitchFamily="34" charset="0"/>
              <a:cs typeface="Arial" panose="020B0604020202020204" pitchFamily="34" charset="0"/>
            </a:endParaRPr>
          </a:p>
        </p:txBody>
      </p:sp>
      <p:pic>
        <p:nvPicPr>
          <p:cNvPr id="10" name="Picture 9" descr="A cartoon character holding a pencil&#10;&#10;Description automatically generated with medium confidence">
            <a:extLst>
              <a:ext uri="{FF2B5EF4-FFF2-40B4-BE49-F238E27FC236}">
                <a16:creationId xmlns:a16="http://schemas.microsoft.com/office/drawing/2014/main" id="{3EFC09D0-98F0-131A-65D8-9914582D49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69157" y="715145"/>
            <a:ext cx="3003441" cy="2535692"/>
          </a:xfrm>
          <a:prstGeom prst="rect">
            <a:avLst/>
          </a:prstGeom>
        </p:spPr>
      </p:pic>
      <p:pic>
        <p:nvPicPr>
          <p:cNvPr id="12" name="Picture 9">
            <a:extLst>
              <a:ext uri="{FF2B5EF4-FFF2-40B4-BE49-F238E27FC236}">
                <a16:creationId xmlns:a16="http://schemas.microsoft.com/office/drawing/2014/main" id="{DE99E723-73AA-84BD-9320-8F6E564A9B7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27906" y="5961492"/>
            <a:ext cx="4131129" cy="4352722"/>
          </a:xfrm>
          <a:prstGeom prst="rect">
            <a:avLst/>
          </a:prstGeom>
        </p:spPr>
      </p:pic>
    </p:spTree>
    <p:extLst>
      <p:ext uri="{BB962C8B-B14F-4D97-AF65-F5344CB8AC3E}">
        <p14:creationId xmlns:p14="http://schemas.microsoft.com/office/powerpoint/2010/main" val="173330208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3F33CDE-92A9-59B7-F1C7-983C1B33B0F4}"/>
              </a:ext>
            </a:extLst>
          </p:cNvPr>
          <p:cNvGraphicFramePr>
            <a:graphicFrameLocks noGrp="1"/>
          </p:cNvGraphicFramePr>
          <p:nvPr>
            <p:extLst>
              <p:ext uri="{D42A27DB-BD31-4B8C-83A1-F6EECF244321}">
                <p14:modId xmlns:p14="http://schemas.microsoft.com/office/powerpoint/2010/main" val="1822709422"/>
              </p:ext>
            </p:extLst>
          </p:nvPr>
        </p:nvGraphicFramePr>
        <p:xfrm>
          <a:off x="990600" y="952500"/>
          <a:ext cx="16306800" cy="8636403"/>
        </p:xfrm>
        <a:graphic>
          <a:graphicData uri="http://schemas.openxmlformats.org/drawingml/2006/table">
            <a:tbl>
              <a:tblPr firstRow="1" firstCol="1" bandRow="1"/>
              <a:tblGrid>
                <a:gridCol w="8344723">
                  <a:extLst>
                    <a:ext uri="{9D8B030D-6E8A-4147-A177-3AD203B41FA5}">
                      <a16:colId xmlns:a16="http://schemas.microsoft.com/office/drawing/2014/main" val="3356079619"/>
                    </a:ext>
                  </a:extLst>
                </a:gridCol>
                <a:gridCol w="4083802">
                  <a:extLst>
                    <a:ext uri="{9D8B030D-6E8A-4147-A177-3AD203B41FA5}">
                      <a16:colId xmlns:a16="http://schemas.microsoft.com/office/drawing/2014/main" val="4174656480"/>
                    </a:ext>
                  </a:extLst>
                </a:gridCol>
                <a:gridCol w="3878275">
                  <a:extLst>
                    <a:ext uri="{9D8B030D-6E8A-4147-A177-3AD203B41FA5}">
                      <a16:colId xmlns:a16="http://schemas.microsoft.com/office/drawing/2014/main" val="3499370236"/>
                    </a:ext>
                  </a:extLst>
                </a:gridCol>
              </a:tblGrid>
              <a:tr h="1816500">
                <a:tc gridSpan="3">
                  <a:txBody>
                    <a:bodyPr/>
                    <a:lstStyle/>
                    <a:p>
                      <a:pPr marL="0" marR="0" algn="ctr" fontAlgn="t">
                        <a:lnSpc>
                          <a:spcPct val="150000"/>
                        </a:lnSpc>
                        <a:spcBef>
                          <a:spcPts val="100"/>
                        </a:spcBef>
                        <a:spcAft>
                          <a:spcPts val="100"/>
                        </a:spcAft>
                      </a:pPr>
                      <a:r>
                        <a:rPr lang="vi-VN" sz="3000" b="1" i="0" u="none" strike="noStrike">
                          <a:solidFill>
                            <a:srgbClr val="FFFFFF"/>
                          </a:solidFill>
                          <a:effectLst/>
                          <a:latin typeface="Arial" panose="020B0604020202020204" pitchFamily="34" charset="0"/>
                          <a:ea typeface="Times New Roman" panose="02020603050405020304" pitchFamily="18" charset="0"/>
                          <a:cs typeface="Arial" panose="020B0604020202020204" pitchFamily="34" charset="0"/>
                        </a:rPr>
                        <a:t>KẾ HOẠCH TÀI CHÍNH CÁ NHÂN</a:t>
                      </a:r>
                      <a:endParaRPr lang="vi-VN" sz="3000" b="0" i="0" u="none" strike="noStrike">
                        <a:effectLst/>
                        <a:latin typeface="Arial" panose="020B0604020202020204" pitchFamily="34" charset="0"/>
                        <a:cs typeface="Arial" panose="020B0604020202020204" pitchFamily="34" charset="0"/>
                      </a:endParaRPr>
                    </a:p>
                    <a:p>
                      <a:pPr marL="0" marR="0" algn="ctr" fontAlgn="t">
                        <a:lnSpc>
                          <a:spcPct val="150000"/>
                        </a:lnSpc>
                        <a:spcBef>
                          <a:spcPts val="100"/>
                        </a:spcBef>
                        <a:spcAft>
                          <a:spcPts val="100"/>
                        </a:spcAft>
                      </a:pPr>
                      <a:r>
                        <a:rPr lang="vi-VN" sz="3000" b="1" i="0" u="none" strike="noStrike">
                          <a:solidFill>
                            <a:srgbClr val="FFFFFF"/>
                          </a:solidFill>
                          <a:effectLst/>
                          <a:latin typeface="Arial" panose="020B0604020202020204" pitchFamily="34" charset="0"/>
                          <a:ea typeface="Times New Roman" panose="02020603050405020304" pitchFamily="18" charset="0"/>
                          <a:cs typeface="Arial" panose="020B0604020202020204" pitchFamily="34" charset="0"/>
                        </a:rPr>
                        <a:t>Mục tiêu: ...</a:t>
                      </a:r>
                      <a:endParaRPr lang="vi-VN" sz="3000" b="0" i="0" u="none" strike="noStrike">
                        <a:effectLst/>
                        <a:latin typeface="Arial" panose="020B0604020202020204" pitchFamily="34" charset="0"/>
                        <a:cs typeface="Arial" panose="020B0604020202020204" pitchFamily="34" charset="0"/>
                      </a:endParaRPr>
                    </a:p>
                  </a:txBody>
                  <a:tcPr marL="215537" marR="215537" marT="107769" marB="10776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53162361"/>
                  </a:ext>
                </a:extLst>
              </a:tr>
              <a:tr h="1184502">
                <a:tc>
                  <a:txBody>
                    <a:bodyPr/>
                    <a:lstStyle/>
                    <a:p>
                      <a:pPr marL="0" marR="0" algn="ctr" fontAlgn="t">
                        <a:lnSpc>
                          <a:spcPct val="100000"/>
                        </a:lnSpc>
                        <a:spcBef>
                          <a:spcPts val="100"/>
                        </a:spcBef>
                        <a:spcAft>
                          <a:spcPts val="100"/>
                        </a:spcAft>
                      </a:pPr>
                      <a:r>
                        <a:rPr lang="vi-VN" sz="3000" b="1"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bước</a:t>
                      </a:r>
                      <a:endParaRPr lang="vi-VN" sz="3000" b="0" i="0" u="none" strike="noStrike">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ED5"/>
                    </a:solidFill>
                  </a:tcPr>
                </a:tc>
                <a:tc>
                  <a:txBody>
                    <a:bodyPr/>
                    <a:lstStyle/>
                    <a:p>
                      <a:pPr marL="0" marR="0" algn="ctr" fontAlgn="t">
                        <a:lnSpc>
                          <a:spcPct val="100000"/>
                        </a:lnSpc>
                        <a:spcBef>
                          <a:spcPts val="100"/>
                        </a:spcBef>
                        <a:spcAft>
                          <a:spcPts val="100"/>
                        </a:spcAft>
                      </a:pPr>
                      <a:r>
                        <a:rPr lang="en-US" sz="3000" b="1"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 quả (dự kiến)</a:t>
                      </a:r>
                      <a:endParaRPr lang="en-US" sz="3000" b="0" i="0" u="none" strike="noStrike">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ED5"/>
                    </a:solidFill>
                  </a:tcPr>
                </a:tc>
                <a:tc>
                  <a:txBody>
                    <a:bodyPr/>
                    <a:lstStyle/>
                    <a:p>
                      <a:pPr marL="0" marR="0" algn="ctr" fontAlgn="t">
                        <a:lnSpc>
                          <a:spcPct val="100000"/>
                        </a:lnSpc>
                        <a:spcBef>
                          <a:spcPts val="100"/>
                        </a:spcBef>
                        <a:spcAft>
                          <a:spcPts val="100"/>
                        </a:spcAft>
                      </a:pPr>
                      <a:r>
                        <a:rPr lang="en-US" sz="3000" b="1"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 làm thực tế</a:t>
                      </a:r>
                      <a:endParaRPr lang="en-US" sz="3000" b="0" i="0" u="none" strike="noStrike">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ED5"/>
                    </a:solidFill>
                  </a:tcPr>
                </a:tc>
                <a:extLst>
                  <a:ext uri="{0D108BD9-81ED-4DB2-BD59-A6C34878D82A}">
                    <a16:rowId xmlns:a16="http://schemas.microsoft.com/office/drawing/2014/main" val="957058804"/>
                  </a:ext>
                </a:extLst>
              </a:tr>
              <a:tr h="836105">
                <a:tc>
                  <a:txBody>
                    <a:bodyPr/>
                    <a:lstStyle/>
                    <a:p>
                      <a:pPr marL="0" marR="0" algn="just" fontAlgn="t">
                        <a:lnSpc>
                          <a:spcPct val="100000"/>
                        </a:lnSpc>
                        <a:spcBef>
                          <a:spcPts val="100"/>
                        </a:spcBef>
                        <a:spcAft>
                          <a:spcPts val="100"/>
                        </a:spcAft>
                      </a:pPr>
                      <a:r>
                        <a:rPr lang="vi-VN" sz="30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1: Tập hợp các khoản thu.</a:t>
                      </a:r>
                      <a:endParaRPr lang="vi-VN" sz="3000" b="0" i="0" u="none" strike="noStrike">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fontAlgn="t">
                        <a:lnSpc>
                          <a:spcPct val="100000"/>
                        </a:lnSpc>
                        <a:spcBef>
                          <a:spcPts val="100"/>
                        </a:spcBef>
                        <a:spcAft>
                          <a:spcPts val="100"/>
                        </a:spcAft>
                      </a:pPr>
                      <a:r>
                        <a:rPr lang="en-US" sz="30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b="0" i="0" u="none" strike="noStrike">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fontAlgn="t">
                        <a:lnSpc>
                          <a:spcPct val="100000"/>
                        </a:lnSpc>
                        <a:spcBef>
                          <a:spcPts val="100"/>
                        </a:spcBef>
                        <a:spcAft>
                          <a:spcPts val="100"/>
                        </a:spcAft>
                      </a:pPr>
                      <a:r>
                        <a:rPr lang="en-US" sz="30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b="0" i="0" u="none" strike="noStrike">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7055572"/>
                  </a:ext>
                </a:extLst>
              </a:tr>
              <a:tr h="836105">
                <a:tc>
                  <a:txBody>
                    <a:bodyPr/>
                    <a:lstStyle/>
                    <a:p>
                      <a:pPr marL="0" marR="0" algn="just" fontAlgn="t">
                        <a:lnSpc>
                          <a:spcPct val="100000"/>
                        </a:lnSpc>
                        <a:spcBef>
                          <a:spcPts val="100"/>
                        </a:spcBef>
                        <a:spcAft>
                          <a:spcPts val="100"/>
                        </a:spcAft>
                      </a:pPr>
                      <a:r>
                        <a:rPr lang="vi-VN" sz="30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2: Xác định các khoản chi.</a:t>
                      </a:r>
                      <a:endParaRPr lang="vi-VN" sz="3000" b="0" i="0" u="none" strike="noStrike">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fontAlgn="t">
                        <a:lnSpc>
                          <a:spcPct val="100000"/>
                        </a:lnSpc>
                        <a:spcBef>
                          <a:spcPts val="100"/>
                        </a:spcBef>
                        <a:spcAft>
                          <a:spcPts val="100"/>
                        </a:spcAft>
                      </a:pPr>
                      <a:r>
                        <a:rPr lang="en-US" sz="30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b="0" i="0" u="none" strike="noStrike">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fontAlgn="t">
                        <a:lnSpc>
                          <a:spcPct val="100000"/>
                        </a:lnSpc>
                        <a:spcBef>
                          <a:spcPts val="100"/>
                        </a:spcBef>
                        <a:spcAft>
                          <a:spcPts val="100"/>
                        </a:spcAft>
                      </a:pPr>
                      <a:r>
                        <a:rPr lang="en-US" sz="30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b="0" i="0" u="none" strike="noStrike">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9957125"/>
                  </a:ext>
                </a:extLst>
              </a:tr>
              <a:tr h="836105">
                <a:tc>
                  <a:txBody>
                    <a:bodyPr/>
                    <a:lstStyle/>
                    <a:p>
                      <a:pPr marL="0" marR="0" algn="just" fontAlgn="t">
                        <a:lnSpc>
                          <a:spcPct val="100000"/>
                        </a:lnSpc>
                        <a:spcBef>
                          <a:spcPts val="100"/>
                        </a:spcBef>
                        <a:spcAft>
                          <a:spcPts val="100"/>
                        </a:spcAft>
                      </a:pPr>
                      <a:r>
                        <a:rPr lang="vi-VN" sz="30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3: Xác định các khoản tiết kiệm.</a:t>
                      </a:r>
                      <a:endParaRPr lang="vi-VN" sz="3000" b="0" i="0" u="none" strike="noStrike">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fontAlgn="t">
                        <a:lnSpc>
                          <a:spcPct val="100000"/>
                        </a:lnSpc>
                        <a:spcBef>
                          <a:spcPts val="100"/>
                        </a:spcBef>
                        <a:spcAft>
                          <a:spcPts val="100"/>
                        </a:spcAft>
                      </a:pPr>
                      <a:r>
                        <a:rPr lang="en-US" sz="30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b="0" i="0" u="none" strike="noStrike">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fontAlgn="t">
                        <a:lnSpc>
                          <a:spcPct val="100000"/>
                        </a:lnSpc>
                        <a:spcBef>
                          <a:spcPts val="100"/>
                        </a:spcBef>
                        <a:spcAft>
                          <a:spcPts val="100"/>
                        </a:spcAft>
                      </a:pPr>
                      <a:r>
                        <a:rPr lang="en-US" sz="30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b="0" i="0" u="none" strike="noStrike">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76389984"/>
                  </a:ext>
                </a:extLst>
              </a:tr>
              <a:tr h="1563543">
                <a:tc>
                  <a:txBody>
                    <a:bodyPr/>
                    <a:lstStyle/>
                    <a:p>
                      <a:pPr marL="0" marR="0" algn="just" fontAlgn="t">
                        <a:lnSpc>
                          <a:spcPct val="150000"/>
                        </a:lnSpc>
                        <a:spcBef>
                          <a:spcPts val="100"/>
                        </a:spcBef>
                        <a:spcAft>
                          <a:spcPts val="100"/>
                        </a:spcAft>
                      </a:pPr>
                      <a:r>
                        <a:rPr lang="vi-VN" sz="30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4: Cân đối, điều chỉnh thực hiện kế hoạch tài chính cá nhân đã đưa ra.</a:t>
                      </a:r>
                      <a:endParaRPr lang="vi-VN" sz="3000" b="0" i="0" u="none" strike="noStrike">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fontAlgn="t">
                        <a:lnSpc>
                          <a:spcPct val="150000"/>
                        </a:lnSpc>
                        <a:spcBef>
                          <a:spcPts val="100"/>
                        </a:spcBef>
                        <a:spcAft>
                          <a:spcPts val="100"/>
                        </a:spcAft>
                      </a:pPr>
                      <a:r>
                        <a:rPr lang="en-US" sz="30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b="0" i="0" u="none" strike="noStrike">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fontAlgn="t">
                        <a:lnSpc>
                          <a:spcPct val="150000"/>
                        </a:lnSpc>
                        <a:spcBef>
                          <a:spcPts val="100"/>
                        </a:spcBef>
                        <a:spcAft>
                          <a:spcPts val="100"/>
                        </a:spcAft>
                      </a:pPr>
                      <a:r>
                        <a:rPr lang="en-US" sz="30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b="0" i="0" u="none" strike="noStrike">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5383981"/>
                  </a:ext>
                </a:extLst>
              </a:tr>
              <a:tr h="1563543">
                <a:tc>
                  <a:txBody>
                    <a:bodyPr/>
                    <a:lstStyle/>
                    <a:p>
                      <a:pPr marL="0" marR="0" algn="just" fontAlgn="t">
                        <a:lnSpc>
                          <a:spcPct val="150000"/>
                        </a:lnSpc>
                        <a:spcBef>
                          <a:spcPts val="100"/>
                        </a:spcBef>
                        <a:spcAft>
                          <a:spcPts val="100"/>
                        </a:spcAft>
                      </a:pPr>
                      <a:r>
                        <a:rPr lang="vi-VN" sz="30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5: Tiếp tục thực hiện kế hoạch tài chính cá nhân đã đưa ra.</a:t>
                      </a:r>
                      <a:endParaRPr lang="vi-VN" sz="3000" b="0" i="0" u="none" strike="noStrike">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fontAlgn="t">
                        <a:lnSpc>
                          <a:spcPct val="150000"/>
                        </a:lnSpc>
                        <a:spcBef>
                          <a:spcPts val="100"/>
                        </a:spcBef>
                        <a:spcAft>
                          <a:spcPts val="100"/>
                        </a:spcAft>
                      </a:pPr>
                      <a:r>
                        <a:rPr lang="en-US" sz="30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b="0" i="0" u="none" strike="noStrike">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fontAlgn="t">
                        <a:lnSpc>
                          <a:spcPct val="150000"/>
                        </a:lnSpc>
                        <a:spcBef>
                          <a:spcPts val="100"/>
                        </a:spcBef>
                        <a:spcAft>
                          <a:spcPts val="100"/>
                        </a:spcAft>
                      </a:pPr>
                      <a:r>
                        <a:rPr lang="en-US" sz="3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b="0" i="0" u="none" strike="noStrike" dirty="0">
                        <a:effectLst/>
                        <a:latin typeface="Arial" panose="020B0604020202020204" pitchFamily="34" charset="0"/>
                        <a:cs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44860456"/>
                  </a:ext>
                </a:extLst>
              </a:tr>
            </a:tbl>
          </a:graphicData>
        </a:graphic>
      </p:graphicFrame>
    </p:spTree>
    <p:extLst>
      <p:ext uri="{BB962C8B-B14F-4D97-AF65-F5344CB8AC3E}">
        <p14:creationId xmlns:p14="http://schemas.microsoft.com/office/powerpoint/2010/main" val="2588177992"/>
      </p:ext>
    </p:extLst>
  </p:cSld>
  <p:clrMapOvr>
    <a:masterClrMapping/>
  </p:clrMapOvr>
  <p:transition spd="med">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sp>
        <p:nvSpPr>
          <p:cNvPr id="16" name="Freeform 16"/>
          <p:cNvSpPr/>
          <p:nvPr/>
        </p:nvSpPr>
        <p:spPr>
          <a:xfrm>
            <a:off x="-152400" y="0"/>
            <a:ext cx="1514656" cy="1841782"/>
          </a:xfrm>
          <a:custGeom>
            <a:avLst/>
            <a:gdLst/>
            <a:ahLst/>
            <a:cxnLst/>
            <a:rect l="l" t="t" r="r" b="b"/>
            <a:pathLst>
              <a:path w="710166" h="1018159">
                <a:moveTo>
                  <a:pt x="0" y="0"/>
                </a:moveTo>
                <a:lnTo>
                  <a:pt x="710166" y="0"/>
                </a:lnTo>
                <a:lnTo>
                  <a:pt x="710166" y="1018159"/>
                </a:lnTo>
                <a:lnTo>
                  <a:pt x="0" y="10181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17"/>
          <p:cNvSpPr/>
          <p:nvPr/>
        </p:nvSpPr>
        <p:spPr>
          <a:xfrm rot="-285952">
            <a:off x="211766" y="8757521"/>
            <a:ext cx="1238468" cy="1480590"/>
          </a:xfrm>
          <a:custGeom>
            <a:avLst/>
            <a:gdLst/>
            <a:ahLst/>
            <a:cxnLst/>
            <a:rect l="l" t="t" r="r" b="b"/>
            <a:pathLst>
              <a:path w="401922" h="678349">
                <a:moveTo>
                  <a:pt x="0" y="0"/>
                </a:moveTo>
                <a:lnTo>
                  <a:pt x="401922" y="0"/>
                </a:lnTo>
                <a:lnTo>
                  <a:pt x="401922" y="678349"/>
                </a:lnTo>
                <a:lnTo>
                  <a:pt x="0" y="6783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Freeform 15"/>
          <p:cNvSpPr/>
          <p:nvPr/>
        </p:nvSpPr>
        <p:spPr>
          <a:xfrm rot="898632">
            <a:off x="16482200" y="-27591"/>
            <a:ext cx="1464463" cy="1549901"/>
          </a:xfrm>
          <a:custGeom>
            <a:avLst/>
            <a:gdLst/>
            <a:ahLst/>
            <a:cxnLst/>
            <a:rect l="l" t="t" r="r" b="b"/>
            <a:pathLst>
              <a:path w="1050110" h="1335076">
                <a:moveTo>
                  <a:pt x="0" y="0"/>
                </a:moveTo>
                <a:lnTo>
                  <a:pt x="1050110" y="0"/>
                </a:lnTo>
                <a:lnTo>
                  <a:pt x="1050110" y="1335076"/>
                </a:lnTo>
                <a:lnTo>
                  <a:pt x="0" y="13350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46" name="Group 2">
            <a:extLst>
              <a:ext uri="{FF2B5EF4-FFF2-40B4-BE49-F238E27FC236}">
                <a16:creationId xmlns:a16="http://schemas.microsoft.com/office/drawing/2014/main" id="{6DE1E0A1-4F9E-B4BA-E82C-59EA03DD8C40}"/>
              </a:ext>
            </a:extLst>
          </p:cNvPr>
          <p:cNvGrpSpPr/>
          <p:nvPr/>
        </p:nvGrpSpPr>
        <p:grpSpPr>
          <a:xfrm rot="-5400000">
            <a:off x="3858614" y="-1437288"/>
            <a:ext cx="5943600" cy="13009176"/>
            <a:chOff x="0" y="0"/>
            <a:chExt cx="662484" cy="1404901"/>
          </a:xfrm>
          <a:solidFill>
            <a:schemeClr val="accent5">
              <a:lumMod val="20000"/>
              <a:lumOff val="80000"/>
            </a:schemeClr>
          </a:solidFill>
        </p:grpSpPr>
        <p:sp>
          <p:nvSpPr>
            <p:cNvPr id="47" name="Freeform 3">
              <a:extLst>
                <a:ext uri="{FF2B5EF4-FFF2-40B4-BE49-F238E27FC236}">
                  <a16:creationId xmlns:a16="http://schemas.microsoft.com/office/drawing/2014/main" id="{57493903-2CEE-D0A5-4C16-BAFD52D65420}"/>
                </a:ext>
              </a:extLst>
            </p:cNvPr>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TextBox 4">
              <a:extLst>
                <a:ext uri="{FF2B5EF4-FFF2-40B4-BE49-F238E27FC236}">
                  <a16:creationId xmlns:a16="http://schemas.microsoft.com/office/drawing/2014/main" id="{6761C959-A344-C566-4976-C6D5733D2770}"/>
                </a:ext>
              </a:extLst>
            </p:cNvPr>
            <p:cNvSpPr txBox="1"/>
            <p:nvPr/>
          </p:nvSpPr>
          <p:spPr>
            <a:xfrm>
              <a:off x="0" y="-38100"/>
              <a:ext cx="660400" cy="72390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49" name="Picture 19">
            <a:extLst>
              <a:ext uri="{FF2B5EF4-FFF2-40B4-BE49-F238E27FC236}">
                <a16:creationId xmlns:a16="http://schemas.microsoft.com/office/drawing/2014/main" id="{11317123-0299-DAD0-A3F0-ADAC9228461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89539" y="4890634"/>
            <a:ext cx="7417799" cy="5396366"/>
          </a:xfrm>
          <a:prstGeom prst="rect">
            <a:avLst/>
          </a:prstGeom>
        </p:spPr>
      </p:pic>
      <p:sp>
        <p:nvSpPr>
          <p:cNvPr id="54" name="TextBox 53">
            <a:extLst>
              <a:ext uri="{FF2B5EF4-FFF2-40B4-BE49-F238E27FC236}">
                <a16:creationId xmlns:a16="http://schemas.microsoft.com/office/drawing/2014/main" id="{12863A0D-DB7F-9F5C-46AE-04D077357F63}"/>
              </a:ext>
            </a:extLst>
          </p:cNvPr>
          <p:cNvSpPr txBox="1"/>
          <p:nvPr/>
        </p:nvSpPr>
        <p:spPr>
          <a:xfrm>
            <a:off x="609600" y="2699521"/>
            <a:ext cx="11564085"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600" b="1" i="0" u="none" strike="noStrike" kern="1200" cap="none" spc="0" normalizeH="0" baseline="0" noProof="0">
                <a:ln>
                  <a:noFill/>
                </a:ln>
                <a:solidFill>
                  <a:srgbClr val="1F497D">
                    <a:lumMod val="50000"/>
                  </a:srgbClr>
                </a:solidFill>
                <a:effectLst/>
                <a:uLnTx/>
                <a:uFillTx/>
                <a:latin typeface="Arial" panose="020B0604020202020204" pitchFamily="34" charset="0"/>
                <a:cs typeface="Arial" panose="020B0604020202020204" pitchFamily="34" charset="0"/>
              </a:rPr>
              <a:t>Hoạt động 3: </a:t>
            </a:r>
            <a:endParaRPr kumimoji="0" lang="en-US" sz="6600" b="1" i="0" u="none" strike="noStrike" kern="1200" cap="none" spc="0" normalizeH="0" baseline="0" noProof="0" dirty="0">
              <a:ln>
                <a:noFill/>
              </a:ln>
              <a:solidFill>
                <a:srgbClr val="1F497D">
                  <a:lumMod val="50000"/>
                </a:srgbClr>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en-US" sz="6600" b="1">
                <a:solidFill>
                  <a:srgbClr val="1F497D">
                    <a:lumMod val="50000"/>
                  </a:srgbClr>
                </a:solidFill>
                <a:latin typeface="Arial" panose="020B0604020202020204" pitchFamily="34" charset="0"/>
                <a:cs typeface="Arial" panose="020B0604020202020204" pitchFamily="34" charset="0"/>
              </a:rPr>
              <a:t>Thực hiện mục tiêu tiết kiệm tài chính trong gia đình</a:t>
            </a:r>
            <a:endParaRPr kumimoji="0" lang="en-US" sz="6600" b="0" i="0" u="none" strike="noStrike" kern="1200" cap="none" spc="0" normalizeH="0" baseline="0" noProof="0" dirty="0">
              <a:ln>
                <a:noFill/>
              </a:ln>
              <a:solidFill>
                <a:srgbClr val="1F497D">
                  <a:lumMod val="5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614098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sp>
        <p:nvSpPr>
          <p:cNvPr id="4" name="Freeform 4"/>
          <p:cNvSpPr/>
          <p:nvPr/>
        </p:nvSpPr>
        <p:spPr>
          <a:xfrm>
            <a:off x="17512524" y="1744"/>
            <a:ext cx="753705" cy="1080580"/>
          </a:xfrm>
          <a:custGeom>
            <a:avLst/>
            <a:gdLst/>
            <a:ahLst/>
            <a:cxnLst/>
            <a:rect l="l" t="t" r="r" b="b"/>
            <a:pathLst>
              <a:path w="753705" h="1080580">
                <a:moveTo>
                  <a:pt x="0" y="0"/>
                </a:moveTo>
                <a:lnTo>
                  <a:pt x="753705" y="0"/>
                </a:lnTo>
                <a:lnTo>
                  <a:pt x="753705" y="1080580"/>
                </a:lnTo>
                <a:lnTo>
                  <a:pt x="0" y="10805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rot="-7797627">
            <a:off x="-158077" y="294390"/>
            <a:ext cx="1291710" cy="495289"/>
          </a:xfrm>
          <a:custGeom>
            <a:avLst/>
            <a:gdLst/>
            <a:ahLst/>
            <a:cxnLst/>
            <a:rect l="l" t="t" r="r" b="b"/>
            <a:pathLst>
              <a:path w="1768415" h="1231460">
                <a:moveTo>
                  <a:pt x="0" y="0"/>
                </a:moveTo>
                <a:lnTo>
                  <a:pt x="1768416" y="0"/>
                </a:lnTo>
                <a:lnTo>
                  <a:pt x="1768416" y="1231460"/>
                </a:lnTo>
                <a:lnTo>
                  <a:pt x="0" y="12314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4">
            <a:extLst>
              <a:ext uri="{FF2B5EF4-FFF2-40B4-BE49-F238E27FC236}">
                <a16:creationId xmlns:a16="http://schemas.microsoft.com/office/drawing/2014/main" id="{D0550F13-60D7-838D-F8A8-4803781113B2}"/>
              </a:ext>
            </a:extLst>
          </p:cNvPr>
          <p:cNvSpPr/>
          <p:nvPr/>
        </p:nvSpPr>
        <p:spPr>
          <a:xfrm>
            <a:off x="16606157" y="8812684"/>
            <a:ext cx="1051607" cy="1181100"/>
          </a:xfrm>
          <a:custGeom>
            <a:avLst/>
            <a:gdLst/>
            <a:ahLst/>
            <a:cxnLst/>
            <a:rect l="l" t="t" r="r" b="b"/>
            <a:pathLst>
              <a:path w="1345922" h="1690084">
                <a:moveTo>
                  <a:pt x="0" y="0"/>
                </a:moveTo>
                <a:lnTo>
                  <a:pt x="1345922" y="0"/>
                </a:lnTo>
                <a:lnTo>
                  <a:pt x="1345922" y="1690085"/>
                </a:lnTo>
                <a:lnTo>
                  <a:pt x="0" y="16900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81A7CE5-A705-6A0D-3FD1-BB269A362EE5}"/>
              </a:ext>
            </a:extLst>
          </p:cNvPr>
          <p:cNvSpPr txBox="1"/>
          <p:nvPr/>
        </p:nvSpPr>
        <p:spPr>
          <a:xfrm>
            <a:off x="2419350" y="589321"/>
            <a:ext cx="13449300" cy="1998176"/>
          </a:xfrm>
          <a:prstGeom prst="rect">
            <a:avLst/>
          </a:prstGeom>
          <a:noFill/>
        </p:spPr>
        <p:txBody>
          <a:bodyPr wrap="square">
            <a:spAutoFit/>
          </a:bodyPr>
          <a:lstStyle/>
          <a:p>
            <a:pPr algn="ctr">
              <a:lnSpc>
                <a:spcPct val="150000"/>
              </a:lnSpc>
            </a:pPr>
            <a:r>
              <a:rPr lang="vi-VN" sz="4400" b="1">
                <a:solidFill>
                  <a:srgbClr val="C00000"/>
                </a:solidFill>
                <a:latin typeface="Arial" panose="020B0604020202020204" pitchFamily="34" charset="0"/>
                <a:cs typeface="Arial" panose="020B0604020202020204" pitchFamily="34" charset="0"/>
              </a:rPr>
              <a:t>Nhiệm vụ 3: Chia sẻ kết quả thực hiện kế hoạch tài chính cá nhân</a:t>
            </a:r>
            <a:endParaRPr lang="en-US" sz="4400" b="1" dirty="0">
              <a:solidFill>
                <a:srgbClr val="C00000"/>
              </a:solidFill>
              <a:latin typeface="Arial" panose="020B0604020202020204" pitchFamily="34" charset="0"/>
              <a:cs typeface="Arial" panose="020B0604020202020204" pitchFamily="34" charset="0"/>
            </a:endParaRPr>
          </a:p>
        </p:txBody>
      </p:sp>
      <p:sp>
        <p:nvSpPr>
          <p:cNvPr id="2" name="Freeform 4">
            <a:extLst>
              <a:ext uri="{FF2B5EF4-FFF2-40B4-BE49-F238E27FC236}">
                <a16:creationId xmlns:a16="http://schemas.microsoft.com/office/drawing/2014/main" id="{352496B6-A10A-BD75-C847-4F59633B7D34}"/>
              </a:ext>
            </a:extLst>
          </p:cNvPr>
          <p:cNvSpPr/>
          <p:nvPr/>
        </p:nvSpPr>
        <p:spPr>
          <a:xfrm>
            <a:off x="7772400" y="2935332"/>
            <a:ext cx="9677604" cy="6732207"/>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ECB5E45-75C3-B455-1E54-0664132A6E71}"/>
              </a:ext>
            </a:extLst>
          </p:cNvPr>
          <p:cNvSpPr txBox="1"/>
          <p:nvPr/>
        </p:nvSpPr>
        <p:spPr>
          <a:xfrm>
            <a:off x="8453709" y="3884894"/>
            <a:ext cx="8314986" cy="4825745"/>
          </a:xfrm>
          <a:prstGeom prst="rect">
            <a:avLst/>
          </a:prstGeom>
          <a:noFill/>
        </p:spPr>
        <p:txBody>
          <a:bodyPr wrap="square">
            <a:spAutoFit/>
          </a:bodyPr>
          <a:lstStyle/>
          <a:p>
            <a:pPr algn="just">
              <a:lnSpc>
                <a:spcPct val="200000"/>
              </a:lnSpc>
            </a:pPr>
            <a:r>
              <a:rPr lang="vi-VN" sz="4000">
                <a:cs typeface="Arial" panose="020B0604020202020204" pitchFamily="34" charset="0"/>
              </a:rPr>
              <a:t>Các em hãy xây dựng và thực hiện bảng kế hoạch tài chính cá nhân dựa theo các bước hướng dẫn ở </a:t>
            </a:r>
            <a:r>
              <a:rPr lang="vi-VN" sz="4000" b="1" i="1">
                <a:cs typeface="Arial" panose="020B0604020202020204" pitchFamily="34" charset="0"/>
              </a:rPr>
              <a:t>Mục 2, Hoạt động 5</a:t>
            </a:r>
            <a:r>
              <a:rPr lang="en-US" sz="4000" b="1" i="1">
                <a:cs typeface="Arial" panose="020B0604020202020204" pitchFamily="34" charset="0"/>
              </a:rPr>
              <a:t>.</a:t>
            </a:r>
            <a:endParaRPr lang="vi-VN" sz="4000" b="1" i="1">
              <a:cs typeface="Arial" panose="020B0604020202020204" pitchFamily="34" charset="0"/>
            </a:endParaRPr>
          </a:p>
        </p:txBody>
      </p:sp>
      <p:grpSp>
        <p:nvGrpSpPr>
          <p:cNvPr id="22" name="Group 21">
            <a:extLst>
              <a:ext uri="{FF2B5EF4-FFF2-40B4-BE49-F238E27FC236}">
                <a16:creationId xmlns:a16="http://schemas.microsoft.com/office/drawing/2014/main" id="{59992D10-C758-6CAE-90AE-5D4D668CDC4C}"/>
              </a:ext>
            </a:extLst>
          </p:cNvPr>
          <p:cNvGrpSpPr/>
          <p:nvPr/>
        </p:nvGrpSpPr>
        <p:grpSpPr>
          <a:xfrm>
            <a:off x="837996" y="2935332"/>
            <a:ext cx="6409906" cy="6732207"/>
            <a:chOff x="837996" y="2935332"/>
            <a:chExt cx="6409906" cy="6732207"/>
          </a:xfrm>
        </p:grpSpPr>
        <p:grpSp>
          <p:nvGrpSpPr>
            <p:cNvPr id="6" name="Group 5">
              <a:extLst>
                <a:ext uri="{FF2B5EF4-FFF2-40B4-BE49-F238E27FC236}">
                  <a16:creationId xmlns:a16="http://schemas.microsoft.com/office/drawing/2014/main" id="{78E9CA35-EEB5-1C0C-8FBE-68DC64FDA965}"/>
                </a:ext>
              </a:extLst>
            </p:cNvPr>
            <p:cNvGrpSpPr/>
            <p:nvPr/>
          </p:nvGrpSpPr>
          <p:grpSpPr>
            <a:xfrm>
              <a:off x="837996" y="2935332"/>
              <a:ext cx="6409906" cy="6732207"/>
              <a:chOff x="914400" y="2826612"/>
              <a:chExt cx="6409906" cy="6732207"/>
            </a:xfrm>
          </p:grpSpPr>
          <p:grpSp>
            <p:nvGrpSpPr>
              <p:cNvPr id="9" name="Group 6">
                <a:extLst>
                  <a:ext uri="{FF2B5EF4-FFF2-40B4-BE49-F238E27FC236}">
                    <a16:creationId xmlns:a16="http://schemas.microsoft.com/office/drawing/2014/main" id="{4F3CD979-E933-5D5B-705E-31DF3C9B9772}"/>
                  </a:ext>
                </a:extLst>
              </p:cNvPr>
              <p:cNvGrpSpPr/>
              <p:nvPr/>
            </p:nvGrpSpPr>
            <p:grpSpPr>
              <a:xfrm>
                <a:off x="914400" y="2826612"/>
                <a:ext cx="6409906" cy="6732207"/>
                <a:chOff x="0" y="-47625"/>
                <a:chExt cx="1457118" cy="1939320"/>
              </a:xfrm>
            </p:grpSpPr>
            <p:sp>
              <p:nvSpPr>
                <p:cNvPr id="19" name="Freeform 7">
                  <a:extLst>
                    <a:ext uri="{FF2B5EF4-FFF2-40B4-BE49-F238E27FC236}">
                      <a16:creationId xmlns:a16="http://schemas.microsoft.com/office/drawing/2014/main" id="{7E038F63-96FC-E05F-D6C2-C49138B0E96D}"/>
                    </a:ext>
                  </a:extLst>
                </p:cNvPr>
                <p:cNvSpPr/>
                <p:nvPr/>
              </p:nvSpPr>
              <p:spPr>
                <a:xfrm>
                  <a:off x="0" y="-47625"/>
                  <a:ext cx="1457118" cy="193932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3">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8">
                  <a:extLst>
                    <a:ext uri="{FF2B5EF4-FFF2-40B4-BE49-F238E27FC236}">
                      <a16:creationId xmlns:a16="http://schemas.microsoft.com/office/drawing/2014/main" id="{5F8DC2C6-C228-3EF8-0874-A16AAF0450FB}"/>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D39E6C58-F429-C4AA-6CE2-3EF597CE8044}"/>
                  </a:ext>
                </a:extLst>
              </p:cNvPr>
              <p:cNvGrpSpPr/>
              <p:nvPr/>
            </p:nvGrpSpPr>
            <p:grpSpPr>
              <a:xfrm>
                <a:off x="1067785" y="3434292"/>
                <a:ext cx="6103136" cy="1509912"/>
                <a:chOff x="1065910" y="3471514"/>
                <a:chExt cx="6103136" cy="1509912"/>
              </a:xfrm>
            </p:grpSpPr>
            <p:sp>
              <p:nvSpPr>
                <p:cNvPr id="11" name="Freeform 10">
                  <a:extLst>
                    <a:ext uri="{FF2B5EF4-FFF2-40B4-BE49-F238E27FC236}">
                      <a16:creationId xmlns:a16="http://schemas.microsoft.com/office/drawing/2014/main" id="{B5DC26F1-0627-250E-A9B2-C8051A40723E}"/>
                    </a:ext>
                  </a:extLst>
                </p:cNvPr>
                <p:cNvSpPr/>
                <p:nvPr/>
              </p:nvSpPr>
              <p:spPr>
                <a:xfrm>
                  <a:off x="1233450" y="3471514"/>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BBF3F40-F5B7-9355-566E-014DF3D83C27}"/>
                    </a:ext>
                  </a:extLst>
                </p:cNvPr>
                <p:cNvSpPr txBox="1"/>
                <p:nvPr/>
              </p:nvSpPr>
              <p:spPr>
                <a:xfrm>
                  <a:off x="1065910" y="3830013"/>
                  <a:ext cx="6103136"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Làm việc cá nhân</a:t>
                  </a:r>
                  <a:endParaRPr lang="en-US" sz="4400" b="1" dirty="0">
                    <a:latin typeface="Arial" panose="020B0604020202020204" pitchFamily="34" charset="0"/>
                    <a:cs typeface="Arial" panose="020B0604020202020204" pitchFamily="34" charset="0"/>
                  </a:endParaRPr>
                </a:p>
              </p:txBody>
            </p:sp>
          </p:grpSp>
        </p:grpSp>
        <p:pic>
          <p:nvPicPr>
            <p:cNvPr id="21" name="Picture 20" descr="A picture containing vector graphics&#10;&#10;Description automatically generated">
              <a:extLst>
                <a:ext uri="{FF2B5EF4-FFF2-40B4-BE49-F238E27FC236}">
                  <a16:creationId xmlns:a16="http://schemas.microsoft.com/office/drawing/2014/main" id="{A3D3FC2D-3224-E89C-6C7C-A3F19AE71BB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268231" y="5395316"/>
              <a:ext cx="3294117" cy="3990976"/>
            </a:xfrm>
            <a:prstGeom prst="rect">
              <a:avLst/>
            </a:prstGeom>
          </p:spPr>
        </p:pic>
      </p:grpSp>
    </p:spTree>
    <p:extLst>
      <p:ext uri="{BB962C8B-B14F-4D97-AF65-F5344CB8AC3E}">
        <p14:creationId xmlns:p14="http://schemas.microsoft.com/office/powerpoint/2010/main" val="15602501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sp>
        <p:nvSpPr>
          <p:cNvPr id="16" name="Freeform 16"/>
          <p:cNvSpPr/>
          <p:nvPr/>
        </p:nvSpPr>
        <p:spPr>
          <a:xfrm>
            <a:off x="-152400" y="0"/>
            <a:ext cx="1514656" cy="1841782"/>
          </a:xfrm>
          <a:custGeom>
            <a:avLst/>
            <a:gdLst/>
            <a:ahLst/>
            <a:cxnLst/>
            <a:rect l="l" t="t" r="r" b="b"/>
            <a:pathLst>
              <a:path w="710166" h="1018159">
                <a:moveTo>
                  <a:pt x="0" y="0"/>
                </a:moveTo>
                <a:lnTo>
                  <a:pt x="710166" y="0"/>
                </a:lnTo>
                <a:lnTo>
                  <a:pt x="710166" y="1018159"/>
                </a:lnTo>
                <a:lnTo>
                  <a:pt x="0" y="10181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17"/>
          <p:cNvSpPr/>
          <p:nvPr/>
        </p:nvSpPr>
        <p:spPr>
          <a:xfrm rot="-285952">
            <a:off x="211766" y="8757521"/>
            <a:ext cx="1238468" cy="1480590"/>
          </a:xfrm>
          <a:custGeom>
            <a:avLst/>
            <a:gdLst/>
            <a:ahLst/>
            <a:cxnLst/>
            <a:rect l="l" t="t" r="r" b="b"/>
            <a:pathLst>
              <a:path w="401922" h="678349">
                <a:moveTo>
                  <a:pt x="0" y="0"/>
                </a:moveTo>
                <a:lnTo>
                  <a:pt x="401922" y="0"/>
                </a:lnTo>
                <a:lnTo>
                  <a:pt x="401922" y="678349"/>
                </a:lnTo>
                <a:lnTo>
                  <a:pt x="0" y="6783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Freeform 15"/>
          <p:cNvSpPr/>
          <p:nvPr/>
        </p:nvSpPr>
        <p:spPr>
          <a:xfrm rot="898632">
            <a:off x="16482200" y="-27591"/>
            <a:ext cx="1464463" cy="1549901"/>
          </a:xfrm>
          <a:custGeom>
            <a:avLst/>
            <a:gdLst/>
            <a:ahLst/>
            <a:cxnLst/>
            <a:rect l="l" t="t" r="r" b="b"/>
            <a:pathLst>
              <a:path w="1050110" h="1335076">
                <a:moveTo>
                  <a:pt x="0" y="0"/>
                </a:moveTo>
                <a:lnTo>
                  <a:pt x="1050110" y="0"/>
                </a:lnTo>
                <a:lnTo>
                  <a:pt x="1050110" y="1335076"/>
                </a:lnTo>
                <a:lnTo>
                  <a:pt x="0" y="13350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6" name="Group 2">
            <a:extLst>
              <a:ext uri="{FF2B5EF4-FFF2-40B4-BE49-F238E27FC236}">
                <a16:creationId xmlns:a16="http://schemas.microsoft.com/office/drawing/2014/main" id="{6DE1E0A1-4F9E-B4BA-E82C-59EA03DD8C40}"/>
              </a:ext>
            </a:extLst>
          </p:cNvPr>
          <p:cNvGrpSpPr/>
          <p:nvPr/>
        </p:nvGrpSpPr>
        <p:grpSpPr>
          <a:xfrm rot="-5400000">
            <a:off x="3858614" y="-1437288"/>
            <a:ext cx="5943600" cy="13009176"/>
            <a:chOff x="0" y="0"/>
            <a:chExt cx="662484" cy="1404901"/>
          </a:xfrm>
          <a:solidFill>
            <a:schemeClr val="accent5">
              <a:lumMod val="20000"/>
              <a:lumOff val="80000"/>
            </a:schemeClr>
          </a:solidFill>
        </p:grpSpPr>
        <p:sp>
          <p:nvSpPr>
            <p:cNvPr id="47" name="Freeform 3">
              <a:extLst>
                <a:ext uri="{FF2B5EF4-FFF2-40B4-BE49-F238E27FC236}">
                  <a16:creationId xmlns:a16="http://schemas.microsoft.com/office/drawing/2014/main" id="{57493903-2CEE-D0A5-4C16-BAFD52D65420}"/>
                </a:ext>
              </a:extLst>
            </p:cNvPr>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TextBox 4">
              <a:extLst>
                <a:ext uri="{FF2B5EF4-FFF2-40B4-BE49-F238E27FC236}">
                  <a16:creationId xmlns:a16="http://schemas.microsoft.com/office/drawing/2014/main" id="{6761C959-A344-C566-4976-C6D5733D2770}"/>
                </a:ext>
              </a:extLst>
            </p:cNvPr>
            <p:cNvSpPr txBox="1"/>
            <p:nvPr/>
          </p:nvSpPr>
          <p:spPr>
            <a:xfrm>
              <a:off x="0" y="-38100"/>
              <a:ext cx="660400" cy="72390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9" name="Picture 19">
            <a:extLst>
              <a:ext uri="{FF2B5EF4-FFF2-40B4-BE49-F238E27FC236}">
                <a16:creationId xmlns:a16="http://schemas.microsoft.com/office/drawing/2014/main" id="{11317123-0299-DAD0-A3F0-ADAC9228461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89539" y="4890634"/>
            <a:ext cx="7417799" cy="5396366"/>
          </a:xfrm>
          <a:prstGeom prst="rect">
            <a:avLst/>
          </a:prstGeom>
        </p:spPr>
      </p:pic>
      <p:sp>
        <p:nvSpPr>
          <p:cNvPr id="54" name="TextBox 53">
            <a:extLst>
              <a:ext uri="{FF2B5EF4-FFF2-40B4-BE49-F238E27FC236}">
                <a16:creationId xmlns:a16="http://schemas.microsoft.com/office/drawing/2014/main" id="{12863A0D-DB7F-9F5C-46AE-04D077357F63}"/>
              </a:ext>
            </a:extLst>
          </p:cNvPr>
          <p:cNvSpPr txBox="1"/>
          <p:nvPr/>
        </p:nvSpPr>
        <p:spPr>
          <a:xfrm>
            <a:off x="831000" y="3617832"/>
            <a:ext cx="11433289"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Hoạt động 6: </a:t>
            </a:r>
            <a:endParaRPr kumimoji="0" lang="en-US" sz="6600" b="1" i="0" u="none" strike="noStrike" kern="1200" cap="none" spc="0" normalizeH="0" baseline="0" noProof="0" dirty="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a:p>
            <a:pPr lvl="0" algn="ctr">
              <a:lnSpc>
                <a:spcPct val="150000"/>
              </a:lnSpc>
              <a:spcBef>
                <a:spcPct val="0"/>
              </a:spcBef>
            </a:pPr>
            <a:r>
              <a:rPr lang="en-US" sz="6600" b="1">
                <a:solidFill>
                  <a:srgbClr val="1F497D">
                    <a:lumMod val="50000"/>
                  </a:srgbClr>
                </a:solidFill>
                <a:latin typeface="Arial" panose="020B0604020202020204" pitchFamily="34" charset="0"/>
                <a:cs typeface="Arial" panose="020B0604020202020204" pitchFamily="34" charset="0"/>
              </a:rPr>
              <a:t>Khảo sát kết quả hoạt động</a:t>
            </a:r>
            <a:endParaRPr kumimoji="0" lang="en-US" sz="6600" b="0" i="0" u="none" strike="noStrike" kern="1200" cap="none" spc="0" normalizeH="0" baseline="0" noProof="0" dirty="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1228169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sp>
        <p:nvSpPr>
          <p:cNvPr id="10" name="Freeform 10"/>
          <p:cNvSpPr/>
          <p:nvPr/>
        </p:nvSpPr>
        <p:spPr>
          <a:xfrm>
            <a:off x="228600" y="168042"/>
            <a:ext cx="762000" cy="1388058"/>
          </a:xfrm>
          <a:custGeom>
            <a:avLst/>
            <a:gdLst/>
            <a:ahLst/>
            <a:cxnLst/>
            <a:rect l="l" t="t" r="r" b="b"/>
            <a:pathLst>
              <a:path w="554416" h="1553825">
                <a:moveTo>
                  <a:pt x="0" y="0"/>
                </a:moveTo>
                <a:lnTo>
                  <a:pt x="554416" y="0"/>
                </a:lnTo>
                <a:lnTo>
                  <a:pt x="554416" y="1553825"/>
                </a:lnTo>
                <a:lnTo>
                  <a:pt x="0" y="15538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11"/>
          <p:cNvSpPr/>
          <p:nvPr/>
        </p:nvSpPr>
        <p:spPr>
          <a:xfrm rot="-285952">
            <a:off x="17334104" y="31731"/>
            <a:ext cx="801971" cy="916910"/>
          </a:xfrm>
          <a:custGeom>
            <a:avLst/>
            <a:gdLst/>
            <a:ahLst/>
            <a:cxnLst/>
            <a:rect l="l" t="t" r="r" b="b"/>
            <a:pathLst>
              <a:path w="401922" h="678349">
                <a:moveTo>
                  <a:pt x="0" y="0"/>
                </a:moveTo>
                <a:lnTo>
                  <a:pt x="401921" y="0"/>
                </a:lnTo>
                <a:lnTo>
                  <a:pt x="401921" y="678349"/>
                </a:lnTo>
                <a:lnTo>
                  <a:pt x="0" y="6783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4" name="Picture 19">
            <a:extLst>
              <a:ext uri="{FF2B5EF4-FFF2-40B4-BE49-F238E27FC236}">
                <a16:creationId xmlns:a16="http://schemas.microsoft.com/office/drawing/2014/main" id="{E044FB6F-AFA1-3544-D214-7304C126D04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579544">
            <a:off x="16426640" y="9254564"/>
            <a:ext cx="1339504" cy="1113006"/>
          </a:xfrm>
          <a:prstGeom prst="rect">
            <a:avLst/>
          </a:prstGeom>
        </p:spPr>
      </p:pic>
      <p:sp>
        <p:nvSpPr>
          <p:cNvPr id="4" name="TextBox 3">
            <a:extLst>
              <a:ext uri="{FF2B5EF4-FFF2-40B4-BE49-F238E27FC236}">
                <a16:creationId xmlns:a16="http://schemas.microsoft.com/office/drawing/2014/main" id="{CFB41135-83AE-F110-E7DF-6C9F775D20BA}"/>
              </a:ext>
            </a:extLst>
          </p:cNvPr>
          <p:cNvSpPr txBox="1"/>
          <p:nvPr/>
        </p:nvSpPr>
        <p:spPr>
          <a:xfrm>
            <a:off x="2215243" y="621320"/>
            <a:ext cx="13868400" cy="769441"/>
          </a:xfrm>
          <a:prstGeom prst="rect">
            <a:avLst/>
          </a:prstGeom>
          <a:noFill/>
        </p:spPr>
        <p:txBody>
          <a:bodyPr wrap="square">
            <a:spAutoFit/>
          </a:bodyPr>
          <a:lstStyle/>
          <a:p>
            <a:pPr algn="ctr">
              <a:spcAft>
                <a:spcPts val="1000"/>
              </a:spcAft>
            </a:pPr>
            <a:r>
              <a:rPr lang="vi-VN" sz="4400" b="1">
                <a:solidFill>
                  <a:srgbClr val="C00000"/>
                </a:solidFill>
                <a:ea typeface="Calibri" panose="020F0502020204030204" pitchFamily="34" charset="0"/>
                <a:cs typeface="Arial" panose="020B0604020202020204" pitchFamily="34" charset="0"/>
              </a:rPr>
              <a:t>Nhiệm vụ 1: Đánh giá đồng đẳng</a:t>
            </a:r>
            <a:endParaRPr lang="vi-VN" sz="44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F73CBAD-621E-BEC9-347D-C3A5E5A7CCBB}"/>
              </a:ext>
            </a:extLst>
          </p:cNvPr>
          <p:cNvGrpSpPr/>
          <p:nvPr/>
        </p:nvGrpSpPr>
        <p:grpSpPr>
          <a:xfrm>
            <a:off x="870640" y="1556100"/>
            <a:ext cx="16546720" cy="1738296"/>
            <a:chOff x="1002928" y="3358931"/>
            <a:chExt cx="16546720" cy="1738296"/>
          </a:xfrm>
        </p:grpSpPr>
        <p:sp>
          <p:nvSpPr>
            <p:cNvPr id="6" name="Rectangle 5">
              <a:extLst>
                <a:ext uri="{FF2B5EF4-FFF2-40B4-BE49-F238E27FC236}">
                  <a16:creationId xmlns:a16="http://schemas.microsoft.com/office/drawing/2014/main" id="{31DD4AFF-8835-D4E5-9BBF-D53B7F01FD01}"/>
                </a:ext>
              </a:extLst>
            </p:cNvPr>
            <p:cNvSpPr/>
            <p:nvPr/>
          </p:nvSpPr>
          <p:spPr>
            <a:xfrm>
              <a:off x="2246703" y="3358931"/>
              <a:ext cx="15302945" cy="1738296"/>
            </a:xfrm>
            <a:prstGeom prst="rect">
              <a:avLst/>
            </a:prstGeom>
          </p:spPr>
          <p:txBody>
            <a:bodyPr wrap="square">
              <a:spAutoFit/>
            </a:bodyPr>
            <a:lstStyle/>
            <a:p>
              <a:pPr algn="ctr">
                <a:lnSpc>
                  <a:spcPct val="150000"/>
                </a:lnSpc>
                <a:spcBef>
                  <a:spcPts val="300"/>
                </a:spcBef>
                <a:spcAft>
                  <a:spcPts val="300"/>
                </a:spcAft>
              </a:pPr>
              <a:r>
                <a:rPr lang="en-US" sz="3800" b="1" dirty="0">
                  <a:latin typeface="Arial" panose="020B0604020202020204" pitchFamily="34" charset="0"/>
                  <a:ea typeface="Calibri" panose="020F0502020204030204" pitchFamily="34" charset="0"/>
                  <a:cs typeface="Arial" panose="020B0604020202020204" pitchFamily="34" charset="0"/>
                </a:rPr>
                <a:t>Chia </a:t>
              </a:r>
              <a:r>
                <a:rPr lang="en-US" sz="3800" b="1" dirty="0" err="1">
                  <a:latin typeface="Arial" panose="020B0604020202020204" pitchFamily="34" charset="0"/>
                  <a:ea typeface="Calibri" panose="020F0502020204030204" pitchFamily="34" charset="0"/>
                  <a:cs typeface="Arial" panose="020B0604020202020204" pitchFamily="34" charset="0"/>
                </a:rPr>
                <a:t>lớp</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theo</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nhóm</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tổ</a:t>
              </a:r>
              <a:r>
                <a:rPr lang="en-US" sz="3800" b="1" dirty="0">
                  <a:latin typeface="Arial" panose="020B0604020202020204" pitchFamily="34" charset="0"/>
                  <a:ea typeface="Calibri" panose="020F0502020204030204" pitchFamily="34" charset="0"/>
                  <a:cs typeface="Arial" panose="020B0604020202020204" pitchFamily="34" charset="0"/>
                </a:rPr>
                <a:t> và </a:t>
              </a:r>
              <a:r>
                <a:rPr lang="en-US" sz="3800" b="1" dirty="0" err="1">
                  <a:latin typeface="Arial" panose="020B0604020202020204" pitchFamily="34" charset="0"/>
                  <a:ea typeface="Calibri" panose="020F0502020204030204" pitchFamily="34" charset="0"/>
                  <a:cs typeface="Arial" panose="020B0604020202020204" pitchFamily="34" charset="0"/>
                </a:rPr>
                <a:t>thực</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hiện</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nhiệm</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vụ</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sau</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Mỗi</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nhóm</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thu</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lại</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phiếu</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tự</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đánh</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giá</a:t>
              </a:r>
              <a:r>
                <a:rPr lang="en-US" sz="3800" i="1" dirty="0">
                  <a:latin typeface="Arial" panose="020B0604020202020204" pitchFamily="34" charset="0"/>
                  <a:ea typeface="Calibri" panose="020F0502020204030204" pitchFamily="34" charset="0"/>
                  <a:cs typeface="Arial" panose="020B0604020202020204" pitchFamily="34" charset="0"/>
                </a:rPr>
                <a:t> và </a:t>
              </a:r>
              <a:r>
                <a:rPr lang="en-US" sz="3800" i="1" dirty="0" err="1">
                  <a:latin typeface="Arial" panose="020B0604020202020204" pitchFamily="34" charset="0"/>
                  <a:ea typeface="Calibri" panose="020F0502020204030204" pitchFamily="34" charset="0"/>
                  <a:cs typeface="Arial" panose="020B0604020202020204" pitchFamily="34" charset="0"/>
                </a:rPr>
                <a:t>tổ</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chức</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đánh</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giá</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đồng</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đẳng</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theo</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vòng</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tròn</a:t>
              </a:r>
              <a:r>
                <a:rPr lang="en-US" sz="3800" i="1" dirty="0">
                  <a:latin typeface="Arial" panose="020B0604020202020204" pitchFamily="34" charset="0"/>
                  <a:ea typeface="Calibri" panose="020F050202020403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FB851BEA-D615-45A4-7E35-5A8E5EFC9D93}"/>
                </a:ext>
              </a:extLst>
            </p:cNvPr>
            <p:cNvPicPr>
              <a:picLocks noChangeAspect="1"/>
            </p:cNvPicPr>
            <p:nvPr/>
          </p:nvPicPr>
          <p:blipFill>
            <a:blip r:embed="rId8"/>
            <a:stretch>
              <a:fillRect/>
            </a:stretch>
          </p:blipFill>
          <p:spPr>
            <a:xfrm>
              <a:off x="1002928" y="3702308"/>
              <a:ext cx="1381126" cy="1104900"/>
            </a:xfrm>
            <a:prstGeom prst="rect">
              <a:avLst/>
            </a:prstGeom>
          </p:spPr>
        </p:pic>
      </p:grpSp>
      <p:sp>
        <p:nvSpPr>
          <p:cNvPr id="8" name="Plaque 7">
            <a:extLst>
              <a:ext uri="{FF2B5EF4-FFF2-40B4-BE49-F238E27FC236}">
                <a16:creationId xmlns:a16="http://schemas.microsoft.com/office/drawing/2014/main" id="{848F5F02-ED05-B13C-2FF8-A15E3AA6BC4E}"/>
              </a:ext>
            </a:extLst>
          </p:cNvPr>
          <p:cNvSpPr/>
          <p:nvPr/>
        </p:nvSpPr>
        <p:spPr>
          <a:xfrm>
            <a:off x="762000" y="3721788"/>
            <a:ext cx="17015089" cy="1824923"/>
          </a:xfrm>
          <a:prstGeom prst="plaque">
            <a:avLst/>
          </a:prstGeom>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Mỗi thành viên viết điểm đã thực hiện được của bạn bên trái, điều cần rèn luyện tốt hơn của bạn bên phải.</a:t>
            </a:r>
            <a:endParaRPr lang="en-US" sz="3600" dirty="0">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36A39834-D576-674E-9161-7590D985E648}"/>
              </a:ext>
            </a:extLst>
          </p:cNvPr>
          <p:cNvSpPr/>
          <p:nvPr/>
        </p:nvSpPr>
        <p:spPr>
          <a:xfrm>
            <a:off x="688860" y="5823960"/>
            <a:ext cx="17015089" cy="1824923"/>
          </a:xfrm>
          <a:prstGeom prst="plaque">
            <a:avLst/>
          </a:prstGeom>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Tổ tập hợp phiếu tự đánh giá theo nhóm kĩ năng: những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 đã thực hiện được và những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chưa thực hiện được</a:t>
            </a:r>
            <a:endParaRPr lang="en-US" sz="3600" dirty="0">
              <a:latin typeface="Arial" panose="020B0604020202020204" pitchFamily="34" charset="0"/>
              <a:cs typeface="Arial" panose="020B0604020202020204" pitchFamily="34" charset="0"/>
            </a:endParaRPr>
          </a:p>
        </p:txBody>
      </p:sp>
      <p:sp>
        <p:nvSpPr>
          <p:cNvPr id="13" name="Plaque 12">
            <a:extLst>
              <a:ext uri="{FF2B5EF4-FFF2-40B4-BE49-F238E27FC236}">
                <a16:creationId xmlns:a16="http://schemas.microsoft.com/office/drawing/2014/main" id="{06C67917-6B29-6C6F-17C2-1D10429AD1BC}"/>
              </a:ext>
            </a:extLst>
          </p:cNvPr>
          <p:cNvSpPr/>
          <p:nvPr/>
        </p:nvSpPr>
        <p:spPr>
          <a:xfrm>
            <a:off x="688860" y="7926133"/>
            <a:ext cx="17015089" cy="1824923"/>
          </a:xfrm>
          <a:prstGeom prst="plaque">
            <a:avLst/>
          </a:prstGeom>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Xác định việc cần làm cho những thành viên đã thực hiện được và những thành viên chưa thực hiện được.</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89575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1000"/>
                            </p:stCondLst>
                            <p:childTnLst>
                              <p:par>
                                <p:cTn id="23" presetID="22" presetClass="entr" presetSubtype="2"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7" name="Freeform 7"/>
          <p:cNvSpPr/>
          <p:nvPr/>
        </p:nvSpPr>
        <p:spPr>
          <a:xfrm>
            <a:off x="0" y="8948085"/>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4">
            <a:extLst>
              <a:ext uri="{FF2B5EF4-FFF2-40B4-BE49-F238E27FC236}">
                <a16:creationId xmlns:a16="http://schemas.microsoft.com/office/drawing/2014/main" id="{053BE594-5961-92F0-F9C3-459E68905459}"/>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59492" y="-571500"/>
            <a:ext cx="10622939" cy="8610600"/>
          </a:xfrm>
          <a:prstGeom prst="rect">
            <a:avLst/>
          </a:prstGeom>
        </p:spPr>
      </p:pic>
      <p:sp>
        <p:nvSpPr>
          <p:cNvPr id="5" name="TextBox 4">
            <a:extLst>
              <a:ext uri="{FF2B5EF4-FFF2-40B4-BE49-F238E27FC236}">
                <a16:creationId xmlns:a16="http://schemas.microsoft.com/office/drawing/2014/main" id="{4188CAE7-7D51-8593-27EC-E3D94CA64522}"/>
              </a:ext>
            </a:extLst>
          </p:cNvPr>
          <p:cNvSpPr txBox="1"/>
          <p:nvPr/>
        </p:nvSpPr>
        <p:spPr>
          <a:xfrm>
            <a:off x="4987467" y="4008396"/>
            <a:ext cx="8549522" cy="3671583"/>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hãy lắng nghe GV</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đọc từng nội dung trong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Bảng tự đánh giá</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dưới đây</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hoàn thành phần tự đánh giá của mình.</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1" name="AutoShape 24">
            <a:extLst>
              <a:ext uri="{FF2B5EF4-FFF2-40B4-BE49-F238E27FC236}">
                <a16:creationId xmlns:a16="http://schemas.microsoft.com/office/drawing/2014/main" id="{B624E535-FEC1-65B3-A8FD-004E1620420B}"/>
              </a:ext>
            </a:extLst>
          </p:cNvPr>
          <p:cNvSpPr/>
          <p:nvPr/>
        </p:nvSpPr>
        <p:spPr>
          <a:xfrm>
            <a:off x="-1981200" y="718658"/>
            <a:ext cx="22250400" cy="1832872"/>
          </a:xfrm>
          <a:prstGeom prst="rect">
            <a:avLst/>
          </a:pr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4AE62772-D294-8E06-83A3-E00DA51AA5EB}"/>
              </a:ext>
            </a:extLst>
          </p:cNvPr>
          <p:cNvGrpSpPr/>
          <p:nvPr/>
        </p:nvGrpSpPr>
        <p:grpSpPr>
          <a:xfrm rot="702940">
            <a:off x="15859615" y="544799"/>
            <a:ext cx="2538524" cy="1908389"/>
            <a:chOff x="15794001" y="8493661"/>
            <a:chExt cx="2246574" cy="1599902"/>
          </a:xfrm>
        </p:grpSpPr>
        <p:sp>
          <p:nvSpPr>
            <p:cNvPr id="14" name="Freeform 9">
              <a:extLst>
                <a:ext uri="{FF2B5EF4-FFF2-40B4-BE49-F238E27FC236}">
                  <a16:creationId xmlns:a16="http://schemas.microsoft.com/office/drawing/2014/main" id="{3C6B1C02-5903-E9A2-7A98-6036037B78A7}"/>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1">
              <a:extLst>
                <a:ext uri="{FF2B5EF4-FFF2-40B4-BE49-F238E27FC236}">
                  <a16:creationId xmlns:a16="http://schemas.microsoft.com/office/drawing/2014/main" id="{0CF7BD9C-B5FF-9B95-D56A-958D4C1330FC}"/>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E6B209E7-6960-3E42-92B4-CE97A2CF0A2C}"/>
              </a:ext>
            </a:extLst>
          </p:cNvPr>
          <p:cNvGrpSpPr/>
          <p:nvPr/>
        </p:nvGrpSpPr>
        <p:grpSpPr>
          <a:xfrm rot="6949130">
            <a:off x="310503" y="510792"/>
            <a:ext cx="2506785" cy="1782556"/>
            <a:chOff x="15794001" y="8493661"/>
            <a:chExt cx="2246574" cy="1599902"/>
          </a:xfrm>
        </p:grpSpPr>
        <p:sp>
          <p:nvSpPr>
            <p:cNvPr id="17" name="Freeform 9">
              <a:extLst>
                <a:ext uri="{FF2B5EF4-FFF2-40B4-BE49-F238E27FC236}">
                  <a16:creationId xmlns:a16="http://schemas.microsoft.com/office/drawing/2014/main" id="{E6B8A348-5B2D-799A-86D1-6E684326BE24}"/>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1">
              <a:extLst>
                <a:ext uri="{FF2B5EF4-FFF2-40B4-BE49-F238E27FC236}">
                  <a16:creationId xmlns:a16="http://schemas.microsoft.com/office/drawing/2014/main" id="{79A11AE5-0AD4-C571-3243-74DE7CC1749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5EAB1CEB-82FB-8F47-02C7-7D38CD8EA027}"/>
              </a:ext>
            </a:extLst>
          </p:cNvPr>
          <p:cNvSpPr txBox="1"/>
          <p:nvPr/>
        </p:nvSpPr>
        <p:spPr>
          <a:xfrm>
            <a:off x="2928417" y="1224117"/>
            <a:ext cx="12667622" cy="830997"/>
          </a:xfrm>
          <a:prstGeom prst="rect">
            <a:avLst/>
          </a:prstGeom>
          <a:noFill/>
        </p:spPr>
        <p:txBody>
          <a:bodyPr wrap="square">
            <a:spAutoFit/>
          </a:bodyPr>
          <a:lstStyle/>
          <a:p>
            <a:pPr algn="ctr">
              <a:spcAft>
                <a:spcPts val="10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Nhiệm vụ 2: Khảo sát kết quả tự đánh giá</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9" descr="A child drawing on a piece of paper&#10;&#10;Description automatically generated with low confidence">
            <a:extLst>
              <a:ext uri="{FF2B5EF4-FFF2-40B4-BE49-F238E27FC236}">
                <a16:creationId xmlns:a16="http://schemas.microsoft.com/office/drawing/2014/main" id="{6D377A5D-BB39-B0F4-1AC8-0DAA54DB638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2685648" y="6492263"/>
            <a:ext cx="4683538" cy="4098091"/>
          </a:xfrm>
          <a:prstGeom prst="rect">
            <a:avLst/>
          </a:prstGeom>
        </p:spPr>
      </p:pic>
    </p:spTree>
    <p:extLst>
      <p:ext uri="{BB962C8B-B14F-4D97-AF65-F5344CB8AC3E}">
        <p14:creationId xmlns:p14="http://schemas.microsoft.com/office/powerpoint/2010/main" val="82745705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A48C63-09D8-C167-5971-ACBDC41EB2CE}"/>
              </a:ext>
            </a:extLst>
          </p:cNvPr>
          <p:cNvSpPr txBox="1"/>
          <p:nvPr/>
        </p:nvSpPr>
        <p:spPr>
          <a:xfrm>
            <a:off x="1028699" y="571500"/>
            <a:ext cx="16230599" cy="677108"/>
          </a:xfrm>
          <a:prstGeom prst="rect">
            <a:avLst/>
          </a:prstGeom>
          <a:noFill/>
        </p:spPr>
        <p:txBody>
          <a:bodyPr wrap="square" rtlCol="0">
            <a:spAutoFit/>
          </a:bodyPr>
          <a:lstStyle/>
          <a:p>
            <a:pPr algn="ctr"/>
            <a:r>
              <a:rPr lang="en-US" sz="3800" b="1">
                <a:solidFill>
                  <a:srgbClr val="C00000"/>
                </a:solidFill>
                <a:latin typeface="Arial" panose="020B0604020202020204" pitchFamily="34" charset="0"/>
                <a:cs typeface="Arial" panose="020B0604020202020204" pitchFamily="34" charset="0"/>
              </a:rPr>
              <a:t>BẢNG TỰ ĐÁNH GIÁ</a:t>
            </a:r>
          </a:p>
        </p:txBody>
      </p:sp>
      <p:graphicFrame>
        <p:nvGraphicFramePr>
          <p:cNvPr id="4" name="Table 3">
            <a:extLst>
              <a:ext uri="{FF2B5EF4-FFF2-40B4-BE49-F238E27FC236}">
                <a16:creationId xmlns:a16="http://schemas.microsoft.com/office/drawing/2014/main" id="{B1AD2B4F-F001-2B72-482F-76B057796851}"/>
              </a:ext>
            </a:extLst>
          </p:cNvPr>
          <p:cNvGraphicFramePr>
            <a:graphicFrameLocks noGrp="1"/>
          </p:cNvGraphicFramePr>
          <p:nvPr>
            <p:extLst>
              <p:ext uri="{D42A27DB-BD31-4B8C-83A1-F6EECF244321}">
                <p14:modId xmlns:p14="http://schemas.microsoft.com/office/powerpoint/2010/main" val="3645344639"/>
              </p:ext>
            </p:extLst>
          </p:nvPr>
        </p:nvGraphicFramePr>
        <p:xfrm>
          <a:off x="544764" y="1409701"/>
          <a:ext cx="17198472" cy="8458199"/>
        </p:xfrm>
        <a:graphic>
          <a:graphicData uri="http://schemas.openxmlformats.org/drawingml/2006/table">
            <a:tbl>
              <a:tblPr firstRow="1" firstCol="1" bandRow="1">
                <a:tableStyleId>{93296810-A885-4BE3-A3E7-6D5BEEA58F35}</a:tableStyleId>
              </a:tblPr>
              <a:tblGrid>
                <a:gridCol w="9894636">
                  <a:extLst>
                    <a:ext uri="{9D8B030D-6E8A-4147-A177-3AD203B41FA5}">
                      <a16:colId xmlns:a16="http://schemas.microsoft.com/office/drawing/2014/main" val="1208389129"/>
                    </a:ext>
                  </a:extLst>
                </a:gridCol>
                <a:gridCol w="2498194">
                  <a:extLst>
                    <a:ext uri="{9D8B030D-6E8A-4147-A177-3AD203B41FA5}">
                      <a16:colId xmlns:a16="http://schemas.microsoft.com/office/drawing/2014/main" val="3547540038"/>
                    </a:ext>
                  </a:extLst>
                </a:gridCol>
                <a:gridCol w="2402821">
                  <a:extLst>
                    <a:ext uri="{9D8B030D-6E8A-4147-A177-3AD203B41FA5}">
                      <a16:colId xmlns:a16="http://schemas.microsoft.com/office/drawing/2014/main" val="567243386"/>
                    </a:ext>
                  </a:extLst>
                </a:gridCol>
                <a:gridCol w="2402821">
                  <a:extLst>
                    <a:ext uri="{9D8B030D-6E8A-4147-A177-3AD203B41FA5}">
                      <a16:colId xmlns:a16="http://schemas.microsoft.com/office/drawing/2014/main" val="4091727858"/>
                    </a:ext>
                  </a:extLst>
                </a:gridCol>
              </a:tblGrid>
              <a:tr h="775782">
                <a:tc rowSpan="2">
                  <a:txBody>
                    <a:bodyPr/>
                    <a:lstStyle/>
                    <a:p>
                      <a:pPr marL="0" marR="0" algn="ctr">
                        <a:lnSpc>
                          <a:spcPct val="100000"/>
                        </a:lnSpc>
                        <a:spcBef>
                          <a:spcPts val="0"/>
                        </a:spcBef>
                        <a:spcAft>
                          <a:spcPts val="0"/>
                        </a:spcAft>
                      </a:pPr>
                      <a:r>
                        <a:rPr lang="en-US" sz="2600" b="1" dirty="0" err="1">
                          <a:solidFill>
                            <a:schemeClr val="tx1"/>
                          </a:solidFill>
                          <a:effectLst/>
                          <a:latin typeface="Arial" panose="020B0604020202020204" pitchFamily="34" charset="0"/>
                          <a:cs typeface="Arial" panose="020B0604020202020204" pitchFamily="34" charset="0"/>
                        </a:rPr>
                        <a:t>Nội</a:t>
                      </a:r>
                      <a:r>
                        <a:rPr lang="en-US" sz="2600" b="1" dirty="0">
                          <a:solidFill>
                            <a:schemeClr val="tx1"/>
                          </a:solidFill>
                          <a:effectLst/>
                          <a:latin typeface="Arial" panose="020B0604020202020204" pitchFamily="34" charset="0"/>
                          <a:cs typeface="Arial" panose="020B0604020202020204" pitchFamily="34" charset="0"/>
                        </a:rPr>
                        <a:t> dung </a:t>
                      </a:r>
                      <a:r>
                        <a:rPr lang="en-US" sz="2600" b="1" dirty="0" err="1">
                          <a:solidFill>
                            <a:schemeClr val="tx1"/>
                          </a:solidFill>
                          <a:effectLst/>
                          <a:latin typeface="Arial" panose="020B0604020202020204" pitchFamily="34" charset="0"/>
                          <a:cs typeface="Arial" panose="020B0604020202020204" pitchFamily="34" charset="0"/>
                        </a:rPr>
                        <a:t>đánh</a:t>
                      </a:r>
                      <a:r>
                        <a:rPr lang="en-US" sz="2600" b="1" dirty="0">
                          <a:solidFill>
                            <a:schemeClr val="tx1"/>
                          </a:solidFill>
                          <a:effectLst/>
                          <a:latin typeface="Arial" panose="020B0604020202020204" pitchFamily="34" charset="0"/>
                          <a:cs typeface="Arial" panose="020B0604020202020204" pitchFamily="34" charset="0"/>
                        </a:rPr>
                        <a:t> </a:t>
                      </a:r>
                      <a:r>
                        <a:rPr lang="en-US" sz="2600" b="1" dirty="0" err="1">
                          <a:solidFill>
                            <a:schemeClr val="tx1"/>
                          </a:solidFill>
                          <a:effectLst/>
                          <a:latin typeface="Arial" panose="020B0604020202020204" pitchFamily="34" charset="0"/>
                          <a:cs typeface="Arial" panose="020B0604020202020204" pitchFamily="34" charset="0"/>
                        </a:rPr>
                        <a:t>giá</a:t>
                      </a:r>
                      <a:endParaRPr lang="en-US" sz="2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3">
                  <a:txBody>
                    <a:bodyPr/>
                    <a:lstStyle/>
                    <a:p>
                      <a:pPr marL="0" marR="0" algn="ctr">
                        <a:lnSpc>
                          <a:spcPct val="100000"/>
                        </a:lnSpc>
                        <a:spcBef>
                          <a:spcPts val="0"/>
                        </a:spcBef>
                        <a:spcAft>
                          <a:spcPts val="0"/>
                        </a:spcAft>
                      </a:pPr>
                      <a:r>
                        <a:rPr lang="en-US" sz="2600" b="1" dirty="0" err="1">
                          <a:solidFill>
                            <a:schemeClr val="tx1"/>
                          </a:solidFill>
                          <a:effectLst/>
                          <a:latin typeface="Arial" panose="020B0604020202020204" pitchFamily="34" charset="0"/>
                          <a:cs typeface="Arial" panose="020B0604020202020204" pitchFamily="34" charset="0"/>
                        </a:rPr>
                        <a:t>Mức</a:t>
                      </a:r>
                      <a:r>
                        <a:rPr lang="en-US" sz="2600" b="1" dirty="0">
                          <a:solidFill>
                            <a:schemeClr val="tx1"/>
                          </a:solidFill>
                          <a:effectLst/>
                          <a:latin typeface="Arial" panose="020B0604020202020204" pitchFamily="34" charset="0"/>
                          <a:cs typeface="Arial" panose="020B0604020202020204" pitchFamily="34" charset="0"/>
                        </a:rPr>
                        <a:t> </a:t>
                      </a:r>
                      <a:r>
                        <a:rPr lang="en-US" sz="2600" b="1" dirty="0" err="1">
                          <a:solidFill>
                            <a:schemeClr val="tx1"/>
                          </a:solidFill>
                          <a:effectLst/>
                          <a:latin typeface="Arial" panose="020B0604020202020204" pitchFamily="34" charset="0"/>
                          <a:cs typeface="Arial" panose="020B0604020202020204" pitchFamily="34" charset="0"/>
                        </a:rPr>
                        <a:t>độ</a:t>
                      </a:r>
                      <a:r>
                        <a:rPr lang="en-US" sz="2600" b="1" dirty="0">
                          <a:solidFill>
                            <a:schemeClr val="tx1"/>
                          </a:solidFill>
                          <a:effectLst/>
                          <a:latin typeface="Arial" panose="020B0604020202020204" pitchFamily="34" charset="0"/>
                          <a:cs typeface="Arial" panose="020B0604020202020204" pitchFamily="34" charset="0"/>
                        </a:rPr>
                        <a:t> </a:t>
                      </a:r>
                      <a:r>
                        <a:rPr lang="en-US" sz="2600" b="1" dirty="0" err="1">
                          <a:solidFill>
                            <a:schemeClr val="tx1"/>
                          </a:solidFill>
                          <a:effectLst/>
                          <a:latin typeface="Arial" panose="020B0604020202020204" pitchFamily="34" charset="0"/>
                          <a:cs typeface="Arial" panose="020B0604020202020204" pitchFamily="34" charset="0"/>
                        </a:rPr>
                        <a:t>đạt</a:t>
                      </a:r>
                      <a:r>
                        <a:rPr lang="en-US" sz="2600" b="1" dirty="0">
                          <a:solidFill>
                            <a:schemeClr val="tx1"/>
                          </a:solidFill>
                          <a:effectLst/>
                          <a:latin typeface="Arial" panose="020B0604020202020204" pitchFamily="34" charset="0"/>
                          <a:cs typeface="Arial" panose="020B0604020202020204" pitchFamily="34" charset="0"/>
                        </a:rPr>
                        <a:t> </a:t>
                      </a:r>
                      <a:r>
                        <a:rPr lang="en-US" sz="2600" b="1" dirty="0" err="1">
                          <a:solidFill>
                            <a:schemeClr val="tx1"/>
                          </a:solidFill>
                          <a:effectLst/>
                          <a:latin typeface="Arial" panose="020B0604020202020204" pitchFamily="34" charset="0"/>
                          <a:cs typeface="Arial" panose="020B0604020202020204" pitchFamily="34" charset="0"/>
                        </a:rPr>
                        <a:t>được</a:t>
                      </a:r>
                      <a:endParaRPr lang="en-US" sz="2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15371557"/>
                  </a:ext>
                </a:extLst>
              </a:tr>
              <a:tr h="815530">
                <a:tc vMerge="1">
                  <a:txBody>
                    <a:bodyPr/>
                    <a:lstStyle/>
                    <a:p>
                      <a:endParaRPr lang="en-US"/>
                    </a:p>
                  </a:txBody>
                  <a:tcPr/>
                </a:tc>
                <a:tc>
                  <a:txBody>
                    <a:bodyPr/>
                    <a:lstStyle/>
                    <a:p>
                      <a:pPr marL="0" marR="0" algn="ctr">
                        <a:lnSpc>
                          <a:spcPct val="100000"/>
                        </a:lnSpc>
                        <a:spcBef>
                          <a:spcPts val="0"/>
                        </a:spcBef>
                        <a:spcAft>
                          <a:spcPts val="0"/>
                        </a:spcAft>
                      </a:pPr>
                      <a:r>
                        <a:rPr lang="en-US" sz="2600" b="1" dirty="0" err="1">
                          <a:solidFill>
                            <a:schemeClr val="tx1"/>
                          </a:solidFill>
                          <a:effectLst/>
                          <a:latin typeface="Arial" panose="020B0604020202020204" pitchFamily="34" charset="0"/>
                          <a:cs typeface="Arial" panose="020B0604020202020204" pitchFamily="34" charset="0"/>
                        </a:rPr>
                        <a:t>Tốt</a:t>
                      </a:r>
                      <a:endParaRPr lang="en-US" sz="2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0"/>
                        </a:spcBef>
                        <a:spcAft>
                          <a:spcPts val="0"/>
                        </a:spcAft>
                      </a:pPr>
                      <a:r>
                        <a:rPr lang="en-US" sz="2600" b="1" dirty="0" err="1">
                          <a:solidFill>
                            <a:schemeClr val="tx1"/>
                          </a:solidFill>
                          <a:effectLst/>
                          <a:latin typeface="Arial" panose="020B0604020202020204" pitchFamily="34" charset="0"/>
                          <a:cs typeface="Arial" panose="020B0604020202020204" pitchFamily="34" charset="0"/>
                        </a:rPr>
                        <a:t>Đạt</a:t>
                      </a:r>
                      <a:endParaRPr lang="en-US" sz="2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0"/>
                        </a:spcBef>
                        <a:spcAft>
                          <a:spcPts val="0"/>
                        </a:spcAft>
                      </a:pPr>
                      <a:r>
                        <a:rPr lang="en-US" sz="2600" b="1" dirty="0" err="1">
                          <a:solidFill>
                            <a:schemeClr val="tx1"/>
                          </a:solidFill>
                          <a:effectLst/>
                          <a:latin typeface="Arial" panose="020B0604020202020204" pitchFamily="34" charset="0"/>
                          <a:cs typeface="Arial" panose="020B0604020202020204" pitchFamily="34" charset="0"/>
                        </a:rPr>
                        <a:t>Chưa</a:t>
                      </a:r>
                      <a:r>
                        <a:rPr lang="en-US" sz="2600" b="1" dirty="0">
                          <a:solidFill>
                            <a:schemeClr val="tx1"/>
                          </a:solidFill>
                          <a:effectLst/>
                          <a:latin typeface="Arial" panose="020B0604020202020204" pitchFamily="34" charset="0"/>
                          <a:cs typeface="Arial" panose="020B0604020202020204" pitchFamily="34" charset="0"/>
                        </a:rPr>
                        <a:t> </a:t>
                      </a:r>
                      <a:r>
                        <a:rPr lang="en-US" sz="2600" b="1" dirty="0" err="1">
                          <a:solidFill>
                            <a:schemeClr val="tx1"/>
                          </a:solidFill>
                          <a:effectLst/>
                          <a:latin typeface="Arial" panose="020B0604020202020204" pitchFamily="34" charset="0"/>
                          <a:cs typeface="Arial" panose="020B0604020202020204" pitchFamily="34" charset="0"/>
                        </a:rPr>
                        <a:t>đạt</a:t>
                      </a:r>
                      <a:endParaRPr lang="en-US" sz="2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381756498"/>
                  </a:ext>
                </a:extLst>
              </a:tr>
              <a:tr h="1660844">
                <a:tc>
                  <a:txBody>
                    <a:bodyPr/>
                    <a:lstStyle/>
                    <a:p>
                      <a:pPr marL="0" marR="0" algn="just">
                        <a:lnSpc>
                          <a:spcPct val="150000"/>
                        </a:lnSpc>
                        <a:spcBef>
                          <a:spcPts val="0"/>
                        </a:spcBef>
                        <a:spcAft>
                          <a:spcPts val="0"/>
                        </a:spcAft>
                      </a:pPr>
                      <a:r>
                        <a:rPr lang="en-US" sz="2600" b="0" dirty="0">
                          <a:solidFill>
                            <a:schemeClr val="tx1"/>
                          </a:solidFill>
                          <a:effectLst/>
                          <a:latin typeface="Arial" panose="020B0604020202020204" pitchFamily="34" charset="0"/>
                          <a:cs typeface="Arial" panose="020B0604020202020204" pitchFamily="34" charset="0"/>
                        </a:rPr>
                        <a:t>1. Em </a:t>
                      </a:r>
                      <a:r>
                        <a:rPr lang="en-US" sz="2600" b="0" dirty="0" err="1">
                          <a:solidFill>
                            <a:schemeClr val="tx1"/>
                          </a:solidFill>
                          <a:effectLst/>
                          <a:latin typeface="Arial" panose="020B0604020202020204" pitchFamily="34" charset="0"/>
                          <a:cs typeface="Arial" panose="020B0604020202020204" pitchFamily="34" charset="0"/>
                        </a:rPr>
                        <a:t>xác</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định</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được</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việc</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thực</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hiện</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kế</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hoạch</a:t>
                      </a:r>
                      <a:r>
                        <a:rPr lang="en-US" sz="2600" b="0" dirty="0">
                          <a:solidFill>
                            <a:schemeClr val="tx1"/>
                          </a:solidFill>
                          <a:effectLst/>
                          <a:latin typeface="Arial" panose="020B0604020202020204" pitchFamily="34" charset="0"/>
                          <a:cs typeface="Arial" panose="020B0604020202020204" pitchFamily="34" charset="0"/>
                        </a:rPr>
                        <a:t> chi </a:t>
                      </a:r>
                      <a:r>
                        <a:rPr lang="en-US" sz="2600" b="0" dirty="0" err="1">
                          <a:solidFill>
                            <a:schemeClr val="tx1"/>
                          </a:solidFill>
                          <a:effectLst/>
                          <a:latin typeface="Arial" panose="020B0604020202020204" pitchFamily="34" charset="0"/>
                          <a:cs typeface="Arial" panose="020B0604020202020204" pitchFamily="34" charset="0"/>
                        </a:rPr>
                        <a:t>tiêu</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cá</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nhân</a:t>
                      </a:r>
                      <a:r>
                        <a:rPr lang="en-US" sz="2600" b="0" dirty="0">
                          <a:solidFill>
                            <a:schemeClr val="tx1"/>
                          </a:solidFill>
                          <a:effectLst/>
                          <a:latin typeface="Arial" panose="020B0604020202020204" pitchFamily="34" charset="0"/>
                          <a:cs typeface="Arial" panose="020B0604020202020204" pitchFamily="34" charset="0"/>
                        </a:rPr>
                        <a:t> và </a:t>
                      </a:r>
                      <a:r>
                        <a:rPr lang="en-US" sz="2600" b="0" dirty="0" err="1">
                          <a:solidFill>
                            <a:schemeClr val="tx1"/>
                          </a:solidFill>
                          <a:effectLst/>
                          <a:latin typeface="Arial" panose="020B0604020202020204" pitchFamily="34" charset="0"/>
                          <a:cs typeface="Arial" panose="020B0604020202020204" pitchFamily="34" charset="0"/>
                        </a:rPr>
                        <a:t>gia</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đình</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trong</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năm</a:t>
                      </a:r>
                      <a:r>
                        <a:rPr lang="en-US" sz="2600" b="0" dirty="0">
                          <a:solidFill>
                            <a:schemeClr val="tx1"/>
                          </a:solidFill>
                          <a:effectLst/>
                          <a:latin typeface="Arial" panose="020B0604020202020204" pitchFamily="34" charset="0"/>
                          <a:cs typeface="Arial" panose="020B0604020202020204" pitchFamily="34" charset="0"/>
                        </a:rPr>
                        <a:t> qua.</a:t>
                      </a:r>
                      <a:endParaRPr lang="en-US" sz="2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tc>
                  <a:txBody>
                    <a:bodyPr/>
                    <a:lstStyle/>
                    <a:p>
                      <a:pPr marL="0" marR="0">
                        <a:lnSpc>
                          <a:spcPct val="150000"/>
                        </a:lnSpc>
                        <a:spcBef>
                          <a:spcPts val="0"/>
                        </a:spcBef>
                        <a:spcAft>
                          <a:spcPts val="0"/>
                        </a:spcAft>
                      </a:pPr>
                      <a:r>
                        <a:rPr lang="vi-VN" sz="2600">
                          <a:solidFill>
                            <a:schemeClr val="tx1"/>
                          </a:solidFill>
                          <a:effectLst/>
                          <a:latin typeface="Arial" panose="020B0604020202020204" pitchFamily="34" charset="0"/>
                          <a:cs typeface="Arial" panose="020B0604020202020204" pitchFamily="34" charset="0"/>
                        </a:rPr>
                        <a:t> </a:t>
                      </a:r>
                      <a:endParaRPr lang="en-US" sz="2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tc>
                  <a:txBody>
                    <a:bodyPr/>
                    <a:lstStyle/>
                    <a:p>
                      <a:pPr marL="0" marR="0">
                        <a:lnSpc>
                          <a:spcPct val="150000"/>
                        </a:lnSpc>
                        <a:spcBef>
                          <a:spcPts val="0"/>
                        </a:spcBef>
                        <a:spcAft>
                          <a:spcPts val="0"/>
                        </a:spcAft>
                      </a:pPr>
                      <a:r>
                        <a:rPr lang="vi-VN" sz="2600">
                          <a:solidFill>
                            <a:schemeClr val="tx1"/>
                          </a:solidFill>
                          <a:effectLst/>
                          <a:latin typeface="Arial" panose="020B0604020202020204" pitchFamily="34" charset="0"/>
                          <a:cs typeface="Arial" panose="020B0604020202020204" pitchFamily="34" charset="0"/>
                        </a:rPr>
                        <a:t> </a:t>
                      </a:r>
                      <a:endParaRPr lang="en-US" sz="2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tc>
                  <a:txBody>
                    <a:bodyPr/>
                    <a:lstStyle/>
                    <a:p>
                      <a:pPr marL="0" marR="0">
                        <a:lnSpc>
                          <a:spcPct val="150000"/>
                        </a:lnSpc>
                        <a:spcBef>
                          <a:spcPts val="0"/>
                        </a:spcBef>
                        <a:spcAft>
                          <a:spcPts val="0"/>
                        </a:spcAft>
                      </a:pPr>
                      <a:r>
                        <a:rPr lang="vi-VN" sz="2600">
                          <a:solidFill>
                            <a:schemeClr val="tx1"/>
                          </a:solidFill>
                          <a:effectLst/>
                          <a:latin typeface="Arial" panose="020B0604020202020204" pitchFamily="34" charset="0"/>
                          <a:cs typeface="Arial" panose="020B0604020202020204" pitchFamily="34" charset="0"/>
                        </a:rPr>
                        <a:t> </a:t>
                      </a:r>
                      <a:endParaRPr lang="en-US" sz="2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extLst>
                  <a:ext uri="{0D108BD9-81ED-4DB2-BD59-A6C34878D82A}">
                    <a16:rowId xmlns:a16="http://schemas.microsoft.com/office/drawing/2014/main" val="167348419"/>
                  </a:ext>
                </a:extLst>
              </a:tr>
              <a:tr h="1548443">
                <a:tc>
                  <a:txBody>
                    <a:bodyPr/>
                    <a:lstStyle/>
                    <a:p>
                      <a:pPr marL="0" marR="0" algn="just">
                        <a:lnSpc>
                          <a:spcPct val="150000"/>
                        </a:lnSpc>
                        <a:spcBef>
                          <a:spcPts val="0"/>
                        </a:spcBef>
                        <a:spcAft>
                          <a:spcPts val="0"/>
                        </a:spcAft>
                      </a:pPr>
                      <a:r>
                        <a:rPr lang="en-US" sz="2600" b="0" dirty="0">
                          <a:solidFill>
                            <a:schemeClr val="tx1"/>
                          </a:solidFill>
                          <a:effectLst/>
                          <a:latin typeface="Arial" panose="020B0604020202020204" pitchFamily="34" charset="0"/>
                          <a:cs typeface="Arial" panose="020B0604020202020204" pitchFamily="34" charset="0"/>
                        </a:rPr>
                        <a:t>2. Em </a:t>
                      </a:r>
                      <a:r>
                        <a:rPr lang="en-US" sz="2600" b="0" dirty="0" err="1">
                          <a:solidFill>
                            <a:schemeClr val="tx1"/>
                          </a:solidFill>
                          <a:effectLst/>
                          <a:latin typeface="Arial" panose="020B0604020202020204" pitchFamily="34" charset="0"/>
                          <a:cs typeface="Arial" panose="020B0604020202020204" pitchFamily="34" charset="0"/>
                        </a:rPr>
                        <a:t>xây</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dựng</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được</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kế</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hoạch</a:t>
                      </a:r>
                      <a:r>
                        <a:rPr lang="en-US" sz="2600" b="0" dirty="0">
                          <a:solidFill>
                            <a:schemeClr val="tx1"/>
                          </a:solidFill>
                          <a:effectLst/>
                          <a:latin typeface="Arial" panose="020B0604020202020204" pitchFamily="34" charset="0"/>
                          <a:cs typeface="Arial" panose="020B0604020202020204" pitchFamily="34" charset="0"/>
                        </a:rPr>
                        <a:t> chi </a:t>
                      </a:r>
                      <a:r>
                        <a:rPr lang="en-US" sz="2600" b="0" dirty="0" err="1">
                          <a:solidFill>
                            <a:schemeClr val="tx1"/>
                          </a:solidFill>
                          <a:effectLst/>
                          <a:latin typeface="Arial" panose="020B0604020202020204" pitchFamily="34" charset="0"/>
                          <a:cs typeface="Arial" panose="020B0604020202020204" pitchFamily="34" charset="0"/>
                        </a:rPr>
                        <a:t>tiêu</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phù</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hợp</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với</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thu</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nhập</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trong</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gia</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đình</a:t>
                      </a:r>
                      <a:r>
                        <a:rPr lang="en-US" sz="2600" b="0" dirty="0">
                          <a:solidFill>
                            <a:schemeClr val="tx1"/>
                          </a:solidFill>
                          <a:effectLst/>
                          <a:latin typeface="Arial" panose="020B0604020202020204" pitchFamily="34" charset="0"/>
                          <a:cs typeface="Arial" panose="020B0604020202020204" pitchFamily="34" charset="0"/>
                        </a:rPr>
                        <a:t>.</a:t>
                      </a:r>
                      <a:endParaRPr lang="en-US" sz="2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tc>
                  <a:txBody>
                    <a:bodyPr/>
                    <a:lstStyle/>
                    <a:p>
                      <a:pPr marL="0" marR="0">
                        <a:lnSpc>
                          <a:spcPct val="150000"/>
                        </a:lnSpc>
                        <a:spcBef>
                          <a:spcPts val="0"/>
                        </a:spcBef>
                        <a:spcAft>
                          <a:spcPts val="0"/>
                        </a:spcAft>
                      </a:pPr>
                      <a:r>
                        <a:rPr lang="vi-VN" sz="2600" dirty="0">
                          <a:solidFill>
                            <a:schemeClr val="tx1"/>
                          </a:solidFill>
                          <a:effectLst/>
                          <a:latin typeface="Arial" panose="020B0604020202020204" pitchFamily="34" charset="0"/>
                          <a:cs typeface="Arial" panose="020B0604020202020204" pitchFamily="34" charset="0"/>
                        </a:rPr>
                        <a:t> </a:t>
                      </a:r>
                      <a:endPar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tc>
                  <a:txBody>
                    <a:bodyPr/>
                    <a:lstStyle/>
                    <a:p>
                      <a:pPr marL="0" marR="0">
                        <a:lnSpc>
                          <a:spcPct val="150000"/>
                        </a:lnSpc>
                        <a:spcBef>
                          <a:spcPts val="0"/>
                        </a:spcBef>
                        <a:spcAft>
                          <a:spcPts val="0"/>
                        </a:spcAft>
                      </a:pPr>
                      <a:r>
                        <a:rPr lang="vi-VN" sz="2600">
                          <a:solidFill>
                            <a:schemeClr val="tx1"/>
                          </a:solidFill>
                          <a:effectLst/>
                          <a:latin typeface="Arial" panose="020B0604020202020204" pitchFamily="34" charset="0"/>
                          <a:cs typeface="Arial" panose="020B0604020202020204" pitchFamily="34" charset="0"/>
                        </a:rPr>
                        <a:t> </a:t>
                      </a:r>
                      <a:endParaRPr lang="en-US" sz="2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tc>
                  <a:txBody>
                    <a:bodyPr/>
                    <a:lstStyle/>
                    <a:p>
                      <a:pPr marL="0" marR="0">
                        <a:lnSpc>
                          <a:spcPct val="150000"/>
                        </a:lnSpc>
                        <a:spcBef>
                          <a:spcPts val="0"/>
                        </a:spcBef>
                        <a:spcAft>
                          <a:spcPts val="0"/>
                        </a:spcAft>
                      </a:pPr>
                      <a:r>
                        <a:rPr lang="vi-VN" sz="2600">
                          <a:solidFill>
                            <a:schemeClr val="tx1"/>
                          </a:solidFill>
                          <a:effectLst/>
                          <a:latin typeface="Arial" panose="020B0604020202020204" pitchFamily="34" charset="0"/>
                          <a:cs typeface="Arial" panose="020B0604020202020204" pitchFamily="34" charset="0"/>
                        </a:rPr>
                        <a:t> </a:t>
                      </a:r>
                      <a:endParaRPr lang="en-US" sz="2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extLst>
                  <a:ext uri="{0D108BD9-81ED-4DB2-BD59-A6C34878D82A}">
                    <a16:rowId xmlns:a16="http://schemas.microsoft.com/office/drawing/2014/main" val="1045154593"/>
                  </a:ext>
                </a:extLst>
              </a:tr>
              <a:tr h="914400">
                <a:tc>
                  <a:txBody>
                    <a:bodyPr/>
                    <a:lstStyle/>
                    <a:p>
                      <a:pPr marL="0" marR="0" algn="just">
                        <a:lnSpc>
                          <a:spcPct val="100000"/>
                        </a:lnSpc>
                        <a:spcBef>
                          <a:spcPts val="0"/>
                        </a:spcBef>
                        <a:spcAft>
                          <a:spcPts val="0"/>
                        </a:spcAft>
                      </a:pPr>
                      <a:r>
                        <a:rPr lang="en-US" sz="2600" b="0" dirty="0">
                          <a:solidFill>
                            <a:schemeClr val="tx1"/>
                          </a:solidFill>
                          <a:effectLst/>
                          <a:latin typeface="Arial" panose="020B0604020202020204" pitchFamily="34" charset="0"/>
                          <a:cs typeface="Arial" panose="020B0604020202020204" pitchFamily="34" charset="0"/>
                        </a:rPr>
                        <a:t>3. Em </a:t>
                      </a:r>
                      <a:r>
                        <a:rPr lang="en-US" sz="2600" b="0" dirty="0" err="1">
                          <a:solidFill>
                            <a:schemeClr val="tx1"/>
                          </a:solidFill>
                          <a:effectLst/>
                          <a:latin typeface="Arial" panose="020B0604020202020204" pitchFamily="34" charset="0"/>
                          <a:cs typeface="Arial" panose="020B0604020202020204" pitchFamily="34" charset="0"/>
                        </a:rPr>
                        <a:t>thực</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hiện</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được</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mục</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tiêu</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tiết</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kiệm</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tài</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chính</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trong</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gia</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đình</a:t>
                      </a:r>
                      <a:r>
                        <a:rPr lang="en-US" sz="2600" b="0" dirty="0">
                          <a:solidFill>
                            <a:schemeClr val="tx1"/>
                          </a:solidFill>
                          <a:effectLst/>
                          <a:latin typeface="Arial" panose="020B0604020202020204" pitchFamily="34" charset="0"/>
                          <a:cs typeface="Arial" panose="020B0604020202020204" pitchFamily="34" charset="0"/>
                        </a:rPr>
                        <a:t>.</a:t>
                      </a:r>
                      <a:endParaRPr lang="en-US" sz="2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tc>
                  <a:txBody>
                    <a:bodyPr/>
                    <a:lstStyle/>
                    <a:p>
                      <a:pPr marL="0" marR="0">
                        <a:lnSpc>
                          <a:spcPct val="150000"/>
                        </a:lnSpc>
                        <a:spcBef>
                          <a:spcPts val="0"/>
                        </a:spcBef>
                        <a:spcAft>
                          <a:spcPts val="0"/>
                        </a:spcAft>
                      </a:pPr>
                      <a:r>
                        <a:rPr lang="vi-VN" sz="2600" dirty="0">
                          <a:solidFill>
                            <a:schemeClr val="tx1"/>
                          </a:solidFill>
                          <a:effectLst/>
                          <a:latin typeface="Arial" panose="020B0604020202020204" pitchFamily="34" charset="0"/>
                          <a:cs typeface="Arial" panose="020B0604020202020204" pitchFamily="34" charset="0"/>
                        </a:rPr>
                        <a:t> </a:t>
                      </a:r>
                      <a:endPar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tc>
                  <a:txBody>
                    <a:bodyPr/>
                    <a:lstStyle/>
                    <a:p>
                      <a:pPr marL="0" marR="0">
                        <a:lnSpc>
                          <a:spcPct val="150000"/>
                        </a:lnSpc>
                        <a:spcBef>
                          <a:spcPts val="0"/>
                        </a:spcBef>
                        <a:spcAft>
                          <a:spcPts val="0"/>
                        </a:spcAft>
                      </a:pPr>
                      <a:r>
                        <a:rPr lang="vi-VN" sz="2600">
                          <a:solidFill>
                            <a:schemeClr val="tx1"/>
                          </a:solidFill>
                          <a:effectLst/>
                          <a:latin typeface="Arial" panose="020B0604020202020204" pitchFamily="34" charset="0"/>
                          <a:cs typeface="Arial" panose="020B0604020202020204" pitchFamily="34" charset="0"/>
                        </a:rPr>
                        <a:t> </a:t>
                      </a:r>
                      <a:endParaRPr lang="en-US" sz="2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tc>
                  <a:txBody>
                    <a:bodyPr/>
                    <a:lstStyle/>
                    <a:p>
                      <a:pPr marL="0" marR="0">
                        <a:lnSpc>
                          <a:spcPct val="150000"/>
                        </a:lnSpc>
                        <a:spcBef>
                          <a:spcPts val="0"/>
                        </a:spcBef>
                        <a:spcAft>
                          <a:spcPts val="0"/>
                        </a:spcAft>
                      </a:pPr>
                      <a:r>
                        <a:rPr lang="vi-VN" sz="2600">
                          <a:solidFill>
                            <a:schemeClr val="tx1"/>
                          </a:solidFill>
                          <a:effectLst/>
                          <a:latin typeface="Arial" panose="020B0604020202020204" pitchFamily="34" charset="0"/>
                          <a:cs typeface="Arial" panose="020B0604020202020204" pitchFamily="34" charset="0"/>
                        </a:rPr>
                        <a:t> </a:t>
                      </a:r>
                      <a:endParaRPr lang="en-US" sz="2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extLst>
                  <a:ext uri="{0D108BD9-81ED-4DB2-BD59-A6C34878D82A}">
                    <a16:rowId xmlns:a16="http://schemas.microsoft.com/office/drawing/2014/main" val="3932557023"/>
                  </a:ext>
                </a:extLst>
              </a:tr>
              <a:tr h="1676400">
                <a:tc>
                  <a:txBody>
                    <a:bodyPr/>
                    <a:lstStyle/>
                    <a:p>
                      <a:pPr marL="0" marR="0" algn="just">
                        <a:lnSpc>
                          <a:spcPct val="150000"/>
                        </a:lnSpc>
                        <a:spcBef>
                          <a:spcPts val="0"/>
                        </a:spcBef>
                        <a:spcAft>
                          <a:spcPts val="0"/>
                        </a:spcAft>
                      </a:pPr>
                      <a:r>
                        <a:rPr lang="en-US" sz="2600" b="0" dirty="0">
                          <a:solidFill>
                            <a:schemeClr val="tx1"/>
                          </a:solidFill>
                          <a:effectLst/>
                          <a:latin typeface="Arial" panose="020B0604020202020204" pitchFamily="34" charset="0"/>
                          <a:cs typeface="Arial" panose="020B0604020202020204" pitchFamily="34" charset="0"/>
                        </a:rPr>
                        <a:t>4. Em </a:t>
                      </a:r>
                      <a:r>
                        <a:rPr lang="en-US" sz="2600" b="0" dirty="0" err="1">
                          <a:solidFill>
                            <a:schemeClr val="tx1"/>
                          </a:solidFill>
                          <a:effectLst/>
                          <a:latin typeface="Arial" panose="020B0604020202020204" pitchFamily="34" charset="0"/>
                          <a:cs typeface="Arial" panose="020B0604020202020204" pitchFamily="34" charset="0"/>
                        </a:rPr>
                        <a:t>tham</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gia</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các</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hoạt</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động</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lao</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động</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khác</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nhau</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trong</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gia</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đình</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một</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cách</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tự</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giác</a:t>
                      </a:r>
                      <a:r>
                        <a:rPr lang="en-US" sz="2600" b="0" dirty="0">
                          <a:solidFill>
                            <a:schemeClr val="tx1"/>
                          </a:solidFill>
                          <a:effectLst/>
                          <a:latin typeface="Arial" panose="020B0604020202020204" pitchFamily="34" charset="0"/>
                          <a:cs typeface="Arial" panose="020B0604020202020204" pitchFamily="34" charset="0"/>
                        </a:rPr>
                        <a:t> và </a:t>
                      </a:r>
                      <a:r>
                        <a:rPr lang="en-US" sz="2600" b="0" dirty="0" err="1">
                          <a:solidFill>
                            <a:schemeClr val="tx1"/>
                          </a:solidFill>
                          <a:effectLst/>
                          <a:latin typeface="Arial" panose="020B0604020202020204" pitchFamily="34" charset="0"/>
                          <a:cs typeface="Arial" panose="020B0604020202020204" pitchFamily="34" charset="0"/>
                        </a:rPr>
                        <a:t>trách</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nhiệm</a:t>
                      </a:r>
                      <a:r>
                        <a:rPr lang="en-US" sz="2600" b="0" dirty="0">
                          <a:solidFill>
                            <a:schemeClr val="tx1"/>
                          </a:solidFill>
                          <a:effectLst/>
                          <a:latin typeface="Arial" panose="020B0604020202020204" pitchFamily="34" charset="0"/>
                          <a:cs typeface="Arial" panose="020B0604020202020204" pitchFamily="34" charset="0"/>
                        </a:rPr>
                        <a:t>.</a:t>
                      </a:r>
                      <a:endParaRPr lang="en-US" sz="2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tc>
                  <a:txBody>
                    <a:bodyPr/>
                    <a:lstStyle/>
                    <a:p>
                      <a:pPr marL="0" marR="0">
                        <a:lnSpc>
                          <a:spcPct val="150000"/>
                        </a:lnSpc>
                        <a:spcBef>
                          <a:spcPts val="0"/>
                        </a:spcBef>
                        <a:spcAft>
                          <a:spcPts val="0"/>
                        </a:spcAft>
                      </a:pPr>
                      <a:r>
                        <a:rPr lang="vi-VN" sz="2600">
                          <a:solidFill>
                            <a:schemeClr val="tx1"/>
                          </a:solidFill>
                          <a:effectLst/>
                          <a:latin typeface="Arial" panose="020B0604020202020204" pitchFamily="34" charset="0"/>
                          <a:cs typeface="Arial" panose="020B0604020202020204" pitchFamily="34" charset="0"/>
                        </a:rPr>
                        <a:t> </a:t>
                      </a:r>
                      <a:endParaRPr lang="en-US" sz="2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tc>
                  <a:txBody>
                    <a:bodyPr/>
                    <a:lstStyle/>
                    <a:p>
                      <a:pPr marL="0" marR="0">
                        <a:lnSpc>
                          <a:spcPct val="150000"/>
                        </a:lnSpc>
                        <a:spcBef>
                          <a:spcPts val="0"/>
                        </a:spcBef>
                        <a:spcAft>
                          <a:spcPts val="0"/>
                        </a:spcAft>
                      </a:pPr>
                      <a:r>
                        <a:rPr lang="vi-VN" sz="2600" dirty="0">
                          <a:solidFill>
                            <a:schemeClr val="tx1"/>
                          </a:solidFill>
                          <a:effectLst/>
                          <a:latin typeface="Arial" panose="020B0604020202020204" pitchFamily="34" charset="0"/>
                          <a:cs typeface="Arial" panose="020B0604020202020204" pitchFamily="34" charset="0"/>
                        </a:rPr>
                        <a:t> </a:t>
                      </a:r>
                      <a:endPar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tc>
                  <a:txBody>
                    <a:bodyPr/>
                    <a:lstStyle/>
                    <a:p>
                      <a:pPr marL="0" marR="0">
                        <a:lnSpc>
                          <a:spcPct val="150000"/>
                        </a:lnSpc>
                        <a:spcBef>
                          <a:spcPts val="0"/>
                        </a:spcBef>
                        <a:spcAft>
                          <a:spcPts val="0"/>
                        </a:spcAft>
                      </a:pPr>
                      <a:r>
                        <a:rPr lang="vi-VN" sz="2600">
                          <a:solidFill>
                            <a:schemeClr val="tx1"/>
                          </a:solidFill>
                          <a:effectLst/>
                          <a:latin typeface="Arial" panose="020B0604020202020204" pitchFamily="34" charset="0"/>
                          <a:cs typeface="Arial" panose="020B0604020202020204" pitchFamily="34" charset="0"/>
                        </a:rPr>
                        <a:t> </a:t>
                      </a:r>
                      <a:endParaRPr lang="en-US" sz="2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extLst>
                  <a:ext uri="{0D108BD9-81ED-4DB2-BD59-A6C34878D82A}">
                    <a16:rowId xmlns:a16="http://schemas.microsoft.com/office/drawing/2014/main" val="672060745"/>
                  </a:ext>
                </a:extLst>
              </a:tr>
              <a:tr h="1066800">
                <a:tc>
                  <a:txBody>
                    <a:bodyPr/>
                    <a:lstStyle/>
                    <a:p>
                      <a:pPr marL="0" marR="0" algn="just">
                        <a:lnSpc>
                          <a:spcPct val="100000"/>
                        </a:lnSpc>
                        <a:spcBef>
                          <a:spcPts val="0"/>
                        </a:spcBef>
                        <a:spcAft>
                          <a:spcPts val="0"/>
                        </a:spcAft>
                      </a:pPr>
                      <a:r>
                        <a:rPr lang="en-US" sz="2600" b="0" dirty="0">
                          <a:solidFill>
                            <a:schemeClr val="tx1"/>
                          </a:solidFill>
                          <a:effectLst/>
                          <a:latin typeface="Arial" panose="020B0604020202020204" pitchFamily="34" charset="0"/>
                          <a:cs typeface="Arial" panose="020B0604020202020204" pitchFamily="34" charset="0"/>
                        </a:rPr>
                        <a:t>5. Em </a:t>
                      </a:r>
                      <a:r>
                        <a:rPr lang="en-US" sz="2600" b="0" dirty="0" err="1">
                          <a:solidFill>
                            <a:schemeClr val="tx1"/>
                          </a:solidFill>
                          <a:effectLst/>
                          <a:latin typeface="Arial" panose="020B0604020202020204" pitchFamily="34" charset="0"/>
                          <a:cs typeface="Arial" panose="020B0604020202020204" pitchFamily="34" charset="0"/>
                        </a:rPr>
                        <a:t>thực</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hiện</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được</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kế</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hoạch</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tài</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chính</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cá</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nhân</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một</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cách</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hợp</a:t>
                      </a:r>
                      <a:r>
                        <a:rPr lang="en-US" sz="2600" b="0" dirty="0">
                          <a:solidFill>
                            <a:schemeClr val="tx1"/>
                          </a:solidFill>
                          <a:effectLst/>
                          <a:latin typeface="Arial" panose="020B0604020202020204" pitchFamily="34" charset="0"/>
                          <a:cs typeface="Arial" panose="020B0604020202020204" pitchFamily="34" charset="0"/>
                        </a:rPr>
                        <a:t> </a:t>
                      </a:r>
                      <a:r>
                        <a:rPr lang="en-US" sz="2600" b="0" dirty="0" err="1">
                          <a:solidFill>
                            <a:schemeClr val="tx1"/>
                          </a:solidFill>
                          <a:effectLst/>
                          <a:latin typeface="Arial" panose="020B0604020202020204" pitchFamily="34" charset="0"/>
                          <a:cs typeface="Arial" panose="020B0604020202020204" pitchFamily="34" charset="0"/>
                        </a:rPr>
                        <a:t>lí</a:t>
                      </a:r>
                      <a:r>
                        <a:rPr lang="en-US" sz="2600" b="0" dirty="0">
                          <a:solidFill>
                            <a:schemeClr val="tx1"/>
                          </a:solidFill>
                          <a:effectLst/>
                          <a:latin typeface="Arial" panose="020B0604020202020204" pitchFamily="34" charset="0"/>
                          <a:cs typeface="Arial" panose="020B0604020202020204" pitchFamily="34" charset="0"/>
                        </a:rPr>
                        <a:t>.</a:t>
                      </a:r>
                      <a:endParaRPr lang="en-US" sz="2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tc>
                  <a:txBody>
                    <a:bodyPr/>
                    <a:lstStyle/>
                    <a:p>
                      <a:pPr marL="0" marR="0">
                        <a:lnSpc>
                          <a:spcPct val="150000"/>
                        </a:lnSpc>
                        <a:spcBef>
                          <a:spcPts val="0"/>
                        </a:spcBef>
                        <a:spcAft>
                          <a:spcPts val="0"/>
                        </a:spcAft>
                      </a:pPr>
                      <a:r>
                        <a:rPr lang="vi-VN" sz="2600" dirty="0">
                          <a:solidFill>
                            <a:schemeClr val="tx1"/>
                          </a:solidFill>
                          <a:effectLst/>
                          <a:latin typeface="Arial" panose="020B0604020202020204" pitchFamily="34" charset="0"/>
                          <a:cs typeface="Arial" panose="020B0604020202020204" pitchFamily="34" charset="0"/>
                        </a:rPr>
                        <a:t> </a:t>
                      </a:r>
                      <a:endPar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tc>
                  <a:txBody>
                    <a:bodyPr/>
                    <a:lstStyle/>
                    <a:p>
                      <a:pPr marL="0" marR="0">
                        <a:lnSpc>
                          <a:spcPct val="150000"/>
                        </a:lnSpc>
                        <a:spcBef>
                          <a:spcPts val="0"/>
                        </a:spcBef>
                        <a:spcAft>
                          <a:spcPts val="0"/>
                        </a:spcAft>
                      </a:pPr>
                      <a:r>
                        <a:rPr lang="vi-VN" sz="2600" dirty="0">
                          <a:solidFill>
                            <a:schemeClr val="tx1"/>
                          </a:solidFill>
                          <a:effectLst/>
                          <a:latin typeface="Arial" panose="020B0604020202020204" pitchFamily="34" charset="0"/>
                          <a:cs typeface="Arial" panose="020B0604020202020204" pitchFamily="34" charset="0"/>
                        </a:rPr>
                        <a:t> </a:t>
                      </a:r>
                      <a:endPar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tc>
                  <a:txBody>
                    <a:bodyPr/>
                    <a:lstStyle/>
                    <a:p>
                      <a:pPr marL="0" marR="0">
                        <a:lnSpc>
                          <a:spcPct val="150000"/>
                        </a:lnSpc>
                        <a:spcBef>
                          <a:spcPts val="0"/>
                        </a:spcBef>
                        <a:spcAft>
                          <a:spcPts val="0"/>
                        </a:spcAft>
                      </a:pPr>
                      <a:r>
                        <a:rPr lang="vi-VN" sz="2600" dirty="0">
                          <a:solidFill>
                            <a:schemeClr val="tx1"/>
                          </a:solidFill>
                          <a:effectLst/>
                          <a:latin typeface="Arial" panose="020B0604020202020204" pitchFamily="34" charset="0"/>
                          <a:cs typeface="Arial" panose="020B0604020202020204" pitchFamily="34" charset="0"/>
                        </a:rPr>
                        <a:t> </a:t>
                      </a:r>
                      <a:endPar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2E8"/>
                    </a:solidFill>
                  </a:tcPr>
                </a:tc>
                <a:extLst>
                  <a:ext uri="{0D108BD9-81ED-4DB2-BD59-A6C34878D82A}">
                    <a16:rowId xmlns:a16="http://schemas.microsoft.com/office/drawing/2014/main" val="1128143522"/>
                  </a:ext>
                </a:extLst>
              </a:tr>
            </a:tbl>
          </a:graphicData>
        </a:graphic>
      </p:graphicFrame>
    </p:spTree>
    <p:extLst>
      <p:ext uri="{BB962C8B-B14F-4D97-AF65-F5344CB8AC3E}">
        <p14:creationId xmlns:p14="http://schemas.microsoft.com/office/powerpoint/2010/main" val="4133376955"/>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4" name="Freeform 4"/>
          <p:cNvSpPr/>
          <p:nvPr/>
        </p:nvSpPr>
        <p:spPr>
          <a:xfrm rot="-3142184">
            <a:off x="190911" y="57329"/>
            <a:ext cx="1447164" cy="918949"/>
          </a:xfrm>
          <a:custGeom>
            <a:avLst/>
            <a:gdLst/>
            <a:ahLst/>
            <a:cxnLst/>
            <a:rect l="l" t="t" r="r" b="b"/>
            <a:pathLst>
              <a:path w="1447164" h="918949">
                <a:moveTo>
                  <a:pt x="0" y="0"/>
                </a:moveTo>
                <a:lnTo>
                  <a:pt x="1447164" y="0"/>
                </a:lnTo>
                <a:lnTo>
                  <a:pt x="1447164" y="918949"/>
                </a:lnTo>
                <a:lnTo>
                  <a:pt x="0" y="9189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16909328" y="9230629"/>
            <a:ext cx="1541998" cy="1073792"/>
          </a:xfrm>
          <a:custGeom>
            <a:avLst/>
            <a:gdLst/>
            <a:ahLst/>
            <a:cxnLst/>
            <a:rect l="l" t="t" r="r" b="b"/>
            <a:pathLst>
              <a:path w="1541998" h="1073792">
                <a:moveTo>
                  <a:pt x="0" y="0"/>
                </a:moveTo>
                <a:lnTo>
                  <a:pt x="1541998" y="0"/>
                </a:lnTo>
                <a:lnTo>
                  <a:pt x="1541998" y="1073792"/>
                </a:lnTo>
                <a:lnTo>
                  <a:pt x="0" y="10737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328051" flipH="1">
            <a:off x="17463296" y="55536"/>
            <a:ext cx="554416" cy="1553825"/>
          </a:xfrm>
          <a:custGeom>
            <a:avLst/>
            <a:gdLst/>
            <a:ahLst/>
            <a:cxnLst/>
            <a:rect l="l" t="t" r="r" b="b"/>
            <a:pathLst>
              <a:path w="554416" h="1553825">
                <a:moveTo>
                  <a:pt x="554416" y="0"/>
                </a:moveTo>
                <a:lnTo>
                  <a:pt x="0" y="0"/>
                </a:lnTo>
                <a:lnTo>
                  <a:pt x="0" y="1553825"/>
                </a:lnTo>
                <a:lnTo>
                  <a:pt x="554416" y="1553825"/>
                </a:lnTo>
                <a:lnTo>
                  <a:pt x="554416"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108811" y="9129029"/>
            <a:ext cx="923682" cy="971367"/>
          </a:xfrm>
          <a:custGeom>
            <a:avLst/>
            <a:gdLst/>
            <a:ahLst/>
            <a:cxnLst/>
            <a:rect l="l" t="t" r="r" b="b"/>
            <a:pathLst>
              <a:path w="923682" h="971367">
                <a:moveTo>
                  <a:pt x="0" y="0"/>
                </a:moveTo>
                <a:lnTo>
                  <a:pt x="923681" y="0"/>
                </a:lnTo>
                <a:lnTo>
                  <a:pt x="923681" y="971367"/>
                </a:lnTo>
                <a:lnTo>
                  <a:pt x="0" y="971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3F9FBC88-15E3-983B-CACF-B379D1DA7B3A}"/>
              </a:ext>
            </a:extLst>
          </p:cNvPr>
          <p:cNvGrpSpPr/>
          <p:nvPr/>
        </p:nvGrpSpPr>
        <p:grpSpPr>
          <a:xfrm>
            <a:off x="623785" y="1222861"/>
            <a:ext cx="6229033" cy="6473161"/>
            <a:chOff x="594846" y="1891431"/>
            <a:chExt cx="6229033" cy="6473161"/>
          </a:xfrm>
        </p:grpSpPr>
        <p:grpSp>
          <p:nvGrpSpPr>
            <p:cNvPr id="12" name="Group 6">
              <a:extLst>
                <a:ext uri="{FF2B5EF4-FFF2-40B4-BE49-F238E27FC236}">
                  <a16:creationId xmlns:a16="http://schemas.microsoft.com/office/drawing/2014/main" id="{2046BAE3-64C3-EDD0-5CEB-30D8E98F319D}"/>
                </a:ext>
              </a:extLst>
            </p:cNvPr>
            <p:cNvGrpSpPr/>
            <p:nvPr/>
          </p:nvGrpSpPr>
          <p:grpSpPr>
            <a:xfrm>
              <a:off x="594846" y="2135559"/>
              <a:ext cx="6229033" cy="6229033"/>
              <a:chOff x="0" y="0"/>
              <a:chExt cx="812800" cy="812800"/>
            </a:xfrm>
          </p:grpSpPr>
          <p:sp>
            <p:nvSpPr>
              <p:cNvPr id="16" name="Freeform 7">
                <a:extLst>
                  <a:ext uri="{FF2B5EF4-FFF2-40B4-BE49-F238E27FC236}">
                    <a16:creationId xmlns:a16="http://schemas.microsoft.com/office/drawing/2014/main" id="{8B55C27E-A28D-FEDB-6850-A23EF6D316F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17" name="TextBox 16">
                <a:extLst>
                  <a:ext uri="{FF2B5EF4-FFF2-40B4-BE49-F238E27FC236}">
                    <a16:creationId xmlns:a16="http://schemas.microsoft.com/office/drawing/2014/main" id="{2139C45E-A8DA-320D-7EA1-DF48720B45A5}"/>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13" name="Picture 11">
              <a:extLst>
                <a:ext uri="{FF2B5EF4-FFF2-40B4-BE49-F238E27FC236}">
                  <a16:creationId xmlns:a16="http://schemas.microsoft.com/office/drawing/2014/main" id="{3B2B2E02-5DB9-A84E-4DE0-81E072BE307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56866">
              <a:off x="1753508" y="1891431"/>
              <a:ext cx="3587522" cy="926233"/>
            </a:xfrm>
            <a:prstGeom prst="rect">
              <a:avLst/>
            </a:prstGeom>
          </p:spPr>
        </p:pic>
        <p:sp>
          <p:nvSpPr>
            <p:cNvPr id="14" name="TextBox 13">
              <a:extLst>
                <a:ext uri="{FF2B5EF4-FFF2-40B4-BE49-F238E27FC236}">
                  <a16:creationId xmlns:a16="http://schemas.microsoft.com/office/drawing/2014/main" id="{1791BF6A-56B8-8DB9-9A73-91980EC1042C}"/>
                </a:ext>
              </a:extLst>
            </p:cNvPr>
            <p:cNvSpPr txBox="1"/>
            <p:nvPr/>
          </p:nvSpPr>
          <p:spPr>
            <a:xfrm>
              <a:off x="1061140" y="3950297"/>
              <a:ext cx="5290901" cy="2691250"/>
            </a:xfrm>
            <a:prstGeom prst="rect">
              <a:avLst/>
            </a:prstGeom>
            <a:noFill/>
          </p:spPr>
          <p:txBody>
            <a:bodyPr wrap="square" rtlCol="0">
              <a:spAutoFit/>
            </a:bodyPr>
            <a:lstStyle/>
            <a:p>
              <a:pPr algn="ctr">
                <a:lnSpc>
                  <a:spcPct val="150000"/>
                </a:lnSpc>
              </a:pPr>
              <a:r>
                <a:rPr lang="en-US" sz="6000"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VỀ NHÀ</a:t>
              </a:r>
            </a:p>
          </p:txBody>
        </p:sp>
      </p:grpSp>
      <p:pic>
        <p:nvPicPr>
          <p:cNvPr id="18" name="Picture 11">
            <a:extLst>
              <a:ext uri="{FF2B5EF4-FFF2-40B4-BE49-F238E27FC236}">
                <a16:creationId xmlns:a16="http://schemas.microsoft.com/office/drawing/2014/main" id="{FA8289AB-04AB-A487-38A7-187B679C9B8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558019" y="6525318"/>
            <a:ext cx="2435802" cy="4943509"/>
          </a:xfrm>
          <a:prstGeom prst="rect">
            <a:avLst/>
          </a:prstGeom>
        </p:spPr>
      </p:pic>
      <p:grpSp>
        <p:nvGrpSpPr>
          <p:cNvPr id="19" name="Group 18">
            <a:extLst>
              <a:ext uri="{FF2B5EF4-FFF2-40B4-BE49-F238E27FC236}">
                <a16:creationId xmlns:a16="http://schemas.microsoft.com/office/drawing/2014/main" id="{C668111D-286C-BAD7-4170-D01DAF018F35}"/>
              </a:ext>
            </a:extLst>
          </p:cNvPr>
          <p:cNvGrpSpPr/>
          <p:nvPr/>
        </p:nvGrpSpPr>
        <p:grpSpPr>
          <a:xfrm>
            <a:off x="8289002" y="573738"/>
            <a:ext cx="9052864" cy="2477345"/>
            <a:chOff x="8298994" y="910280"/>
            <a:chExt cx="9052864" cy="2477345"/>
          </a:xfrm>
        </p:grpSpPr>
        <p:sp>
          <p:nvSpPr>
            <p:cNvPr id="21" name="Freeform 3">
              <a:extLst>
                <a:ext uri="{FF2B5EF4-FFF2-40B4-BE49-F238E27FC236}">
                  <a16:creationId xmlns:a16="http://schemas.microsoft.com/office/drawing/2014/main" id="{E349CADA-83DF-ADCC-5504-2094A3E2C4AF}"/>
                </a:ext>
              </a:extLst>
            </p:cNvPr>
            <p:cNvSpPr/>
            <p:nvPr/>
          </p:nvSpPr>
          <p:spPr>
            <a:xfrm>
              <a:off x="8298994" y="910280"/>
              <a:ext cx="9052864" cy="247734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FF0C1"/>
            </a:solidFill>
            <a:ln>
              <a:solidFill>
                <a:srgbClr val="FFC000"/>
              </a:solidFill>
            </a:ln>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27" name="TextBox 26">
              <a:extLst>
                <a:ext uri="{FF2B5EF4-FFF2-40B4-BE49-F238E27FC236}">
                  <a16:creationId xmlns:a16="http://schemas.microsoft.com/office/drawing/2014/main" id="{2D27E207-A6A4-904E-E404-57D1DFAEEDDD}"/>
                </a:ext>
              </a:extLst>
            </p:cNvPr>
            <p:cNvSpPr txBox="1"/>
            <p:nvPr/>
          </p:nvSpPr>
          <p:spPr>
            <a:xfrm>
              <a:off x="9152367" y="1214212"/>
              <a:ext cx="7409303" cy="1824923"/>
            </a:xfrm>
            <a:prstGeom prst="rect">
              <a:avLst/>
            </a:prstGeom>
            <a:noFill/>
          </p:spPr>
          <p:txBody>
            <a:bodyPr wrap="square">
              <a:spAutoFit/>
            </a:bodyPr>
            <a:lstStyle/>
            <a:p>
              <a:pPr algn="ctr">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hôm</a:t>
              </a:r>
              <a:r>
                <a:rPr lang="en-US" sz="4000" dirty="0">
                  <a:latin typeface="Arial" panose="020B0604020202020204" pitchFamily="34" charset="0"/>
                  <a:ea typeface="Calibri" panose="020F0502020204030204" pitchFamily="34" charset="0"/>
                  <a:cs typeface="Arial" panose="020B0604020202020204" pitchFamily="34" charset="0"/>
                </a:rPr>
                <a:t> nay</a:t>
              </a:r>
              <a:endParaRPr lang="fr-FR" sz="4000" b="1" i="1"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7F5690E2-A243-E2D6-E37D-BA3C66B547E0}"/>
              </a:ext>
            </a:extLst>
          </p:cNvPr>
          <p:cNvGrpSpPr/>
          <p:nvPr/>
        </p:nvGrpSpPr>
        <p:grpSpPr>
          <a:xfrm>
            <a:off x="8289002" y="3582398"/>
            <a:ext cx="9074256" cy="2477345"/>
            <a:chOff x="8319891" y="3811839"/>
            <a:chExt cx="9074256" cy="2477345"/>
          </a:xfrm>
        </p:grpSpPr>
        <p:sp>
          <p:nvSpPr>
            <p:cNvPr id="30" name="Freeform 3">
              <a:extLst>
                <a:ext uri="{FF2B5EF4-FFF2-40B4-BE49-F238E27FC236}">
                  <a16:creationId xmlns:a16="http://schemas.microsoft.com/office/drawing/2014/main" id="{3CDADAC7-1694-3A33-2D3A-74494421B88B}"/>
                </a:ext>
              </a:extLst>
            </p:cNvPr>
            <p:cNvSpPr/>
            <p:nvPr/>
          </p:nvSpPr>
          <p:spPr>
            <a:xfrm>
              <a:off x="8319891" y="3811839"/>
              <a:ext cx="9074256" cy="247734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FF0C1"/>
            </a:solidFill>
            <a:ln>
              <a:solidFill>
                <a:srgbClr val="FFC000"/>
              </a:solidFill>
            </a:ln>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1" name="TextBox 30">
              <a:extLst>
                <a:ext uri="{FF2B5EF4-FFF2-40B4-BE49-F238E27FC236}">
                  <a16:creationId xmlns:a16="http://schemas.microsoft.com/office/drawing/2014/main" id="{9DF32DEA-DBC1-6236-0F2B-3C3741A36038}"/>
                </a:ext>
              </a:extLst>
            </p:cNvPr>
            <p:cNvSpPr txBox="1"/>
            <p:nvPr/>
          </p:nvSpPr>
          <p:spPr>
            <a:xfrm>
              <a:off x="9311730" y="4082827"/>
              <a:ext cx="7069185" cy="1824923"/>
            </a:xfrm>
            <a:prstGeom prst="rect">
              <a:avLst/>
            </a:prstGeom>
            <a:noFill/>
          </p:spPr>
          <p:txBody>
            <a:bodyPr wrap="square">
              <a:spAutoFit/>
            </a:bodyPr>
            <a:lstStyle/>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Rèn luyện các kĩ năng đã được học</a:t>
              </a:r>
              <a:endParaRPr lang="fr-FR" sz="4000" b="1" i="1"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0EED9279-E3DD-20BE-ED25-14BF8C08EC6C}"/>
              </a:ext>
            </a:extLst>
          </p:cNvPr>
          <p:cNvGrpSpPr/>
          <p:nvPr/>
        </p:nvGrpSpPr>
        <p:grpSpPr>
          <a:xfrm>
            <a:off x="7608222" y="6617605"/>
            <a:ext cx="9733644" cy="3037867"/>
            <a:chOff x="7879603" y="6117984"/>
            <a:chExt cx="9733644" cy="3037867"/>
          </a:xfrm>
        </p:grpSpPr>
        <p:sp>
          <p:nvSpPr>
            <p:cNvPr id="34" name="Freeform 3">
              <a:extLst>
                <a:ext uri="{FF2B5EF4-FFF2-40B4-BE49-F238E27FC236}">
                  <a16:creationId xmlns:a16="http://schemas.microsoft.com/office/drawing/2014/main" id="{9EE8CED8-6F60-405C-00C6-F182C0635248}"/>
                </a:ext>
              </a:extLst>
            </p:cNvPr>
            <p:cNvSpPr/>
            <p:nvPr/>
          </p:nvSpPr>
          <p:spPr>
            <a:xfrm>
              <a:off x="8587102" y="6117984"/>
              <a:ext cx="9026145" cy="3037867"/>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FF0C1"/>
            </a:solidFill>
            <a:ln>
              <a:solidFill>
                <a:srgbClr val="FFC000"/>
              </a:solidFill>
            </a:ln>
          </p:spPr>
          <p:style>
            <a:lnRef idx="1">
              <a:schemeClr val="accent6"/>
            </a:lnRef>
            <a:fillRef idx="2">
              <a:schemeClr val="accent6"/>
            </a:fillRef>
            <a:effectRef idx="1">
              <a:schemeClr val="accent6"/>
            </a:effectRef>
            <a:fontRef idx="minor">
              <a:schemeClr val="dk1"/>
            </a:fontRef>
          </p:style>
          <p:txBody>
            <a:bodyPr/>
            <a:lstStyle/>
            <a:p>
              <a:endParaRPr lang="en-US" dirty="0"/>
            </a:p>
          </p:txBody>
        </p:sp>
        <p:sp>
          <p:nvSpPr>
            <p:cNvPr id="35" name="TextBox 34">
              <a:extLst>
                <a:ext uri="{FF2B5EF4-FFF2-40B4-BE49-F238E27FC236}">
                  <a16:creationId xmlns:a16="http://schemas.microsoft.com/office/drawing/2014/main" id="{F1DEA22D-588A-CD35-CDDB-958F82173DA7}"/>
                </a:ext>
              </a:extLst>
            </p:cNvPr>
            <p:cNvSpPr txBox="1"/>
            <p:nvPr/>
          </p:nvSpPr>
          <p:spPr>
            <a:xfrm>
              <a:off x="9048666" y="6262790"/>
              <a:ext cx="8097689" cy="2748253"/>
            </a:xfrm>
            <a:prstGeom prst="rect">
              <a:avLst/>
            </a:prstGeom>
            <a:noFill/>
          </p:spPr>
          <p:txBody>
            <a:bodyPr wrap="square">
              <a:spAutoFit/>
            </a:bodyPr>
            <a:lstStyle/>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Đọc và tìm hiểu trước</a:t>
              </a:r>
              <a:r>
                <a:rPr lang="en-US" sz="4000">
                  <a:effectLst/>
                  <a:latin typeface="Arial" panose="020B0604020202020204" pitchFamily="34" charset="0"/>
                  <a:ea typeface="Calibri" panose="020F0502020204030204" pitchFamily="34" charset="0"/>
                  <a:cs typeface="Arial" panose="020B0604020202020204" pitchFamily="34" charset="0"/>
                </a:rPr>
                <a:t> nội dung</a:t>
              </a:r>
              <a:r>
                <a:rPr lang="vi-VN" sz="4000">
                  <a:effectLst/>
                  <a:latin typeface="Arial" panose="020B0604020202020204" pitchFamily="34" charset="0"/>
                  <a:ea typeface="Calibri" panose="020F0502020204030204" pitchFamily="34" charset="0"/>
                  <a:cs typeface="Arial" panose="020B0604020202020204" pitchFamily="34" charset="0"/>
                </a:rPr>
                <a:t> </a:t>
              </a:r>
              <a:r>
                <a:rPr lang="vi-VN" sz="4000" b="1">
                  <a:effectLst/>
                  <a:latin typeface="Arial" panose="020B0604020202020204" pitchFamily="34" charset="0"/>
                  <a:ea typeface="Calibri" panose="020F0502020204030204" pitchFamily="34" charset="0"/>
                  <a:cs typeface="Arial" panose="020B0604020202020204" pitchFamily="34" charset="0"/>
                </a:rPr>
                <a:t>Chủ đề </a:t>
              </a:r>
              <a:r>
                <a:rPr lang="en-US" sz="4000" b="1">
                  <a:latin typeface="Arial" panose="020B0604020202020204" pitchFamily="34" charset="0"/>
                  <a:ea typeface="Calibri" panose="020F0502020204030204" pitchFamily="34" charset="0"/>
                  <a:cs typeface="Arial" panose="020B0604020202020204" pitchFamily="34" charset="0"/>
                </a:rPr>
                <a:t>6: Thực hiện trách nhiệm với cộng đồng</a:t>
              </a:r>
              <a:endParaRPr lang="fr-FR" sz="40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36" name="TextBox 13">
              <a:extLst>
                <a:ext uri="{FF2B5EF4-FFF2-40B4-BE49-F238E27FC236}">
                  <a16:creationId xmlns:a16="http://schemas.microsoft.com/office/drawing/2014/main" id="{865DF942-015A-2B45-1048-1481E28CFC71}"/>
                </a:ext>
              </a:extLst>
            </p:cNvPr>
            <p:cNvSpPr txBox="1"/>
            <p:nvPr/>
          </p:nvSpPr>
          <p:spPr>
            <a:xfrm>
              <a:off x="7879603" y="7064783"/>
              <a:ext cx="1299388" cy="1327281"/>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989732941"/>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out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4" name="Freeform 4"/>
          <p:cNvSpPr/>
          <p:nvPr/>
        </p:nvSpPr>
        <p:spPr>
          <a:xfrm rot="-3142184">
            <a:off x="190911" y="57329"/>
            <a:ext cx="1447164" cy="918949"/>
          </a:xfrm>
          <a:custGeom>
            <a:avLst/>
            <a:gdLst/>
            <a:ahLst/>
            <a:cxnLst/>
            <a:rect l="l" t="t" r="r" b="b"/>
            <a:pathLst>
              <a:path w="1447164" h="918949">
                <a:moveTo>
                  <a:pt x="0" y="0"/>
                </a:moveTo>
                <a:lnTo>
                  <a:pt x="1447164" y="0"/>
                </a:lnTo>
                <a:lnTo>
                  <a:pt x="1447164" y="918949"/>
                </a:lnTo>
                <a:lnTo>
                  <a:pt x="0" y="9189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6909328" y="9230629"/>
            <a:ext cx="1541998" cy="1073792"/>
          </a:xfrm>
          <a:custGeom>
            <a:avLst/>
            <a:gdLst/>
            <a:ahLst/>
            <a:cxnLst/>
            <a:rect l="l" t="t" r="r" b="b"/>
            <a:pathLst>
              <a:path w="1541998" h="1073792">
                <a:moveTo>
                  <a:pt x="0" y="0"/>
                </a:moveTo>
                <a:lnTo>
                  <a:pt x="1541998" y="0"/>
                </a:lnTo>
                <a:lnTo>
                  <a:pt x="1541998" y="1073792"/>
                </a:lnTo>
                <a:lnTo>
                  <a:pt x="0" y="10737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328051" flipH="1">
            <a:off x="17463296" y="55536"/>
            <a:ext cx="554416" cy="1553825"/>
          </a:xfrm>
          <a:custGeom>
            <a:avLst/>
            <a:gdLst/>
            <a:ahLst/>
            <a:cxnLst/>
            <a:rect l="l" t="t" r="r" b="b"/>
            <a:pathLst>
              <a:path w="554416" h="1553825">
                <a:moveTo>
                  <a:pt x="554416" y="0"/>
                </a:moveTo>
                <a:lnTo>
                  <a:pt x="0" y="0"/>
                </a:lnTo>
                <a:lnTo>
                  <a:pt x="0" y="1553825"/>
                </a:lnTo>
                <a:lnTo>
                  <a:pt x="554416" y="1553825"/>
                </a:lnTo>
                <a:lnTo>
                  <a:pt x="554416"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8811" y="9129029"/>
            <a:ext cx="923682" cy="971367"/>
          </a:xfrm>
          <a:custGeom>
            <a:avLst/>
            <a:gdLst/>
            <a:ahLst/>
            <a:cxnLst/>
            <a:rect l="l" t="t" r="r" b="b"/>
            <a:pathLst>
              <a:path w="923682" h="971367">
                <a:moveTo>
                  <a:pt x="0" y="0"/>
                </a:moveTo>
                <a:lnTo>
                  <a:pt x="923681" y="0"/>
                </a:lnTo>
                <a:lnTo>
                  <a:pt x="923681" y="971367"/>
                </a:lnTo>
                <a:lnTo>
                  <a:pt x="0" y="971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7CD36A19-CE5F-190F-D7C4-015AB5BF67EA}"/>
              </a:ext>
            </a:extLst>
          </p:cNvPr>
          <p:cNvSpPr txBox="1"/>
          <p:nvPr/>
        </p:nvSpPr>
        <p:spPr>
          <a:xfrm>
            <a:off x="828892" y="3216553"/>
            <a:ext cx="16630216"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CẢM</a:t>
            </a:r>
            <a:r>
              <a:rPr kumimoji="0" lang="en-US" sz="8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ƠN TẤT CẢ CÁC EM ĐÃ CHÚ Ý LẮNG NGHE</a:t>
            </a:r>
            <a:r>
              <a:rPr kumimoji="0" lang="en-US" sz="8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7552620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sp>
        <p:nvSpPr>
          <p:cNvPr id="5" name="Freeform 5"/>
          <p:cNvSpPr/>
          <p:nvPr/>
        </p:nvSpPr>
        <p:spPr>
          <a:xfrm>
            <a:off x="86399" y="8390727"/>
            <a:ext cx="1020230" cy="1752601"/>
          </a:xfrm>
          <a:custGeom>
            <a:avLst/>
            <a:gdLst/>
            <a:ahLst/>
            <a:cxnLst/>
            <a:rect l="l" t="t" r="r" b="b"/>
            <a:pathLst>
              <a:path w="609563" h="1708382">
                <a:moveTo>
                  <a:pt x="0" y="0"/>
                </a:moveTo>
                <a:lnTo>
                  <a:pt x="609563" y="0"/>
                </a:lnTo>
                <a:lnTo>
                  <a:pt x="609563" y="1708382"/>
                </a:lnTo>
                <a:lnTo>
                  <a:pt x="0" y="17083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6"/>
          <p:cNvSpPr/>
          <p:nvPr/>
        </p:nvSpPr>
        <p:spPr>
          <a:xfrm rot="-285952">
            <a:off x="17214010" y="36860"/>
            <a:ext cx="935462" cy="1157441"/>
          </a:xfrm>
          <a:custGeom>
            <a:avLst/>
            <a:gdLst/>
            <a:ahLst/>
            <a:cxnLst/>
            <a:rect l="l" t="t" r="r" b="b"/>
            <a:pathLst>
              <a:path w="401922" h="678349">
                <a:moveTo>
                  <a:pt x="0" y="0"/>
                </a:moveTo>
                <a:lnTo>
                  <a:pt x="401922" y="0"/>
                </a:lnTo>
                <a:lnTo>
                  <a:pt x="401922" y="678349"/>
                </a:lnTo>
                <a:lnTo>
                  <a:pt x="0" y="6783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1CA6766-040D-4373-071E-6D1ACF25A41A}"/>
              </a:ext>
            </a:extLst>
          </p:cNvPr>
          <p:cNvSpPr txBox="1"/>
          <p:nvPr/>
        </p:nvSpPr>
        <p:spPr>
          <a:xfrm>
            <a:off x="2242666" y="614997"/>
            <a:ext cx="14195423"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1: Xác định mục tiêu tiết kiệm tài chính trong gia đình vào năm mới</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65451C4A-2154-C3D6-0C7A-78DD7D251456}"/>
              </a:ext>
            </a:extLst>
          </p:cNvPr>
          <p:cNvGrpSpPr/>
          <p:nvPr/>
        </p:nvGrpSpPr>
        <p:grpSpPr>
          <a:xfrm>
            <a:off x="596514" y="2158230"/>
            <a:ext cx="9614920" cy="5970540"/>
            <a:chOff x="555725" y="2160147"/>
            <a:chExt cx="9614920" cy="5970540"/>
          </a:xfrm>
        </p:grpSpPr>
        <p:grpSp>
          <p:nvGrpSpPr>
            <p:cNvPr id="9" name="Group 8">
              <a:extLst>
                <a:ext uri="{FF2B5EF4-FFF2-40B4-BE49-F238E27FC236}">
                  <a16:creationId xmlns:a16="http://schemas.microsoft.com/office/drawing/2014/main" id="{6EFF2B68-1579-92E7-45F6-15910CF4051E}"/>
                </a:ext>
              </a:extLst>
            </p:cNvPr>
            <p:cNvGrpSpPr/>
            <p:nvPr/>
          </p:nvGrpSpPr>
          <p:grpSpPr>
            <a:xfrm>
              <a:off x="1201204" y="3010547"/>
              <a:ext cx="8969441" cy="5120140"/>
              <a:chOff x="1201204" y="3010547"/>
              <a:chExt cx="8969441" cy="5120140"/>
            </a:xfrm>
          </p:grpSpPr>
          <p:sp>
            <p:nvSpPr>
              <p:cNvPr id="18" name="Freeform 3">
                <a:extLst>
                  <a:ext uri="{FF2B5EF4-FFF2-40B4-BE49-F238E27FC236}">
                    <a16:creationId xmlns:a16="http://schemas.microsoft.com/office/drawing/2014/main" id="{2F741024-0931-18F9-DECC-4E0E34F261DD}"/>
                  </a:ext>
                </a:extLst>
              </p:cNvPr>
              <p:cNvSpPr/>
              <p:nvPr/>
            </p:nvSpPr>
            <p:spPr>
              <a:xfrm>
                <a:off x="1201204" y="3010547"/>
                <a:ext cx="8969441" cy="5120140"/>
              </a:xfrm>
              <a:prstGeom prst="wedgeRectCallout">
                <a:avLst>
                  <a:gd name="adj1" fmla="val 62793"/>
                  <a:gd name="adj2" fmla="val 41325"/>
                </a:avLst>
              </a:prstGeom>
              <a:solidFill>
                <a:schemeClr val="accent6">
                  <a:lumMod val="20000"/>
                  <a:lumOff val="80000"/>
                </a:schemeClr>
              </a:solidFill>
              <a:ln>
                <a:solidFill>
                  <a:schemeClr val="accent6">
                    <a:lumMod val="75000"/>
                  </a:schemeClr>
                </a:solidFill>
              </a:ln>
            </p:spPr>
            <p:txBody>
              <a:bodyPr/>
              <a:lstStyle/>
              <a:p>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9643178-1FFD-B125-148C-0E2DEC369092}"/>
                  </a:ext>
                </a:extLst>
              </p:cNvPr>
              <p:cNvSpPr txBox="1"/>
              <p:nvPr/>
            </p:nvSpPr>
            <p:spPr>
              <a:xfrm>
                <a:off x="1735778" y="3250077"/>
                <a:ext cx="7900291" cy="4641079"/>
              </a:xfrm>
              <a:prstGeom prst="rect">
                <a:avLst/>
              </a:prstGeom>
              <a:noFill/>
            </p:spPr>
            <p:txBody>
              <a:bodyPr wrap="square">
                <a:spAutoFit/>
              </a:bodyPr>
              <a:lstStyle/>
              <a:p>
                <a:pPr algn="ctr">
                  <a:lnSpc>
                    <a:spcPct val="150000"/>
                  </a:lnSpc>
                </a:pPr>
                <a:r>
                  <a:rPr lang="en-US" sz="4200" b="1">
                    <a:latin typeface="Arial" panose="020B0604020202020204" pitchFamily="34" charset="0"/>
                    <a:ea typeface="Calibri" panose="020F0502020204030204" pitchFamily="34" charset="0"/>
                    <a:cs typeface="Arial" panose="020B0604020202020204" pitchFamily="34" charset="0"/>
                  </a:rPr>
                  <a:t>HOẠT ĐỘNG NHÓM</a:t>
                </a:r>
              </a:p>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đọc gợi ý ở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Mục 1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tr.42),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thảo luận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với bạn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và nêu mục tiêu tiết kiệm tài chính trong gia đình vào năm tới.</a:t>
                </a:r>
                <a:endParaRPr lang="en-US" sz="4000" i="1" dirty="0">
                  <a:solidFill>
                    <a:srgbClr val="FF0000"/>
                  </a:solidFill>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2F1FC384-FAAA-32C1-9546-86A6277710E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0608254">
              <a:off x="555725" y="2160147"/>
              <a:ext cx="1337957" cy="1712585"/>
            </a:xfrm>
            <a:prstGeom prst="rect">
              <a:avLst/>
            </a:prstGeom>
          </p:spPr>
        </p:pic>
      </p:grpSp>
      <p:pic>
        <p:nvPicPr>
          <p:cNvPr id="20" name="Picture 19" descr="A group of kids sitting around a table&#10;&#10;Description automatically generated with low confidence">
            <a:extLst>
              <a:ext uri="{FF2B5EF4-FFF2-40B4-BE49-F238E27FC236}">
                <a16:creationId xmlns:a16="http://schemas.microsoft.com/office/drawing/2014/main" id="{609B1DC3-A409-B592-62E7-36ECE3501C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40117" y="6499374"/>
            <a:ext cx="7147883" cy="3750049"/>
          </a:xfrm>
          <a:prstGeom prst="rect">
            <a:avLst/>
          </a:prstGeom>
        </p:spPr>
      </p:pic>
    </p:spTree>
    <p:extLst>
      <p:ext uri="{BB962C8B-B14F-4D97-AF65-F5344CB8AC3E}">
        <p14:creationId xmlns:p14="http://schemas.microsoft.com/office/powerpoint/2010/main" val="245486050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4" name="Freeform 4"/>
          <p:cNvSpPr/>
          <p:nvPr/>
        </p:nvSpPr>
        <p:spPr>
          <a:xfrm rot="-3142184">
            <a:off x="120544" y="471822"/>
            <a:ext cx="1447164" cy="918949"/>
          </a:xfrm>
          <a:custGeom>
            <a:avLst/>
            <a:gdLst/>
            <a:ahLst/>
            <a:cxnLst/>
            <a:rect l="l" t="t" r="r" b="b"/>
            <a:pathLst>
              <a:path w="1447164" h="918949">
                <a:moveTo>
                  <a:pt x="0" y="0"/>
                </a:moveTo>
                <a:lnTo>
                  <a:pt x="1447164" y="0"/>
                </a:lnTo>
                <a:lnTo>
                  <a:pt x="1447164" y="918949"/>
                </a:lnTo>
                <a:lnTo>
                  <a:pt x="0" y="9189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328051" flipH="1">
            <a:off x="17463296" y="55536"/>
            <a:ext cx="554416" cy="1553825"/>
          </a:xfrm>
          <a:custGeom>
            <a:avLst/>
            <a:gdLst/>
            <a:ahLst/>
            <a:cxnLst/>
            <a:rect l="l" t="t" r="r" b="b"/>
            <a:pathLst>
              <a:path w="554416" h="1553825">
                <a:moveTo>
                  <a:pt x="554416" y="0"/>
                </a:moveTo>
                <a:lnTo>
                  <a:pt x="0" y="0"/>
                </a:lnTo>
                <a:lnTo>
                  <a:pt x="0" y="1553825"/>
                </a:lnTo>
                <a:lnTo>
                  <a:pt x="554416" y="1553825"/>
                </a:lnTo>
                <a:lnTo>
                  <a:pt x="554416"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108811" y="9129029"/>
            <a:ext cx="923682" cy="971367"/>
          </a:xfrm>
          <a:custGeom>
            <a:avLst/>
            <a:gdLst/>
            <a:ahLst/>
            <a:cxnLst/>
            <a:rect l="l" t="t" r="r" b="b"/>
            <a:pathLst>
              <a:path w="923682" h="971367">
                <a:moveTo>
                  <a:pt x="0" y="0"/>
                </a:moveTo>
                <a:lnTo>
                  <a:pt x="923681" y="0"/>
                </a:lnTo>
                <a:lnTo>
                  <a:pt x="923681" y="971367"/>
                </a:lnTo>
                <a:lnTo>
                  <a:pt x="0" y="9713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9">
            <a:extLst>
              <a:ext uri="{FF2B5EF4-FFF2-40B4-BE49-F238E27FC236}">
                <a16:creationId xmlns:a16="http://schemas.microsoft.com/office/drawing/2014/main" id="{5981DDF1-9352-3538-1912-B4041AC6AF4A}"/>
              </a:ext>
            </a:extLst>
          </p:cNvPr>
          <p:cNvSpPr/>
          <p:nvPr/>
        </p:nvSpPr>
        <p:spPr>
          <a:xfrm>
            <a:off x="17612595" y="9652256"/>
            <a:ext cx="678870" cy="634744"/>
          </a:xfrm>
          <a:custGeom>
            <a:avLst/>
            <a:gdLst/>
            <a:ahLst/>
            <a:cxnLst/>
            <a:rect l="l" t="t" r="r" b="b"/>
            <a:pathLst>
              <a:path w="678870" h="634744">
                <a:moveTo>
                  <a:pt x="0" y="0"/>
                </a:moveTo>
                <a:lnTo>
                  <a:pt x="678870" y="0"/>
                </a:lnTo>
                <a:lnTo>
                  <a:pt x="678870" y="634743"/>
                </a:lnTo>
                <a:lnTo>
                  <a:pt x="0" y="6347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380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1C07E404-A5BA-20B1-C759-0F146B9F6330}"/>
              </a:ext>
            </a:extLst>
          </p:cNvPr>
          <p:cNvGrpSpPr/>
          <p:nvPr/>
        </p:nvGrpSpPr>
        <p:grpSpPr>
          <a:xfrm>
            <a:off x="5446400" y="0"/>
            <a:ext cx="7583876" cy="1360963"/>
            <a:chOff x="4834930" y="84191"/>
            <a:chExt cx="7359542" cy="1208123"/>
          </a:xfrm>
        </p:grpSpPr>
        <p:sp>
          <p:nvSpPr>
            <p:cNvPr id="22" name="Round Same Side Corner Rectangle 11">
              <a:extLst>
                <a:ext uri="{FF2B5EF4-FFF2-40B4-BE49-F238E27FC236}">
                  <a16:creationId xmlns:a16="http://schemas.microsoft.com/office/drawing/2014/main" id="{38213EF7-EEF6-5EF4-76E4-7A40A9BFD6C0}"/>
                </a:ext>
              </a:extLst>
            </p:cNvPr>
            <p:cNvSpPr/>
            <p:nvPr/>
          </p:nvSpPr>
          <p:spPr>
            <a:xfrm flipV="1">
              <a:off x="4834930" y="84191"/>
              <a:ext cx="7359542" cy="1208123"/>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37FAB6A-6677-0AF7-D4E4-A528EB5BB51A}"/>
                </a:ext>
              </a:extLst>
            </p:cNvPr>
            <p:cNvSpPr txBox="1"/>
            <p:nvPr/>
          </p:nvSpPr>
          <p:spPr>
            <a:xfrm>
              <a:off x="5313042" y="305755"/>
              <a:ext cx="6403317" cy="76499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THỰC HIỆN</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55453756-DCB2-6993-14EF-1617B098A326}"/>
              </a:ext>
            </a:extLst>
          </p:cNvPr>
          <p:cNvGrpSpPr/>
          <p:nvPr/>
        </p:nvGrpSpPr>
        <p:grpSpPr>
          <a:xfrm>
            <a:off x="1649808" y="1632240"/>
            <a:ext cx="5699849" cy="3532944"/>
            <a:chOff x="-671385" y="955481"/>
            <a:chExt cx="5699849" cy="3532944"/>
          </a:xfrm>
        </p:grpSpPr>
        <p:sp>
          <p:nvSpPr>
            <p:cNvPr id="25" name="Line Callout 1 (Border and Accent Bar) 3">
              <a:extLst>
                <a:ext uri="{FF2B5EF4-FFF2-40B4-BE49-F238E27FC236}">
                  <a16:creationId xmlns:a16="http://schemas.microsoft.com/office/drawing/2014/main" id="{D8C2030C-D272-7E4D-474B-2943D9ABDC5D}"/>
                </a:ext>
              </a:extLst>
            </p:cNvPr>
            <p:cNvSpPr/>
            <p:nvPr/>
          </p:nvSpPr>
          <p:spPr>
            <a:xfrm>
              <a:off x="-671385" y="1553741"/>
              <a:ext cx="5699849" cy="2934684"/>
            </a:xfrm>
            <a:prstGeom prst="roundRect">
              <a:avLst/>
            </a:prstGeom>
            <a:solidFill>
              <a:srgbClr val="FFFBE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Có thể lựa chọn các cách trình bày sau:</a:t>
              </a:r>
              <a:endParaRPr lang="en-US" sz="4000" b="1" dirty="0">
                <a:solidFill>
                  <a:srgbClr val="C00000"/>
                </a:solidFill>
                <a:latin typeface="Arial" panose="020B0604020202020204" pitchFamily="34" charset="0"/>
                <a:cs typeface="Arial" panose="020B0604020202020204" pitchFamily="34" charset="0"/>
              </a:endParaRPr>
            </a:p>
          </p:txBody>
        </p:sp>
        <p:pic>
          <p:nvPicPr>
            <p:cNvPr id="26" name="Picture 2">
              <a:extLst>
                <a:ext uri="{FF2B5EF4-FFF2-40B4-BE49-F238E27FC236}">
                  <a16:creationId xmlns:a16="http://schemas.microsoft.com/office/drawing/2014/main" id="{C7CBF05F-4922-61D3-D37C-0D618370B7E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59439" y="955481"/>
              <a:ext cx="838200" cy="861701"/>
            </a:xfrm>
            <a:prstGeom prst="rect">
              <a:avLst/>
            </a:prstGeom>
          </p:spPr>
        </p:pic>
      </p:grpSp>
      <p:sp>
        <p:nvSpPr>
          <p:cNvPr id="27" name="Speech Bubble: Rectangle with Corners Rounded 26">
            <a:extLst>
              <a:ext uri="{FF2B5EF4-FFF2-40B4-BE49-F238E27FC236}">
                <a16:creationId xmlns:a16="http://schemas.microsoft.com/office/drawing/2014/main" id="{7DA2E87F-23FB-62D2-7685-1CB9FFC1883E}"/>
              </a:ext>
            </a:extLst>
          </p:cNvPr>
          <p:cNvSpPr/>
          <p:nvPr/>
        </p:nvSpPr>
        <p:spPr>
          <a:xfrm>
            <a:off x="8880880" y="4906028"/>
            <a:ext cx="8421964" cy="1977202"/>
          </a:xfrm>
          <a:prstGeom prst="wedgeRoundRectCallout">
            <a:avLst>
              <a:gd name="adj1" fmla="val -56517"/>
              <a:gd name="adj2" fmla="val -39239"/>
              <a:gd name="adj3" fmla="val 16667"/>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Sơ đồ tư duy</a:t>
            </a:r>
          </a:p>
        </p:txBody>
      </p:sp>
      <p:sp>
        <p:nvSpPr>
          <p:cNvPr id="28" name="Speech Bubble: Rectangle with Corners Rounded 27">
            <a:extLst>
              <a:ext uri="{FF2B5EF4-FFF2-40B4-BE49-F238E27FC236}">
                <a16:creationId xmlns:a16="http://schemas.microsoft.com/office/drawing/2014/main" id="{9A5185A4-89A7-DE4A-1DC3-5B55DFD1736F}"/>
              </a:ext>
            </a:extLst>
          </p:cNvPr>
          <p:cNvSpPr/>
          <p:nvPr/>
        </p:nvSpPr>
        <p:spPr>
          <a:xfrm>
            <a:off x="8880880" y="7421475"/>
            <a:ext cx="8421964" cy="1977201"/>
          </a:xfrm>
          <a:prstGeom prst="wedgeRoundRectCallout">
            <a:avLst>
              <a:gd name="adj1" fmla="val -56238"/>
              <a:gd name="adj2" fmla="val -46850"/>
              <a:gd name="adj3" fmla="val 16667"/>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Sử dụng sketchnote</a:t>
            </a:r>
          </a:p>
        </p:txBody>
      </p:sp>
      <p:sp>
        <p:nvSpPr>
          <p:cNvPr id="29" name="Speech Bubble: Rectangle with Corners Rounded 28">
            <a:extLst>
              <a:ext uri="{FF2B5EF4-FFF2-40B4-BE49-F238E27FC236}">
                <a16:creationId xmlns:a16="http://schemas.microsoft.com/office/drawing/2014/main" id="{314E1536-98A5-6FD0-2CB9-C10DA29336AE}"/>
              </a:ext>
            </a:extLst>
          </p:cNvPr>
          <p:cNvSpPr/>
          <p:nvPr/>
        </p:nvSpPr>
        <p:spPr>
          <a:xfrm>
            <a:off x="8880880" y="2390581"/>
            <a:ext cx="8421964" cy="1977202"/>
          </a:xfrm>
          <a:prstGeom prst="wedgeRoundRectCallout">
            <a:avLst>
              <a:gd name="adj1" fmla="val -55543"/>
              <a:gd name="adj2" fmla="val 47680"/>
              <a:gd name="adj3" fmla="val 16667"/>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Cây mục tiêu</a:t>
            </a:r>
          </a:p>
        </p:txBody>
      </p:sp>
      <p:pic>
        <p:nvPicPr>
          <p:cNvPr id="32" name="Picture 31" descr="A close-up of signs&#10;&#10;Description automatically generated">
            <a:extLst>
              <a:ext uri="{FF2B5EF4-FFF2-40B4-BE49-F238E27FC236}">
                <a16:creationId xmlns:a16="http://schemas.microsoft.com/office/drawing/2014/main" id="{2E634D99-929E-7A1E-1FEB-90A462C8AD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5947" y="5767493"/>
            <a:ext cx="6347570" cy="3631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055934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right)">
                                      <p:cBhvr>
                                        <p:cTn id="20" dur="500"/>
                                        <p:tgtEl>
                                          <p:spTgt spid="29"/>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F230337-2A2E-B3CE-311B-A4B9F29ABB15}"/>
              </a:ext>
            </a:extLst>
          </p:cNvPr>
          <p:cNvSpPr txBox="1"/>
          <p:nvPr/>
        </p:nvSpPr>
        <p:spPr>
          <a:xfrm>
            <a:off x="3148117" y="697505"/>
            <a:ext cx="12573000" cy="861774"/>
          </a:xfrm>
          <a:prstGeom prst="rect">
            <a:avLst/>
          </a:prstGeom>
          <a:noFill/>
        </p:spPr>
        <p:txBody>
          <a:bodyPr wrap="square" rtlCol="0">
            <a:spAutoFit/>
          </a:bodyPr>
          <a:lstStyle/>
          <a:p>
            <a:pPr algn="ctr"/>
            <a:r>
              <a:rPr lang="en-US" sz="5000" b="1">
                <a:solidFill>
                  <a:srgbClr val="C00000"/>
                </a:solidFill>
                <a:latin typeface="Arial" panose="020B0604020202020204" pitchFamily="34" charset="0"/>
                <a:cs typeface="Arial" panose="020B0604020202020204" pitchFamily="34" charset="0"/>
              </a:rPr>
              <a:t>VÍ DỤ THAM KHẢO</a:t>
            </a:r>
            <a:endParaRPr lang="en-US" sz="5000" dirty="0">
              <a:solidFill>
                <a:srgbClr val="C00000"/>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5FF3311F-05C9-73BE-A0A1-FD57092E0225}"/>
              </a:ext>
            </a:extLst>
          </p:cNvPr>
          <p:cNvGrpSpPr/>
          <p:nvPr/>
        </p:nvGrpSpPr>
        <p:grpSpPr>
          <a:xfrm>
            <a:off x="975360" y="1838697"/>
            <a:ext cx="16550640" cy="7620000"/>
            <a:chOff x="975360" y="1838697"/>
            <a:chExt cx="16550640" cy="7620000"/>
          </a:xfrm>
        </p:grpSpPr>
        <p:sp>
          <p:nvSpPr>
            <p:cNvPr id="19" name="Rectangle 18">
              <a:extLst>
                <a:ext uri="{FF2B5EF4-FFF2-40B4-BE49-F238E27FC236}">
                  <a16:creationId xmlns:a16="http://schemas.microsoft.com/office/drawing/2014/main" id="{F95C25C1-CE8C-4AC9-8282-5F7172676FE4}"/>
                </a:ext>
              </a:extLst>
            </p:cNvPr>
            <p:cNvSpPr/>
            <p:nvPr/>
          </p:nvSpPr>
          <p:spPr>
            <a:xfrm>
              <a:off x="975360" y="1838697"/>
              <a:ext cx="16550640" cy="7620000"/>
            </a:xfrm>
            <a:prstGeom prst="rect">
              <a:avLst/>
            </a:prstGeom>
            <a:solidFill>
              <a:srgbClr val="FFFFB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1">
              <a:extLst>
                <a:ext uri="{FF2B5EF4-FFF2-40B4-BE49-F238E27FC236}">
                  <a16:creationId xmlns:a16="http://schemas.microsoft.com/office/drawing/2014/main" id="{B94D2C4C-A5F8-51A7-248E-31B1DF951D16}"/>
                </a:ext>
              </a:extLst>
            </p:cNvPr>
            <p:cNvSpPr txBox="1"/>
            <p:nvPr/>
          </p:nvSpPr>
          <p:spPr>
            <a:xfrm>
              <a:off x="4238836" y="2116970"/>
              <a:ext cx="10391563" cy="849720"/>
            </a:xfrm>
            <a:prstGeom prst="rect">
              <a:avLst/>
            </a:prstGeom>
          </p:spPr>
          <p:txBody>
            <a:bodyPr wrap="square" lIns="0" tIns="0" rIns="0" bIns="0" rtlCol="0" anchor="t">
              <a:spAutoFit/>
            </a:bodyPr>
            <a:lstStyle/>
            <a:p>
              <a:pPr algn="ctr">
                <a:lnSpc>
                  <a:spcPct val="150000"/>
                </a:lnSpc>
                <a:spcBef>
                  <a:spcPct val="0"/>
                </a:spcBef>
              </a:pPr>
              <a:r>
                <a:rPr lang="en-US" sz="4200" b="1" spc="197" dirty="0">
                  <a:latin typeface="Arial" panose="020B0604020202020204" pitchFamily="34" charset="0"/>
                  <a:cs typeface="Arial" panose="020B0604020202020204" pitchFamily="34" charset="0"/>
                </a:rPr>
                <a:t>MỤC TIÊU TIẾT KIỆM TÀI CHÍNH</a:t>
              </a:r>
            </a:p>
          </p:txBody>
        </p:sp>
        <p:pic>
          <p:nvPicPr>
            <p:cNvPr id="21" name="Picture 2">
              <a:extLst>
                <a:ext uri="{FF2B5EF4-FFF2-40B4-BE49-F238E27FC236}">
                  <a16:creationId xmlns:a16="http://schemas.microsoft.com/office/drawing/2014/main" id="{FFC3E442-C364-CC4B-58EB-D0BD8ADE1FE5}"/>
                </a:ext>
              </a:extLst>
            </p:cNvPr>
            <p:cNvPicPr>
              <a:picLocks noChangeAspect="1"/>
            </p:cNvPicPr>
            <p:nvPr/>
          </p:nvPicPr>
          <p:blipFill>
            <a:blip r:embed="rId2"/>
            <a:srcRect/>
            <a:stretch>
              <a:fillRect/>
            </a:stretch>
          </p:blipFill>
          <p:spPr>
            <a:xfrm>
              <a:off x="8037934" y="4844258"/>
              <a:ext cx="2043020" cy="1608878"/>
            </a:xfrm>
            <a:prstGeom prst="rect">
              <a:avLst/>
            </a:prstGeom>
          </p:spPr>
        </p:pic>
        <p:grpSp>
          <p:nvGrpSpPr>
            <p:cNvPr id="22" name="Group 21">
              <a:extLst>
                <a:ext uri="{FF2B5EF4-FFF2-40B4-BE49-F238E27FC236}">
                  <a16:creationId xmlns:a16="http://schemas.microsoft.com/office/drawing/2014/main" id="{739B53B5-CC21-FDFC-E8F6-21B8984B5815}"/>
                </a:ext>
              </a:extLst>
            </p:cNvPr>
            <p:cNvGrpSpPr/>
            <p:nvPr/>
          </p:nvGrpSpPr>
          <p:grpSpPr>
            <a:xfrm>
              <a:off x="1371600" y="3139465"/>
              <a:ext cx="5963082" cy="2871940"/>
              <a:chOff x="1371600" y="3139465"/>
              <a:chExt cx="5963082" cy="2871940"/>
            </a:xfrm>
          </p:grpSpPr>
          <p:sp>
            <p:nvSpPr>
              <p:cNvPr id="32" name="TextBox 31">
                <a:extLst>
                  <a:ext uri="{FF2B5EF4-FFF2-40B4-BE49-F238E27FC236}">
                    <a16:creationId xmlns:a16="http://schemas.microsoft.com/office/drawing/2014/main" id="{84794F6E-F03C-A8B9-5D65-0510953472DB}"/>
                  </a:ext>
                </a:extLst>
              </p:cNvPr>
              <p:cNvSpPr txBox="1"/>
              <p:nvPr/>
            </p:nvSpPr>
            <p:spPr>
              <a:xfrm>
                <a:off x="1371600" y="3139465"/>
                <a:ext cx="4661088" cy="2871940"/>
              </a:xfrm>
              <a:prstGeom prst="rect">
                <a:avLst/>
              </a:prstGeom>
              <a:noFill/>
            </p:spPr>
            <p:txBody>
              <a:bodyPr wrap="square">
                <a:spAutoFit/>
              </a:bodyPr>
              <a:lstStyle/>
              <a:p>
                <a:pPr marR="0" algn="just">
                  <a:lnSpc>
                    <a:spcPct val="150000"/>
                  </a:lnSpc>
                  <a:spcBef>
                    <a:spcPts val="0"/>
                  </a:spcBef>
                  <a:spcAft>
                    <a:spcPts val="1000"/>
                  </a:spcAft>
                  <a:tabLst>
                    <a:tab pos="90170" algn="l"/>
                    <a:tab pos="180340" algn="l"/>
                  </a:tabLst>
                </a:pPr>
                <a:r>
                  <a:rPr lang="en-US" sz="3800" b="1" dirty="0">
                    <a:solidFill>
                      <a:srgbClr val="000000"/>
                    </a:solidFill>
                    <a:latin typeface="Arial" panose="020B0604020202020204" pitchFamily="34" charset="0"/>
                    <a:ea typeface="Calibri" panose="020F0502020204030204" pitchFamily="34" charset="0"/>
                    <a:cs typeface="Arial" panose="020B0604020202020204" pitchFamily="34" charset="0"/>
                  </a:rPr>
                  <a:t>1. </a:t>
                </a:r>
                <a:r>
                  <a:rPr lang="en-US" sz="3800" b="1" dirty="0" err="1">
                    <a:solidFill>
                      <a:srgbClr val="000000"/>
                    </a:solidFill>
                    <a:latin typeface="Arial" panose="020B0604020202020204" pitchFamily="34" charset="0"/>
                    <a:ea typeface="Calibri" panose="020F0502020204030204" pitchFamily="34" charset="0"/>
                    <a:cs typeface="Arial" panose="020B0604020202020204" pitchFamily="34" charset="0"/>
                  </a:rPr>
                  <a:t>Kỳ</a:t>
                </a:r>
                <a:r>
                  <a:rPr lang="en-US" sz="3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b="1" dirty="0" err="1">
                    <a:solidFill>
                      <a:srgbClr val="000000"/>
                    </a:solidFill>
                    <a:latin typeface="Arial" panose="020B0604020202020204" pitchFamily="34" charset="0"/>
                    <a:ea typeface="Calibri" panose="020F0502020204030204" pitchFamily="34" charset="0"/>
                    <a:cs typeface="Arial" panose="020B0604020202020204" pitchFamily="34" charset="0"/>
                  </a:rPr>
                  <a:t>nghỉ</a:t>
                </a:r>
                <a:r>
                  <a:rPr lang="en-US" sz="3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b="1" dirty="0" err="1">
                    <a:solidFill>
                      <a:srgbClr val="000000"/>
                    </a:solidFill>
                    <a:latin typeface="Arial" panose="020B0604020202020204" pitchFamily="34" charset="0"/>
                    <a:ea typeface="Calibri" panose="020F0502020204030204" pitchFamily="34" charset="0"/>
                    <a:cs typeface="Arial" panose="020B0604020202020204" pitchFamily="34" charset="0"/>
                  </a:rPr>
                  <a:t>chung</a:t>
                </a:r>
                <a:endParaRPr lang="en-US" sz="38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1000"/>
                  </a:spcAft>
                  <a:buFont typeface="Wingdings" panose="05000000000000000000" pitchFamily="2" charset="2"/>
                  <a:buChar char="§"/>
                  <a:tabLst>
                    <a:tab pos="90170" algn="l"/>
                    <a:tab pos="180340" algn="l"/>
                  </a:tabLst>
                </a:pP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Du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lịch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hè</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1000"/>
                  </a:spcAft>
                  <a:buFont typeface="Wingdings" panose="05000000000000000000" pitchFamily="2" charset="2"/>
                  <a:buChar char="§"/>
                  <a:tabLst>
                    <a:tab pos="90170" algn="l"/>
                    <a:tab pos="180340" algn="l"/>
                  </a:tabLst>
                </a:pP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Chào</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năm</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mới</a:t>
                </a:r>
                <a:endParaRPr lang="vi-VN"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3" name="Picture 6">
                <a:extLst>
                  <a:ext uri="{FF2B5EF4-FFF2-40B4-BE49-F238E27FC236}">
                    <a16:creationId xmlns:a16="http://schemas.microsoft.com/office/drawing/2014/main" id="{51BDB980-68CF-360C-97E1-3AB7A1FC5F5B}"/>
                  </a:ext>
                </a:extLst>
              </p:cNvPr>
              <p:cNvPicPr>
                <a:picLocks noChangeAspect="1"/>
              </p:cNvPicPr>
              <p:nvPr/>
            </p:nvPicPr>
            <p:blipFill>
              <a:blip r:embed="rId3"/>
              <a:srcRect/>
              <a:stretch>
                <a:fillRect/>
              </a:stretch>
            </p:blipFill>
            <p:spPr>
              <a:xfrm>
                <a:off x="5486861" y="3903679"/>
                <a:ext cx="1847821" cy="1572957"/>
              </a:xfrm>
              <a:prstGeom prst="rect">
                <a:avLst/>
              </a:prstGeom>
            </p:spPr>
          </p:pic>
        </p:grpSp>
        <p:grpSp>
          <p:nvGrpSpPr>
            <p:cNvPr id="23" name="Group 22">
              <a:extLst>
                <a:ext uri="{FF2B5EF4-FFF2-40B4-BE49-F238E27FC236}">
                  <a16:creationId xmlns:a16="http://schemas.microsoft.com/office/drawing/2014/main" id="{0FB404EC-F531-13B2-17AE-B3B43C388AB4}"/>
                </a:ext>
              </a:extLst>
            </p:cNvPr>
            <p:cNvGrpSpPr/>
            <p:nvPr/>
          </p:nvGrpSpPr>
          <p:grpSpPr>
            <a:xfrm>
              <a:off x="1371600" y="6265014"/>
              <a:ext cx="6841488" cy="2871940"/>
              <a:chOff x="1371600" y="6265014"/>
              <a:chExt cx="6841488" cy="2871940"/>
            </a:xfrm>
          </p:grpSpPr>
          <p:sp>
            <p:nvSpPr>
              <p:cNvPr id="30" name="TextBox 29">
                <a:extLst>
                  <a:ext uri="{FF2B5EF4-FFF2-40B4-BE49-F238E27FC236}">
                    <a16:creationId xmlns:a16="http://schemas.microsoft.com/office/drawing/2014/main" id="{5627ECC5-62E7-1DDA-85E9-9C7F290289FA}"/>
                  </a:ext>
                </a:extLst>
              </p:cNvPr>
              <p:cNvSpPr txBox="1"/>
              <p:nvPr/>
            </p:nvSpPr>
            <p:spPr>
              <a:xfrm>
                <a:off x="1371600" y="6265014"/>
                <a:ext cx="4953000" cy="2871940"/>
              </a:xfrm>
              <a:prstGeom prst="rect">
                <a:avLst/>
              </a:prstGeom>
              <a:noFill/>
            </p:spPr>
            <p:txBody>
              <a:bodyPr wrap="square">
                <a:spAutoFit/>
              </a:bodyPr>
              <a:lstStyle/>
              <a:p>
                <a:pPr marR="0" algn="just">
                  <a:lnSpc>
                    <a:spcPct val="150000"/>
                  </a:lnSpc>
                  <a:spcBef>
                    <a:spcPts val="0"/>
                  </a:spcBef>
                  <a:spcAft>
                    <a:spcPts val="1000"/>
                  </a:spcAft>
                  <a:tabLst>
                    <a:tab pos="90170" algn="l"/>
                    <a:tab pos="180340" algn="l"/>
                  </a:tabLst>
                </a:pPr>
                <a:r>
                  <a:rPr lang="en-US" sz="3800" b="1" dirty="0">
                    <a:solidFill>
                      <a:srgbClr val="000000"/>
                    </a:solidFill>
                    <a:latin typeface="Arial" panose="020B0604020202020204" pitchFamily="34" charset="0"/>
                    <a:ea typeface="Calibri" panose="020F0502020204030204" pitchFamily="34" charset="0"/>
                    <a:cs typeface="Arial" panose="020B0604020202020204" pitchFamily="34" charset="0"/>
                  </a:rPr>
                  <a:t>2. </a:t>
                </a:r>
                <a:r>
                  <a:rPr lang="en-US" sz="3800" b="1" dirty="0" err="1">
                    <a:solidFill>
                      <a:srgbClr val="000000"/>
                    </a:solidFill>
                    <a:latin typeface="Arial" panose="020B0604020202020204" pitchFamily="34" charset="0"/>
                    <a:ea typeface="Calibri" panose="020F0502020204030204" pitchFamily="34" charset="0"/>
                    <a:cs typeface="Arial" panose="020B0604020202020204" pitchFamily="34" charset="0"/>
                  </a:rPr>
                  <a:t>Dịp</a:t>
                </a:r>
                <a:r>
                  <a:rPr lang="en-US" sz="3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b="1" dirty="0" err="1">
                    <a:solidFill>
                      <a:srgbClr val="000000"/>
                    </a:solidFill>
                    <a:latin typeface="Arial" panose="020B0604020202020204" pitchFamily="34" charset="0"/>
                    <a:ea typeface="Calibri" panose="020F0502020204030204" pitchFamily="34" charset="0"/>
                    <a:cs typeface="Arial" panose="020B0604020202020204" pitchFamily="34" charset="0"/>
                  </a:rPr>
                  <a:t>kỉ</a:t>
                </a:r>
                <a:r>
                  <a:rPr lang="en-US" sz="3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b="1" dirty="0" err="1">
                    <a:solidFill>
                      <a:srgbClr val="000000"/>
                    </a:solidFill>
                    <a:latin typeface="Arial" panose="020B0604020202020204" pitchFamily="34" charset="0"/>
                    <a:ea typeface="Calibri" panose="020F0502020204030204" pitchFamily="34" charset="0"/>
                    <a:cs typeface="Arial" panose="020B0604020202020204" pitchFamily="34" charset="0"/>
                  </a:rPr>
                  <a:t>niệm</a:t>
                </a:r>
                <a:endParaRPr lang="en-US" sz="38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1000"/>
                  </a:spcAft>
                  <a:buFont typeface="Wingdings" panose="05000000000000000000" pitchFamily="2" charset="2"/>
                  <a:buChar char="§"/>
                  <a:tabLst>
                    <a:tab pos="90170" algn="l"/>
                    <a:tab pos="180340" algn="l"/>
                  </a:tabLst>
                </a:pP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Tổ</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chức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nhật</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1000"/>
                  </a:spcAft>
                  <a:buFont typeface="Wingdings" panose="05000000000000000000" pitchFamily="2" charset="2"/>
                  <a:buChar char="§"/>
                  <a:tabLst>
                    <a:tab pos="90170" algn="l"/>
                    <a:tab pos="180340" algn="l"/>
                  </a:tabLst>
                </a:pP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Kỉ</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niệm</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ngày</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cưới</a:t>
                </a:r>
                <a:endParaRPr lang="vi-VN"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1" name="Picture 8">
                <a:extLst>
                  <a:ext uri="{FF2B5EF4-FFF2-40B4-BE49-F238E27FC236}">
                    <a16:creationId xmlns:a16="http://schemas.microsoft.com/office/drawing/2014/main" id="{E975B184-AD11-E593-C469-E1FE3754164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09360" y="7138987"/>
                <a:ext cx="1903728" cy="1572956"/>
              </a:xfrm>
              <a:prstGeom prst="rect">
                <a:avLst/>
              </a:prstGeom>
            </p:spPr>
          </p:pic>
        </p:grpSp>
        <p:grpSp>
          <p:nvGrpSpPr>
            <p:cNvPr id="24" name="Group 23">
              <a:extLst>
                <a:ext uri="{FF2B5EF4-FFF2-40B4-BE49-F238E27FC236}">
                  <a16:creationId xmlns:a16="http://schemas.microsoft.com/office/drawing/2014/main" id="{4882BB4D-6955-FCBA-B694-4D6798289F0A}"/>
                </a:ext>
              </a:extLst>
            </p:cNvPr>
            <p:cNvGrpSpPr/>
            <p:nvPr/>
          </p:nvGrpSpPr>
          <p:grpSpPr>
            <a:xfrm>
              <a:off x="10814686" y="3046137"/>
              <a:ext cx="6309801" cy="2871940"/>
              <a:chOff x="10814686" y="3046137"/>
              <a:chExt cx="6309801" cy="2871940"/>
            </a:xfrm>
          </p:grpSpPr>
          <p:sp>
            <p:nvSpPr>
              <p:cNvPr id="28" name="TextBox 27">
                <a:extLst>
                  <a:ext uri="{FF2B5EF4-FFF2-40B4-BE49-F238E27FC236}">
                    <a16:creationId xmlns:a16="http://schemas.microsoft.com/office/drawing/2014/main" id="{BC34990A-7180-5164-1D2D-5356E6BE0AF1}"/>
                  </a:ext>
                </a:extLst>
              </p:cNvPr>
              <p:cNvSpPr txBox="1"/>
              <p:nvPr/>
            </p:nvSpPr>
            <p:spPr>
              <a:xfrm>
                <a:off x="10814686" y="3046137"/>
                <a:ext cx="4661088" cy="2871940"/>
              </a:xfrm>
              <a:prstGeom prst="rect">
                <a:avLst/>
              </a:prstGeom>
              <a:noFill/>
            </p:spPr>
            <p:txBody>
              <a:bodyPr wrap="square">
                <a:spAutoFit/>
              </a:bodyPr>
              <a:lstStyle/>
              <a:p>
                <a:pPr marR="0" algn="just">
                  <a:lnSpc>
                    <a:spcPct val="150000"/>
                  </a:lnSpc>
                  <a:spcBef>
                    <a:spcPts val="0"/>
                  </a:spcBef>
                  <a:spcAft>
                    <a:spcPts val="1000"/>
                  </a:spcAft>
                  <a:tabLst>
                    <a:tab pos="90170" algn="l"/>
                    <a:tab pos="180340" algn="l"/>
                  </a:tabLst>
                </a:pPr>
                <a:r>
                  <a:rPr lang="en-US" sz="3800" b="1" dirty="0">
                    <a:solidFill>
                      <a:srgbClr val="000000"/>
                    </a:solidFill>
                    <a:latin typeface="Arial" panose="020B0604020202020204" pitchFamily="34" charset="0"/>
                    <a:ea typeface="Calibri" panose="020F0502020204030204" pitchFamily="34" charset="0"/>
                    <a:cs typeface="Arial" panose="020B0604020202020204" pitchFamily="34" charset="0"/>
                  </a:rPr>
                  <a:t>3. Mua </a:t>
                </a:r>
                <a:r>
                  <a:rPr lang="en-US" sz="3800" b="1" dirty="0" err="1">
                    <a:solidFill>
                      <a:srgbClr val="000000"/>
                    </a:solidFill>
                    <a:latin typeface="Arial" panose="020B0604020202020204" pitchFamily="34" charset="0"/>
                    <a:ea typeface="Calibri" panose="020F0502020204030204" pitchFamily="34" charset="0"/>
                    <a:cs typeface="Arial" panose="020B0604020202020204" pitchFamily="34" charset="0"/>
                  </a:rPr>
                  <a:t>sắm</a:t>
                </a:r>
                <a:endParaRPr lang="en-US" sz="38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1000"/>
                  </a:spcAft>
                  <a:buFont typeface="Wingdings" panose="05000000000000000000" pitchFamily="2" charset="2"/>
                  <a:buChar char="§"/>
                  <a:tabLst>
                    <a:tab pos="90170" algn="l"/>
                    <a:tab pos="180340" algn="l"/>
                  </a:tabLst>
                </a:pP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Mua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xe</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1000"/>
                  </a:spcAft>
                  <a:buFont typeface="Wingdings" panose="05000000000000000000" pitchFamily="2" charset="2"/>
                  <a:buChar char="§"/>
                  <a:tabLst>
                    <a:tab pos="90170" algn="l"/>
                    <a:tab pos="180340" algn="l"/>
                  </a:tabLst>
                </a:pP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Mua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điện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thoại</a:t>
                </a:r>
                <a:endParaRPr lang="vi-VN"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11">
                <a:extLst>
                  <a:ext uri="{FF2B5EF4-FFF2-40B4-BE49-F238E27FC236}">
                    <a16:creationId xmlns:a16="http://schemas.microsoft.com/office/drawing/2014/main" id="{725ACF6C-FDC4-640B-C37C-845B6468B2D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54472" y="3772404"/>
                <a:ext cx="1870015" cy="1500687"/>
              </a:xfrm>
              <a:prstGeom prst="rect">
                <a:avLst/>
              </a:prstGeom>
            </p:spPr>
          </p:pic>
        </p:grpSp>
        <p:grpSp>
          <p:nvGrpSpPr>
            <p:cNvPr id="25" name="Group 24">
              <a:extLst>
                <a:ext uri="{FF2B5EF4-FFF2-40B4-BE49-F238E27FC236}">
                  <a16:creationId xmlns:a16="http://schemas.microsoft.com/office/drawing/2014/main" id="{DE610B30-3719-997C-3820-82F25F36F58E}"/>
                </a:ext>
              </a:extLst>
            </p:cNvPr>
            <p:cNvGrpSpPr/>
            <p:nvPr/>
          </p:nvGrpSpPr>
          <p:grpSpPr>
            <a:xfrm>
              <a:off x="10799446" y="6252417"/>
              <a:ext cx="6187752" cy="2871940"/>
              <a:chOff x="10799446" y="6252417"/>
              <a:chExt cx="6187752" cy="2871940"/>
            </a:xfrm>
          </p:grpSpPr>
          <p:sp>
            <p:nvSpPr>
              <p:cNvPr id="26" name="TextBox 25">
                <a:extLst>
                  <a:ext uri="{FF2B5EF4-FFF2-40B4-BE49-F238E27FC236}">
                    <a16:creationId xmlns:a16="http://schemas.microsoft.com/office/drawing/2014/main" id="{6FA5E5CB-5B85-5B2E-7443-F2DB35360EC0}"/>
                  </a:ext>
                </a:extLst>
              </p:cNvPr>
              <p:cNvSpPr txBox="1"/>
              <p:nvPr/>
            </p:nvSpPr>
            <p:spPr>
              <a:xfrm>
                <a:off x="10799446" y="6252417"/>
                <a:ext cx="5202554" cy="2871940"/>
              </a:xfrm>
              <a:prstGeom prst="rect">
                <a:avLst/>
              </a:prstGeom>
              <a:noFill/>
            </p:spPr>
            <p:txBody>
              <a:bodyPr wrap="square">
                <a:spAutoFit/>
              </a:bodyPr>
              <a:lstStyle/>
              <a:p>
                <a:pPr marR="0" algn="just">
                  <a:lnSpc>
                    <a:spcPct val="150000"/>
                  </a:lnSpc>
                  <a:spcBef>
                    <a:spcPts val="0"/>
                  </a:spcBef>
                  <a:spcAft>
                    <a:spcPts val="1000"/>
                  </a:spcAft>
                  <a:tabLst>
                    <a:tab pos="90170" algn="l"/>
                    <a:tab pos="180340" algn="l"/>
                  </a:tabLst>
                </a:pPr>
                <a:r>
                  <a:rPr lang="en-US" sz="3800" b="1" dirty="0">
                    <a:solidFill>
                      <a:srgbClr val="000000"/>
                    </a:solidFill>
                    <a:latin typeface="Arial" panose="020B0604020202020204" pitchFamily="34" charset="0"/>
                    <a:ea typeface="Calibri" panose="020F0502020204030204" pitchFamily="34" charset="0"/>
                    <a:cs typeface="Arial" panose="020B0604020202020204" pitchFamily="34" charset="0"/>
                  </a:rPr>
                  <a:t>4. Trang </a:t>
                </a:r>
                <a:r>
                  <a:rPr lang="en-US" sz="3800" b="1" dirty="0" err="1">
                    <a:solidFill>
                      <a:srgbClr val="000000"/>
                    </a:solidFill>
                    <a:latin typeface="Arial" panose="020B0604020202020204" pitchFamily="34" charset="0"/>
                    <a:ea typeface="Calibri" panose="020F0502020204030204" pitchFamily="34" charset="0"/>
                    <a:cs typeface="Arial" panose="020B0604020202020204" pitchFamily="34" charset="0"/>
                  </a:rPr>
                  <a:t>trí</a:t>
                </a:r>
                <a:r>
                  <a:rPr lang="en-US" sz="3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b="1"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en-US" sz="3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b="1" dirty="0" err="1">
                    <a:solidFill>
                      <a:srgbClr val="000000"/>
                    </a:solidFill>
                    <a:latin typeface="Arial" panose="020B0604020202020204" pitchFamily="34" charset="0"/>
                    <a:ea typeface="Calibri" panose="020F0502020204030204" pitchFamily="34" charset="0"/>
                    <a:cs typeface="Arial" panose="020B0604020202020204" pitchFamily="34" charset="0"/>
                  </a:rPr>
                  <a:t>mới</a:t>
                </a:r>
                <a:endParaRPr lang="en-US" sz="38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1000"/>
                  </a:spcAft>
                  <a:buFont typeface="Wingdings" panose="05000000000000000000" pitchFamily="2" charset="2"/>
                  <a:buChar char="§"/>
                  <a:tabLst>
                    <a:tab pos="90170" algn="l"/>
                    <a:tab pos="180340" algn="l"/>
                  </a:tabLst>
                </a:pP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Sơn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1000"/>
                  </a:spcAft>
                  <a:buFont typeface="Wingdings" panose="05000000000000000000" pitchFamily="2" charset="2"/>
                  <a:buChar char="§"/>
                  <a:tabLst>
                    <a:tab pos="90170" algn="l"/>
                    <a:tab pos="180340" algn="l"/>
                  </a:tabLst>
                </a:pP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Sơn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tường</a:t>
                </a:r>
                <a:endParaRPr lang="vi-VN"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27" name="Picture 13">
                <a:extLst>
                  <a:ext uri="{FF2B5EF4-FFF2-40B4-BE49-F238E27FC236}">
                    <a16:creationId xmlns:a16="http://schemas.microsoft.com/office/drawing/2014/main" id="{02F56058-A41B-9E9F-5FAB-606E83E2945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287381" y="7184282"/>
                <a:ext cx="1699817" cy="1837639"/>
              </a:xfrm>
              <a:prstGeom prst="rect">
                <a:avLst/>
              </a:prstGeom>
            </p:spPr>
          </p:pic>
        </p:grpSp>
      </p:grpSp>
    </p:spTree>
    <p:extLst>
      <p:ext uri="{BB962C8B-B14F-4D97-AF65-F5344CB8AC3E}">
        <p14:creationId xmlns:p14="http://schemas.microsoft.com/office/powerpoint/2010/main" val="2334464044"/>
      </p:ext>
    </p:extLst>
  </p:cSld>
  <p:clrMapOvr>
    <a:masterClrMapping/>
  </p:clrMapOvr>
  <p:transition spd="med">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C9"/>
        </a:solidFill>
        <a:effectLst/>
      </p:bgPr>
    </p:bg>
    <p:spTree>
      <p:nvGrpSpPr>
        <p:cNvPr id="1" name=""/>
        <p:cNvGrpSpPr/>
        <p:nvPr/>
      </p:nvGrpSpPr>
      <p:grpSpPr>
        <a:xfrm>
          <a:off x="0" y="0"/>
          <a:ext cx="0" cy="0"/>
          <a:chOff x="0" y="0"/>
          <a:chExt cx="0" cy="0"/>
        </a:xfrm>
      </p:grpSpPr>
      <p:pic>
        <p:nvPicPr>
          <p:cNvPr id="2" name="Picture 4" descr="Kinh tế 10 Bài 11: Lập kế hoạch tài chính cá nhân - Chân trời sáng tạo (ảnh 1)">
            <a:extLst>
              <a:ext uri="{FF2B5EF4-FFF2-40B4-BE49-F238E27FC236}">
                <a16:creationId xmlns:a16="http://schemas.microsoft.com/office/drawing/2014/main" id="{8A63D719-2B7B-498F-0EF3-0B58D550DB4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362200" y="2552700"/>
            <a:ext cx="6632740" cy="3526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huong-phap-quan-ly-tien-thong-minh">
            <a:extLst>
              <a:ext uri="{FF2B5EF4-FFF2-40B4-BE49-F238E27FC236}">
                <a16:creationId xmlns:a16="http://schemas.microsoft.com/office/drawing/2014/main" id="{EB8ABEAB-96B8-7624-DDA6-221163D02DE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62200" y="6236939"/>
            <a:ext cx="6632740" cy="32608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 diagram of a car price&#10;&#10;Description automatically generated">
            <a:extLst>
              <a:ext uri="{FF2B5EF4-FFF2-40B4-BE49-F238E27FC236}">
                <a16:creationId xmlns:a16="http://schemas.microsoft.com/office/drawing/2014/main" id="{636076EA-07AA-0ACB-A8A6-7E83273254E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282175" y="2552701"/>
            <a:ext cx="6591776" cy="69450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CC1F540-2F2B-4912-166E-9C3CEE1EDBBD}"/>
              </a:ext>
            </a:extLst>
          </p:cNvPr>
          <p:cNvSpPr txBox="1"/>
          <p:nvPr/>
        </p:nvSpPr>
        <p:spPr>
          <a:xfrm>
            <a:off x="2746568" y="419100"/>
            <a:ext cx="13026832" cy="1824923"/>
          </a:xfrm>
          <a:prstGeom prst="rect">
            <a:avLst/>
          </a:prstGeom>
          <a:noFill/>
        </p:spPr>
        <p:txBody>
          <a:bodyPr wrap="square">
            <a:spAutoFit/>
          </a:bodyPr>
          <a:lstStyle/>
          <a:p>
            <a:pPr algn="ctr">
              <a:lnSpc>
                <a:spcPct val="150000"/>
              </a:lnSpc>
            </a:pP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Các em quan sát và tham khảo hình ảnh dưới đây một số mẫu mục tiêu tiết kiệm tài chính:</a:t>
            </a:r>
            <a:endPar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00320510"/>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7" name="Freeform 7"/>
          <p:cNvSpPr/>
          <p:nvPr/>
        </p:nvSpPr>
        <p:spPr>
          <a:xfrm rot="647847" flipH="1">
            <a:off x="16286010" y="639278"/>
            <a:ext cx="1966842" cy="561115"/>
          </a:xfrm>
          <a:custGeom>
            <a:avLst/>
            <a:gdLst/>
            <a:ahLst/>
            <a:cxnLst/>
            <a:rect l="l" t="t" r="r" b="b"/>
            <a:pathLst>
              <a:path w="1475688" h="416882">
                <a:moveTo>
                  <a:pt x="1475688" y="0"/>
                </a:moveTo>
                <a:lnTo>
                  <a:pt x="0" y="0"/>
                </a:lnTo>
                <a:lnTo>
                  <a:pt x="0" y="416882"/>
                </a:lnTo>
                <a:lnTo>
                  <a:pt x="1475688" y="416882"/>
                </a:lnTo>
                <a:lnTo>
                  <a:pt x="147568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47C50136-E094-FAF4-42F9-0454A5668797}"/>
              </a:ext>
            </a:extLst>
          </p:cNvPr>
          <p:cNvPicPr>
            <a:picLocks noChangeAspect="1"/>
          </p:cNvPicPr>
          <p:nvPr/>
        </p:nvPicPr>
        <p:blipFill>
          <a:blip r:embed="rId4"/>
          <a:srcRect t="7037" b="7037"/>
          <a:stretch>
            <a:fillRect/>
          </a:stretch>
        </p:blipFill>
        <p:spPr>
          <a:xfrm>
            <a:off x="958363" y="1530243"/>
            <a:ext cx="16371254" cy="8305800"/>
          </a:xfrm>
          <a:prstGeom prst="rect">
            <a:avLst/>
          </a:prstGeom>
        </p:spPr>
      </p:pic>
      <p:sp>
        <p:nvSpPr>
          <p:cNvPr id="29" name="Rectangle 28">
            <a:extLst>
              <a:ext uri="{FF2B5EF4-FFF2-40B4-BE49-F238E27FC236}">
                <a16:creationId xmlns:a16="http://schemas.microsoft.com/office/drawing/2014/main" id="{1E2D3188-BEE1-B892-286C-AC080AC30460}"/>
              </a:ext>
            </a:extLst>
          </p:cNvPr>
          <p:cNvSpPr/>
          <p:nvPr/>
        </p:nvSpPr>
        <p:spPr>
          <a:xfrm>
            <a:off x="1833821" y="2353092"/>
            <a:ext cx="14608413" cy="6518516"/>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Trong cuộc sống, ngoài những công việc hằng ngày bắt buộc phải làm để có nguồn thu nhập và phải có kế hoạch chi tiêu hợp lí, thì việc xác định mục tiêu tiết kiệm tài chính là vô cùng quan trọng để có thể có những giờ phút nghỉ ngơi bên gia đình và đảm bảo chất lượng cuộc sống.</a:t>
            </a:r>
          </a:p>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Dù thu nhập ở mức độ khác nhau nhưng việc đặt ra mục tiêu tiết kiệm tài chính là cần thiết đối với mọi người.</a:t>
            </a:r>
          </a:p>
        </p:txBody>
      </p:sp>
      <p:grpSp>
        <p:nvGrpSpPr>
          <p:cNvPr id="30" name="Group 29">
            <a:extLst>
              <a:ext uri="{FF2B5EF4-FFF2-40B4-BE49-F238E27FC236}">
                <a16:creationId xmlns:a16="http://schemas.microsoft.com/office/drawing/2014/main" id="{E5FC47DA-F68B-E3E2-6D41-0AE65F28768A}"/>
              </a:ext>
            </a:extLst>
          </p:cNvPr>
          <p:cNvGrpSpPr/>
          <p:nvPr/>
        </p:nvGrpSpPr>
        <p:grpSpPr>
          <a:xfrm>
            <a:off x="5898459" y="862275"/>
            <a:ext cx="6479144" cy="1374739"/>
            <a:chOff x="2078673" y="1010321"/>
            <a:chExt cx="6479144" cy="1374739"/>
          </a:xfrm>
        </p:grpSpPr>
        <p:sp>
          <p:nvSpPr>
            <p:cNvPr id="31" name="Freeform 6">
              <a:extLst>
                <a:ext uri="{FF2B5EF4-FFF2-40B4-BE49-F238E27FC236}">
                  <a16:creationId xmlns:a16="http://schemas.microsoft.com/office/drawing/2014/main" id="{5F823B6E-5B38-3F24-BEAE-65E234312F6E}"/>
                </a:ext>
              </a:extLst>
            </p:cNvPr>
            <p:cNvSpPr/>
            <p:nvPr/>
          </p:nvSpPr>
          <p:spPr>
            <a:xfrm>
              <a:off x="2078673" y="1010321"/>
              <a:ext cx="6479144" cy="1374739"/>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01D62786-A5E3-CAD7-4D41-905254AB3321}"/>
                </a:ext>
              </a:extLst>
            </p:cNvPr>
            <p:cNvSpPr txBox="1"/>
            <p:nvPr/>
          </p:nvSpPr>
          <p:spPr>
            <a:xfrm>
              <a:off x="2452268" y="1278676"/>
              <a:ext cx="5731949" cy="954107"/>
            </a:xfrm>
            <a:prstGeom prst="rect">
              <a:avLst/>
            </a:prstGeom>
            <a:noFill/>
          </p:spPr>
          <p:txBody>
            <a:bodyPr wrap="square">
              <a:spAutoFit/>
            </a:bodyPr>
            <a:lstStyle/>
            <a:p>
              <a:pPr marL="0" marR="0" algn="ctr">
                <a:spcBef>
                  <a:spcPts val="0"/>
                </a:spcBef>
                <a:spcAft>
                  <a:spcPts val="0"/>
                </a:spcAft>
              </a:pPr>
              <a:r>
                <a:rPr lang="en-US" sz="56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56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4" name="Freeform 4"/>
          <p:cNvSpPr/>
          <p:nvPr/>
        </p:nvSpPr>
        <p:spPr>
          <a:xfrm>
            <a:off x="413045" y="794518"/>
            <a:ext cx="1066800" cy="1071837"/>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8" name="Picture 37" descr="A picture containing cup, empty, glass&#10;&#10;Description automatically generated">
            <a:extLst>
              <a:ext uri="{FF2B5EF4-FFF2-40B4-BE49-F238E27FC236}">
                <a16:creationId xmlns:a16="http://schemas.microsoft.com/office/drawing/2014/main" id="{0A1CC30E-1531-B6F6-8BF5-F8A7ADD53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52266" y="7639049"/>
            <a:ext cx="4408077" cy="2697274"/>
          </a:xfrm>
          <a:prstGeom prst="rect">
            <a:avLst/>
          </a:prstGeom>
        </p:spPr>
      </p:pic>
    </p:spTree>
    <p:extLst>
      <p:ext uri="{BB962C8B-B14F-4D97-AF65-F5344CB8AC3E}">
        <p14:creationId xmlns:p14="http://schemas.microsoft.com/office/powerpoint/2010/main" val="8725719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animEffect transition="in" filter="wipe(left)">
                                      <p:cBhvr>
                                        <p:cTn id="11"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2481</Words>
  <PresentationFormat>Custom</PresentationFormat>
  <Paragraphs>255</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Calibri</vt:lpstr>
      <vt:lpstr>Wingdings</vt:lpstr>
      <vt:lpstr>Arial</vt:lpstr>
      <vt:lpstr>Times New Roman</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created xsi:type="dcterms:W3CDTF">2023-12-07T17:07:25Z</dcterms:created>
  <dcterms:modified xsi:type="dcterms:W3CDTF">2023-12-07T17:07:39Z</dcterms:modified>
  <dc:identifier/>
</cp:coreProperties>
</file>